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308" r:id="rId3"/>
    <p:sldId id="278" r:id="rId4"/>
    <p:sldId id="281" r:id="rId5"/>
    <p:sldId id="309" r:id="rId6"/>
    <p:sldId id="299" r:id="rId7"/>
    <p:sldId id="283" r:id="rId8"/>
    <p:sldId id="259" r:id="rId9"/>
    <p:sldId id="289" r:id="rId10"/>
    <p:sldId id="303" r:id="rId11"/>
    <p:sldId id="286" r:id="rId12"/>
    <p:sldId id="300" r:id="rId13"/>
    <p:sldId id="288" r:id="rId14"/>
    <p:sldId id="290" r:id="rId15"/>
    <p:sldId id="296" r:id="rId16"/>
    <p:sldId id="291" r:id="rId17"/>
    <p:sldId id="292" r:id="rId18"/>
    <p:sldId id="293" r:id="rId19"/>
    <p:sldId id="302" r:id="rId20"/>
    <p:sldId id="305" r:id="rId21"/>
    <p:sldId id="306" r:id="rId22"/>
    <p:sldId id="307" r:id="rId23"/>
    <p:sldId id="301" r:id="rId24"/>
    <p:sldId id="294" r:id="rId25"/>
    <p:sldId id="295" r:id="rId26"/>
    <p:sldId id="298" r:id="rId27"/>
    <p:sldId id="304"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5" r:id="rId43"/>
    <p:sldId id="326" r:id="rId44"/>
    <p:sldId id="327" r:id="rId45"/>
    <p:sldId id="328" r:id="rId46"/>
    <p:sldId id="329" r:id="rId47"/>
    <p:sldId id="330" r:id="rId48"/>
    <p:sldId id="331" r:id="rId49"/>
    <p:sldId id="333" r:id="rId50"/>
    <p:sldId id="334" r:id="rId51"/>
    <p:sldId id="324" r:id="rId52"/>
    <p:sldId id="332" r:id="rId53"/>
    <p:sldId id="335" r:id="rId54"/>
    <p:sldId id="336" r:id="rId55"/>
    <p:sldId id="285"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565868"/>
    <a:srgbClr val="5F5F5F"/>
    <a:srgbClr val="80808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80071" autoAdjust="0"/>
  </p:normalViewPr>
  <p:slideViewPr>
    <p:cSldViewPr>
      <p:cViewPr>
        <p:scale>
          <a:sx n="66" d="100"/>
          <a:sy n="66" d="100"/>
        </p:scale>
        <p:origin x="-150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3D274B-FF7D-4378-9717-9C878FFF554B}" type="datetimeFigureOut">
              <a:rPr lang="en-US" smtClean="0"/>
              <a:t>1/17/2018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4ECB0D-8916-44C9-92F3-DF8FEA721F0C}" type="slidenum">
              <a:rPr lang="en-US" smtClean="0"/>
              <a:t>‹#›</a:t>
            </a:fld>
            <a:endParaRPr lang="en-US"/>
          </a:p>
        </p:txBody>
      </p:sp>
    </p:spTree>
    <p:extLst>
      <p:ext uri="{BB962C8B-B14F-4D97-AF65-F5344CB8AC3E}">
        <p14:creationId xmlns:p14="http://schemas.microsoft.com/office/powerpoint/2010/main" val="2634082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44974-37E5-42DD-B699-A207BB7CBC2E}" type="datetimeFigureOut">
              <a:rPr lang="en-US" smtClean="0"/>
              <a:pPr/>
              <a:t>1/17/2018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EA1E5-DC78-4E9A-8014-7B17B36B7CFF}" type="slidenum">
              <a:rPr lang="en-US" smtClean="0"/>
              <a:pPr/>
              <a:t>‹#›</a:t>
            </a:fld>
            <a:endParaRPr lang="en-US"/>
          </a:p>
        </p:txBody>
      </p:sp>
    </p:spTree>
    <p:extLst>
      <p:ext uri="{BB962C8B-B14F-4D97-AF65-F5344CB8AC3E}">
        <p14:creationId xmlns:p14="http://schemas.microsoft.com/office/powerpoint/2010/main" val="411954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vi.wikipedia.org/wiki/Gamma"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vi.wikipedia.org/wiki/T%E1%BA%A7n_s%E1%BB%91" TargetMode="External"/><Relationship Id="rId5" Type="http://schemas.openxmlformats.org/officeDocument/2006/relationships/hyperlink" Target="https://vi.wikipedia.org/wiki/Photon" TargetMode="External"/><Relationship Id="rId4" Type="http://schemas.openxmlformats.org/officeDocument/2006/relationships/hyperlink" Target="https://vi.wikipedia.org/wiki/B%E1%BB%A9c_x%E1%BA%A1_%C4%91i%E1%BB%87n_t%E1%BB%AB"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1</a:t>
            </a:fld>
            <a:endParaRPr lang="en-US"/>
          </a:p>
        </p:txBody>
      </p:sp>
    </p:spTree>
    <p:extLst>
      <p:ext uri="{BB962C8B-B14F-4D97-AF65-F5344CB8AC3E}">
        <p14:creationId xmlns:p14="http://schemas.microsoft.com/office/powerpoint/2010/main" val="1673335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dirty="0" smtClean="0">
                <a:latin typeface="Arial" pitchFamily="34" charset="0"/>
                <a:cs typeface="Arial" pitchFamily="34" charset="0"/>
              </a:rPr>
              <a:t>Photoreceptor: </a:t>
            </a:r>
            <a:r>
              <a:rPr lang="vi-VN" sz="1200" b="0" i="0" kern="1200" dirty="0" smtClean="0">
                <a:solidFill>
                  <a:schemeClr val="tx1"/>
                </a:solidFill>
                <a:effectLst/>
                <a:latin typeface="+mn-lt"/>
                <a:ea typeface="+mn-ea"/>
                <a:cs typeface="+mn-cs"/>
              </a:rPr>
              <a:t>Tế bào nhận kích thích ánh sáng, cơ quan nhận kích thích ánh sáng</a:t>
            </a:r>
          </a:p>
          <a:p>
            <a:r>
              <a:rPr lang="en-US" dirty="0" smtClean="0"/>
              <a:t>Rod: </a:t>
            </a:r>
            <a:r>
              <a:rPr lang="en-US" dirty="0" err="1" smtClean="0"/>
              <a:t>hình</a:t>
            </a:r>
            <a:r>
              <a:rPr lang="en-US" dirty="0" smtClean="0"/>
              <a:t> </a:t>
            </a:r>
            <a:r>
              <a:rPr lang="en-US" dirty="0" err="1" smtClean="0"/>
              <a:t>que</a:t>
            </a:r>
            <a:endParaRPr lang="en-US" dirty="0" smtClean="0"/>
          </a:p>
          <a:p>
            <a:r>
              <a:rPr lang="en-US" dirty="0" smtClean="0"/>
              <a:t>Cone: </a:t>
            </a:r>
            <a:r>
              <a:rPr lang="en-US" dirty="0" err="1" smtClean="0"/>
              <a:t>nón</a:t>
            </a:r>
            <a:endParaRPr lang="en-US" dirty="0" smtClean="0"/>
          </a:p>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39</a:t>
            </a:fld>
            <a:endParaRPr lang="en-US"/>
          </a:p>
        </p:txBody>
      </p:sp>
    </p:spTree>
    <p:extLst>
      <p:ext uri="{BB962C8B-B14F-4D97-AF65-F5344CB8AC3E}">
        <p14:creationId xmlns:p14="http://schemas.microsoft.com/office/powerpoint/2010/main" val="355457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1" kern="1200" dirty="0" smtClean="0">
                <a:solidFill>
                  <a:schemeClr val="tx1"/>
                </a:solidFill>
                <a:effectLst/>
                <a:latin typeface="+mn-lt"/>
                <a:ea typeface="+mn-ea"/>
                <a:cs typeface="+mn-cs"/>
              </a:rPr>
              <a:t>Màu xanh cũng là màu chủ đạo của Facebook, bởi vì Mark Zuckerberg cũng bị mù màu. Anh thường nói rằng, "màu xanh là màu giàu nhất đối với tôi - tôi có thể nhìn thấy tất cả các màu xanh."</a:t>
            </a:r>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50</a:t>
            </a:fld>
            <a:endParaRPr lang="en-US"/>
          </a:p>
        </p:txBody>
      </p:sp>
    </p:spTree>
    <p:extLst>
      <p:ext uri="{BB962C8B-B14F-4D97-AF65-F5344CB8AC3E}">
        <p14:creationId xmlns:p14="http://schemas.microsoft.com/office/powerpoint/2010/main" val="390647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11</a:t>
            </a:fld>
            <a:endParaRPr lang="en-US"/>
          </a:p>
        </p:txBody>
      </p:sp>
    </p:spTree>
    <p:extLst>
      <p:ext uri="{BB962C8B-B14F-4D97-AF65-F5344CB8AC3E}">
        <p14:creationId xmlns:p14="http://schemas.microsoft.com/office/powerpoint/2010/main" val="90490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a:t>
            </a:r>
            <a:r>
              <a:rPr lang="en-US" dirty="0" err="1" smtClean="0"/>
              <a:t>Tp</a:t>
            </a:r>
            <a:r>
              <a:rPr lang="en-US" dirty="0" smtClean="0"/>
              <a:t>: </a:t>
            </a:r>
            <a:r>
              <a:rPr lang="vi-VN" dirty="0" smtClean="0"/>
              <a:t>Đó là thời gian cần thiết để chấp nhận một đầu vào và sản xuất một đầu ra</a:t>
            </a:r>
            <a:endParaRPr lang="en-US" dirty="0" smtClean="0"/>
          </a:p>
          <a:p>
            <a:r>
              <a:rPr lang="en-US" dirty="0" err="1" smtClean="0"/>
              <a:t>Bạn</a:t>
            </a:r>
            <a:r>
              <a:rPr lang="en-US" dirty="0" smtClean="0"/>
              <a:t> </a:t>
            </a:r>
            <a:r>
              <a:rPr lang="en-US" dirty="0" err="1" smtClean="0"/>
              <a:t>khong</a:t>
            </a:r>
            <a:r>
              <a:rPr lang="en-US" baseline="0" dirty="0" smtClean="0"/>
              <a:t> </a:t>
            </a:r>
            <a:r>
              <a:rPr lang="en-US" baseline="0" dirty="0" err="1" smtClean="0"/>
              <a:t>thể</a:t>
            </a:r>
            <a:r>
              <a:rPr lang="en-US" baseline="0" dirty="0" smtClean="0"/>
              <a:t> </a:t>
            </a:r>
            <a:r>
              <a:rPr lang="vi-VN" baseline="0" dirty="0" smtClean="0"/>
              <a:t>đọc</a:t>
            </a:r>
            <a:r>
              <a:rPr lang="en-US" baseline="0" dirty="0" smtClean="0"/>
              <a:t> </a:t>
            </a:r>
            <a:r>
              <a:rPr lang="en-US" baseline="0" dirty="0" err="1" smtClean="0"/>
              <a:t>nhanh</a:t>
            </a:r>
            <a:r>
              <a:rPr lang="en-US" baseline="0" dirty="0" smtClean="0"/>
              <a:t> </a:t>
            </a:r>
            <a:r>
              <a:rPr lang="en-US" baseline="0" dirty="0" err="1" smtClean="0"/>
              <a:t>trong</a:t>
            </a:r>
            <a:r>
              <a:rPr lang="en-US" baseline="0" dirty="0" smtClean="0"/>
              <a:t> </a:t>
            </a:r>
            <a:r>
              <a:rPr lang="en-US" baseline="0" dirty="0" err="1" smtClean="0"/>
              <a:t>môi</a:t>
            </a:r>
            <a:r>
              <a:rPr lang="en-US" baseline="0" dirty="0" smtClean="0"/>
              <a:t> </a:t>
            </a:r>
            <a:r>
              <a:rPr lang="en-US" baseline="0" dirty="0" err="1" smtClean="0"/>
              <a:t>tr</a:t>
            </a:r>
            <a:r>
              <a:rPr lang="vi-VN" baseline="0" dirty="0" smtClean="0"/>
              <a:t>ường</a:t>
            </a:r>
            <a:r>
              <a:rPr lang="en-US" baseline="0" dirty="0" smtClean="0"/>
              <a:t> </a:t>
            </a:r>
            <a:r>
              <a:rPr lang="en-US" baseline="0" dirty="0" err="1" smtClean="0"/>
              <a:t>tối</a:t>
            </a:r>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17</a:t>
            </a:fld>
            <a:endParaRPr lang="en-US"/>
          </a:p>
        </p:txBody>
      </p:sp>
    </p:spTree>
    <p:extLst>
      <p:ext uri="{BB962C8B-B14F-4D97-AF65-F5344CB8AC3E}">
        <p14:creationId xmlns:p14="http://schemas.microsoft.com/office/powerpoint/2010/main" val="371554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18</a:t>
            </a:fld>
            <a:endParaRPr lang="en-US"/>
          </a:p>
        </p:txBody>
      </p:sp>
    </p:spTree>
    <p:extLst>
      <p:ext uri="{BB962C8B-B14F-4D97-AF65-F5344CB8AC3E}">
        <p14:creationId xmlns:p14="http://schemas.microsoft.com/office/powerpoint/2010/main" val="252269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34</a:t>
            </a:fld>
            <a:endParaRPr lang="en-US"/>
          </a:p>
        </p:txBody>
      </p:sp>
    </p:spTree>
    <p:extLst>
      <p:ext uri="{BB962C8B-B14F-4D97-AF65-F5344CB8AC3E}">
        <p14:creationId xmlns:p14="http://schemas.microsoft.com/office/powerpoint/2010/main" val="2558868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Nm: nanometer</a:t>
            </a:r>
          </a:p>
          <a:p>
            <a:r>
              <a:rPr lang="en-US" dirty="0" smtClean="0"/>
              <a:t>Infrared: </a:t>
            </a:r>
            <a:r>
              <a:rPr lang="en-US" dirty="0" err="1" smtClean="0"/>
              <a:t>tia</a:t>
            </a:r>
            <a:r>
              <a:rPr lang="en-US" dirty="0" smtClean="0"/>
              <a:t> </a:t>
            </a:r>
            <a:r>
              <a:rPr lang="en-US" dirty="0" err="1" smtClean="0"/>
              <a:t>hồng</a:t>
            </a:r>
            <a:r>
              <a:rPr lang="en-US" dirty="0" smtClean="0"/>
              <a:t> </a:t>
            </a:r>
            <a:r>
              <a:rPr lang="en-US" dirty="0" err="1" smtClean="0"/>
              <a:t>ngoại</a:t>
            </a:r>
            <a:endParaRPr lang="en-US" dirty="0" smtClean="0"/>
          </a:p>
          <a:p>
            <a:r>
              <a:rPr lang="en-US" dirty="0" smtClean="0"/>
              <a:t>Ultraviolet: </a:t>
            </a:r>
            <a:r>
              <a:rPr lang="en-US" dirty="0" err="1" smtClean="0"/>
              <a:t>tia</a:t>
            </a:r>
            <a:r>
              <a:rPr lang="en-US" dirty="0" smtClean="0"/>
              <a:t> </a:t>
            </a:r>
            <a:r>
              <a:rPr lang="en-US" dirty="0" err="1" smtClean="0"/>
              <a:t>cực</a:t>
            </a:r>
            <a:r>
              <a:rPr lang="en-US" dirty="0" smtClean="0"/>
              <a:t> </a:t>
            </a:r>
            <a:r>
              <a:rPr lang="en-US" dirty="0" err="1" smtClean="0"/>
              <a:t>tím</a:t>
            </a:r>
            <a:endParaRPr lang="en-US" dirty="0" smtClean="0"/>
          </a:p>
          <a:p>
            <a:r>
              <a:rPr lang="vi-VN" sz="1200" b="1" i="0" kern="1200" dirty="0" smtClean="0">
                <a:solidFill>
                  <a:schemeClr val="tx1"/>
                </a:solidFill>
                <a:effectLst/>
                <a:latin typeface="+mn-lt"/>
                <a:ea typeface="+mn-ea"/>
                <a:cs typeface="+mn-cs"/>
              </a:rPr>
              <a:t>Tia gamma</a:t>
            </a:r>
            <a:r>
              <a:rPr lang="vi-VN" sz="1200" b="0" i="0" kern="1200" dirty="0" smtClean="0">
                <a:solidFill>
                  <a:schemeClr val="tx1"/>
                </a:solidFill>
                <a:effectLst/>
                <a:latin typeface="+mn-lt"/>
                <a:ea typeface="+mn-ea"/>
                <a:cs typeface="+mn-cs"/>
              </a:rPr>
              <a:t> ký hiệu là </a:t>
            </a:r>
            <a:r>
              <a:rPr lang="el-GR" sz="1200" b="0" i="0" u="none" strike="noStrike" kern="1200" dirty="0" smtClean="0">
                <a:solidFill>
                  <a:schemeClr val="tx1"/>
                </a:solidFill>
                <a:effectLst/>
                <a:latin typeface="+mn-lt"/>
                <a:ea typeface="+mn-ea"/>
                <a:cs typeface="+mn-cs"/>
                <a:hlinkClick r:id="rId3" tooltip="Gamma"/>
              </a:rPr>
              <a:t>γ</a:t>
            </a:r>
            <a:r>
              <a:rPr lang="el-GR"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là một loại </a:t>
            </a:r>
            <a:r>
              <a:rPr lang="vi-VN" sz="1200" b="0" i="0" u="none" strike="noStrike" kern="1200" dirty="0" smtClean="0">
                <a:solidFill>
                  <a:schemeClr val="tx1"/>
                </a:solidFill>
                <a:effectLst/>
                <a:latin typeface="+mn-lt"/>
                <a:ea typeface="+mn-ea"/>
                <a:cs typeface="+mn-cs"/>
                <a:hlinkClick r:id="rId4" tooltip="Bức xạ điện từ"/>
              </a:rPr>
              <a:t>bức xạ điện từ</a:t>
            </a:r>
            <a:r>
              <a:rPr lang="vi-VN" sz="1200" b="0" i="0" kern="1200" dirty="0" smtClean="0">
                <a:solidFill>
                  <a:schemeClr val="tx1"/>
                </a:solidFill>
                <a:effectLst/>
                <a:latin typeface="+mn-lt"/>
                <a:ea typeface="+mn-ea"/>
                <a:cs typeface="+mn-cs"/>
              </a:rPr>
              <a:t> hay </a:t>
            </a:r>
            <a:r>
              <a:rPr lang="vi-VN" sz="1200" b="0" i="0" u="none" strike="noStrike" kern="1200" dirty="0" smtClean="0">
                <a:solidFill>
                  <a:schemeClr val="tx1"/>
                </a:solidFill>
                <a:effectLst/>
                <a:latin typeface="+mn-lt"/>
                <a:ea typeface="+mn-ea"/>
                <a:cs typeface="+mn-cs"/>
                <a:hlinkClick r:id="rId5" tooltip="Photon"/>
              </a:rPr>
              <a:t>quang tử</a:t>
            </a:r>
            <a:r>
              <a:rPr lang="vi-VN" sz="1200" b="0" i="0" kern="1200" dirty="0" smtClean="0">
                <a:solidFill>
                  <a:schemeClr val="tx1"/>
                </a:solidFill>
                <a:effectLst/>
                <a:latin typeface="+mn-lt"/>
                <a:ea typeface="+mn-ea"/>
                <a:cs typeface="+mn-cs"/>
              </a:rPr>
              <a:t> có </a:t>
            </a:r>
            <a:r>
              <a:rPr lang="vi-VN" sz="1200" b="0" i="0" u="sng" kern="1200" dirty="0" smtClean="0">
                <a:solidFill>
                  <a:schemeClr val="tx1"/>
                </a:solidFill>
                <a:effectLst/>
                <a:latin typeface="+mn-lt"/>
                <a:ea typeface="+mn-ea"/>
                <a:cs typeface="+mn-cs"/>
                <a:hlinkClick r:id="rId6"/>
              </a:rPr>
              <a:t>tần số</a:t>
            </a:r>
            <a:r>
              <a:rPr lang="vi-VN" sz="1200" b="0" i="0" kern="1200" dirty="0" smtClean="0">
                <a:solidFill>
                  <a:schemeClr val="tx1"/>
                </a:solidFill>
                <a:effectLst/>
                <a:latin typeface="+mn-lt"/>
                <a:ea typeface="+mn-ea"/>
                <a:cs typeface="+mn-cs"/>
              </a:rPr>
              <a:t> cực cao</a:t>
            </a:r>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38</a:t>
            </a:fld>
            <a:endParaRPr lang="en-US"/>
          </a:p>
        </p:txBody>
      </p:sp>
    </p:spTree>
    <p:extLst>
      <p:ext uri="{BB962C8B-B14F-4D97-AF65-F5344CB8AC3E}">
        <p14:creationId xmlns:p14="http://schemas.microsoft.com/office/powerpoint/2010/main" val="3135634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w="9525">
            <a:noFill/>
            <a:miter lim="800000"/>
            <a:headEnd/>
            <a:tailEnd/>
          </a:ln>
          <a:effectLst/>
        </p:spPr>
        <p:txBody>
          <a:bodyPr wrap="none" anchor="ctr"/>
          <a:lstStyle/>
          <a:p>
            <a:endParaRPr lang="en-US"/>
          </a:p>
        </p:txBody>
      </p:sp>
      <p:sp>
        <p:nvSpPr>
          <p:cNvPr id="3092" name="Freeform 20"/>
          <p:cNvSpPr>
            <a:spLocks/>
          </p:cNvSpPr>
          <p:nvPr/>
        </p:nvSpPr>
        <p:spPr bwMode="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headEnd/>
            <a:tailEnd/>
          </a:ln>
          <a:effec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r>
              <a:rPr lang="en-US" smtClean="0"/>
              <a:t>12/2013</a:t>
            </a:r>
            <a:endParaRPr 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r>
              <a:rPr lang="en-US" smtClean="0"/>
              <a:t>ntphuong-cnpm</a:t>
            </a:r>
            <a:endParaRPr 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9963460-0769-411E-87EA-8CDCF0607346}" type="slidenum">
              <a:rPr lang="en-US"/>
              <a:pPr/>
              <a:t>‹#›</a:t>
            </a:fld>
            <a:endParaRPr lang="en-US"/>
          </a:p>
        </p:txBody>
      </p:sp>
      <p:sp>
        <p:nvSpPr>
          <p:cNvPr id="3086" name="Text Box 14"/>
          <p:cNvSpPr txBox="1">
            <a:spLocks noChangeArrowheads="1"/>
          </p:cNvSpPr>
          <p:nvPr/>
        </p:nvSpPr>
        <p:spPr bwMode="auto">
          <a:xfrm>
            <a:off x="304800" y="228600"/>
            <a:ext cx="1447800" cy="519113"/>
          </a:xfrm>
          <a:prstGeom prst="rect">
            <a:avLst/>
          </a:prstGeom>
          <a:noFill/>
          <a:ln w="9525">
            <a:noFill/>
            <a:miter lim="800000"/>
            <a:headEnd/>
            <a:tailEnd/>
          </a:ln>
          <a:effectLst/>
        </p:spPr>
        <p:txBody>
          <a:bodyPr>
            <a:spAutoFit/>
          </a:bodyPr>
          <a:lstStyle/>
          <a:p>
            <a:pPr algn="ctr"/>
            <a:r>
              <a:rPr 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5D473B0D-3F4F-4C91-A5E9-CC7268E1A4B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76F82FBA-8B32-4465-94FB-184B2FFCF52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C662C168-7E80-4176-84D4-365808851E6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6AA7CD20-6E15-4B1D-A1C1-7545CAB684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EC5BC178-54D5-4457-823E-9B8C72D04B1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115A2BDC-FBFF-4C73-AF02-84C3A733B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3195FD7D-355B-4AF8-96DE-DFBCD48495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12/2013</a:t>
            </a:r>
            <a:endParaRPr lang="en-US"/>
          </a:p>
        </p:txBody>
      </p:sp>
      <p:sp>
        <p:nvSpPr>
          <p:cNvPr id="8" name="Footer Placeholder 7"/>
          <p:cNvSpPr>
            <a:spLocks noGrp="1"/>
          </p:cNvSpPr>
          <p:nvPr>
            <p:ph type="ftr" sz="quarter" idx="11"/>
          </p:nvPr>
        </p:nvSpPr>
        <p:spPr/>
        <p:txBody>
          <a:bodyPr/>
          <a:lstStyle>
            <a:lvl1pPr>
              <a:defRPr/>
            </a:lvl1pPr>
          </a:lstStyle>
          <a:p>
            <a:r>
              <a:rPr lang="en-US" smtClean="0"/>
              <a:t>ntphuong-cnpm</a:t>
            </a:r>
            <a:endParaRPr lang="en-US"/>
          </a:p>
        </p:txBody>
      </p:sp>
      <p:sp>
        <p:nvSpPr>
          <p:cNvPr id="9" name="Slide Number Placeholder 8"/>
          <p:cNvSpPr>
            <a:spLocks noGrp="1"/>
          </p:cNvSpPr>
          <p:nvPr>
            <p:ph type="sldNum" sz="quarter" idx="12"/>
          </p:nvPr>
        </p:nvSpPr>
        <p:spPr/>
        <p:txBody>
          <a:bodyPr/>
          <a:lstStyle>
            <a:lvl1pPr>
              <a:defRPr/>
            </a:lvl1pPr>
          </a:lstStyle>
          <a:p>
            <a:fld id="{ABE189F2-11E9-4E72-A9BA-A5FFC1DCC3F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12/2013</a:t>
            </a:r>
            <a:endParaRPr lang="en-US"/>
          </a:p>
        </p:txBody>
      </p:sp>
      <p:sp>
        <p:nvSpPr>
          <p:cNvPr id="4" name="Footer Placeholder 3"/>
          <p:cNvSpPr>
            <a:spLocks noGrp="1"/>
          </p:cNvSpPr>
          <p:nvPr>
            <p:ph type="ftr" sz="quarter" idx="11"/>
          </p:nvPr>
        </p:nvSpPr>
        <p:spPr/>
        <p:txBody>
          <a:bodyPr/>
          <a:lstStyle>
            <a:lvl1pPr>
              <a:defRPr/>
            </a:lvl1pPr>
          </a:lstStyle>
          <a:p>
            <a:r>
              <a:rPr lang="en-US" smtClean="0"/>
              <a:t>ntphuong-cnpm</a:t>
            </a:r>
            <a:endParaRPr lang="en-US"/>
          </a:p>
        </p:txBody>
      </p:sp>
      <p:sp>
        <p:nvSpPr>
          <p:cNvPr id="5" name="Slide Number Placeholder 4"/>
          <p:cNvSpPr>
            <a:spLocks noGrp="1"/>
          </p:cNvSpPr>
          <p:nvPr>
            <p:ph type="sldNum" sz="quarter" idx="12"/>
          </p:nvPr>
        </p:nvSpPr>
        <p:spPr/>
        <p:txBody>
          <a:bodyPr/>
          <a:lstStyle>
            <a:lvl1pPr>
              <a:defRPr/>
            </a:lvl1pPr>
          </a:lstStyle>
          <a:p>
            <a:fld id="{FD579BEB-E592-40E5-9E39-8299A9B66A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12/2013</a:t>
            </a:r>
            <a:endParaRPr lang="en-US"/>
          </a:p>
        </p:txBody>
      </p:sp>
      <p:sp>
        <p:nvSpPr>
          <p:cNvPr id="3" name="Footer Placeholder 2"/>
          <p:cNvSpPr>
            <a:spLocks noGrp="1"/>
          </p:cNvSpPr>
          <p:nvPr>
            <p:ph type="ftr" sz="quarter" idx="11"/>
          </p:nvPr>
        </p:nvSpPr>
        <p:spPr/>
        <p:txBody>
          <a:bodyPr/>
          <a:lstStyle>
            <a:lvl1pPr>
              <a:defRPr/>
            </a:lvl1pPr>
          </a:lstStyle>
          <a:p>
            <a:r>
              <a:rPr lang="en-US" smtClean="0"/>
              <a:t>ntphuong-cnpm</a:t>
            </a:r>
            <a:endParaRPr lang="en-US"/>
          </a:p>
        </p:txBody>
      </p:sp>
      <p:sp>
        <p:nvSpPr>
          <p:cNvPr id="4" name="Slide Number Placeholder 3"/>
          <p:cNvSpPr>
            <a:spLocks noGrp="1"/>
          </p:cNvSpPr>
          <p:nvPr>
            <p:ph type="sldNum" sz="quarter" idx="12"/>
          </p:nvPr>
        </p:nvSpPr>
        <p:spPr/>
        <p:txBody>
          <a:bodyPr/>
          <a:lstStyle>
            <a:lvl1pPr>
              <a:defRPr/>
            </a:lvl1pPr>
          </a:lstStyle>
          <a:p>
            <a:fld id="{6467EC5C-89CF-440B-B5A0-55934BC28CA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CE1C073C-3A41-417F-B073-4F99A6F3C13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ADC789AF-EC43-4DC2-AE19-5BEB90C1197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a:effec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a:effec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w="9525">
              <a:noFill/>
              <a:miter lim="800000"/>
              <a:headEnd/>
              <a:tailEnd/>
            </a:ln>
            <a:effec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smtClean="0"/>
              <a:t>12/2013</a:t>
            </a:r>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smtClean="0"/>
              <a:t>ntphuong-cnpm</a:t>
            </a:r>
            <a:endParaRPr lang="en-US"/>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6AEBF2EB-9587-4A7E-AB2E-4ADD824A10B2}" type="slidenum">
              <a:rPr lang="en-US"/>
              <a:pPr/>
              <a:t>‹#›</a:t>
            </a:fld>
            <a:endParaRPr 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914400"/>
            <a:ext cx="9144000" cy="1012825"/>
          </a:xfrm>
        </p:spPr>
        <p:txBody>
          <a:bodyPr/>
          <a:lstStyle/>
          <a:p>
            <a:r>
              <a:rPr lang="en-US" dirty="0">
                <a:latin typeface="Arial Rounded MT Bold" pitchFamily="34" charset="0"/>
                <a:cs typeface="Arial" pitchFamily="34" charset="0"/>
              </a:rPr>
              <a:t>KHẢ NĂNG </a:t>
            </a:r>
            <a:r>
              <a:rPr lang="en-US" dirty="0" smtClean="0">
                <a:latin typeface="Arial Rounded MT Bold" pitchFamily="34" charset="0"/>
                <a:cs typeface="Arial" pitchFamily="34" charset="0"/>
              </a:rPr>
              <a:t>CỦA CON NG</a:t>
            </a:r>
            <a:r>
              <a:rPr lang="vi-VN" dirty="0">
                <a:latin typeface="Arial" pitchFamily="34" charset="0"/>
                <a:cs typeface="Arial" pitchFamily="34" charset="0"/>
              </a:rPr>
              <a:t>ƯỜI</a:t>
            </a:r>
            <a:endParaRPr lang="en-US" sz="4400" dirty="0">
              <a:latin typeface="Arial Rounded MT Bold" pitchFamily="34" charset="0"/>
              <a:cs typeface="Arial" pitchFamily="34" charset="0"/>
            </a:endParaRPr>
          </a:p>
        </p:txBody>
      </p:sp>
      <p:sp>
        <p:nvSpPr>
          <p:cNvPr id="2051" name="Rectangle 3"/>
          <p:cNvSpPr>
            <a:spLocks noGrp="1" noChangeArrowheads="1"/>
          </p:cNvSpPr>
          <p:nvPr>
            <p:ph type="subTitle" idx="1"/>
          </p:nvPr>
        </p:nvSpPr>
        <p:spPr/>
        <p:txBody>
          <a:bodyPr/>
          <a:lstStyle/>
          <a:p>
            <a:r>
              <a:rPr lang="en-US" sz="1800" smtClean="0"/>
              <a:t>Nguyễn Thu Phương</a:t>
            </a:r>
          </a:p>
          <a:p>
            <a:r>
              <a:rPr lang="en-US" sz="1800" smtClean="0"/>
              <a:t>ntphuong@ictu.edu.vn</a:t>
            </a:r>
            <a:endParaRPr lang="en-US" sz="1800"/>
          </a:p>
        </p:txBody>
      </p:sp>
      <p:sp>
        <p:nvSpPr>
          <p:cNvPr id="6" name="Date Placeholder 5"/>
          <p:cNvSpPr>
            <a:spLocks noGrp="1"/>
          </p:cNvSpPr>
          <p:nvPr>
            <p:ph type="dt" sz="half" idx="2"/>
          </p:nvPr>
        </p:nvSpPr>
        <p:spPr/>
        <p:txBody>
          <a:bodyPr/>
          <a:lstStyle/>
          <a:p>
            <a:r>
              <a:rPr lang="en-US" smtClean="0"/>
              <a:t>12/2013</a:t>
            </a:r>
            <a:endParaRPr lang="en-US"/>
          </a:p>
        </p:txBody>
      </p:sp>
      <p:sp>
        <p:nvSpPr>
          <p:cNvPr id="7" name="Slide Number Placeholder 6"/>
          <p:cNvSpPr>
            <a:spLocks noGrp="1"/>
          </p:cNvSpPr>
          <p:nvPr>
            <p:ph type="sldNum" sz="quarter" idx="4"/>
          </p:nvPr>
        </p:nvSpPr>
        <p:spPr/>
        <p:txBody>
          <a:bodyPr/>
          <a:lstStyle/>
          <a:p>
            <a:fld id="{79963460-0769-411E-87EA-8CDCF0607346}" type="slidenum">
              <a:rPr lang="en-US" smtClean="0"/>
              <a:pPr/>
              <a:t>1</a:t>
            </a:fld>
            <a:endParaRPr lang="en-US"/>
          </a:p>
        </p:txBody>
      </p:sp>
      <p:sp>
        <p:nvSpPr>
          <p:cNvPr id="8" name="Footer Placeholder 7"/>
          <p:cNvSpPr>
            <a:spLocks noGrp="1"/>
          </p:cNvSpPr>
          <p:nvPr>
            <p:ph type="ftr" sz="quarter" idx="3"/>
          </p:nvPr>
        </p:nvSpPr>
        <p:spPr/>
        <p:txBody>
          <a:bodyPr/>
          <a:lstStyle/>
          <a:p>
            <a:r>
              <a:rPr lang="en-US" smtClean="0"/>
              <a:t>ntphuong-cnpm</a:t>
            </a:r>
            <a:endParaRPr lang="en-US"/>
          </a:p>
        </p:txBody>
      </p:sp>
      <p:pic>
        <p:nvPicPr>
          <p:cNvPr id="25602" name="Picture 2" descr="http://www.ictu.edu.vn/attachments/article/149/LogoICTU.jpg"/>
          <p:cNvPicPr>
            <a:picLocks noChangeAspect="1" noChangeArrowheads="1"/>
          </p:cNvPicPr>
          <p:nvPr/>
        </p:nvPicPr>
        <p:blipFill>
          <a:blip r:embed="rId3"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3. </a:t>
            </a:r>
            <a:r>
              <a:rPr lang="en-US" sz="2800" dirty="0" err="1"/>
              <a:t>Mô</a:t>
            </a:r>
            <a:r>
              <a:rPr lang="en-US" sz="2800" dirty="0"/>
              <a:t> </a:t>
            </a:r>
            <a:r>
              <a:rPr lang="en-US" sz="2800" dirty="0" err="1"/>
              <a:t>hình</a:t>
            </a:r>
            <a:r>
              <a:rPr lang="en-US" sz="2800" dirty="0"/>
              <a:t> </a:t>
            </a:r>
            <a:r>
              <a:rPr lang="en-US" sz="2800" dirty="0" err="1"/>
              <a:t>xử</a:t>
            </a:r>
            <a:r>
              <a:rPr lang="en-US" sz="2800" dirty="0"/>
              <a:t> </a:t>
            </a:r>
            <a:r>
              <a:rPr lang="en-US" sz="2800" dirty="0" err="1"/>
              <a:t>lý</a:t>
            </a:r>
            <a:r>
              <a:rPr lang="en-US" sz="2800" dirty="0"/>
              <a:t> </a:t>
            </a:r>
            <a:r>
              <a:rPr lang="en-US" sz="2800" dirty="0" err="1"/>
              <a:t>thông</a:t>
            </a:r>
            <a:r>
              <a:rPr lang="en-US" sz="2800" dirty="0"/>
              <a:t> tin MHP</a:t>
            </a:r>
          </a:p>
        </p:txBody>
      </p:sp>
      <p:sp>
        <p:nvSpPr>
          <p:cNvPr id="3" name="Content Placeholder 2"/>
          <p:cNvSpPr>
            <a:spLocks noGrp="1"/>
          </p:cNvSpPr>
          <p:nvPr>
            <p:ph idx="1"/>
          </p:nvPr>
        </p:nvSpPr>
        <p:spPr/>
        <p:txBody>
          <a:bodyPr/>
          <a:lstStyle/>
          <a:p>
            <a:r>
              <a:rPr lang="en-US" sz="3200" b="0" baseline="-25000" dirty="0">
                <a:latin typeface="Arial" pitchFamily="34" charset="0"/>
                <a:cs typeface="Arial" pitchFamily="34" charset="0"/>
              </a:rPr>
              <a:t>MHP </a:t>
            </a:r>
            <a:r>
              <a:rPr lang="en-US" sz="3200" b="0" baseline="-25000" dirty="0" err="1">
                <a:latin typeface="Arial" pitchFamily="34" charset="0"/>
                <a:cs typeface="Arial" pitchFamily="34" charset="0"/>
              </a:rPr>
              <a:t>mở</a:t>
            </a:r>
            <a:r>
              <a:rPr lang="en-US" sz="3200" b="0" baseline="-25000" dirty="0">
                <a:latin typeface="Arial" pitchFamily="34" charset="0"/>
                <a:cs typeface="Arial" pitchFamily="34" charset="0"/>
              </a:rPr>
              <a:t> </a:t>
            </a:r>
            <a:r>
              <a:rPr lang="en-US" sz="3200" b="0" baseline="-25000" dirty="0" err="1">
                <a:latin typeface="Arial" pitchFamily="34" charset="0"/>
                <a:cs typeface="Arial" pitchFamily="34" charset="0"/>
              </a:rPr>
              <a:t>rộng</a:t>
            </a:r>
            <a:r>
              <a:rPr lang="en-US" sz="3200" b="0" baseline="-25000" dirty="0">
                <a:latin typeface="Arial" pitchFamily="34" charset="0"/>
                <a:cs typeface="Arial" pitchFamily="34" charset="0"/>
              </a:rPr>
              <a:t> (</a:t>
            </a:r>
            <a:r>
              <a:rPr lang="en-US" sz="3200" b="0" i="1" baseline="-25000" dirty="0">
                <a:latin typeface="Arial" pitchFamily="34" charset="0"/>
                <a:cs typeface="Arial" pitchFamily="34" charset="0"/>
              </a:rPr>
              <a:t>Robert Miller </a:t>
            </a:r>
            <a:r>
              <a:rPr lang="en-US" sz="3200" b="0" baseline="-25000" dirty="0">
                <a:latin typeface="Arial" pitchFamily="34" charset="0"/>
                <a:cs typeface="Arial" pitchFamily="34" charset="0"/>
              </a:rPr>
              <a:t>- 2004), </a:t>
            </a:r>
            <a:r>
              <a:rPr lang="en-US" sz="3200" b="0" baseline="-25000" dirty="0" err="1">
                <a:latin typeface="Arial" pitchFamily="34" charset="0"/>
                <a:cs typeface="Arial" pitchFamily="34" charset="0"/>
              </a:rPr>
              <a:t>ba</a:t>
            </a:r>
            <a:r>
              <a:rPr lang="en-US" sz="3200" b="0" baseline="-25000" dirty="0">
                <a:latin typeface="Arial" pitchFamily="34" charset="0"/>
                <a:cs typeface="Arial" pitchFamily="34" charset="0"/>
              </a:rPr>
              <a:t> </a:t>
            </a:r>
            <a:r>
              <a:rPr lang="en-US" sz="3200" b="0" baseline="-25000" dirty="0" err="1">
                <a:latin typeface="Arial" pitchFamily="34" charset="0"/>
                <a:cs typeface="Arial" pitchFamily="34" charset="0"/>
              </a:rPr>
              <a:t>phân</a:t>
            </a:r>
            <a:r>
              <a:rPr lang="en-US" sz="3200" b="0" baseline="-25000" dirty="0">
                <a:latin typeface="Arial" pitchFamily="34" charset="0"/>
                <a:cs typeface="Arial" pitchFamily="34" charset="0"/>
              </a:rPr>
              <a:t> </a:t>
            </a:r>
            <a:r>
              <a:rPr lang="en-US" sz="3200" b="0" baseline="-25000" dirty="0" err="1">
                <a:latin typeface="Arial" pitchFamily="34" charset="0"/>
                <a:cs typeface="Arial" pitchFamily="34" charset="0"/>
              </a:rPr>
              <a:t>hệ</a:t>
            </a:r>
            <a:r>
              <a:rPr lang="en-US" sz="3200" b="0" baseline="-25000" dirty="0">
                <a:latin typeface="Arial" pitchFamily="34" charset="0"/>
                <a:cs typeface="Arial" pitchFamily="34" charset="0"/>
              </a:rPr>
              <a:t> </a:t>
            </a:r>
            <a:r>
              <a:rPr lang="en-US" sz="3200" b="0" baseline="-25000" dirty="0" err="1">
                <a:latin typeface="Arial" pitchFamily="34" charset="0"/>
                <a:cs typeface="Arial" pitchFamily="34" charset="0"/>
              </a:rPr>
              <a:t>chính</a:t>
            </a:r>
            <a:r>
              <a:rPr lang="en-US" sz="3200" b="0" baseline="-25000" dirty="0">
                <a:latin typeface="Arial" pitchFamily="34" charset="0"/>
                <a:cs typeface="Arial" pitchFamily="34" charset="0"/>
              </a:rPr>
              <a:t>:</a:t>
            </a:r>
          </a:p>
          <a:p>
            <a:pPr lvl="1"/>
            <a:r>
              <a:rPr lang="en-US" baseline="-25000" dirty="0" err="1">
                <a:latin typeface="Arial" pitchFamily="34" charset="0"/>
                <a:cs typeface="Arial" pitchFamily="34" charset="0"/>
              </a:rPr>
              <a:t>Phân</a:t>
            </a:r>
            <a:r>
              <a:rPr lang="en-US" baseline="-25000" dirty="0">
                <a:latin typeface="Arial" pitchFamily="34" charset="0"/>
                <a:cs typeface="Arial" pitchFamily="34" charset="0"/>
              </a:rPr>
              <a:t> </a:t>
            </a:r>
            <a:r>
              <a:rPr lang="en-US" baseline="-25000" dirty="0" err="1">
                <a:latin typeface="Arial" pitchFamily="34" charset="0"/>
                <a:cs typeface="Arial" pitchFamily="34" charset="0"/>
              </a:rPr>
              <a:t>hệ</a:t>
            </a:r>
            <a:r>
              <a:rPr lang="en-US" baseline="-25000" dirty="0">
                <a:latin typeface="Arial" pitchFamily="34" charset="0"/>
                <a:cs typeface="Arial" pitchFamily="34" charset="0"/>
              </a:rPr>
              <a:t> </a:t>
            </a:r>
            <a:r>
              <a:rPr lang="en-US" baseline="-25000" dirty="0" err="1">
                <a:latin typeface="Arial" pitchFamily="34" charset="0"/>
                <a:cs typeface="Arial" pitchFamily="34" charset="0"/>
              </a:rPr>
              <a:t>cảm</a:t>
            </a:r>
            <a:r>
              <a:rPr lang="en-US" baseline="-25000" dirty="0">
                <a:latin typeface="Arial" pitchFamily="34" charset="0"/>
                <a:cs typeface="Arial" pitchFamily="34" charset="0"/>
              </a:rPr>
              <a:t> </a:t>
            </a:r>
            <a:r>
              <a:rPr lang="en-US" baseline="-25000" dirty="0" err="1">
                <a:latin typeface="Arial" pitchFamily="34" charset="0"/>
                <a:cs typeface="Arial" pitchFamily="34" charset="0"/>
              </a:rPr>
              <a:t>nhận</a:t>
            </a:r>
            <a:endParaRPr lang="en-US" baseline="-25000" dirty="0">
              <a:latin typeface="Arial" pitchFamily="34" charset="0"/>
              <a:cs typeface="Arial" pitchFamily="34" charset="0"/>
            </a:endParaRPr>
          </a:p>
          <a:p>
            <a:pPr lvl="1"/>
            <a:r>
              <a:rPr lang="en-US" baseline="-25000" dirty="0" err="1">
                <a:latin typeface="Arial" pitchFamily="34" charset="0"/>
                <a:cs typeface="Arial" pitchFamily="34" charset="0"/>
              </a:rPr>
              <a:t>Phân</a:t>
            </a:r>
            <a:r>
              <a:rPr lang="en-US" baseline="-25000" dirty="0">
                <a:latin typeface="Arial" pitchFamily="34" charset="0"/>
                <a:cs typeface="Arial" pitchFamily="34" charset="0"/>
              </a:rPr>
              <a:t> </a:t>
            </a:r>
            <a:r>
              <a:rPr lang="en-US" baseline="-25000" dirty="0" err="1">
                <a:latin typeface="Arial" pitchFamily="34" charset="0"/>
                <a:cs typeface="Arial" pitchFamily="34" charset="0"/>
              </a:rPr>
              <a:t>hệ</a:t>
            </a:r>
            <a:r>
              <a:rPr lang="en-US" baseline="-25000" dirty="0">
                <a:latin typeface="Arial" pitchFamily="34" charset="0"/>
                <a:cs typeface="Arial" pitchFamily="34" charset="0"/>
              </a:rPr>
              <a:t> </a:t>
            </a:r>
            <a:r>
              <a:rPr lang="en-US" baseline="-25000" dirty="0" err="1">
                <a:latin typeface="Arial" pitchFamily="34" charset="0"/>
                <a:cs typeface="Arial" pitchFamily="34" charset="0"/>
              </a:rPr>
              <a:t>nhận</a:t>
            </a:r>
            <a:r>
              <a:rPr lang="en-US" baseline="-25000" dirty="0">
                <a:latin typeface="Arial" pitchFamily="34" charset="0"/>
                <a:cs typeface="Arial" pitchFamily="34" charset="0"/>
              </a:rPr>
              <a:t> </a:t>
            </a:r>
            <a:r>
              <a:rPr lang="en-US" baseline="-25000" dirty="0" err="1">
                <a:latin typeface="Arial" pitchFamily="34" charset="0"/>
                <a:cs typeface="Arial" pitchFamily="34" charset="0"/>
              </a:rPr>
              <a:t>thức</a:t>
            </a:r>
            <a:endParaRPr lang="en-US" baseline="-25000" dirty="0">
              <a:latin typeface="Arial" pitchFamily="34" charset="0"/>
              <a:cs typeface="Arial" pitchFamily="34" charset="0"/>
            </a:endParaRPr>
          </a:p>
          <a:p>
            <a:pPr lvl="1"/>
            <a:r>
              <a:rPr lang="en-US" baseline="-25000" dirty="0" err="1">
                <a:latin typeface="Arial" pitchFamily="34" charset="0"/>
                <a:cs typeface="Arial" pitchFamily="34" charset="0"/>
              </a:rPr>
              <a:t>Phân</a:t>
            </a:r>
            <a:r>
              <a:rPr lang="en-US" baseline="-25000" dirty="0">
                <a:latin typeface="Arial" pitchFamily="34" charset="0"/>
                <a:cs typeface="Arial" pitchFamily="34" charset="0"/>
              </a:rPr>
              <a:t> </a:t>
            </a:r>
            <a:r>
              <a:rPr lang="en-US" baseline="-25000" dirty="0" err="1">
                <a:latin typeface="Arial" pitchFamily="34" charset="0"/>
                <a:cs typeface="Arial" pitchFamily="34" charset="0"/>
              </a:rPr>
              <a:t>hệ</a:t>
            </a:r>
            <a:r>
              <a:rPr lang="en-US" baseline="-25000" dirty="0">
                <a:latin typeface="Arial" pitchFamily="34" charset="0"/>
                <a:cs typeface="Arial" pitchFamily="34" charset="0"/>
              </a:rPr>
              <a:t> </a:t>
            </a:r>
            <a:r>
              <a:rPr lang="en-US" baseline="-25000" dirty="0" err="1">
                <a:latin typeface="Arial" pitchFamily="34" charset="0"/>
                <a:cs typeface="Arial" pitchFamily="34" charset="0"/>
              </a:rPr>
              <a:t>vận</a:t>
            </a:r>
            <a:r>
              <a:rPr lang="en-US" baseline="-25000" dirty="0">
                <a:latin typeface="Arial" pitchFamily="34" charset="0"/>
                <a:cs typeface="Arial" pitchFamily="34" charset="0"/>
              </a:rPr>
              <a:t> </a:t>
            </a:r>
            <a:r>
              <a:rPr lang="en-US" baseline="-25000" dirty="0" err="1">
                <a:latin typeface="Arial" pitchFamily="34" charset="0"/>
                <a:cs typeface="Arial" pitchFamily="34" charset="0"/>
              </a:rPr>
              <a:t>động</a:t>
            </a:r>
            <a:endParaRPr lang="en-US" baseline="-25000" dirty="0">
              <a:latin typeface="Arial" pitchFamily="34" charset="0"/>
              <a:cs typeface="Arial" pitchFamily="34" charset="0"/>
            </a:endParaRPr>
          </a:p>
          <a:p>
            <a:endParaRPr lang="en-US" sz="3200" baseline="-25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10</a:t>
            </a:fld>
            <a:endParaRPr lang="en-US"/>
          </a:p>
        </p:txBody>
      </p:sp>
      <p:grpSp>
        <p:nvGrpSpPr>
          <p:cNvPr id="10" name="Group 9"/>
          <p:cNvGrpSpPr/>
          <p:nvPr/>
        </p:nvGrpSpPr>
        <p:grpSpPr>
          <a:xfrm>
            <a:off x="566764" y="2271799"/>
            <a:ext cx="8408126" cy="4495800"/>
            <a:chOff x="533400" y="1905000"/>
            <a:chExt cx="8408126" cy="4495800"/>
          </a:xfrm>
        </p:grpSpPr>
        <p:sp>
          <p:nvSpPr>
            <p:cNvPr id="11" name="Freeform 16"/>
            <p:cNvSpPr>
              <a:spLocks/>
            </p:cNvSpPr>
            <p:nvPr/>
          </p:nvSpPr>
          <p:spPr bwMode="auto">
            <a:xfrm>
              <a:off x="4132095" y="4064358"/>
              <a:ext cx="176004" cy="605882"/>
            </a:xfrm>
            <a:custGeom>
              <a:avLst/>
              <a:gdLst>
                <a:gd name="T0" fmla="*/ 158 w 158"/>
                <a:gd name="T1" fmla="*/ 156 h 535"/>
                <a:gd name="T2" fmla="*/ 105 w 158"/>
                <a:gd name="T3" fmla="*/ 156 h 535"/>
                <a:gd name="T4" fmla="*/ 105 w 158"/>
                <a:gd name="T5" fmla="*/ 535 h 535"/>
                <a:gd name="T6" fmla="*/ 53 w 158"/>
                <a:gd name="T7" fmla="*/ 535 h 535"/>
                <a:gd name="T8" fmla="*/ 53 w 158"/>
                <a:gd name="T9" fmla="*/ 156 h 535"/>
                <a:gd name="T10" fmla="*/ 0 w 158"/>
                <a:gd name="T11" fmla="*/ 156 h 535"/>
                <a:gd name="T12" fmla="*/ 79 w 158"/>
                <a:gd name="T13" fmla="*/ 0 h 535"/>
                <a:gd name="T14" fmla="*/ 158 w 158"/>
                <a:gd name="T15" fmla="*/ 156 h 535"/>
                <a:gd name="T16" fmla="*/ 0 60000 65536"/>
                <a:gd name="T17" fmla="*/ 0 60000 65536"/>
                <a:gd name="T18" fmla="*/ 0 60000 65536"/>
                <a:gd name="T19" fmla="*/ 0 60000 65536"/>
                <a:gd name="T20" fmla="*/ 0 60000 65536"/>
                <a:gd name="T21" fmla="*/ 0 60000 65536"/>
                <a:gd name="T22" fmla="*/ 0 60000 65536"/>
                <a:gd name="T23" fmla="*/ 0 60000 65536"/>
                <a:gd name="T24" fmla="*/ 0 w 158"/>
                <a:gd name="T25" fmla="*/ 0 h 535"/>
                <a:gd name="T26" fmla="*/ 158 w 158"/>
                <a:gd name="T27" fmla="*/ 535 h 5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 h="535">
                  <a:moveTo>
                    <a:pt x="158" y="156"/>
                  </a:moveTo>
                  <a:lnTo>
                    <a:pt x="105" y="156"/>
                  </a:lnTo>
                  <a:lnTo>
                    <a:pt x="105" y="535"/>
                  </a:lnTo>
                  <a:lnTo>
                    <a:pt x="53" y="535"/>
                  </a:lnTo>
                  <a:lnTo>
                    <a:pt x="53" y="156"/>
                  </a:lnTo>
                  <a:lnTo>
                    <a:pt x="0" y="156"/>
                  </a:lnTo>
                  <a:lnTo>
                    <a:pt x="79" y="0"/>
                  </a:lnTo>
                  <a:lnTo>
                    <a:pt x="158" y="156"/>
                  </a:lnTo>
                  <a:close/>
                </a:path>
              </a:pathLst>
            </a:custGeom>
            <a:solidFill>
              <a:srgbClr val="000000"/>
            </a:solidFill>
            <a:ln w="9525">
              <a:noFill/>
              <a:round/>
              <a:headEnd/>
              <a:tailEnd/>
            </a:ln>
          </p:spPr>
          <p:txBody>
            <a:bodyPr/>
            <a:lstStyle/>
            <a:p>
              <a:endParaRPr lang="en-US"/>
            </a:p>
          </p:txBody>
        </p:sp>
        <p:sp>
          <p:nvSpPr>
            <p:cNvPr id="12" name="Freeform 5"/>
            <p:cNvSpPr>
              <a:spLocks/>
            </p:cNvSpPr>
            <p:nvPr/>
          </p:nvSpPr>
          <p:spPr bwMode="auto">
            <a:xfrm>
              <a:off x="6747652" y="4171656"/>
              <a:ext cx="398794" cy="609292"/>
            </a:xfrm>
            <a:custGeom>
              <a:avLst/>
              <a:gdLst>
                <a:gd name="T0" fmla="*/ 355 w 358"/>
                <a:gd name="T1" fmla="*/ 216 h 536"/>
                <a:gd name="T2" fmla="*/ 357 w 358"/>
                <a:gd name="T3" fmla="*/ 234 h 536"/>
                <a:gd name="T4" fmla="*/ 358 w 358"/>
                <a:gd name="T5" fmla="*/ 251 h 536"/>
                <a:gd name="T6" fmla="*/ 357 w 358"/>
                <a:gd name="T7" fmla="*/ 268 h 536"/>
                <a:gd name="T8" fmla="*/ 341 w 358"/>
                <a:gd name="T9" fmla="*/ 332 h 536"/>
                <a:gd name="T10" fmla="*/ 306 w 358"/>
                <a:gd name="T11" fmla="*/ 388 h 536"/>
                <a:gd name="T12" fmla="*/ 254 w 358"/>
                <a:gd name="T13" fmla="*/ 431 h 536"/>
                <a:gd name="T14" fmla="*/ 190 w 358"/>
                <a:gd name="T15" fmla="*/ 458 h 536"/>
                <a:gd name="T16" fmla="*/ 125 w 358"/>
                <a:gd name="T17" fmla="*/ 468 h 536"/>
                <a:gd name="T18" fmla="*/ 137 w 358"/>
                <a:gd name="T19" fmla="*/ 536 h 536"/>
                <a:gd name="T20" fmla="*/ 0 w 358"/>
                <a:gd name="T21" fmla="*/ 416 h 536"/>
                <a:gd name="T22" fmla="*/ 91 w 358"/>
                <a:gd name="T23" fmla="*/ 260 h 536"/>
                <a:gd name="T24" fmla="*/ 101 w 358"/>
                <a:gd name="T25" fmla="*/ 324 h 536"/>
                <a:gd name="T26" fmla="*/ 149 w 358"/>
                <a:gd name="T27" fmla="*/ 317 h 536"/>
                <a:gd name="T28" fmla="*/ 209 w 358"/>
                <a:gd name="T29" fmla="*/ 295 h 536"/>
                <a:gd name="T30" fmla="*/ 243 w 358"/>
                <a:gd name="T31" fmla="*/ 245 h 536"/>
                <a:gd name="T32" fmla="*/ 243 w 358"/>
                <a:gd name="T33" fmla="*/ 239 h 536"/>
                <a:gd name="T34" fmla="*/ 242 w 358"/>
                <a:gd name="T35" fmla="*/ 233 h 536"/>
                <a:gd name="T36" fmla="*/ 206 w 358"/>
                <a:gd name="T37" fmla="*/ 20 h 536"/>
                <a:gd name="T38" fmla="*/ 321 w 358"/>
                <a:gd name="T39" fmla="*/ 0 h 536"/>
                <a:gd name="T40" fmla="*/ 355 w 358"/>
                <a:gd name="T41" fmla="*/ 216 h 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8"/>
                <a:gd name="T64" fmla="*/ 0 h 536"/>
                <a:gd name="T65" fmla="*/ 358 w 358"/>
                <a:gd name="T66" fmla="*/ 536 h 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8" h="536">
                  <a:moveTo>
                    <a:pt x="355" y="216"/>
                  </a:moveTo>
                  <a:lnTo>
                    <a:pt x="357" y="234"/>
                  </a:lnTo>
                  <a:lnTo>
                    <a:pt x="358" y="251"/>
                  </a:lnTo>
                  <a:lnTo>
                    <a:pt x="357" y="268"/>
                  </a:lnTo>
                  <a:lnTo>
                    <a:pt x="341" y="332"/>
                  </a:lnTo>
                  <a:lnTo>
                    <a:pt x="306" y="388"/>
                  </a:lnTo>
                  <a:lnTo>
                    <a:pt x="254" y="431"/>
                  </a:lnTo>
                  <a:lnTo>
                    <a:pt x="190" y="458"/>
                  </a:lnTo>
                  <a:lnTo>
                    <a:pt x="125" y="468"/>
                  </a:lnTo>
                  <a:lnTo>
                    <a:pt x="137" y="536"/>
                  </a:lnTo>
                  <a:lnTo>
                    <a:pt x="0" y="416"/>
                  </a:lnTo>
                  <a:lnTo>
                    <a:pt x="91" y="260"/>
                  </a:lnTo>
                  <a:lnTo>
                    <a:pt x="101" y="324"/>
                  </a:lnTo>
                  <a:lnTo>
                    <a:pt x="149" y="317"/>
                  </a:lnTo>
                  <a:lnTo>
                    <a:pt x="209" y="295"/>
                  </a:lnTo>
                  <a:lnTo>
                    <a:pt x="243" y="245"/>
                  </a:lnTo>
                  <a:lnTo>
                    <a:pt x="243" y="239"/>
                  </a:lnTo>
                  <a:lnTo>
                    <a:pt x="242" y="233"/>
                  </a:lnTo>
                  <a:lnTo>
                    <a:pt x="206" y="20"/>
                  </a:lnTo>
                  <a:lnTo>
                    <a:pt x="321" y="0"/>
                  </a:lnTo>
                  <a:lnTo>
                    <a:pt x="355" y="216"/>
                  </a:lnTo>
                  <a:close/>
                </a:path>
              </a:pathLst>
            </a:custGeom>
            <a:solidFill>
              <a:srgbClr val="CCCCFF"/>
            </a:solidFill>
            <a:ln w="9525">
              <a:noFill/>
              <a:round/>
              <a:headEnd/>
              <a:tailEnd/>
            </a:ln>
          </p:spPr>
          <p:txBody>
            <a:bodyPr/>
            <a:lstStyle/>
            <a:p>
              <a:endParaRPr lang="en-US"/>
            </a:p>
          </p:txBody>
        </p:sp>
        <p:sp>
          <p:nvSpPr>
            <p:cNvPr id="13" name="Freeform 6"/>
            <p:cNvSpPr>
              <a:spLocks/>
            </p:cNvSpPr>
            <p:nvPr/>
          </p:nvSpPr>
          <p:spPr bwMode="auto">
            <a:xfrm>
              <a:off x="6747652" y="4188707"/>
              <a:ext cx="398794" cy="609292"/>
            </a:xfrm>
            <a:custGeom>
              <a:avLst/>
              <a:gdLst>
                <a:gd name="T0" fmla="*/ 0 w 358"/>
                <a:gd name="T1" fmla="*/ 416 h 536"/>
                <a:gd name="T2" fmla="*/ 137 w 358"/>
                <a:gd name="T3" fmla="*/ 536 h 536"/>
                <a:gd name="T4" fmla="*/ 125 w 358"/>
                <a:gd name="T5" fmla="*/ 468 h 536"/>
                <a:gd name="T6" fmla="*/ 173 w 358"/>
                <a:gd name="T7" fmla="*/ 461 h 536"/>
                <a:gd name="T8" fmla="*/ 240 w 358"/>
                <a:gd name="T9" fmla="*/ 439 h 536"/>
                <a:gd name="T10" fmla="*/ 294 w 358"/>
                <a:gd name="T11" fmla="*/ 400 h 536"/>
                <a:gd name="T12" fmla="*/ 334 w 358"/>
                <a:gd name="T13" fmla="*/ 347 h 536"/>
                <a:gd name="T14" fmla="*/ 355 w 358"/>
                <a:gd name="T15" fmla="*/ 284 h 536"/>
                <a:gd name="T16" fmla="*/ 358 w 358"/>
                <a:gd name="T17" fmla="*/ 251 h 536"/>
                <a:gd name="T18" fmla="*/ 357 w 358"/>
                <a:gd name="T19" fmla="*/ 234 h 536"/>
                <a:gd name="T20" fmla="*/ 355 w 358"/>
                <a:gd name="T21" fmla="*/ 216 h 536"/>
                <a:gd name="T22" fmla="*/ 321 w 358"/>
                <a:gd name="T23" fmla="*/ 0 h 536"/>
                <a:gd name="T24" fmla="*/ 206 w 358"/>
                <a:gd name="T25" fmla="*/ 20 h 536"/>
                <a:gd name="T26" fmla="*/ 242 w 358"/>
                <a:gd name="T27" fmla="*/ 233 h 536"/>
                <a:gd name="T28" fmla="*/ 243 w 358"/>
                <a:gd name="T29" fmla="*/ 239 h 536"/>
                <a:gd name="T30" fmla="*/ 209 w 358"/>
                <a:gd name="T31" fmla="*/ 295 h 536"/>
                <a:gd name="T32" fmla="*/ 149 w 358"/>
                <a:gd name="T33" fmla="*/ 317 h 536"/>
                <a:gd name="T34" fmla="*/ 101 w 358"/>
                <a:gd name="T35" fmla="*/ 324 h 536"/>
                <a:gd name="T36" fmla="*/ 91 w 358"/>
                <a:gd name="T37" fmla="*/ 260 h 536"/>
                <a:gd name="T38" fmla="*/ 0 w 358"/>
                <a:gd name="T39" fmla="*/ 416 h 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8"/>
                <a:gd name="T61" fmla="*/ 0 h 536"/>
                <a:gd name="T62" fmla="*/ 358 w 358"/>
                <a:gd name="T63" fmla="*/ 536 h 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8" h="536">
                  <a:moveTo>
                    <a:pt x="0" y="416"/>
                  </a:moveTo>
                  <a:lnTo>
                    <a:pt x="137" y="536"/>
                  </a:lnTo>
                  <a:lnTo>
                    <a:pt x="125" y="468"/>
                  </a:lnTo>
                  <a:lnTo>
                    <a:pt x="173" y="461"/>
                  </a:lnTo>
                  <a:lnTo>
                    <a:pt x="240" y="439"/>
                  </a:lnTo>
                  <a:lnTo>
                    <a:pt x="294" y="400"/>
                  </a:lnTo>
                  <a:lnTo>
                    <a:pt x="334" y="347"/>
                  </a:lnTo>
                  <a:lnTo>
                    <a:pt x="355" y="284"/>
                  </a:lnTo>
                  <a:lnTo>
                    <a:pt x="358" y="251"/>
                  </a:lnTo>
                  <a:lnTo>
                    <a:pt x="357" y="234"/>
                  </a:lnTo>
                  <a:lnTo>
                    <a:pt x="355" y="216"/>
                  </a:lnTo>
                  <a:lnTo>
                    <a:pt x="321" y="0"/>
                  </a:lnTo>
                  <a:lnTo>
                    <a:pt x="206" y="20"/>
                  </a:lnTo>
                  <a:lnTo>
                    <a:pt x="242" y="233"/>
                  </a:lnTo>
                  <a:lnTo>
                    <a:pt x="243" y="239"/>
                  </a:lnTo>
                  <a:lnTo>
                    <a:pt x="209" y="295"/>
                  </a:lnTo>
                  <a:lnTo>
                    <a:pt x="149" y="317"/>
                  </a:lnTo>
                  <a:lnTo>
                    <a:pt x="101" y="324"/>
                  </a:lnTo>
                  <a:lnTo>
                    <a:pt x="91" y="260"/>
                  </a:lnTo>
                  <a:lnTo>
                    <a:pt x="0" y="416"/>
                  </a:lnTo>
                  <a:close/>
                </a:path>
              </a:pathLst>
            </a:custGeom>
            <a:solidFill>
              <a:srgbClr val="CCFFCC"/>
            </a:solidFill>
            <a:ln w="13328">
              <a:solidFill>
                <a:srgbClr val="000000"/>
              </a:solidFill>
              <a:round/>
              <a:headEnd/>
              <a:tailEnd/>
            </a:ln>
          </p:spPr>
          <p:txBody>
            <a:bodyPr/>
            <a:lstStyle/>
            <a:p>
              <a:endParaRPr lang="en-US"/>
            </a:p>
          </p:txBody>
        </p:sp>
        <p:sp>
          <p:nvSpPr>
            <p:cNvPr id="14" name="Freeform 7"/>
            <p:cNvSpPr>
              <a:spLocks/>
            </p:cNvSpPr>
            <p:nvPr/>
          </p:nvSpPr>
          <p:spPr bwMode="auto">
            <a:xfrm>
              <a:off x="6749880" y="2696170"/>
              <a:ext cx="372060" cy="1574383"/>
            </a:xfrm>
            <a:custGeom>
              <a:avLst/>
              <a:gdLst>
                <a:gd name="T0" fmla="*/ 334 w 334"/>
                <a:gd name="T1" fmla="*/ 1368 h 1385"/>
                <a:gd name="T2" fmla="*/ 221 w 334"/>
                <a:gd name="T3" fmla="*/ 1385 h 1385"/>
                <a:gd name="T4" fmla="*/ 0 w 334"/>
                <a:gd name="T5" fmla="*/ 19 h 1385"/>
                <a:gd name="T6" fmla="*/ 113 w 334"/>
                <a:gd name="T7" fmla="*/ 0 h 1385"/>
                <a:gd name="T8" fmla="*/ 334 w 334"/>
                <a:gd name="T9" fmla="*/ 1368 h 1385"/>
                <a:gd name="T10" fmla="*/ 0 60000 65536"/>
                <a:gd name="T11" fmla="*/ 0 60000 65536"/>
                <a:gd name="T12" fmla="*/ 0 60000 65536"/>
                <a:gd name="T13" fmla="*/ 0 60000 65536"/>
                <a:gd name="T14" fmla="*/ 0 60000 65536"/>
                <a:gd name="T15" fmla="*/ 0 w 334"/>
                <a:gd name="T16" fmla="*/ 0 h 1385"/>
                <a:gd name="T17" fmla="*/ 334 w 334"/>
                <a:gd name="T18" fmla="*/ 1385 h 1385"/>
              </a:gdLst>
              <a:ahLst/>
              <a:cxnLst>
                <a:cxn ang="T10">
                  <a:pos x="T0" y="T1"/>
                </a:cxn>
                <a:cxn ang="T11">
                  <a:pos x="T2" y="T3"/>
                </a:cxn>
                <a:cxn ang="T12">
                  <a:pos x="T4" y="T5"/>
                </a:cxn>
                <a:cxn ang="T13">
                  <a:pos x="T6" y="T7"/>
                </a:cxn>
                <a:cxn ang="T14">
                  <a:pos x="T8" y="T9"/>
                </a:cxn>
              </a:cxnLst>
              <a:rect l="T15" t="T16" r="T17" b="T18"/>
              <a:pathLst>
                <a:path w="334" h="1385">
                  <a:moveTo>
                    <a:pt x="334" y="1368"/>
                  </a:moveTo>
                  <a:lnTo>
                    <a:pt x="221" y="1385"/>
                  </a:lnTo>
                  <a:lnTo>
                    <a:pt x="0" y="19"/>
                  </a:lnTo>
                  <a:lnTo>
                    <a:pt x="113" y="0"/>
                  </a:lnTo>
                  <a:lnTo>
                    <a:pt x="334" y="1368"/>
                  </a:lnTo>
                  <a:close/>
                </a:path>
              </a:pathLst>
            </a:custGeom>
            <a:solidFill>
              <a:srgbClr val="CCCCFF"/>
            </a:solidFill>
            <a:ln w="9525">
              <a:noFill/>
              <a:round/>
              <a:headEnd/>
              <a:tailEnd/>
            </a:ln>
          </p:spPr>
          <p:txBody>
            <a:bodyPr/>
            <a:lstStyle/>
            <a:p>
              <a:endParaRPr lang="en-US"/>
            </a:p>
          </p:txBody>
        </p:sp>
        <p:sp>
          <p:nvSpPr>
            <p:cNvPr id="15" name="Freeform 8"/>
            <p:cNvSpPr>
              <a:spLocks/>
            </p:cNvSpPr>
            <p:nvPr/>
          </p:nvSpPr>
          <p:spPr bwMode="auto">
            <a:xfrm>
              <a:off x="6749880" y="2780288"/>
              <a:ext cx="372060" cy="1574383"/>
            </a:xfrm>
            <a:custGeom>
              <a:avLst/>
              <a:gdLst>
                <a:gd name="T0" fmla="*/ 0 w 334"/>
                <a:gd name="T1" fmla="*/ 19 h 1385"/>
                <a:gd name="T2" fmla="*/ 221 w 334"/>
                <a:gd name="T3" fmla="*/ 1385 h 1385"/>
                <a:gd name="T4" fmla="*/ 334 w 334"/>
                <a:gd name="T5" fmla="*/ 1368 h 1385"/>
                <a:gd name="T6" fmla="*/ 113 w 334"/>
                <a:gd name="T7" fmla="*/ 0 h 1385"/>
                <a:gd name="T8" fmla="*/ 0 w 334"/>
                <a:gd name="T9" fmla="*/ 19 h 1385"/>
                <a:gd name="T10" fmla="*/ 0 60000 65536"/>
                <a:gd name="T11" fmla="*/ 0 60000 65536"/>
                <a:gd name="T12" fmla="*/ 0 60000 65536"/>
                <a:gd name="T13" fmla="*/ 0 60000 65536"/>
                <a:gd name="T14" fmla="*/ 0 60000 65536"/>
                <a:gd name="T15" fmla="*/ 0 w 334"/>
                <a:gd name="T16" fmla="*/ 0 h 1385"/>
                <a:gd name="T17" fmla="*/ 334 w 334"/>
                <a:gd name="T18" fmla="*/ 1385 h 1385"/>
              </a:gdLst>
              <a:ahLst/>
              <a:cxnLst>
                <a:cxn ang="T10">
                  <a:pos x="T0" y="T1"/>
                </a:cxn>
                <a:cxn ang="T11">
                  <a:pos x="T2" y="T3"/>
                </a:cxn>
                <a:cxn ang="T12">
                  <a:pos x="T4" y="T5"/>
                </a:cxn>
                <a:cxn ang="T13">
                  <a:pos x="T6" y="T7"/>
                </a:cxn>
                <a:cxn ang="T14">
                  <a:pos x="T8" y="T9"/>
                </a:cxn>
              </a:cxnLst>
              <a:rect l="T15" t="T16" r="T17" b="T18"/>
              <a:pathLst>
                <a:path w="334" h="1385">
                  <a:moveTo>
                    <a:pt x="0" y="19"/>
                  </a:moveTo>
                  <a:lnTo>
                    <a:pt x="221" y="1385"/>
                  </a:lnTo>
                  <a:lnTo>
                    <a:pt x="334" y="1368"/>
                  </a:lnTo>
                  <a:lnTo>
                    <a:pt x="113" y="0"/>
                  </a:lnTo>
                  <a:lnTo>
                    <a:pt x="0" y="19"/>
                  </a:lnTo>
                  <a:close/>
                </a:path>
              </a:pathLst>
            </a:custGeom>
            <a:solidFill>
              <a:srgbClr val="CCFFCC"/>
            </a:solidFill>
            <a:ln w="13328">
              <a:solidFill>
                <a:srgbClr val="000000"/>
              </a:solidFill>
              <a:round/>
              <a:headEnd/>
              <a:tailEnd/>
            </a:ln>
          </p:spPr>
          <p:txBody>
            <a:bodyPr/>
            <a:lstStyle/>
            <a:p>
              <a:endParaRPr lang="en-US"/>
            </a:p>
          </p:txBody>
        </p:sp>
        <p:sp>
          <p:nvSpPr>
            <p:cNvPr id="16" name="Rectangle 9"/>
            <p:cNvSpPr>
              <a:spLocks/>
            </p:cNvSpPr>
            <p:nvPr/>
          </p:nvSpPr>
          <p:spPr bwMode="auto">
            <a:xfrm>
              <a:off x="1753810" y="2981491"/>
              <a:ext cx="1331171" cy="1075354"/>
            </a:xfrm>
            <a:prstGeom prst="rect">
              <a:avLst/>
            </a:prstGeom>
            <a:solidFill>
              <a:srgbClr val="FFFF99"/>
            </a:solidFill>
            <a:ln w="4998">
              <a:solidFill>
                <a:srgbClr val="000000"/>
              </a:solidFill>
              <a:miter lim="800000"/>
              <a:headEnd/>
              <a:tailEnd/>
            </a:ln>
          </p:spPr>
          <p:txBody>
            <a:bodyPr/>
            <a:lstStyle/>
            <a:p>
              <a:endParaRPr lang="en-US"/>
            </a:p>
          </p:txBody>
        </p:sp>
        <p:sp>
          <p:nvSpPr>
            <p:cNvPr id="17" name="Freeform 10"/>
            <p:cNvSpPr>
              <a:spLocks/>
            </p:cNvSpPr>
            <p:nvPr/>
          </p:nvSpPr>
          <p:spPr bwMode="auto">
            <a:xfrm>
              <a:off x="1398460" y="3429366"/>
              <a:ext cx="355350" cy="179605"/>
            </a:xfrm>
            <a:custGeom>
              <a:avLst/>
              <a:gdLst>
                <a:gd name="T0" fmla="*/ 319 w 319"/>
                <a:gd name="T1" fmla="*/ 79 h 158"/>
                <a:gd name="T2" fmla="*/ 160 w 319"/>
                <a:gd name="T3" fmla="*/ 158 h 158"/>
                <a:gd name="T4" fmla="*/ 160 w 319"/>
                <a:gd name="T5" fmla="*/ 105 h 158"/>
                <a:gd name="T6" fmla="*/ 0 w 319"/>
                <a:gd name="T7" fmla="*/ 105 h 158"/>
                <a:gd name="T8" fmla="*/ 0 w 319"/>
                <a:gd name="T9" fmla="*/ 52 h 158"/>
                <a:gd name="T10" fmla="*/ 160 w 319"/>
                <a:gd name="T11" fmla="*/ 52 h 158"/>
                <a:gd name="T12" fmla="*/ 160 w 319"/>
                <a:gd name="T13" fmla="*/ 0 h 158"/>
                <a:gd name="T14" fmla="*/ 319 w 319"/>
                <a:gd name="T15" fmla="*/ 79 h 158"/>
                <a:gd name="T16" fmla="*/ 0 60000 65536"/>
                <a:gd name="T17" fmla="*/ 0 60000 65536"/>
                <a:gd name="T18" fmla="*/ 0 60000 65536"/>
                <a:gd name="T19" fmla="*/ 0 60000 65536"/>
                <a:gd name="T20" fmla="*/ 0 60000 65536"/>
                <a:gd name="T21" fmla="*/ 0 60000 65536"/>
                <a:gd name="T22" fmla="*/ 0 60000 65536"/>
                <a:gd name="T23" fmla="*/ 0 60000 65536"/>
                <a:gd name="T24" fmla="*/ 0 w 319"/>
                <a:gd name="T25" fmla="*/ 0 h 158"/>
                <a:gd name="T26" fmla="*/ 319 w 319"/>
                <a:gd name="T27" fmla="*/ 158 h 1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9" h="158">
                  <a:moveTo>
                    <a:pt x="319" y="79"/>
                  </a:moveTo>
                  <a:lnTo>
                    <a:pt x="160" y="158"/>
                  </a:lnTo>
                  <a:lnTo>
                    <a:pt x="160" y="105"/>
                  </a:lnTo>
                  <a:lnTo>
                    <a:pt x="0" y="105"/>
                  </a:lnTo>
                  <a:lnTo>
                    <a:pt x="0" y="52"/>
                  </a:lnTo>
                  <a:lnTo>
                    <a:pt x="160" y="52"/>
                  </a:lnTo>
                  <a:lnTo>
                    <a:pt x="160" y="0"/>
                  </a:lnTo>
                  <a:lnTo>
                    <a:pt x="319" y="79"/>
                  </a:lnTo>
                  <a:close/>
                </a:path>
              </a:pathLst>
            </a:custGeom>
            <a:solidFill>
              <a:srgbClr val="000000"/>
            </a:solidFill>
            <a:ln w="9525">
              <a:noFill/>
              <a:round/>
              <a:headEnd/>
              <a:tailEnd/>
            </a:ln>
          </p:spPr>
          <p:txBody>
            <a:bodyPr/>
            <a:lstStyle/>
            <a:p>
              <a:endParaRPr lang="en-US"/>
            </a:p>
          </p:txBody>
        </p:sp>
        <p:sp>
          <p:nvSpPr>
            <p:cNvPr id="18" name="Freeform 11"/>
            <p:cNvSpPr>
              <a:spLocks/>
            </p:cNvSpPr>
            <p:nvPr/>
          </p:nvSpPr>
          <p:spPr bwMode="auto">
            <a:xfrm>
              <a:off x="3446253" y="3035121"/>
              <a:ext cx="1519429" cy="1003740"/>
            </a:xfrm>
            <a:custGeom>
              <a:avLst/>
              <a:gdLst>
                <a:gd name="T0" fmla="*/ 682 w 1364"/>
                <a:gd name="T1" fmla="*/ 0 h 883"/>
                <a:gd name="T2" fmla="*/ 571 w 1364"/>
                <a:gd name="T3" fmla="*/ 6 h 883"/>
                <a:gd name="T4" fmla="*/ 466 w 1364"/>
                <a:gd name="T5" fmla="*/ 23 h 883"/>
                <a:gd name="T6" fmla="*/ 368 w 1364"/>
                <a:gd name="T7" fmla="*/ 49 h 883"/>
                <a:gd name="T8" fmla="*/ 279 w 1364"/>
                <a:gd name="T9" fmla="*/ 85 h 883"/>
                <a:gd name="T10" fmla="*/ 200 w 1364"/>
                <a:gd name="T11" fmla="*/ 129 h 883"/>
                <a:gd name="T12" fmla="*/ 132 w 1364"/>
                <a:gd name="T13" fmla="*/ 181 h 883"/>
                <a:gd name="T14" fmla="*/ 76 w 1364"/>
                <a:gd name="T15" fmla="*/ 238 h 883"/>
                <a:gd name="T16" fmla="*/ 35 w 1364"/>
                <a:gd name="T17" fmla="*/ 302 h 883"/>
                <a:gd name="T18" fmla="*/ 9 w 1364"/>
                <a:gd name="T19" fmla="*/ 370 h 883"/>
                <a:gd name="T20" fmla="*/ 0 w 1364"/>
                <a:gd name="T21" fmla="*/ 442 h 883"/>
                <a:gd name="T22" fmla="*/ 2 w 1364"/>
                <a:gd name="T23" fmla="*/ 478 h 883"/>
                <a:gd name="T24" fmla="*/ 20 w 1364"/>
                <a:gd name="T25" fmla="*/ 547 h 883"/>
                <a:gd name="T26" fmla="*/ 54 w 1364"/>
                <a:gd name="T27" fmla="*/ 613 h 883"/>
                <a:gd name="T28" fmla="*/ 102 w 1364"/>
                <a:gd name="T29" fmla="*/ 674 h 883"/>
                <a:gd name="T30" fmla="*/ 164 w 1364"/>
                <a:gd name="T31" fmla="*/ 729 h 883"/>
                <a:gd name="T32" fmla="*/ 238 w 1364"/>
                <a:gd name="T33" fmla="*/ 777 h 883"/>
                <a:gd name="T34" fmla="*/ 323 w 1364"/>
                <a:gd name="T35" fmla="*/ 817 h 883"/>
                <a:gd name="T36" fmla="*/ 416 w 1364"/>
                <a:gd name="T37" fmla="*/ 849 h 883"/>
                <a:gd name="T38" fmla="*/ 518 w 1364"/>
                <a:gd name="T39" fmla="*/ 871 h 883"/>
                <a:gd name="T40" fmla="*/ 626 w 1364"/>
                <a:gd name="T41" fmla="*/ 882 h 883"/>
                <a:gd name="T42" fmla="*/ 682 w 1364"/>
                <a:gd name="T43" fmla="*/ 883 h 883"/>
                <a:gd name="T44" fmla="*/ 738 w 1364"/>
                <a:gd name="T45" fmla="*/ 882 h 883"/>
                <a:gd name="T46" fmla="*/ 846 w 1364"/>
                <a:gd name="T47" fmla="*/ 871 h 883"/>
                <a:gd name="T48" fmla="*/ 947 w 1364"/>
                <a:gd name="T49" fmla="*/ 849 h 883"/>
                <a:gd name="T50" fmla="*/ 1041 w 1364"/>
                <a:gd name="T51" fmla="*/ 817 h 883"/>
                <a:gd name="T52" fmla="*/ 1126 w 1364"/>
                <a:gd name="T53" fmla="*/ 777 h 883"/>
                <a:gd name="T54" fmla="*/ 1200 w 1364"/>
                <a:gd name="T55" fmla="*/ 729 h 883"/>
                <a:gd name="T56" fmla="*/ 1261 w 1364"/>
                <a:gd name="T57" fmla="*/ 674 h 883"/>
                <a:gd name="T58" fmla="*/ 1310 w 1364"/>
                <a:gd name="T59" fmla="*/ 613 h 883"/>
                <a:gd name="T60" fmla="*/ 1344 w 1364"/>
                <a:gd name="T61" fmla="*/ 547 h 883"/>
                <a:gd name="T62" fmla="*/ 1361 w 1364"/>
                <a:gd name="T63" fmla="*/ 478 h 883"/>
                <a:gd name="T64" fmla="*/ 1364 w 1364"/>
                <a:gd name="T65" fmla="*/ 442 h 883"/>
                <a:gd name="T66" fmla="*/ 1361 w 1364"/>
                <a:gd name="T67" fmla="*/ 405 h 883"/>
                <a:gd name="T68" fmla="*/ 1344 w 1364"/>
                <a:gd name="T69" fmla="*/ 335 h 883"/>
                <a:gd name="T70" fmla="*/ 1310 w 1364"/>
                <a:gd name="T71" fmla="*/ 270 h 883"/>
                <a:gd name="T72" fmla="*/ 1261 w 1364"/>
                <a:gd name="T73" fmla="*/ 209 h 883"/>
                <a:gd name="T74" fmla="*/ 1200 w 1364"/>
                <a:gd name="T75" fmla="*/ 154 h 883"/>
                <a:gd name="T76" fmla="*/ 1126 w 1364"/>
                <a:gd name="T77" fmla="*/ 106 h 883"/>
                <a:gd name="T78" fmla="*/ 1041 w 1364"/>
                <a:gd name="T79" fmla="*/ 66 h 883"/>
                <a:gd name="T80" fmla="*/ 947 w 1364"/>
                <a:gd name="T81" fmla="*/ 35 h 883"/>
                <a:gd name="T82" fmla="*/ 846 w 1364"/>
                <a:gd name="T83" fmla="*/ 13 h 883"/>
                <a:gd name="T84" fmla="*/ 738 w 1364"/>
                <a:gd name="T85" fmla="*/ 2 h 883"/>
                <a:gd name="T86" fmla="*/ 682 w 1364"/>
                <a:gd name="T87" fmla="*/ 0 h 8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64"/>
                <a:gd name="T133" fmla="*/ 0 h 883"/>
                <a:gd name="T134" fmla="*/ 1364 w 1364"/>
                <a:gd name="T135" fmla="*/ 883 h 8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64" h="883">
                  <a:moveTo>
                    <a:pt x="682" y="0"/>
                  </a:moveTo>
                  <a:lnTo>
                    <a:pt x="571" y="6"/>
                  </a:lnTo>
                  <a:lnTo>
                    <a:pt x="466" y="23"/>
                  </a:lnTo>
                  <a:lnTo>
                    <a:pt x="368" y="49"/>
                  </a:lnTo>
                  <a:lnTo>
                    <a:pt x="279" y="85"/>
                  </a:lnTo>
                  <a:lnTo>
                    <a:pt x="200" y="129"/>
                  </a:lnTo>
                  <a:lnTo>
                    <a:pt x="132" y="181"/>
                  </a:lnTo>
                  <a:lnTo>
                    <a:pt x="76" y="238"/>
                  </a:lnTo>
                  <a:lnTo>
                    <a:pt x="35" y="302"/>
                  </a:lnTo>
                  <a:lnTo>
                    <a:pt x="9" y="370"/>
                  </a:lnTo>
                  <a:lnTo>
                    <a:pt x="0" y="442"/>
                  </a:lnTo>
                  <a:lnTo>
                    <a:pt x="2" y="478"/>
                  </a:lnTo>
                  <a:lnTo>
                    <a:pt x="20" y="547"/>
                  </a:lnTo>
                  <a:lnTo>
                    <a:pt x="54" y="613"/>
                  </a:lnTo>
                  <a:lnTo>
                    <a:pt x="102" y="674"/>
                  </a:lnTo>
                  <a:lnTo>
                    <a:pt x="164" y="729"/>
                  </a:lnTo>
                  <a:lnTo>
                    <a:pt x="238" y="777"/>
                  </a:lnTo>
                  <a:lnTo>
                    <a:pt x="323" y="817"/>
                  </a:lnTo>
                  <a:lnTo>
                    <a:pt x="416" y="849"/>
                  </a:lnTo>
                  <a:lnTo>
                    <a:pt x="518" y="871"/>
                  </a:lnTo>
                  <a:lnTo>
                    <a:pt x="626" y="882"/>
                  </a:lnTo>
                  <a:lnTo>
                    <a:pt x="682" y="883"/>
                  </a:lnTo>
                  <a:lnTo>
                    <a:pt x="738" y="882"/>
                  </a:lnTo>
                  <a:lnTo>
                    <a:pt x="846" y="871"/>
                  </a:lnTo>
                  <a:lnTo>
                    <a:pt x="947" y="849"/>
                  </a:lnTo>
                  <a:lnTo>
                    <a:pt x="1041" y="817"/>
                  </a:lnTo>
                  <a:lnTo>
                    <a:pt x="1126" y="777"/>
                  </a:lnTo>
                  <a:lnTo>
                    <a:pt x="1200" y="729"/>
                  </a:lnTo>
                  <a:lnTo>
                    <a:pt x="1261" y="674"/>
                  </a:lnTo>
                  <a:lnTo>
                    <a:pt x="1310" y="613"/>
                  </a:lnTo>
                  <a:lnTo>
                    <a:pt x="1344" y="547"/>
                  </a:lnTo>
                  <a:lnTo>
                    <a:pt x="1361" y="478"/>
                  </a:lnTo>
                  <a:lnTo>
                    <a:pt x="1364" y="442"/>
                  </a:lnTo>
                  <a:lnTo>
                    <a:pt x="1361" y="405"/>
                  </a:lnTo>
                  <a:lnTo>
                    <a:pt x="1344" y="335"/>
                  </a:lnTo>
                  <a:lnTo>
                    <a:pt x="1310" y="270"/>
                  </a:lnTo>
                  <a:lnTo>
                    <a:pt x="1261" y="209"/>
                  </a:lnTo>
                  <a:lnTo>
                    <a:pt x="1200" y="154"/>
                  </a:lnTo>
                  <a:lnTo>
                    <a:pt x="1126" y="106"/>
                  </a:lnTo>
                  <a:lnTo>
                    <a:pt x="1041" y="66"/>
                  </a:lnTo>
                  <a:lnTo>
                    <a:pt x="947" y="35"/>
                  </a:lnTo>
                  <a:lnTo>
                    <a:pt x="846" y="13"/>
                  </a:lnTo>
                  <a:lnTo>
                    <a:pt x="738" y="2"/>
                  </a:lnTo>
                  <a:lnTo>
                    <a:pt x="682" y="0"/>
                  </a:lnTo>
                </a:path>
              </a:pathLst>
            </a:custGeom>
            <a:solidFill>
              <a:srgbClr val="CCFFCC"/>
            </a:solidFill>
            <a:ln w="4998">
              <a:solidFill>
                <a:srgbClr val="000000"/>
              </a:solidFill>
              <a:round/>
              <a:headEnd/>
              <a:tailEnd/>
            </a:ln>
          </p:spPr>
          <p:txBody>
            <a:bodyPr/>
            <a:lstStyle/>
            <a:p>
              <a:endParaRPr lang="en-US"/>
            </a:p>
          </p:txBody>
        </p:sp>
        <p:sp>
          <p:nvSpPr>
            <p:cNvPr id="19" name="Freeform 12"/>
            <p:cNvSpPr>
              <a:spLocks/>
            </p:cNvSpPr>
            <p:nvPr/>
          </p:nvSpPr>
          <p:spPr bwMode="auto">
            <a:xfrm>
              <a:off x="5369694" y="3050832"/>
              <a:ext cx="1310006" cy="1003740"/>
            </a:xfrm>
            <a:custGeom>
              <a:avLst/>
              <a:gdLst>
                <a:gd name="T0" fmla="*/ 588 w 1176"/>
                <a:gd name="T1" fmla="*/ 0 h 883"/>
                <a:gd name="T2" fmla="*/ 493 w 1176"/>
                <a:gd name="T3" fmla="*/ 5 h 883"/>
                <a:gd name="T4" fmla="*/ 402 w 1176"/>
                <a:gd name="T5" fmla="*/ 22 h 883"/>
                <a:gd name="T6" fmla="*/ 318 w 1176"/>
                <a:gd name="T7" fmla="*/ 49 h 883"/>
                <a:gd name="T8" fmla="*/ 241 w 1176"/>
                <a:gd name="T9" fmla="*/ 85 h 883"/>
                <a:gd name="T10" fmla="*/ 172 w 1176"/>
                <a:gd name="T11" fmla="*/ 129 h 883"/>
                <a:gd name="T12" fmla="*/ 114 w 1176"/>
                <a:gd name="T13" fmla="*/ 180 h 883"/>
                <a:gd name="T14" fmla="*/ 66 w 1176"/>
                <a:gd name="T15" fmla="*/ 238 h 883"/>
                <a:gd name="T16" fmla="*/ 30 w 1176"/>
                <a:gd name="T17" fmla="*/ 301 h 883"/>
                <a:gd name="T18" fmla="*/ 8 w 1176"/>
                <a:gd name="T19" fmla="*/ 369 h 883"/>
                <a:gd name="T20" fmla="*/ 0 w 1176"/>
                <a:gd name="T21" fmla="*/ 441 h 883"/>
                <a:gd name="T22" fmla="*/ 2 w 1176"/>
                <a:gd name="T23" fmla="*/ 477 h 883"/>
                <a:gd name="T24" fmla="*/ 17 w 1176"/>
                <a:gd name="T25" fmla="*/ 547 h 883"/>
                <a:gd name="T26" fmla="*/ 46 w 1176"/>
                <a:gd name="T27" fmla="*/ 613 h 883"/>
                <a:gd name="T28" fmla="*/ 88 w 1176"/>
                <a:gd name="T29" fmla="*/ 673 h 883"/>
                <a:gd name="T30" fmla="*/ 142 w 1176"/>
                <a:gd name="T31" fmla="*/ 728 h 883"/>
                <a:gd name="T32" fmla="*/ 206 w 1176"/>
                <a:gd name="T33" fmla="*/ 776 h 883"/>
                <a:gd name="T34" fmla="*/ 278 w 1176"/>
                <a:gd name="T35" fmla="*/ 816 h 883"/>
                <a:gd name="T36" fmla="*/ 359 w 1176"/>
                <a:gd name="T37" fmla="*/ 848 h 883"/>
                <a:gd name="T38" fmla="*/ 447 w 1176"/>
                <a:gd name="T39" fmla="*/ 870 h 883"/>
                <a:gd name="T40" fmla="*/ 540 w 1176"/>
                <a:gd name="T41" fmla="*/ 882 h 883"/>
                <a:gd name="T42" fmla="*/ 588 w 1176"/>
                <a:gd name="T43" fmla="*/ 883 h 883"/>
                <a:gd name="T44" fmla="*/ 636 w 1176"/>
                <a:gd name="T45" fmla="*/ 882 h 883"/>
                <a:gd name="T46" fmla="*/ 729 w 1176"/>
                <a:gd name="T47" fmla="*/ 870 h 883"/>
                <a:gd name="T48" fmla="*/ 817 w 1176"/>
                <a:gd name="T49" fmla="*/ 848 h 883"/>
                <a:gd name="T50" fmla="*/ 897 w 1176"/>
                <a:gd name="T51" fmla="*/ 816 h 883"/>
                <a:gd name="T52" fmla="*/ 970 w 1176"/>
                <a:gd name="T53" fmla="*/ 776 h 883"/>
                <a:gd name="T54" fmla="*/ 1034 w 1176"/>
                <a:gd name="T55" fmla="*/ 728 h 883"/>
                <a:gd name="T56" fmla="*/ 1088 w 1176"/>
                <a:gd name="T57" fmla="*/ 673 h 883"/>
                <a:gd name="T58" fmla="*/ 1130 w 1176"/>
                <a:gd name="T59" fmla="*/ 613 h 883"/>
                <a:gd name="T60" fmla="*/ 1159 w 1176"/>
                <a:gd name="T61" fmla="*/ 547 h 883"/>
                <a:gd name="T62" fmla="*/ 1174 w 1176"/>
                <a:gd name="T63" fmla="*/ 477 h 883"/>
                <a:gd name="T64" fmla="*/ 1176 w 1176"/>
                <a:gd name="T65" fmla="*/ 441 h 883"/>
                <a:gd name="T66" fmla="*/ 1174 w 1176"/>
                <a:gd name="T67" fmla="*/ 405 h 883"/>
                <a:gd name="T68" fmla="*/ 1159 w 1176"/>
                <a:gd name="T69" fmla="*/ 335 h 883"/>
                <a:gd name="T70" fmla="*/ 1130 w 1176"/>
                <a:gd name="T71" fmla="*/ 269 h 883"/>
                <a:gd name="T72" fmla="*/ 1088 w 1176"/>
                <a:gd name="T73" fmla="*/ 208 h 883"/>
                <a:gd name="T74" fmla="*/ 1034 w 1176"/>
                <a:gd name="T75" fmla="*/ 153 h 883"/>
                <a:gd name="T76" fmla="*/ 970 w 1176"/>
                <a:gd name="T77" fmla="*/ 106 h 883"/>
                <a:gd name="T78" fmla="*/ 897 w 1176"/>
                <a:gd name="T79" fmla="*/ 66 h 883"/>
                <a:gd name="T80" fmla="*/ 817 w 1176"/>
                <a:gd name="T81" fmla="*/ 34 h 883"/>
                <a:gd name="T82" fmla="*/ 729 w 1176"/>
                <a:gd name="T83" fmla="*/ 12 h 883"/>
                <a:gd name="T84" fmla="*/ 636 w 1176"/>
                <a:gd name="T85" fmla="*/ 1 h 883"/>
                <a:gd name="T86" fmla="*/ 588 w 1176"/>
                <a:gd name="T87" fmla="*/ 0 h 8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6"/>
                <a:gd name="T133" fmla="*/ 0 h 883"/>
                <a:gd name="T134" fmla="*/ 1176 w 1176"/>
                <a:gd name="T135" fmla="*/ 883 h 8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6" h="883">
                  <a:moveTo>
                    <a:pt x="588" y="0"/>
                  </a:moveTo>
                  <a:lnTo>
                    <a:pt x="493" y="5"/>
                  </a:lnTo>
                  <a:lnTo>
                    <a:pt x="402" y="22"/>
                  </a:lnTo>
                  <a:lnTo>
                    <a:pt x="318" y="49"/>
                  </a:lnTo>
                  <a:lnTo>
                    <a:pt x="241" y="85"/>
                  </a:lnTo>
                  <a:lnTo>
                    <a:pt x="172" y="129"/>
                  </a:lnTo>
                  <a:lnTo>
                    <a:pt x="114" y="180"/>
                  </a:lnTo>
                  <a:lnTo>
                    <a:pt x="66" y="238"/>
                  </a:lnTo>
                  <a:lnTo>
                    <a:pt x="30" y="301"/>
                  </a:lnTo>
                  <a:lnTo>
                    <a:pt x="8" y="369"/>
                  </a:lnTo>
                  <a:lnTo>
                    <a:pt x="0" y="441"/>
                  </a:lnTo>
                  <a:lnTo>
                    <a:pt x="2" y="477"/>
                  </a:lnTo>
                  <a:lnTo>
                    <a:pt x="17" y="547"/>
                  </a:lnTo>
                  <a:lnTo>
                    <a:pt x="46" y="613"/>
                  </a:lnTo>
                  <a:lnTo>
                    <a:pt x="88" y="673"/>
                  </a:lnTo>
                  <a:lnTo>
                    <a:pt x="142" y="728"/>
                  </a:lnTo>
                  <a:lnTo>
                    <a:pt x="206" y="776"/>
                  </a:lnTo>
                  <a:lnTo>
                    <a:pt x="278" y="816"/>
                  </a:lnTo>
                  <a:lnTo>
                    <a:pt x="359" y="848"/>
                  </a:lnTo>
                  <a:lnTo>
                    <a:pt x="447" y="870"/>
                  </a:lnTo>
                  <a:lnTo>
                    <a:pt x="540" y="882"/>
                  </a:lnTo>
                  <a:lnTo>
                    <a:pt x="588" y="883"/>
                  </a:lnTo>
                  <a:lnTo>
                    <a:pt x="636" y="882"/>
                  </a:lnTo>
                  <a:lnTo>
                    <a:pt x="729" y="870"/>
                  </a:lnTo>
                  <a:lnTo>
                    <a:pt x="817" y="848"/>
                  </a:lnTo>
                  <a:lnTo>
                    <a:pt x="897" y="816"/>
                  </a:lnTo>
                  <a:lnTo>
                    <a:pt x="970" y="776"/>
                  </a:lnTo>
                  <a:lnTo>
                    <a:pt x="1034" y="728"/>
                  </a:lnTo>
                  <a:lnTo>
                    <a:pt x="1088" y="673"/>
                  </a:lnTo>
                  <a:lnTo>
                    <a:pt x="1130" y="613"/>
                  </a:lnTo>
                  <a:lnTo>
                    <a:pt x="1159" y="547"/>
                  </a:lnTo>
                  <a:lnTo>
                    <a:pt x="1174" y="477"/>
                  </a:lnTo>
                  <a:lnTo>
                    <a:pt x="1176" y="441"/>
                  </a:lnTo>
                  <a:lnTo>
                    <a:pt x="1174" y="405"/>
                  </a:lnTo>
                  <a:lnTo>
                    <a:pt x="1159" y="335"/>
                  </a:lnTo>
                  <a:lnTo>
                    <a:pt x="1130" y="269"/>
                  </a:lnTo>
                  <a:lnTo>
                    <a:pt x="1088" y="208"/>
                  </a:lnTo>
                  <a:lnTo>
                    <a:pt x="1034" y="153"/>
                  </a:lnTo>
                  <a:lnTo>
                    <a:pt x="970" y="106"/>
                  </a:lnTo>
                  <a:lnTo>
                    <a:pt x="897" y="66"/>
                  </a:lnTo>
                  <a:lnTo>
                    <a:pt x="817" y="34"/>
                  </a:lnTo>
                  <a:lnTo>
                    <a:pt x="729" y="12"/>
                  </a:lnTo>
                  <a:lnTo>
                    <a:pt x="636" y="1"/>
                  </a:lnTo>
                  <a:lnTo>
                    <a:pt x="588" y="0"/>
                  </a:lnTo>
                </a:path>
              </a:pathLst>
            </a:custGeom>
            <a:solidFill>
              <a:srgbClr val="CCFFCC"/>
            </a:solidFill>
            <a:ln w="4998">
              <a:solidFill>
                <a:srgbClr val="000000"/>
              </a:solidFill>
              <a:round/>
              <a:headEnd/>
              <a:tailEnd/>
            </a:ln>
          </p:spPr>
          <p:txBody>
            <a:bodyPr/>
            <a:lstStyle/>
            <a:p>
              <a:endParaRPr lang="en-US"/>
            </a:p>
          </p:txBody>
        </p:sp>
        <p:sp>
          <p:nvSpPr>
            <p:cNvPr id="20" name="Freeform 13"/>
            <p:cNvSpPr>
              <a:spLocks/>
            </p:cNvSpPr>
            <p:nvPr/>
          </p:nvSpPr>
          <p:spPr bwMode="auto">
            <a:xfrm>
              <a:off x="7363666" y="3015593"/>
              <a:ext cx="1334513" cy="1003740"/>
            </a:xfrm>
            <a:custGeom>
              <a:avLst/>
              <a:gdLst>
                <a:gd name="T0" fmla="*/ 598 w 1198"/>
                <a:gd name="T1" fmla="*/ 0 h 883"/>
                <a:gd name="T2" fmla="*/ 501 w 1198"/>
                <a:gd name="T3" fmla="*/ 6 h 883"/>
                <a:gd name="T4" fmla="*/ 410 w 1198"/>
                <a:gd name="T5" fmla="*/ 23 h 883"/>
                <a:gd name="T6" fmla="*/ 324 w 1198"/>
                <a:gd name="T7" fmla="*/ 49 h 883"/>
                <a:gd name="T8" fmla="*/ 246 w 1198"/>
                <a:gd name="T9" fmla="*/ 85 h 883"/>
                <a:gd name="T10" fmla="*/ 176 w 1198"/>
                <a:gd name="T11" fmla="*/ 129 h 883"/>
                <a:gd name="T12" fmla="*/ 116 w 1198"/>
                <a:gd name="T13" fmla="*/ 181 h 883"/>
                <a:gd name="T14" fmla="*/ 67 w 1198"/>
                <a:gd name="T15" fmla="*/ 238 h 883"/>
                <a:gd name="T16" fmla="*/ 31 w 1198"/>
                <a:gd name="T17" fmla="*/ 302 h 883"/>
                <a:gd name="T18" fmla="*/ 8 w 1198"/>
                <a:gd name="T19" fmla="*/ 370 h 883"/>
                <a:gd name="T20" fmla="*/ 0 w 1198"/>
                <a:gd name="T21" fmla="*/ 442 h 883"/>
                <a:gd name="T22" fmla="*/ 2 w 1198"/>
                <a:gd name="T23" fmla="*/ 478 h 883"/>
                <a:gd name="T24" fmla="*/ 18 w 1198"/>
                <a:gd name="T25" fmla="*/ 547 h 883"/>
                <a:gd name="T26" fmla="*/ 47 w 1198"/>
                <a:gd name="T27" fmla="*/ 613 h 883"/>
                <a:gd name="T28" fmla="*/ 90 w 1198"/>
                <a:gd name="T29" fmla="*/ 674 h 883"/>
                <a:gd name="T30" fmla="*/ 145 w 1198"/>
                <a:gd name="T31" fmla="*/ 729 h 883"/>
                <a:gd name="T32" fmla="*/ 210 w 1198"/>
                <a:gd name="T33" fmla="*/ 777 h 883"/>
                <a:gd name="T34" fmla="*/ 284 w 1198"/>
                <a:gd name="T35" fmla="*/ 817 h 883"/>
                <a:gd name="T36" fmla="*/ 366 w 1198"/>
                <a:gd name="T37" fmla="*/ 849 h 883"/>
                <a:gd name="T38" fmla="*/ 455 w 1198"/>
                <a:gd name="T39" fmla="*/ 871 h 883"/>
                <a:gd name="T40" fmla="*/ 549 w 1198"/>
                <a:gd name="T41" fmla="*/ 882 h 883"/>
                <a:gd name="T42" fmla="*/ 598 w 1198"/>
                <a:gd name="T43" fmla="*/ 883 h 883"/>
                <a:gd name="T44" fmla="*/ 647 w 1198"/>
                <a:gd name="T45" fmla="*/ 882 h 883"/>
                <a:gd name="T46" fmla="*/ 742 w 1198"/>
                <a:gd name="T47" fmla="*/ 871 h 883"/>
                <a:gd name="T48" fmla="*/ 832 w 1198"/>
                <a:gd name="T49" fmla="*/ 849 h 883"/>
                <a:gd name="T50" fmla="*/ 914 w 1198"/>
                <a:gd name="T51" fmla="*/ 817 h 883"/>
                <a:gd name="T52" fmla="*/ 989 w 1198"/>
                <a:gd name="T53" fmla="*/ 777 h 883"/>
                <a:gd name="T54" fmla="*/ 1054 w 1198"/>
                <a:gd name="T55" fmla="*/ 729 h 883"/>
                <a:gd name="T56" fmla="*/ 1108 w 1198"/>
                <a:gd name="T57" fmla="*/ 674 h 883"/>
                <a:gd name="T58" fmla="*/ 1151 w 1198"/>
                <a:gd name="T59" fmla="*/ 613 h 883"/>
                <a:gd name="T60" fmla="*/ 1181 w 1198"/>
                <a:gd name="T61" fmla="*/ 547 h 883"/>
                <a:gd name="T62" fmla="*/ 1196 w 1198"/>
                <a:gd name="T63" fmla="*/ 478 h 883"/>
                <a:gd name="T64" fmla="*/ 1198 w 1198"/>
                <a:gd name="T65" fmla="*/ 442 h 883"/>
                <a:gd name="T66" fmla="*/ 1196 w 1198"/>
                <a:gd name="T67" fmla="*/ 405 h 883"/>
                <a:gd name="T68" fmla="*/ 1181 w 1198"/>
                <a:gd name="T69" fmla="*/ 335 h 883"/>
                <a:gd name="T70" fmla="*/ 1151 w 1198"/>
                <a:gd name="T71" fmla="*/ 269 h 883"/>
                <a:gd name="T72" fmla="*/ 1108 w 1198"/>
                <a:gd name="T73" fmla="*/ 209 h 883"/>
                <a:gd name="T74" fmla="*/ 1054 w 1198"/>
                <a:gd name="T75" fmla="*/ 154 h 883"/>
                <a:gd name="T76" fmla="*/ 989 w 1198"/>
                <a:gd name="T77" fmla="*/ 106 h 883"/>
                <a:gd name="T78" fmla="*/ 914 w 1198"/>
                <a:gd name="T79" fmla="*/ 66 h 883"/>
                <a:gd name="T80" fmla="*/ 832 w 1198"/>
                <a:gd name="T81" fmla="*/ 35 h 883"/>
                <a:gd name="T82" fmla="*/ 742 w 1198"/>
                <a:gd name="T83" fmla="*/ 13 h 883"/>
                <a:gd name="T84" fmla="*/ 647 w 1198"/>
                <a:gd name="T85" fmla="*/ 2 h 883"/>
                <a:gd name="T86" fmla="*/ 598 w 1198"/>
                <a:gd name="T87" fmla="*/ 0 h 8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8"/>
                <a:gd name="T133" fmla="*/ 0 h 883"/>
                <a:gd name="T134" fmla="*/ 1198 w 1198"/>
                <a:gd name="T135" fmla="*/ 883 h 8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8" h="883">
                  <a:moveTo>
                    <a:pt x="598" y="0"/>
                  </a:moveTo>
                  <a:lnTo>
                    <a:pt x="501" y="6"/>
                  </a:lnTo>
                  <a:lnTo>
                    <a:pt x="410" y="23"/>
                  </a:lnTo>
                  <a:lnTo>
                    <a:pt x="324" y="49"/>
                  </a:lnTo>
                  <a:lnTo>
                    <a:pt x="246" y="85"/>
                  </a:lnTo>
                  <a:lnTo>
                    <a:pt x="176" y="129"/>
                  </a:lnTo>
                  <a:lnTo>
                    <a:pt x="116" y="181"/>
                  </a:lnTo>
                  <a:lnTo>
                    <a:pt x="67" y="238"/>
                  </a:lnTo>
                  <a:lnTo>
                    <a:pt x="31" y="302"/>
                  </a:lnTo>
                  <a:lnTo>
                    <a:pt x="8" y="370"/>
                  </a:lnTo>
                  <a:lnTo>
                    <a:pt x="0" y="442"/>
                  </a:lnTo>
                  <a:lnTo>
                    <a:pt x="2" y="478"/>
                  </a:lnTo>
                  <a:lnTo>
                    <a:pt x="18" y="547"/>
                  </a:lnTo>
                  <a:lnTo>
                    <a:pt x="47" y="613"/>
                  </a:lnTo>
                  <a:lnTo>
                    <a:pt x="90" y="674"/>
                  </a:lnTo>
                  <a:lnTo>
                    <a:pt x="145" y="729"/>
                  </a:lnTo>
                  <a:lnTo>
                    <a:pt x="210" y="777"/>
                  </a:lnTo>
                  <a:lnTo>
                    <a:pt x="284" y="817"/>
                  </a:lnTo>
                  <a:lnTo>
                    <a:pt x="366" y="849"/>
                  </a:lnTo>
                  <a:lnTo>
                    <a:pt x="455" y="871"/>
                  </a:lnTo>
                  <a:lnTo>
                    <a:pt x="549" y="882"/>
                  </a:lnTo>
                  <a:lnTo>
                    <a:pt x="598" y="883"/>
                  </a:lnTo>
                  <a:lnTo>
                    <a:pt x="647" y="882"/>
                  </a:lnTo>
                  <a:lnTo>
                    <a:pt x="742" y="871"/>
                  </a:lnTo>
                  <a:lnTo>
                    <a:pt x="832" y="849"/>
                  </a:lnTo>
                  <a:lnTo>
                    <a:pt x="914" y="817"/>
                  </a:lnTo>
                  <a:lnTo>
                    <a:pt x="989" y="777"/>
                  </a:lnTo>
                  <a:lnTo>
                    <a:pt x="1054" y="729"/>
                  </a:lnTo>
                  <a:lnTo>
                    <a:pt x="1108" y="674"/>
                  </a:lnTo>
                  <a:lnTo>
                    <a:pt x="1151" y="613"/>
                  </a:lnTo>
                  <a:lnTo>
                    <a:pt x="1181" y="547"/>
                  </a:lnTo>
                  <a:lnTo>
                    <a:pt x="1196" y="478"/>
                  </a:lnTo>
                  <a:lnTo>
                    <a:pt x="1198" y="442"/>
                  </a:lnTo>
                  <a:lnTo>
                    <a:pt x="1196" y="405"/>
                  </a:lnTo>
                  <a:lnTo>
                    <a:pt x="1181" y="335"/>
                  </a:lnTo>
                  <a:lnTo>
                    <a:pt x="1151" y="269"/>
                  </a:lnTo>
                  <a:lnTo>
                    <a:pt x="1108" y="209"/>
                  </a:lnTo>
                  <a:lnTo>
                    <a:pt x="1054" y="154"/>
                  </a:lnTo>
                  <a:lnTo>
                    <a:pt x="989" y="106"/>
                  </a:lnTo>
                  <a:lnTo>
                    <a:pt x="914" y="66"/>
                  </a:lnTo>
                  <a:lnTo>
                    <a:pt x="832" y="35"/>
                  </a:lnTo>
                  <a:lnTo>
                    <a:pt x="742" y="13"/>
                  </a:lnTo>
                  <a:lnTo>
                    <a:pt x="647" y="2"/>
                  </a:lnTo>
                  <a:lnTo>
                    <a:pt x="598" y="0"/>
                  </a:lnTo>
                </a:path>
              </a:pathLst>
            </a:custGeom>
            <a:solidFill>
              <a:srgbClr val="CCFFCC"/>
            </a:solidFill>
            <a:ln w="4998">
              <a:solidFill>
                <a:srgbClr val="000000"/>
              </a:solidFill>
              <a:round/>
              <a:headEnd/>
              <a:tailEnd/>
            </a:ln>
          </p:spPr>
          <p:txBody>
            <a:bodyPr/>
            <a:lstStyle/>
            <a:p>
              <a:endParaRPr lang="en-US"/>
            </a:p>
          </p:txBody>
        </p:sp>
        <p:sp>
          <p:nvSpPr>
            <p:cNvPr id="21" name="Rectangle 14"/>
            <p:cNvSpPr>
              <a:spLocks/>
            </p:cNvSpPr>
            <p:nvPr/>
          </p:nvSpPr>
          <p:spPr bwMode="auto">
            <a:xfrm>
              <a:off x="3623020" y="4695693"/>
              <a:ext cx="1193041" cy="715008"/>
            </a:xfrm>
            <a:prstGeom prst="rect">
              <a:avLst/>
            </a:prstGeom>
            <a:solidFill>
              <a:srgbClr val="FFFF99"/>
            </a:solidFill>
            <a:ln w="4999">
              <a:solidFill>
                <a:srgbClr val="000000"/>
              </a:solidFill>
              <a:miter lim="800000"/>
              <a:headEnd/>
              <a:tailEnd/>
            </a:ln>
          </p:spPr>
          <p:txBody>
            <a:bodyPr/>
            <a:lstStyle/>
            <a:p>
              <a:endParaRPr lang="en-US"/>
            </a:p>
          </p:txBody>
        </p:sp>
        <p:sp>
          <p:nvSpPr>
            <p:cNvPr id="22" name="Rectangle 15"/>
            <p:cNvSpPr>
              <a:spLocks/>
            </p:cNvSpPr>
            <p:nvPr/>
          </p:nvSpPr>
          <p:spPr bwMode="auto">
            <a:xfrm>
              <a:off x="5541243" y="4695693"/>
              <a:ext cx="1191927" cy="715008"/>
            </a:xfrm>
            <a:prstGeom prst="rect">
              <a:avLst/>
            </a:prstGeom>
            <a:solidFill>
              <a:srgbClr val="FFFF99"/>
            </a:solidFill>
            <a:ln w="4999">
              <a:solidFill>
                <a:srgbClr val="000000"/>
              </a:solidFill>
              <a:miter lim="800000"/>
              <a:headEnd/>
              <a:tailEnd/>
            </a:ln>
          </p:spPr>
          <p:txBody>
            <a:bodyPr/>
            <a:lstStyle/>
            <a:p>
              <a:endParaRPr lang="en-US"/>
            </a:p>
          </p:txBody>
        </p:sp>
        <p:sp>
          <p:nvSpPr>
            <p:cNvPr id="23" name="Freeform 17"/>
            <p:cNvSpPr>
              <a:spLocks/>
            </p:cNvSpPr>
            <p:nvPr/>
          </p:nvSpPr>
          <p:spPr bwMode="auto">
            <a:xfrm>
              <a:off x="4840568" y="4746846"/>
              <a:ext cx="700675" cy="180741"/>
            </a:xfrm>
            <a:custGeom>
              <a:avLst/>
              <a:gdLst>
                <a:gd name="T0" fmla="*/ 629 w 629"/>
                <a:gd name="T1" fmla="*/ 79 h 159"/>
                <a:gd name="T2" fmla="*/ 473 w 629"/>
                <a:gd name="T3" fmla="*/ 159 h 159"/>
                <a:gd name="T4" fmla="*/ 473 w 629"/>
                <a:gd name="T5" fmla="*/ 106 h 159"/>
                <a:gd name="T6" fmla="*/ 0 w 629"/>
                <a:gd name="T7" fmla="*/ 106 h 159"/>
                <a:gd name="T8" fmla="*/ 0 w 629"/>
                <a:gd name="T9" fmla="*/ 53 h 159"/>
                <a:gd name="T10" fmla="*/ 473 w 629"/>
                <a:gd name="T11" fmla="*/ 53 h 159"/>
                <a:gd name="T12" fmla="*/ 473 w 629"/>
                <a:gd name="T13" fmla="*/ 0 h 159"/>
                <a:gd name="T14" fmla="*/ 629 w 629"/>
                <a:gd name="T15" fmla="*/ 79 h 159"/>
                <a:gd name="T16" fmla="*/ 0 60000 65536"/>
                <a:gd name="T17" fmla="*/ 0 60000 65536"/>
                <a:gd name="T18" fmla="*/ 0 60000 65536"/>
                <a:gd name="T19" fmla="*/ 0 60000 65536"/>
                <a:gd name="T20" fmla="*/ 0 60000 65536"/>
                <a:gd name="T21" fmla="*/ 0 60000 65536"/>
                <a:gd name="T22" fmla="*/ 0 60000 65536"/>
                <a:gd name="T23" fmla="*/ 0 60000 65536"/>
                <a:gd name="T24" fmla="*/ 0 w 629"/>
                <a:gd name="T25" fmla="*/ 0 h 159"/>
                <a:gd name="T26" fmla="*/ 629 w 629"/>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9" h="159">
                  <a:moveTo>
                    <a:pt x="629" y="79"/>
                  </a:moveTo>
                  <a:lnTo>
                    <a:pt x="473" y="159"/>
                  </a:lnTo>
                  <a:lnTo>
                    <a:pt x="473" y="106"/>
                  </a:lnTo>
                  <a:lnTo>
                    <a:pt x="0" y="106"/>
                  </a:lnTo>
                  <a:lnTo>
                    <a:pt x="0" y="53"/>
                  </a:lnTo>
                  <a:lnTo>
                    <a:pt x="473" y="53"/>
                  </a:lnTo>
                  <a:lnTo>
                    <a:pt x="473" y="0"/>
                  </a:lnTo>
                  <a:lnTo>
                    <a:pt x="629" y="79"/>
                  </a:lnTo>
                  <a:close/>
                </a:path>
              </a:pathLst>
            </a:custGeom>
            <a:solidFill>
              <a:srgbClr val="000000"/>
            </a:solidFill>
            <a:ln w="9525">
              <a:noFill/>
              <a:round/>
              <a:headEnd/>
              <a:tailEnd/>
            </a:ln>
          </p:spPr>
          <p:txBody>
            <a:bodyPr/>
            <a:lstStyle/>
            <a:p>
              <a:endParaRPr lang="en-US"/>
            </a:p>
          </p:txBody>
        </p:sp>
        <p:sp>
          <p:nvSpPr>
            <p:cNvPr id="24" name="Freeform 18"/>
            <p:cNvSpPr>
              <a:spLocks/>
            </p:cNvSpPr>
            <p:nvPr/>
          </p:nvSpPr>
          <p:spPr bwMode="auto">
            <a:xfrm>
              <a:off x="3086095" y="3425956"/>
              <a:ext cx="374287" cy="180741"/>
            </a:xfrm>
            <a:custGeom>
              <a:avLst/>
              <a:gdLst>
                <a:gd name="T0" fmla="*/ 336 w 336"/>
                <a:gd name="T1" fmla="*/ 79 h 159"/>
                <a:gd name="T2" fmla="*/ 178 w 336"/>
                <a:gd name="T3" fmla="*/ 159 h 159"/>
                <a:gd name="T4" fmla="*/ 178 w 336"/>
                <a:gd name="T5" fmla="*/ 106 h 159"/>
                <a:gd name="T6" fmla="*/ 0 w 336"/>
                <a:gd name="T7" fmla="*/ 106 h 159"/>
                <a:gd name="T8" fmla="*/ 0 w 336"/>
                <a:gd name="T9" fmla="*/ 53 h 159"/>
                <a:gd name="T10" fmla="*/ 178 w 336"/>
                <a:gd name="T11" fmla="*/ 53 h 159"/>
                <a:gd name="T12" fmla="*/ 178 w 336"/>
                <a:gd name="T13" fmla="*/ 0 h 159"/>
                <a:gd name="T14" fmla="*/ 336 w 336"/>
                <a:gd name="T15" fmla="*/ 79 h 159"/>
                <a:gd name="T16" fmla="*/ 0 60000 65536"/>
                <a:gd name="T17" fmla="*/ 0 60000 65536"/>
                <a:gd name="T18" fmla="*/ 0 60000 65536"/>
                <a:gd name="T19" fmla="*/ 0 60000 65536"/>
                <a:gd name="T20" fmla="*/ 0 60000 65536"/>
                <a:gd name="T21" fmla="*/ 0 60000 65536"/>
                <a:gd name="T22" fmla="*/ 0 60000 65536"/>
                <a:gd name="T23" fmla="*/ 0 60000 65536"/>
                <a:gd name="T24" fmla="*/ 0 w 336"/>
                <a:gd name="T25" fmla="*/ 0 h 159"/>
                <a:gd name="T26" fmla="*/ 336 w 336"/>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6" h="159">
                  <a:moveTo>
                    <a:pt x="336" y="79"/>
                  </a:moveTo>
                  <a:lnTo>
                    <a:pt x="178" y="159"/>
                  </a:lnTo>
                  <a:lnTo>
                    <a:pt x="178" y="106"/>
                  </a:lnTo>
                  <a:lnTo>
                    <a:pt x="0" y="106"/>
                  </a:lnTo>
                  <a:lnTo>
                    <a:pt x="0" y="53"/>
                  </a:lnTo>
                  <a:lnTo>
                    <a:pt x="178" y="53"/>
                  </a:lnTo>
                  <a:lnTo>
                    <a:pt x="178" y="0"/>
                  </a:lnTo>
                  <a:lnTo>
                    <a:pt x="336" y="79"/>
                  </a:lnTo>
                  <a:close/>
                </a:path>
              </a:pathLst>
            </a:custGeom>
            <a:solidFill>
              <a:srgbClr val="000000"/>
            </a:solidFill>
            <a:ln w="9525">
              <a:noFill/>
              <a:round/>
              <a:headEnd/>
              <a:tailEnd/>
            </a:ln>
          </p:spPr>
          <p:txBody>
            <a:bodyPr/>
            <a:lstStyle/>
            <a:p>
              <a:endParaRPr lang="en-US"/>
            </a:p>
          </p:txBody>
        </p:sp>
        <p:sp>
          <p:nvSpPr>
            <p:cNvPr id="25" name="Freeform 19"/>
            <p:cNvSpPr>
              <a:spLocks/>
            </p:cNvSpPr>
            <p:nvPr/>
          </p:nvSpPr>
          <p:spPr bwMode="auto">
            <a:xfrm>
              <a:off x="4979812" y="3425956"/>
              <a:ext cx="374287" cy="180741"/>
            </a:xfrm>
            <a:custGeom>
              <a:avLst/>
              <a:gdLst>
                <a:gd name="T0" fmla="*/ 336 w 336"/>
                <a:gd name="T1" fmla="*/ 79 h 159"/>
                <a:gd name="T2" fmla="*/ 180 w 336"/>
                <a:gd name="T3" fmla="*/ 159 h 159"/>
                <a:gd name="T4" fmla="*/ 180 w 336"/>
                <a:gd name="T5" fmla="*/ 106 h 159"/>
                <a:gd name="T6" fmla="*/ 0 w 336"/>
                <a:gd name="T7" fmla="*/ 106 h 159"/>
                <a:gd name="T8" fmla="*/ 0 w 336"/>
                <a:gd name="T9" fmla="*/ 53 h 159"/>
                <a:gd name="T10" fmla="*/ 180 w 336"/>
                <a:gd name="T11" fmla="*/ 53 h 159"/>
                <a:gd name="T12" fmla="*/ 180 w 336"/>
                <a:gd name="T13" fmla="*/ 0 h 159"/>
                <a:gd name="T14" fmla="*/ 336 w 336"/>
                <a:gd name="T15" fmla="*/ 79 h 159"/>
                <a:gd name="T16" fmla="*/ 0 60000 65536"/>
                <a:gd name="T17" fmla="*/ 0 60000 65536"/>
                <a:gd name="T18" fmla="*/ 0 60000 65536"/>
                <a:gd name="T19" fmla="*/ 0 60000 65536"/>
                <a:gd name="T20" fmla="*/ 0 60000 65536"/>
                <a:gd name="T21" fmla="*/ 0 60000 65536"/>
                <a:gd name="T22" fmla="*/ 0 60000 65536"/>
                <a:gd name="T23" fmla="*/ 0 60000 65536"/>
                <a:gd name="T24" fmla="*/ 0 w 336"/>
                <a:gd name="T25" fmla="*/ 0 h 159"/>
                <a:gd name="T26" fmla="*/ 336 w 336"/>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6" h="159">
                  <a:moveTo>
                    <a:pt x="336" y="79"/>
                  </a:moveTo>
                  <a:lnTo>
                    <a:pt x="180" y="159"/>
                  </a:lnTo>
                  <a:lnTo>
                    <a:pt x="180" y="106"/>
                  </a:lnTo>
                  <a:lnTo>
                    <a:pt x="0" y="106"/>
                  </a:lnTo>
                  <a:lnTo>
                    <a:pt x="0" y="53"/>
                  </a:lnTo>
                  <a:lnTo>
                    <a:pt x="180" y="53"/>
                  </a:lnTo>
                  <a:lnTo>
                    <a:pt x="180" y="0"/>
                  </a:lnTo>
                  <a:lnTo>
                    <a:pt x="336" y="79"/>
                  </a:lnTo>
                  <a:close/>
                </a:path>
              </a:pathLst>
            </a:custGeom>
            <a:solidFill>
              <a:srgbClr val="000000"/>
            </a:solidFill>
            <a:ln w="9525">
              <a:noFill/>
              <a:round/>
              <a:headEnd/>
              <a:tailEnd/>
            </a:ln>
          </p:spPr>
          <p:txBody>
            <a:bodyPr/>
            <a:lstStyle/>
            <a:p>
              <a:endParaRPr lang="en-US"/>
            </a:p>
          </p:txBody>
        </p:sp>
        <p:sp>
          <p:nvSpPr>
            <p:cNvPr id="26" name="Freeform 20"/>
            <p:cNvSpPr>
              <a:spLocks/>
            </p:cNvSpPr>
            <p:nvPr/>
          </p:nvSpPr>
          <p:spPr bwMode="auto">
            <a:xfrm>
              <a:off x="6664105" y="3425956"/>
              <a:ext cx="700675" cy="180741"/>
            </a:xfrm>
            <a:custGeom>
              <a:avLst/>
              <a:gdLst>
                <a:gd name="T0" fmla="*/ 629 w 629"/>
                <a:gd name="T1" fmla="*/ 79 h 159"/>
                <a:gd name="T2" fmla="*/ 473 w 629"/>
                <a:gd name="T3" fmla="*/ 159 h 159"/>
                <a:gd name="T4" fmla="*/ 473 w 629"/>
                <a:gd name="T5" fmla="*/ 106 h 159"/>
                <a:gd name="T6" fmla="*/ 0 w 629"/>
                <a:gd name="T7" fmla="*/ 106 h 159"/>
                <a:gd name="T8" fmla="*/ 0 w 629"/>
                <a:gd name="T9" fmla="*/ 53 h 159"/>
                <a:gd name="T10" fmla="*/ 473 w 629"/>
                <a:gd name="T11" fmla="*/ 53 h 159"/>
                <a:gd name="T12" fmla="*/ 473 w 629"/>
                <a:gd name="T13" fmla="*/ 0 h 159"/>
                <a:gd name="T14" fmla="*/ 629 w 629"/>
                <a:gd name="T15" fmla="*/ 79 h 159"/>
                <a:gd name="T16" fmla="*/ 0 60000 65536"/>
                <a:gd name="T17" fmla="*/ 0 60000 65536"/>
                <a:gd name="T18" fmla="*/ 0 60000 65536"/>
                <a:gd name="T19" fmla="*/ 0 60000 65536"/>
                <a:gd name="T20" fmla="*/ 0 60000 65536"/>
                <a:gd name="T21" fmla="*/ 0 60000 65536"/>
                <a:gd name="T22" fmla="*/ 0 60000 65536"/>
                <a:gd name="T23" fmla="*/ 0 60000 65536"/>
                <a:gd name="T24" fmla="*/ 0 w 629"/>
                <a:gd name="T25" fmla="*/ 0 h 159"/>
                <a:gd name="T26" fmla="*/ 629 w 629"/>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9" h="159">
                  <a:moveTo>
                    <a:pt x="629" y="79"/>
                  </a:moveTo>
                  <a:lnTo>
                    <a:pt x="473" y="159"/>
                  </a:lnTo>
                  <a:lnTo>
                    <a:pt x="473" y="106"/>
                  </a:lnTo>
                  <a:lnTo>
                    <a:pt x="0" y="106"/>
                  </a:lnTo>
                  <a:lnTo>
                    <a:pt x="0" y="53"/>
                  </a:lnTo>
                  <a:lnTo>
                    <a:pt x="473" y="53"/>
                  </a:lnTo>
                  <a:lnTo>
                    <a:pt x="473" y="0"/>
                  </a:lnTo>
                  <a:lnTo>
                    <a:pt x="629" y="79"/>
                  </a:lnTo>
                  <a:close/>
                </a:path>
              </a:pathLst>
            </a:custGeom>
            <a:solidFill>
              <a:srgbClr val="000000"/>
            </a:solidFill>
            <a:ln w="9525">
              <a:noFill/>
              <a:round/>
              <a:headEnd/>
              <a:tailEnd/>
            </a:ln>
          </p:spPr>
          <p:txBody>
            <a:bodyPr/>
            <a:lstStyle/>
            <a:p>
              <a:endParaRPr lang="en-US"/>
            </a:p>
          </p:txBody>
        </p:sp>
        <p:sp>
          <p:nvSpPr>
            <p:cNvPr id="27" name="Freeform 21"/>
            <p:cNvSpPr>
              <a:spLocks/>
            </p:cNvSpPr>
            <p:nvPr/>
          </p:nvSpPr>
          <p:spPr bwMode="auto">
            <a:xfrm>
              <a:off x="4840568" y="5177670"/>
              <a:ext cx="700675" cy="177331"/>
            </a:xfrm>
            <a:custGeom>
              <a:avLst/>
              <a:gdLst>
                <a:gd name="T0" fmla="*/ 156 w 629"/>
                <a:gd name="T1" fmla="*/ 53 h 156"/>
                <a:gd name="T2" fmla="*/ 629 w 629"/>
                <a:gd name="T3" fmla="*/ 53 h 156"/>
                <a:gd name="T4" fmla="*/ 629 w 629"/>
                <a:gd name="T5" fmla="*/ 104 h 156"/>
                <a:gd name="T6" fmla="*/ 156 w 629"/>
                <a:gd name="T7" fmla="*/ 104 h 156"/>
                <a:gd name="T8" fmla="*/ 156 w 629"/>
                <a:gd name="T9" fmla="*/ 156 h 156"/>
                <a:gd name="T10" fmla="*/ 0 w 629"/>
                <a:gd name="T11" fmla="*/ 80 h 156"/>
                <a:gd name="T12" fmla="*/ 156 w 629"/>
                <a:gd name="T13" fmla="*/ 0 h 156"/>
                <a:gd name="T14" fmla="*/ 156 w 629"/>
                <a:gd name="T15" fmla="*/ 53 h 156"/>
                <a:gd name="T16" fmla="*/ 0 60000 65536"/>
                <a:gd name="T17" fmla="*/ 0 60000 65536"/>
                <a:gd name="T18" fmla="*/ 0 60000 65536"/>
                <a:gd name="T19" fmla="*/ 0 60000 65536"/>
                <a:gd name="T20" fmla="*/ 0 60000 65536"/>
                <a:gd name="T21" fmla="*/ 0 60000 65536"/>
                <a:gd name="T22" fmla="*/ 0 60000 65536"/>
                <a:gd name="T23" fmla="*/ 0 60000 65536"/>
                <a:gd name="T24" fmla="*/ 0 w 629"/>
                <a:gd name="T25" fmla="*/ 0 h 156"/>
                <a:gd name="T26" fmla="*/ 629 w 629"/>
                <a:gd name="T27" fmla="*/ 156 h 1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9" h="156">
                  <a:moveTo>
                    <a:pt x="156" y="53"/>
                  </a:moveTo>
                  <a:lnTo>
                    <a:pt x="629" y="53"/>
                  </a:lnTo>
                  <a:lnTo>
                    <a:pt x="629" y="104"/>
                  </a:lnTo>
                  <a:lnTo>
                    <a:pt x="156" y="104"/>
                  </a:lnTo>
                  <a:lnTo>
                    <a:pt x="156" y="156"/>
                  </a:lnTo>
                  <a:lnTo>
                    <a:pt x="0" y="80"/>
                  </a:lnTo>
                  <a:lnTo>
                    <a:pt x="156" y="0"/>
                  </a:lnTo>
                  <a:lnTo>
                    <a:pt x="156" y="53"/>
                  </a:lnTo>
                  <a:close/>
                </a:path>
              </a:pathLst>
            </a:custGeom>
            <a:solidFill>
              <a:srgbClr val="000000"/>
            </a:solidFill>
            <a:ln w="9525">
              <a:noFill/>
              <a:round/>
              <a:headEnd/>
              <a:tailEnd/>
            </a:ln>
          </p:spPr>
          <p:txBody>
            <a:bodyPr/>
            <a:lstStyle/>
            <a:p>
              <a:endParaRPr lang="en-US"/>
            </a:p>
          </p:txBody>
        </p:sp>
        <p:sp>
          <p:nvSpPr>
            <p:cNvPr id="28" name="Freeform 22"/>
            <p:cNvSpPr>
              <a:spLocks/>
            </p:cNvSpPr>
            <p:nvPr/>
          </p:nvSpPr>
          <p:spPr bwMode="auto">
            <a:xfrm>
              <a:off x="5733956" y="4029564"/>
              <a:ext cx="176004" cy="651351"/>
            </a:xfrm>
            <a:custGeom>
              <a:avLst/>
              <a:gdLst>
                <a:gd name="T0" fmla="*/ 158 w 158"/>
                <a:gd name="T1" fmla="*/ 158 h 631"/>
                <a:gd name="T2" fmla="*/ 106 w 158"/>
                <a:gd name="T3" fmla="*/ 158 h 631"/>
                <a:gd name="T4" fmla="*/ 106 w 158"/>
                <a:gd name="T5" fmla="*/ 631 h 631"/>
                <a:gd name="T6" fmla="*/ 53 w 158"/>
                <a:gd name="T7" fmla="*/ 631 h 631"/>
                <a:gd name="T8" fmla="*/ 53 w 158"/>
                <a:gd name="T9" fmla="*/ 158 h 631"/>
                <a:gd name="T10" fmla="*/ 0 w 158"/>
                <a:gd name="T11" fmla="*/ 158 h 631"/>
                <a:gd name="T12" fmla="*/ 79 w 158"/>
                <a:gd name="T13" fmla="*/ 0 h 631"/>
                <a:gd name="T14" fmla="*/ 158 w 158"/>
                <a:gd name="T15" fmla="*/ 158 h 631"/>
                <a:gd name="T16" fmla="*/ 0 60000 65536"/>
                <a:gd name="T17" fmla="*/ 0 60000 65536"/>
                <a:gd name="T18" fmla="*/ 0 60000 65536"/>
                <a:gd name="T19" fmla="*/ 0 60000 65536"/>
                <a:gd name="T20" fmla="*/ 0 60000 65536"/>
                <a:gd name="T21" fmla="*/ 0 60000 65536"/>
                <a:gd name="T22" fmla="*/ 0 60000 65536"/>
                <a:gd name="T23" fmla="*/ 0 60000 65536"/>
                <a:gd name="T24" fmla="*/ 0 w 158"/>
                <a:gd name="T25" fmla="*/ 0 h 631"/>
                <a:gd name="T26" fmla="*/ 158 w 158"/>
                <a:gd name="T27" fmla="*/ 631 h 6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 h="631">
                  <a:moveTo>
                    <a:pt x="158" y="158"/>
                  </a:moveTo>
                  <a:lnTo>
                    <a:pt x="106" y="158"/>
                  </a:lnTo>
                  <a:lnTo>
                    <a:pt x="106" y="631"/>
                  </a:lnTo>
                  <a:lnTo>
                    <a:pt x="53" y="631"/>
                  </a:lnTo>
                  <a:lnTo>
                    <a:pt x="53" y="158"/>
                  </a:lnTo>
                  <a:lnTo>
                    <a:pt x="0" y="158"/>
                  </a:lnTo>
                  <a:lnTo>
                    <a:pt x="79" y="0"/>
                  </a:lnTo>
                  <a:lnTo>
                    <a:pt x="158" y="158"/>
                  </a:lnTo>
                  <a:close/>
                </a:path>
              </a:pathLst>
            </a:custGeom>
            <a:solidFill>
              <a:srgbClr val="000000"/>
            </a:solidFill>
            <a:ln w="9525">
              <a:noFill/>
              <a:round/>
              <a:headEnd/>
              <a:tailEnd/>
            </a:ln>
          </p:spPr>
          <p:txBody>
            <a:bodyPr/>
            <a:lstStyle/>
            <a:p>
              <a:endParaRPr lang="en-US"/>
            </a:p>
          </p:txBody>
        </p:sp>
        <p:sp>
          <p:nvSpPr>
            <p:cNvPr id="29" name="Freeform 23"/>
            <p:cNvSpPr>
              <a:spLocks/>
            </p:cNvSpPr>
            <p:nvPr/>
          </p:nvSpPr>
          <p:spPr bwMode="auto">
            <a:xfrm>
              <a:off x="6156144" y="4046615"/>
              <a:ext cx="173776" cy="651351"/>
            </a:xfrm>
            <a:custGeom>
              <a:avLst/>
              <a:gdLst>
                <a:gd name="T0" fmla="*/ 103 w 156"/>
                <a:gd name="T1" fmla="*/ 473 h 631"/>
                <a:gd name="T2" fmla="*/ 156 w 156"/>
                <a:gd name="T3" fmla="*/ 473 h 631"/>
                <a:gd name="T4" fmla="*/ 79 w 156"/>
                <a:gd name="T5" fmla="*/ 631 h 631"/>
                <a:gd name="T6" fmla="*/ 0 w 156"/>
                <a:gd name="T7" fmla="*/ 473 h 631"/>
                <a:gd name="T8" fmla="*/ 53 w 156"/>
                <a:gd name="T9" fmla="*/ 473 h 631"/>
                <a:gd name="T10" fmla="*/ 53 w 156"/>
                <a:gd name="T11" fmla="*/ 0 h 631"/>
                <a:gd name="T12" fmla="*/ 103 w 156"/>
                <a:gd name="T13" fmla="*/ 0 h 631"/>
                <a:gd name="T14" fmla="*/ 103 w 156"/>
                <a:gd name="T15" fmla="*/ 473 h 631"/>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31"/>
                <a:gd name="T26" fmla="*/ 156 w 156"/>
                <a:gd name="T27" fmla="*/ 631 h 6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31">
                  <a:moveTo>
                    <a:pt x="103" y="473"/>
                  </a:moveTo>
                  <a:lnTo>
                    <a:pt x="156" y="473"/>
                  </a:lnTo>
                  <a:lnTo>
                    <a:pt x="79" y="631"/>
                  </a:lnTo>
                  <a:lnTo>
                    <a:pt x="0" y="473"/>
                  </a:lnTo>
                  <a:lnTo>
                    <a:pt x="53" y="473"/>
                  </a:lnTo>
                  <a:lnTo>
                    <a:pt x="53" y="0"/>
                  </a:lnTo>
                  <a:lnTo>
                    <a:pt x="103" y="0"/>
                  </a:lnTo>
                  <a:lnTo>
                    <a:pt x="103" y="473"/>
                  </a:lnTo>
                  <a:close/>
                </a:path>
              </a:pathLst>
            </a:custGeom>
            <a:solidFill>
              <a:srgbClr val="000000"/>
            </a:solidFill>
            <a:ln w="9525">
              <a:noFill/>
              <a:round/>
              <a:headEnd/>
              <a:tailEnd/>
            </a:ln>
          </p:spPr>
          <p:txBody>
            <a:bodyPr/>
            <a:lstStyle/>
            <a:p>
              <a:endParaRPr lang="en-US"/>
            </a:p>
          </p:txBody>
        </p:sp>
        <p:sp>
          <p:nvSpPr>
            <p:cNvPr id="30" name="Freeform 24"/>
            <p:cNvSpPr>
              <a:spLocks/>
            </p:cNvSpPr>
            <p:nvPr/>
          </p:nvSpPr>
          <p:spPr bwMode="auto">
            <a:xfrm>
              <a:off x="7945149" y="4018197"/>
              <a:ext cx="177118" cy="726376"/>
            </a:xfrm>
            <a:custGeom>
              <a:avLst/>
              <a:gdLst>
                <a:gd name="T0" fmla="*/ 104 w 159"/>
                <a:gd name="T1" fmla="*/ 219 h 639"/>
                <a:gd name="T2" fmla="*/ 106 w 159"/>
                <a:gd name="T3" fmla="*/ 240 h 639"/>
                <a:gd name="T4" fmla="*/ 106 w 159"/>
                <a:gd name="T5" fmla="*/ 319 h 639"/>
                <a:gd name="T6" fmla="*/ 106 w 159"/>
                <a:gd name="T7" fmla="*/ 480 h 639"/>
                <a:gd name="T8" fmla="*/ 159 w 159"/>
                <a:gd name="T9" fmla="*/ 480 h 639"/>
                <a:gd name="T10" fmla="*/ 80 w 159"/>
                <a:gd name="T11" fmla="*/ 639 h 639"/>
                <a:gd name="T12" fmla="*/ 0 w 159"/>
                <a:gd name="T13" fmla="*/ 480 h 639"/>
                <a:gd name="T14" fmla="*/ 53 w 159"/>
                <a:gd name="T15" fmla="*/ 480 h 639"/>
                <a:gd name="T16" fmla="*/ 53 w 159"/>
                <a:gd name="T17" fmla="*/ 0 h 639"/>
                <a:gd name="T18" fmla="*/ 104 w 159"/>
                <a:gd name="T19" fmla="*/ 0 h 639"/>
                <a:gd name="T20" fmla="*/ 104 w 159"/>
                <a:gd name="T21" fmla="*/ 219 h 6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639"/>
                <a:gd name="T35" fmla="*/ 159 w 159"/>
                <a:gd name="T36" fmla="*/ 639 h 6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639">
                  <a:moveTo>
                    <a:pt x="104" y="219"/>
                  </a:moveTo>
                  <a:lnTo>
                    <a:pt x="106" y="240"/>
                  </a:lnTo>
                  <a:lnTo>
                    <a:pt x="106" y="319"/>
                  </a:lnTo>
                  <a:lnTo>
                    <a:pt x="106" y="480"/>
                  </a:lnTo>
                  <a:lnTo>
                    <a:pt x="159" y="480"/>
                  </a:lnTo>
                  <a:lnTo>
                    <a:pt x="80" y="639"/>
                  </a:lnTo>
                  <a:lnTo>
                    <a:pt x="0" y="480"/>
                  </a:lnTo>
                  <a:lnTo>
                    <a:pt x="53" y="480"/>
                  </a:lnTo>
                  <a:lnTo>
                    <a:pt x="53" y="0"/>
                  </a:lnTo>
                  <a:lnTo>
                    <a:pt x="104" y="0"/>
                  </a:lnTo>
                  <a:lnTo>
                    <a:pt x="104" y="219"/>
                  </a:lnTo>
                  <a:close/>
                </a:path>
              </a:pathLst>
            </a:custGeom>
            <a:solidFill>
              <a:srgbClr val="000000"/>
            </a:solidFill>
            <a:ln w="9525">
              <a:noFill/>
              <a:round/>
              <a:headEnd/>
              <a:tailEnd/>
            </a:ln>
          </p:spPr>
          <p:txBody>
            <a:bodyPr/>
            <a:lstStyle/>
            <a:p>
              <a:endParaRPr lang="en-US"/>
            </a:p>
          </p:txBody>
        </p:sp>
        <p:sp>
          <p:nvSpPr>
            <p:cNvPr id="31" name="Freeform 25"/>
            <p:cNvSpPr>
              <a:spLocks/>
            </p:cNvSpPr>
            <p:nvPr/>
          </p:nvSpPr>
          <p:spPr bwMode="auto">
            <a:xfrm>
              <a:off x="884928" y="3702183"/>
              <a:ext cx="177118" cy="187562"/>
            </a:xfrm>
            <a:custGeom>
              <a:avLst/>
              <a:gdLst>
                <a:gd name="T0" fmla="*/ 159 w 159"/>
                <a:gd name="T1" fmla="*/ 151 h 165"/>
                <a:gd name="T2" fmla="*/ 0 w 159"/>
                <a:gd name="T3" fmla="*/ 165 h 165"/>
                <a:gd name="T4" fmla="*/ 65 w 159"/>
                <a:gd name="T5" fmla="*/ 0 h 165"/>
                <a:gd name="T6" fmla="*/ 159 w 159"/>
                <a:gd name="T7" fmla="*/ 151 h 165"/>
                <a:gd name="T8" fmla="*/ 0 60000 65536"/>
                <a:gd name="T9" fmla="*/ 0 60000 65536"/>
                <a:gd name="T10" fmla="*/ 0 60000 65536"/>
                <a:gd name="T11" fmla="*/ 0 60000 65536"/>
                <a:gd name="T12" fmla="*/ 0 w 159"/>
                <a:gd name="T13" fmla="*/ 0 h 165"/>
                <a:gd name="T14" fmla="*/ 159 w 159"/>
                <a:gd name="T15" fmla="*/ 165 h 165"/>
              </a:gdLst>
              <a:ahLst/>
              <a:cxnLst>
                <a:cxn ang="T8">
                  <a:pos x="T0" y="T1"/>
                </a:cxn>
                <a:cxn ang="T9">
                  <a:pos x="T2" y="T3"/>
                </a:cxn>
                <a:cxn ang="T10">
                  <a:pos x="T4" y="T5"/>
                </a:cxn>
                <a:cxn ang="T11">
                  <a:pos x="T6" y="T7"/>
                </a:cxn>
              </a:cxnLst>
              <a:rect l="T12" t="T13" r="T14" b="T15"/>
              <a:pathLst>
                <a:path w="159" h="165">
                  <a:moveTo>
                    <a:pt x="159" y="151"/>
                  </a:moveTo>
                  <a:lnTo>
                    <a:pt x="0" y="165"/>
                  </a:lnTo>
                  <a:lnTo>
                    <a:pt x="65" y="0"/>
                  </a:lnTo>
                  <a:lnTo>
                    <a:pt x="159" y="151"/>
                  </a:lnTo>
                  <a:close/>
                </a:path>
              </a:pathLst>
            </a:custGeom>
            <a:solidFill>
              <a:srgbClr val="000000"/>
            </a:solidFill>
            <a:ln w="9525">
              <a:noFill/>
              <a:round/>
              <a:headEnd/>
              <a:tailEnd/>
            </a:ln>
          </p:spPr>
          <p:txBody>
            <a:bodyPr/>
            <a:lstStyle/>
            <a:p>
              <a:endParaRPr lang="en-US"/>
            </a:p>
          </p:txBody>
        </p:sp>
        <p:sp>
          <p:nvSpPr>
            <p:cNvPr id="32" name="Freeform 26"/>
            <p:cNvSpPr>
              <a:spLocks/>
            </p:cNvSpPr>
            <p:nvPr/>
          </p:nvSpPr>
          <p:spPr bwMode="auto">
            <a:xfrm>
              <a:off x="959563" y="3952266"/>
              <a:ext cx="131446" cy="246672"/>
            </a:xfrm>
            <a:custGeom>
              <a:avLst/>
              <a:gdLst>
                <a:gd name="T0" fmla="*/ 65 w 118"/>
                <a:gd name="T1" fmla="*/ 51 h 217"/>
                <a:gd name="T2" fmla="*/ 94 w 118"/>
                <a:gd name="T3" fmla="*/ 140 h 217"/>
                <a:gd name="T4" fmla="*/ 118 w 118"/>
                <a:gd name="T5" fmla="*/ 195 h 217"/>
                <a:gd name="T6" fmla="*/ 70 w 118"/>
                <a:gd name="T7" fmla="*/ 217 h 217"/>
                <a:gd name="T8" fmla="*/ 46 w 118"/>
                <a:gd name="T9" fmla="*/ 161 h 217"/>
                <a:gd name="T10" fmla="*/ 15 w 118"/>
                <a:gd name="T11" fmla="*/ 68 h 217"/>
                <a:gd name="T12" fmla="*/ 0 w 118"/>
                <a:gd name="T13" fmla="*/ 12 h 217"/>
                <a:gd name="T14" fmla="*/ 53 w 118"/>
                <a:gd name="T15" fmla="*/ 0 h 217"/>
                <a:gd name="T16" fmla="*/ 65 w 118"/>
                <a:gd name="T17" fmla="*/ 51 h 2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217"/>
                <a:gd name="T29" fmla="*/ 118 w 118"/>
                <a:gd name="T30" fmla="*/ 217 h 2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217">
                  <a:moveTo>
                    <a:pt x="65" y="51"/>
                  </a:moveTo>
                  <a:lnTo>
                    <a:pt x="94" y="140"/>
                  </a:lnTo>
                  <a:lnTo>
                    <a:pt x="118" y="195"/>
                  </a:lnTo>
                  <a:lnTo>
                    <a:pt x="70" y="217"/>
                  </a:lnTo>
                  <a:lnTo>
                    <a:pt x="46" y="161"/>
                  </a:lnTo>
                  <a:lnTo>
                    <a:pt x="15" y="68"/>
                  </a:lnTo>
                  <a:lnTo>
                    <a:pt x="0" y="12"/>
                  </a:lnTo>
                  <a:lnTo>
                    <a:pt x="53" y="0"/>
                  </a:lnTo>
                  <a:lnTo>
                    <a:pt x="65" y="51"/>
                  </a:lnTo>
                  <a:close/>
                </a:path>
              </a:pathLst>
            </a:custGeom>
            <a:solidFill>
              <a:srgbClr val="000000"/>
            </a:solidFill>
            <a:ln w="9525">
              <a:noFill/>
              <a:round/>
              <a:headEnd/>
              <a:tailEnd/>
            </a:ln>
          </p:spPr>
          <p:txBody>
            <a:bodyPr/>
            <a:lstStyle/>
            <a:p>
              <a:endParaRPr lang="en-US"/>
            </a:p>
          </p:txBody>
        </p:sp>
        <p:sp>
          <p:nvSpPr>
            <p:cNvPr id="33" name="Freeform 27"/>
            <p:cNvSpPr>
              <a:spLocks/>
            </p:cNvSpPr>
            <p:nvPr/>
          </p:nvSpPr>
          <p:spPr bwMode="auto">
            <a:xfrm>
              <a:off x="1117744" y="4329663"/>
              <a:ext cx="177118" cy="234168"/>
            </a:xfrm>
            <a:custGeom>
              <a:avLst/>
              <a:gdLst>
                <a:gd name="T0" fmla="*/ 89 w 159"/>
                <a:gd name="T1" fmla="*/ 74 h 206"/>
                <a:gd name="T2" fmla="*/ 151 w 159"/>
                <a:gd name="T3" fmla="*/ 163 h 206"/>
                <a:gd name="T4" fmla="*/ 159 w 159"/>
                <a:gd name="T5" fmla="*/ 173 h 206"/>
                <a:gd name="T6" fmla="*/ 118 w 159"/>
                <a:gd name="T7" fmla="*/ 206 h 206"/>
                <a:gd name="T8" fmla="*/ 108 w 159"/>
                <a:gd name="T9" fmla="*/ 194 h 206"/>
                <a:gd name="T10" fmla="*/ 46 w 159"/>
                <a:gd name="T11" fmla="*/ 105 h 206"/>
                <a:gd name="T12" fmla="*/ 0 w 159"/>
                <a:gd name="T13" fmla="*/ 29 h 206"/>
                <a:gd name="T14" fmla="*/ 46 w 159"/>
                <a:gd name="T15" fmla="*/ 0 h 206"/>
                <a:gd name="T16" fmla="*/ 89 w 159"/>
                <a:gd name="T17" fmla="*/ 74 h 2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06"/>
                <a:gd name="T29" fmla="*/ 159 w 159"/>
                <a:gd name="T30" fmla="*/ 206 h 2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06">
                  <a:moveTo>
                    <a:pt x="89" y="74"/>
                  </a:moveTo>
                  <a:lnTo>
                    <a:pt x="151" y="163"/>
                  </a:lnTo>
                  <a:lnTo>
                    <a:pt x="159" y="173"/>
                  </a:lnTo>
                  <a:lnTo>
                    <a:pt x="118" y="206"/>
                  </a:lnTo>
                  <a:lnTo>
                    <a:pt x="108" y="194"/>
                  </a:lnTo>
                  <a:lnTo>
                    <a:pt x="46" y="105"/>
                  </a:lnTo>
                  <a:lnTo>
                    <a:pt x="0" y="29"/>
                  </a:lnTo>
                  <a:lnTo>
                    <a:pt x="46" y="0"/>
                  </a:lnTo>
                  <a:lnTo>
                    <a:pt x="89" y="74"/>
                  </a:lnTo>
                  <a:close/>
                </a:path>
              </a:pathLst>
            </a:custGeom>
            <a:solidFill>
              <a:srgbClr val="000000"/>
            </a:solidFill>
            <a:ln w="9525">
              <a:noFill/>
              <a:round/>
              <a:headEnd/>
              <a:tailEnd/>
            </a:ln>
          </p:spPr>
          <p:txBody>
            <a:bodyPr/>
            <a:lstStyle/>
            <a:p>
              <a:endParaRPr lang="en-US"/>
            </a:p>
          </p:txBody>
        </p:sp>
        <p:sp>
          <p:nvSpPr>
            <p:cNvPr id="34" name="Freeform 28"/>
            <p:cNvSpPr>
              <a:spLocks/>
            </p:cNvSpPr>
            <p:nvPr/>
          </p:nvSpPr>
          <p:spPr bwMode="auto">
            <a:xfrm>
              <a:off x="1361699" y="4662727"/>
              <a:ext cx="204967" cy="212570"/>
            </a:xfrm>
            <a:custGeom>
              <a:avLst/>
              <a:gdLst>
                <a:gd name="T0" fmla="*/ 74 w 184"/>
                <a:gd name="T1" fmla="*/ 38 h 187"/>
                <a:gd name="T2" fmla="*/ 153 w 184"/>
                <a:gd name="T3" fmla="*/ 120 h 187"/>
                <a:gd name="T4" fmla="*/ 184 w 184"/>
                <a:gd name="T5" fmla="*/ 148 h 187"/>
                <a:gd name="T6" fmla="*/ 148 w 184"/>
                <a:gd name="T7" fmla="*/ 187 h 187"/>
                <a:gd name="T8" fmla="*/ 120 w 184"/>
                <a:gd name="T9" fmla="*/ 158 h 187"/>
                <a:gd name="T10" fmla="*/ 36 w 184"/>
                <a:gd name="T11" fmla="*/ 76 h 187"/>
                <a:gd name="T12" fmla="*/ 0 w 184"/>
                <a:gd name="T13" fmla="*/ 36 h 187"/>
                <a:gd name="T14" fmla="*/ 40 w 184"/>
                <a:gd name="T15" fmla="*/ 0 h 187"/>
                <a:gd name="T16" fmla="*/ 74 w 184"/>
                <a:gd name="T17" fmla="*/ 38 h 1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187"/>
                <a:gd name="T29" fmla="*/ 184 w 184"/>
                <a:gd name="T30" fmla="*/ 187 h 1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187">
                  <a:moveTo>
                    <a:pt x="74" y="38"/>
                  </a:moveTo>
                  <a:lnTo>
                    <a:pt x="153" y="120"/>
                  </a:lnTo>
                  <a:lnTo>
                    <a:pt x="184" y="148"/>
                  </a:lnTo>
                  <a:lnTo>
                    <a:pt x="148" y="187"/>
                  </a:lnTo>
                  <a:lnTo>
                    <a:pt x="120" y="158"/>
                  </a:lnTo>
                  <a:lnTo>
                    <a:pt x="36" y="76"/>
                  </a:lnTo>
                  <a:lnTo>
                    <a:pt x="0" y="36"/>
                  </a:lnTo>
                  <a:lnTo>
                    <a:pt x="40" y="0"/>
                  </a:lnTo>
                  <a:lnTo>
                    <a:pt x="74" y="38"/>
                  </a:lnTo>
                  <a:close/>
                </a:path>
              </a:pathLst>
            </a:custGeom>
            <a:solidFill>
              <a:srgbClr val="000000"/>
            </a:solidFill>
            <a:ln w="9525">
              <a:noFill/>
              <a:round/>
              <a:headEnd/>
              <a:tailEnd/>
            </a:ln>
          </p:spPr>
          <p:txBody>
            <a:bodyPr/>
            <a:lstStyle/>
            <a:p>
              <a:endParaRPr lang="en-US"/>
            </a:p>
          </p:txBody>
        </p:sp>
        <p:sp>
          <p:nvSpPr>
            <p:cNvPr id="35" name="Freeform 29"/>
            <p:cNvSpPr>
              <a:spLocks/>
            </p:cNvSpPr>
            <p:nvPr/>
          </p:nvSpPr>
          <p:spPr bwMode="auto">
            <a:xfrm>
              <a:off x="1660238" y="4949185"/>
              <a:ext cx="219448" cy="193246"/>
            </a:xfrm>
            <a:custGeom>
              <a:avLst/>
              <a:gdLst>
                <a:gd name="T0" fmla="*/ 65 w 197"/>
                <a:gd name="T1" fmla="*/ 29 h 170"/>
                <a:gd name="T2" fmla="*/ 164 w 197"/>
                <a:gd name="T3" fmla="*/ 103 h 170"/>
                <a:gd name="T4" fmla="*/ 197 w 197"/>
                <a:gd name="T5" fmla="*/ 127 h 170"/>
                <a:gd name="T6" fmla="*/ 166 w 197"/>
                <a:gd name="T7" fmla="*/ 170 h 170"/>
                <a:gd name="T8" fmla="*/ 133 w 197"/>
                <a:gd name="T9" fmla="*/ 146 h 170"/>
                <a:gd name="T10" fmla="*/ 34 w 197"/>
                <a:gd name="T11" fmla="*/ 69 h 170"/>
                <a:gd name="T12" fmla="*/ 0 w 197"/>
                <a:gd name="T13" fmla="*/ 41 h 170"/>
                <a:gd name="T14" fmla="*/ 34 w 197"/>
                <a:gd name="T15" fmla="*/ 0 h 170"/>
                <a:gd name="T16" fmla="*/ 65 w 197"/>
                <a:gd name="T17" fmla="*/ 29 h 1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
                <a:gd name="T28" fmla="*/ 0 h 170"/>
                <a:gd name="T29" fmla="*/ 197 w 197"/>
                <a:gd name="T30" fmla="*/ 170 h 1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 h="170">
                  <a:moveTo>
                    <a:pt x="65" y="29"/>
                  </a:moveTo>
                  <a:lnTo>
                    <a:pt x="164" y="103"/>
                  </a:lnTo>
                  <a:lnTo>
                    <a:pt x="197" y="127"/>
                  </a:lnTo>
                  <a:lnTo>
                    <a:pt x="166" y="170"/>
                  </a:lnTo>
                  <a:lnTo>
                    <a:pt x="133" y="146"/>
                  </a:lnTo>
                  <a:lnTo>
                    <a:pt x="34" y="69"/>
                  </a:lnTo>
                  <a:lnTo>
                    <a:pt x="0" y="41"/>
                  </a:lnTo>
                  <a:lnTo>
                    <a:pt x="34" y="0"/>
                  </a:lnTo>
                  <a:lnTo>
                    <a:pt x="65" y="29"/>
                  </a:lnTo>
                  <a:close/>
                </a:path>
              </a:pathLst>
            </a:custGeom>
            <a:solidFill>
              <a:srgbClr val="000000"/>
            </a:solidFill>
            <a:ln w="9525">
              <a:noFill/>
              <a:round/>
              <a:headEnd/>
              <a:tailEnd/>
            </a:ln>
          </p:spPr>
          <p:txBody>
            <a:bodyPr/>
            <a:lstStyle/>
            <a:p>
              <a:endParaRPr lang="en-US"/>
            </a:p>
          </p:txBody>
        </p:sp>
        <p:sp>
          <p:nvSpPr>
            <p:cNvPr id="36" name="Freeform 30"/>
            <p:cNvSpPr>
              <a:spLocks/>
            </p:cNvSpPr>
            <p:nvPr/>
          </p:nvSpPr>
          <p:spPr bwMode="auto">
            <a:xfrm>
              <a:off x="7891679" y="5216319"/>
              <a:ext cx="143700" cy="117084"/>
            </a:xfrm>
            <a:custGeom>
              <a:avLst/>
              <a:gdLst>
                <a:gd name="T0" fmla="*/ 36 w 129"/>
                <a:gd name="T1" fmla="*/ 103 h 103"/>
                <a:gd name="T2" fmla="*/ 5 w 129"/>
                <a:gd name="T3" fmla="*/ 70 h 103"/>
                <a:gd name="T4" fmla="*/ 0 w 129"/>
                <a:gd name="T5" fmla="*/ 65 h 103"/>
                <a:gd name="T6" fmla="*/ 36 w 129"/>
                <a:gd name="T7" fmla="*/ 34 h 103"/>
                <a:gd name="T8" fmla="*/ 37 w 129"/>
                <a:gd name="T9" fmla="*/ 33 h 103"/>
                <a:gd name="T10" fmla="*/ 37 w 129"/>
                <a:gd name="T11" fmla="*/ 33 h 103"/>
                <a:gd name="T12" fmla="*/ 37 w 129"/>
                <a:gd name="T13" fmla="*/ 33 h 103"/>
                <a:gd name="T14" fmla="*/ 37 w 129"/>
                <a:gd name="T15" fmla="*/ 32 h 103"/>
                <a:gd name="T16" fmla="*/ 38 w 129"/>
                <a:gd name="T17" fmla="*/ 32 h 103"/>
                <a:gd name="T18" fmla="*/ 38 w 129"/>
                <a:gd name="T19" fmla="*/ 32 h 103"/>
                <a:gd name="T20" fmla="*/ 38 w 129"/>
                <a:gd name="T21" fmla="*/ 32 h 103"/>
                <a:gd name="T22" fmla="*/ 39 w 129"/>
                <a:gd name="T23" fmla="*/ 31 h 103"/>
                <a:gd name="T24" fmla="*/ 68 w 129"/>
                <a:gd name="T25" fmla="*/ 0 h 103"/>
                <a:gd name="T26" fmla="*/ 129 w 129"/>
                <a:gd name="T27" fmla="*/ 0 h 103"/>
                <a:gd name="T28" fmla="*/ 108 w 129"/>
                <a:gd name="T29" fmla="*/ 31 h 103"/>
                <a:gd name="T30" fmla="*/ 108 w 129"/>
                <a:gd name="T31" fmla="*/ 32 h 103"/>
                <a:gd name="T32" fmla="*/ 106 w 129"/>
                <a:gd name="T33" fmla="*/ 34 h 103"/>
                <a:gd name="T34" fmla="*/ 81 w 129"/>
                <a:gd name="T35" fmla="*/ 65 h 103"/>
                <a:gd name="T36" fmla="*/ 77 w 129"/>
                <a:gd name="T37" fmla="*/ 7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9"/>
                <a:gd name="T58" fmla="*/ 0 h 103"/>
                <a:gd name="T59" fmla="*/ 129 w 129"/>
                <a:gd name="T60" fmla="*/ 103 h 1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9" h="103">
                  <a:moveTo>
                    <a:pt x="36" y="103"/>
                  </a:moveTo>
                  <a:lnTo>
                    <a:pt x="5" y="70"/>
                  </a:lnTo>
                  <a:lnTo>
                    <a:pt x="0" y="65"/>
                  </a:lnTo>
                  <a:lnTo>
                    <a:pt x="36" y="34"/>
                  </a:lnTo>
                  <a:lnTo>
                    <a:pt x="37" y="33"/>
                  </a:lnTo>
                  <a:lnTo>
                    <a:pt x="37" y="32"/>
                  </a:lnTo>
                  <a:lnTo>
                    <a:pt x="38" y="32"/>
                  </a:lnTo>
                  <a:lnTo>
                    <a:pt x="39" y="31"/>
                  </a:lnTo>
                  <a:lnTo>
                    <a:pt x="68" y="0"/>
                  </a:lnTo>
                  <a:lnTo>
                    <a:pt x="129" y="0"/>
                  </a:lnTo>
                  <a:lnTo>
                    <a:pt x="108" y="31"/>
                  </a:lnTo>
                  <a:lnTo>
                    <a:pt x="108" y="32"/>
                  </a:lnTo>
                  <a:lnTo>
                    <a:pt x="106" y="34"/>
                  </a:lnTo>
                  <a:lnTo>
                    <a:pt x="81" y="65"/>
                  </a:lnTo>
                  <a:lnTo>
                    <a:pt x="77" y="70"/>
                  </a:lnTo>
                </a:path>
              </a:pathLst>
            </a:custGeom>
            <a:solidFill>
              <a:srgbClr val="000000"/>
            </a:solidFill>
            <a:ln w="9525">
              <a:noFill/>
              <a:round/>
              <a:headEnd/>
              <a:tailEnd/>
            </a:ln>
          </p:spPr>
          <p:txBody>
            <a:bodyPr/>
            <a:lstStyle/>
            <a:p>
              <a:endParaRPr lang="en-US"/>
            </a:p>
          </p:txBody>
        </p:sp>
        <p:sp>
          <p:nvSpPr>
            <p:cNvPr id="37" name="Freeform 31"/>
            <p:cNvSpPr>
              <a:spLocks/>
            </p:cNvSpPr>
            <p:nvPr/>
          </p:nvSpPr>
          <p:spPr bwMode="auto">
            <a:xfrm>
              <a:off x="7964086" y="5216319"/>
              <a:ext cx="3342" cy="2273"/>
            </a:xfrm>
            <a:custGeom>
              <a:avLst/>
              <a:gdLst>
                <a:gd name="T0" fmla="*/ 0 w 3"/>
                <a:gd name="T1" fmla="*/ 2 h 2"/>
                <a:gd name="T2" fmla="*/ 2 w 3"/>
                <a:gd name="T3" fmla="*/ 0 h 2"/>
                <a:gd name="T4" fmla="*/ 3 w 3"/>
                <a:gd name="T5" fmla="*/ 0 h 2"/>
                <a:gd name="T6" fmla="*/ 0 60000 65536"/>
                <a:gd name="T7" fmla="*/ 0 60000 65536"/>
                <a:gd name="T8" fmla="*/ 0 60000 65536"/>
                <a:gd name="T9" fmla="*/ 0 w 3"/>
                <a:gd name="T10" fmla="*/ 0 h 2"/>
                <a:gd name="T11" fmla="*/ 3 w 3"/>
                <a:gd name="T12" fmla="*/ 2 h 2"/>
              </a:gdLst>
              <a:ahLst/>
              <a:cxnLst>
                <a:cxn ang="T6">
                  <a:pos x="T0" y="T1"/>
                </a:cxn>
                <a:cxn ang="T7">
                  <a:pos x="T2" y="T3"/>
                </a:cxn>
                <a:cxn ang="T8">
                  <a:pos x="T4" y="T5"/>
                </a:cxn>
              </a:cxnLst>
              <a:rect l="T9" t="T10" r="T11" b="T12"/>
              <a:pathLst>
                <a:path w="3" h="2">
                  <a:moveTo>
                    <a:pt x="0" y="2"/>
                  </a:moveTo>
                  <a:lnTo>
                    <a:pt x="2" y="0"/>
                  </a:lnTo>
                  <a:lnTo>
                    <a:pt x="3" y="0"/>
                  </a:lnTo>
                </a:path>
              </a:pathLst>
            </a:custGeom>
            <a:solidFill>
              <a:srgbClr val="000000"/>
            </a:solidFill>
            <a:ln w="9525">
              <a:noFill/>
              <a:round/>
              <a:headEnd/>
              <a:tailEnd/>
            </a:ln>
          </p:spPr>
          <p:txBody>
            <a:bodyPr/>
            <a:lstStyle/>
            <a:p>
              <a:endParaRPr lang="en-US"/>
            </a:p>
          </p:txBody>
        </p:sp>
        <p:sp>
          <p:nvSpPr>
            <p:cNvPr id="38" name="Freeform 32"/>
            <p:cNvSpPr>
              <a:spLocks/>
            </p:cNvSpPr>
            <p:nvPr/>
          </p:nvSpPr>
          <p:spPr bwMode="auto">
            <a:xfrm>
              <a:off x="7966314" y="5186763"/>
              <a:ext cx="82432" cy="29555"/>
            </a:xfrm>
            <a:custGeom>
              <a:avLst/>
              <a:gdLst>
                <a:gd name="T0" fmla="*/ 0 w 74"/>
                <a:gd name="T1" fmla="*/ 26 h 26"/>
                <a:gd name="T2" fmla="*/ 3 w 74"/>
                <a:gd name="T3" fmla="*/ 21 h 26"/>
                <a:gd name="T4" fmla="*/ 3 w 74"/>
                <a:gd name="T5" fmla="*/ 21 h 26"/>
                <a:gd name="T6" fmla="*/ 3 w 74"/>
                <a:gd name="T7" fmla="*/ 21 h 26"/>
                <a:gd name="T8" fmla="*/ 3 w 74"/>
                <a:gd name="T9" fmla="*/ 20 h 26"/>
                <a:gd name="T10" fmla="*/ 4 w 74"/>
                <a:gd name="T11" fmla="*/ 20 h 26"/>
                <a:gd name="T12" fmla="*/ 4 w 74"/>
                <a:gd name="T13" fmla="*/ 20 h 26"/>
                <a:gd name="T14" fmla="*/ 4 w 74"/>
                <a:gd name="T15" fmla="*/ 19 h 26"/>
                <a:gd name="T16" fmla="*/ 4 w 74"/>
                <a:gd name="T17" fmla="*/ 19 h 26"/>
                <a:gd name="T18" fmla="*/ 4 w 74"/>
                <a:gd name="T19" fmla="*/ 19 h 26"/>
                <a:gd name="T20" fmla="*/ 5 w 74"/>
                <a:gd name="T21" fmla="*/ 19 h 26"/>
                <a:gd name="T22" fmla="*/ 5 w 74"/>
                <a:gd name="T23" fmla="*/ 18 h 26"/>
                <a:gd name="T24" fmla="*/ 5 w 74"/>
                <a:gd name="T25" fmla="*/ 18 h 26"/>
                <a:gd name="T26" fmla="*/ 5 w 74"/>
                <a:gd name="T27" fmla="*/ 17 h 26"/>
                <a:gd name="T28" fmla="*/ 5 w 74"/>
                <a:gd name="T29" fmla="*/ 17 h 26"/>
                <a:gd name="T30" fmla="*/ 6 w 74"/>
                <a:gd name="T31" fmla="*/ 17 h 26"/>
                <a:gd name="T32" fmla="*/ 6 w 74"/>
                <a:gd name="T33" fmla="*/ 16 h 26"/>
                <a:gd name="T34" fmla="*/ 17 w 74"/>
                <a:gd name="T35" fmla="*/ 0 h 26"/>
                <a:gd name="T36" fmla="*/ 74 w 74"/>
                <a:gd name="T37" fmla="*/ 0 h 26"/>
                <a:gd name="T38" fmla="*/ 68 w 74"/>
                <a:gd name="T39" fmla="*/ 16 h 26"/>
                <a:gd name="T40" fmla="*/ 67 w 74"/>
                <a:gd name="T41" fmla="*/ 17 h 26"/>
                <a:gd name="T42" fmla="*/ 67 w 74"/>
                <a:gd name="T43" fmla="*/ 17 h 26"/>
                <a:gd name="T44" fmla="*/ 65 w 74"/>
                <a:gd name="T45" fmla="*/ 21 h 26"/>
                <a:gd name="T46" fmla="*/ 62 w 74"/>
                <a:gd name="T47" fmla="*/ 26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4"/>
                <a:gd name="T73" fmla="*/ 0 h 26"/>
                <a:gd name="T74" fmla="*/ 74 w 74"/>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4" h="26">
                  <a:moveTo>
                    <a:pt x="0" y="26"/>
                  </a:moveTo>
                  <a:lnTo>
                    <a:pt x="3" y="21"/>
                  </a:lnTo>
                  <a:lnTo>
                    <a:pt x="3" y="20"/>
                  </a:lnTo>
                  <a:lnTo>
                    <a:pt x="4" y="20"/>
                  </a:lnTo>
                  <a:lnTo>
                    <a:pt x="4" y="19"/>
                  </a:lnTo>
                  <a:lnTo>
                    <a:pt x="5" y="19"/>
                  </a:lnTo>
                  <a:lnTo>
                    <a:pt x="5" y="18"/>
                  </a:lnTo>
                  <a:lnTo>
                    <a:pt x="5" y="17"/>
                  </a:lnTo>
                  <a:lnTo>
                    <a:pt x="6" y="17"/>
                  </a:lnTo>
                  <a:lnTo>
                    <a:pt x="6" y="16"/>
                  </a:lnTo>
                  <a:lnTo>
                    <a:pt x="17" y="0"/>
                  </a:lnTo>
                  <a:lnTo>
                    <a:pt x="74" y="0"/>
                  </a:lnTo>
                  <a:lnTo>
                    <a:pt x="68" y="16"/>
                  </a:lnTo>
                  <a:lnTo>
                    <a:pt x="67" y="17"/>
                  </a:lnTo>
                  <a:lnTo>
                    <a:pt x="65" y="21"/>
                  </a:lnTo>
                  <a:lnTo>
                    <a:pt x="62" y="26"/>
                  </a:lnTo>
                </a:path>
              </a:pathLst>
            </a:custGeom>
            <a:solidFill>
              <a:srgbClr val="000000"/>
            </a:solidFill>
            <a:ln w="9525">
              <a:noFill/>
              <a:round/>
              <a:headEnd/>
              <a:tailEnd/>
            </a:ln>
          </p:spPr>
          <p:txBody>
            <a:bodyPr/>
            <a:lstStyle/>
            <a:p>
              <a:endParaRPr lang="en-US"/>
            </a:p>
          </p:txBody>
        </p:sp>
        <p:sp>
          <p:nvSpPr>
            <p:cNvPr id="39" name="Freeform 33"/>
            <p:cNvSpPr>
              <a:spLocks/>
            </p:cNvSpPr>
            <p:nvPr/>
          </p:nvSpPr>
          <p:spPr bwMode="auto">
            <a:xfrm>
              <a:off x="7985251" y="5181080"/>
              <a:ext cx="3342" cy="5684"/>
            </a:xfrm>
            <a:custGeom>
              <a:avLst/>
              <a:gdLst>
                <a:gd name="T0" fmla="*/ 0 w 3"/>
                <a:gd name="T1" fmla="*/ 5 h 5"/>
                <a:gd name="T2" fmla="*/ 1 w 3"/>
                <a:gd name="T3" fmla="*/ 2 h 5"/>
                <a:gd name="T4" fmla="*/ 2 w 3"/>
                <a:gd name="T5" fmla="*/ 0 h 5"/>
                <a:gd name="T6" fmla="*/ 3 w 3"/>
                <a:gd name="T7" fmla="*/ 0 h 5"/>
                <a:gd name="T8" fmla="*/ 1 w 3"/>
                <a:gd name="T9" fmla="*/ 2 h 5"/>
                <a:gd name="T10" fmla="*/ 0 w 3"/>
                <a:gd name="T11" fmla="*/ 5 h 5"/>
                <a:gd name="T12" fmla="*/ 0 60000 65536"/>
                <a:gd name="T13" fmla="*/ 0 60000 65536"/>
                <a:gd name="T14" fmla="*/ 0 60000 65536"/>
                <a:gd name="T15" fmla="*/ 0 60000 65536"/>
                <a:gd name="T16" fmla="*/ 0 60000 65536"/>
                <a:gd name="T17" fmla="*/ 0 60000 65536"/>
                <a:gd name="T18" fmla="*/ 0 w 3"/>
                <a:gd name="T19" fmla="*/ 0 h 5"/>
                <a:gd name="T20" fmla="*/ 3 w 3"/>
                <a:gd name="T21" fmla="*/ 5 h 5"/>
              </a:gdLst>
              <a:ahLst/>
              <a:cxnLst>
                <a:cxn ang="T12">
                  <a:pos x="T0" y="T1"/>
                </a:cxn>
                <a:cxn ang="T13">
                  <a:pos x="T2" y="T3"/>
                </a:cxn>
                <a:cxn ang="T14">
                  <a:pos x="T4" y="T5"/>
                </a:cxn>
                <a:cxn ang="T15">
                  <a:pos x="T6" y="T7"/>
                </a:cxn>
                <a:cxn ang="T16">
                  <a:pos x="T8" y="T9"/>
                </a:cxn>
                <a:cxn ang="T17">
                  <a:pos x="T10" y="T11"/>
                </a:cxn>
              </a:cxnLst>
              <a:rect l="T18" t="T19" r="T20" b="T21"/>
              <a:pathLst>
                <a:path w="3" h="5">
                  <a:moveTo>
                    <a:pt x="0" y="5"/>
                  </a:moveTo>
                  <a:lnTo>
                    <a:pt x="1" y="2"/>
                  </a:lnTo>
                  <a:lnTo>
                    <a:pt x="2" y="0"/>
                  </a:lnTo>
                  <a:lnTo>
                    <a:pt x="3" y="0"/>
                  </a:lnTo>
                  <a:lnTo>
                    <a:pt x="1" y="2"/>
                  </a:lnTo>
                  <a:lnTo>
                    <a:pt x="0" y="5"/>
                  </a:lnTo>
                </a:path>
              </a:pathLst>
            </a:custGeom>
            <a:solidFill>
              <a:srgbClr val="000000"/>
            </a:solidFill>
            <a:ln w="9525">
              <a:noFill/>
              <a:round/>
              <a:headEnd/>
              <a:tailEnd/>
            </a:ln>
          </p:spPr>
          <p:txBody>
            <a:bodyPr/>
            <a:lstStyle/>
            <a:p>
              <a:endParaRPr lang="en-US"/>
            </a:p>
          </p:txBody>
        </p:sp>
        <p:sp>
          <p:nvSpPr>
            <p:cNvPr id="40" name="Freeform 34"/>
            <p:cNvSpPr>
              <a:spLocks/>
            </p:cNvSpPr>
            <p:nvPr/>
          </p:nvSpPr>
          <p:spPr bwMode="auto">
            <a:xfrm>
              <a:off x="7985251" y="5181080"/>
              <a:ext cx="64609" cy="5684"/>
            </a:xfrm>
            <a:custGeom>
              <a:avLst/>
              <a:gdLst>
                <a:gd name="T0" fmla="*/ 0 w 58"/>
                <a:gd name="T1" fmla="*/ 5 h 5"/>
                <a:gd name="T2" fmla="*/ 3 w 58"/>
                <a:gd name="T3" fmla="*/ 0 h 5"/>
                <a:gd name="T4" fmla="*/ 58 w 58"/>
                <a:gd name="T5" fmla="*/ 0 h 5"/>
                <a:gd name="T6" fmla="*/ 57 w 58"/>
                <a:gd name="T7" fmla="*/ 5 h 5"/>
                <a:gd name="T8" fmla="*/ 0 60000 65536"/>
                <a:gd name="T9" fmla="*/ 0 60000 65536"/>
                <a:gd name="T10" fmla="*/ 0 60000 65536"/>
                <a:gd name="T11" fmla="*/ 0 60000 65536"/>
                <a:gd name="T12" fmla="*/ 0 w 58"/>
                <a:gd name="T13" fmla="*/ 0 h 5"/>
                <a:gd name="T14" fmla="*/ 58 w 58"/>
                <a:gd name="T15" fmla="*/ 5 h 5"/>
              </a:gdLst>
              <a:ahLst/>
              <a:cxnLst>
                <a:cxn ang="T8">
                  <a:pos x="T0" y="T1"/>
                </a:cxn>
                <a:cxn ang="T9">
                  <a:pos x="T2" y="T3"/>
                </a:cxn>
                <a:cxn ang="T10">
                  <a:pos x="T4" y="T5"/>
                </a:cxn>
                <a:cxn ang="T11">
                  <a:pos x="T6" y="T7"/>
                </a:cxn>
              </a:cxnLst>
              <a:rect l="T12" t="T13" r="T14" b="T15"/>
              <a:pathLst>
                <a:path w="58" h="5">
                  <a:moveTo>
                    <a:pt x="0" y="5"/>
                  </a:moveTo>
                  <a:lnTo>
                    <a:pt x="3" y="0"/>
                  </a:lnTo>
                  <a:lnTo>
                    <a:pt x="58" y="0"/>
                  </a:lnTo>
                  <a:lnTo>
                    <a:pt x="57" y="5"/>
                  </a:lnTo>
                </a:path>
              </a:pathLst>
            </a:custGeom>
            <a:solidFill>
              <a:srgbClr val="000000"/>
            </a:solidFill>
            <a:ln w="9525">
              <a:noFill/>
              <a:round/>
              <a:headEnd/>
              <a:tailEnd/>
            </a:ln>
          </p:spPr>
          <p:txBody>
            <a:bodyPr/>
            <a:lstStyle/>
            <a:p>
              <a:endParaRPr lang="en-US"/>
            </a:p>
          </p:txBody>
        </p:sp>
        <p:sp>
          <p:nvSpPr>
            <p:cNvPr id="41" name="Freeform 35"/>
            <p:cNvSpPr>
              <a:spLocks/>
            </p:cNvSpPr>
            <p:nvPr/>
          </p:nvSpPr>
          <p:spPr bwMode="auto">
            <a:xfrm>
              <a:off x="7987479" y="5153798"/>
              <a:ext cx="71293" cy="27282"/>
            </a:xfrm>
            <a:custGeom>
              <a:avLst/>
              <a:gdLst>
                <a:gd name="T0" fmla="*/ 0 w 64"/>
                <a:gd name="T1" fmla="*/ 24 h 24"/>
                <a:gd name="T2" fmla="*/ 5 w 64"/>
                <a:gd name="T3" fmla="*/ 12 h 24"/>
                <a:gd name="T4" fmla="*/ 5 w 64"/>
                <a:gd name="T5" fmla="*/ 11 h 24"/>
                <a:gd name="T6" fmla="*/ 5 w 64"/>
                <a:gd name="T7" fmla="*/ 11 h 24"/>
                <a:gd name="T8" fmla="*/ 6 w 64"/>
                <a:gd name="T9" fmla="*/ 11 h 24"/>
                <a:gd name="T10" fmla="*/ 6 w 64"/>
                <a:gd name="T11" fmla="*/ 10 h 24"/>
                <a:gd name="T12" fmla="*/ 6 w 64"/>
                <a:gd name="T13" fmla="*/ 10 h 24"/>
                <a:gd name="T14" fmla="*/ 6 w 64"/>
                <a:gd name="T15" fmla="*/ 10 h 24"/>
                <a:gd name="T16" fmla="*/ 6 w 64"/>
                <a:gd name="T17" fmla="*/ 9 h 24"/>
                <a:gd name="T18" fmla="*/ 6 w 64"/>
                <a:gd name="T19" fmla="*/ 9 h 24"/>
                <a:gd name="T20" fmla="*/ 6 w 64"/>
                <a:gd name="T21" fmla="*/ 9 h 24"/>
                <a:gd name="T22" fmla="*/ 7 w 64"/>
                <a:gd name="T23" fmla="*/ 8 h 24"/>
                <a:gd name="T24" fmla="*/ 7 w 64"/>
                <a:gd name="T25" fmla="*/ 8 h 24"/>
                <a:gd name="T26" fmla="*/ 7 w 64"/>
                <a:gd name="T27" fmla="*/ 7 h 24"/>
                <a:gd name="T28" fmla="*/ 7 w 64"/>
                <a:gd name="T29" fmla="*/ 7 h 24"/>
                <a:gd name="T30" fmla="*/ 7 w 64"/>
                <a:gd name="T31" fmla="*/ 7 h 24"/>
                <a:gd name="T32" fmla="*/ 7 w 64"/>
                <a:gd name="T33" fmla="*/ 6 h 24"/>
                <a:gd name="T34" fmla="*/ 7 w 64"/>
                <a:gd name="T35" fmla="*/ 6 h 24"/>
                <a:gd name="T36" fmla="*/ 8 w 64"/>
                <a:gd name="T37" fmla="*/ 6 h 24"/>
                <a:gd name="T38" fmla="*/ 8 w 64"/>
                <a:gd name="T39" fmla="*/ 5 h 24"/>
                <a:gd name="T40" fmla="*/ 8 w 64"/>
                <a:gd name="T41" fmla="*/ 5 h 24"/>
                <a:gd name="T42" fmla="*/ 8 w 64"/>
                <a:gd name="T43" fmla="*/ 5 h 24"/>
                <a:gd name="T44" fmla="*/ 10 w 64"/>
                <a:gd name="T45" fmla="*/ 0 h 24"/>
                <a:gd name="T46" fmla="*/ 64 w 64"/>
                <a:gd name="T47" fmla="*/ 0 h 24"/>
                <a:gd name="T48" fmla="*/ 63 w 64"/>
                <a:gd name="T49" fmla="*/ 5 h 24"/>
                <a:gd name="T50" fmla="*/ 63 w 64"/>
                <a:gd name="T51" fmla="*/ 5 h 24"/>
                <a:gd name="T52" fmla="*/ 63 w 64"/>
                <a:gd name="T53" fmla="*/ 5 h 24"/>
                <a:gd name="T54" fmla="*/ 61 w 64"/>
                <a:gd name="T55" fmla="*/ 12 h 24"/>
                <a:gd name="T56" fmla="*/ 56 w 64"/>
                <a:gd name="T57" fmla="*/ 24 h 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4"/>
                <a:gd name="T88" fmla="*/ 0 h 24"/>
                <a:gd name="T89" fmla="*/ 64 w 64"/>
                <a:gd name="T90" fmla="*/ 24 h 2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4" h="24">
                  <a:moveTo>
                    <a:pt x="0" y="24"/>
                  </a:moveTo>
                  <a:lnTo>
                    <a:pt x="5" y="12"/>
                  </a:lnTo>
                  <a:lnTo>
                    <a:pt x="5" y="11"/>
                  </a:lnTo>
                  <a:lnTo>
                    <a:pt x="6" y="11"/>
                  </a:lnTo>
                  <a:lnTo>
                    <a:pt x="6" y="10"/>
                  </a:lnTo>
                  <a:lnTo>
                    <a:pt x="6" y="9"/>
                  </a:lnTo>
                  <a:lnTo>
                    <a:pt x="7" y="8"/>
                  </a:lnTo>
                  <a:lnTo>
                    <a:pt x="7" y="7"/>
                  </a:lnTo>
                  <a:lnTo>
                    <a:pt x="7" y="6"/>
                  </a:lnTo>
                  <a:lnTo>
                    <a:pt x="8" y="6"/>
                  </a:lnTo>
                  <a:lnTo>
                    <a:pt x="8" y="5"/>
                  </a:lnTo>
                  <a:lnTo>
                    <a:pt x="10" y="0"/>
                  </a:lnTo>
                  <a:lnTo>
                    <a:pt x="64" y="0"/>
                  </a:lnTo>
                  <a:lnTo>
                    <a:pt x="63" y="5"/>
                  </a:lnTo>
                  <a:lnTo>
                    <a:pt x="61" y="12"/>
                  </a:lnTo>
                  <a:lnTo>
                    <a:pt x="56" y="24"/>
                  </a:lnTo>
                </a:path>
              </a:pathLst>
            </a:custGeom>
            <a:solidFill>
              <a:srgbClr val="000000"/>
            </a:solidFill>
            <a:ln w="9525">
              <a:noFill/>
              <a:round/>
              <a:headEnd/>
              <a:tailEnd/>
            </a:ln>
          </p:spPr>
          <p:txBody>
            <a:bodyPr/>
            <a:lstStyle/>
            <a:p>
              <a:endParaRPr lang="en-US"/>
            </a:p>
          </p:txBody>
        </p:sp>
        <p:sp>
          <p:nvSpPr>
            <p:cNvPr id="42" name="Freeform 36"/>
            <p:cNvSpPr>
              <a:spLocks/>
            </p:cNvSpPr>
            <p:nvPr/>
          </p:nvSpPr>
          <p:spPr bwMode="auto">
            <a:xfrm>
              <a:off x="7998618" y="5145841"/>
              <a:ext cx="3342" cy="7957"/>
            </a:xfrm>
            <a:custGeom>
              <a:avLst/>
              <a:gdLst>
                <a:gd name="T0" fmla="*/ 0 w 3"/>
                <a:gd name="T1" fmla="*/ 7 h 7"/>
                <a:gd name="T2" fmla="*/ 1 w 3"/>
                <a:gd name="T3" fmla="*/ 5 h 7"/>
                <a:gd name="T4" fmla="*/ 1 w 3"/>
                <a:gd name="T5" fmla="*/ 0 h 7"/>
                <a:gd name="T6" fmla="*/ 3 w 3"/>
                <a:gd name="T7" fmla="*/ 0 h 7"/>
                <a:gd name="T8" fmla="*/ 1 w 3"/>
                <a:gd name="T9" fmla="*/ 5 h 7"/>
                <a:gd name="T10" fmla="*/ 0 w 3"/>
                <a:gd name="T11" fmla="*/ 7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0" y="7"/>
                  </a:moveTo>
                  <a:lnTo>
                    <a:pt x="1" y="5"/>
                  </a:lnTo>
                  <a:lnTo>
                    <a:pt x="1" y="0"/>
                  </a:lnTo>
                  <a:lnTo>
                    <a:pt x="3" y="0"/>
                  </a:lnTo>
                  <a:lnTo>
                    <a:pt x="1" y="5"/>
                  </a:lnTo>
                  <a:lnTo>
                    <a:pt x="0" y="7"/>
                  </a:lnTo>
                </a:path>
              </a:pathLst>
            </a:custGeom>
            <a:solidFill>
              <a:srgbClr val="000000"/>
            </a:solidFill>
            <a:ln w="9525">
              <a:noFill/>
              <a:round/>
              <a:headEnd/>
              <a:tailEnd/>
            </a:ln>
          </p:spPr>
          <p:txBody>
            <a:bodyPr/>
            <a:lstStyle/>
            <a:p>
              <a:endParaRPr lang="en-US"/>
            </a:p>
          </p:txBody>
        </p:sp>
        <p:sp>
          <p:nvSpPr>
            <p:cNvPr id="43" name="Freeform 37"/>
            <p:cNvSpPr>
              <a:spLocks/>
            </p:cNvSpPr>
            <p:nvPr/>
          </p:nvSpPr>
          <p:spPr bwMode="auto">
            <a:xfrm>
              <a:off x="7998618" y="5145841"/>
              <a:ext cx="61267" cy="7957"/>
            </a:xfrm>
            <a:custGeom>
              <a:avLst/>
              <a:gdLst>
                <a:gd name="T0" fmla="*/ 0 w 55"/>
                <a:gd name="T1" fmla="*/ 7 h 7"/>
                <a:gd name="T2" fmla="*/ 3 w 55"/>
                <a:gd name="T3" fmla="*/ 0 h 7"/>
                <a:gd name="T4" fmla="*/ 55 w 55"/>
                <a:gd name="T5" fmla="*/ 0 h 7"/>
                <a:gd name="T6" fmla="*/ 54 w 55"/>
                <a:gd name="T7" fmla="*/ 7 h 7"/>
                <a:gd name="T8" fmla="*/ 0 60000 65536"/>
                <a:gd name="T9" fmla="*/ 0 60000 65536"/>
                <a:gd name="T10" fmla="*/ 0 60000 65536"/>
                <a:gd name="T11" fmla="*/ 0 60000 65536"/>
                <a:gd name="T12" fmla="*/ 0 w 55"/>
                <a:gd name="T13" fmla="*/ 0 h 7"/>
                <a:gd name="T14" fmla="*/ 55 w 55"/>
                <a:gd name="T15" fmla="*/ 7 h 7"/>
              </a:gdLst>
              <a:ahLst/>
              <a:cxnLst>
                <a:cxn ang="T8">
                  <a:pos x="T0" y="T1"/>
                </a:cxn>
                <a:cxn ang="T9">
                  <a:pos x="T2" y="T3"/>
                </a:cxn>
                <a:cxn ang="T10">
                  <a:pos x="T4" y="T5"/>
                </a:cxn>
                <a:cxn ang="T11">
                  <a:pos x="T6" y="T7"/>
                </a:cxn>
              </a:cxnLst>
              <a:rect l="T12" t="T13" r="T14" b="T15"/>
              <a:pathLst>
                <a:path w="55" h="7">
                  <a:moveTo>
                    <a:pt x="0" y="7"/>
                  </a:moveTo>
                  <a:lnTo>
                    <a:pt x="3" y="0"/>
                  </a:lnTo>
                  <a:lnTo>
                    <a:pt x="55" y="0"/>
                  </a:lnTo>
                  <a:lnTo>
                    <a:pt x="54" y="7"/>
                  </a:lnTo>
                </a:path>
              </a:pathLst>
            </a:custGeom>
            <a:solidFill>
              <a:srgbClr val="000000"/>
            </a:solidFill>
            <a:ln w="9525">
              <a:noFill/>
              <a:round/>
              <a:headEnd/>
              <a:tailEnd/>
            </a:ln>
          </p:spPr>
          <p:txBody>
            <a:bodyPr/>
            <a:lstStyle/>
            <a:p>
              <a:endParaRPr lang="en-US"/>
            </a:p>
          </p:txBody>
        </p:sp>
        <p:sp>
          <p:nvSpPr>
            <p:cNvPr id="44" name="Freeform 38"/>
            <p:cNvSpPr>
              <a:spLocks/>
            </p:cNvSpPr>
            <p:nvPr/>
          </p:nvSpPr>
          <p:spPr bwMode="auto">
            <a:xfrm>
              <a:off x="7999732" y="5112875"/>
              <a:ext cx="63495" cy="32965"/>
            </a:xfrm>
            <a:custGeom>
              <a:avLst/>
              <a:gdLst>
                <a:gd name="T0" fmla="*/ 0 w 57"/>
                <a:gd name="T1" fmla="*/ 29 h 29"/>
                <a:gd name="T2" fmla="*/ 3 w 57"/>
                <a:gd name="T3" fmla="*/ 7 h 29"/>
                <a:gd name="T4" fmla="*/ 4 w 57"/>
                <a:gd name="T5" fmla="*/ 0 h 29"/>
                <a:gd name="T6" fmla="*/ 57 w 57"/>
                <a:gd name="T7" fmla="*/ 7 h 29"/>
                <a:gd name="T8" fmla="*/ 54 w 57"/>
                <a:gd name="T9" fmla="*/ 29 h 29"/>
                <a:gd name="T10" fmla="*/ 0 60000 65536"/>
                <a:gd name="T11" fmla="*/ 0 60000 65536"/>
                <a:gd name="T12" fmla="*/ 0 60000 65536"/>
                <a:gd name="T13" fmla="*/ 0 60000 65536"/>
                <a:gd name="T14" fmla="*/ 0 60000 65536"/>
                <a:gd name="T15" fmla="*/ 0 w 57"/>
                <a:gd name="T16" fmla="*/ 0 h 29"/>
                <a:gd name="T17" fmla="*/ 57 w 57"/>
                <a:gd name="T18" fmla="*/ 29 h 29"/>
              </a:gdLst>
              <a:ahLst/>
              <a:cxnLst>
                <a:cxn ang="T10">
                  <a:pos x="T0" y="T1"/>
                </a:cxn>
                <a:cxn ang="T11">
                  <a:pos x="T2" y="T3"/>
                </a:cxn>
                <a:cxn ang="T12">
                  <a:pos x="T4" y="T5"/>
                </a:cxn>
                <a:cxn ang="T13">
                  <a:pos x="T6" y="T7"/>
                </a:cxn>
                <a:cxn ang="T14">
                  <a:pos x="T8" y="T9"/>
                </a:cxn>
              </a:cxnLst>
              <a:rect l="T15" t="T16" r="T17" b="T18"/>
              <a:pathLst>
                <a:path w="57" h="29">
                  <a:moveTo>
                    <a:pt x="0" y="29"/>
                  </a:moveTo>
                  <a:lnTo>
                    <a:pt x="3" y="7"/>
                  </a:lnTo>
                  <a:lnTo>
                    <a:pt x="4" y="0"/>
                  </a:lnTo>
                  <a:lnTo>
                    <a:pt x="57" y="7"/>
                  </a:lnTo>
                  <a:lnTo>
                    <a:pt x="54" y="29"/>
                  </a:lnTo>
                </a:path>
              </a:pathLst>
            </a:custGeom>
            <a:solidFill>
              <a:srgbClr val="000000"/>
            </a:solidFill>
            <a:ln w="9525">
              <a:noFill/>
              <a:round/>
              <a:headEnd/>
              <a:tailEnd/>
            </a:ln>
          </p:spPr>
          <p:txBody>
            <a:bodyPr/>
            <a:lstStyle/>
            <a:p>
              <a:endParaRPr lang="en-US"/>
            </a:p>
          </p:txBody>
        </p:sp>
        <p:sp>
          <p:nvSpPr>
            <p:cNvPr id="45" name="Freeform 39"/>
            <p:cNvSpPr>
              <a:spLocks/>
            </p:cNvSpPr>
            <p:nvPr/>
          </p:nvSpPr>
          <p:spPr bwMode="auto">
            <a:xfrm>
              <a:off x="1992195" y="5194721"/>
              <a:ext cx="230588" cy="173921"/>
            </a:xfrm>
            <a:custGeom>
              <a:avLst/>
              <a:gdLst>
                <a:gd name="T0" fmla="*/ 77 w 207"/>
                <a:gd name="T1" fmla="*/ 31 h 153"/>
                <a:gd name="T2" fmla="*/ 192 w 207"/>
                <a:gd name="T3" fmla="*/ 101 h 153"/>
                <a:gd name="T4" fmla="*/ 207 w 207"/>
                <a:gd name="T5" fmla="*/ 108 h 153"/>
                <a:gd name="T6" fmla="*/ 180 w 207"/>
                <a:gd name="T7" fmla="*/ 153 h 153"/>
                <a:gd name="T8" fmla="*/ 166 w 207"/>
                <a:gd name="T9" fmla="*/ 146 h 153"/>
                <a:gd name="T10" fmla="*/ 51 w 207"/>
                <a:gd name="T11" fmla="*/ 77 h 153"/>
                <a:gd name="T12" fmla="*/ 0 w 207"/>
                <a:gd name="T13" fmla="*/ 43 h 153"/>
                <a:gd name="T14" fmla="*/ 29 w 207"/>
                <a:gd name="T15" fmla="*/ 0 h 153"/>
                <a:gd name="T16" fmla="*/ 77 w 207"/>
                <a:gd name="T17" fmla="*/ 31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7"/>
                <a:gd name="T28" fmla="*/ 0 h 153"/>
                <a:gd name="T29" fmla="*/ 207 w 207"/>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7" h="153">
                  <a:moveTo>
                    <a:pt x="77" y="31"/>
                  </a:moveTo>
                  <a:lnTo>
                    <a:pt x="192" y="101"/>
                  </a:lnTo>
                  <a:lnTo>
                    <a:pt x="207" y="108"/>
                  </a:lnTo>
                  <a:lnTo>
                    <a:pt x="180" y="153"/>
                  </a:lnTo>
                  <a:lnTo>
                    <a:pt x="166" y="146"/>
                  </a:lnTo>
                  <a:lnTo>
                    <a:pt x="51" y="77"/>
                  </a:lnTo>
                  <a:lnTo>
                    <a:pt x="0" y="43"/>
                  </a:lnTo>
                  <a:lnTo>
                    <a:pt x="29" y="0"/>
                  </a:lnTo>
                  <a:lnTo>
                    <a:pt x="77" y="31"/>
                  </a:lnTo>
                  <a:close/>
                </a:path>
              </a:pathLst>
            </a:custGeom>
            <a:solidFill>
              <a:srgbClr val="000000"/>
            </a:solidFill>
            <a:ln w="9525">
              <a:noFill/>
              <a:round/>
              <a:headEnd/>
              <a:tailEnd/>
            </a:ln>
          </p:spPr>
          <p:txBody>
            <a:bodyPr/>
            <a:lstStyle/>
            <a:p>
              <a:endParaRPr lang="en-US"/>
            </a:p>
          </p:txBody>
        </p:sp>
        <p:sp>
          <p:nvSpPr>
            <p:cNvPr id="46" name="Freeform 40"/>
            <p:cNvSpPr>
              <a:spLocks/>
            </p:cNvSpPr>
            <p:nvPr/>
          </p:nvSpPr>
          <p:spPr bwMode="auto">
            <a:xfrm>
              <a:off x="7541899" y="5382282"/>
              <a:ext cx="237272" cy="153460"/>
            </a:xfrm>
            <a:custGeom>
              <a:avLst/>
              <a:gdLst>
                <a:gd name="T0" fmla="*/ 213 w 213"/>
                <a:gd name="T1" fmla="*/ 46 h 135"/>
                <a:gd name="T2" fmla="*/ 182 w 213"/>
                <a:gd name="T3" fmla="*/ 63 h 135"/>
                <a:gd name="T4" fmla="*/ 110 w 213"/>
                <a:gd name="T5" fmla="*/ 96 h 135"/>
                <a:gd name="T6" fmla="*/ 36 w 213"/>
                <a:gd name="T7" fmla="*/ 128 h 135"/>
                <a:gd name="T8" fmla="*/ 19 w 213"/>
                <a:gd name="T9" fmla="*/ 135 h 135"/>
                <a:gd name="T10" fmla="*/ 0 w 213"/>
                <a:gd name="T11" fmla="*/ 84 h 135"/>
                <a:gd name="T12" fmla="*/ 14 w 213"/>
                <a:gd name="T13" fmla="*/ 80 h 135"/>
                <a:gd name="T14" fmla="*/ 89 w 213"/>
                <a:gd name="T15" fmla="*/ 48 h 135"/>
                <a:gd name="T16" fmla="*/ 156 w 213"/>
                <a:gd name="T17" fmla="*/ 17 h 135"/>
                <a:gd name="T18" fmla="*/ 187 w 213"/>
                <a:gd name="T19" fmla="*/ 0 h 135"/>
                <a:gd name="T20" fmla="*/ 213 w 213"/>
                <a:gd name="T21" fmla="*/ 46 h 1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
                <a:gd name="T34" fmla="*/ 0 h 135"/>
                <a:gd name="T35" fmla="*/ 213 w 213"/>
                <a:gd name="T36" fmla="*/ 135 h 1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 h="135">
                  <a:moveTo>
                    <a:pt x="213" y="46"/>
                  </a:moveTo>
                  <a:lnTo>
                    <a:pt x="182" y="63"/>
                  </a:lnTo>
                  <a:lnTo>
                    <a:pt x="110" y="96"/>
                  </a:lnTo>
                  <a:lnTo>
                    <a:pt x="36" y="128"/>
                  </a:lnTo>
                  <a:lnTo>
                    <a:pt x="19" y="135"/>
                  </a:lnTo>
                  <a:lnTo>
                    <a:pt x="0" y="84"/>
                  </a:lnTo>
                  <a:lnTo>
                    <a:pt x="14" y="80"/>
                  </a:lnTo>
                  <a:lnTo>
                    <a:pt x="89" y="48"/>
                  </a:lnTo>
                  <a:lnTo>
                    <a:pt x="156" y="17"/>
                  </a:lnTo>
                  <a:lnTo>
                    <a:pt x="187" y="0"/>
                  </a:lnTo>
                  <a:lnTo>
                    <a:pt x="213" y="46"/>
                  </a:lnTo>
                  <a:close/>
                </a:path>
              </a:pathLst>
            </a:custGeom>
            <a:solidFill>
              <a:srgbClr val="000000"/>
            </a:solidFill>
            <a:ln w="9525">
              <a:noFill/>
              <a:round/>
              <a:headEnd/>
              <a:tailEnd/>
            </a:ln>
          </p:spPr>
          <p:txBody>
            <a:bodyPr/>
            <a:lstStyle/>
            <a:p>
              <a:endParaRPr lang="en-US"/>
            </a:p>
          </p:txBody>
        </p:sp>
        <p:sp>
          <p:nvSpPr>
            <p:cNvPr id="47" name="Freeform 41"/>
            <p:cNvSpPr>
              <a:spLocks/>
            </p:cNvSpPr>
            <p:nvPr/>
          </p:nvSpPr>
          <p:spPr bwMode="auto">
            <a:xfrm>
              <a:off x="2347546" y="5401607"/>
              <a:ext cx="236158" cy="159143"/>
            </a:xfrm>
            <a:custGeom>
              <a:avLst/>
              <a:gdLst>
                <a:gd name="T0" fmla="*/ 111 w 212"/>
                <a:gd name="T1" fmla="*/ 43 h 140"/>
                <a:gd name="T2" fmla="*/ 212 w 212"/>
                <a:gd name="T3" fmla="*/ 91 h 140"/>
                <a:gd name="T4" fmla="*/ 190 w 212"/>
                <a:gd name="T5" fmla="*/ 140 h 140"/>
                <a:gd name="T6" fmla="*/ 89 w 212"/>
                <a:gd name="T7" fmla="*/ 91 h 140"/>
                <a:gd name="T8" fmla="*/ 0 w 212"/>
                <a:gd name="T9" fmla="*/ 48 h 140"/>
                <a:gd name="T10" fmla="*/ 24 w 212"/>
                <a:gd name="T11" fmla="*/ 0 h 140"/>
                <a:gd name="T12" fmla="*/ 111 w 212"/>
                <a:gd name="T13" fmla="*/ 43 h 140"/>
                <a:gd name="T14" fmla="*/ 0 60000 65536"/>
                <a:gd name="T15" fmla="*/ 0 60000 65536"/>
                <a:gd name="T16" fmla="*/ 0 60000 65536"/>
                <a:gd name="T17" fmla="*/ 0 60000 65536"/>
                <a:gd name="T18" fmla="*/ 0 60000 65536"/>
                <a:gd name="T19" fmla="*/ 0 60000 65536"/>
                <a:gd name="T20" fmla="*/ 0 60000 65536"/>
                <a:gd name="T21" fmla="*/ 0 w 212"/>
                <a:gd name="T22" fmla="*/ 0 h 140"/>
                <a:gd name="T23" fmla="*/ 212 w 212"/>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 h="140">
                  <a:moveTo>
                    <a:pt x="111" y="43"/>
                  </a:moveTo>
                  <a:lnTo>
                    <a:pt x="212" y="91"/>
                  </a:lnTo>
                  <a:lnTo>
                    <a:pt x="190" y="140"/>
                  </a:lnTo>
                  <a:lnTo>
                    <a:pt x="89" y="91"/>
                  </a:lnTo>
                  <a:lnTo>
                    <a:pt x="0" y="48"/>
                  </a:lnTo>
                  <a:lnTo>
                    <a:pt x="24" y="0"/>
                  </a:lnTo>
                  <a:lnTo>
                    <a:pt x="111" y="43"/>
                  </a:lnTo>
                  <a:close/>
                </a:path>
              </a:pathLst>
            </a:custGeom>
            <a:solidFill>
              <a:srgbClr val="000000"/>
            </a:solidFill>
            <a:ln w="9525">
              <a:noFill/>
              <a:round/>
              <a:headEnd/>
              <a:tailEnd/>
            </a:ln>
          </p:spPr>
          <p:txBody>
            <a:bodyPr/>
            <a:lstStyle/>
            <a:p>
              <a:endParaRPr lang="en-US"/>
            </a:p>
          </p:txBody>
        </p:sp>
        <p:sp>
          <p:nvSpPr>
            <p:cNvPr id="48" name="Freeform 42"/>
            <p:cNvSpPr>
              <a:spLocks/>
            </p:cNvSpPr>
            <p:nvPr/>
          </p:nvSpPr>
          <p:spPr bwMode="auto">
            <a:xfrm>
              <a:off x="7156472" y="5538016"/>
              <a:ext cx="240613" cy="128451"/>
            </a:xfrm>
            <a:custGeom>
              <a:avLst/>
              <a:gdLst>
                <a:gd name="T0" fmla="*/ 216 w 216"/>
                <a:gd name="T1" fmla="*/ 51 h 113"/>
                <a:gd name="T2" fmla="*/ 209 w 216"/>
                <a:gd name="T3" fmla="*/ 53 h 113"/>
                <a:gd name="T4" fmla="*/ 115 w 216"/>
                <a:gd name="T5" fmla="*/ 82 h 113"/>
                <a:gd name="T6" fmla="*/ 17 w 216"/>
                <a:gd name="T7" fmla="*/ 111 h 113"/>
                <a:gd name="T8" fmla="*/ 12 w 216"/>
                <a:gd name="T9" fmla="*/ 113 h 113"/>
                <a:gd name="T10" fmla="*/ 0 w 216"/>
                <a:gd name="T11" fmla="*/ 63 h 113"/>
                <a:gd name="T12" fmla="*/ 3 w 216"/>
                <a:gd name="T13" fmla="*/ 60 h 113"/>
                <a:gd name="T14" fmla="*/ 101 w 216"/>
                <a:gd name="T15" fmla="*/ 32 h 113"/>
                <a:gd name="T16" fmla="*/ 192 w 216"/>
                <a:gd name="T17" fmla="*/ 3 h 113"/>
                <a:gd name="T18" fmla="*/ 199 w 216"/>
                <a:gd name="T19" fmla="*/ 0 h 113"/>
                <a:gd name="T20" fmla="*/ 216 w 216"/>
                <a:gd name="T21" fmla="*/ 51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113"/>
                <a:gd name="T35" fmla="*/ 216 w 216"/>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113">
                  <a:moveTo>
                    <a:pt x="216" y="51"/>
                  </a:moveTo>
                  <a:lnTo>
                    <a:pt x="209" y="53"/>
                  </a:lnTo>
                  <a:lnTo>
                    <a:pt x="115" y="82"/>
                  </a:lnTo>
                  <a:lnTo>
                    <a:pt x="17" y="111"/>
                  </a:lnTo>
                  <a:lnTo>
                    <a:pt x="12" y="113"/>
                  </a:lnTo>
                  <a:lnTo>
                    <a:pt x="0" y="63"/>
                  </a:lnTo>
                  <a:lnTo>
                    <a:pt x="3" y="60"/>
                  </a:lnTo>
                  <a:lnTo>
                    <a:pt x="101" y="32"/>
                  </a:lnTo>
                  <a:lnTo>
                    <a:pt x="192" y="3"/>
                  </a:lnTo>
                  <a:lnTo>
                    <a:pt x="199" y="0"/>
                  </a:lnTo>
                  <a:lnTo>
                    <a:pt x="216" y="51"/>
                  </a:lnTo>
                  <a:close/>
                </a:path>
              </a:pathLst>
            </a:custGeom>
            <a:solidFill>
              <a:srgbClr val="000000"/>
            </a:solidFill>
            <a:ln w="9525">
              <a:noFill/>
              <a:round/>
              <a:headEnd/>
              <a:tailEnd/>
            </a:ln>
          </p:spPr>
          <p:txBody>
            <a:bodyPr/>
            <a:lstStyle/>
            <a:p>
              <a:endParaRPr lang="en-US"/>
            </a:p>
          </p:txBody>
        </p:sp>
        <p:sp>
          <p:nvSpPr>
            <p:cNvPr id="49" name="Freeform 43"/>
            <p:cNvSpPr>
              <a:spLocks/>
            </p:cNvSpPr>
            <p:nvPr/>
          </p:nvSpPr>
          <p:spPr bwMode="auto">
            <a:xfrm>
              <a:off x="2722947" y="5576665"/>
              <a:ext cx="237272" cy="138682"/>
            </a:xfrm>
            <a:custGeom>
              <a:avLst/>
              <a:gdLst>
                <a:gd name="T0" fmla="*/ 28 w 213"/>
                <a:gd name="T1" fmla="*/ 2 h 122"/>
                <a:gd name="T2" fmla="*/ 160 w 213"/>
                <a:gd name="T3" fmla="*/ 53 h 122"/>
                <a:gd name="T4" fmla="*/ 213 w 213"/>
                <a:gd name="T5" fmla="*/ 72 h 122"/>
                <a:gd name="T6" fmla="*/ 196 w 213"/>
                <a:gd name="T7" fmla="*/ 122 h 122"/>
                <a:gd name="T8" fmla="*/ 144 w 213"/>
                <a:gd name="T9" fmla="*/ 103 h 122"/>
                <a:gd name="T10" fmla="*/ 9 w 213"/>
                <a:gd name="T11" fmla="*/ 53 h 122"/>
                <a:gd name="T12" fmla="*/ 0 w 213"/>
                <a:gd name="T13" fmla="*/ 48 h 122"/>
                <a:gd name="T14" fmla="*/ 19 w 213"/>
                <a:gd name="T15" fmla="*/ 0 h 122"/>
                <a:gd name="T16" fmla="*/ 28 w 213"/>
                <a:gd name="T17" fmla="*/ 2 h 1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122"/>
                <a:gd name="T29" fmla="*/ 213 w 213"/>
                <a:gd name="T30" fmla="*/ 122 h 1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122">
                  <a:moveTo>
                    <a:pt x="28" y="2"/>
                  </a:moveTo>
                  <a:lnTo>
                    <a:pt x="160" y="53"/>
                  </a:lnTo>
                  <a:lnTo>
                    <a:pt x="213" y="72"/>
                  </a:lnTo>
                  <a:lnTo>
                    <a:pt x="196" y="122"/>
                  </a:lnTo>
                  <a:lnTo>
                    <a:pt x="144" y="103"/>
                  </a:lnTo>
                  <a:lnTo>
                    <a:pt x="9" y="53"/>
                  </a:lnTo>
                  <a:lnTo>
                    <a:pt x="0" y="48"/>
                  </a:lnTo>
                  <a:lnTo>
                    <a:pt x="19" y="0"/>
                  </a:lnTo>
                  <a:lnTo>
                    <a:pt x="28" y="2"/>
                  </a:lnTo>
                  <a:close/>
                </a:path>
              </a:pathLst>
            </a:custGeom>
            <a:solidFill>
              <a:srgbClr val="000000"/>
            </a:solidFill>
            <a:ln w="9525">
              <a:noFill/>
              <a:round/>
              <a:headEnd/>
              <a:tailEnd/>
            </a:ln>
          </p:spPr>
          <p:txBody>
            <a:bodyPr/>
            <a:lstStyle/>
            <a:p>
              <a:endParaRPr lang="en-US"/>
            </a:p>
          </p:txBody>
        </p:sp>
        <p:sp>
          <p:nvSpPr>
            <p:cNvPr id="50" name="Freeform 44"/>
            <p:cNvSpPr>
              <a:spLocks/>
            </p:cNvSpPr>
            <p:nvPr/>
          </p:nvSpPr>
          <p:spPr bwMode="auto">
            <a:xfrm>
              <a:off x="6761019" y="5652826"/>
              <a:ext cx="240613" cy="112537"/>
            </a:xfrm>
            <a:custGeom>
              <a:avLst/>
              <a:gdLst>
                <a:gd name="T0" fmla="*/ 216 w 216"/>
                <a:gd name="T1" fmla="*/ 51 h 99"/>
                <a:gd name="T2" fmla="*/ 156 w 216"/>
                <a:gd name="T3" fmla="*/ 65 h 99"/>
                <a:gd name="T4" fmla="*/ 43 w 216"/>
                <a:gd name="T5" fmla="*/ 91 h 99"/>
                <a:gd name="T6" fmla="*/ 9 w 216"/>
                <a:gd name="T7" fmla="*/ 99 h 99"/>
                <a:gd name="T8" fmla="*/ 0 w 216"/>
                <a:gd name="T9" fmla="*/ 46 h 99"/>
                <a:gd name="T10" fmla="*/ 31 w 216"/>
                <a:gd name="T11" fmla="*/ 41 h 99"/>
                <a:gd name="T12" fmla="*/ 144 w 216"/>
                <a:gd name="T13" fmla="*/ 15 h 99"/>
                <a:gd name="T14" fmla="*/ 201 w 216"/>
                <a:gd name="T15" fmla="*/ 0 h 99"/>
                <a:gd name="T16" fmla="*/ 216 w 216"/>
                <a:gd name="T17" fmla="*/ 51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
                <a:gd name="T28" fmla="*/ 0 h 99"/>
                <a:gd name="T29" fmla="*/ 216 w 216"/>
                <a:gd name="T30" fmla="*/ 99 h 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 h="99">
                  <a:moveTo>
                    <a:pt x="216" y="51"/>
                  </a:moveTo>
                  <a:lnTo>
                    <a:pt x="156" y="65"/>
                  </a:lnTo>
                  <a:lnTo>
                    <a:pt x="43" y="91"/>
                  </a:lnTo>
                  <a:lnTo>
                    <a:pt x="9" y="99"/>
                  </a:lnTo>
                  <a:lnTo>
                    <a:pt x="0" y="46"/>
                  </a:lnTo>
                  <a:lnTo>
                    <a:pt x="31" y="41"/>
                  </a:lnTo>
                  <a:lnTo>
                    <a:pt x="144" y="15"/>
                  </a:lnTo>
                  <a:lnTo>
                    <a:pt x="201" y="0"/>
                  </a:lnTo>
                  <a:lnTo>
                    <a:pt x="216" y="51"/>
                  </a:lnTo>
                  <a:close/>
                </a:path>
              </a:pathLst>
            </a:custGeom>
            <a:solidFill>
              <a:srgbClr val="000000"/>
            </a:solidFill>
            <a:ln w="9525">
              <a:noFill/>
              <a:round/>
              <a:headEnd/>
              <a:tailEnd/>
            </a:ln>
          </p:spPr>
          <p:txBody>
            <a:bodyPr/>
            <a:lstStyle/>
            <a:p>
              <a:endParaRPr lang="en-US"/>
            </a:p>
          </p:txBody>
        </p:sp>
        <p:sp>
          <p:nvSpPr>
            <p:cNvPr id="51" name="Freeform 45"/>
            <p:cNvSpPr>
              <a:spLocks/>
            </p:cNvSpPr>
            <p:nvPr/>
          </p:nvSpPr>
          <p:spPr bwMode="auto">
            <a:xfrm>
              <a:off x="3110602" y="5715347"/>
              <a:ext cx="240613" cy="122768"/>
            </a:xfrm>
            <a:custGeom>
              <a:avLst/>
              <a:gdLst>
                <a:gd name="T0" fmla="*/ 84 w 216"/>
                <a:gd name="T1" fmla="*/ 22 h 108"/>
                <a:gd name="T2" fmla="*/ 216 w 216"/>
                <a:gd name="T3" fmla="*/ 58 h 108"/>
                <a:gd name="T4" fmla="*/ 201 w 216"/>
                <a:gd name="T5" fmla="*/ 108 h 108"/>
                <a:gd name="T6" fmla="*/ 72 w 216"/>
                <a:gd name="T7" fmla="*/ 72 h 108"/>
                <a:gd name="T8" fmla="*/ 0 w 216"/>
                <a:gd name="T9" fmla="*/ 51 h 108"/>
                <a:gd name="T10" fmla="*/ 14 w 216"/>
                <a:gd name="T11" fmla="*/ 0 h 108"/>
                <a:gd name="T12" fmla="*/ 84 w 216"/>
                <a:gd name="T13" fmla="*/ 22 h 108"/>
                <a:gd name="T14" fmla="*/ 0 60000 65536"/>
                <a:gd name="T15" fmla="*/ 0 60000 65536"/>
                <a:gd name="T16" fmla="*/ 0 60000 65536"/>
                <a:gd name="T17" fmla="*/ 0 60000 65536"/>
                <a:gd name="T18" fmla="*/ 0 60000 65536"/>
                <a:gd name="T19" fmla="*/ 0 60000 65536"/>
                <a:gd name="T20" fmla="*/ 0 60000 65536"/>
                <a:gd name="T21" fmla="*/ 0 w 216"/>
                <a:gd name="T22" fmla="*/ 0 h 108"/>
                <a:gd name="T23" fmla="*/ 216 w 216"/>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08">
                  <a:moveTo>
                    <a:pt x="84" y="22"/>
                  </a:moveTo>
                  <a:lnTo>
                    <a:pt x="216" y="58"/>
                  </a:lnTo>
                  <a:lnTo>
                    <a:pt x="201" y="108"/>
                  </a:lnTo>
                  <a:lnTo>
                    <a:pt x="72" y="72"/>
                  </a:lnTo>
                  <a:lnTo>
                    <a:pt x="0" y="51"/>
                  </a:lnTo>
                  <a:lnTo>
                    <a:pt x="14" y="0"/>
                  </a:lnTo>
                  <a:lnTo>
                    <a:pt x="84" y="22"/>
                  </a:lnTo>
                  <a:close/>
                </a:path>
              </a:pathLst>
            </a:custGeom>
            <a:solidFill>
              <a:srgbClr val="000000"/>
            </a:solidFill>
            <a:ln w="9525">
              <a:noFill/>
              <a:round/>
              <a:headEnd/>
              <a:tailEnd/>
            </a:ln>
          </p:spPr>
          <p:txBody>
            <a:bodyPr/>
            <a:lstStyle/>
            <a:p>
              <a:endParaRPr lang="en-US"/>
            </a:p>
          </p:txBody>
        </p:sp>
        <p:sp>
          <p:nvSpPr>
            <p:cNvPr id="52" name="Freeform 46"/>
            <p:cNvSpPr>
              <a:spLocks/>
            </p:cNvSpPr>
            <p:nvPr/>
          </p:nvSpPr>
          <p:spPr bwMode="auto">
            <a:xfrm>
              <a:off x="6359997" y="5740355"/>
              <a:ext cx="240613" cy="101170"/>
            </a:xfrm>
            <a:custGeom>
              <a:avLst/>
              <a:gdLst>
                <a:gd name="T0" fmla="*/ 216 w 216"/>
                <a:gd name="T1" fmla="*/ 53 h 89"/>
                <a:gd name="T2" fmla="*/ 161 w 216"/>
                <a:gd name="T3" fmla="*/ 62 h 89"/>
                <a:gd name="T4" fmla="*/ 33 w 216"/>
                <a:gd name="T5" fmla="*/ 84 h 89"/>
                <a:gd name="T6" fmla="*/ 7 w 216"/>
                <a:gd name="T7" fmla="*/ 89 h 89"/>
                <a:gd name="T8" fmla="*/ 0 w 216"/>
                <a:gd name="T9" fmla="*/ 36 h 89"/>
                <a:gd name="T10" fmla="*/ 26 w 216"/>
                <a:gd name="T11" fmla="*/ 31 h 89"/>
                <a:gd name="T12" fmla="*/ 151 w 216"/>
                <a:gd name="T13" fmla="*/ 10 h 89"/>
                <a:gd name="T14" fmla="*/ 204 w 216"/>
                <a:gd name="T15" fmla="*/ 0 h 89"/>
                <a:gd name="T16" fmla="*/ 216 w 216"/>
                <a:gd name="T17" fmla="*/ 53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
                <a:gd name="T28" fmla="*/ 0 h 89"/>
                <a:gd name="T29" fmla="*/ 216 w 216"/>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 h="89">
                  <a:moveTo>
                    <a:pt x="216" y="53"/>
                  </a:moveTo>
                  <a:lnTo>
                    <a:pt x="161" y="62"/>
                  </a:lnTo>
                  <a:lnTo>
                    <a:pt x="33" y="84"/>
                  </a:lnTo>
                  <a:lnTo>
                    <a:pt x="7" y="89"/>
                  </a:lnTo>
                  <a:lnTo>
                    <a:pt x="0" y="36"/>
                  </a:lnTo>
                  <a:lnTo>
                    <a:pt x="26" y="31"/>
                  </a:lnTo>
                  <a:lnTo>
                    <a:pt x="151" y="10"/>
                  </a:lnTo>
                  <a:lnTo>
                    <a:pt x="204" y="0"/>
                  </a:lnTo>
                  <a:lnTo>
                    <a:pt x="216" y="53"/>
                  </a:lnTo>
                  <a:close/>
                </a:path>
              </a:pathLst>
            </a:custGeom>
            <a:solidFill>
              <a:srgbClr val="000000"/>
            </a:solidFill>
            <a:ln w="9525">
              <a:noFill/>
              <a:round/>
              <a:headEnd/>
              <a:tailEnd/>
            </a:ln>
          </p:spPr>
          <p:txBody>
            <a:bodyPr/>
            <a:lstStyle/>
            <a:p>
              <a:endParaRPr lang="en-US"/>
            </a:p>
          </p:txBody>
        </p:sp>
        <p:sp>
          <p:nvSpPr>
            <p:cNvPr id="53" name="Freeform 47"/>
            <p:cNvSpPr>
              <a:spLocks/>
            </p:cNvSpPr>
            <p:nvPr/>
          </p:nvSpPr>
          <p:spPr bwMode="auto">
            <a:xfrm>
              <a:off x="5953405" y="5808559"/>
              <a:ext cx="240613" cy="89802"/>
            </a:xfrm>
            <a:custGeom>
              <a:avLst/>
              <a:gdLst>
                <a:gd name="T0" fmla="*/ 216 w 216"/>
                <a:gd name="T1" fmla="*/ 53 h 79"/>
                <a:gd name="T2" fmla="*/ 137 w 216"/>
                <a:gd name="T3" fmla="*/ 65 h 79"/>
                <a:gd name="T4" fmla="*/ 7 w 216"/>
                <a:gd name="T5" fmla="*/ 79 h 79"/>
                <a:gd name="T6" fmla="*/ 0 w 216"/>
                <a:gd name="T7" fmla="*/ 29 h 79"/>
                <a:gd name="T8" fmla="*/ 129 w 216"/>
                <a:gd name="T9" fmla="*/ 12 h 79"/>
                <a:gd name="T10" fmla="*/ 209 w 216"/>
                <a:gd name="T11" fmla="*/ 0 h 79"/>
                <a:gd name="T12" fmla="*/ 216 w 216"/>
                <a:gd name="T13" fmla="*/ 53 h 79"/>
                <a:gd name="T14" fmla="*/ 0 60000 65536"/>
                <a:gd name="T15" fmla="*/ 0 60000 65536"/>
                <a:gd name="T16" fmla="*/ 0 60000 65536"/>
                <a:gd name="T17" fmla="*/ 0 60000 65536"/>
                <a:gd name="T18" fmla="*/ 0 60000 65536"/>
                <a:gd name="T19" fmla="*/ 0 60000 65536"/>
                <a:gd name="T20" fmla="*/ 0 60000 65536"/>
                <a:gd name="T21" fmla="*/ 0 w 216"/>
                <a:gd name="T22" fmla="*/ 0 h 79"/>
                <a:gd name="T23" fmla="*/ 216 w 21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79">
                  <a:moveTo>
                    <a:pt x="216" y="53"/>
                  </a:moveTo>
                  <a:lnTo>
                    <a:pt x="137" y="65"/>
                  </a:lnTo>
                  <a:lnTo>
                    <a:pt x="7" y="79"/>
                  </a:lnTo>
                  <a:lnTo>
                    <a:pt x="0" y="29"/>
                  </a:lnTo>
                  <a:lnTo>
                    <a:pt x="129" y="12"/>
                  </a:lnTo>
                  <a:lnTo>
                    <a:pt x="209" y="0"/>
                  </a:lnTo>
                  <a:lnTo>
                    <a:pt x="216" y="53"/>
                  </a:lnTo>
                  <a:close/>
                </a:path>
              </a:pathLst>
            </a:custGeom>
            <a:solidFill>
              <a:srgbClr val="000000"/>
            </a:solidFill>
            <a:ln w="9525">
              <a:noFill/>
              <a:round/>
              <a:headEnd/>
              <a:tailEnd/>
            </a:ln>
          </p:spPr>
          <p:txBody>
            <a:bodyPr/>
            <a:lstStyle/>
            <a:p>
              <a:endParaRPr lang="en-US"/>
            </a:p>
          </p:txBody>
        </p:sp>
        <p:sp>
          <p:nvSpPr>
            <p:cNvPr id="54" name="Freeform 48"/>
            <p:cNvSpPr>
              <a:spLocks/>
            </p:cNvSpPr>
            <p:nvPr/>
          </p:nvSpPr>
          <p:spPr bwMode="auto">
            <a:xfrm>
              <a:off x="3508283" y="5822200"/>
              <a:ext cx="240613" cy="103443"/>
            </a:xfrm>
            <a:custGeom>
              <a:avLst/>
              <a:gdLst>
                <a:gd name="T0" fmla="*/ 152 w 216"/>
                <a:gd name="T1" fmla="*/ 29 h 91"/>
                <a:gd name="T2" fmla="*/ 216 w 216"/>
                <a:gd name="T3" fmla="*/ 38 h 91"/>
                <a:gd name="T4" fmla="*/ 207 w 216"/>
                <a:gd name="T5" fmla="*/ 91 h 91"/>
                <a:gd name="T6" fmla="*/ 144 w 216"/>
                <a:gd name="T7" fmla="*/ 79 h 91"/>
                <a:gd name="T8" fmla="*/ 0 w 216"/>
                <a:gd name="T9" fmla="*/ 50 h 91"/>
                <a:gd name="T10" fmla="*/ 10 w 216"/>
                <a:gd name="T11" fmla="*/ 0 h 91"/>
                <a:gd name="T12" fmla="*/ 152 w 216"/>
                <a:gd name="T13" fmla="*/ 29 h 91"/>
                <a:gd name="T14" fmla="*/ 0 60000 65536"/>
                <a:gd name="T15" fmla="*/ 0 60000 65536"/>
                <a:gd name="T16" fmla="*/ 0 60000 65536"/>
                <a:gd name="T17" fmla="*/ 0 60000 65536"/>
                <a:gd name="T18" fmla="*/ 0 60000 65536"/>
                <a:gd name="T19" fmla="*/ 0 60000 65536"/>
                <a:gd name="T20" fmla="*/ 0 60000 65536"/>
                <a:gd name="T21" fmla="*/ 0 w 216"/>
                <a:gd name="T22" fmla="*/ 0 h 91"/>
                <a:gd name="T23" fmla="*/ 216 w 216"/>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91">
                  <a:moveTo>
                    <a:pt x="152" y="29"/>
                  </a:moveTo>
                  <a:lnTo>
                    <a:pt x="216" y="38"/>
                  </a:lnTo>
                  <a:lnTo>
                    <a:pt x="207" y="91"/>
                  </a:lnTo>
                  <a:lnTo>
                    <a:pt x="144" y="79"/>
                  </a:lnTo>
                  <a:lnTo>
                    <a:pt x="0" y="50"/>
                  </a:lnTo>
                  <a:lnTo>
                    <a:pt x="10" y="0"/>
                  </a:lnTo>
                  <a:lnTo>
                    <a:pt x="152" y="29"/>
                  </a:lnTo>
                  <a:close/>
                </a:path>
              </a:pathLst>
            </a:custGeom>
            <a:solidFill>
              <a:srgbClr val="000000"/>
            </a:solidFill>
            <a:ln w="9525">
              <a:noFill/>
              <a:round/>
              <a:headEnd/>
              <a:tailEnd/>
            </a:ln>
          </p:spPr>
          <p:txBody>
            <a:bodyPr/>
            <a:lstStyle/>
            <a:p>
              <a:endParaRPr lang="en-US"/>
            </a:p>
          </p:txBody>
        </p:sp>
        <p:sp>
          <p:nvSpPr>
            <p:cNvPr id="55" name="Freeform 49"/>
            <p:cNvSpPr>
              <a:spLocks/>
            </p:cNvSpPr>
            <p:nvPr/>
          </p:nvSpPr>
          <p:spPr bwMode="auto">
            <a:xfrm>
              <a:off x="5549041" y="5860849"/>
              <a:ext cx="238385" cy="81845"/>
            </a:xfrm>
            <a:custGeom>
              <a:avLst/>
              <a:gdLst>
                <a:gd name="T0" fmla="*/ 214 w 214"/>
                <a:gd name="T1" fmla="*/ 52 h 72"/>
                <a:gd name="T2" fmla="*/ 5 w 214"/>
                <a:gd name="T3" fmla="*/ 72 h 72"/>
                <a:gd name="T4" fmla="*/ 0 w 214"/>
                <a:gd name="T5" fmla="*/ 21 h 72"/>
                <a:gd name="T6" fmla="*/ 209 w 214"/>
                <a:gd name="T7" fmla="*/ 0 h 72"/>
                <a:gd name="T8" fmla="*/ 214 w 214"/>
                <a:gd name="T9" fmla="*/ 52 h 72"/>
                <a:gd name="T10" fmla="*/ 0 60000 65536"/>
                <a:gd name="T11" fmla="*/ 0 60000 65536"/>
                <a:gd name="T12" fmla="*/ 0 60000 65536"/>
                <a:gd name="T13" fmla="*/ 0 60000 65536"/>
                <a:gd name="T14" fmla="*/ 0 60000 65536"/>
                <a:gd name="T15" fmla="*/ 0 w 214"/>
                <a:gd name="T16" fmla="*/ 0 h 72"/>
                <a:gd name="T17" fmla="*/ 214 w 214"/>
                <a:gd name="T18" fmla="*/ 72 h 72"/>
              </a:gdLst>
              <a:ahLst/>
              <a:cxnLst>
                <a:cxn ang="T10">
                  <a:pos x="T0" y="T1"/>
                </a:cxn>
                <a:cxn ang="T11">
                  <a:pos x="T2" y="T3"/>
                </a:cxn>
                <a:cxn ang="T12">
                  <a:pos x="T4" y="T5"/>
                </a:cxn>
                <a:cxn ang="T13">
                  <a:pos x="T6" y="T7"/>
                </a:cxn>
                <a:cxn ang="T14">
                  <a:pos x="T8" y="T9"/>
                </a:cxn>
              </a:cxnLst>
              <a:rect l="T15" t="T16" r="T17" b="T18"/>
              <a:pathLst>
                <a:path w="214" h="72">
                  <a:moveTo>
                    <a:pt x="214" y="52"/>
                  </a:moveTo>
                  <a:lnTo>
                    <a:pt x="5" y="72"/>
                  </a:lnTo>
                  <a:lnTo>
                    <a:pt x="0" y="21"/>
                  </a:lnTo>
                  <a:lnTo>
                    <a:pt x="209" y="0"/>
                  </a:lnTo>
                  <a:lnTo>
                    <a:pt x="214" y="52"/>
                  </a:lnTo>
                  <a:close/>
                </a:path>
              </a:pathLst>
            </a:custGeom>
            <a:solidFill>
              <a:srgbClr val="000000"/>
            </a:solidFill>
            <a:ln w="9525">
              <a:noFill/>
              <a:round/>
              <a:headEnd/>
              <a:tailEnd/>
            </a:ln>
          </p:spPr>
          <p:txBody>
            <a:bodyPr/>
            <a:lstStyle/>
            <a:p>
              <a:endParaRPr lang="en-US"/>
            </a:p>
          </p:txBody>
        </p:sp>
        <p:sp>
          <p:nvSpPr>
            <p:cNvPr id="56" name="Freeform 50"/>
            <p:cNvSpPr>
              <a:spLocks/>
            </p:cNvSpPr>
            <p:nvPr/>
          </p:nvSpPr>
          <p:spPr bwMode="auto">
            <a:xfrm>
              <a:off x="5142448" y="5898362"/>
              <a:ext cx="236158" cy="76161"/>
            </a:xfrm>
            <a:custGeom>
              <a:avLst/>
              <a:gdLst>
                <a:gd name="T0" fmla="*/ 212 w 212"/>
                <a:gd name="T1" fmla="*/ 53 h 67"/>
                <a:gd name="T2" fmla="*/ 15 w 212"/>
                <a:gd name="T3" fmla="*/ 65 h 67"/>
                <a:gd name="T4" fmla="*/ 3 w 212"/>
                <a:gd name="T5" fmla="*/ 67 h 67"/>
                <a:gd name="T6" fmla="*/ 0 w 212"/>
                <a:gd name="T7" fmla="*/ 15 h 67"/>
                <a:gd name="T8" fmla="*/ 10 w 212"/>
                <a:gd name="T9" fmla="*/ 15 h 67"/>
                <a:gd name="T10" fmla="*/ 209 w 212"/>
                <a:gd name="T11" fmla="*/ 0 h 67"/>
                <a:gd name="T12" fmla="*/ 212 w 212"/>
                <a:gd name="T13" fmla="*/ 53 h 67"/>
                <a:gd name="T14" fmla="*/ 0 60000 65536"/>
                <a:gd name="T15" fmla="*/ 0 60000 65536"/>
                <a:gd name="T16" fmla="*/ 0 60000 65536"/>
                <a:gd name="T17" fmla="*/ 0 60000 65536"/>
                <a:gd name="T18" fmla="*/ 0 60000 65536"/>
                <a:gd name="T19" fmla="*/ 0 60000 65536"/>
                <a:gd name="T20" fmla="*/ 0 60000 65536"/>
                <a:gd name="T21" fmla="*/ 0 w 212"/>
                <a:gd name="T22" fmla="*/ 0 h 67"/>
                <a:gd name="T23" fmla="*/ 212 w 212"/>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 h="67">
                  <a:moveTo>
                    <a:pt x="212" y="53"/>
                  </a:moveTo>
                  <a:lnTo>
                    <a:pt x="15" y="65"/>
                  </a:lnTo>
                  <a:lnTo>
                    <a:pt x="3" y="67"/>
                  </a:lnTo>
                  <a:lnTo>
                    <a:pt x="0" y="15"/>
                  </a:lnTo>
                  <a:lnTo>
                    <a:pt x="10" y="15"/>
                  </a:lnTo>
                  <a:lnTo>
                    <a:pt x="209" y="0"/>
                  </a:lnTo>
                  <a:lnTo>
                    <a:pt x="212" y="53"/>
                  </a:lnTo>
                  <a:close/>
                </a:path>
              </a:pathLst>
            </a:custGeom>
            <a:solidFill>
              <a:srgbClr val="000000"/>
            </a:solidFill>
            <a:ln w="9525">
              <a:noFill/>
              <a:round/>
              <a:headEnd/>
              <a:tailEnd/>
            </a:ln>
          </p:spPr>
          <p:txBody>
            <a:bodyPr/>
            <a:lstStyle/>
            <a:p>
              <a:endParaRPr lang="en-US"/>
            </a:p>
          </p:txBody>
        </p:sp>
        <p:sp>
          <p:nvSpPr>
            <p:cNvPr id="57" name="Freeform 51"/>
            <p:cNvSpPr>
              <a:spLocks/>
            </p:cNvSpPr>
            <p:nvPr/>
          </p:nvSpPr>
          <p:spPr bwMode="auto">
            <a:xfrm>
              <a:off x="3912647" y="5892678"/>
              <a:ext cx="240613" cy="85255"/>
            </a:xfrm>
            <a:custGeom>
              <a:avLst/>
              <a:gdLst>
                <a:gd name="T0" fmla="*/ 82 w 216"/>
                <a:gd name="T1" fmla="*/ 10 h 75"/>
                <a:gd name="T2" fmla="*/ 216 w 216"/>
                <a:gd name="T3" fmla="*/ 22 h 75"/>
                <a:gd name="T4" fmla="*/ 211 w 216"/>
                <a:gd name="T5" fmla="*/ 75 h 75"/>
                <a:gd name="T6" fmla="*/ 77 w 216"/>
                <a:gd name="T7" fmla="*/ 63 h 75"/>
                <a:gd name="T8" fmla="*/ 0 w 216"/>
                <a:gd name="T9" fmla="*/ 53 h 75"/>
                <a:gd name="T10" fmla="*/ 7 w 216"/>
                <a:gd name="T11" fmla="*/ 0 h 75"/>
                <a:gd name="T12" fmla="*/ 82 w 216"/>
                <a:gd name="T13" fmla="*/ 10 h 75"/>
                <a:gd name="T14" fmla="*/ 0 60000 65536"/>
                <a:gd name="T15" fmla="*/ 0 60000 65536"/>
                <a:gd name="T16" fmla="*/ 0 60000 65536"/>
                <a:gd name="T17" fmla="*/ 0 60000 65536"/>
                <a:gd name="T18" fmla="*/ 0 60000 65536"/>
                <a:gd name="T19" fmla="*/ 0 60000 65536"/>
                <a:gd name="T20" fmla="*/ 0 60000 65536"/>
                <a:gd name="T21" fmla="*/ 0 w 216"/>
                <a:gd name="T22" fmla="*/ 0 h 75"/>
                <a:gd name="T23" fmla="*/ 216 w 216"/>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75">
                  <a:moveTo>
                    <a:pt x="82" y="10"/>
                  </a:moveTo>
                  <a:lnTo>
                    <a:pt x="216" y="22"/>
                  </a:lnTo>
                  <a:lnTo>
                    <a:pt x="211" y="75"/>
                  </a:lnTo>
                  <a:lnTo>
                    <a:pt x="77" y="63"/>
                  </a:lnTo>
                  <a:lnTo>
                    <a:pt x="0" y="53"/>
                  </a:lnTo>
                  <a:lnTo>
                    <a:pt x="7" y="0"/>
                  </a:lnTo>
                  <a:lnTo>
                    <a:pt x="82" y="10"/>
                  </a:lnTo>
                  <a:close/>
                </a:path>
              </a:pathLst>
            </a:custGeom>
            <a:solidFill>
              <a:srgbClr val="000000"/>
            </a:solidFill>
            <a:ln w="9525">
              <a:noFill/>
              <a:round/>
              <a:headEnd/>
              <a:tailEnd/>
            </a:ln>
          </p:spPr>
          <p:txBody>
            <a:bodyPr/>
            <a:lstStyle/>
            <a:p>
              <a:endParaRPr lang="en-US"/>
            </a:p>
          </p:txBody>
        </p:sp>
        <p:sp>
          <p:nvSpPr>
            <p:cNvPr id="58" name="Freeform 52"/>
            <p:cNvSpPr>
              <a:spLocks/>
            </p:cNvSpPr>
            <p:nvPr/>
          </p:nvSpPr>
          <p:spPr bwMode="auto">
            <a:xfrm>
              <a:off x="4733629" y="5923370"/>
              <a:ext cx="235044" cy="64794"/>
            </a:xfrm>
            <a:custGeom>
              <a:avLst/>
              <a:gdLst>
                <a:gd name="T0" fmla="*/ 211 w 211"/>
                <a:gd name="T1" fmla="*/ 50 h 57"/>
                <a:gd name="T2" fmla="*/ 84 w 211"/>
                <a:gd name="T3" fmla="*/ 57 h 57"/>
                <a:gd name="T4" fmla="*/ 0 w 211"/>
                <a:gd name="T5" fmla="*/ 57 h 57"/>
                <a:gd name="T6" fmla="*/ 0 w 211"/>
                <a:gd name="T7" fmla="*/ 5 h 57"/>
                <a:gd name="T8" fmla="*/ 84 w 211"/>
                <a:gd name="T9" fmla="*/ 5 h 57"/>
                <a:gd name="T10" fmla="*/ 209 w 211"/>
                <a:gd name="T11" fmla="*/ 0 h 57"/>
                <a:gd name="T12" fmla="*/ 211 w 211"/>
                <a:gd name="T13" fmla="*/ 50 h 57"/>
                <a:gd name="T14" fmla="*/ 0 60000 65536"/>
                <a:gd name="T15" fmla="*/ 0 60000 65536"/>
                <a:gd name="T16" fmla="*/ 0 60000 65536"/>
                <a:gd name="T17" fmla="*/ 0 60000 65536"/>
                <a:gd name="T18" fmla="*/ 0 60000 65536"/>
                <a:gd name="T19" fmla="*/ 0 60000 65536"/>
                <a:gd name="T20" fmla="*/ 0 60000 65536"/>
                <a:gd name="T21" fmla="*/ 0 w 211"/>
                <a:gd name="T22" fmla="*/ 0 h 57"/>
                <a:gd name="T23" fmla="*/ 211 w 211"/>
                <a:gd name="T24" fmla="*/ 57 h 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57">
                  <a:moveTo>
                    <a:pt x="211" y="50"/>
                  </a:moveTo>
                  <a:lnTo>
                    <a:pt x="84" y="57"/>
                  </a:lnTo>
                  <a:lnTo>
                    <a:pt x="0" y="57"/>
                  </a:lnTo>
                  <a:lnTo>
                    <a:pt x="0" y="5"/>
                  </a:lnTo>
                  <a:lnTo>
                    <a:pt x="84" y="5"/>
                  </a:lnTo>
                  <a:lnTo>
                    <a:pt x="209" y="0"/>
                  </a:lnTo>
                  <a:lnTo>
                    <a:pt x="211" y="50"/>
                  </a:lnTo>
                  <a:close/>
                </a:path>
              </a:pathLst>
            </a:custGeom>
            <a:solidFill>
              <a:srgbClr val="000000"/>
            </a:solidFill>
            <a:ln w="9525">
              <a:noFill/>
              <a:round/>
              <a:headEnd/>
              <a:tailEnd/>
            </a:ln>
          </p:spPr>
          <p:txBody>
            <a:bodyPr/>
            <a:lstStyle/>
            <a:p>
              <a:endParaRPr lang="en-US"/>
            </a:p>
          </p:txBody>
        </p:sp>
        <p:sp>
          <p:nvSpPr>
            <p:cNvPr id="59" name="Freeform 53"/>
            <p:cNvSpPr>
              <a:spLocks/>
            </p:cNvSpPr>
            <p:nvPr/>
          </p:nvSpPr>
          <p:spPr bwMode="auto">
            <a:xfrm>
              <a:off x="4321467" y="5929054"/>
              <a:ext cx="238385" cy="62521"/>
            </a:xfrm>
            <a:custGeom>
              <a:avLst/>
              <a:gdLst>
                <a:gd name="T0" fmla="*/ 156 w 214"/>
                <a:gd name="T1" fmla="*/ 2 h 55"/>
                <a:gd name="T2" fmla="*/ 212 w 214"/>
                <a:gd name="T3" fmla="*/ 2 h 55"/>
                <a:gd name="T4" fmla="*/ 214 w 214"/>
                <a:gd name="T5" fmla="*/ 55 h 55"/>
                <a:gd name="T6" fmla="*/ 156 w 214"/>
                <a:gd name="T7" fmla="*/ 55 h 55"/>
                <a:gd name="T8" fmla="*/ 7 w 214"/>
                <a:gd name="T9" fmla="*/ 52 h 55"/>
                <a:gd name="T10" fmla="*/ 0 w 214"/>
                <a:gd name="T11" fmla="*/ 52 h 55"/>
                <a:gd name="T12" fmla="*/ 5 w 214"/>
                <a:gd name="T13" fmla="*/ 0 h 55"/>
                <a:gd name="T14" fmla="*/ 7 w 214"/>
                <a:gd name="T15" fmla="*/ 0 h 55"/>
                <a:gd name="T16" fmla="*/ 156 w 214"/>
                <a:gd name="T17" fmla="*/ 2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
                <a:gd name="T28" fmla="*/ 0 h 55"/>
                <a:gd name="T29" fmla="*/ 214 w 214"/>
                <a:gd name="T30" fmla="*/ 55 h 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 h="55">
                  <a:moveTo>
                    <a:pt x="156" y="2"/>
                  </a:moveTo>
                  <a:lnTo>
                    <a:pt x="212" y="2"/>
                  </a:lnTo>
                  <a:lnTo>
                    <a:pt x="214" y="55"/>
                  </a:lnTo>
                  <a:lnTo>
                    <a:pt x="156" y="55"/>
                  </a:lnTo>
                  <a:lnTo>
                    <a:pt x="7" y="52"/>
                  </a:lnTo>
                  <a:lnTo>
                    <a:pt x="0" y="52"/>
                  </a:lnTo>
                  <a:lnTo>
                    <a:pt x="5" y="0"/>
                  </a:lnTo>
                  <a:lnTo>
                    <a:pt x="7" y="0"/>
                  </a:lnTo>
                  <a:lnTo>
                    <a:pt x="156" y="2"/>
                  </a:lnTo>
                  <a:close/>
                </a:path>
              </a:pathLst>
            </a:custGeom>
            <a:solidFill>
              <a:srgbClr val="000000"/>
            </a:solidFill>
            <a:ln w="9525">
              <a:noFill/>
              <a:round/>
              <a:headEnd/>
              <a:tailEnd/>
            </a:ln>
          </p:spPr>
          <p:txBody>
            <a:bodyPr/>
            <a:lstStyle/>
            <a:p>
              <a:endParaRPr lang="en-US"/>
            </a:p>
          </p:txBody>
        </p:sp>
        <p:sp>
          <p:nvSpPr>
            <p:cNvPr id="60" name="Freeform 54"/>
            <p:cNvSpPr>
              <a:spLocks/>
            </p:cNvSpPr>
            <p:nvPr/>
          </p:nvSpPr>
          <p:spPr bwMode="auto">
            <a:xfrm>
              <a:off x="4875100" y="2352875"/>
              <a:ext cx="741891" cy="953723"/>
            </a:xfrm>
            <a:custGeom>
              <a:avLst/>
              <a:gdLst>
                <a:gd name="T0" fmla="*/ 666 w 666"/>
                <a:gd name="T1" fmla="*/ 77 h 728"/>
                <a:gd name="T2" fmla="*/ 200 w 666"/>
                <a:gd name="T3" fmla="*/ 593 h 728"/>
                <a:gd name="T4" fmla="*/ 241 w 666"/>
                <a:gd name="T5" fmla="*/ 634 h 728"/>
                <a:gd name="T6" fmla="*/ 0 w 666"/>
                <a:gd name="T7" fmla="*/ 728 h 728"/>
                <a:gd name="T8" fmla="*/ 70 w 666"/>
                <a:gd name="T9" fmla="*/ 478 h 728"/>
                <a:gd name="T10" fmla="*/ 113 w 666"/>
                <a:gd name="T11" fmla="*/ 516 h 728"/>
                <a:gd name="T12" fmla="*/ 579 w 666"/>
                <a:gd name="T13" fmla="*/ 0 h 728"/>
                <a:gd name="T14" fmla="*/ 666 w 666"/>
                <a:gd name="T15" fmla="*/ 77 h 728"/>
                <a:gd name="T16" fmla="*/ 0 60000 65536"/>
                <a:gd name="T17" fmla="*/ 0 60000 65536"/>
                <a:gd name="T18" fmla="*/ 0 60000 65536"/>
                <a:gd name="T19" fmla="*/ 0 60000 65536"/>
                <a:gd name="T20" fmla="*/ 0 60000 65536"/>
                <a:gd name="T21" fmla="*/ 0 60000 65536"/>
                <a:gd name="T22" fmla="*/ 0 60000 65536"/>
                <a:gd name="T23" fmla="*/ 0 60000 65536"/>
                <a:gd name="T24" fmla="*/ 0 w 666"/>
                <a:gd name="T25" fmla="*/ 0 h 728"/>
                <a:gd name="T26" fmla="*/ 666 w 666"/>
                <a:gd name="T27" fmla="*/ 728 h 7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6" h="728">
                  <a:moveTo>
                    <a:pt x="666" y="77"/>
                  </a:moveTo>
                  <a:lnTo>
                    <a:pt x="200" y="593"/>
                  </a:lnTo>
                  <a:lnTo>
                    <a:pt x="241" y="634"/>
                  </a:lnTo>
                  <a:lnTo>
                    <a:pt x="0" y="728"/>
                  </a:lnTo>
                  <a:lnTo>
                    <a:pt x="70" y="478"/>
                  </a:lnTo>
                  <a:lnTo>
                    <a:pt x="113" y="516"/>
                  </a:lnTo>
                  <a:lnTo>
                    <a:pt x="579" y="0"/>
                  </a:lnTo>
                  <a:lnTo>
                    <a:pt x="666" y="77"/>
                  </a:lnTo>
                  <a:close/>
                </a:path>
              </a:pathLst>
            </a:custGeom>
            <a:solidFill>
              <a:srgbClr val="CCCCFF"/>
            </a:solidFill>
            <a:ln w="9525">
              <a:noFill/>
              <a:round/>
              <a:headEnd/>
              <a:tailEnd/>
            </a:ln>
          </p:spPr>
          <p:txBody>
            <a:bodyPr/>
            <a:lstStyle/>
            <a:p>
              <a:endParaRPr lang="en-US"/>
            </a:p>
          </p:txBody>
        </p:sp>
        <p:sp>
          <p:nvSpPr>
            <p:cNvPr id="61" name="Freeform 55"/>
            <p:cNvSpPr>
              <a:spLocks/>
            </p:cNvSpPr>
            <p:nvPr/>
          </p:nvSpPr>
          <p:spPr bwMode="auto">
            <a:xfrm>
              <a:off x="4875100" y="2352875"/>
              <a:ext cx="741891" cy="953723"/>
            </a:xfrm>
            <a:custGeom>
              <a:avLst/>
              <a:gdLst>
                <a:gd name="T0" fmla="*/ 241 w 666"/>
                <a:gd name="T1" fmla="*/ 634 h 728"/>
                <a:gd name="T2" fmla="*/ 200 w 666"/>
                <a:gd name="T3" fmla="*/ 593 h 728"/>
                <a:gd name="T4" fmla="*/ 666 w 666"/>
                <a:gd name="T5" fmla="*/ 77 h 728"/>
                <a:gd name="T6" fmla="*/ 579 w 666"/>
                <a:gd name="T7" fmla="*/ 0 h 728"/>
                <a:gd name="T8" fmla="*/ 113 w 666"/>
                <a:gd name="T9" fmla="*/ 516 h 728"/>
                <a:gd name="T10" fmla="*/ 70 w 666"/>
                <a:gd name="T11" fmla="*/ 478 h 728"/>
                <a:gd name="T12" fmla="*/ 0 w 666"/>
                <a:gd name="T13" fmla="*/ 728 h 728"/>
                <a:gd name="T14" fmla="*/ 241 w 666"/>
                <a:gd name="T15" fmla="*/ 634 h 728"/>
                <a:gd name="T16" fmla="*/ 0 60000 65536"/>
                <a:gd name="T17" fmla="*/ 0 60000 65536"/>
                <a:gd name="T18" fmla="*/ 0 60000 65536"/>
                <a:gd name="T19" fmla="*/ 0 60000 65536"/>
                <a:gd name="T20" fmla="*/ 0 60000 65536"/>
                <a:gd name="T21" fmla="*/ 0 60000 65536"/>
                <a:gd name="T22" fmla="*/ 0 60000 65536"/>
                <a:gd name="T23" fmla="*/ 0 60000 65536"/>
                <a:gd name="T24" fmla="*/ 0 w 666"/>
                <a:gd name="T25" fmla="*/ 0 h 728"/>
                <a:gd name="T26" fmla="*/ 666 w 666"/>
                <a:gd name="T27" fmla="*/ 728 h 7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6" h="728">
                  <a:moveTo>
                    <a:pt x="241" y="634"/>
                  </a:moveTo>
                  <a:lnTo>
                    <a:pt x="200" y="593"/>
                  </a:lnTo>
                  <a:lnTo>
                    <a:pt x="666" y="77"/>
                  </a:lnTo>
                  <a:lnTo>
                    <a:pt x="579" y="0"/>
                  </a:lnTo>
                  <a:lnTo>
                    <a:pt x="113" y="516"/>
                  </a:lnTo>
                  <a:lnTo>
                    <a:pt x="70" y="478"/>
                  </a:lnTo>
                  <a:lnTo>
                    <a:pt x="0" y="728"/>
                  </a:lnTo>
                  <a:lnTo>
                    <a:pt x="241" y="634"/>
                  </a:lnTo>
                  <a:close/>
                </a:path>
              </a:pathLst>
            </a:custGeom>
            <a:solidFill>
              <a:srgbClr val="CCFFCC"/>
            </a:solidFill>
            <a:ln w="6666">
              <a:solidFill>
                <a:srgbClr val="000000"/>
              </a:solidFill>
              <a:round/>
              <a:headEnd/>
              <a:tailEnd/>
            </a:ln>
          </p:spPr>
          <p:txBody>
            <a:bodyPr/>
            <a:lstStyle/>
            <a:p>
              <a:endParaRPr lang="en-US"/>
            </a:p>
          </p:txBody>
        </p:sp>
        <p:sp>
          <p:nvSpPr>
            <p:cNvPr id="62" name="Freeform 56"/>
            <p:cNvSpPr>
              <a:spLocks/>
            </p:cNvSpPr>
            <p:nvPr/>
          </p:nvSpPr>
          <p:spPr bwMode="auto">
            <a:xfrm>
              <a:off x="7349185" y="2609778"/>
              <a:ext cx="369832" cy="526310"/>
            </a:xfrm>
            <a:custGeom>
              <a:avLst/>
              <a:gdLst>
                <a:gd name="T0" fmla="*/ 245 w 332"/>
                <a:gd name="T1" fmla="*/ 350 h 463"/>
                <a:gd name="T2" fmla="*/ 332 w 332"/>
                <a:gd name="T3" fmla="*/ 307 h 463"/>
                <a:gd name="T4" fmla="*/ 260 w 332"/>
                <a:gd name="T5" fmla="*/ 463 h 463"/>
                <a:gd name="T6" fmla="*/ 89 w 332"/>
                <a:gd name="T7" fmla="*/ 429 h 463"/>
                <a:gd name="T8" fmla="*/ 176 w 332"/>
                <a:gd name="T9" fmla="*/ 386 h 463"/>
                <a:gd name="T10" fmla="*/ 0 w 332"/>
                <a:gd name="T11" fmla="*/ 36 h 463"/>
                <a:gd name="T12" fmla="*/ 70 w 332"/>
                <a:gd name="T13" fmla="*/ 0 h 463"/>
                <a:gd name="T14" fmla="*/ 245 w 332"/>
                <a:gd name="T15" fmla="*/ 350 h 463"/>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463"/>
                <a:gd name="T26" fmla="*/ 332 w 332"/>
                <a:gd name="T27" fmla="*/ 463 h 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463">
                  <a:moveTo>
                    <a:pt x="245" y="350"/>
                  </a:moveTo>
                  <a:lnTo>
                    <a:pt x="332" y="307"/>
                  </a:lnTo>
                  <a:lnTo>
                    <a:pt x="260" y="463"/>
                  </a:lnTo>
                  <a:lnTo>
                    <a:pt x="89" y="429"/>
                  </a:lnTo>
                  <a:lnTo>
                    <a:pt x="176" y="386"/>
                  </a:lnTo>
                  <a:lnTo>
                    <a:pt x="0" y="36"/>
                  </a:lnTo>
                  <a:lnTo>
                    <a:pt x="70" y="0"/>
                  </a:lnTo>
                  <a:lnTo>
                    <a:pt x="245" y="350"/>
                  </a:lnTo>
                  <a:close/>
                </a:path>
              </a:pathLst>
            </a:custGeom>
            <a:solidFill>
              <a:srgbClr val="CCCCFF"/>
            </a:solidFill>
            <a:ln w="9525">
              <a:noFill/>
              <a:round/>
              <a:headEnd/>
              <a:tailEnd/>
            </a:ln>
          </p:spPr>
          <p:txBody>
            <a:bodyPr/>
            <a:lstStyle/>
            <a:p>
              <a:endParaRPr lang="en-US"/>
            </a:p>
          </p:txBody>
        </p:sp>
        <p:sp>
          <p:nvSpPr>
            <p:cNvPr id="63" name="Freeform 57"/>
            <p:cNvSpPr>
              <a:spLocks/>
            </p:cNvSpPr>
            <p:nvPr/>
          </p:nvSpPr>
          <p:spPr bwMode="auto">
            <a:xfrm>
              <a:off x="7349185" y="2609778"/>
              <a:ext cx="369832" cy="526310"/>
            </a:xfrm>
            <a:custGeom>
              <a:avLst/>
              <a:gdLst>
                <a:gd name="T0" fmla="*/ 332 w 332"/>
                <a:gd name="T1" fmla="*/ 307 h 463"/>
                <a:gd name="T2" fmla="*/ 245 w 332"/>
                <a:gd name="T3" fmla="*/ 350 h 463"/>
                <a:gd name="T4" fmla="*/ 70 w 332"/>
                <a:gd name="T5" fmla="*/ 0 h 463"/>
                <a:gd name="T6" fmla="*/ 0 w 332"/>
                <a:gd name="T7" fmla="*/ 36 h 463"/>
                <a:gd name="T8" fmla="*/ 176 w 332"/>
                <a:gd name="T9" fmla="*/ 386 h 463"/>
                <a:gd name="T10" fmla="*/ 89 w 332"/>
                <a:gd name="T11" fmla="*/ 429 h 463"/>
                <a:gd name="T12" fmla="*/ 260 w 332"/>
                <a:gd name="T13" fmla="*/ 463 h 463"/>
                <a:gd name="T14" fmla="*/ 332 w 332"/>
                <a:gd name="T15" fmla="*/ 307 h 463"/>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463"/>
                <a:gd name="T26" fmla="*/ 332 w 332"/>
                <a:gd name="T27" fmla="*/ 463 h 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463">
                  <a:moveTo>
                    <a:pt x="332" y="307"/>
                  </a:moveTo>
                  <a:lnTo>
                    <a:pt x="245" y="350"/>
                  </a:lnTo>
                  <a:lnTo>
                    <a:pt x="70" y="0"/>
                  </a:lnTo>
                  <a:lnTo>
                    <a:pt x="0" y="36"/>
                  </a:lnTo>
                  <a:lnTo>
                    <a:pt x="176" y="386"/>
                  </a:lnTo>
                  <a:lnTo>
                    <a:pt x="89" y="429"/>
                  </a:lnTo>
                  <a:lnTo>
                    <a:pt x="260" y="463"/>
                  </a:lnTo>
                  <a:lnTo>
                    <a:pt x="332" y="307"/>
                  </a:lnTo>
                  <a:close/>
                </a:path>
              </a:pathLst>
            </a:custGeom>
            <a:solidFill>
              <a:srgbClr val="CCFFCC"/>
            </a:solidFill>
            <a:ln w="6666">
              <a:solidFill>
                <a:srgbClr val="000000"/>
              </a:solidFill>
              <a:round/>
              <a:headEnd/>
              <a:tailEnd/>
            </a:ln>
          </p:spPr>
          <p:txBody>
            <a:bodyPr/>
            <a:lstStyle/>
            <a:p>
              <a:endParaRPr lang="en-US"/>
            </a:p>
          </p:txBody>
        </p:sp>
        <p:sp>
          <p:nvSpPr>
            <p:cNvPr id="64" name="Freeform 58"/>
            <p:cNvSpPr>
              <a:spLocks/>
            </p:cNvSpPr>
            <p:nvPr/>
          </p:nvSpPr>
          <p:spPr bwMode="auto">
            <a:xfrm>
              <a:off x="6071483" y="2615461"/>
              <a:ext cx="269576" cy="452422"/>
            </a:xfrm>
            <a:custGeom>
              <a:avLst/>
              <a:gdLst>
                <a:gd name="T0" fmla="*/ 242 w 242"/>
                <a:gd name="T1" fmla="*/ 33 h 398"/>
                <a:gd name="T2" fmla="*/ 141 w 242"/>
                <a:gd name="T3" fmla="*/ 319 h 398"/>
                <a:gd name="T4" fmla="*/ 187 w 242"/>
                <a:gd name="T5" fmla="*/ 336 h 398"/>
                <a:gd name="T6" fmla="*/ 60 w 242"/>
                <a:gd name="T7" fmla="*/ 398 h 398"/>
                <a:gd name="T8" fmla="*/ 0 w 242"/>
                <a:gd name="T9" fmla="*/ 268 h 398"/>
                <a:gd name="T10" fmla="*/ 48 w 242"/>
                <a:gd name="T11" fmla="*/ 285 h 398"/>
                <a:gd name="T12" fmla="*/ 149 w 242"/>
                <a:gd name="T13" fmla="*/ 0 h 398"/>
                <a:gd name="T14" fmla="*/ 242 w 242"/>
                <a:gd name="T15" fmla="*/ 33 h 398"/>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398"/>
                <a:gd name="T26" fmla="*/ 242 w 242"/>
                <a:gd name="T27" fmla="*/ 398 h 3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398">
                  <a:moveTo>
                    <a:pt x="242" y="33"/>
                  </a:moveTo>
                  <a:lnTo>
                    <a:pt x="141" y="319"/>
                  </a:lnTo>
                  <a:lnTo>
                    <a:pt x="187" y="336"/>
                  </a:lnTo>
                  <a:lnTo>
                    <a:pt x="60" y="398"/>
                  </a:lnTo>
                  <a:lnTo>
                    <a:pt x="0" y="268"/>
                  </a:lnTo>
                  <a:lnTo>
                    <a:pt x="48" y="285"/>
                  </a:lnTo>
                  <a:lnTo>
                    <a:pt x="149" y="0"/>
                  </a:lnTo>
                  <a:lnTo>
                    <a:pt x="242" y="33"/>
                  </a:lnTo>
                  <a:close/>
                </a:path>
              </a:pathLst>
            </a:custGeom>
            <a:solidFill>
              <a:srgbClr val="CCCCFF"/>
            </a:solidFill>
            <a:ln w="9525">
              <a:noFill/>
              <a:round/>
              <a:headEnd/>
              <a:tailEnd/>
            </a:ln>
          </p:spPr>
          <p:txBody>
            <a:bodyPr/>
            <a:lstStyle/>
            <a:p>
              <a:endParaRPr lang="en-US"/>
            </a:p>
          </p:txBody>
        </p:sp>
        <p:sp>
          <p:nvSpPr>
            <p:cNvPr id="65" name="Freeform 59"/>
            <p:cNvSpPr>
              <a:spLocks/>
            </p:cNvSpPr>
            <p:nvPr/>
          </p:nvSpPr>
          <p:spPr bwMode="auto">
            <a:xfrm>
              <a:off x="6071483" y="2615461"/>
              <a:ext cx="269576" cy="452422"/>
            </a:xfrm>
            <a:custGeom>
              <a:avLst/>
              <a:gdLst>
                <a:gd name="T0" fmla="*/ 187 w 242"/>
                <a:gd name="T1" fmla="*/ 336 h 398"/>
                <a:gd name="T2" fmla="*/ 141 w 242"/>
                <a:gd name="T3" fmla="*/ 319 h 398"/>
                <a:gd name="T4" fmla="*/ 242 w 242"/>
                <a:gd name="T5" fmla="*/ 33 h 398"/>
                <a:gd name="T6" fmla="*/ 149 w 242"/>
                <a:gd name="T7" fmla="*/ 0 h 398"/>
                <a:gd name="T8" fmla="*/ 48 w 242"/>
                <a:gd name="T9" fmla="*/ 285 h 398"/>
                <a:gd name="T10" fmla="*/ 0 w 242"/>
                <a:gd name="T11" fmla="*/ 268 h 398"/>
                <a:gd name="T12" fmla="*/ 60 w 242"/>
                <a:gd name="T13" fmla="*/ 398 h 398"/>
                <a:gd name="T14" fmla="*/ 187 w 242"/>
                <a:gd name="T15" fmla="*/ 336 h 398"/>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398"/>
                <a:gd name="T26" fmla="*/ 242 w 242"/>
                <a:gd name="T27" fmla="*/ 398 h 3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398">
                  <a:moveTo>
                    <a:pt x="187" y="336"/>
                  </a:moveTo>
                  <a:lnTo>
                    <a:pt x="141" y="319"/>
                  </a:lnTo>
                  <a:lnTo>
                    <a:pt x="242" y="33"/>
                  </a:lnTo>
                  <a:lnTo>
                    <a:pt x="149" y="0"/>
                  </a:lnTo>
                  <a:lnTo>
                    <a:pt x="48" y="285"/>
                  </a:lnTo>
                  <a:lnTo>
                    <a:pt x="0" y="268"/>
                  </a:lnTo>
                  <a:lnTo>
                    <a:pt x="60" y="398"/>
                  </a:lnTo>
                  <a:lnTo>
                    <a:pt x="187" y="336"/>
                  </a:lnTo>
                  <a:close/>
                </a:path>
              </a:pathLst>
            </a:custGeom>
            <a:solidFill>
              <a:srgbClr val="CCFFCC"/>
            </a:solidFill>
            <a:ln w="6666">
              <a:solidFill>
                <a:srgbClr val="000000"/>
              </a:solidFill>
              <a:round/>
              <a:headEnd/>
              <a:tailEnd/>
            </a:ln>
          </p:spPr>
          <p:txBody>
            <a:bodyPr/>
            <a:lstStyle/>
            <a:p>
              <a:endParaRPr lang="en-US"/>
            </a:p>
          </p:txBody>
        </p:sp>
        <p:sp>
          <p:nvSpPr>
            <p:cNvPr id="66" name="Freeform 60"/>
            <p:cNvSpPr>
              <a:spLocks/>
            </p:cNvSpPr>
            <p:nvPr/>
          </p:nvSpPr>
          <p:spPr bwMode="auto">
            <a:xfrm>
              <a:off x="5472178" y="1905000"/>
              <a:ext cx="2596619" cy="857101"/>
            </a:xfrm>
            <a:custGeom>
              <a:avLst/>
              <a:gdLst>
                <a:gd name="T0" fmla="*/ 1353 w 2331"/>
                <a:gd name="T1" fmla="*/ 5 h 754"/>
                <a:gd name="T2" fmla="*/ 1533 w 2331"/>
                <a:gd name="T3" fmla="*/ 19 h 754"/>
                <a:gd name="T4" fmla="*/ 1700 w 2331"/>
                <a:gd name="T5" fmla="*/ 42 h 754"/>
                <a:gd name="T6" fmla="*/ 1853 w 2331"/>
                <a:gd name="T7" fmla="*/ 73 h 754"/>
                <a:gd name="T8" fmla="*/ 1989 w 2331"/>
                <a:gd name="T9" fmla="*/ 110 h 754"/>
                <a:gd name="T10" fmla="*/ 2106 w 2331"/>
                <a:gd name="T11" fmla="*/ 154 h 754"/>
                <a:gd name="T12" fmla="*/ 2272 w 2331"/>
                <a:gd name="T13" fmla="*/ 258 h 754"/>
                <a:gd name="T14" fmla="*/ 2331 w 2331"/>
                <a:gd name="T15" fmla="*/ 377 h 754"/>
                <a:gd name="T16" fmla="*/ 2297 w 2331"/>
                <a:gd name="T17" fmla="*/ 468 h 754"/>
                <a:gd name="T18" fmla="*/ 2156 w 2331"/>
                <a:gd name="T19" fmla="*/ 576 h 754"/>
                <a:gd name="T20" fmla="*/ 1989 w 2331"/>
                <a:gd name="T21" fmla="*/ 644 h 754"/>
                <a:gd name="T22" fmla="*/ 1853 w 2331"/>
                <a:gd name="T23" fmla="*/ 682 h 754"/>
                <a:gd name="T24" fmla="*/ 1700 w 2331"/>
                <a:gd name="T25" fmla="*/ 712 h 754"/>
                <a:gd name="T26" fmla="*/ 1533 w 2331"/>
                <a:gd name="T27" fmla="*/ 735 h 754"/>
                <a:gd name="T28" fmla="*/ 1353 w 2331"/>
                <a:gd name="T29" fmla="*/ 749 h 754"/>
                <a:gd name="T30" fmla="*/ 1164 w 2331"/>
                <a:gd name="T31" fmla="*/ 754 h 754"/>
                <a:gd name="T32" fmla="*/ 975 w 2331"/>
                <a:gd name="T33" fmla="*/ 749 h 754"/>
                <a:gd name="T34" fmla="*/ 796 w 2331"/>
                <a:gd name="T35" fmla="*/ 735 h 754"/>
                <a:gd name="T36" fmla="*/ 629 w 2331"/>
                <a:gd name="T37" fmla="*/ 712 h 754"/>
                <a:gd name="T38" fmla="*/ 476 w 2331"/>
                <a:gd name="T39" fmla="*/ 682 h 754"/>
                <a:gd name="T40" fmla="*/ 341 w 2331"/>
                <a:gd name="T41" fmla="*/ 644 h 754"/>
                <a:gd name="T42" fmla="*/ 224 w 2331"/>
                <a:gd name="T43" fmla="*/ 600 h 754"/>
                <a:gd name="T44" fmla="*/ 59 w 2331"/>
                <a:gd name="T45" fmla="*/ 497 h 754"/>
                <a:gd name="T46" fmla="*/ 0 w 2331"/>
                <a:gd name="T47" fmla="*/ 377 h 754"/>
                <a:gd name="T48" fmla="*/ 34 w 2331"/>
                <a:gd name="T49" fmla="*/ 286 h 754"/>
                <a:gd name="T50" fmla="*/ 174 w 2331"/>
                <a:gd name="T51" fmla="*/ 178 h 754"/>
                <a:gd name="T52" fmla="*/ 341 w 2331"/>
                <a:gd name="T53" fmla="*/ 110 h 754"/>
                <a:gd name="T54" fmla="*/ 476 w 2331"/>
                <a:gd name="T55" fmla="*/ 73 h 754"/>
                <a:gd name="T56" fmla="*/ 629 w 2331"/>
                <a:gd name="T57" fmla="*/ 42 h 754"/>
                <a:gd name="T58" fmla="*/ 796 w 2331"/>
                <a:gd name="T59" fmla="*/ 19 h 754"/>
                <a:gd name="T60" fmla="*/ 975 w 2331"/>
                <a:gd name="T61" fmla="*/ 5 h 754"/>
                <a:gd name="T62" fmla="*/ 1164 w 2331"/>
                <a:gd name="T63" fmla="*/ 0 h 7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1"/>
                <a:gd name="T97" fmla="*/ 0 h 754"/>
                <a:gd name="T98" fmla="*/ 2331 w 2331"/>
                <a:gd name="T99" fmla="*/ 754 h 7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1" h="754">
                  <a:moveTo>
                    <a:pt x="1260" y="2"/>
                  </a:moveTo>
                  <a:lnTo>
                    <a:pt x="1353" y="5"/>
                  </a:lnTo>
                  <a:lnTo>
                    <a:pt x="1444" y="11"/>
                  </a:lnTo>
                  <a:lnTo>
                    <a:pt x="1533" y="19"/>
                  </a:lnTo>
                  <a:lnTo>
                    <a:pt x="1618" y="30"/>
                  </a:lnTo>
                  <a:lnTo>
                    <a:pt x="1700" y="42"/>
                  </a:lnTo>
                  <a:lnTo>
                    <a:pt x="1779" y="57"/>
                  </a:lnTo>
                  <a:lnTo>
                    <a:pt x="1853" y="73"/>
                  </a:lnTo>
                  <a:lnTo>
                    <a:pt x="1923" y="91"/>
                  </a:lnTo>
                  <a:lnTo>
                    <a:pt x="1989" y="110"/>
                  </a:lnTo>
                  <a:lnTo>
                    <a:pt x="2050" y="132"/>
                  </a:lnTo>
                  <a:lnTo>
                    <a:pt x="2106" y="154"/>
                  </a:lnTo>
                  <a:lnTo>
                    <a:pt x="2201" y="204"/>
                  </a:lnTo>
                  <a:lnTo>
                    <a:pt x="2272" y="258"/>
                  </a:lnTo>
                  <a:lnTo>
                    <a:pt x="2316" y="316"/>
                  </a:lnTo>
                  <a:lnTo>
                    <a:pt x="2331" y="377"/>
                  </a:lnTo>
                  <a:lnTo>
                    <a:pt x="2327" y="408"/>
                  </a:lnTo>
                  <a:lnTo>
                    <a:pt x="2297" y="468"/>
                  </a:lnTo>
                  <a:lnTo>
                    <a:pt x="2239" y="524"/>
                  </a:lnTo>
                  <a:lnTo>
                    <a:pt x="2156" y="576"/>
                  </a:lnTo>
                  <a:lnTo>
                    <a:pt x="2050" y="623"/>
                  </a:lnTo>
                  <a:lnTo>
                    <a:pt x="1989" y="644"/>
                  </a:lnTo>
                  <a:lnTo>
                    <a:pt x="1923" y="664"/>
                  </a:lnTo>
                  <a:lnTo>
                    <a:pt x="1853" y="682"/>
                  </a:lnTo>
                  <a:lnTo>
                    <a:pt x="1779" y="698"/>
                  </a:lnTo>
                  <a:lnTo>
                    <a:pt x="1700" y="712"/>
                  </a:lnTo>
                  <a:lnTo>
                    <a:pt x="1618" y="725"/>
                  </a:lnTo>
                  <a:lnTo>
                    <a:pt x="1533" y="735"/>
                  </a:lnTo>
                  <a:lnTo>
                    <a:pt x="1444" y="743"/>
                  </a:lnTo>
                  <a:lnTo>
                    <a:pt x="1353" y="749"/>
                  </a:lnTo>
                  <a:lnTo>
                    <a:pt x="1260" y="753"/>
                  </a:lnTo>
                  <a:lnTo>
                    <a:pt x="1164" y="754"/>
                  </a:lnTo>
                  <a:lnTo>
                    <a:pt x="1069" y="753"/>
                  </a:lnTo>
                  <a:lnTo>
                    <a:pt x="975" y="749"/>
                  </a:lnTo>
                  <a:lnTo>
                    <a:pt x="884" y="743"/>
                  </a:lnTo>
                  <a:lnTo>
                    <a:pt x="796" y="735"/>
                  </a:lnTo>
                  <a:lnTo>
                    <a:pt x="711" y="725"/>
                  </a:lnTo>
                  <a:lnTo>
                    <a:pt x="629" y="712"/>
                  </a:lnTo>
                  <a:lnTo>
                    <a:pt x="551" y="698"/>
                  </a:lnTo>
                  <a:lnTo>
                    <a:pt x="476" y="682"/>
                  </a:lnTo>
                  <a:lnTo>
                    <a:pt x="406" y="664"/>
                  </a:lnTo>
                  <a:lnTo>
                    <a:pt x="341" y="644"/>
                  </a:lnTo>
                  <a:lnTo>
                    <a:pt x="280" y="623"/>
                  </a:lnTo>
                  <a:lnTo>
                    <a:pt x="224" y="600"/>
                  </a:lnTo>
                  <a:lnTo>
                    <a:pt x="130" y="551"/>
                  </a:lnTo>
                  <a:lnTo>
                    <a:pt x="59" y="497"/>
                  </a:lnTo>
                  <a:lnTo>
                    <a:pt x="15" y="439"/>
                  </a:lnTo>
                  <a:lnTo>
                    <a:pt x="0" y="377"/>
                  </a:lnTo>
                  <a:lnTo>
                    <a:pt x="4" y="346"/>
                  </a:lnTo>
                  <a:lnTo>
                    <a:pt x="34" y="286"/>
                  </a:lnTo>
                  <a:lnTo>
                    <a:pt x="91" y="230"/>
                  </a:lnTo>
                  <a:lnTo>
                    <a:pt x="174" y="178"/>
                  </a:lnTo>
                  <a:lnTo>
                    <a:pt x="280" y="132"/>
                  </a:lnTo>
                  <a:lnTo>
                    <a:pt x="341" y="110"/>
                  </a:lnTo>
                  <a:lnTo>
                    <a:pt x="406" y="91"/>
                  </a:lnTo>
                  <a:lnTo>
                    <a:pt x="476" y="73"/>
                  </a:lnTo>
                  <a:lnTo>
                    <a:pt x="551" y="57"/>
                  </a:lnTo>
                  <a:lnTo>
                    <a:pt x="629" y="42"/>
                  </a:lnTo>
                  <a:lnTo>
                    <a:pt x="711" y="30"/>
                  </a:lnTo>
                  <a:lnTo>
                    <a:pt x="796" y="19"/>
                  </a:lnTo>
                  <a:lnTo>
                    <a:pt x="884" y="11"/>
                  </a:lnTo>
                  <a:lnTo>
                    <a:pt x="975" y="5"/>
                  </a:lnTo>
                  <a:lnTo>
                    <a:pt x="1069" y="2"/>
                  </a:lnTo>
                  <a:lnTo>
                    <a:pt x="1164" y="0"/>
                  </a:lnTo>
                  <a:lnTo>
                    <a:pt x="1260" y="2"/>
                  </a:lnTo>
                  <a:close/>
                </a:path>
              </a:pathLst>
            </a:custGeom>
            <a:solidFill>
              <a:srgbClr val="FFFFFF"/>
            </a:solidFill>
            <a:ln w="9525">
              <a:noFill/>
              <a:round/>
              <a:headEnd/>
              <a:tailEnd/>
            </a:ln>
          </p:spPr>
          <p:txBody>
            <a:bodyPr/>
            <a:lstStyle/>
            <a:p>
              <a:endParaRPr lang="en-US"/>
            </a:p>
          </p:txBody>
        </p:sp>
        <p:sp>
          <p:nvSpPr>
            <p:cNvPr id="67" name="Freeform 61"/>
            <p:cNvSpPr>
              <a:spLocks/>
            </p:cNvSpPr>
            <p:nvPr/>
          </p:nvSpPr>
          <p:spPr bwMode="auto">
            <a:xfrm>
              <a:off x="5472178" y="1905000"/>
              <a:ext cx="2596619" cy="857101"/>
            </a:xfrm>
            <a:custGeom>
              <a:avLst/>
              <a:gdLst>
                <a:gd name="T0" fmla="*/ 1069 w 2331"/>
                <a:gd name="T1" fmla="*/ 2 h 754"/>
                <a:gd name="T2" fmla="*/ 884 w 2331"/>
                <a:gd name="T3" fmla="*/ 11 h 754"/>
                <a:gd name="T4" fmla="*/ 711 w 2331"/>
                <a:gd name="T5" fmla="*/ 30 h 754"/>
                <a:gd name="T6" fmla="*/ 551 w 2331"/>
                <a:gd name="T7" fmla="*/ 57 h 754"/>
                <a:gd name="T8" fmla="*/ 406 w 2331"/>
                <a:gd name="T9" fmla="*/ 91 h 754"/>
                <a:gd name="T10" fmla="*/ 280 w 2331"/>
                <a:gd name="T11" fmla="*/ 132 h 754"/>
                <a:gd name="T12" fmla="*/ 130 w 2331"/>
                <a:gd name="T13" fmla="*/ 204 h 754"/>
                <a:gd name="T14" fmla="*/ 15 w 2331"/>
                <a:gd name="T15" fmla="*/ 316 h 754"/>
                <a:gd name="T16" fmla="*/ 4 w 2331"/>
                <a:gd name="T17" fmla="*/ 408 h 754"/>
                <a:gd name="T18" fmla="*/ 91 w 2331"/>
                <a:gd name="T19" fmla="*/ 524 h 754"/>
                <a:gd name="T20" fmla="*/ 280 w 2331"/>
                <a:gd name="T21" fmla="*/ 623 h 754"/>
                <a:gd name="T22" fmla="*/ 406 w 2331"/>
                <a:gd name="T23" fmla="*/ 664 h 754"/>
                <a:gd name="T24" fmla="*/ 551 w 2331"/>
                <a:gd name="T25" fmla="*/ 698 h 754"/>
                <a:gd name="T26" fmla="*/ 711 w 2331"/>
                <a:gd name="T27" fmla="*/ 725 h 754"/>
                <a:gd name="T28" fmla="*/ 884 w 2331"/>
                <a:gd name="T29" fmla="*/ 743 h 754"/>
                <a:gd name="T30" fmla="*/ 1069 w 2331"/>
                <a:gd name="T31" fmla="*/ 753 h 754"/>
                <a:gd name="T32" fmla="*/ 1260 w 2331"/>
                <a:gd name="T33" fmla="*/ 753 h 754"/>
                <a:gd name="T34" fmla="*/ 1444 w 2331"/>
                <a:gd name="T35" fmla="*/ 743 h 754"/>
                <a:gd name="T36" fmla="*/ 1618 w 2331"/>
                <a:gd name="T37" fmla="*/ 725 h 754"/>
                <a:gd name="T38" fmla="*/ 1779 w 2331"/>
                <a:gd name="T39" fmla="*/ 698 h 754"/>
                <a:gd name="T40" fmla="*/ 1923 w 2331"/>
                <a:gd name="T41" fmla="*/ 664 h 754"/>
                <a:gd name="T42" fmla="*/ 2050 w 2331"/>
                <a:gd name="T43" fmla="*/ 623 h 754"/>
                <a:gd name="T44" fmla="*/ 2201 w 2331"/>
                <a:gd name="T45" fmla="*/ 551 h 754"/>
                <a:gd name="T46" fmla="*/ 2316 w 2331"/>
                <a:gd name="T47" fmla="*/ 439 h 754"/>
                <a:gd name="T48" fmla="*/ 2327 w 2331"/>
                <a:gd name="T49" fmla="*/ 346 h 754"/>
                <a:gd name="T50" fmla="*/ 2239 w 2331"/>
                <a:gd name="T51" fmla="*/ 230 h 754"/>
                <a:gd name="T52" fmla="*/ 2050 w 2331"/>
                <a:gd name="T53" fmla="*/ 132 h 754"/>
                <a:gd name="T54" fmla="*/ 1923 w 2331"/>
                <a:gd name="T55" fmla="*/ 91 h 754"/>
                <a:gd name="T56" fmla="*/ 1779 w 2331"/>
                <a:gd name="T57" fmla="*/ 57 h 754"/>
                <a:gd name="T58" fmla="*/ 1618 w 2331"/>
                <a:gd name="T59" fmla="*/ 30 h 754"/>
                <a:gd name="T60" fmla="*/ 1444 w 2331"/>
                <a:gd name="T61" fmla="*/ 11 h 754"/>
                <a:gd name="T62" fmla="*/ 1260 w 2331"/>
                <a:gd name="T63" fmla="*/ 2 h 7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1"/>
                <a:gd name="T97" fmla="*/ 0 h 754"/>
                <a:gd name="T98" fmla="*/ 2331 w 2331"/>
                <a:gd name="T99" fmla="*/ 754 h 7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1" h="754">
                  <a:moveTo>
                    <a:pt x="1164" y="0"/>
                  </a:moveTo>
                  <a:lnTo>
                    <a:pt x="1069" y="2"/>
                  </a:lnTo>
                  <a:lnTo>
                    <a:pt x="975" y="5"/>
                  </a:lnTo>
                  <a:lnTo>
                    <a:pt x="884" y="11"/>
                  </a:lnTo>
                  <a:lnTo>
                    <a:pt x="796" y="19"/>
                  </a:lnTo>
                  <a:lnTo>
                    <a:pt x="711" y="30"/>
                  </a:lnTo>
                  <a:lnTo>
                    <a:pt x="629" y="42"/>
                  </a:lnTo>
                  <a:lnTo>
                    <a:pt x="551" y="57"/>
                  </a:lnTo>
                  <a:lnTo>
                    <a:pt x="476" y="73"/>
                  </a:lnTo>
                  <a:lnTo>
                    <a:pt x="406" y="91"/>
                  </a:lnTo>
                  <a:lnTo>
                    <a:pt x="341" y="110"/>
                  </a:lnTo>
                  <a:lnTo>
                    <a:pt x="280" y="132"/>
                  </a:lnTo>
                  <a:lnTo>
                    <a:pt x="224" y="154"/>
                  </a:lnTo>
                  <a:lnTo>
                    <a:pt x="130" y="204"/>
                  </a:lnTo>
                  <a:lnTo>
                    <a:pt x="59" y="258"/>
                  </a:lnTo>
                  <a:lnTo>
                    <a:pt x="15" y="316"/>
                  </a:lnTo>
                  <a:lnTo>
                    <a:pt x="0" y="377"/>
                  </a:lnTo>
                  <a:lnTo>
                    <a:pt x="4" y="408"/>
                  </a:lnTo>
                  <a:lnTo>
                    <a:pt x="34" y="468"/>
                  </a:lnTo>
                  <a:lnTo>
                    <a:pt x="91" y="524"/>
                  </a:lnTo>
                  <a:lnTo>
                    <a:pt x="174" y="576"/>
                  </a:lnTo>
                  <a:lnTo>
                    <a:pt x="280" y="623"/>
                  </a:lnTo>
                  <a:lnTo>
                    <a:pt x="341" y="644"/>
                  </a:lnTo>
                  <a:lnTo>
                    <a:pt x="406" y="664"/>
                  </a:lnTo>
                  <a:lnTo>
                    <a:pt x="476" y="682"/>
                  </a:lnTo>
                  <a:lnTo>
                    <a:pt x="551" y="698"/>
                  </a:lnTo>
                  <a:lnTo>
                    <a:pt x="629" y="712"/>
                  </a:lnTo>
                  <a:lnTo>
                    <a:pt x="711" y="725"/>
                  </a:lnTo>
                  <a:lnTo>
                    <a:pt x="796" y="735"/>
                  </a:lnTo>
                  <a:lnTo>
                    <a:pt x="884" y="743"/>
                  </a:lnTo>
                  <a:lnTo>
                    <a:pt x="975" y="749"/>
                  </a:lnTo>
                  <a:lnTo>
                    <a:pt x="1069" y="753"/>
                  </a:lnTo>
                  <a:lnTo>
                    <a:pt x="1164" y="754"/>
                  </a:lnTo>
                  <a:lnTo>
                    <a:pt x="1260" y="753"/>
                  </a:lnTo>
                  <a:lnTo>
                    <a:pt x="1353" y="749"/>
                  </a:lnTo>
                  <a:lnTo>
                    <a:pt x="1444" y="743"/>
                  </a:lnTo>
                  <a:lnTo>
                    <a:pt x="1533" y="735"/>
                  </a:lnTo>
                  <a:lnTo>
                    <a:pt x="1618" y="725"/>
                  </a:lnTo>
                  <a:lnTo>
                    <a:pt x="1700" y="712"/>
                  </a:lnTo>
                  <a:lnTo>
                    <a:pt x="1779" y="698"/>
                  </a:lnTo>
                  <a:lnTo>
                    <a:pt x="1853" y="682"/>
                  </a:lnTo>
                  <a:lnTo>
                    <a:pt x="1923" y="664"/>
                  </a:lnTo>
                  <a:lnTo>
                    <a:pt x="1989" y="644"/>
                  </a:lnTo>
                  <a:lnTo>
                    <a:pt x="2050" y="623"/>
                  </a:lnTo>
                  <a:lnTo>
                    <a:pt x="2106" y="600"/>
                  </a:lnTo>
                  <a:lnTo>
                    <a:pt x="2201" y="551"/>
                  </a:lnTo>
                  <a:lnTo>
                    <a:pt x="2272" y="497"/>
                  </a:lnTo>
                  <a:lnTo>
                    <a:pt x="2316" y="439"/>
                  </a:lnTo>
                  <a:lnTo>
                    <a:pt x="2331" y="377"/>
                  </a:lnTo>
                  <a:lnTo>
                    <a:pt x="2327" y="346"/>
                  </a:lnTo>
                  <a:lnTo>
                    <a:pt x="2297" y="286"/>
                  </a:lnTo>
                  <a:lnTo>
                    <a:pt x="2239" y="230"/>
                  </a:lnTo>
                  <a:lnTo>
                    <a:pt x="2156" y="178"/>
                  </a:lnTo>
                  <a:lnTo>
                    <a:pt x="2050" y="132"/>
                  </a:lnTo>
                  <a:lnTo>
                    <a:pt x="1989" y="110"/>
                  </a:lnTo>
                  <a:lnTo>
                    <a:pt x="1923" y="91"/>
                  </a:lnTo>
                  <a:lnTo>
                    <a:pt x="1853" y="73"/>
                  </a:lnTo>
                  <a:lnTo>
                    <a:pt x="1779" y="57"/>
                  </a:lnTo>
                  <a:lnTo>
                    <a:pt x="1700" y="42"/>
                  </a:lnTo>
                  <a:lnTo>
                    <a:pt x="1618" y="30"/>
                  </a:lnTo>
                  <a:lnTo>
                    <a:pt x="1533" y="19"/>
                  </a:lnTo>
                  <a:lnTo>
                    <a:pt x="1444" y="11"/>
                  </a:lnTo>
                  <a:lnTo>
                    <a:pt x="1353" y="5"/>
                  </a:lnTo>
                  <a:lnTo>
                    <a:pt x="1260" y="2"/>
                  </a:lnTo>
                  <a:lnTo>
                    <a:pt x="1164" y="0"/>
                  </a:lnTo>
                </a:path>
              </a:pathLst>
            </a:custGeom>
            <a:noFill/>
            <a:ln w="13332">
              <a:solidFill>
                <a:srgbClr val="000000"/>
              </a:solidFill>
              <a:round/>
              <a:headEnd/>
              <a:tailEnd/>
            </a:ln>
          </p:spPr>
          <p:txBody>
            <a:bodyPr/>
            <a:lstStyle/>
            <a:p>
              <a:endParaRPr lang="en-US"/>
            </a:p>
          </p:txBody>
        </p:sp>
        <p:sp>
          <p:nvSpPr>
            <p:cNvPr id="68" name="Rectangle 62"/>
            <p:cNvSpPr>
              <a:spLocks/>
            </p:cNvSpPr>
            <p:nvPr/>
          </p:nvSpPr>
          <p:spPr bwMode="auto">
            <a:xfrm>
              <a:off x="7010544" y="4188707"/>
              <a:ext cx="93572" cy="101170"/>
            </a:xfrm>
            <a:prstGeom prst="rect">
              <a:avLst/>
            </a:prstGeom>
            <a:solidFill>
              <a:srgbClr val="CCCCFF"/>
            </a:solidFill>
            <a:ln w="9525">
              <a:noFill/>
              <a:miter lim="800000"/>
              <a:headEnd/>
              <a:tailEnd/>
            </a:ln>
          </p:spPr>
          <p:txBody>
            <a:bodyPr/>
            <a:lstStyle/>
            <a:p>
              <a:endParaRPr lang="en-US"/>
            </a:p>
          </p:txBody>
        </p:sp>
        <p:sp>
          <p:nvSpPr>
            <p:cNvPr id="69" name="Freeform 63"/>
            <p:cNvSpPr>
              <a:spLocks/>
            </p:cNvSpPr>
            <p:nvPr/>
          </p:nvSpPr>
          <p:spPr bwMode="auto">
            <a:xfrm>
              <a:off x="5493343" y="2278987"/>
              <a:ext cx="2586594" cy="483114"/>
            </a:xfrm>
            <a:custGeom>
              <a:avLst/>
              <a:gdLst>
                <a:gd name="T0" fmla="*/ 1890 w 2322"/>
                <a:gd name="T1" fmla="*/ 26 h 425"/>
                <a:gd name="T2" fmla="*/ 1981 w 2322"/>
                <a:gd name="T3" fmla="*/ 52 h 425"/>
                <a:gd name="T4" fmla="*/ 2088 w 2322"/>
                <a:gd name="T5" fmla="*/ 86 h 425"/>
                <a:gd name="T6" fmla="*/ 2111 w 2322"/>
                <a:gd name="T7" fmla="*/ 90 h 425"/>
                <a:gd name="T8" fmla="*/ 2129 w 2322"/>
                <a:gd name="T9" fmla="*/ 94 h 425"/>
                <a:gd name="T10" fmla="*/ 2211 w 2322"/>
                <a:gd name="T11" fmla="*/ 105 h 425"/>
                <a:gd name="T12" fmla="*/ 2277 w 2322"/>
                <a:gd name="T13" fmla="*/ 82 h 425"/>
                <a:gd name="T14" fmla="*/ 2291 w 2322"/>
                <a:gd name="T15" fmla="*/ 78 h 425"/>
                <a:gd name="T16" fmla="*/ 2299 w 2322"/>
                <a:gd name="T17" fmla="*/ 77 h 425"/>
                <a:gd name="T18" fmla="*/ 2304 w 2322"/>
                <a:gd name="T19" fmla="*/ 77 h 425"/>
                <a:gd name="T20" fmla="*/ 2309 w 2322"/>
                <a:gd name="T21" fmla="*/ 77 h 425"/>
                <a:gd name="T22" fmla="*/ 2322 w 2322"/>
                <a:gd name="T23" fmla="*/ 84 h 425"/>
                <a:gd name="T24" fmla="*/ 2278 w 2322"/>
                <a:gd name="T25" fmla="*/ 125 h 425"/>
                <a:gd name="T26" fmla="*/ 2235 w 2322"/>
                <a:gd name="T27" fmla="*/ 170 h 425"/>
                <a:gd name="T28" fmla="*/ 2225 w 2322"/>
                <a:gd name="T29" fmla="*/ 178 h 425"/>
                <a:gd name="T30" fmla="*/ 2161 w 2322"/>
                <a:gd name="T31" fmla="*/ 221 h 425"/>
                <a:gd name="T32" fmla="*/ 2078 w 2322"/>
                <a:gd name="T33" fmla="*/ 262 h 425"/>
                <a:gd name="T34" fmla="*/ 2028 w 2322"/>
                <a:gd name="T35" fmla="*/ 284 h 425"/>
                <a:gd name="T36" fmla="*/ 1825 w 2322"/>
                <a:gd name="T37" fmla="*/ 348 h 425"/>
                <a:gd name="T38" fmla="*/ 1585 w 2322"/>
                <a:gd name="T39" fmla="*/ 390 h 425"/>
                <a:gd name="T40" fmla="*/ 1350 w 2322"/>
                <a:gd name="T41" fmla="*/ 416 h 425"/>
                <a:gd name="T42" fmla="*/ 1204 w 2322"/>
                <a:gd name="T43" fmla="*/ 421 h 425"/>
                <a:gd name="T44" fmla="*/ 1006 w 2322"/>
                <a:gd name="T45" fmla="*/ 408 h 425"/>
                <a:gd name="T46" fmla="*/ 847 w 2322"/>
                <a:gd name="T47" fmla="*/ 398 h 425"/>
                <a:gd name="T48" fmla="*/ 609 w 2322"/>
                <a:gd name="T49" fmla="*/ 374 h 425"/>
                <a:gd name="T50" fmla="*/ 385 w 2322"/>
                <a:gd name="T51" fmla="*/ 326 h 425"/>
                <a:gd name="T52" fmla="*/ 252 w 2322"/>
                <a:gd name="T53" fmla="*/ 279 h 425"/>
                <a:gd name="T54" fmla="*/ 129 w 2322"/>
                <a:gd name="T55" fmla="*/ 219 h 425"/>
                <a:gd name="T56" fmla="*/ 87 w 2322"/>
                <a:gd name="T57" fmla="*/ 198 h 425"/>
                <a:gd name="T58" fmla="*/ 79 w 2322"/>
                <a:gd name="T59" fmla="*/ 190 h 425"/>
                <a:gd name="T60" fmla="*/ 54 w 2322"/>
                <a:gd name="T61" fmla="*/ 171 h 425"/>
                <a:gd name="T62" fmla="*/ 43 w 2322"/>
                <a:gd name="T63" fmla="*/ 165 h 425"/>
                <a:gd name="T64" fmla="*/ 25 w 2322"/>
                <a:gd name="T65" fmla="*/ 149 h 425"/>
                <a:gd name="T66" fmla="*/ 0 w 2322"/>
                <a:gd name="T67" fmla="*/ 115 h 425"/>
                <a:gd name="T68" fmla="*/ 2 w 2322"/>
                <a:gd name="T69" fmla="*/ 103 h 425"/>
                <a:gd name="T70" fmla="*/ 5 w 2322"/>
                <a:gd name="T71" fmla="*/ 63 h 425"/>
                <a:gd name="T72" fmla="*/ 13 w 2322"/>
                <a:gd name="T73" fmla="*/ 35 h 425"/>
                <a:gd name="T74" fmla="*/ 21 w 2322"/>
                <a:gd name="T75" fmla="*/ 28 h 425"/>
                <a:gd name="T76" fmla="*/ 65 w 2322"/>
                <a:gd name="T77" fmla="*/ 67 h 425"/>
                <a:gd name="T78" fmla="*/ 111 w 2322"/>
                <a:gd name="T79" fmla="*/ 80 h 425"/>
                <a:gd name="T80" fmla="*/ 176 w 2322"/>
                <a:gd name="T81" fmla="*/ 98 h 425"/>
                <a:gd name="T82" fmla="*/ 228 w 2322"/>
                <a:gd name="T83" fmla="*/ 91 h 425"/>
                <a:gd name="T84" fmla="*/ 250 w 2322"/>
                <a:gd name="T85" fmla="*/ 88 h 425"/>
                <a:gd name="T86" fmla="*/ 313 w 2322"/>
                <a:gd name="T87" fmla="*/ 58 h 425"/>
                <a:gd name="T88" fmla="*/ 384 w 2322"/>
                <a:gd name="T89" fmla="*/ 27 h 425"/>
                <a:gd name="T90" fmla="*/ 551 w 2322"/>
                <a:gd name="T91" fmla="*/ 66 h 425"/>
                <a:gd name="T92" fmla="*/ 648 w 2322"/>
                <a:gd name="T93" fmla="*/ 100 h 425"/>
                <a:gd name="T94" fmla="*/ 670 w 2322"/>
                <a:gd name="T95" fmla="*/ 108 h 425"/>
                <a:gd name="T96" fmla="*/ 766 w 2322"/>
                <a:gd name="T97" fmla="*/ 123 h 425"/>
                <a:gd name="T98" fmla="*/ 896 w 2322"/>
                <a:gd name="T99" fmla="*/ 109 h 425"/>
                <a:gd name="T100" fmla="*/ 914 w 2322"/>
                <a:gd name="T101" fmla="*/ 106 h 425"/>
                <a:gd name="T102" fmla="*/ 1031 w 2322"/>
                <a:gd name="T103" fmla="*/ 55 h 425"/>
                <a:gd name="T104" fmla="*/ 1074 w 2322"/>
                <a:gd name="T105" fmla="*/ 26 h 425"/>
                <a:gd name="T106" fmla="*/ 1219 w 2322"/>
                <a:gd name="T107" fmla="*/ 61 h 425"/>
                <a:gd name="T108" fmla="*/ 1400 w 2322"/>
                <a:gd name="T109" fmla="*/ 81 h 425"/>
                <a:gd name="T110" fmla="*/ 1530 w 2322"/>
                <a:gd name="T111" fmla="*/ 93 h 425"/>
                <a:gd name="T112" fmla="*/ 1683 w 2322"/>
                <a:gd name="T113" fmla="*/ 57 h 425"/>
                <a:gd name="T114" fmla="*/ 1808 w 2322"/>
                <a:gd name="T115" fmla="*/ 2 h 4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22"/>
                <a:gd name="T175" fmla="*/ 0 h 425"/>
                <a:gd name="T176" fmla="*/ 2322 w 2322"/>
                <a:gd name="T177" fmla="*/ 425 h 4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22" h="425">
                  <a:moveTo>
                    <a:pt x="1808" y="2"/>
                  </a:moveTo>
                  <a:lnTo>
                    <a:pt x="1872" y="20"/>
                  </a:lnTo>
                  <a:lnTo>
                    <a:pt x="1890" y="26"/>
                  </a:lnTo>
                  <a:lnTo>
                    <a:pt x="1899" y="29"/>
                  </a:lnTo>
                  <a:lnTo>
                    <a:pt x="1963" y="48"/>
                  </a:lnTo>
                  <a:lnTo>
                    <a:pt x="1981" y="52"/>
                  </a:lnTo>
                  <a:lnTo>
                    <a:pt x="1987" y="56"/>
                  </a:lnTo>
                  <a:lnTo>
                    <a:pt x="2051" y="78"/>
                  </a:lnTo>
                  <a:lnTo>
                    <a:pt x="2088" y="86"/>
                  </a:lnTo>
                  <a:lnTo>
                    <a:pt x="2096" y="87"/>
                  </a:lnTo>
                  <a:lnTo>
                    <a:pt x="2103" y="88"/>
                  </a:lnTo>
                  <a:lnTo>
                    <a:pt x="2111" y="90"/>
                  </a:lnTo>
                  <a:lnTo>
                    <a:pt x="2118" y="92"/>
                  </a:lnTo>
                  <a:lnTo>
                    <a:pt x="2125" y="93"/>
                  </a:lnTo>
                  <a:lnTo>
                    <a:pt x="2129" y="94"/>
                  </a:lnTo>
                  <a:lnTo>
                    <a:pt x="2190" y="105"/>
                  </a:lnTo>
                  <a:lnTo>
                    <a:pt x="2207" y="108"/>
                  </a:lnTo>
                  <a:lnTo>
                    <a:pt x="2211" y="105"/>
                  </a:lnTo>
                  <a:lnTo>
                    <a:pt x="2216" y="103"/>
                  </a:lnTo>
                  <a:lnTo>
                    <a:pt x="2273" y="83"/>
                  </a:lnTo>
                  <a:lnTo>
                    <a:pt x="2277" y="82"/>
                  </a:lnTo>
                  <a:lnTo>
                    <a:pt x="2282" y="81"/>
                  </a:lnTo>
                  <a:lnTo>
                    <a:pt x="2286" y="79"/>
                  </a:lnTo>
                  <a:lnTo>
                    <a:pt x="2291" y="78"/>
                  </a:lnTo>
                  <a:lnTo>
                    <a:pt x="2296" y="76"/>
                  </a:lnTo>
                  <a:lnTo>
                    <a:pt x="2297" y="77"/>
                  </a:lnTo>
                  <a:lnTo>
                    <a:pt x="2299" y="77"/>
                  </a:lnTo>
                  <a:lnTo>
                    <a:pt x="2300" y="77"/>
                  </a:lnTo>
                  <a:lnTo>
                    <a:pt x="2302" y="77"/>
                  </a:lnTo>
                  <a:lnTo>
                    <a:pt x="2304" y="77"/>
                  </a:lnTo>
                  <a:lnTo>
                    <a:pt x="2305" y="77"/>
                  </a:lnTo>
                  <a:lnTo>
                    <a:pt x="2307" y="77"/>
                  </a:lnTo>
                  <a:lnTo>
                    <a:pt x="2309" y="77"/>
                  </a:lnTo>
                  <a:lnTo>
                    <a:pt x="2310" y="77"/>
                  </a:lnTo>
                  <a:lnTo>
                    <a:pt x="2322" y="83"/>
                  </a:lnTo>
                  <a:lnTo>
                    <a:pt x="2322" y="84"/>
                  </a:lnTo>
                  <a:lnTo>
                    <a:pt x="2309" y="90"/>
                  </a:lnTo>
                  <a:lnTo>
                    <a:pt x="2308" y="90"/>
                  </a:lnTo>
                  <a:lnTo>
                    <a:pt x="2278" y="125"/>
                  </a:lnTo>
                  <a:lnTo>
                    <a:pt x="2275" y="129"/>
                  </a:lnTo>
                  <a:lnTo>
                    <a:pt x="2238" y="165"/>
                  </a:lnTo>
                  <a:lnTo>
                    <a:pt x="2235" y="170"/>
                  </a:lnTo>
                  <a:lnTo>
                    <a:pt x="2229" y="180"/>
                  </a:lnTo>
                  <a:lnTo>
                    <a:pt x="2227" y="178"/>
                  </a:lnTo>
                  <a:lnTo>
                    <a:pt x="2225" y="178"/>
                  </a:lnTo>
                  <a:lnTo>
                    <a:pt x="2182" y="205"/>
                  </a:lnTo>
                  <a:lnTo>
                    <a:pt x="2180" y="206"/>
                  </a:lnTo>
                  <a:lnTo>
                    <a:pt x="2161" y="221"/>
                  </a:lnTo>
                  <a:lnTo>
                    <a:pt x="2156" y="224"/>
                  </a:lnTo>
                  <a:lnTo>
                    <a:pt x="2097" y="254"/>
                  </a:lnTo>
                  <a:lnTo>
                    <a:pt x="2078" y="262"/>
                  </a:lnTo>
                  <a:lnTo>
                    <a:pt x="2072" y="264"/>
                  </a:lnTo>
                  <a:lnTo>
                    <a:pt x="2041" y="278"/>
                  </a:lnTo>
                  <a:lnTo>
                    <a:pt x="2028" y="284"/>
                  </a:lnTo>
                  <a:lnTo>
                    <a:pt x="1962" y="310"/>
                  </a:lnTo>
                  <a:lnTo>
                    <a:pt x="1894" y="331"/>
                  </a:lnTo>
                  <a:lnTo>
                    <a:pt x="1825" y="348"/>
                  </a:lnTo>
                  <a:lnTo>
                    <a:pt x="1741" y="365"/>
                  </a:lnTo>
                  <a:lnTo>
                    <a:pt x="1663" y="378"/>
                  </a:lnTo>
                  <a:lnTo>
                    <a:pt x="1585" y="390"/>
                  </a:lnTo>
                  <a:lnTo>
                    <a:pt x="1507" y="399"/>
                  </a:lnTo>
                  <a:lnTo>
                    <a:pt x="1429" y="408"/>
                  </a:lnTo>
                  <a:lnTo>
                    <a:pt x="1350" y="416"/>
                  </a:lnTo>
                  <a:lnTo>
                    <a:pt x="1271" y="422"/>
                  </a:lnTo>
                  <a:lnTo>
                    <a:pt x="1244" y="425"/>
                  </a:lnTo>
                  <a:lnTo>
                    <a:pt x="1204" y="421"/>
                  </a:lnTo>
                  <a:lnTo>
                    <a:pt x="1165" y="418"/>
                  </a:lnTo>
                  <a:lnTo>
                    <a:pt x="1085" y="412"/>
                  </a:lnTo>
                  <a:lnTo>
                    <a:pt x="1006" y="408"/>
                  </a:lnTo>
                  <a:lnTo>
                    <a:pt x="966" y="405"/>
                  </a:lnTo>
                  <a:lnTo>
                    <a:pt x="926" y="403"/>
                  </a:lnTo>
                  <a:lnTo>
                    <a:pt x="847" y="398"/>
                  </a:lnTo>
                  <a:lnTo>
                    <a:pt x="768" y="392"/>
                  </a:lnTo>
                  <a:lnTo>
                    <a:pt x="688" y="384"/>
                  </a:lnTo>
                  <a:lnTo>
                    <a:pt x="609" y="374"/>
                  </a:lnTo>
                  <a:lnTo>
                    <a:pt x="530" y="360"/>
                  </a:lnTo>
                  <a:lnTo>
                    <a:pt x="452" y="343"/>
                  </a:lnTo>
                  <a:lnTo>
                    <a:pt x="385" y="326"/>
                  </a:lnTo>
                  <a:lnTo>
                    <a:pt x="325" y="308"/>
                  </a:lnTo>
                  <a:lnTo>
                    <a:pt x="268" y="287"/>
                  </a:lnTo>
                  <a:lnTo>
                    <a:pt x="252" y="279"/>
                  </a:lnTo>
                  <a:lnTo>
                    <a:pt x="244" y="274"/>
                  </a:lnTo>
                  <a:lnTo>
                    <a:pt x="188" y="245"/>
                  </a:lnTo>
                  <a:lnTo>
                    <a:pt x="129" y="219"/>
                  </a:lnTo>
                  <a:lnTo>
                    <a:pt x="94" y="206"/>
                  </a:lnTo>
                  <a:lnTo>
                    <a:pt x="90" y="202"/>
                  </a:lnTo>
                  <a:lnTo>
                    <a:pt x="87" y="198"/>
                  </a:lnTo>
                  <a:lnTo>
                    <a:pt x="84" y="195"/>
                  </a:lnTo>
                  <a:lnTo>
                    <a:pt x="81" y="192"/>
                  </a:lnTo>
                  <a:lnTo>
                    <a:pt x="79" y="190"/>
                  </a:lnTo>
                  <a:lnTo>
                    <a:pt x="61" y="176"/>
                  </a:lnTo>
                  <a:lnTo>
                    <a:pt x="58" y="174"/>
                  </a:lnTo>
                  <a:lnTo>
                    <a:pt x="54" y="171"/>
                  </a:lnTo>
                  <a:lnTo>
                    <a:pt x="49" y="169"/>
                  </a:lnTo>
                  <a:lnTo>
                    <a:pt x="44" y="165"/>
                  </a:lnTo>
                  <a:lnTo>
                    <a:pt x="43" y="165"/>
                  </a:lnTo>
                  <a:lnTo>
                    <a:pt x="42" y="164"/>
                  </a:lnTo>
                  <a:lnTo>
                    <a:pt x="27" y="153"/>
                  </a:lnTo>
                  <a:lnTo>
                    <a:pt x="25" y="149"/>
                  </a:lnTo>
                  <a:lnTo>
                    <a:pt x="9" y="131"/>
                  </a:lnTo>
                  <a:lnTo>
                    <a:pt x="8" y="129"/>
                  </a:lnTo>
                  <a:lnTo>
                    <a:pt x="0" y="115"/>
                  </a:lnTo>
                  <a:lnTo>
                    <a:pt x="0" y="111"/>
                  </a:lnTo>
                  <a:lnTo>
                    <a:pt x="1" y="108"/>
                  </a:lnTo>
                  <a:lnTo>
                    <a:pt x="2" y="103"/>
                  </a:lnTo>
                  <a:lnTo>
                    <a:pt x="3" y="98"/>
                  </a:lnTo>
                  <a:lnTo>
                    <a:pt x="3" y="90"/>
                  </a:lnTo>
                  <a:lnTo>
                    <a:pt x="5" y="63"/>
                  </a:lnTo>
                  <a:lnTo>
                    <a:pt x="5" y="60"/>
                  </a:lnTo>
                  <a:lnTo>
                    <a:pt x="11" y="39"/>
                  </a:lnTo>
                  <a:lnTo>
                    <a:pt x="13" y="35"/>
                  </a:lnTo>
                  <a:lnTo>
                    <a:pt x="15" y="31"/>
                  </a:lnTo>
                  <a:lnTo>
                    <a:pt x="17" y="26"/>
                  </a:lnTo>
                  <a:lnTo>
                    <a:pt x="21" y="28"/>
                  </a:lnTo>
                  <a:lnTo>
                    <a:pt x="44" y="46"/>
                  </a:lnTo>
                  <a:lnTo>
                    <a:pt x="46" y="49"/>
                  </a:lnTo>
                  <a:lnTo>
                    <a:pt x="65" y="67"/>
                  </a:lnTo>
                  <a:lnTo>
                    <a:pt x="66" y="68"/>
                  </a:lnTo>
                  <a:lnTo>
                    <a:pt x="108" y="79"/>
                  </a:lnTo>
                  <a:lnTo>
                    <a:pt x="111" y="80"/>
                  </a:lnTo>
                  <a:lnTo>
                    <a:pt x="127" y="85"/>
                  </a:lnTo>
                  <a:lnTo>
                    <a:pt x="133" y="89"/>
                  </a:lnTo>
                  <a:lnTo>
                    <a:pt x="176" y="98"/>
                  </a:lnTo>
                  <a:lnTo>
                    <a:pt x="182" y="98"/>
                  </a:lnTo>
                  <a:lnTo>
                    <a:pt x="220" y="92"/>
                  </a:lnTo>
                  <a:lnTo>
                    <a:pt x="228" y="91"/>
                  </a:lnTo>
                  <a:lnTo>
                    <a:pt x="235" y="90"/>
                  </a:lnTo>
                  <a:lnTo>
                    <a:pt x="242" y="89"/>
                  </a:lnTo>
                  <a:lnTo>
                    <a:pt x="250" y="88"/>
                  </a:lnTo>
                  <a:lnTo>
                    <a:pt x="256" y="85"/>
                  </a:lnTo>
                  <a:lnTo>
                    <a:pt x="307" y="61"/>
                  </a:lnTo>
                  <a:lnTo>
                    <a:pt x="313" y="58"/>
                  </a:lnTo>
                  <a:lnTo>
                    <a:pt x="369" y="30"/>
                  </a:lnTo>
                  <a:lnTo>
                    <a:pt x="375" y="26"/>
                  </a:lnTo>
                  <a:lnTo>
                    <a:pt x="384" y="27"/>
                  </a:lnTo>
                  <a:lnTo>
                    <a:pt x="444" y="38"/>
                  </a:lnTo>
                  <a:lnTo>
                    <a:pt x="504" y="51"/>
                  </a:lnTo>
                  <a:lnTo>
                    <a:pt x="551" y="66"/>
                  </a:lnTo>
                  <a:lnTo>
                    <a:pt x="556" y="69"/>
                  </a:lnTo>
                  <a:lnTo>
                    <a:pt x="612" y="91"/>
                  </a:lnTo>
                  <a:lnTo>
                    <a:pt x="648" y="100"/>
                  </a:lnTo>
                  <a:lnTo>
                    <a:pt x="655" y="101"/>
                  </a:lnTo>
                  <a:lnTo>
                    <a:pt x="661" y="103"/>
                  </a:lnTo>
                  <a:lnTo>
                    <a:pt x="670" y="108"/>
                  </a:lnTo>
                  <a:lnTo>
                    <a:pt x="681" y="113"/>
                  </a:lnTo>
                  <a:lnTo>
                    <a:pt x="751" y="123"/>
                  </a:lnTo>
                  <a:lnTo>
                    <a:pt x="766" y="123"/>
                  </a:lnTo>
                  <a:lnTo>
                    <a:pt x="827" y="119"/>
                  </a:lnTo>
                  <a:lnTo>
                    <a:pt x="888" y="111"/>
                  </a:lnTo>
                  <a:lnTo>
                    <a:pt x="896" y="109"/>
                  </a:lnTo>
                  <a:lnTo>
                    <a:pt x="903" y="108"/>
                  </a:lnTo>
                  <a:lnTo>
                    <a:pt x="908" y="108"/>
                  </a:lnTo>
                  <a:lnTo>
                    <a:pt x="914" y="106"/>
                  </a:lnTo>
                  <a:lnTo>
                    <a:pt x="975" y="83"/>
                  </a:lnTo>
                  <a:lnTo>
                    <a:pt x="1029" y="56"/>
                  </a:lnTo>
                  <a:lnTo>
                    <a:pt x="1031" y="55"/>
                  </a:lnTo>
                  <a:lnTo>
                    <a:pt x="1060" y="35"/>
                  </a:lnTo>
                  <a:lnTo>
                    <a:pt x="1061" y="35"/>
                  </a:lnTo>
                  <a:lnTo>
                    <a:pt x="1074" y="26"/>
                  </a:lnTo>
                  <a:lnTo>
                    <a:pt x="1089" y="31"/>
                  </a:lnTo>
                  <a:lnTo>
                    <a:pt x="1153" y="48"/>
                  </a:lnTo>
                  <a:lnTo>
                    <a:pt x="1219" y="61"/>
                  </a:lnTo>
                  <a:lnTo>
                    <a:pt x="1286" y="71"/>
                  </a:lnTo>
                  <a:lnTo>
                    <a:pt x="1353" y="78"/>
                  </a:lnTo>
                  <a:lnTo>
                    <a:pt x="1400" y="81"/>
                  </a:lnTo>
                  <a:lnTo>
                    <a:pt x="1407" y="82"/>
                  </a:lnTo>
                  <a:lnTo>
                    <a:pt x="1473" y="88"/>
                  </a:lnTo>
                  <a:lnTo>
                    <a:pt x="1530" y="93"/>
                  </a:lnTo>
                  <a:lnTo>
                    <a:pt x="1544" y="91"/>
                  </a:lnTo>
                  <a:lnTo>
                    <a:pt x="1615" y="77"/>
                  </a:lnTo>
                  <a:lnTo>
                    <a:pt x="1683" y="57"/>
                  </a:lnTo>
                  <a:lnTo>
                    <a:pt x="1749" y="29"/>
                  </a:lnTo>
                  <a:lnTo>
                    <a:pt x="1799" y="0"/>
                  </a:lnTo>
                  <a:lnTo>
                    <a:pt x="1808" y="2"/>
                  </a:lnTo>
                  <a:close/>
                </a:path>
              </a:pathLst>
            </a:custGeom>
            <a:solidFill>
              <a:srgbClr val="CCFFCC"/>
            </a:solidFill>
            <a:ln w="9525">
              <a:noFill/>
              <a:round/>
              <a:headEnd/>
              <a:tailEnd/>
            </a:ln>
          </p:spPr>
          <p:txBody>
            <a:bodyPr/>
            <a:lstStyle/>
            <a:p>
              <a:endParaRPr lang="en-US"/>
            </a:p>
          </p:txBody>
        </p:sp>
        <p:sp>
          <p:nvSpPr>
            <p:cNvPr id="70" name="Freeform 64"/>
            <p:cNvSpPr>
              <a:spLocks/>
            </p:cNvSpPr>
            <p:nvPr/>
          </p:nvSpPr>
          <p:spPr bwMode="auto">
            <a:xfrm>
              <a:off x="5493343" y="2278987"/>
              <a:ext cx="2586594" cy="483114"/>
            </a:xfrm>
            <a:custGeom>
              <a:avLst/>
              <a:gdLst>
                <a:gd name="T0" fmla="*/ 46 w 2322"/>
                <a:gd name="T1" fmla="*/ 49 h 425"/>
                <a:gd name="T2" fmla="*/ 108 w 2322"/>
                <a:gd name="T3" fmla="*/ 79 h 425"/>
                <a:gd name="T4" fmla="*/ 133 w 2322"/>
                <a:gd name="T5" fmla="*/ 89 h 425"/>
                <a:gd name="T6" fmla="*/ 220 w 2322"/>
                <a:gd name="T7" fmla="*/ 92 h 425"/>
                <a:gd name="T8" fmla="*/ 242 w 2322"/>
                <a:gd name="T9" fmla="*/ 89 h 425"/>
                <a:gd name="T10" fmla="*/ 301 w 2322"/>
                <a:gd name="T11" fmla="*/ 64 h 425"/>
                <a:gd name="T12" fmla="*/ 375 w 2322"/>
                <a:gd name="T13" fmla="*/ 26 h 425"/>
                <a:gd name="T14" fmla="*/ 504 w 2322"/>
                <a:gd name="T15" fmla="*/ 51 h 425"/>
                <a:gd name="T16" fmla="*/ 612 w 2322"/>
                <a:gd name="T17" fmla="*/ 91 h 425"/>
                <a:gd name="T18" fmla="*/ 661 w 2322"/>
                <a:gd name="T19" fmla="*/ 103 h 425"/>
                <a:gd name="T20" fmla="*/ 751 w 2322"/>
                <a:gd name="T21" fmla="*/ 123 h 425"/>
                <a:gd name="T22" fmla="*/ 888 w 2322"/>
                <a:gd name="T23" fmla="*/ 111 h 425"/>
                <a:gd name="T24" fmla="*/ 908 w 2322"/>
                <a:gd name="T25" fmla="*/ 108 h 425"/>
                <a:gd name="T26" fmla="*/ 1029 w 2322"/>
                <a:gd name="T27" fmla="*/ 56 h 425"/>
                <a:gd name="T28" fmla="*/ 1061 w 2322"/>
                <a:gd name="T29" fmla="*/ 35 h 425"/>
                <a:gd name="T30" fmla="*/ 1153 w 2322"/>
                <a:gd name="T31" fmla="*/ 48 h 425"/>
                <a:gd name="T32" fmla="*/ 1353 w 2322"/>
                <a:gd name="T33" fmla="*/ 78 h 425"/>
                <a:gd name="T34" fmla="*/ 1473 w 2322"/>
                <a:gd name="T35" fmla="*/ 88 h 425"/>
                <a:gd name="T36" fmla="*/ 1615 w 2322"/>
                <a:gd name="T37" fmla="*/ 77 h 425"/>
                <a:gd name="T38" fmla="*/ 1799 w 2322"/>
                <a:gd name="T39" fmla="*/ 0 h 425"/>
                <a:gd name="T40" fmla="*/ 1899 w 2322"/>
                <a:gd name="T41" fmla="*/ 29 h 425"/>
                <a:gd name="T42" fmla="*/ 1981 w 2322"/>
                <a:gd name="T43" fmla="*/ 52 h 425"/>
                <a:gd name="T44" fmla="*/ 2088 w 2322"/>
                <a:gd name="T45" fmla="*/ 86 h 425"/>
                <a:gd name="T46" fmla="*/ 2111 w 2322"/>
                <a:gd name="T47" fmla="*/ 90 h 425"/>
                <a:gd name="T48" fmla="*/ 2129 w 2322"/>
                <a:gd name="T49" fmla="*/ 94 h 425"/>
                <a:gd name="T50" fmla="*/ 2211 w 2322"/>
                <a:gd name="T51" fmla="*/ 105 h 425"/>
                <a:gd name="T52" fmla="*/ 2277 w 2322"/>
                <a:gd name="T53" fmla="*/ 82 h 425"/>
                <a:gd name="T54" fmla="*/ 2291 w 2322"/>
                <a:gd name="T55" fmla="*/ 78 h 425"/>
                <a:gd name="T56" fmla="*/ 2299 w 2322"/>
                <a:gd name="T57" fmla="*/ 77 h 425"/>
                <a:gd name="T58" fmla="*/ 2304 w 2322"/>
                <a:gd name="T59" fmla="*/ 77 h 425"/>
                <a:gd name="T60" fmla="*/ 2309 w 2322"/>
                <a:gd name="T61" fmla="*/ 77 h 425"/>
                <a:gd name="T62" fmla="*/ 2322 w 2322"/>
                <a:gd name="T63" fmla="*/ 84 h 425"/>
                <a:gd name="T64" fmla="*/ 2278 w 2322"/>
                <a:gd name="T65" fmla="*/ 125 h 425"/>
                <a:gd name="T66" fmla="*/ 2235 w 2322"/>
                <a:gd name="T67" fmla="*/ 170 h 425"/>
                <a:gd name="T68" fmla="*/ 2225 w 2322"/>
                <a:gd name="T69" fmla="*/ 178 h 425"/>
                <a:gd name="T70" fmla="*/ 2161 w 2322"/>
                <a:gd name="T71" fmla="*/ 221 h 425"/>
                <a:gd name="T72" fmla="*/ 2078 w 2322"/>
                <a:gd name="T73" fmla="*/ 262 h 425"/>
                <a:gd name="T74" fmla="*/ 2028 w 2322"/>
                <a:gd name="T75" fmla="*/ 284 h 425"/>
                <a:gd name="T76" fmla="*/ 1825 w 2322"/>
                <a:gd name="T77" fmla="*/ 348 h 425"/>
                <a:gd name="T78" fmla="*/ 1585 w 2322"/>
                <a:gd name="T79" fmla="*/ 390 h 425"/>
                <a:gd name="T80" fmla="*/ 1350 w 2322"/>
                <a:gd name="T81" fmla="*/ 416 h 425"/>
                <a:gd name="T82" fmla="*/ 1204 w 2322"/>
                <a:gd name="T83" fmla="*/ 421 h 425"/>
                <a:gd name="T84" fmla="*/ 1006 w 2322"/>
                <a:gd name="T85" fmla="*/ 408 h 425"/>
                <a:gd name="T86" fmla="*/ 847 w 2322"/>
                <a:gd name="T87" fmla="*/ 398 h 425"/>
                <a:gd name="T88" fmla="*/ 609 w 2322"/>
                <a:gd name="T89" fmla="*/ 374 h 425"/>
                <a:gd name="T90" fmla="*/ 385 w 2322"/>
                <a:gd name="T91" fmla="*/ 326 h 425"/>
                <a:gd name="T92" fmla="*/ 252 w 2322"/>
                <a:gd name="T93" fmla="*/ 279 h 425"/>
                <a:gd name="T94" fmla="*/ 129 w 2322"/>
                <a:gd name="T95" fmla="*/ 219 h 425"/>
                <a:gd name="T96" fmla="*/ 87 w 2322"/>
                <a:gd name="T97" fmla="*/ 198 h 425"/>
                <a:gd name="T98" fmla="*/ 79 w 2322"/>
                <a:gd name="T99" fmla="*/ 190 h 425"/>
                <a:gd name="T100" fmla="*/ 54 w 2322"/>
                <a:gd name="T101" fmla="*/ 171 h 425"/>
                <a:gd name="T102" fmla="*/ 43 w 2322"/>
                <a:gd name="T103" fmla="*/ 165 h 425"/>
                <a:gd name="T104" fmla="*/ 25 w 2322"/>
                <a:gd name="T105" fmla="*/ 149 h 425"/>
                <a:gd name="T106" fmla="*/ 0 w 2322"/>
                <a:gd name="T107" fmla="*/ 115 h 425"/>
                <a:gd name="T108" fmla="*/ 2 w 2322"/>
                <a:gd name="T109" fmla="*/ 103 h 425"/>
                <a:gd name="T110" fmla="*/ 5 w 2322"/>
                <a:gd name="T111" fmla="*/ 63 h 425"/>
                <a:gd name="T112" fmla="*/ 13 w 2322"/>
                <a:gd name="T113" fmla="*/ 35 h 4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22"/>
                <a:gd name="T172" fmla="*/ 0 h 425"/>
                <a:gd name="T173" fmla="*/ 2322 w 2322"/>
                <a:gd name="T174" fmla="*/ 425 h 42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22" h="425">
                  <a:moveTo>
                    <a:pt x="17" y="26"/>
                  </a:moveTo>
                  <a:lnTo>
                    <a:pt x="44" y="46"/>
                  </a:lnTo>
                  <a:lnTo>
                    <a:pt x="46" y="49"/>
                  </a:lnTo>
                  <a:lnTo>
                    <a:pt x="65" y="67"/>
                  </a:lnTo>
                  <a:lnTo>
                    <a:pt x="66" y="68"/>
                  </a:lnTo>
                  <a:lnTo>
                    <a:pt x="108" y="79"/>
                  </a:lnTo>
                  <a:lnTo>
                    <a:pt x="111" y="80"/>
                  </a:lnTo>
                  <a:lnTo>
                    <a:pt x="127" y="85"/>
                  </a:lnTo>
                  <a:lnTo>
                    <a:pt x="133" y="89"/>
                  </a:lnTo>
                  <a:lnTo>
                    <a:pt x="176" y="98"/>
                  </a:lnTo>
                  <a:lnTo>
                    <a:pt x="182" y="98"/>
                  </a:lnTo>
                  <a:lnTo>
                    <a:pt x="220" y="92"/>
                  </a:lnTo>
                  <a:lnTo>
                    <a:pt x="228" y="91"/>
                  </a:lnTo>
                  <a:lnTo>
                    <a:pt x="235" y="90"/>
                  </a:lnTo>
                  <a:lnTo>
                    <a:pt x="242" y="89"/>
                  </a:lnTo>
                  <a:lnTo>
                    <a:pt x="250" y="88"/>
                  </a:lnTo>
                  <a:lnTo>
                    <a:pt x="256" y="85"/>
                  </a:lnTo>
                  <a:lnTo>
                    <a:pt x="301" y="64"/>
                  </a:lnTo>
                  <a:lnTo>
                    <a:pt x="307" y="61"/>
                  </a:lnTo>
                  <a:lnTo>
                    <a:pt x="363" y="33"/>
                  </a:lnTo>
                  <a:lnTo>
                    <a:pt x="375" y="26"/>
                  </a:lnTo>
                  <a:lnTo>
                    <a:pt x="384" y="27"/>
                  </a:lnTo>
                  <a:lnTo>
                    <a:pt x="444" y="38"/>
                  </a:lnTo>
                  <a:lnTo>
                    <a:pt x="504" y="51"/>
                  </a:lnTo>
                  <a:lnTo>
                    <a:pt x="551" y="66"/>
                  </a:lnTo>
                  <a:lnTo>
                    <a:pt x="556" y="69"/>
                  </a:lnTo>
                  <a:lnTo>
                    <a:pt x="612" y="91"/>
                  </a:lnTo>
                  <a:lnTo>
                    <a:pt x="648" y="100"/>
                  </a:lnTo>
                  <a:lnTo>
                    <a:pt x="655" y="101"/>
                  </a:lnTo>
                  <a:lnTo>
                    <a:pt x="661" y="103"/>
                  </a:lnTo>
                  <a:lnTo>
                    <a:pt x="670" y="108"/>
                  </a:lnTo>
                  <a:lnTo>
                    <a:pt x="681" y="113"/>
                  </a:lnTo>
                  <a:lnTo>
                    <a:pt x="751" y="123"/>
                  </a:lnTo>
                  <a:lnTo>
                    <a:pt x="766" y="123"/>
                  </a:lnTo>
                  <a:lnTo>
                    <a:pt x="827" y="119"/>
                  </a:lnTo>
                  <a:lnTo>
                    <a:pt x="888" y="111"/>
                  </a:lnTo>
                  <a:lnTo>
                    <a:pt x="896" y="109"/>
                  </a:lnTo>
                  <a:lnTo>
                    <a:pt x="903" y="108"/>
                  </a:lnTo>
                  <a:lnTo>
                    <a:pt x="908" y="108"/>
                  </a:lnTo>
                  <a:lnTo>
                    <a:pt x="914" y="106"/>
                  </a:lnTo>
                  <a:lnTo>
                    <a:pt x="975" y="83"/>
                  </a:lnTo>
                  <a:lnTo>
                    <a:pt x="1029" y="56"/>
                  </a:lnTo>
                  <a:lnTo>
                    <a:pt x="1031" y="55"/>
                  </a:lnTo>
                  <a:lnTo>
                    <a:pt x="1060" y="35"/>
                  </a:lnTo>
                  <a:lnTo>
                    <a:pt x="1061" y="35"/>
                  </a:lnTo>
                  <a:lnTo>
                    <a:pt x="1074" y="26"/>
                  </a:lnTo>
                  <a:lnTo>
                    <a:pt x="1089" y="31"/>
                  </a:lnTo>
                  <a:lnTo>
                    <a:pt x="1153" y="48"/>
                  </a:lnTo>
                  <a:lnTo>
                    <a:pt x="1219" y="61"/>
                  </a:lnTo>
                  <a:lnTo>
                    <a:pt x="1286" y="71"/>
                  </a:lnTo>
                  <a:lnTo>
                    <a:pt x="1353" y="78"/>
                  </a:lnTo>
                  <a:lnTo>
                    <a:pt x="1400" y="81"/>
                  </a:lnTo>
                  <a:lnTo>
                    <a:pt x="1407" y="82"/>
                  </a:lnTo>
                  <a:lnTo>
                    <a:pt x="1473" y="88"/>
                  </a:lnTo>
                  <a:lnTo>
                    <a:pt x="1530" y="93"/>
                  </a:lnTo>
                  <a:lnTo>
                    <a:pt x="1544" y="91"/>
                  </a:lnTo>
                  <a:lnTo>
                    <a:pt x="1615" y="77"/>
                  </a:lnTo>
                  <a:lnTo>
                    <a:pt x="1683" y="57"/>
                  </a:lnTo>
                  <a:lnTo>
                    <a:pt x="1749" y="29"/>
                  </a:lnTo>
                  <a:lnTo>
                    <a:pt x="1799" y="0"/>
                  </a:lnTo>
                  <a:lnTo>
                    <a:pt x="1808" y="2"/>
                  </a:lnTo>
                  <a:lnTo>
                    <a:pt x="1872" y="20"/>
                  </a:lnTo>
                  <a:lnTo>
                    <a:pt x="1899" y="29"/>
                  </a:lnTo>
                  <a:lnTo>
                    <a:pt x="1908" y="32"/>
                  </a:lnTo>
                  <a:lnTo>
                    <a:pt x="1972" y="50"/>
                  </a:lnTo>
                  <a:lnTo>
                    <a:pt x="1981" y="52"/>
                  </a:lnTo>
                  <a:lnTo>
                    <a:pt x="1987" y="56"/>
                  </a:lnTo>
                  <a:lnTo>
                    <a:pt x="2051" y="78"/>
                  </a:lnTo>
                  <a:lnTo>
                    <a:pt x="2088" y="86"/>
                  </a:lnTo>
                  <a:lnTo>
                    <a:pt x="2096" y="87"/>
                  </a:lnTo>
                  <a:lnTo>
                    <a:pt x="2103" y="88"/>
                  </a:lnTo>
                  <a:lnTo>
                    <a:pt x="2111" y="90"/>
                  </a:lnTo>
                  <a:lnTo>
                    <a:pt x="2118" y="92"/>
                  </a:lnTo>
                  <a:lnTo>
                    <a:pt x="2125" y="93"/>
                  </a:lnTo>
                  <a:lnTo>
                    <a:pt x="2129" y="94"/>
                  </a:lnTo>
                  <a:lnTo>
                    <a:pt x="2190" y="105"/>
                  </a:lnTo>
                  <a:lnTo>
                    <a:pt x="2207" y="108"/>
                  </a:lnTo>
                  <a:lnTo>
                    <a:pt x="2211" y="105"/>
                  </a:lnTo>
                  <a:lnTo>
                    <a:pt x="2216" y="103"/>
                  </a:lnTo>
                  <a:lnTo>
                    <a:pt x="2273" y="83"/>
                  </a:lnTo>
                  <a:lnTo>
                    <a:pt x="2277" y="82"/>
                  </a:lnTo>
                  <a:lnTo>
                    <a:pt x="2282" y="81"/>
                  </a:lnTo>
                  <a:lnTo>
                    <a:pt x="2286" y="79"/>
                  </a:lnTo>
                  <a:lnTo>
                    <a:pt x="2291" y="78"/>
                  </a:lnTo>
                  <a:lnTo>
                    <a:pt x="2296" y="76"/>
                  </a:lnTo>
                  <a:lnTo>
                    <a:pt x="2297" y="77"/>
                  </a:lnTo>
                  <a:lnTo>
                    <a:pt x="2299" y="77"/>
                  </a:lnTo>
                  <a:lnTo>
                    <a:pt x="2300" y="77"/>
                  </a:lnTo>
                  <a:lnTo>
                    <a:pt x="2302" y="77"/>
                  </a:lnTo>
                  <a:lnTo>
                    <a:pt x="2304" y="77"/>
                  </a:lnTo>
                  <a:lnTo>
                    <a:pt x="2305" y="77"/>
                  </a:lnTo>
                  <a:lnTo>
                    <a:pt x="2307" y="77"/>
                  </a:lnTo>
                  <a:lnTo>
                    <a:pt x="2309" y="77"/>
                  </a:lnTo>
                  <a:lnTo>
                    <a:pt x="2310" y="77"/>
                  </a:lnTo>
                  <a:lnTo>
                    <a:pt x="2322" y="83"/>
                  </a:lnTo>
                  <a:lnTo>
                    <a:pt x="2322" y="84"/>
                  </a:lnTo>
                  <a:lnTo>
                    <a:pt x="2309" y="90"/>
                  </a:lnTo>
                  <a:lnTo>
                    <a:pt x="2308" y="90"/>
                  </a:lnTo>
                  <a:lnTo>
                    <a:pt x="2278" y="125"/>
                  </a:lnTo>
                  <a:lnTo>
                    <a:pt x="2275" y="129"/>
                  </a:lnTo>
                  <a:lnTo>
                    <a:pt x="2238" y="165"/>
                  </a:lnTo>
                  <a:lnTo>
                    <a:pt x="2235" y="170"/>
                  </a:lnTo>
                  <a:lnTo>
                    <a:pt x="2229" y="180"/>
                  </a:lnTo>
                  <a:lnTo>
                    <a:pt x="2227" y="178"/>
                  </a:lnTo>
                  <a:lnTo>
                    <a:pt x="2225" y="178"/>
                  </a:lnTo>
                  <a:lnTo>
                    <a:pt x="2182" y="205"/>
                  </a:lnTo>
                  <a:lnTo>
                    <a:pt x="2180" y="206"/>
                  </a:lnTo>
                  <a:lnTo>
                    <a:pt x="2161" y="221"/>
                  </a:lnTo>
                  <a:lnTo>
                    <a:pt x="2156" y="224"/>
                  </a:lnTo>
                  <a:lnTo>
                    <a:pt x="2097" y="254"/>
                  </a:lnTo>
                  <a:lnTo>
                    <a:pt x="2078" y="262"/>
                  </a:lnTo>
                  <a:lnTo>
                    <a:pt x="2072" y="264"/>
                  </a:lnTo>
                  <a:lnTo>
                    <a:pt x="2041" y="278"/>
                  </a:lnTo>
                  <a:lnTo>
                    <a:pt x="2028" y="284"/>
                  </a:lnTo>
                  <a:lnTo>
                    <a:pt x="1962" y="310"/>
                  </a:lnTo>
                  <a:lnTo>
                    <a:pt x="1894" y="331"/>
                  </a:lnTo>
                  <a:lnTo>
                    <a:pt x="1825" y="348"/>
                  </a:lnTo>
                  <a:lnTo>
                    <a:pt x="1741" y="365"/>
                  </a:lnTo>
                  <a:lnTo>
                    <a:pt x="1663" y="378"/>
                  </a:lnTo>
                  <a:lnTo>
                    <a:pt x="1585" y="390"/>
                  </a:lnTo>
                  <a:lnTo>
                    <a:pt x="1507" y="399"/>
                  </a:lnTo>
                  <a:lnTo>
                    <a:pt x="1429" y="408"/>
                  </a:lnTo>
                  <a:lnTo>
                    <a:pt x="1350" y="416"/>
                  </a:lnTo>
                  <a:lnTo>
                    <a:pt x="1271" y="422"/>
                  </a:lnTo>
                  <a:lnTo>
                    <a:pt x="1244" y="425"/>
                  </a:lnTo>
                  <a:lnTo>
                    <a:pt x="1204" y="421"/>
                  </a:lnTo>
                  <a:lnTo>
                    <a:pt x="1165" y="418"/>
                  </a:lnTo>
                  <a:lnTo>
                    <a:pt x="1085" y="412"/>
                  </a:lnTo>
                  <a:lnTo>
                    <a:pt x="1006" y="408"/>
                  </a:lnTo>
                  <a:lnTo>
                    <a:pt x="966" y="405"/>
                  </a:lnTo>
                  <a:lnTo>
                    <a:pt x="926" y="403"/>
                  </a:lnTo>
                  <a:lnTo>
                    <a:pt x="847" y="398"/>
                  </a:lnTo>
                  <a:lnTo>
                    <a:pt x="768" y="392"/>
                  </a:lnTo>
                  <a:lnTo>
                    <a:pt x="688" y="384"/>
                  </a:lnTo>
                  <a:lnTo>
                    <a:pt x="609" y="374"/>
                  </a:lnTo>
                  <a:lnTo>
                    <a:pt x="530" y="360"/>
                  </a:lnTo>
                  <a:lnTo>
                    <a:pt x="452" y="343"/>
                  </a:lnTo>
                  <a:lnTo>
                    <a:pt x="385" y="326"/>
                  </a:lnTo>
                  <a:lnTo>
                    <a:pt x="325" y="308"/>
                  </a:lnTo>
                  <a:lnTo>
                    <a:pt x="268" y="287"/>
                  </a:lnTo>
                  <a:lnTo>
                    <a:pt x="252" y="279"/>
                  </a:lnTo>
                  <a:lnTo>
                    <a:pt x="244" y="274"/>
                  </a:lnTo>
                  <a:lnTo>
                    <a:pt x="188" y="245"/>
                  </a:lnTo>
                  <a:lnTo>
                    <a:pt x="129" y="219"/>
                  </a:lnTo>
                  <a:lnTo>
                    <a:pt x="94" y="206"/>
                  </a:lnTo>
                  <a:lnTo>
                    <a:pt x="90" y="202"/>
                  </a:lnTo>
                  <a:lnTo>
                    <a:pt x="87" y="198"/>
                  </a:lnTo>
                  <a:lnTo>
                    <a:pt x="84" y="195"/>
                  </a:lnTo>
                  <a:lnTo>
                    <a:pt x="81" y="192"/>
                  </a:lnTo>
                  <a:lnTo>
                    <a:pt x="79" y="190"/>
                  </a:lnTo>
                  <a:lnTo>
                    <a:pt x="61" y="176"/>
                  </a:lnTo>
                  <a:lnTo>
                    <a:pt x="58" y="174"/>
                  </a:lnTo>
                  <a:lnTo>
                    <a:pt x="54" y="171"/>
                  </a:lnTo>
                  <a:lnTo>
                    <a:pt x="49" y="169"/>
                  </a:lnTo>
                  <a:lnTo>
                    <a:pt x="44" y="165"/>
                  </a:lnTo>
                  <a:lnTo>
                    <a:pt x="43" y="165"/>
                  </a:lnTo>
                  <a:lnTo>
                    <a:pt x="42" y="164"/>
                  </a:lnTo>
                  <a:lnTo>
                    <a:pt x="27" y="153"/>
                  </a:lnTo>
                  <a:lnTo>
                    <a:pt x="25" y="149"/>
                  </a:lnTo>
                  <a:lnTo>
                    <a:pt x="9" y="131"/>
                  </a:lnTo>
                  <a:lnTo>
                    <a:pt x="8" y="129"/>
                  </a:lnTo>
                  <a:lnTo>
                    <a:pt x="0" y="115"/>
                  </a:lnTo>
                  <a:lnTo>
                    <a:pt x="0" y="111"/>
                  </a:lnTo>
                  <a:lnTo>
                    <a:pt x="1" y="108"/>
                  </a:lnTo>
                  <a:lnTo>
                    <a:pt x="2" y="103"/>
                  </a:lnTo>
                  <a:lnTo>
                    <a:pt x="3" y="98"/>
                  </a:lnTo>
                  <a:lnTo>
                    <a:pt x="3" y="90"/>
                  </a:lnTo>
                  <a:lnTo>
                    <a:pt x="5" y="63"/>
                  </a:lnTo>
                  <a:lnTo>
                    <a:pt x="5" y="60"/>
                  </a:lnTo>
                  <a:lnTo>
                    <a:pt x="11" y="39"/>
                  </a:lnTo>
                  <a:lnTo>
                    <a:pt x="13" y="35"/>
                  </a:lnTo>
                  <a:lnTo>
                    <a:pt x="15" y="31"/>
                  </a:lnTo>
                  <a:lnTo>
                    <a:pt x="17" y="26"/>
                  </a:lnTo>
                </a:path>
              </a:pathLst>
            </a:custGeom>
            <a:noFill/>
            <a:ln w="1666">
              <a:solidFill>
                <a:srgbClr val="000000"/>
              </a:solidFill>
              <a:round/>
              <a:headEnd/>
              <a:tailEnd/>
            </a:ln>
          </p:spPr>
          <p:txBody>
            <a:bodyPr/>
            <a:lstStyle/>
            <a:p>
              <a:endParaRPr lang="en-US"/>
            </a:p>
          </p:txBody>
        </p:sp>
        <p:sp>
          <p:nvSpPr>
            <p:cNvPr id="71" name="Text Box 65"/>
            <p:cNvSpPr txBox="1">
              <a:spLocks noChangeArrowheads="1"/>
            </p:cNvSpPr>
            <p:nvPr/>
          </p:nvSpPr>
          <p:spPr bwMode="auto">
            <a:xfrm>
              <a:off x="1513197" y="3126994"/>
              <a:ext cx="1804600" cy="818452"/>
            </a:xfrm>
            <a:prstGeom prst="rect">
              <a:avLst/>
            </a:prstGeom>
            <a:noFill/>
            <a:ln w="9525">
              <a:noFill/>
              <a:miter lim="800000"/>
              <a:headEnd/>
              <a:tailEnd/>
            </a:ln>
          </p:spPr>
          <p:txBody>
            <a:bodyPr/>
            <a:lstStyle/>
            <a:p>
              <a:pPr algn="ctr"/>
              <a:r>
                <a:rPr lang="en-US" sz="1600">
                  <a:solidFill>
                    <a:srgbClr val="000000"/>
                  </a:solidFill>
                  <a:latin typeface="Tahoma" pitchFamily="34" charset="0"/>
                </a:rPr>
                <a:t>Short-term Sensory Store</a:t>
              </a:r>
              <a:endParaRPr lang="en-US" sz="1600"/>
            </a:p>
          </p:txBody>
        </p:sp>
        <p:sp>
          <p:nvSpPr>
            <p:cNvPr id="72" name="Text Box 66"/>
            <p:cNvSpPr txBox="1">
              <a:spLocks noChangeArrowheads="1"/>
            </p:cNvSpPr>
            <p:nvPr/>
          </p:nvSpPr>
          <p:spPr bwMode="auto">
            <a:xfrm>
              <a:off x="3334506" y="3263402"/>
              <a:ext cx="1804600" cy="818452"/>
            </a:xfrm>
            <a:prstGeom prst="rect">
              <a:avLst/>
            </a:prstGeom>
            <a:noFill/>
            <a:ln w="9525">
              <a:noFill/>
              <a:miter lim="800000"/>
              <a:headEnd/>
              <a:tailEnd/>
            </a:ln>
          </p:spPr>
          <p:txBody>
            <a:bodyPr/>
            <a:lstStyle/>
            <a:p>
              <a:pPr algn="ctr"/>
              <a:r>
                <a:rPr lang="en-US" sz="1600" smtClean="0">
                  <a:solidFill>
                    <a:srgbClr val="000000"/>
                  </a:solidFill>
                  <a:latin typeface="Tahoma" pitchFamily="34" charset="0"/>
                </a:rPr>
                <a:t>Perceptual </a:t>
              </a:r>
              <a:r>
                <a:rPr lang="en-US" sz="1600">
                  <a:solidFill>
                    <a:srgbClr val="000000"/>
                  </a:solidFill>
                  <a:latin typeface="Tahoma" pitchFamily="34" charset="0"/>
                </a:rPr>
                <a:t>Processor</a:t>
              </a:r>
              <a:endParaRPr lang="en-US" sz="1600"/>
            </a:p>
          </p:txBody>
        </p:sp>
        <p:sp>
          <p:nvSpPr>
            <p:cNvPr id="73" name="Text Box 67"/>
            <p:cNvSpPr txBox="1">
              <a:spLocks noChangeArrowheads="1"/>
            </p:cNvSpPr>
            <p:nvPr/>
          </p:nvSpPr>
          <p:spPr bwMode="auto">
            <a:xfrm>
              <a:off x="7136926" y="3179246"/>
              <a:ext cx="1804600" cy="818452"/>
            </a:xfrm>
            <a:prstGeom prst="rect">
              <a:avLst/>
            </a:prstGeom>
            <a:noFill/>
            <a:ln w="9525">
              <a:noFill/>
              <a:miter lim="800000"/>
              <a:headEnd/>
              <a:tailEnd/>
            </a:ln>
          </p:spPr>
          <p:txBody>
            <a:bodyPr/>
            <a:lstStyle/>
            <a:p>
              <a:pPr algn="ctr"/>
              <a:r>
                <a:rPr lang="en-US" sz="1600">
                  <a:solidFill>
                    <a:srgbClr val="000000"/>
                  </a:solidFill>
                  <a:latin typeface="Tahoma" pitchFamily="34" charset="0"/>
                </a:rPr>
                <a:t>Motor</a:t>
              </a:r>
            </a:p>
            <a:p>
              <a:pPr algn="ctr"/>
              <a:r>
                <a:rPr lang="en-US" sz="1600">
                  <a:solidFill>
                    <a:srgbClr val="000000"/>
                  </a:solidFill>
                  <a:latin typeface="Tahoma" pitchFamily="34" charset="0"/>
                </a:rPr>
                <a:t>Processor</a:t>
              </a:r>
              <a:endParaRPr lang="en-US" sz="1600"/>
            </a:p>
          </p:txBody>
        </p:sp>
        <p:sp>
          <p:nvSpPr>
            <p:cNvPr id="74" name="Text Box 68"/>
            <p:cNvSpPr txBox="1">
              <a:spLocks noChangeArrowheads="1"/>
            </p:cNvSpPr>
            <p:nvPr/>
          </p:nvSpPr>
          <p:spPr bwMode="auto">
            <a:xfrm>
              <a:off x="5115105" y="3252537"/>
              <a:ext cx="1804600" cy="818452"/>
            </a:xfrm>
            <a:prstGeom prst="rect">
              <a:avLst/>
            </a:prstGeom>
            <a:noFill/>
            <a:ln w="9525">
              <a:noFill/>
              <a:miter lim="800000"/>
              <a:headEnd/>
              <a:tailEnd/>
            </a:ln>
          </p:spPr>
          <p:txBody>
            <a:bodyPr/>
            <a:lstStyle/>
            <a:p>
              <a:pPr algn="ctr"/>
              <a:r>
                <a:rPr lang="en-US" sz="1600">
                  <a:solidFill>
                    <a:srgbClr val="000000"/>
                  </a:solidFill>
                  <a:latin typeface="Tahoma" pitchFamily="34" charset="0"/>
                </a:rPr>
                <a:t>Cognitive</a:t>
              </a:r>
            </a:p>
            <a:p>
              <a:pPr algn="ctr"/>
              <a:r>
                <a:rPr lang="en-US" sz="1600">
                  <a:solidFill>
                    <a:srgbClr val="000000"/>
                  </a:solidFill>
                  <a:latin typeface="Tahoma" pitchFamily="34" charset="0"/>
                </a:rPr>
                <a:t>Processor</a:t>
              </a:r>
              <a:endParaRPr lang="en-US" sz="1600"/>
            </a:p>
          </p:txBody>
        </p:sp>
        <p:sp>
          <p:nvSpPr>
            <p:cNvPr id="75" name="Text Box 69"/>
            <p:cNvSpPr txBox="1">
              <a:spLocks noChangeArrowheads="1"/>
            </p:cNvSpPr>
            <p:nvPr/>
          </p:nvSpPr>
          <p:spPr bwMode="auto">
            <a:xfrm>
              <a:off x="3317797" y="4695693"/>
              <a:ext cx="1804600" cy="818452"/>
            </a:xfrm>
            <a:prstGeom prst="rect">
              <a:avLst/>
            </a:prstGeom>
            <a:noFill/>
            <a:ln w="9525">
              <a:noFill/>
              <a:miter lim="800000"/>
              <a:headEnd/>
              <a:tailEnd/>
            </a:ln>
          </p:spPr>
          <p:txBody>
            <a:bodyPr/>
            <a:lstStyle/>
            <a:p>
              <a:pPr algn="ctr"/>
              <a:r>
                <a:rPr lang="en-US" sz="1600">
                  <a:solidFill>
                    <a:srgbClr val="000000"/>
                  </a:solidFill>
                  <a:latin typeface="Tahoma" pitchFamily="34" charset="0"/>
                </a:rPr>
                <a:t>Long-term</a:t>
              </a:r>
            </a:p>
            <a:p>
              <a:pPr algn="ctr"/>
              <a:r>
                <a:rPr lang="en-US" sz="1600">
                  <a:solidFill>
                    <a:srgbClr val="000000"/>
                  </a:solidFill>
                  <a:latin typeface="Tahoma" pitchFamily="34" charset="0"/>
                </a:rPr>
                <a:t>Memory</a:t>
              </a:r>
              <a:endParaRPr lang="en-US" sz="1600"/>
            </a:p>
          </p:txBody>
        </p:sp>
        <p:sp>
          <p:nvSpPr>
            <p:cNvPr id="76" name="Text Box 70"/>
            <p:cNvSpPr txBox="1">
              <a:spLocks noChangeArrowheads="1"/>
            </p:cNvSpPr>
            <p:nvPr/>
          </p:nvSpPr>
          <p:spPr bwMode="auto">
            <a:xfrm>
              <a:off x="5289490" y="4661590"/>
              <a:ext cx="1804600" cy="818452"/>
            </a:xfrm>
            <a:prstGeom prst="rect">
              <a:avLst/>
            </a:prstGeom>
            <a:noFill/>
            <a:ln w="9525">
              <a:noFill/>
              <a:miter lim="800000"/>
              <a:headEnd/>
              <a:tailEnd/>
            </a:ln>
          </p:spPr>
          <p:txBody>
            <a:bodyPr/>
            <a:lstStyle/>
            <a:p>
              <a:pPr algn="ctr"/>
              <a:r>
                <a:rPr lang="en-US" sz="1600">
                  <a:solidFill>
                    <a:srgbClr val="000000"/>
                  </a:solidFill>
                  <a:latin typeface="Tahoma" pitchFamily="34" charset="0"/>
                </a:rPr>
                <a:t>Working</a:t>
              </a:r>
            </a:p>
            <a:p>
              <a:pPr algn="ctr"/>
              <a:r>
                <a:rPr lang="en-US" sz="1600">
                  <a:solidFill>
                    <a:srgbClr val="000000"/>
                  </a:solidFill>
                  <a:latin typeface="Tahoma" pitchFamily="34" charset="0"/>
                </a:rPr>
                <a:t>Memory</a:t>
              </a:r>
              <a:endParaRPr lang="en-US" sz="1600"/>
            </a:p>
          </p:txBody>
        </p:sp>
        <p:sp>
          <p:nvSpPr>
            <p:cNvPr id="77" name="Text Box 71"/>
            <p:cNvSpPr txBox="1">
              <a:spLocks noChangeArrowheads="1"/>
            </p:cNvSpPr>
            <p:nvPr/>
          </p:nvSpPr>
          <p:spPr bwMode="auto">
            <a:xfrm>
              <a:off x="7094090" y="4729795"/>
              <a:ext cx="1804600" cy="409226"/>
            </a:xfrm>
            <a:prstGeom prst="rect">
              <a:avLst/>
            </a:prstGeom>
            <a:noFill/>
            <a:ln w="9525">
              <a:noFill/>
              <a:miter lim="800000"/>
              <a:headEnd/>
              <a:tailEnd/>
            </a:ln>
          </p:spPr>
          <p:txBody>
            <a:bodyPr/>
            <a:lstStyle/>
            <a:p>
              <a:pPr algn="ctr"/>
              <a:r>
                <a:rPr lang="en-US" sz="1600">
                  <a:solidFill>
                    <a:srgbClr val="000000"/>
                  </a:solidFill>
                  <a:latin typeface="Tahoma" pitchFamily="34" charset="0"/>
                </a:rPr>
                <a:t>Muscles</a:t>
              </a:r>
              <a:endParaRPr lang="en-US" sz="1600"/>
            </a:p>
          </p:txBody>
        </p:sp>
        <p:sp>
          <p:nvSpPr>
            <p:cNvPr id="78" name="Text Box 72"/>
            <p:cNvSpPr txBox="1">
              <a:spLocks noChangeArrowheads="1"/>
            </p:cNvSpPr>
            <p:nvPr/>
          </p:nvSpPr>
          <p:spPr bwMode="auto">
            <a:xfrm>
              <a:off x="4086423" y="5991574"/>
              <a:ext cx="1804600" cy="409226"/>
            </a:xfrm>
            <a:prstGeom prst="rect">
              <a:avLst/>
            </a:prstGeom>
            <a:noFill/>
            <a:ln w="9525">
              <a:noFill/>
              <a:miter lim="800000"/>
              <a:headEnd/>
              <a:tailEnd/>
            </a:ln>
          </p:spPr>
          <p:txBody>
            <a:bodyPr/>
            <a:lstStyle/>
            <a:p>
              <a:pPr algn="ctr"/>
              <a:r>
                <a:rPr lang="en-US" sz="1600">
                  <a:solidFill>
                    <a:srgbClr val="000000"/>
                  </a:solidFill>
                  <a:latin typeface="Tahoma" pitchFamily="34" charset="0"/>
                </a:rPr>
                <a:t>Feedback</a:t>
              </a:r>
              <a:endParaRPr lang="en-US" sz="1600"/>
            </a:p>
          </p:txBody>
        </p:sp>
        <p:sp>
          <p:nvSpPr>
            <p:cNvPr id="79" name="Text Box 73"/>
            <p:cNvSpPr txBox="1">
              <a:spLocks noChangeArrowheads="1"/>
            </p:cNvSpPr>
            <p:nvPr/>
          </p:nvSpPr>
          <p:spPr bwMode="auto">
            <a:xfrm>
              <a:off x="533400" y="3331607"/>
              <a:ext cx="1347400" cy="409226"/>
            </a:xfrm>
            <a:prstGeom prst="rect">
              <a:avLst/>
            </a:prstGeom>
            <a:noFill/>
            <a:ln w="9525">
              <a:noFill/>
              <a:miter lim="800000"/>
              <a:headEnd/>
              <a:tailEnd/>
            </a:ln>
          </p:spPr>
          <p:txBody>
            <a:bodyPr/>
            <a:lstStyle/>
            <a:p>
              <a:r>
                <a:rPr lang="en-US" sz="1600">
                  <a:solidFill>
                    <a:srgbClr val="000000"/>
                  </a:solidFill>
                  <a:latin typeface="Tahoma" pitchFamily="34" charset="0"/>
                </a:rPr>
                <a:t>Senses</a:t>
              </a:r>
              <a:endParaRPr lang="en-US" sz="1600"/>
            </a:p>
          </p:txBody>
        </p:sp>
        <p:sp>
          <p:nvSpPr>
            <p:cNvPr id="80" name="Text Box 74"/>
            <p:cNvSpPr txBox="1">
              <a:spLocks noChangeArrowheads="1"/>
            </p:cNvSpPr>
            <p:nvPr/>
          </p:nvSpPr>
          <p:spPr bwMode="auto">
            <a:xfrm>
              <a:off x="5891023" y="1916367"/>
              <a:ext cx="1804600" cy="409226"/>
            </a:xfrm>
            <a:prstGeom prst="rect">
              <a:avLst/>
            </a:prstGeom>
            <a:noFill/>
            <a:ln w="9525">
              <a:noFill/>
              <a:miter lim="800000"/>
              <a:headEnd/>
              <a:tailEnd/>
            </a:ln>
          </p:spPr>
          <p:txBody>
            <a:bodyPr/>
            <a:lstStyle/>
            <a:p>
              <a:pPr algn="ctr"/>
              <a:r>
                <a:rPr lang="en-US" sz="1600">
                  <a:solidFill>
                    <a:srgbClr val="000000"/>
                  </a:solidFill>
                  <a:latin typeface="Tahoma" pitchFamily="34" charset="0"/>
                </a:rPr>
                <a:t>Attention</a:t>
              </a:r>
              <a:endParaRPr lang="en-US" sz="160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a:t>Mô</a:t>
            </a:r>
            <a:r>
              <a:rPr lang="en-US" sz="2800" dirty="0"/>
              <a:t> </a:t>
            </a:r>
            <a:r>
              <a:rPr lang="en-US" sz="2800" dirty="0" err="1"/>
              <a:t>hình</a:t>
            </a:r>
            <a:r>
              <a:rPr lang="en-US" sz="2800" dirty="0"/>
              <a:t> </a:t>
            </a:r>
            <a:r>
              <a:rPr lang="en-US" sz="2800" dirty="0" err="1"/>
              <a:t>bộ</a:t>
            </a:r>
            <a:r>
              <a:rPr lang="en-US" sz="2800" dirty="0"/>
              <a:t> </a:t>
            </a:r>
            <a:r>
              <a:rPr lang="en-US" sz="2800" dirty="0" err="1"/>
              <a:t>xử</a:t>
            </a:r>
            <a:r>
              <a:rPr lang="en-US" sz="2800" dirty="0"/>
              <a:t> </a:t>
            </a:r>
            <a:r>
              <a:rPr lang="en-US" sz="2800" dirty="0" err="1"/>
              <a:t>lý</a:t>
            </a:r>
            <a:r>
              <a:rPr lang="en-US" sz="2800" dirty="0"/>
              <a:t> </a:t>
            </a:r>
            <a:r>
              <a:rPr lang="en-US" sz="2800" dirty="0" err="1"/>
              <a:t>thông</a:t>
            </a:r>
            <a:r>
              <a:rPr lang="en-US" sz="2800" dirty="0"/>
              <a:t> tin MHP</a:t>
            </a:r>
          </a:p>
        </p:txBody>
      </p:sp>
      <p:sp>
        <p:nvSpPr>
          <p:cNvPr id="3" name="Content Placeholder 2"/>
          <p:cNvSpPr>
            <a:spLocks noGrp="1"/>
          </p:cNvSpPr>
          <p:nvPr>
            <p:ph idx="1"/>
          </p:nvPr>
        </p:nvSpPr>
        <p:spPr>
          <a:xfrm>
            <a:off x="457200" y="1219200"/>
            <a:ext cx="8229600" cy="5105400"/>
          </a:xfrm>
        </p:spPr>
        <p:txBody>
          <a:bodyPr/>
          <a:lstStyle/>
          <a:p>
            <a:r>
              <a:rPr lang="en-US" sz="2400" b="0" dirty="0" err="1">
                <a:latin typeface="Arial" pitchFamily="34" charset="0"/>
                <a:cs typeface="Arial" pitchFamily="34" charset="0"/>
              </a:rPr>
              <a:t>Thông</a:t>
            </a:r>
            <a:r>
              <a:rPr lang="en-US" sz="2400" b="0" dirty="0">
                <a:latin typeface="Arial" pitchFamily="34" charset="0"/>
                <a:cs typeface="Arial" pitchFamily="34" charset="0"/>
              </a:rPr>
              <a:t> tin </a:t>
            </a:r>
            <a:r>
              <a:rPr lang="en-US" sz="2400" b="0" dirty="0" err="1">
                <a:latin typeface="Arial" pitchFamily="34" charset="0"/>
                <a:cs typeface="Arial" pitchFamily="34" charset="0"/>
              </a:rPr>
              <a:t>vào</a:t>
            </a:r>
            <a:r>
              <a:rPr lang="en-US" sz="2400" b="0" dirty="0">
                <a:latin typeface="Arial" pitchFamily="34" charset="0"/>
                <a:cs typeface="Arial" pitchFamily="34" charset="0"/>
              </a:rPr>
              <a:t> </a:t>
            </a:r>
            <a:r>
              <a:rPr lang="en-US" sz="2400" b="0" dirty="0" err="1">
                <a:latin typeface="Arial" pitchFamily="34" charset="0"/>
                <a:cs typeface="Arial" pitchFamily="34" charset="0"/>
              </a:rPr>
              <a:t>từ</a:t>
            </a:r>
            <a:r>
              <a:rPr lang="en-US" sz="2400" b="0" dirty="0">
                <a:latin typeface="Arial" pitchFamily="34" charset="0"/>
                <a:cs typeface="Arial" pitchFamily="34" charset="0"/>
              </a:rPr>
              <a:t> </a:t>
            </a:r>
            <a:r>
              <a:rPr lang="en-US" sz="2400" b="0" dirty="0" err="1">
                <a:latin typeface="Arial" pitchFamily="34" charset="0"/>
                <a:cs typeface="Arial" pitchFamily="34" charset="0"/>
              </a:rPr>
              <a:t>mắt</a:t>
            </a:r>
            <a:r>
              <a:rPr lang="en-US" sz="2400" b="0" dirty="0">
                <a:latin typeface="Arial" pitchFamily="34" charset="0"/>
                <a:cs typeface="Arial" pitchFamily="34" charset="0"/>
              </a:rPr>
              <a:t>, tai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lưu</a:t>
            </a:r>
            <a:r>
              <a:rPr lang="en-US" sz="2400" b="0" dirty="0">
                <a:latin typeface="Arial" pitchFamily="34" charset="0"/>
                <a:cs typeface="Arial" pitchFamily="34" charset="0"/>
              </a:rPr>
              <a:t> </a:t>
            </a:r>
            <a:r>
              <a:rPr lang="en-US" sz="2400" b="0" dirty="0" err="1">
                <a:latin typeface="Arial" pitchFamily="34" charset="0"/>
                <a:cs typeface="Arial" pitchFamily="34" charset="0"/>
              </a:rPr>
              <a:t>trữ</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i="1" dirty="0">
                <a:latin typeface="Arial" pitchFamily="34" charset="0"/>
                <a:cs typeface="Arial" pitchFamily="34" charset="0"/>
              </a:rPr>
              <a:t>Short-term sensory store </a:t>
            </a:r>
            <a:r>
              <a:rPr lang="en-US" sz="2400" b="0" dirty="0">
                <a:latin typeface="Arial" pitchFamily="34" charset="0"/>
                <a:cs typeface="Arial" pitchFamily="34" charset="0"/>
              </a:rPr>
              <a:t>(</a:t>
            </a:r>
            <a:r>
              <a:rPr lang="en-US" sz="2400" b="0" dirty="0" err="1">
                <a:latin typeface="Arial" pitchFamily="34" charset="0"/>
                <a:cs typeface="Arial" pitchFamily="34" charset="0"/>
              </a:rPr>
              <a:t>tương</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 </a:t>
            </a:r>
            <a:r>
              <a:rPr lang="en-US" sz="2400" b="0" i="1" dirty="0">
                <a:latin typeface="Arial" pitchFamily="34" charset="0"/>
                <a:cs typeface="Arial" pitchFamily="34" charset="0"/>
              </a:rPr>
              <a:t>frame buffer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máy</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r>
              <a:rPr lang="en-US" sz="2400" b="0" dirty="0">
                <a:latin typeface="Arial" pitchFamily="34" charset="0"/>
                <a:cs typeface="Arial" pitchFamily="34" charset="0"/>
              </a:rPr>
              <a:t>)</a:t>
            </a:r>
          </a:p>
          <a:p>
            <a:r>
              <a:rPr lang="en-US" sz="2400" b="0" i="1" dirty="0">
                <a:latin typeface="Arial" pitchFamily="34" charset="0"/>
                <a:cs typeface="Arial" pitchFamily="34" charset="0"/>
              </a:rPr>
              <a:t>Perceptual processor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tin </a:t>
            </a:r>
            <a:r>
              <a:rPr lang="en-US" sz="2400" b="0" dirty="0" err="1">
                <a:latin typeface="Arial" pitchFamily="34" charset="0"/>
                <a:cs typeface="Arial" pitchFamily="34" charset="0"/>
              </a:rPr>
              <a:t>từ</a:t>
            </a:r>
            <a:r>
              <a:rPr lang="en-US" sz="2400" b="0" dirty="0">
                <a:latin typeface="Arial" pitchFamily="34" charset="0"/>
                <a:cs typeface="Arial" pitchFamily="34" charset="0"/>
              </a:rPr>
              <a:t> </a:t>
            </a:r>
            <a:r>
              <a:rPr lang="en-US" sz="2400" b="0" dirty="0" err="1">
                <a:latin typeface="Arial" pitchFamily="34" charset="0"/>
                <a:cs typeface="Arial" pitchFamily="34" charset="0"/>
              </a:rPr>
              <a:t>bộ</a:t>
            </a:r>
            <a:r>
              <a:rPr lang="en-US" sz="2400" b="0" dirty="0">
                <a:latin typeface="Arial" pitchFamily="34" charset="0"/>
                <a:cs typeface="Arial" pitchFamily="34" charset="0"/>
              </a:rPr>
              <a:t> </a:t>
            </a:r>
            <a:r>
              <a:rPr lang="en-US" sz="2400" b="0" dirty="0" err="1">
                <a:latin typeface="Arial" pitchFamily="34" charset="0"/>
                <a:cs typeface="Arial" pitchFamily="34" charset="0"/>
              </a:rPr>
              <a:t>nhớ</a:t>
            </a:r>
            <a:r>
              <a:rPr lang="en-US" sz="2400" b="0" dirty="0">
                <a:latin typeface="Arial" pitchFamily="34" charset="0"/>
                <a:cs typeface="Arial" pitchFamily="34" charset="0"/>
              </a:rPr>
              <a:t> </a:t>
            </a:r>
            <a:r>
              <a:rPr lang="en-US" sz="2400" b="0" dirty="0" err="1">
                <a:latin typeface="Arial" pitchFamily="34" charset="0"/>
                <a:cs typeface="Arial" pitchFamily="34" charset="0"/>
              </a:rPr>
              <a:t>ngắn</a:t>
            </a:r>
            <a:r>
              <a:rPr lang="en-US" sz="2400" b="0" dirty="0">
                <a:latin typeface="Arial" pitchFamily="34" charset="0"/>
                <a:cs typeface="Arial" pitchFamily="34" charset="0"/>
              </a:rPr>
              <a:t> </a:t>
            </a:r>
            <a:r>
              <a:rPr lang="en-US" sz="2400" b="0" dirty="0" err="1">
                <a:latin typeface="Arial" pitchFamily="34" charset="0"/>
                <a:cs typeface="Arial" pitchFamily="34" charset="0"/>
              </a:rPr>
              <a:t>hạn</a:t>
            </a:r>
            <a:r>
              <a:rPr lang="en-US" sz="2400" b="0" dirty="0">
                <a:latin typeface="Arial" pitchFamily="34" charset="0"/>
                <a:cs typeface="Arial" pitchFamily="34" charset="0"/>
              </a:rPr>
              <a:t> </a:t>
            </a:r>
            <a:r>
              <a:rPr lang="en-US" sz="2400" b="0" dirty="0" err="1">
                <a:latin typeface="Arial" pitchFamily="34" charset="0"/>
                <a:cs typeface="Arial" pitchFamily="34" charset="0"/>
              </a:rPr>
              <a:t>để</a:t>
            </a:r>
            <a:r>
              <a:rPr lang="en-US" sz="2400" b="0" dirty="0">
                <a:latin typeface="Arial" pitchFamily="34" charset="0"/>
                <a:cs typeface="Arial" pitchFamily="34" charset="0"/>
              </a:rPr>
              <a:t> </a:t>
            </a:r>
            <a:r>
              <a:rPr lang="en-US" sz="2400" b="0" dirty="0" err="1">
                <a:latin typeface="Arial" pitchFamily="34" charset="0"/>
                <a:cs typeface="Arial" pitchFamily="34" charset="0"/>
              </a:rPr>
              <a:t>xử</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biết</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dấu</a:t>
            </a:r>
            <a:r>
              <a:rPr lang="en-US" sz="2400" b="0" dirty="0">
                <a:latin typeface="Arial" pitchFamily="34" charset="0"/>
                <a:cs typeface="Arial" pitchFamily="34" charset="0"/>
              </a:rPr>
              <a:t> </a:t>
            </a:r>
            <a:r>
              <a:rPr lang="en-US" sz="2400" b="0" dirty="0" err="1">
                <a:latin typeface="Arial" pitchFamily="34" charset="0"/>
                <a:cs typeface="Arial" pitchFamily="34" charset="0"/>
              </a:rPr>
              <a:t>hiệu</a:t>
            </a:r>
            <a:r>
              <a:rPr lang="en-US" sz="2400" b="0" dirty="0">
                <a:latin typeface="Arial" pitchFamily="34" charset="0"/>
                <a:cs typeface="Arial" pitchFamily="34" charset="0"/>
              </a:rPr>
              <a:t> (</a:t>
            </a:r>
            <a:r>
              <a:rPr lang="en-US" sz="2400" b="0" i="1" dirty="0">
                <a:latin typeface="Arial" pitchFamily="34" charset="0"/>
                <a:cs typeface="Arial" pitchFamily="34" charset="0"/>
              </a:rPr>
              <a:t>symbols)</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đó</a:t>
            </a:r>
            <a:r>
              <a:rPr lang="en-US" sz="2400" b="0" dirty="0">
                <a:latin typeface="Arial" pitchFamily="34" charset="0"/>
                <a:cs typeface="Arial" pitchFamily="34" charset="0"/>
              </a:rPr>
              <a:t> </a:t>
            </a:r>
            <a:r>
              <a:rPr lang="en-US" sz="2400" b="0" dirty="0" err="1">
                <a:latin typeface="Arial" pitchFamily="34" charset="0"/>
                <a:cs typeface="Arial" pitchFamily="34" charset="0"/>
              </a:rPr>
              <a:t>như</a:t>
            </a:r>
            <a:r>
              <a:rPr lang="en-US" sz="2400" b="0" dirty="0">
                <a:latin typeface="Arial" pitchFamily="34" charset="0"/>
                <a:cs typeface="Arial" pitchFamily="34" charset="0"/>
              </a:rPr>
              <a:t>: </a:t>
            </a:r>
            <a:r>
              <a:rPr lang="en-US" sz="2400" b="0" dirty="0" err="1">
                <a:latin typeface="Arial" pitchFamily="34" charset="0"/>
                <a:cs typeface="Arial" pitchFamily="34" charset="0"/>
              </a:rPr>
              <a:t>chữ</a:t>
            </a:r>
            <a:r>
              <a:rPr lang="en-US" sz="2400" b="0" dirty="0">
                <a:latin typeface="Arial" pitchFamily="34" charset="0"/>
                <a:cs typeface="Arial" pitchFamily="34" charset="0"/>
              </a:rPr>
              <a:t>, </a:t>
            </a:r>
            <a:r>
              <a:rPr lang="en-US" sz="2400" b="0" dirty="0" err="1">
                <a:latin typeface="Arial" pitchFamily="34" charset="0"/>
                <a:cs typeface="Arial" pitchFamily="34" charset="0"/>
              </a:rPr>
              <a:t>từ</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tượng</a:t>
            </a:r>
            <a:r>
              <a:rPr lang="en-US" sz="2400" b="0" dirty="0">
                <a:latin typeface="Arial" pitchFamily="34" charset="0"/>
                <a:cs typeface="Arial" pitchFamily="34" charset="0"/>
              </a:rPr>
              <a:t> (</a:t>
            </a:r>
            <a:r>
              <a:rPr lang="en-US" sz="2400" b="0" i="1" dirty="0">
                <a:latin typeface="Arial" pitchFamily="34" charset="0"/>
                <a:cs typeface="Arial" pitchFamily="34" charset="0"/>
              </a:rPr>
              <a:t>Icons</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a:t>
            </a:r>
            <a:r>
              <a:rPr lang="en-US" sz="2400" b="0" dirty="0" err="1">
                <a:latin typeface="Arial" pitchFamily="34" charset="0"/>
                <a:cs typeface="Arial" pitchFamily="34" charset="0"/>
              </a:rPr>
              <a:t>tượng</a:t>
            </a:r>
            <a:r>
              <a:rPr lang="en-US" sz="2400" b="0" dirty="0">
                <a:latin typeface="Arial" pitchFamily="34" charset="0"/>
                <a:cs typeface="Arial" pitchFamily="34" charset="0"/>
              </a:rPr>
              <a:t>.</a:t>
            </a:r>
          </a:p>
          <a:p>
            <a:r>
              <a:rPr lang="en-US" sz="2400" b="0" dirty="0" err="1">
                <a:latin typeface="Arial" pitchFamily="34" charset="0"/>
                <a:cs typeface="Arial" pitchFamily="34" charset="0"/>
              </a:rPr>
              <a:t>Bổ</a:t>
            </a:r>
            <a:r>
              <a:rPr lang="en-US" sz="2400" b="0" dirty="0">
                <a:latin typeface="Arial" pitchFamily="34" charset="0"/>
                <a:cs typeface="Arial" pitchFamily="34" charset="0"/>
              </a:rPr>
              <a:t> sung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tin </a:t>
            </a:r>
            <a:r>
              <a:rPr lang="en-US" sz="2400" b="0" dirty="0" err="1">
                <a:latin typeface="Arial" pitchFamily="34" charset="0"/>
                <a:cs typeface="Arial" pitchFamily="34" charset="0"/>
              </a:rPr>
              <a:t>từ</a:t>
            </a:r>
            <a:r>
              <a:rPr lang="en-US" sz="2400" b="0" dirty="0">
                <a:latin typeface="Arial" pitchFamily="34" charset="0"/>
                <a:cs typeface="Arial" pitchFamily="34" charset="0"/>
              </a:rPr>
              <a:t> </a:t>
            </a:r>
            <a:r>
              <a:rPr lang="en-US" sz="2400" b="0" i="1" dirty="0">
                <a:latin typeface="Arial" pitchFamily="34" charset="0"/>
                <a:cs typeface="Arial" pitchFamily="34" charset="0"/>
              </a:rPr>
              <a:t>long-term memory, </a:t>
            </a:r>
            <a:r>
              <a:rPr lang="en-US" sz="2400" b="0" dirty="0" err="1">
                <a:latin typeface="Arial" pitchFamily="34" charset="0"/>
                <a:cs typeface="Arial" pitchFamily="34" charset="0"/>
              </a:rPr>
              <a:t>nơi</a:t>
            </a:r>
            <a:r>
              <a:rPr lang="en-US" sz="2400" b="0" dirty="0">
                <a:latin typeface="Arial" pitchFamily="34" charset="0"/>
                <a:cs typeface="Arial" pitchFamily="34" charset="0"/>
              </a:rPr>
              <a:t> </a:t>
            </a:r>
            <a:r>
              <a:rPr lang="en-US" sz="2400" b="0" dirty="0" err="1">
                <a:latin typeface="Arial" pitchFamily="34" charset="0"/>
                <a:cs typeface="Arial" pitchFamily="34" charset="0"/>
              </a:rPr>
              <a:t>lưu</a:t>
            </a:r>
            <a:r>
              <a:rPr lang="en-US" sz="2400" b="0" dirty="0">
                <a:latin typeface="Arial" pitchFamily="34" charset="0"/>
                <a:cs typeface="Arial" pitchFamily="34" charset="0"/>
              </a:rPr>
              <a:t> </a:t>
            </a:r>
            <a:r>
              <a:rPr lang="en-US" sz="2400" b="0" dirty="0" err="1">
                <a:latin typeface="Arial" pitchFamily="34" charset="0"/>
                <a:cs typeface="Arial" pitchFamily="34" charset="0"/>
              </a:rPr>
              <a:t>trữ</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i="1" dirty="0">
                <a:latin typeface="Arial" pitchFamily="34" charset="0"/>
                <a:cs typeface="Arial" pitchFamily="34" charset="0"/>
              </a:rPr>
              <a:t>symbols</a:t>
            </a:r>
            <a:r>
              <a:rPr lang="en-US" sz="2400" b="0" dirty="0">
                <a:latin typeface="Arial" pitchFamily="34" charset="0"/>
                <a:cs typeface="Arial" pitchFamily="34" charset="0"/>
              </a:rPr>
              <a:t> </a:t>
            </a:r>
            <a:r>
              <a:rPr lang="en-US" sz="2400" b="0" dirty="0" err="1">
                <a:latin typeface="Arial" pitchFamily="34" charset="0"/>
                <a:cs typeface="Arial" pitchFamily="34" charset="0"/>
              </a:rPr>
              <a:t>mà</a:t>
            </a:r>
            <a:r>
              <a:rPr lang="en-US" sz="2400" b="0" dirty="0">
                <a:latin typeface="Arial" pitchFamily="34" charset="0"/>
                <a:cs typeface="Arial" pitchFamily="34" charset="0"/>
              </a:rPr>
              <a:t> </a:t>
            </a:r>
            <a:r>
              <a:rPr lang="en-US" sz="2400" b="0" dirty="0" err="1">
                <a:latin typeface="Arial" pitchFamily="34" charset="0"/>
                <a:cs typeface="Arial" pitchFamily="34" charset="0"/>
              </a:rPr>
              <a:t>đã</a:t>
            </a:r>
            <a:r>
              <a:rPr lang="en-US" sz="2400" b="0" dirty="0">
                <a:latin typeface="Arial" pitchFamily="34" charset="0"/>
                <a:cs typeface="Arial" pitchFamily="34" charset="0"/>
              </a:rPr>
              <a:t> </a:t>
            </a:r>
            <a:r>
              <a:rPr lang="en-US" sz="2400" b="0" dirty="0" err="1">
                <a:latin typeface="Arial" pitchFamily="34" charset="0"/>
                <a:cs typeface="Arial" pitchFamily="34" charset="0"/>
              </a:rPr>
              <a:t>biết</a:t>
            </a:r>
            <a:r>
              <a:rPr lang="en-US" sz="2400" b="0" dirty="0">
                <a:latin typeface="Arial" pitchFamily="34" charset="0"/>
                <a:cs typeface="Arial" pitchFamily="34" charset="0"/>
              </a:rPr>
              <a:t> </a:t>
            </a:r>
            <a:r>
              <a:rPr lang="en-US" sz="2400" b="0" dirty="0" err="1">
                <a:latin typeface="Arial" pitchFamily="34" charset="0"/>
                <a:cs typeface="Arial" pitchFamily="34" charset="0"/>
              </a:rPr>
              <a:t>cách</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dạng</a:t>
            </a:r>
            <a:r>
              <a:rPr lang="en-US" sz="2400" b="0" dirty="0">
                <a:latin typeface="Arial" pitchFamily="34" charset="0"/>
                <a:cs typeface="Arial" pitchFamily="34" charset="0"/>
              </a:rPr>
              <a:t> </a:t>
            </a:r>
            <a:r>
              <a:rPr lang="en-US" sz="2400" b="0" dirty="0" err="1">
                <a:latin typeface="Arial" pitchFamily="34" charset="0"/>
                <a:cs typeface="Arial" pitchFamily="34" charset="0"/>
              </a:rPr>
              <a:t>trước</a:t>
            </a:r>
            <a:r>
              <a:rPr lang="en-US" sz="2400" b="0" dirty="0">
                <a:latin typeface="Arial" pitchFamily="34" charset="0"/>
                <a:cs typeface="Arial" pitchFamily="34" charset="0"/>
              </a:rPr>
              <a:t> </a:t>
            </a:r>
            <a:r>
              <a:rPr lang="en-US" sz="2400" b="0" dirty="0" err="1">
                <a:latin typeface="Arial" pitchFamily="34" charset="0"/>
                <a:cs typeface="Arial" pitchFamily="34" charset="0"/>
              </a:rPr>
              <a:t>đó</a:t>
            </a:r>
            <a:r>
              <a:rPr lang="en-US" sz="2400" b="0" dirty="0">
                <a:latin typeface="Arial" pitchFamily="34" charset="0"/>
                <a:cs typeface="Arial" pitchFamily="34" charset="0"/>
              </a:rPr>
              <a:t>.</a:t>
            </a:r>
          </a:p>
          <a:p>
            <a:r>
              <a:rPr lang="en-US" sz="2400" b="0" i="1" dirty="0">
                <a:latin typeface="Arial" pitchFamily="34" charset="0"/>
                <a:cs typeface="Arial" pitchFamily="34" charset="0"/>
              </a:rPr>
              <a:t>Cognitive processor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i="1" dirty="0">
                <a:latin typeface="Arial" pitchFamily="34" charset="0"/>
                <a:cs typeface="Arial" pitchFamily="34" charset="0"/>
              </a:rPr>
              <a:t>symbols</a:t>
            </a:r>
            <a:r>
              <a:rPr lang="en-US" sz="2400" b="0" dirty="0">
                <a:latin typeface="Arial" pitchFamily="34" charset="0"/>
                <a:cs typeface="Arial" pitchFamily="34" charset="0"/>
              </a:rPr>
              <a:t> </a:t>
            </a:r>
            <a:r>
              <a:rPr lang="en-US" sz="2400" b="0" dirty="0" err="1">
                <a:latin typeface="Arial" pitchFamily="34" charset="0"/>
                <a:cs typeface="Arial" pitchFamily="34" charset="0"/>
              </a:rPr>
              <a:t>vừa</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dạng</a:t>
            </a:r>
            <a:r>
              <a:rPr lang="en-US" sz="2400" b="0" dirty="0">
                <a:latin typeface="Arial" pitchFamily="34" charset="0"/>
                <a:cs typeface="Arial" pitchFamily="34" charset="0"/>
              </a:rPr>
              <a:t> </a:t>
            </a:r>
            <a:r>
              <a:rPr lang="en-US" sz="2400" b="0" dirty="0" err="1">
                <a:latin typeface="Arial" pitchFamily="34" charset="0"/>
                <a:cs typeface="Arial" pitchFamily="34" charset="0"/>
              </a:rPr>
              <a:t>để</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so </a:t>
            </a:r>
            <a:r>
              <a:rPr lang="en-US" sz="2400" b="0" dirty="0" err="1">
                <a:latin typeface="Arial" pitchFamily="34" charset="0"/>
                <a:cs typeface="Arial" pitchFamily="34" charset="0"/>
              </a:rPr>
              <a:t>sánh</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lập</a:t>
            </a:r>
            <a:r>
              <a:rPr lang="en-US" sz="2400" b="0" dirty="0">
                <a:latin typeface="Arial" pitchFamily="34" charset="0"/>
                <a:cs typeface="Arial" pitchFamily="34" charset="0"/>
              </a:rPr>
              <a:t> </a:t>
            </a:r>
            <a:r>
              <a:rPr lang="en-US" sz="2400" b="0" dirty="0" err="1">
                <a:latin typeface="Arial" pitchFamily="34" charset="0"/>
                <a:cs typeface="Arial" pitchFamily="34" charset="0"/>
              </a:rPr>
              <a:t>quyết</a:t>
            </a:r>
            <a:r>
              <a:rPr lang="en-US" sz="2400" b="0" dirty="0">
                <a:latin typeface="Arial" pitchFamily="34" charset="0"/>
                <a:cs typeface="Arial" pitchFamily="34" charset="0"/>
              </a:rPr>
              <a:t> </a:t>
            </a:r>
            <a:r>
              <a:rPr lang="en-US" sz="2400" b="0" dirty="0" err="1">
                <a:latin typeface="Arial" pitchFamily="34" charset="0"/>
                <a:cs typeface="Arial" pitchFamily="34" charset="0"/>
              </a:rPr>
              <a:t>định</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thức</a:t>
            </a:r>
            <a:r>
              <a:rPr lang="en-US" sz="2000" dirty="0">
                <a:latin typeface="Arial" pitchFamily="34" charset="0"/>
                <a:cs typeface="Arial" pitchFamily="34" charset="0"/>
              </a:rPr>
              <a:t> (</a:t>
            </a:r>
            <a:r>
              <a:rPr lang="en-US" sz="2000" i="1" dirty="0">
                <a:latin typeface="Arial" pitchFamily="34" charset="0"/>
                <a:cs typeface="Arial" pitchFamily="34" charset="0"/>
              </a:rPr>
              <a:t>cognition</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ta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tri </a:t>
            </a:r>
            <a:r>
              <a:rPr lang="en-US" sz="2000" dirty="0" err="1">
                <a:latin typeface="Arial" pitchFamily="34" charset="0"/>
                <a:cs typeface="Arial" pitchFamily="34" charset="0"/>
              </a:rPr>
              <a:t>thức</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hiểu</a:t>
            </a:r>
            <a:r>
              <a:rPr lang="en-US" sz="2000" dirty="0">
                <a:latin typeface="Arial" pitchFamily="34" charset="0"/>
                <a:cs typeface="Arial" pitchFamily="34" charset="0"/>
              </a:rPr>
              <a:t>, </a:t>
            </a:r>
            <a:r>
              <a:rPr lang="en-US" sz="2000" dirty="0" err="1">
                <a:latin typeface="Arial" pitchFamily="34" charset="0"/>
                <a:cs typeface="Arial" pitchFamily="34" charset="0"/>
              </a:rPr>
              <a:t>nhớ</a:t>
            </a:r>
            <a:r>
              <a:rPr lang="en-US" sz="2000" dirty="0">
                <a:latin typeface="Arial" pitchFamily="34" charset="0"/>
                <a:cs typeface="Arial" pitchFamily="34" charset="0"/>
              </a:rPr>
              <a:t>, </a:t>
            </a:r>
            <a:r>
              <a:rPr lang="en-US" sz="2000" dirty="0" err="1">
                <a:latin typeface="Arial" pitchFamily="34" charset="0"/>
                <a:cs typeface="Arial" pitchFamily="34" charset="0"/>
              </a:rPr>
              <a:t>suy</a:t>
            </a:r>
            <a:r>
              <a:rPr lang="en-US" sz="2000" dirty="0">
                <a:latin typeface="Arial" pitchFamily="34" charset="0"/>
                <a:cs typeface="Arial" pitchFamily="34" charset="0"/>
              </a:rPr>
              <a:t> </a:t>
            </a:r>
            <a:r>
              <a:rPr lang="en-US" sz="2000" dirty="0" err="1">
                <a:latin typeface="Arial" pitchFamily="34" charset="0"/>
                <a:cs typeface="Arial" pitchFamily="34" charset="0"/>
              </a:rPr>
              <a:t>luận</a:t>
            </a:r>
            <a:r>
              <a:rPr lang="en-US" sz="2000" dirty="0">
                <a:latin typeface="Arial" pitchFamily="34" charset="0"/>
                <a:cs typeface="Arial" pitchFamily="34" charset="0"/>
              </a:rPr>
              <a:t>, </a:t>
            </a:r>
            <a:r>
              <a:rPr lang="en-US" sz="2000" dirty="0" err="1">
                <a:latin typeface="Arial" pitchFamily="34" charset="0"/>
                <a:cs typeface="Arial" pitchFamily="34" charset="0"/>
              </a:rPr>
              <a:t>chú</a:t>
            </a:r>
            <a:r>
              <a:rPr lang="en-US" sz="2000" dirty="0">
                <a:latin typeface="Arial" pitchFamily="34" charset="0"/>
                <a:cs typeface="Arial" pitchFamily="34" charset="0"/>
              </a:rPr>
              <a:t> ý,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thập</a:t>
            </a:r>
            <a:r>
              <a:rPr lang="en-US" sz="2000" dirty="0">
                <a:latin typeface="Arial" pitchFamily="34" charset="0"/>
                <a:cs typeface="Arial" pitchFamily="34" charset="0"/>
              </a:rPr>
              <a:t> </a:t>
            </a:r>
            <a:r>
              <a:rPr lang="en-US" sz="2000" dirty="0" err="1">
                <a:latin typeface="Arial" pitchFamily="34" charset="0"/>
                <a:cs typeface="Arial" pitchFamily="34" charset="0"/>
              </a:rPr>
              <a:t>kỹ</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sinh</a:t>
            </a:r>
            <a:r>
              <a:rPr lang="en-US" sz="2000" dirty="0">
                <a:latin typeface="Arial" pitchFamily="34" charset="0"/>
                <a:cs typeface="Arial" pitchFamily="34" charset="0"/>
              </a:rPr>
              <a:t> </a:t>
            </a:r>
            <a:r>
              <a:rPr lang="en-US" sz="2000" dirty="0" err="1">
                <a:latin typeface="Arial" pitchFamily="34" charset="0"/>
                <a:cs typeface="Arial" pitchFamily="34" charset="0"/>
              </a:rPr>
              <a:t>ra</a:t>
            </a:r>
            <a:r>
              <a:rPr lang="en-US" sz="2000" dirty="0">
                <a:latin typeface="Arial" pitchFamily="34" charset="0"/>
                <a:cs typeface="Arial" pitchFamily="34" charset="0"/>
              </a:rPr>
              <a:t> ý </a:t>
            </a:r>
            <a:r>
              <a:rPr lang="en-US" sz="2000" dirty="0" err="1">
                <a:latin typeface="Arial" pitchFamily="34" charset="0"/>
                <a:cs typeface="Arial" pitchFamily="34" charset="0"/>
              </a:rPr>
              <a:t>tưởng</a:t>
            </a:r>
            <a:r>
              <a:rPr lang="en-US" sz="2000" dirty="0">
                <a:latin typeface="Arial" pitchFamily="34" charset="0"/>
                <a:cs typeface="Arial" pitchFamily="34" charset="0"/>
              </a:rPr>
              <a:t> </a:t>
            </a:r>
            <a:r>
              <a:rPr lang="en-US" sz="2000" dirty="0" err="1">
                <a:latin typeface="Arial" pitchFamily="34" charset="0"/>
                <a:cs typeface="Arial" pitchFamily="34" charset="0"/>
              </a:rPr>
              <a:t>mới</a:t>
            </a:r>
            <a:r>
              <a:rPr lang="en-US" sz="2000" dirty="0">
                <a:latin typeface="Arial" pitchFamily="34" charset="0"/>
                <a:cs typeface="Arial" pitchFamily="34" charset="0"/>
              </a:rPr>
              <a:t>...</a:t>
            </a:r>
          </a:p>
          <a:p>
            <a:pPr lvl="1"/>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thức</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suy</a:t>
            </a:r>
            <a:r>
              <a:rPr lang="en-US" sz="2000" dirty="0">
                <a:latin typeface="Arial" pitchFamily="34" charset="0"/>
                <a:cs typeface="Arial" pitchFamily="34" charset="0"/>
              </a:rPr>
              <a:t> </a:t>
            </a:r>
            <a:r>
              <a:rPr lang="en-US" sz="2000" dirty="0" err="1">
                <a:latin typeface="Arial" pitchFamily="34" charset="0"/>
                <a:cs typeface="Arial" pitchFamily="34" charset="0"/>
              </a:rPr>
              <a:t>nghĩ</a:t>
            </a:r>
            <a:r>
              <a:rPr lang="en-US" sz="2000" dirty="0">
                <a:latin typeface="Arial" pitchFamily="34" charset="0"/>
                <a:cs typeface="Arial" pitchFamily="34" charset="0"/>
              </a:rPr>
              <a:t>”…</a:t>
            </a: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a:t>Mô</a:t>
            </a:r>
            <a:r>
              <a:rPr lang="en-US" sz="2800" dirty="0"/>
              <a:t> </a:t>
            </a:r>
            <a:r>
              <a:rPr lang="en-US" sz="2800" dirty="0" err="1"/>
              <a:t>hình</a:t>
            </a:r>
            <a:r>
              <a:rPr lang="en-US" sz="2800" dirty="0"/>
              <a:t> </a:t>
            </a:r>
            <a:r>
              <a:rPr lang="en-US" sz="2800" dirty="0" err="1"/>
              <a:t>bộ</a:t>
            </a:r>
            <a:r>
              <a:rPr lang="en-US" sz="2800" dirty="0"/>
              <a:t> </a:t>
            </a:r>
            <a:r>
              <a:rPr lang="en-US" sz="2800" dirty="0" err="1"/>
              <a:t>xử</a:t>
            </a:r>
            <a:r>
              <a:rPr lang="en-US" sz="2800" dirty="0"/>
              <a:t> </a:t>
            </a:r>
            <a:r>
              <a:rPr lang="en-US" sz="2800" dirty="0" err="1"/>
              <a:t>lý</a:t>
            </a:r>
            <a:r>
              <a:rPr lang="en-US" sz="2800" dirty="0"/>
              <a:t> </a:t>
            </a:r>
            <a:r>
              <a:rPr lang="en-US" sz="2800" dirty="0" err="1"/>
              <a:t>thông</a:t>
            </a:r>
            <a:r>
              <a:rPr lang="en-US" sz="2800" dirty="0"/>
              <a:t> tin MHP</a:t>
            </a:r>
          </a:p>
        </p:txBody>
      </p:sp>
      <p:sp>
        <p:nvSpPr>
          <p:cNvPr id="3" name="Content Placeholder 2"/>
          <p:cNvSpPr>
            <a:spLocks noGrp="1"/>
          </p:cNvSpPr>
          <p:nvPr>
            <p:ph idx="1"/>
          </p:nvPr>
        </p:nvSpPr>
        <p:spPr>
          <a:xfrm>
            <a:off x="457200" y="1076325"/>
            <a:ext cx="7772400" cy="5248275"/>
          </a:xfrm>
        </p:spPr>
        <p:txBody>
          <a:bodyPr/>
          <a:lstStyle/>
          <a:p>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i="1" dirty="0">
                <a:latin typeface="Arial" pitchFamily="34" charset="0"/>
                <a:cs typeface="Arial" pitchFamily="34" charset="0"/>
              </a:rPr>
              <a:t>symbols</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lưu</a:t>
            </a:r>
            <a:r>
              <a:rPr lang="en-US" sz="2400" b="0" dirty="0">
                <a:latin typeface="Arial" pitchFamily="34" charset="0"/>
                <a:cs typeface="Arial" pitchFamily="34" charset="0"/>
              </a:rPr>
              <a:t> </a:t>
            </a:r>
            <a:r>
              <a:rPr lang="en-US" sz="2400" b="0" dirty="0" err="1">
                <a:latin typeface="Arial" pitchFamily="34" charset="0"/>
                <a:cs typeface="Arial" pitchFamily="34" charset="0"/>
              </a:rPr>
              <a:t>trữ</a:t>
            </a:r>
            <a:r>
              <a:rPr lang="en-US" sz="2400" b="0" dirty="0">
                <a:latin typeface="Arial" pitchFamily="34" charset="0"/>
                <a:cs typeface="Arial" pitchFamily="34" charset="0"/>
              </a:rPr>
              <a:t>/</a:t>
            </a:r>
            <a:r>
              <a:rPr lang="en-US" sz="2400" b="0" dirty="0" err="1">
                <a:latin typeface="Arial" pitchFamily="34" charset="0"/>
                <a:cs typeface="Arial" pitchFamily="34" charset="0"/>
              </a:rPr>
              <a:t>lấy</a:t>
            </a:r>
            <a:r>
              <a:rPr lang="en-US" sz="2400" b="0" dirty="0">
                <a:latin typeface="Arial" pitchFamily="34" charset="0"/>
                <a:cs typeface="Arial" pitchFamily="34" charset="0"/>
              </a:rPr>
              <a:t> </a:t>
            </a:r>
            <a:r>
              <a:rPr lang="en-US" sz="2400" b="0" dirty="0" err="1">
                <a:latin typeface="Arial" pitchFamily="34" charset="0"/>
                <a:cs typeface="Arial" pitchFamily="34" charset="0"/>
              </a:rPr>
              <a:t>ra</a:t>
            </a:r>
            <a:r>
              <a:rPr lang="en-US" sz="2400" b="0" dirty="0">
                <a:latin typeface="Arial" pitchFamily="34" charset="0"/>
                <a:cs typeface="Arial" pitchFamily="34" charset="0"/>
              </a:rPr>
              <a:t> </a:t>
            </a:r>
            <a:r>
              <a:rPr lang="en-US" sz="2400" b="0" dirty="0" err="1">
                <a:latin typeface="Arial" pitchFamily="34" charset="0"/>
                <a:cs typeface="Arial" pitchFamily="34" charset="0"/>
              </a:rPr>
              <a:t>từ</a:t>
            </a:r>
            <a:r>
              <a:rPr lang="en-US" sz="2400" b="0" dirty="0">
                <a:latin typeface="Arial" pitchFamily="34" charset="0"/>
                <a:cs typeface="Arial" pitchFamily="34" charset="0"/>
              </a:rPr>
              <a:t> </a:t>
            </a:r>
            <a:r>
              <a:rPr lang="en-US" sz="2400" b="0" i="1" dirty="0">
                <a:latin typeface="Arial" pitchFamily="34" charset="0"/>
                <a:cs typeface="Arial" pitchFamily="34" charset="0"/>
              </a:rPr>
              <a:t>working memory </a:t>
            </a:r>
            <a:r>
              <a:rPr lang="en-US" sz="2400" b="0" dirty="0">
                <a:latin typeface="Arial" pitchFamily="34" charset="0"/>
                <a:cs typeface="Arial" pitchFamily="34" charset="0"/>
              </a:rPr>
              <a:t>(</a:t>
            </a:r>
            <a:r>
              <a:rPr lang="en-US" sz="2400" b="0" dirty="0" err="1">
                <a:latin typeface="Arial" pitchFamily="34" charset="0"/>
                <a:cs typeface="Arial" pitchFamily="34" charset="0"/>
              </a:rPr>
              <a:t>tương</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 RAM)</a:t>
            </a:r>
          </a:p>
          <a:p>
            <a:r>
              <a:rPr lang="en-US" sz="2400" b="0" i="1" dirty="0">
                <a:latin typeface="Arial" pitchFamily="34" charset="0"/>
                <a:cs typeface="Arial" pitchFamily="34" charset="0"/>
              </a:rPr>
              <a:t>Motor processor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tin </a:t>
            </a:r>
            <a:r>
              <a:rPr lang="en-US" sz="2400" b="0" dirty="0" err="1">
                <a:latin typeface="Arial" pitchFamily="34" charset="0"/>
                <a:cs typeface="Arial" pitchFamily="34" charset="0"/>
              </a:rPr>
              <a:t>từ</a:t>
            </a:r>
            <a:r>
              <a:rPr lang="en-US" sz="2400" b="0" dirty="0">
                <a:latin typeface="Arial" pitchFamily="34" charset="0"/>
                <a:cs typeface="Arial" pitchFamily="34" charset="0"/>
              </a:rPr>
              <a:t> </a:t>
            </a:r>
            <a:r>
              <a:rPr lang="en-US" sz="2400" b="0" i="1" dirty="0">
                <a:latin typeface="Arial" pitchFamily="34" charset="0"/>
                <a:cs typeface="Arial" pitchFamily="34" charset="0"/>
              </a:rPr>
              <a:t>cognitive processor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ra</a:t>
            </a:r>
            <a:r>
              <a:rPr lang="en-US" sz="2400" b="0" dirty="0">
                <a:latin typeface="Arial" pitchFamily="34" charset="0"/>
                <a:cs typeface="Arial" pitchFamily="34" charset="0"/>
              </a:rPr>
              <a:t> </a:t>
            </a:r>
            <a:r>
              <a:rPr lang="en-US" sz="2400" b="0" dirty="0" err="1">
                <a:latin typeface="Arial" pitchFamily="34" charset="0"/>
                <a:cs typeface="Arial" pitchFamily="34" charset="0"/>
              </a:rPr>
              <a:t>lệnh</a:t>
            </a:r>
            <a:r>
              <a:rPr lang="en-US" sz="2400" b="0" dirty="0">
                <a:latin typeface="Arial" pitchFamily="34" charset="0"/>
                <a:cs typeface="Arial" pitchFamily="34" charset="0"/>
              </a:rPr>
              <a:t> </a:t>
            </a:r>
            <a:r>
              <a:rPr lang="en-US" sz="2400" b="0" dirty="0" err="1">
                <a:latin typeface="Arial" pitchFamily="34" charset="0"/>
                <a:cs typeface="Arial" pitchFamily="34" charset="0"/>
              </a:rPr>
              <a:t>cho</a:t>
            </a:r>
            <a:r>
              <a:rPr lang="en-US" sz="2400" b="0" dirty="0">
                <a:latin typeface="Arial" pitchFamily="34" charset="0"/>
                <a:cs typeface="Arial" pitchFamily="34" charset="0"/>
              </a:rPr>
              <a:t> </a:t>
            </a:r>
            <a:r>
              <a:rPr lang="en-US" sz="2400" b="0" dirty="0" err="1">
                <a:latin typeface="Arial" pitchFamily="34" charset="0"/>
                <a:cs typeface="Arial" pitchFamily="34" charset="0"/>
              </a:rPr>
              <a:t>cơ</a:t>
            </a:r>
            <a:r>
              <a:rPr lang="en-US" sz="2400" b="0" dirty="0">
                <a:latin typeface="Arial" pitchFamily="34" charset="0"/>
                <a:cs typeface="Arial" pitchFamily="34" charset="0"/>
              </a:rPr>
              <a:t> </a:t>
            </a:r>
            <a:r>
              <a:rPr lang="en-US" sz="2400" b="0" dirty="0" err="1">
                <a:latin typeface="Arial" pitchFamily="34" charset="0"/>
                <a:cs typeface="Arial" pitchFamily="34" charset="0"/>
              </a:rPr>
              <a:t>bắp</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a:t>
            </a:r>
            <a:r>
              <a:rPr lang="en-US" sz="2400" b="0" dirty="0" err="1">
                <a:latin typeface="Arial" pitchFamily="34" charset="0"/>
                <a:cs typeface="Arial" pitchFamily="34" charset="0"/>
              </a:rPr>
              <a:t>chúng</a:t>
            </a:r>
            <a:r>
              <a:rPr lang="en-US" sz="2400" b="0" dirty="0">
                <a:latin typeface="Arial" pitchFamily="34" charset="0"/>
                <a:cs typeface="Arial" pitchFamily="34" charset="0"/>
              </a:rPr>
              <a:t>.</a:t>
            </a:r>
          </a:p>
          <a:p>
            <a:r>
              <a:rPr lang="en-US" sz="2400" b="0" i="1" dirty="0">
                <a:latin typeface="Arial" pitchFamily="34" charset="0"/>
                <a:cs typeface="Arial" pitchFamily="34" charset="0"/>
              </a:rPr>
              <a:t>Feedback</a:t>
            </a:r>
            <a:r>
              <a:rPr lang="en-US" sz="2400" b="0" dirty="0">
                <a:latin typeface="Arial" pitchFamily="34" charset="0"/>
                <a:cs typeface="Arial" pitchFamily="34" charset="0"/>
              </a:rPr>
              <a:t>: </a:t>
            </a:r>
            <a:r>
              <a:rPr lang="en-US" sz="2400" b="0" dirty="0" err="1">
                <a:latin typeface="Arial" pitchFamily="34" charset="0"/>
                <a:cs typeface="Arial" pitchFamily="34" charset="0"/>
              </a:rPr>
              <a:t>Kết</a:t>
            </a:r>
            <a:r>
              <a:rPr lang="en-US" sz="2400" b="0" dirty="0">
                <a:latin typeface="Arial" pitchFamily="34" charset="0"/>
                <a:cs typeface="Arial" pitchFamily="34" charset="0"/>
              </a:rPr>
              <a:t> </a:t>
            </a:r>
            <a:r>
              <a:rPr lang="en-US" sz="2400" b="0" dirty="0" err="1">
                <a:latin typeface="Arial" pitchFamily="34" charset="0"/>
                <a:cs typeface="Arial" pitchFamily="34" charset="0"/>
              </a:rPr>
              <a:t>quả</a:t>
            </a:r>
            <a:r>
              <a:rPr lang="en-US" sz="2400" b="0" dirty="0">
                <a:latin typeface="Arial" pitchFamily="34" charset="0"/>
                <a:cs typeface="Arial" pitchFamily="34" charset="0"/>
              </a:rPr>
              <a:t> </a:t>
            </a:r>
            <a:r>
              <a:rPr lang="en-US" sz="2400" b="0" dirty="0" err="1">
                <a:latin typeface="Arial" pitchFamily="34" charset="0"/>
                <a:cs typeface="Arial" pitchFamily="34" charset="0"/>
              </a:rPr>
              <a:t>hành</a:t>
            </a:r>
            <a:r>
              <a:rPr lang="en-US" sz="2400" b="0" dirty="0">
                <a:latin typeface="Arial" pitchFamily="34" charset="0"/>
                <a:cs typeface="Arial" pitchFamily="34" charset="0"/>
              </a:rPr>
              <a:t> </a:t>
            </a:r>
            <a:r>
              <a:rPr lang="en-US" sz="2400" b="0" dirty="0" err="1">
                <a:latin typeface="Arial" pitchFamily="34" charset="0"/>
                <a:cs typeface="Arial" pitchFamily="34" charset="0"/>
              </a:rPr>
              <a:t>động</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để</a:t>
            </a:r>
            <a:r>
              <a:rPr lang="en-US" sz="2400" b="0" dirty="0">
                <a:latin typeface="Arial" pitchFamily="34" charset="0"/>
                <a:cs typeface="Arial" pitchFamily="34" charset="0"/>
              </a:rPr>
              <a:t> </a:t>
            </a:r>
            <a:r>
              <a:rPr lang="en-US" sz="2400" b="0" dirty="0" err="1">
                <a:latin typeface="Arial" pitchFamily="34" charset="0"/>
                <a:cs typeface="Arial" pitchFamily="34" charset="0"/>
              </a:rPr>
              <a:t>điều</a:t>
            </a:r>
            <a:r>
              <a:rPr lang="en-US" sz="2400" b="0" dirty="0">
                <a:latin typeface="Arial" pitchFamily="34" charset="0"/>
                <a:cs typeface="Arial" pitchFamily="34" charset="0"/>
              </a:rPr>
              <a:t> </a:t>
            </a:r>
            <a:r>
              <a:rPr lang="en-US" sz="2400" b="0" dirty="0" err="1">
                <a:latin typeface="Arial" pitchFamily="34" charset="0"/>
                <a:cs typeface="Arial" pitchFamily="34" charset="0"/>
              </a:rPr>
              <a:t>chỉnh</a:t>
            </a:r>
            <a:r>
              <a:rPr lang="en-US" sz="2400" b="0" dirty="0">
                <a:latin typeface="Arial" pitchFamily="34" charset="0"/>
                <a:cs typeface="Arial" pitchFamily="34" charset="0"/>
              </a:rPr>
              <a:t> </a:t>
            </a:r>
            <a:r>
              <a:rPr lang="en-US" sz="2400" b="0" dirty="0" err="1">
                <a:latin typeface="Arial" pitchFamily="34" charset="0"/>
                <a:cs typeface="Arial" pitchFamily="34" charset="0"/>
              </a:rPr>
              <a:t>chuyển</a:t>
            </a:r>
            <a:r>
              <a:rPr lang="en-US" sz="2400" b="0" dirty="0">
                <a:latin typeface="Arial" pitchFamily="34" charset="0"/>
                <a:cs typeface="Arial" pitchFamily="34" charset="0"/>
              </a:rPr>
              <a:t> </a:t>
            </a:r>
            <a:r>
              <a:rPr lang="en-US" sz="2400" b="0" dirty="0" err="1">
                <a:latin typeface="Arial" pitchFamily="34" charset="0"/>
                <a:cs typeface="Arial" pitchFamily="34" charset="0"/>
              </a:rPr>
              <a:t>động</a:t>
            </a:r>
            <a:endParaRPr lang="en-US" sz="2400" b="0" dirty="0">
              <a:latin typeface="Arial" pitchFamily="34" charset="0"/>
              <a:cs typeface="Arial" pitchFamily="34" charset="0"/>
            </a:endParaRPr>
          </a:p>
          <a:p>
            <a:r>
              <a:rPr lang="en-US" sz="2400" b="0" i="1" dirty="0">
                <a:latin typeface="Arial" pitchFamily="34" charset="0"/>
                <a:cs typeface="Arial" pitchFamily="34" charset="0"/>
              </a:rPr>
              <a:t>Attention</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xem</a:t>
            </a:r>
            <a:r>
              <a:rPr lang="en-US" sz="2400" b="0" dirty="0">
                <a:latin typeface="Arial" pitchFamily="34" charset="0"/>
                <a:cs typeface="Arial" pitchFamily="34" charset="0"/>
              </a:rPr>
              <a:t> </a:t>
            </a:r>
            <a:r>
              <a:rPr lang="en-US" sz="2400" b="0" dirty="0" err="1">
                <a:latin typeface="Arial" pitchFamily="34" charset="0"/>
                <a:cs typeface="Arial" pitchFamily="34" charset="0"/>
              </a:rPr>
              <a:t>như</a:t>
            </a:r>
            <a:r>
              <a:rPr lang="en-US" sz="2400" b="0" dirty="0">
                <a:latin typeface="Arial" pitchFamily="34" charset="0"/>
                <a:cs typeface="Arial" pitchFamily="34" charset="0"/>
              </a:rPr>
              <a:t> "</a:t>
            </a:r>
            <a:r>
              <a:rPr lang="en-US" sz="2400" b="0" i="1" dirty="0">
                <a:latin typeface="Arial" pitchFamily="34" charset="0"/>
                <a:cs typeface="Arial" pitchFamily="34" charset="0"/>
              </a:rPr>
              <a:t>thread of control</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máy</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r>
              <a:rPr lang="en-US" sz="2400" b="0" dirty="0">
                <a:latin typeface="Arial" pitchFamily="34" charset="0"/>
                <a:cs typeface="Arial" pitchFamily="34" charset="0"/>
              </a:rPr>
              <a:t>. </a:t>
            </a:r>
          </a:p>
          <a:p>
            <a:r>
              <a:rPr lang="en-US" sz="2400" b="0" dirty="0" err="1">
                <a:latin typeface="Arial" pitchFamily="34" charset="0"/>
                <a:cs typeface="Arial" pitchFamily="34" charset="0"/>
              </a:rPr>
              <a:t>Chú</a:t>
            </a:r>
            <a:r>
              <a:rPr lang="en-US" sz="2400" b="0" dirty="0">
                <a:latin typeface="Arial" pitchFamily="34" charset="0"/>
                <a:cs typeface="Arial" pitchFamily="34" charset="0"/>
              </a:rPr>
              <a:t> ý: </a:t>
            </a:r>
          </a:p>
          <a:p>
            <a:pPr lvl="1"/>
            <a:r>
              <a:rPr lang="en-US" sz="2000" dirty="0" err="1">
                <a:latin typeface="Arial" pitchFamily="34" charset="0"/>
                <a:cs typeface="Arial" pitchFamily="34" charset="0"/>
              </a:rPr>
              <a:t>Mô</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phản</a:t>
            </a:r>
            <a:r>
              <a:rPr lang="en-US" sz="2000" dirty="0">
                <a:latin typeface="Arial" pitchFamily="34" charset="0"/>
                <a:cs typeface="Arial" pitchFamily="34" charset="0"/>
              </a:rPr>
              <a:t> </a:t>
            </a:r>
            <a:r>
              <a:rPr lang="en-US" sz="2000" dirty="0" err="1">
                <a:latin typeface="Arial" pitchFamily="34" charset="0"/>
                <a:cs typeface="Arial" pitchFamily="34" charset="0"/>
              </a:rPr>
              <a:t>ánh</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thần</a:t>
            </a:r>
            <a:r>
              <a:rPr lang="en-US" sz="2000" dirty="0">
                <a:latin typeface="Arial" pitchFamily="34" charset="0"/>
                <a:cs typeface="Arial" pitchFamily="34" charset="0"/>
              </a:rPr>
              <a:t> </a:t>
            </a:r>
            <a:r>
              <a:rPr lang="en-US" sz="2000" dirty="0" err="1">
                <a:latin typeface="Arial" pitchFamily="34" charset="0"/>
                <a:cs typeface="Arial" pitchFamily="34" charset="0"/>
              </a:rPr>
              <a:t>kinh</a:t>
            </a:r>
            <a:r>
              <a:rPr lang="en-US" sz="2000" dirty="0">
                <a:latin typeface="Arial" pitchFamily="34" charset="0"/>
                <a:cs typeface="Arial" pitchFamily="34" charset="0"/>
              </a:rPr>
              <a:t> con </a:t>
            </a:r>
            <a:r>
              <a:rPr lang="en-US" sz="2000" dirty="0" err="1">
                <a:latin typeface="Arial" pitchFamily="34" charset="0"/>
                <a:cs typeface="Arial" pitchFamily="34" charset="0"/>
              </a:rPr>
              <a:t>người</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vùng</a:t>
            </a:r>
            <a:r>
              <a:rPr lang="en-US" sz="2000" dirty="0">
                <a:latin typeface="Arial" pitchFamily="34" charset="0"/>
                <a:cs typeface="Arial" pitchFamily="34" charset="0"/>
              </a:rPr>
              <a:t> </a:t>
            </a:r>
            <a:r>
              <a:rPr lang="en-US" sz="2000" dirty="0" err="1">
                <a:latin typeface="Arial" pitchFamily="34" charset="0"/>
                <a:cs typeface="Arial" pitchFamily="34" charset="0"/>
              </a:rPr>
              <a:t>nào</a:t>
            </a:r>
            <a:r>
              <a:rPr lang="en-US" sz="2000" dirty="0">
                <a:latin typeface="Arial" pitchFamily="34" charset="0"/>
                <a:cs typeface="Arial" pitchFamily="34" charset="0"/>
              </a:rPr>
              <a:t> </a:t>
            </a:r>
            <a:r>
              <a:rPr lang="en-US" sz="2000" dirty="0" err="1">
                <a:latin typeface="Arial" pitchFamily="34" charset="0"/>
                <a:cs typeface="Arial" pitchFamily="34" charset="0"/>
              </a:rPr>
              <a:t>đó</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nhớ</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thức</a:t>
            </a:r>
            <a:r>
              <a:rPr lang="en-US" sz="2000" dirty="0">
                <a:latin typeface="Arial" pitchFamily="34" charset="0"/>
                <a:cs typeface="Arial" pitchFamily="34" charset="0"/>
              </a:rPr>
              <a:t>.</a:t>
            </a:r>
          </a:p>
          <a:p>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4</a:t>
            </a:r>
            <a:r>
              <a:rPr lang="en-US" sz="2800" dirty="0"/>
              <a:t>. </a:t>
            </a:r>
            <a:r>
              <a:rPr lang="en-US" sz="2800" dirty="0" err="1" smtClean="0"/>
              <a:t>Bộ</a:t>
            </a:r>
            <a:r>
              <a:rPr lang="en-US" sz="2800" dirty="0"/>
              <a:t> </a:t>
            </a:r>
            <a:r>
              <a:rPr lang="en-US" sz="2800" dirty="0" err="1" smtClean="0"/>
              <a:t>nhớ</a:t>
            </a:r>
            <a:r>
              <a:rPr lang="en-US" sz="2800" dirty="0"/>
              <a:t> </a:t>
            </a:r>
            <a:r>
              <a:rPr lang="en-US" sz="2800" dirty="0" err="1" smtClean="0"/>
              <a:t>của</a:t>
            </a:r>
            <a:r>
              <a:rPr lang="en-US" sz="2800" dirty="0" smtClean="0"/>
              <a:t> con </a:t>
            </a:r>
            <a:r>
              <a:rPr lang="en-US" sz="2800" dirty="0" err="1" smtClean="0"/>
              <a:t>ng</a:t>
            </a:r>
            <a:r>
              <a:rPr lang="vi-VN" sz="2800" dirty="0"/>
              <a:t>ười</a:t>
            </a:r>
            <a:endParaRPr lang="en-US" sz="2800" dirty="0"/>
          </a:p>
        </p:txBody>
      </p:sp>
      <p:sp>
        <p:nvSpPr>
          <p:cNvPr id="3" name="Content Placeholder 2"/>
          <p:cNvSpPr>
            <a:spLocks noGrp="1"/>
          </p:cNvSpPr>
          <p:nvPr>
            <p:ph idx="1"/>
          </p:nvPr>
        </p:nvSpPr>
        <p:spPr>
          <a:xfrm>
            <a:off x="457200" y="1219200"/>
            <a:ext cx="7772400" cy="5105400"/>
          </a:xfrm>
        </p:spPr>
        <p:txBody>
          <a:bodyPr/>
          <a:lstStyle/>
          <a:p>
            <a:pPr>
              <a:lnSpc>
                <a:spcPct val="150000"/>
              </a:lnSpc>
            </a:pPr>
            <a:r>
              <a:rPr lang="en-US" sz="2400" b="0" dirty="0" err="1" smtClean="0">
                <a:latin typeface="Arial" pitchFamily="34" charset="0"/>
                <a:cs typeface="Arial" pitchFamily="34" charset="0"/>
              </a:rPr>
              <a:t>Tính</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chất</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của</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bộ</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nhớ</a:t>
            </a:r>
            <a:r>
              <a:rPr lang="en-US" sz="2400" b="0" dirty="0" smtClean="0">
                <a:latin typeface="Arial" pitchFamily="34" charset="0"/>
                <a:cs typeface="Arial" pitchFamily="34" charset="0"/>
              </a:rPr>
              <a:t>	</a:t>
            </a:r>
          </a:p>
          <a:p>
            <a:pPr lvl="1">
              <a:lnSpc>
                <a:spcPct val="150000"/>
              </a:lnSpc>
            </a:pPr>
            <a:r>
              <a:rPr lang="en-US" sz="2000" dirty="0" err="1" smtClean="0">
                <a:latin typeface="Arial" pitchFamily="34" charset="0"/>
                <a:cs typeface="Arial" pitchFamily="34" charset="0"/>
              </a:rPr>
              <a:t>Mã</a:t>
            </a:r>
            <a:r>
              <a:rPr lang="en-US" sz="2000" dirty="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a:latin typeface="Arial" pitchFamily="34" charset="0"/>
                <a:cs typeface="Arial" pitchFamily="34" charset="0"/>
              </a:rPr>
              <a:t> </a:t>
            </a:r>
            <a:r>
              <a:rPr lang="en-US" sz="2000" dirty="0" err="1" smtClean="0">
                <a:latin typeface="Arial" pitchFamily="34" charset="0"/>
                <a:cs typeface="Arial" pitchFamily="34" charset="0"/>
              </a:rPr>
              <a:t>vật</a:t>
            </a:r>
            <a:r>
              <a:rPr lang="en-US" sz="2000" dirty="0" smtClean="0">
                <a:latin typeface="Arial" pitchFamily="34" charset="0"/>
                <a:cs typeface="Arial" pitchFamily="34" charset="0"/>
              </a:rPr>
              <a:t> l</a:t>
            </a:r>
            <a:r>
              <a:rPr lang="vi-VN" sz="2000" dirty="0" smtClean="0">
                <a:latin typeface="Arial" pitchFamily="34" charset="0"/>
                <a:cs typeface="Arial" pitchFamily="34" charset="0"/>
              </a:rPr>
              <a:t>ư</a:t>
            </a:r>
            <a:r>
              <a:rPr lang="en-US" sz="2000" dirty="0">
                <a:latin typeface="Arial" pitchFamily="34" charset="0"/>
                <a:cs typeface="Arial" pitchFamily="34" charset="0"/>
              </a:rPr>
              <a:t>u </a:t>
            </a:r>
            <a:r>
              <a:rPr lang="en-US" sz="2000" dirty="0" err="1" smtClean="0">
                <a:latin typeface="Arial" pitchFamily="34" charset="0"/>
                <a:cs typeface="Arial" pitchFamily="34" charset="0"/>
              </a:rPr>
              <a:t>trữ</a:t>
            </a:r>
            <a:endParaRPr lang="en-US" sz="2000" dirty="0" smtClean="0">
              <a:latin typeface="Arial" pitchFamily="34" charset="0"/>
              <a:cs typeface="Arial" pitchFamily="34" charset="0"/>
            </a:endParaRPr>
          </a:p>
          <a:p>
            <a:pPr lvl="1"/>
            <a:r>
              <a:rPr lang="en-US" sz="2000" dirty="0" err="1"/>
              <a:t>Kích</a:t>
            </a:r>
            <a:r>
              <a:rPr lang="en-US" sz="2000" dirty="0"/>
              <a:t> </a:t>
            </a:r>
            <a:r>
              <a:rPr lang="en-US" sz="2000" dirty="0" err="1"/>
              <a:t>thước</a:t>
            </a:r>
            <a:r>
              <a:rPr lang="en-US" sz="2000" dirty="0"/>
              <a:t>: </a:t>
            </a:r>
            <a:r>
              <a:rPr lang="en-US" sz="2000" dirty="0" err="1"/>
              <a:t>Tổng</a:t>
            </a:r>
            <a:r>
              <a:rPr lang="en-US" sz="2000" dirty="0"/>
              <a:t> </a:t>
            </a:r>
            <a:r>
              <a:rPr lang="en-US" sz="2000" dirty="0" err="1"/>
              <a:t>số</a:t>
            </a:r>
            <a:r>
              <a:rPr lang="en-US" sz="2000" dirty="0"/>
              <a:t> </a:t>
            </a:r>
            <a:r>
              <a:rPr lang="en-US" sz="2000" dirty="0" err="1"/>
              <a:t>sự</a:t>
            </a:r>
            <a:r>
              <a:rPr lang="en-US" sz="2000" dirty="0"/>
              <a:t> </a:t>
            </a:r>
            <a:r>
              <a:rPr lang="en-US" sz="2000" dirty="0" err="1"/>
              <a:t>vật</a:t>
            </a:r>
            <a:r>
              <a:rPr lang="en-US" sz="2000" dirty="0"/>
              <a:t> </a:t>
            </a:r>
            <a:r>
              <a:rPr lang="en-US" sz="2000" dirty="0" err="1"/>
              <a:t>được</a:t>
            </a:r>
            <a:r>
              <a:rPr lang="en-US" sz="2000" dirty="0"/>
              <a:t> </a:t>
            </a:r>
            <a:r>
              <a:rPr lang="en-US" sz="2000" dirty="0" err="1"/>
              <a:t>lưu</a:t>
            </a:r>
            <a:r>
              <a:rPr lang="en-US" sz="2000" dirty="0"/>
              <a:t> </a:t>
            </a:r>
            <a:r>
              <a:rPr lang="en-US" sz="2000" dirty="0" err="1"/>
              <a:t>trữ</a:t>
            </a:r>
            <a:endParaRPr lang="en-US" sz="2000" dirty="0"/>
          </a:p>
          <a:p>
            <a:pPr lvl="1"/>
            <a:r>
              <a:rPr lang="en-US" sz="2000" dirty="0" err="1"/>
              <a:t>Thời</a:t>
            </a:r>
            <a:r>
              <a:rPr lang="en-US" sz="2000" dirty="0"/>
              <a:t> </a:t>
            </a:r>
            <a:r>
              <a:rPr lang="en-US" sz="2000" dirty="0" err="1"/>
              <a:t>gian</a:t>
            </a:r>
            <a:r>
              <a:rPr lang="en-US" sz="2000" dirty="0"/>
              <a:t> </a:t>
            </a:r>
            <a:r>
              <a:rPr lang="en-US" sz="2000" dirty="0" err="1"/>
              <a:t>loãng</a:t>
            </a:r>
            <a:r>
              <a:rPr lang="en-US" sz="2000" dirty="0"/>
              <a:t> (</a:t>
            </a:r>
            <a:r>
              <a:rPr lang="en-US" sz="2000" i="1" dirty="0"/>
              <a:t>decay</a:t>
            </a:r>
            <a:r>
              <a:rPr lang="en-US" sz="2000" dirty="0"/>
              <a:t>): </a:t>
            </a:r>
            <a:r>
              <a:rPr lang="en-US" sz="2000" dirty="0" err="1"/>
              <a:t>Thời</a:t>
            </a:r>
            <a:r>
              <a:rPr lang="en-US" sz="2000" dirty="0"/>
              <a:t> </a:t>
            </a:r>
            <a:r>
              <a:rPr lang="en-US" sz="2000" dirty="0" err="1"/>
              <a:t>gian</a:t>
            </a:r>
            <a:r>
              <a:rPr lang="en-US" sz="2000" dirty="0"/>
              <a:t> </a:t>
            </a:r>
            <a:r>
              <a:rPr lang="en-US" sz="2000" dirty="0" err="1"/>
              <a:t>nhớ</a:t>
            </a:r>
            <a:r>
              <a:rPr lang="en-US" sz="2000" dirty="0"/>
              <a:t>.</a:t>
            </a:r>
          </a:p>
          <a:p>
            <a:pPr>
              <a:lnSpc>
                <a:spcPct val="150000"/>
              </a:lnSpc>
            </a:pP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loại</a:t>
            </a:r>
            <a:r>
              <a:rPr lang="en-US" sz="2400" b="0" dirty="0">
                <a:latin typeface="Arial" pitchFamily="34" charset="0"/>
                <a:cs typeface="Arial" pitchFamily="34" charset="0"/>
              </a:rPr>
              <a:t> </a:t>
            </a:r>
            <a:r>
              <a:rPr lang="en-US" sz="2400" b="0" dirty="0" err="1">
                <a:latin typeface="Arial" pitchFamily="34" charset="0"/>
                <a:cs typeface="Arial" pitchFamily="34" charset="0"/>
              </a:rPr>
              <a:t>bộ</a:t>
            </a:r>
            <a:r>
              <a:rPr lang="en-US" sz="2400" b="0" dirty="0">
                <a:latin typeface="Arial" pitchFamily="34" charset="0"/>
                <a:cs typeface="Arial" pitchFamily="34" charset="0"/>
              </a:rPr>
              <a:t> </a:t>
            </a:r>
            <a:r>
              <a:rPr lang="en-US" sz="2400" b="0" dirty="0" err="1">
                <a:latin typeface="Arial" pitchFamily="34" charset="0"/>
                <a:cs typeface="Arial" pitchFamily="34" charset="0"/>
              </a:rPr>
              <a:t>nhớ</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MHP</a:t>
            </a:r>
          </a:p>
          <a:p>
            <a:pPr lvl="1"/>
            <a:r>
              <a:rPr lang="en-US" sz="2000" dirty="0" err="1"/>
              <a:t>Bộ</a:t>
            </a:r>
            <a:r>
              <a:rPr lang="en-US" sz="2000" dirty="0"/>
              <a:t> </a:t>
            </a:r>
            <a:r>
              <a:rPr lang="en-US" sz="2000" dirty="0" err="1"/>
              <a:t>nhớ</a:t>
            </a:r>
            <a:r>
              <a:rPr lang="en-US" sz="2000" dirty="0"/>
              <a:t> </a:t>
            </a:r>
            <a:r>
              <a:rPr lang="en-US" sz="2000" dirty="0" err="1"/>
              <a:t>giác</a:t>
            </a:r>
            <a:r>
              <a:rPr lang="en-US" sz="2000" dirty="0"/>
              <a:t> </a:t>
            </a:r>
            <a:r>
              <a:rPr lang="en-US" sz="2000" dirty="0" err="1"/>
              <a:t>quan</a:t>
            </a:r>
            <a:r>
              <a:rPr lang="en-US" sz="2000" dirty="0"/>
              <a:t> </a:t>
            </a:r>
            <a:r>
              <a:rPr lang="en-US" sz="2000" dirty="0" err="1"/>
              <a:t>ngắn</a:t>
            </a:r>
            <a:r>
              <a:rPr lang="en-US" sz="2000" dirty="0"/>
              <a:t> </a:t>
            </a:r>
            <a:r>
              <a:rPr lang="en-US" sz="2000" dirty="0" err="1"/>
              <a:t>hạn</a:t>
            </a:r>
            <a:r>
              <a:rPr lang="en-US" sz="2000" dirty="0"/>
              <a:t> (Sensory Store)</a:t>
            </a:r>
          </a:p>
          <a:p>
            <a:pPr lvl="1"/>
            <a:r>
              <a:rPr lang="en-US" sz="2000" dirty="0" err="1"/>
              <a:t>Bộ</a:t>
            </a:r>
            <a:r>
              <a:rPr lang="en-US" sz="2000" dirty="0"/>
              <a:t> </a:t>
            </a:r>
            <a:r>
              <a:rPr lang="en-US" sz="2000" dirty="0" err="1"/>
              <a:t>nhớ</a:t>
            </a:r>
            <a:r>
              <a:rPr lang="en-US" sz="2000" dirty="0"/>
              <a:t> </a:t>
            </a:r>
            <a:r>
              <a:rPr lang="en-US" sz="2000" dirty="0" err="1"/>
              <a:t>ngắn</a:t>
            </a:r>
            <a:r>
              <a:rPr lang="en-US" sz="2000" dirty="0"/>
              <a:t> </a:t>
            </a:r>
            <a:r>
              <a:rPr lang="en-US" sz="2000" dirty="0" err="1"/>
              <a:t>hạn</a:t>
            </a:r>
            <a:r>
              <a:rPr lang="en-US" sz="2000" dirty="0"/>
              <a:t> (STM)</a:t>
            </a:r>
          </a:p>
          <a:p>
            <a:pPr lvl="1"/>
            <a:r>
              <a:rPr lang="en-US" sz="2000" dirty="0" err="1"/>
              <a:t>Bộ</a:t>
            </a:r>
            <a:r>
              <a:rPr lang="en-US" sz="2000" dirty="0"/>
              <a:t> </a:t>
            </a:r>
            <a:r>
              <a:rPr lang="en-US" sz="2000" dirty="0" err="1"/>
              <a:t>nhớ</a:t>
            </a:r>
            <a:r>
              <a:rPr lang="en-US" sz="2000" dirty="0"/>
              <a:t> </a:t>
            </a:r>
            <a:r>
              <a:rPr lang="en-US" sz="2000" dirty="0" err="1"/>
              <a:t>dài</a:t>
            </a:r>
            <a:r>
              <a:rPr lang="en-US" sz="2000" dirty="0"/>
              <a:t> </a:t>
            </a:r>
            <a:r>
              <a:rPr lang="en-US" sz="2000" dirty="0" err="1"/>
              <a:t>hạn</a:t>
            </a:r>
            <a:r>
              <a:rPr lang="en-US" sz="2000" dirty="0"/>
              <a:t> (LTM)</a:t>
            </a:r>
          </a:p>
          <a:p>
            <a:pPr lvl="1">
              <a:lnSpc>
                <a:spcPct val="150000"/>
              </a:lnSpc>
            </a:pPr>
            <a:endParaRPr lang="en-US" sz="1800" dirty="0" smtClean="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13</a:t>
            </a:fld>
            <a:endParaRPr lang="en-US"/>
          </a:p>
        </p:txBody>
      </p:sp>
      <p:grpSp>
        <p:nvGrpSpPr>
          <p:cNvPr id="7" name="Group 4"/>
          <p:cNvGrpSpPr>
            <a:grpSpLocks/>
          </p:cNvGrpSpPr>
          <p:nvPr/>
        </p:nvGrpSpPr>
        <p:grpSpPr bwMode="auto">
          <a:xfrm>
            <a:off x="854750" y="5233071"/>
            <a:ext cx="6705600" cy="990600"/>
            <a:chOff x="2631" y="5455"/>
            <a:chExt cx="6630" cy="946"/>
          </a:xfrm>
        </p:grpSpPr>
        <p:sp>
          <p:nvSpPr>
            <p:cNvPr id="8" name="Rectangle 5"/>
            <p:cNvSpPr>
              <a:spLocks/>
            </p:cNvSpPr>
            <p:nvPr/>
          </p:nvSpPr>
          <p:spPr bwMode="auto">
            <a:xfrm>
              <a:off x="7822" y="5706"/>
              <a:ext cx="1071" cy="631"/>
            </a:xfrm>
            <a:prstGeom prst="rect">
              <a:avLst/>
            </a:prstGeom>
            <a:solidFill>
              <a:srgbClr val="CCFFCC"/>
            </a:solidFill>
            <a:ln w="4998">
              <a:solidFill>
                <a:srgbClr val="000000"/>
              </a:solidFill>
              <a:miter lim="800000"/>
              <a:headEnd/>
              <a:tailEnd/>
            </a:ln>
          </p:spPr>
          <p:txBody>
            <a:bodyPr/>
            <a:lstStyle/>
            <a:p>
              <a:endParaRPr lang="en-US"/>
            </a:p>
          </p:txBody>
        </p:sp>
        <p:sp>
          <p:nvSpPr>
            <p:cNvPr id="9" name="Rectangle 6"/>
            <p:cNvSpPr>
              <a:spLocks/>
            </p:cNvSpPr>
            <p:nvPr/>
          </p:nvSpPr>
          <p:spPr bwMode="auto">
            <a:xfrm>
              <a:off x="6101" y="5706"/>
              <a:ext cx="1070" cy="632"/>
            </a:xfrm>
            <a:prstGeom prst="rect">
              <a:avLst/>
            </a:prstGeom>
            <a:solidFill>
              <a:srgbClr val="CCFFCC"/>
            </a:solidFill>
            <a:ln w="4998">
              <a:solidFill>
                <a:srgbClr val="000000"/>
              </a:solidFill>
              <a:miter lim="800000"/>
              <a:headEnd/>
              <a:tailEnd/>
            </a:ln>
          </p:spPr>
          <p:txBody>
            <a:bodyPr/>
            <a:lstStyle/>
            <a:p>
              <a:endParaRPr lang="en-US"/>
            </a:p>
          </p:txBody>
        </p:sp>
        <p:sp>
          <p:nvSpPr>
            <p:cNvPr id="10" name="Text Box 7"/>
            <p:cNvSpPr txBox="1">
              <a:spLocks noChangeArrowheads="1"/>
            </p:cNvSpPr>
            <p:nvPr/>
          </p:nvSpPr>
          <p:spPr bwMode="auto">
            <a:xfrm>
              <a:off x="5841" y="5681"/>
              <a:ext cx="1620" cy="581"/>
            </a:xfrm>
            <a:prstGeom prst="rect">
              <a:avLst/>
            </a:prstGeom>
            <a:noFill/>
            <a:ln w="9525">
              <a:noFill/>
              <a:miter lim="800000"/>
              <a:headEnd/>
              <a:tailEnd/>
            </a:ln>
          </p:spPr>
          <p:txBody>
            <a:bodyPr/>
            <a:lstStyle/>
            <a:p>
              <a:pPr algn="ctr"/>
              <a:r>
                <a:rPr lang="en-US" sz="1600">
                  <a:solidFill>
                    <a:srgbClr val="000000"/>
                  </a:solidFill>
                  <a:latin typeface="Tahoma" pitchFamily="34" charset="0"/>
                </a:rPr>
                <a:t>Long-term</a:t>
              </a:r>
            </a:p>
            <a:p>
              <a:pPr algn="ctr"/>
              <a:r>
                <a:rPr lang="en-US" sz="1600">
                  <a:solidFill>
                    <a:srgbClr val="000000"/>
                  </a:solidFill>
                  <a:latin typeface="Tahoma" pitchFamily="34" charset="0"/>
                </a:rPr>
                <a:t>Memory</a:t>
              </a:r>
              <a:endParaRPr lang="en-US" sz="1600"/>
            </a:p>
          </p:txBody>
        </p:sp>
        <p:sp>
          <p:nvSpPr>
            <p:cNvPr id="11" name="Text Box 8"/>
            <p:cNvSpPr txBox="1">
              <a:spLocks noChangeArrowheads="1"/>
            </p:cNvSpPr>
            <p:nvPr/>
          </p:nvSpPr>
          <p:spPr bwMode="auto">
            <a:xfrm>
              <a:off x="7641" y="5681"/>
              <a:ext cx="1620" cy="611"/>
            </a:xfrm>
            <a:prstGeom prst="rect">
              <a:avLst/>
            </a:prstGeom>
            <a:noFill/>
            <a:ln w="9525">
              <a:noFill/>
              <a:miter lim="800000"/>
              <a:headEnd/>
              <a:tailEnd/>
            </a:ln>
          </p:spPr>
          <p:txBody>
            <a:bodyPr/>
            <a:lstStyle/>
            <a:p>
              <a:pPr algn="ctr"/>
              <a:r>
                <a:rPr lang="en-US" sz="1600">
                  <a:solidFill>
                    <a:srgbClr val="000000"/>
                  </a:solidFill>
                  <a:latin typeface="Tahoma" pitchFamily="34" charset="0"/>
                </a:rPr>
                <a:t>Working</a:t>
              </a:r>
            </a:p>
            <a:p>
              <a:pPr algn="ctr"/>
              <a:r>
                <a:rPr lang="en-US" sz="1600">
                  <a:solidFill>
                    <a:srgbClr val="000000"/>
                  </a:solidFill>
                  <a:latin typeface="Tahoma" pitchFamily="34" charset="0"/>
                </a:rPr>
                <a:t>Memory</a:t>
              </a:r>
              <a:endParaRPr lang="en-US" sz="1600"/>
            </a:p>
          </p:txBody>
        </p:sp>
        <p:sp>
          <p:nvSpPr>
            <p:cNvPr id="12" name="Text Box 9"/>
            <p:cNvSpPr txBox="1">
              <a:spLocks noChangeArrowheads="1"/>
            </p:cNvSpPr>
            <p:nvPr/>
          </p:nvSpPr>
          <p:spPr bwMode="auto">
            <a:xfrm>
              <a:off x="2631" y="5726"/>
              <a:ext cx="1620" cy="360"/>
            </a:xfrm>
            <a:prstGeom prst="rect">
              <a:avLst/>
            </a:prstGeom>
            <a:noFill/>
            <a:ln w="9525">
              <a:noFill/>
              <a:miter lim="800000"/>
              <a:headEnd/>
              <a:tailEnd/>
            </a:ln>
          </p:spPr>
          <p:txBody>
            <a:bodyPr/>
            <a:lstStyle/>
            <a:p>
              <a:pPr algn="ctr"/>
              <a:r>
                <a:rPr lang="en-US" sz="1600">
                  <a:solidFill>
                    <a:srgbClr val="000000"/>
                  </a:solidFill>
                  <a:latin typeface="Tahoma" pitchFamily="34" charset="0"/>
                </a:rPr>
                <a:t>Senses</a:t>
              </a:r>
              <a:endParaRPr lang="en-US" sz="1600"/>
            </a:p>
          </p:txBody>
        </p:sp>
        <p:sp>
          <p:nvSpPr>
            <p:cNvPr id="13" name="Rectangle 10"/>
            <p:cNvSpPr>
              <a:spLocks/>
            </p:cNvSpPr>
            <p:nvPr/>
          </p:nvSpPr>
          <p:spPr bwMode="auto">
            <a:xfrm>
              <a:off x="4233" y="5455"/>
              <a:ext cx="1428" cy="946"/>
            </a:xfrm>
            <a:prstGeom prst="rect">
              <a:avLst/>
            </a:prstGeom>
            <a:solidFill>
              <a:srgbClr val="CCFFCC"/>
            </a:solidFill>
            <a:ln w="4998">
              <a:solidFill>
                <a:srgbClr val="000000"/>
              </a:solidFill>
              <a:miter lim="800000"/>
              <a:headEnd/>
              <a:tailEnd/>
            </a:ln>
          </p:spPr>
          <p:txBody>
            <a:bodyPr/>
            <a:lstStyle/>
            <a:p>
              <a:endParaRPr lang="en-US"/>
            </a:p>
          </p:txBody>
        </p:sp>
        <p:sp>
          <p:nvSpPr>
            <p:cNvPr id="14" name="Freeform 11"/>
            <p:cNvSpPr>
              <a:spLocks/>
            </p:cNvSpPr>
            <p:nvPr/>
          </p:nvSpPr>
          <p:spPr bwMode="auto">
            <a:xfrm>
              <a:off x="3917" y="5848"/>
              <a:ext cx="316" cy="158"/>
            </a:xfrm>
            <a:custGeom>
              <a:avLst/>
              <a:gdLst>
                <a:gd name="T0" fmla="*/ 316 w 316"/>
                <a:gd name="T1" fmla="*/ 79 h 158"/>
                <a:gd name="T2" fmla="*/ 158 w 316"/>
                <a:gd name="T3" fmla="*/ 158 h 158"/>
                <a:gd name="T4" fmla="*/ 158 w 316"/>
                <a:gd name="T5" fmla="*/ 106 h 158"/>
                <a:gd name="T6" fmla="*/ 0 w 316"/>
                <a:gd name="T7" fmla="*/ 106 h 158"/>
                <a:gd name="T8" fmla="*/ 0 w 316"/>
                <a:gd name="T9" fmla="*/ 53 h 158"/>
                <a:gd name="T10" fmla="*/ 158 w 316"/>
                <a:gd name="T11" fmla="*/ 53 h 158"/>
                <a:gd name="T12" fmla="*/ 158 w 316"/>
                <a:gd name="T13" fmla="*/ 0 h 158"/>
                <a:gd name="T14" fmla="*/ 316 w 316"/>
                <a:gd name="T15" fmla="*/ 79 h 158"/>
                <a:gd name="T16" fmla="*/ 0 60000 65536"/>
                <a:gd name="T17" fmla="*/ 0 60000 65536"/>
                <a:gd name="T18" fmla="*/ 0 60000 65536"/>
                <a:gd name="T19" fmla="*/ 0 60000 65536"/>
                <a:gd name="T20" fmla="*/ 0 60000 65536"/>
                <a:gd name="T21" fmla="*/ 0 60000 65536"/>
                <a:gd name="T22" fmla="*/ 0 60000 65536"/>
                <a:gd name="T23" fmla="*/ 0 60000 65536"/>
                <a:gd name="T24" fmla="*/ 0 w 316"/>
                <a:gd name="T25" fmla="*/ 0 h 158"/>
                <a:gd name="T26" fmla="*/ 316 w 316"/>
                <a:gd name="T27" fmla="*/ 158 h 1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6" h="158">
                  <a:moveTo>
                    <a:pt x="316" y="79"/>
                  </a:moveTo>
                  <a:lnTo>
                    <a:pt x="158" y="158"/>
                  </a:lnTo>
                  <a:lnTo>
                    <a:pt x="158" y="106"/>
                  </a:lnTo>
                  <a:lnTo>
                    <a:pt x="0" y="106"/>
                  </a:lnTo>
                  <a:lnTo>
                    <a:pt x="0" y="53"/>
                  </a:lnTo>
                  <a:lnTo>
                    <a:pt x="158" y="53"/>
                  </a:lnTo>
                  <a:lnTo>
                    <a:pt x="158" y="0"/>
                  </a:lnTo>
                  <a:lnTo>
                    <a:pt x="316" y="79"/>
                  </a:lnTo>
                  <a:close/>
                </a:path>
              </a:pathLst>
            </a:custGeom>
            <a:solidFill>
              <a:srgbClr val="000000"/>
            </a:solidFill>
            <a:ln w="9525">
              <a:noFill/>
              <a:round/>
              <a:headEnd/>
              <a:tailEnd/>
            </a:ln>
          </p:spPr>
          <p:txBody>
            <a:bodyPr/>
            <a:lstStyle/>
            <a:p>
              <a:endParaRPr lang="en-US"/>
            </a:p>
          </p:txBody>
        </p:sp>
        <p:sp>
          <p:nvSpPr>
            <p:cNvPr id="15" name="Freeform 12"/>
            <p:cNvSpPr>
              <a:spLocks/>
            </p:cNvSpPr>
            <p:nvPr/>
          </p:nvSpPr>
          <p:spPr bwMode="auto">
            <a:xfrm>
              <a:off x="7193" y="5753"/>
              <a:ext cx="629" cy="156"/>
            </a:xfrm>
            <a:custGeom>
              <a:avLst/>
              <a:gdLst>
                <a:gd name="T0" fmla="*/ 629 w 629"/>
                <a:gd name="T1" fmla="*/ 80 h 156"/>
                <a:gd name="T2" fmla="*/ 473 w 629"/>
                <a:gd name="T3" fmla="*/ 156 h 156"/>
                <a:gd name="T4" fmla="*/ 473 w 629"/>
                <a:gd name="T5" fmla="*/ 106 h 156"/>
                <a:gd name="T6" fmla="*/ 0 w 629"/>
                <a:gd name="T7" fmla="*/ 106 h 156"/>
                <a:gd name="T8" fmla="*/ 0 w 629"/>
                <a:gd name="T9" fmla="*/ 53 h 156"/>
                <a:gd name="T10" fmla="*/ 473 w 629"/>
                <a:gd name="T11" fmla="*/ 53 h 156"/>
                <a:gd name="T12" fmla="*/ 473 w 629"/>
                <a:gd name="T13" fmla="*/ 0 h 156"/>
                <a:gd name="T14" fmla="*/ 629 w 629"/>
                <a:gd name="T15" fmla="*/ 80 h 156"/>
                <a:gd name="T16" fmla="*/ 0 60000 65536"/>
                <a:gd name="T17" fmla="*/ 0 60000 65536"/>
                <a:gd name="T18" fmla="*/ 0 60000 65536"/>
                <a:gd name="T19" fmla="*/ 0 60000 65536"/>
                <a:gd name="T20" fmla="*/ 0 60000 65536"/>
                <a:gd name="T21" fmla="*/ 0 60000 65536"/>
                <a:gd name="T22" fmla="*/ 0 60000 65536"/>
                <a:gd name="T23" fmla="*/ 0 60000 65536"/>
                <a:gd name="T24" fmla="*/ 0 w 629"/>
                <a:gd name="T25" fmla="*/ 0 h 156"/>
                <a:gd name="T26" fmla="*/ 629 w 629"/>
                <a:gd name="T27" fmla="*/ 156 h 1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9" h="156">
                  <a:moveTo>
                    <a:pt x="629" y="80"/>
                  </a:moveTo>
                  <a:lnTo>
                    <a:pt x="473" y="156"/>
                  </a:lnTo>
                  <a:lnTo>
                    <a:pt x="473" y="106"/>
                  </a:lnTo>
                  <a:lnTo>
                    <a:pt x="0" y="106"/>
                  </a:lnTo>
                  <a:lnTo>
                    <a:pt x="0" y="53"/>
                  </a:lnTo>
                  <a:lnTo>
                    <a:pt x="473" y="53"/>
                  </a:lnTo>
                  <a:lnTo>
                    <a:pt x="473" y="0"/>
                  </a:lnTo>
                  <a:lnTo>
                    <a:pt x="629" y="80"/>
                  </a:lnTo>
                  <a:close/>
                </a:path>
              </a:pathLst>
            </a:custGeom>
            <a:solidFill>
              <a:srgbClr val="000000"/>
            </a:solidFill>
            <a:ln w="9525">
              <a:noFill/>
              <a:round/>
              <a:headEnd/>
              <a:tailEnd/>
            </a:ln>
          </p:spPr>
          <p:txBody>
            <a:bodyPr/>
            <a:lstStyle/>
            <a:p>
              <a:endParaRPr lang="en-US"/>
            </a:p>
          </p:txBody>
        </p:sp>
        <p:sp>
          <p:nvSpPr>
            <p:cNvPr id="16" name="Freeform 13"/>
            <p:cNvSpPr>
              <a:spLocks/>
            </p:cNvSpPr>
            <p:nvPr/>
          </p:nvSpPr>
          <p:spPr bwMode="auto">
            <a:xfrm>
              <a:off x="7193" y="6130"/>
              <a:ext cx="629" cy="159"/>
            </a:xfrm>
            <a:custGeom>
              <a:avLst/>
              <a:gdLst>
                <a:gd name="T0" fmla="*/ 157 w 629"/>
                <a:gd name="T1" fmla="*/ 53 h 159"/>
                <a:gd name="T2" fmla="*/ 629 w 629"/>
                <a:gd name="T3" fmla="*/ 53 h 159"/>
                <a:gd name="T4" fmla="*/ 629 w 629"/>
                <a:gd name="T5" fmla="*/ 106 h 159"/>
                <a:gd name="T6" fmla="*/ 157 w 629"/>
                <a:gd name="T7" fmla="*/ 106 h 159"/>
                <a:gd name="T8" fmla="*/ 157 w 629"/>
                <a:gd name="T9" fmla="*/ 159 h 159"/>
                <a:gd name="T10" fmla="*/ 0 w 629"/>
                <a:gd name="T11" fmla="*/ 79 h 159"/>
                <a:gd name="T12" fmla="*/ 157 w 629"/>
                <a:gd name="T13" fmla="*/ 0 h 159"/>
                <a:gd name="T14" fmla="*/ 157 w 629"/>
                <a:gd name="T15" fmla="*/ 53 h 159"/>
                <a:gd name="T16" fmla="*/ 0 60000 65536"/>
                <a:gd name="T17" fmla="*/ 0 60000 65536"/>
                <a:gd name="T18" fmla="*/ 0 60000 65536"/>
                <a:gd name="T19" fmla="*/ 0 60000 65536"/>
                <a:gd name="T20" fmla="*/ 0 60000 65536"/>
                <a:gd name="T21" fmla="*/ 0 60000 65536"/>
                <a:gd name="T22" fmla="*/ 0 60000 65536"/>
                <a:gd name="T23" fmla="*/ 0 60000 65536"/>
                <a:gd name="T24" fmla="*/ 0 w 629"/>
                <a:gd name="T25" fmla="*/ 0 h 159"/>
                <a:gd name="T26" fmla="*/ 629 w 629"/>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9" h="159">
                  <a:moveTo>
                    <a:pt x="157" y="53"/>
                  </a:moveTo>
                  <a:lnTo>
                    <a:pt x="629" y="53"/>
                  </a:lnTo>
                  <a:lnTo>
                    <a:pt x="629" y="106"/>
                  </a:lnTo>
                  <a:lnTo>
                    <a:pt x="157" y="106"/>
                  </a:lnTo>
                  <a:lnTo>
                    <a:pt x="157" y="159"/>
                  </a:lnTo>
                  <a:lnTo>
                    <a:pt x="0" y="79"/>
                  </a:lnTo>
                  <a:lnTo>
                    <a:pt x="157" y="0"/>
                  </a:lnTo>
                  <a:lnTo>
                    <a:pt x="157" y="53"/>
                  </a:lnTo>
                  <a:close/>
                </a:path>
              </a:pathLst>
            </a:custGeom>
            <a:solidFill>
              <a:srgbClr val="000000"/>
            </a:solidFill>
            <a:ln w="9525">
              <a:noFill/>
              <a:round/>
              <a:headEnd/>
              <a:tailEnd/>
            </a:ln>
          </p:spPr>
          <p:txBody>
            <a:bodyPr/>
            <a:lstStyle/>
            <a:p>
              <a:endParaRPr lang="en-US"/>
            </a:p>
          </p:txBody>
        </p:sp>
        <p:sp>
          <p:nvSpPr>
            <p:cNvPr id="17" name="Text Box 14"/>
            <p:cNvSpPr txBox="1">
              <a:spLocks noChangeArrowheads="1"/>
            </p:cNvSpPr>
            <p:nvPr/>
          </p:nvSpPr>
          <p:spPr bwMode="auto">
            <a:xfrm>
              <a:off x="4161" y="5621"/>
              <a:ext cx="1620" cy="720"/>
            </a:xfrm>
            <a:prstGeom prst="rect">
              <a:avLst/>
            </a:prstGeom>
            <a:noFill/>
            <a:ln w="9525">
              <a:noFill/>
              <a:miter lim="800000"/>
              <a:headEnd/>
              <a:tailEnd/>
            </a:ln>
          </p:spPr>
          <p:txBody>
            <a:bodyPr/>
            <a:lstStyle/>
            <a:p>
              <a:pPr algn="ctr"/>
              <a:r>
                <a:rPr lang="en-US" sz="1600">
                  <a:solidFill>
                    <a:srgbClr val="000000"/>
                  </a:solidFill>
                  <a:latin typeface="Tahoma" pitchFamily="34" charset="0"/>
                </a:rPr>
                <a:t>Short-term Sensory Store</a:t>
              </a:r>
              <a:endParaRPr lang="en-US" sz="160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900" dirty="0" err="1" smtClean="0"/>
              <a:t>Bộ</a:t>
            </a:r>
            <a:r>
              <a:rPr lang="en-US" sz="2900" dirty="0"/>
              <a:t> </a:t>
            </a:r>
            <a:r>
              <a:rPr lang="en-US" sz="2900" dirty="0" err="1" smtClean="0"/>
              <a:t>nhớ</a:t>
            </a:r>
            <a:r>
              <a:rPr lang="en-US" sz="2900" dirty="0"/>
              <a:t> </a:t>
            </a:r>
            <a:r>
              <a:rPr lang="en-US" sz="2900" dirty="0" err="1" smtClean="0"/>
              <a:t>giác</a:t>
            </a:r>
            <a:r>
              <a:rPr lang="en-US" sz="2900" dirty="0" smtClean="0"/>
              <a:t> </a:t>
            </a:r>
            <a:r>
              <a:rPr lang="en-US" sz="2900" dirty="0" err="1" smtClean="0"/>
              <a:t>quan</a:t>
            </a:r>
            <a:r>
              <a:rPr lang="en-US" sz="2900" dirty="0"/>
              <a:t> </a:t>
            </a:r>
            <a:r>
              <a:rPr lang="en-US" sz="2900" dirty="0" err="1" smtClean="0"/>
              <a:t>ngắn</a:t>
            </a:r>
            <a:r>
              <a:rPr lang="en-US" sz="2900" dirty="0"/>
              <a:t> </a:t>
            </a:r>
            <a:r>
              <a:rPr lang="en-US" sz="2900" dirty="0" err="1"/>
              <a:t>hạn</a:t>
            </a:r>
            <a:endParaRPr lang="en-US" sz="2900" dirty="0"/>
          </a:p>
        </p:txBody>
      </p:sp>
      <p:sp>
        <p:nvSpPr>
          <p:cNvPr id="3" name="Content Placeholder 2"/>
          <p:cNvSpPr>
            <a:spLocks noGrp="1"/>
          </p:cNvSpPr>
          <p:nvPr>
            <p:ph idx="1"/>
          </p:nvPr>
        </p:nvSpPr>
        <p:spPr>
          <a:xfrm>
            <a:off x="457200" y="1076325"/>
            <a:ext cx="7848600" cy="5248275"/>
          </a:xfrm>
        </p:spPr>
        <p:txBody>
          <a:bodyPr/>
          <a:lstStyle/>
          <a:p>
            <a:r>
              <a:rPr lang="en-US" b="0" baseline="-25000" dirty="0" err="1">
                <a:latin typeface="Arial" pitchFamily="34" charset="0"/>
                <a:cs typeface="Arial" pitchFamily="34" charset="0"/>
              </a:rPr>
              <a:t>Ảnh</a:t>
            </a:r>
            <a:r>
              <a:rPr lang="en-US" b="0" baseline="-25000" dirty="0">
                <a:latin typeface="Arial" pitchFamily="34" charset="0"/>
                <a:cs typeface="Arial" pitchFamily="34" charset="0"/>
              </a:rPr>
              <a:t> </a:t>
            </a:r>
            <a:r>
              <a:rPr lang="en-US" b="0" baseline="-25000" dirty="0" err="1">
                <a:latin typeface="Arial" pitchFamily="34" charset="0"/>
                <a:cs typeface="Arial" pitchFamily="34" charset="0"/>
              </a:rPr>
              <a:t>thị</a:t>
            </a:r>
            <a:r>
              <a:rPr lang="en-US" b="0" baseline="-25000" dirty="0">
                <a:latin typeface="Arial" pitchFamily="34" charset="0"/>
                <a:cs typeface="Arial" pitchFamily="34" charset="0"/>
              </a:rPr>
              <a:t> </a:t>
            </a:r>
            <a:r>
              <a:rPr lang="en-US" b="0" baseline="-25000" dirty="0" err="1">
                <a:latin typeface="Arial" pitchFamily="34" charset="0"/>
                <a:cs typeface="Arial" pitchFamily="34" charset="0"/>
              </a:rPr>
              <a:t>giác</a:t>
            </a:r>
            <a:endParaRPr lang="en-US" b="0" baseline="-25000" dirty="0">
              <a:latin typeface="Arial" pitchFamily="34" charset="0"/>
              <a:cs typeface="Arial" pitchFamily="34" charset="0"/>
            </a:endParaRPr>
          </a:p>
          <a:p>
            <a:pPr lvl="1"/>
            <a:r>
              <a:rPr lang="en-US" sz="2400" baseline="-25000" dirty="0" err="1">
                <a:latin typeface="Arial" pitchFamily="34" charset="0"/>
                <a:cs typeface="Arial" pitchFamily="34" charset="0"/>
              </a:rPr>
              <a:t>Là</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khung</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hình</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thu</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nhận</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từ</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mắt</a:t>
            </a:r>
            <a:endParaRPr lang="en-US" sz="2400" baseline="-25000" dirty="0">
              <a:latin typeface="Arial" pitchFamily="34" charset="0"/>
              <a:cs typeface="Arial" pitchFamily="34" charset="0"/>
            </a:endParaRPr>
          </a:p>
          <a:p>
            <a:pPr lvl="1"/>
            <a:r>
              <a:rPr lang="en-US" sz="2400" baseline="-25000" dirty="0" err="1">
                <a:latin typeface="Arial" pitchFamily="34" charset="0"/>
                <a:cs typeface="Arial" pitchFamily="34" charset="0"/>
              </a:rPr>
              <a:t>Mã</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hóa</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Không</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lưu</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trữ</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theo</a:t>
            </a:r>
            <a:r>
              <a:rPr lang="en-US" sz="2400" baseline="-25000" dirty="0">
                <a:latin typeface="Arial" pitchFamily="34" charset="0"/>
                <a:cs typeface="Arial" pitchFamily="34" charset="0"/>
              </a:rPr>
              <a:t> pixels </a:t>
            </a:r>
            <a:r>
              <a:rPr lang="en-US" sz="2400" baseline="-25000" dirty="0" err="1">
                <a:latin typeface="Arial" pitchFamily="34" charset="0"/>
                <a:cs typeface="Arial" pitchFamily="34" charset="0"/>
              </a:rPr>
              <a:t>mà</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lưu</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trữ</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các</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đặc</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trưng</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vật</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lý</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như</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đường</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cong</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chiều</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dài</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và</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cạnh</a:t>
            </a:r>
            <a:r>
              <a:rPr lang="en-US" sz="2400" baseline="-25000" dirty="0">
                <a:latin typeface="Arial" pitchFamily="34" charset="0"/>
                <a:cs typeface="Arial" pitchFamily="34" charset="0"/>
              </a:rPr>
              <a:t>. </a:t>
            </a:r>
          </a:p>
          <a:p>
            <a:pPr lvl="1"/>
            <a:r>
              <a:rPr lang="en-US" sz="2400" baseline="-25000" dirty="0" err="1">
                <a:latin typeface="Arial" pitchFamily="34" charset="0"/>
                <a:cs typeface="Arial" pitchFamily="34" charset="0"/>
              </a:rPr>
              <a:t>Kích</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thước</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lưu</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trữ</a:t>
            </a:r>
            <a:r>
              <a:rPr lang="en-US" sz="2400" baseline="-25000" dirty="0">
                <a:latin typeface="Arial" pitchFamily="34" charset="0"/>
                <a:cs typeface="Arial" pitchFamily="34" charset="0"/>
              </a:rPr>
              <a:t>: </a:t>
            </a:r>
          </a:p>
          <a:p>
            <a:pPr lvl="2"/>
            <a:r>
              <a:rPr lang="en-US" sz="2000" baseline="-25000" dirty="0" err="1">
                <a:latin typeface="Arial" pitchFamily="34" charset="0"/>
                <a:cs typeface="Arial" pitchFamily="34" charset="0"/>
              </a:rPr>
              <a:t>Các</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nhà</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tâm</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lý</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học</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sử</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dụng</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thước</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đo</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ký</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tự</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cho</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ảnh</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thị</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giác</a:t>
            </a:r>
            <a:r>
              <a:rPr lang="en-US" sz="2000" baseline="-25000" dirty="0">
                <a:latin typeface="Arial" pitchFamily="34" charset="0"/>
                <a:cs typeface="Arial" pitchFamily="34" charset="0"/>
              </a:rPr>
              <a:t>. </a:t>
            </a:r>
          </a:p>
          <a:p>
            <a:pPr lvl="2"/>
            <a:r>
              <a:rPr lang="en-US" sz="2000" baseline="-25000" dirty="0">
                <a:latin typeface="Arial" pitchFamily="34" charset="0"/>
                <a:cs typeface="Arial" pitchFamily="34" charset="0"/>
              </a:rPr>
              <a:t>Dung </a:t>
            </a:r>
            <a:r>
              <a:rPr lang="en-US" sz="2000" baseline="-25000" dirty="0" err="1">
                <a:latin typeface="Arial" pitchFamily="34" charset="0"/>
                <a:cs typeface="Arial" pitchFamily="34" charset="0"/>
              </a:rPr>
              <a:t>lượng</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trong</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dải</a:t>
            </a:r>
            <a:r>
              <a:rPr lang="en-US" sz="2000" baseline="-25000" dirty="0">
                <a:latin typeface="Arial" pitchFamily="34" charset="0"/>
                <a:cs typeface="Arial" pitchFamily="34" charset="0"/>
              </a:rPr>
              <a:t> [7-17] </a:t>
            </a:r>
            <a:r>
              <a:rPr lang="en-US" sz="2000" baseline="-25000" dirty="0" err="1">
                <a:latin typeface="Arial" pitchFamily="34" charset="0"/>
                <a:cs typeface="Arial" pitchFamily="34" charset="0"/>
              </a:rPr>
              <a:t>ký</a:t>
            </a:r>
            <a:r>
              <a:rPr lang="en-US" sz="2000" baseline="-25000" dirty="0">
                <a:latin typeface="Arial" pitchFamily="34" charset="0"/>
                <a:cs typeface="Arial" pitchFamily="34" charset="0"/>
              </a:rPr>
              <a:t> </a:t>
            </a:r>
            <a:r>
              <a:rPr lang="en-US" sz="2000" baseline="-25000" dirty="0" err="1">
                <a:latin typeface="Arial" pitchFamily="34" charset="0"/>
                <a:cs typeface="Arial" pitchFamily="34" charset="0"/>
              </a:rPr>
              <a:t>tự</a:t>
            </a:r>
            <a:r>
              <a:rPr lang="en-US" sz="2000" baseline="-25000" dirty="0">
                <a:latin typeface="Arial" pitchFamily="34" charset="0"/>
                <a:cs typeface="Arial" pitchFamily="34" charset="0"/>
              </a:rPr>
              <a:t>.</a:t>
            </a:r>
          </a:p>
          <a:p>
            <a:pPr lvl="1"/>
            <a:r>
              <a:rPr lang="en-US" sz="2400" baseline="-25000" dirty="0" err="1">
                <a:latin typeface="Arial" pitchFamily="34" charset="0"/>
                <a:cs typeface="Arial" pitchFamily="34" charset="0"/>
              </a:rPr>
              <a:t>Thời</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gian</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loãng</a:t>
            </a:r>
            <a:r>
              <a:rPr lang="en-US" sz="2400" baseline="-25000" dirty="0">
                <a:latin typeface="Arial" pitchFamily="34" charset="0"/>
                <a:cs typeface="Arial" pitchFamily="34" charset="0"/>
              </a:rPr>
              <a:t>: ~ 200 </a:t>
            </a:r>
            <a:r>
              <a:rPr lang="en-US" sz="2400" baseline="-25000" dirty="0" err="1">
                <a:latin typeface="Arial" pitchFamily="34" charset="0"/>
                <a:cs typeface="Arial" pitchFamily="34" charset="0"/>
              </a:rPr>
              <a:t>ms</a:t>
            </a:r>
            <a:r>
              <a:rPr lang="en-US" sz="2400" baseline="-25000" dirty="0">
                <a:latin typeface="Arial" pitchFamily="34" charset="0"/>
                <a:cs typeface="Arial" pitchFamily="34" charset="0"/>
              </a:rPr>
              <a:t> [70-1000 </a:t>
            </a:r>
            <a:r>
              <a:rPr lang="en-US" sz="2400" baseline="-25000" dirty="0" err="1">
                <a:latin typeface="Arial" pitchFamily="34" charset="0"/>
                <a:cs typeface="Arial" pitchFamily="34" charset="0"/>
              </a:rPr>
              <a:t>ms</a:t>
            </a:r>
            <a:r>
              <a:rPr lang="en-US" sz="2400" baseline="-25000" dirty="0">
                <a:latin typeface="Arial" pitchFamily="34" charset="0"/>
                <a:cs typeface="Arial" pitchFamily="34" charset="0"/>
              </a:rPr>
              <a:t>]</a:t>
            </a:r>
            <a:endParaRPr lang="en-US" baseline="-25000" dirty="0">
              <a:latin typeface="Arial" pitchFamily="34" charset="0"/>
              <a:cs typeface="Arial" pitchFamily="34" charset="0"/>
            </a:endParaRPr>
          </a:p>
          <a:p>
            <a:r>
              <a:rPr lang="en-US" b="0" baseline="-25000" dirty="0" err="1">
                <a:latin typeface="Arial" pitchFamily="34" charset="0"/>
                <a:cs typeface="Arial" pitchFamily="34" charset="0"/>
              </a:rPr>
              <a:t>Ảnh</a:t>
            </a:r>
            <a:r>
              <a:rPr lang="en-US" b="0" baseline="-25000" dirty="0">
                <a:latin typeface="Arial" pitchFamily="34" charset="0"/>
                <a:cs typeface="Arial" pitchFamily="34" charset="0"/>
              </a:rPr>
              <a:t> </a:t>
            </a:r>
            <a:r>
              <a:rPr lang="en-US" b="0" baseline="-25000" dirty="0" err="1">
                <a:latin typeface="Arial" pitchFamily="34" charset="0"/>
                <a:cs typeface="Arial" pitchFamily="34" charset="0"/>
              </a:rPr>
              <a:t>âm</a:t>
            </a:r>
            <a:r>
              <a:rPr lang="en-US" b="0" baseline="-25000" dirty="0">
                <a:latin typeface="Arial" pitchFamily="34" charset="0"/>
                <a:cs typeface="Arial" pitchFamily="34" charset="0"/>
              </a:rPr>
              <a:t> </a:t>
            </a:r>
            <a:r>
              <a:rPr lang="en-US" b="0" baseline="-25000" dirty="0" err="1" smtClean="0">
                <a:latin typeface="Arial" pitchFamily="34" charset="0"/>
                <a:cs typeface="Arial" pitchFamily="34" charset="0"/>
              </a:rPr>
              <a:t>thanh</a:t>
            </a:r>
            <a:endParaRPr lang="en-US" b="0" baseline="-25000" dirty="0">
              <a:latin typeface="Arial" pitchFamily="34" charset="0"/>
              <a:cs typeface="Arial" pitchFamily="34" charset="0"/>
            </a:endParaRPr>
          </a:p>
          <a:p>
            <a:pPr lvl="1"/>
            <a:r>
              <a:rPr lang="en-US" sz="2400" baseline="-25000" dirty="0" err="1" smtClean="0">
                <a:latin typeface="Arial" pitchFamily="34" charset="0"/>
                <a:cs typeface="Arial" pitchFamily="34" charset="0"/>
              </a:rPr>
              <a:t>Vùng</a:t>
            </a:r>
            <a:r>
              <a:rPr lang="en-US" sz="2400" baseline="-25000" dirty="0" smtClean="0">
                <a:latin typeface="Arial" pitchFamily="34" charset="0"/>
                <a:cs typeface="Arial" pitchFamily="34" charset="0"/>
              </a:rPr>
              <a:t> </a:t>
            </a:r>
            <a:r>
              <a:rPr lang="en-US" sz="2400" baseline="-25000" dirty="0" err="1">
                <a:latin typeface="Arial" pitchFamily="34" charset="0"/>
                <a:cs typeface="Arial" pitchFamily="34" charset="0"/>
              </a:rPr>
              <a:t>đệm</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để</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lưu</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trữ</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âm</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thanh</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vật</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lý</a:t>
            </a:r>
            <a:endParaRPr lang="en-US" sz="2400" baseline="-25000" dirty="0">
              <a:latin typeface="Arial" pitchFamily="34" charset="0"/>
              <a:cs typeface="Arial" pitchFamily="34" charset="0"/>
            </a:endParaRPr>
          </a:p>
          <a:p>
            <a:pPr lvl="1"/>
            <a:r>
              <a:rPr lang="en-US" sz="2400" baseline="-25000" dirty="0" err="1">
                <a:latin typeface="Arial" pitchFamily="34" charset="0"/>
                <a:cs typeface="Arial" pitchFamily="34" charset="0"/>
              </a:rPr>
              <a:t>Mã</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hóa</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như</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âm</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thanh</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vật</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lý</a:t>
            </a:r>
            <a:endParaRPr lang="en-US" sz="2400" baseline="-25000" dirty="0">
              <a:latin typeface="Arial" pitchFamily="34" charset="0"/>
              <a:cs typeface="Arial" pitchFamily="34" charset="0"/>
            </a:endParaRPr>
          </a:p>
          <a:p>
            <a:pPr lvl="1"/>
            <a:r>
              <a:rPr lang="en-US" sz="2400" baseline="-25000" dirty="0" err="1">
                <a:latin typeface="Arial" pitchFamily="34" charset="0"/>
                <a:cs typeface="Arial" pitchFamily="34" charset="0"/>
              </a:rPr>
              <a:t>Kích</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thước</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Nhỏ</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hơn</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bộ</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nhớ</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ảnh</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thị</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giác</a:t>
            </a:r>
            <a:r>
              <a:rPr lang="en-US" sz="2400" baseline="-25000" dirty="0">
                <a:latin typeface="Arial" pitchFamily="34" charset="0"/>
                <a:cs typeface="Arial" pitchFamily="34" charset="0"/>
              </a:rPr>
              <a:t>. ~ 5 [4.4-6.2] </a:t>
            </a:r>
            <a:r>
              <a:rPr lang="en-US" sz="2400" baseline="-25000" dirty="0" err="1">
                <a:latin typeface="Arial" pitchFamily="34" charset="0"/>
                <a:cs typeface="Arial" pitchFamily="34" charset="0"/>
              </a:rPr>
              <a:t>ký</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tự</a:t>
            </a:r>
            <a:endParaRPr lang="en-US" sz="2400" baseline="-25000" dirty="0">
              <a:latin typeface="Arial" pitchFamily="34" charset="0"/>
              <a:cs typeface="Arial" pitchFamily="34" charset="0"/>
            </a:endParaRPr>
          </a:p>
          <a:p>
            <a:pPr lvl="1"/>
            <a:r>
              <a:rPr lang="en-US" sz="2400" baseline="-25000" dirty="0" err="1">
                <a:latin typeface="Arial" pitchFamily="34" charset="0"/>
                <a:cs typeface="Arial" pitchFamily="34" charset="0"/>
              </a:rPr>
              <a:t>Thời</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gian</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loãng</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Dài</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hơn</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nhiều</a:t>
            </a:r>
            <a:r>
              <a:rPr lang="en-US" sz="2400" baseline="-25000" dirty="0">
                <a:latin typeface="Arial" pitchFamily="34" charset="0"/>
                <a:cs typeface="Arial" pitchFamily="34" charset="0"/>
              </a:rPr>
              <a:t> so </a:t>
            </a:r>
            <a:r>
              <a:rPr lang="en-US" sz="2400" baseline="-25000" dirty="0" err="1">
                <a:latin typeface="Arial" pitchFamily="34" charset="0"/>
                <a:cs typeface="Arial" pitchFamily="34" charset="0"/>
              </a:rPr>
              <a:t>với</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thời</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gian</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loãng</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của</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ảnh</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thị</a:t>
            </a:r>
            <a:r>
              <a:rPr lang="en-US" sz="2400" baseline="-25000" dirty="0">
                <a:latin typeface="Arial" pitchFamily="34" charset="0"/>
                <a:cs typeface="Arial" pitchFamily="34" charset="0"/>
              </a:rPr>
              <a:t> </a:t>
            </a:r>
            <a:r>
              <a:rPr lang="en-US" sz="2400" baseline="-25000" dirty="0" err="1">
                <a:latin typeface="Arial" pitchFamily="34" charset="0"/>
                <a:cs typeface="Arial" pitchFamily="34" charset="0"/>
              </a:rPr>
              <a:t>giác</a:t>
            </a:r>
            <a:r>
              <a:rPr lang="en-US" sz="2400" baseline="-25000" dirty="0">
                <a:latin typeface="Arial" pitchFamily="34" charset="0"/>
                <a:cs typeface="Arial" pitchFamily="34" charset="0"/>
              </a:rPr>
              <a:t>: ~ 1500 </a:t>
            </a:r>
            <a:r>
              <a:rPr lang="en-US" sz="2400" baseline="-25000" dirty="0" err="1">
                <a:latin typeface="Arial" pitchFamily="34" charset="0"/>
                <a:cs typeface="Arial" pitchFamily="34" charset="0"/>
              </a:rPr>
              <a:t>ms</a:t>
            </a:r>
            <a:r>
              <a:rPr lang="en-US" sz="2400" baseline="-25000" dirty="0">
                <a:latin typeface="Arial" pitchFamily="34" charset="0"/>
                <a:cs typeface="Arial" pitchFamily="34" charset="0"/>
              </a:rPr>
              <a:t> [900-3500 </a:t>
            </a:r>
            <a:r>
              <a:rPr lang="en-US" sz="2400" baseline="-25000" dirty="0" err="1">
                <a:latin typeface="Arial" pitchFamily="34" charset="0"/>
                <a:cs typeface="Arial" pitchFamily="34" charset="0"/>
              </a:rPr>
              <a:t>ms</a:t>
            </a:r>
            <a:r>
              <a:rPr lang="en-US" sz="2400" baseline="-25000" dirty="0">
                <a:latin typeface="Arial" pitchFamily="34" charset="0"/>
                <a:cs typeface="Arial" pitchFamily="34" charset="0"/>
              </a:rPr>
              <a:t>]</a:t>
            </a:r>
          </a:p>
          <a:p>
            <a:endParaRPr lang="en-US" b="0" baseline="-25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dirty="0" err="1" smtClean="0"/>
              <a:t>ntphuong-cnpm</a:t>
            </a:r>
            <a:endParaRPr lang="en-US" dirty="0"/>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a:t>Bộ</a:t>
            </a:r>
            <a:r>
              <a:rPr lang="en-US" sz="2800" dirty="0"/>
              <a:t> </a:t>
            </a:r>
            <a:r>
              <a:rPr lang="en-US" sz="2800" dirty="0" err="1"/>
              <a:t>nhớ</a:t>
            </a:r>
            <a:r>
              <a:rPr lang="en-US" sz="2800" dirty="0"/>
              <a:t> STM </a:t>
            </a:r>
            <a:r>
              <a:rPr lang="en-US" sz="2800" dirty="0" err="1"/>
              <a:t>và</a:t>
            </a:r>
            <a:r>
              <a:rPr lang="en-US" sz="2800" dirty="0"/>
              <a:t> LTM </a:t>
            </a:r>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Bộ</a:t>
            </a:r>
            <a:r>
              <a:rPr lang="en-US" sz="2400" b="0" dirty="0">
                <a:latin typeface="Arial" pitchFamily="34" charset="0"/>
                <a:cs typeface="Arial" pitchFamily="34" charset="0"/>
              </a:rPr>
              <a:t> </a:t>
            </a:r>
            <a:r>
              <a:rPr lang="en-US" sz="2400" b="0" dirty="0" err="1">
                <a:latin typeface="Arial" pitchFamily="34" charset="0"/>
                <a:cs typeface="Arial" pitchFamily="34" charset="0"/>
              </a:rPr>
              <a:t>nhớ</a:t>
            </a:r>
            <a:r>
              <a:rPr lang="en-US" sz="2400" b="0" dirty="0">
                <a:latin typeface="Arial" pitchFamily="34" charset="0"/>
                <a:cs typeface="Arial" pitchFamily="34" charset="0"/>
              </a:rPr>
              <a:t> </a:t>
            </a:r>
            <a:r>
              <a:rPr lang="en-US" sz="2400" b="0" dirty="0" err="1">
                <a:latin typeface="Arial" pitchFamily="34" charset="0"/>
                <a:cs typeface="Arial" pitchFamily="34" charset="0"/>
              </a:rPr>
              <a:t>ngắn</a:t>
            </a:r>
            <a:r>
              <a:rPr lang="en-US" sz="2400" b="0" dirty="0">
                <a:latin typeface="Arial" pitchFamily="34" charset="0"/>
                <a:cs typeface="Arial" pitchFamily="34" charset="0"/>
              </a:rPr>
              <a:t> </a:t>
            </a:r>
            <a:r>
              <a:rPr lang="en-US" sz="2400" b="0" dirty="0" err="1">
                <a:latin typeface="Arial" pitchFamily="34" charset="0"/>
                <a:cs typeface="Arial" pitchFamily="34" charset="0"/>
              </a:rPr>
              <a:t>hạn</a:t>
            </a:r>
            <a:r>
              <a:rPr lang="en-US" sz="2400" b="0" dirty="0">
                <a:latin typeface="Arial" pitchFamily="34" charset="0"/>
                <a:cs typeface="Arial" pitchFamily="34" charset="0"/>
              </a:rPr>
              <a:t> (STM)</a:t>
            </a:r>
          </a:p>
          <a:p>
            <a:pPr lvl="1"/>
            <a:r>
              <a:rPr lang="en-US" sz="2000" i="1" dirty="0">
                <a:latin typeface="Arial" pitchFamily="34" charset="0"/>
                <a:cs typeface="Arial" pitchFamily="34" charset="0"/>
              </a:rPr>
              <a:t>George Miller</a:t>
            </a:r>
            <a:r>
              <a:rPr lang="en-US" sz="2000" dirty="0">
                <a:latin typeface="Arial" pitchFamily="34" charset="0"/>
                <a:cs typeface="Arial" pitchFamily="34" charset="0"/>
              </a:rPr>
              <a:t>: dung </a:t>
            </a:r>
            <a:r>
              <a:rPr lang="en-US" sz="2000" dirty="0" err="1">
                <a:latin typeface="Arial" pitchFamily="34" charset="0"/>
                <a:cs typeface="Arial" pitchFamily="34" charset="0"/>
              </a:rPr>
              <a:t>lượng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nhớ</a:t>
            </a:r>
            <a:r>
              <a:rPr lang="en-US" sz="2000" dirty="0">
                <a:latin typeface="Arial" pitchFamily="34" charset="0"/>
                <a:cs typeface="Arial" pitchFamily="34" charset="0"/>
              </a:rPr>
              <a:t> </a:t>
            </a:r>
            <a:r>
              <a:rPr lang="en-US" sz="2000" dirty="0" err="1">
                <a:latin typeface="Arial" pitchFamily="34" charset="0"/>
                <a:cs typeface="Arial" pitchFamily="34" charset="0"/>
              </a:rPr>
              <a:t>làm</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khoảng</a:t>
            </a:r>
            <a:r>
              <a:rPr lang="en-US" sz="2000" dirty="0">
                <a:latin typeface="Arial" pitchFamily="34" charset="0"/>
                <a:cs typeface="Arial" pitchFamily="34" charset="0"/>
              </a:rPr>
              <a:t> 7±2 </a:t>
            </a:r>
            <a:r>
              <a:rPr lang="en-US" sz="2000" dirty="0" err="1">
                <a:latin typeface="Arial" pitchFamily="34" charset="0"/>
                <a:cs typeface="Arial" pitchFamily="34" charset="0"/>
              </a:rPr>
              <a:t>đoạn</a:t>
            </a:r>
            <a:r>
              <a:rPr lang="en-US" sz="2000" dirty="0">
                <a:latin typeface="Arial" pitchFamily="34" charset="0"/>
                <a:cs typeface="Arial" pitchFamily="34" charset="0"/>
              </a:rPr>
              <a:t> (chunks).</a:t>
            </a:r>
            <a:endParaRPr lang="en-US" sz="2400" dirty="0">
              <a:latin typeface="Arial" pitchFamily="34" charset="0"/>
              <a:cs typeface="Arial" pitchFamily="34" charset="0"/>
            </a:endParaRPr>
          </a:p>
          <a:p>
            <a:pPr lvl="2"/>
            <a:r>
              <a:rPr lang="en-US" sz="1800" dirty="0">
                <a:latin typeface="Arial" pitchFamily="34" charset="0"/>
                <a:cs typeface="Arial" pitchFamily="34" charset="0"/>
              </a:rPr>
              <a:t>6174591765 hay (617) 459-1765</a:t>
            </a:r>
          </a:p>
          <a:p>
            <a:pPr lvl="2"/>
            <a:r>
              <a:rPr lang="en-US" sz="1800" dirty="0">
                <a:latin typeface="Arial" pitchFamily="34" charset="0"/>
                <a:cs typeface="Arial" pitchFamily="34" charset="0"/>
              </a:rPr>
              <a:t>HPIBMTOSHIBA hay HP IBM TOSHIBA</a:t>
            </a:r>
          </a:p>
          <a:p>
            <a:pPr lvl="1"/>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loãng</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vài</a:t>
            </a:r>
            <a:r>
              <a:rPr lang="en-US" sz="2000" dirty="0">
                <a:latin typeface="Arial" pitchFamily="34" charset="0"/>
                <a:cs typeface="Arial" pitchFamily="34" charset="0"/>
              </a:rPr>
              <a:t> </a:t>
            </a:r>
            <a:r>
              <a:rPr lang="en-US" sz="2000" dirty="0" err="1">
                <a:latin typeface="Arial" pitchFamily="34" charset="0"/>
                <a:cs typeface="Arial" pitchFamily="34" charset="0"/>
              </a:rPr>
              <a:t>chục</a:t>
            </a:r>
            <a:r>
              <a:rPr lang="en-US" sz="2000" dirty="0">
                <a:latin typeface="Arial" pitchFamily="34" charset="0"/>
                <a:cs typeface="Arial" pitchFamily="34" charset="0"/>
              </a:rPr>
              <a:t> </a:t>
            </a:r>
            <a:r>
              <a:rPr lang="en-US" sz="2000" dirty="0" err="1">
                <a:latin typeface="Arial" pitchFamily="34" charset="0"/>
                <a:cs typeface="Arial" pitchFamily="34" charset="0"/>
              </a:rPr>
              <a:t>giây</a:t>
            </a:r>
            <a:r>
              <a:rPr lang="en-US" sz="2000" dirty="0">
                <a:latin typeface="Arial" pitchFamily="34" charset="0"/>
                <a:cs typeface="Arial" pitchFamily="34" charset="0"/>
              </a:rPr>
              <a:t>.</a:t>
            </a:r>
          </a:p>
          <a:p>
            <a:pPr lvl="1"/>
            <a:r>
              <a:rPr lang="en-GB" sz="2000" dirty="0" err="1">
                <a:latin typeface="Arial" pitchFamily="34" charset="0"/>
                <a:cs typeface="Arial" pitchFamily="34" charset="0"/>
              </a:rPr>
              <a:t>Thời</a:t>
            </a:r>
            <a:r>
              <a:rPr lang="en-GB" sz="2000" dirty="0">
                <a:latin typeface="Arial" pitchFamily="34" charset="0"/>
                <a:cs typeface="Arial" pitchFamily="34" charset="0"/>
              </a:rPr>
              <a:t> </a:t>
            </a:r>
            <a:r>
              <a:rPr lang="en-GB" sz="2000" dirty="0" err="1">
                <a:latin typeface="Arial" pitchFamily="34" charset="0"/>
                <a:cs typeface="Arial" pitchFamily="34" charset="0"/>
              </a:rPr>
              <a:t>gian</a:t>
            </a:r>
            <a:r>
              <a:rPr lang="en-GB" sz="2000" dirty="0">
                <a:latin typeface="Arial" pitchFamily="34" charset="0"/>
                <a:cs typeface="Arial" pitchFamily="34" charset="0"/>
              </a:rPr>
              <a:t> </a:t>
            </a:r>
            <a:r>
              <a:rPr lang="en-GB" sz="2000" dirty="0" err="1">
                <a:latin typeface="Arial" pitchFamily="34" charset="0"/>
                <a:cs typeface="Arial" pitchFamily="34" charset="0"/>
              </a:rPr>
              <a:t>xâm</a:t>
            </a:r>
            <a:r>
              <a:rPr lang="en-GB" sz="2000" dirty="0">
                <a:latin typeface="Arial" pitchFamily="34" charset="0"/>
                <a:cs typeface="Arial" pitchFamily="34" charset="0"/>
              </a:rPr>
              <a:t> </a:t>
            </a:r>
            <a:r>
              <a:rPr lang="en-US" sz="2000" dirty="0" err="1">
                <a:latin typeface="Arial" pitchFamily="34" charset="0"/>
                <a:cs typeface="Arial" pitchFamily="34" charset="0"/>
              </a:rPr>
              <a:t>nhập</a:t>
            </a:r>
            <a:r>
              <a:rPr lang="en-US" sz="2000" dirty="0">
                <a:latin typeface="Arial" pitchFamily="34" charset="0"/>
                <a:cs typeface="Arial" pitchFamily="34" charset="0"/>
              </a:rPr>
              <a:t> </a:t>
            </a:r>
            <a:r>
              <a:rPr lang="en-US" sz="2000" dirty="0" err="1">
                <a:latin typeface="Arial" pitchFamily="34" charset="0"/>
                <a:cs typeface="Arial" pitchFamily="34" charset="0"/>
              </a:rPr>
              <a:t>nhanh</a:t>
            </a:r>
            <a:r>
              <a:rPr lang="en-US" sz="2000" dirty="0">
                <a:latin typeface="Arial" pitchFamily="34" charset="0"/>
                <a:cs typeface="Arial" pitchFamily="34" charset="0"/>
              </a:rPr>
              <a:t> (~70 </a:t>
            </a:r>
            <a:r>
              <a:rPr lang="en-US" sz="2000" dirty="0" err="1">
                <a:latin typeface="Arial" pitchFamily="34" charset="0"/>
                <a:cs typeface="Arial" pitchFamily="34" charset="0"/>
              </a:rPr>
              <a:t>ms</a:t>
            </a:r>
            <a:r>
              <a:rPr lang="en-US" sz="2000" dirty="0">
                <a:latin typeface="Arial" pitchFamily="34" charset="0"/>
                <a:cs typeface="Arial" pitchFamily="34" charset="0"/>
              </a:rPr>
              <a:t>). </a:t>
            </a:r>
          </a:p>
          <a:p>
            <a:r>
              <a:rPr lang="en-US" sz="2400" b="0" dirty="0" err="1">
                <a:latin typeface="Arial" pitchFamily="34" charset="0"/>
                <a:cs typeface="Arial" pitchFamily="34" charset="0"/>
              </a:rPr>
              <a:t>Bộ</a:t>
            </a:r>
            <a:r>
              <a:rPr lang="en-US" sz="2400" b="0" dirty="0">
                <a:latin typeface="Arial" pitchFamily="34" charset="0"/>
                <a:cs typeface="Arial" pitchFamily="34" charset="0"/>
              </a:rPr>
              <a:t> </a:t>
            </a:r>
            <a:r>
              <a:rPr lang="en-US" sz="2400" b="0" dirty="0" err="1">
                <a:latin typeface="Arial" pitchFamily="34" charset="0"/>
                <a:cs typeface="Arial" pitchFamily="34" charset="0"/>
              </a:rPr>
              <a:t>nhớ</a:t>
            </a:r>
            <a:r>
              <a:rPr lang="en-US" sz="2400" b="0" dirty="0">
                <a:latin typeface="Arial" pitchFamily="34" charset="0"/>
                <a:cs typeface="Arial" pitchFamily="34" charset="0"/>
              </a:rPr>
              <a:t> </a:t>
            </a:r>
            <a:r>
              <a:rPr lang="en-US" sz="2400" b="0" dirty="0" err="1">
                <a:latin typeface="Arial" pitchFamily="34" charset="0"/>
                <a:cs typeface="Arial" pitchFamily="34" charset="0"/>
              </a:rPr>
              <a:t>dài</a:t>
            </a:r>
            <a:r>
              <a:rPr lang="en-US" sz="2400" b="0" dirty="0">
                <a:latin typeface="Arial" pitchFamily="34" charset="0"/>
                <a:cs typeface="Arial" pitchFamily="34" charset="0"/>
              </a:rPr>
              <a:t> </a:t>
            </a:r>
            <a:r>
              <a:rPr lang="en-US" sz="2400" b="0" dirty="0" err="1">
                <a:latin typeface="Arial" pitchFamily="34" charset="0"/>
                <a:cs typeface="Arial" pitchFamily="34" charset="0"/>
              </a:rPr>
              <a:t>hạn</a:t>
            </a:r>
            <a:r>
              <a:rPr lang="en-US" sz="2400" b="0" dirty="0">
                <a:latin typeface="Arial" pitchFamily="34" charset="0"/>
                <a:cs typeface="Arial" pitchFamily="34" charset="0"/>
              </a:rPr>
              <a:t> (LTM)</a:t>
            </a:r>
          </a:p>
          <a:p>
            <a:pPr lvl="1"/>
            <a:r>
              <a:rPr lang="en-US" sz="2000" dirty="0">
                <a:latin typeface="Arial" pitchFamily="34" charset="0"/>
                <a:cs typeface="Arial" pitchFamily="34" charset="0"/>
              </a:rPr>
              <a:t>Dung </a:t>
            </a:r>
            <a:r>
              <a:rPr lang="en-US" sz="2000" dirty="0" err="1">
                <a:latin typeface="Arial" pitchFamily="34" charset="0"/>
                <a:cs typeface="Arial" pitchFamily="34" charset="0"/>
              </a:rPr>
              <a:t>lượng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nhớ</a:t>
            </a:r>
            <a:r>
              <a:rPr lang="en-US" sz="2000" dirty="0">
                <a:latin typeface="Arial" pitchFamily="34" charset="0"/>
                <a:cs typeface="Arial" pitchFamily="34" charset="0"/>
              </a:rPr>
              <a:t> </a:t>
            </a:r>
            <a:r>
              <a:rPr lang="en-US" sz="2000" dirty="0" err="1">
                <a:latin typeface="Arial" pitchFamily="34" charset="0"/>
                <a:cs typeface="Arial" pitchFamily="34" charset="0"/>
              </a:rPr>
              <a:t>dài</a:t>
            </a:r>
            <a:r>
              <a:rPr lang="en-US" sz="2000" dirty="0">
                <a:latin typeface="Arial" pitchFamily="34" charset="0"/>
                <a:cs typeface="Arial" pitchFamily="34" charset="0"/>
              </a:rPr>
              <a:t> </a:t>
            </a:r>
            <a:r>
              <a:rPr lang="en-US" sz="2000" dirty="0" err="1">
                <a:latin typeface="Arial" pitchFamily="34" charset="0"/>
                <a:cs typeface="Arial" pitchFamily="34" charset="0"/>
              </a:rPr>
              <a:t>hạn</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khổng</a:t>
            </a:r>
            <a:r>
              <a:rPr lang="en-US" sz="2000" dirty="0">
                <a:latin typeface="Arial" pitchFamily="34" charset="0"/>
                <a:cs typeface="Arial" pitchFamily="34" charset="0"/>
              </a:rPr>
              <a:t> </a:t>
            </a:r>
            <a:r>
              <a:rPr lang="en-US" sz="2000" dirty="0" err="1">
                <a:latin typeface="Arial" pitchFamily="34" charset="0"/>
                <a:cs typeface="Arial" pitchFamily="34" charset="0"/>
              </a:rPr>
              <a:t>lồ</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nói</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vô</a:t>
            </a:r>
            <a:r>
              <a:rPr lang="en-US" sz="2000" dirty="0">
                <a:latin typeface="Arial" pitchFamily="34" charset="0"/>
                <a:cs typeface="Arial" pitchFamily="34" charset="0"/>
              </a:rPr>
              <a:t> </a:t>
            </a:r>
            <a:r>
              <a:rPr lang="en-US" sz="2000" dirty="0" err="1">
                <a:latin typeface="Arial" pitchFamily="34" charset="0"/>
                <a:cs typeface="Arial" pitchFamily="34" charset="0"/>
              </a:rPr>
              <a:t>hạn</a:t>
            </a:r>
            <a:r>
              <a:rPr lang="en-US" sz="2000" dirty="0">
                <a:latin typeface="Arial" pitchFamily="34" charset="0"/>
                <a:cs typeface="Arial" pitchFamily="34" charset="0"/>
              </a:rPr>
              <a:t>)</a:t>
            </a:r>
          </a:p>
          <a:p>
            <a:pPr lvl="1"/>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xâm</a:t>
            </a:r>
            <a:r>
              <a:rPr lang="en-US" sz="2000" dirty="0">
                <a:latin typeface="Arial" pitchFamily="34" charset="0"/>
                <a:cs typeface="Arial" pitchFamily="34" charset="0"/>
              </a:rPr>
              <a:t> </a:t>
            </a:r>
            <a:r>
              <a:rPr lang="en-US" sz="2000" dirty="0" err="1">
                <a:latin typeface="Arial" pitchFamily="34" charset="0"/>
                <a:cs typeface="Arial" pitchFamily="34" charset="0"/>
              </a:rPr>
              <a:t>nhập</a:t>
            </a:r>
            <a:r>
              <a:rPr lang="en-US" sz="2000" dirty="0">
                <a:latin typeface="Arial" pitchFamily="34" charset="0"/>
                <a:cs typeface="Arial" pitchFamily="34" charset="0"/>
              </a:rPr>
              <a:t> </a:t>
            </a:r>
            <a:r>
              <a:rPr lang="en-US" sz="2000" dirty="0" err="1">
                <a:latin typeface="Arial" pitchFamily="34" charset="0"/>
                <a:cs typeface="Arial" pitchFamily="34" charset="0"/>
              </a:rPr>
              <a:t>chậm</a:t>
            </a:r>
            <a:r>
              <a:rPr lang="en-US" sz="2000" dirty="0">
                <a:latin typeface="Arial" pitchFamily="34" charset="0"/>
                <a:cs typeface="Arial" pitchFamily="34" charset="0"/>
              </a:rPr>
              <a:t> (~100 </a:t>
            </a:r>
            <a:r>
              <a:rPr lang="en-US" sz="2000" dirty="0" err="1">
                <a:latin typeface="Arial" pitchFamily="34" charset="0"/>
                <a:cs typeface="Arial" pitchFamily="34" charset="0"/>
              </a:rPr>
              <a:t>ms</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loãng</a:t>
            </a:r>
            <a:r>
              <a:rPr lang="en-US" sz="2000" dirty="0">
                <a:latin typeface="Arial" pitchFamily="34" charset="0"/>
                <a:cs typeface="Arial" pitchFamily="34" charset="0"/>
              </a:rPr>
              <a:t> tin </a:t>
            </a:r>
            <a:r>
              <a:rPr lang="en-US" sz="2000" dirty="0" err="1">
                <a:latin typeface="Arial" pitchFamily="34" charset="0"/>
                <a:cs typeface="Arial" pitchFamily="34" charset="0"/>
              </a:rPr>
              <a:t>chậm</a:t>
            </a:r>
            <a:r>
              <a:rPr lang="en-US" sz="2000" dirty="0">
                <a:latin typeface="Arial" pitchFamily="34" charset="0"/>
                <a:cs typeface="Arial" pitchFamily="34" charset="0"/>
              </a:rPr>
              <a:t>.</a:t>
            </a: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a:t>
            </a:r>
          </a:p>
          <a:p>
            <a:pPr lvl="2"/>
            <a:r>
              <a:rPr lang="en-US" sz="1800" dirty="0" err="1">
                <a:latin typeface="Arial" pitchFamily="34" charset="0"/>
                <a:cs typeface="Arial" pitchFamily="34" charset="0"/>
              </a:rPr>
              <a:t>Nhớ</a:t>
            </a:r>
            <a:r>
              <a:rPr lang="en-US" sz="1800" dirty="0">
                <a:latin typeface="Arial" pitchFamily="34" charset="0"/>
                <a:cs typeface="Arial" pitchFamily="34" charset="0"/>
              </a:rPr>
              <a:t> </a:t>
            </a:r>
            <a:r>
              <a:rPr lang="en-US" sz="1800" dirty="0" err="1">
                <a:latin typeface="Arial" pitchFamily="34" charset="0"/>
                <a:cs typeface="Arial" pitchFamily="34" charset="0"/>
              </a:rPr>
              <a:t>theo</a:t>
            </a:r>
            <a:r>
              <a:rPr lang="en-US" sz="1800" dirty="0">
                <a:latin typeface="Arial" pitchFamily="34" charset="0"/>
                <a:cs typeface="Arial" pitchFamily="34" charset="0"/>
              </a:rPr>
              <a:t> </a:t>
            </a:r>
            <a:r>
              <a:rPr lang="en-US" sz="1800" dirty="0" err="1">
                <a:latin typeface="Arial" pitchFamily="34" charset="0"/>
                <a:cs typeface="Arial" pitchFamily="34" charset="0"/>
              </a:rPr>
              <a:t>rời</a:t>
            </a:r>
            <a:r>
              <a:rPr lang="en-US" sz="1800" dirty="0">
                <a:latin typeface="Arial" pitchFamily="34" charset="0"/>
                <a:cs typeface="Arial" pitchFamily="34" charset="0"/>
              </a:rPr>
              <a:t> </a:t>
            </a:r>
            <a:r>
              <a:rPr lang="en-US" sz="1800" dirty="0" err="1">
                <a:latin typeface="Arial" pitchFamily="34" charset="0"/>
                <a:cs typeface="Arial" pitchFamily="34" charset="0"/>
              </a:rPr>
              <a:t>rạc</a:t>
            </a:r>
            <a:r>
              <a:rPr lang="en-US" sz="1800" dirty="0">
                <a:latin typeface="Arial" pitchFamily="34" charset="0"/>
                <a:cs typeface="Arial" pitchFamily="34" charset="0"/>
              </a:rPr>
              <a:t>, </a:t>
            </a:r>
            <a:r>
              <a:rPr lang="en-US" sz="1800" dirty="0" err="1">
                <a:latin typeface="Arial" pitchFamily="34" charset="0"/>
                <a:cs typeface="Arial" pitchFamily="34" charset="0"/>
              </a:rPr>
              <a:t>tình</a:t>
            </a:r>
            <a:r>
              <a:rPr lang="en-US" sz="1800" dirty="0">
                <a:latin typeface="Arial" pitchFamily="34" charset="0"/>
                <a:cs typeface="Arial" pitchFamily="34" charset="0"/>
              </a:rPr>
              <a:t> </a:t>
            </a:r>
            <a:r>
              <a:rPr lang="en-US" sz="1800" dirty="0" err="1">
                <a:latin typeface="Arial" pitchFamily="34" charset="0"/>
                <a:cs typeface="Arial" pitchFamily="34" charset="0"/>
              </a:rPr>
              <a:t>tiết</a:t>
            </a:r>
            <a:r>
              <a:rPr lang="en-US" sz="1800" dirty="0">
                <a:latin typeface="Arial" pitchFamily="34" charset="0"/>
                <a:cs typeface="Arial" pitchFamily="34" charset="0"/>
              </a:rPr>
              <a:t> (</a:t>
            </a:r>
            <a:r>
              <a:rPr lang="en-US" sz="1800" i="1" dirty="0">
                <a:latin typeface="Arial" pitchFamily="34" charset="0"/>
                <a:cs typeface="Arial" pitchFamily="34" charset="0"/>
              </a:rPr>
              <a:t>episodic</a:t>
            </a:r>
            <a:r>
              <a:rPr lang="en-US" sz="1800" dirty="0">
                <a:latin typeface="Arial" pitchFamily="34" charset="0"/>
                <a:cs typeface="Arial" pitchFamily="34" charset="0"/>
              </a:rPr>
              <a:t>): </a:t>
            </a:r>
            <a:r>
              <a:rPr lang="en-US" sz="1800" dirty="0" err="1">
                <a:latin typeface="Arial" pitchFamily="34" charset="0"/>
                <a:cs typeface="Arial" pitchFamily="34" charset="0"/>
              </a:rPr>
              <a:t>Nhớ</a:t>
            </a:r>
            <a:r>
              <a:rPr lang="en-US" sz="1800" dirty="0">
                <a:latin typeface="Arial" pitchFamily="34" charset="0"/>
                <a:cs typeface="Arial" pitchFamily="34" charset="0"/>
              </a:rPr>
              <a:t> </a:t>
            </a:r>
            <a:r>
              <a:rPr lang="en-US" sz="1800" dirty="0" err="1">
                <a:latin typeface="Arial" pitchFamily="34" charset="0"/>
                <a:cs typeface="Arial" pitchFamily="34" charset="0"/>
              </a:rPr>
              <a:t>trình</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sự</a:t>
            </a:r>
            <a:r>
              <a:rPr lang="en-US" sz="1800" dirty="0">
                <a:latin typeface="Arial" pitchFamily="34" charset="0"/>
                <a:cs typeface="Arial" pitchFamily="34" charset="0"/>
              </a:rPr>
              <a:t> </a:t>
            </a:r>
            <a:r>
              <a:rPr lang="en-US" sz="1800" dirty="0" err="1">
                <a:latin typeface="Arial" pitchFamily="34" charset="0"/>
                <a:cs typeface="Arial" pitchFamily="34" charset="0"/>
              </a:rPr>
              <a:t>kiện</a:t>
            </a:r>
            <a:endParaRPr lang="en-US" sz="1800" dirty="0">
              <a:latin typeface="Arial" pitchFamily="34" charset="0"/>
              <a:cs typeface="Arial" pitchFamily="34" charset="0"/>
            </a:endParaRPr>
          </a:p>
          <a:p>
            <a:pPr lvl="2"/>
            <a:r>
              <a:rPr lang="en-US" sz="1800" dirty="0" err="1">
                <a:latin typeface="Arial" pitchFamily="34" charset="0"/>
                <a:cs typeface="Arial" pitchFamily="34" charset="0"/>
              </a:rPr>
              <a:t>Nhớ</a:t>
            </a:r>
            <a:r>
              <a:rPr lang="en-US" sz="1800" dirty="0">
                <a:latin typeface="Arial" pitchFamily="34" charset="0"/>
                <a:cs typeface="Arial" pitchFamily="34" charset="0"/>
              </a:rPr>
              <a:t> </a:t>
            </a:r>
            <a:r>
              <a:rPr lang="en-US" sz="1800" dirty="0" err="1">
                <a:latin typeface="Arial" pitchFamily="34" charset="0"/>
                <a:cs typeface="Arial" pitchFamily="34" charset="0"/>
              </a:rPr>
              <a:t>ngữ</a:t>
            </a:r>
            <a:r>
              <a:rPr lang="en-US" sz="1800" dirty="0">
                <a:latin typeface="Arial" pitchFamily="34" charset="0"/>
                <a:cs typeface="Arial" pitchFamily="34" charset="0"/>
              </a:rPr>
              <a:t> </a:t>
            </a:r>
            <a:r>
              <a:rPr lang="en-US" sz="1800" dirty="0" err="1">
                <a:latin typeface="Arial" pitchFamily="34" charset="0"/>
                <a:cs typeface="Arial" pitchFamily="34" charset="0"/>
              </a:rPr>
              <a:t>nghĩa</a:t>
            </a:r>
            <a:r>
              <a:rPr lang="en-US" sz="1800" dirty="0">
                <a:latin typeface="Arial" pitchFamily="34" charset="0"/>
                <a:cs typeface="Arial" pitchFamily="34" charset="0"/>
              </a:rPr>
              <a:t> (</a:t>
            </a:r>
            <a:r>
              <a:rPr lang="en-US" sz="1800" i="1" dirty="0">
                <a:latin typeface="Arial" pitchFamily="34" charset="0"/>
                <a:cs typeface="Arial" pitchFamily="34" charset="0"/>
              </a:rPr>
              <a:t>semantic</a:t>
            </a:r>
            <a:r>
              <a:rPr lang="en-US" sz="1800" dirty="0">
                <a:latin typeface="Arial" pitchFamily="34" charset="0"/>
                <a:cs typeface="Arial" pitchFamily="34" charset="0"/>
              </a:rPr>
              <a:t>): </a:t>
            </a:r>
            <a:r>
              <a:rPr lang="en-US" sz="1800" dirty="0" err="1">
                <a:latin typeface="Arial" pitchFamily="34" charset="0"/>
                <a:cs typeface="Arial" pitchFamily="34" charset="0"/>
              </a:rPr>
              <a:t>Nhớ</a:t>
            </a:r>
            <a:r>
              <a:rPr lang="en-US" sz="1800" dirty="0">
                <a:latin typeface="Arial" pitchFamily="34" charset="0"/>
                <a:cs typeface="Arial" pitchFamily="34" charset="0"/>
              </a:rPr>
              <a:t> </a:t>
            </a:r>
            <a:r>
              <a:rPr lang="en-US" sz="1800" dirty="0" err="1">
                <a:latin typeface="Arial" pitchFamily="34" charset="0"/>
                <a:cs typeface="Arial" pitchFamily="34" charset="0"/>
              </a:rPr>
              <a:t>theo</a:t>
            </a:r>
            <a:r>
              <a:rPr lang="en-US" sz="1800" dirty="0">
                <a:latin typeface="Arial" pitchFamily="34" charset="0"/>
                <a:cs typeface="Arial" pitchFamily="34" charset="0"/>
              </a:rPr>
              <a:t> </a:t>
            </a:r>
            <a:r>
              <a:rPr lang="en-US" sz="1800" dirty="0" err="1">
                <a:latin typeface="Arial" pitchFamily="34" charset="0"/>
                <a:cs typeface="Arial" pitchFamily="34" charset="0"/>
              </a:rPr>
              <a:t>cấu</a:t>
            </a:r>
            <a:r>
              <a:rPr lang="en-US" sz="1800" dirty="0">
                <a:latin typeface="Arial" pitchFamily="34" charset="0"/>
                <a:cs typeface="Arial" pitchFamily="34" charset="0"/>
              </a:rPr>
              <a:t> </a:t>
            </a:r>
            <a:r>
              <a:rPr lang="en-US" sz="1800" dirty="0" err="1">
                <a:latin typeface="Arial" pitchFamily="34" charset="0"/>
                <a:cs typeface="Arial" pitchFamily="34" charset="0"/>
              </a:rPr>
              <a:t>trúc</a:t>
            </a:r>
            <a:r>
              <a:rPr lang="en-US" sz="1800" dirty="0">
                <a:latin typeface="Arial" pitchFamily="34" charset="0"/>
                <a:cs typeface="Arial" pitchFamily="34" charset="0"/>
              </a:rPr>
              <a:t>. </a:t>
            </a:r>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a:t>
            </a:r>
            <a:r>
              <a:rPr lang="en-US" sz="1800" dirty="0" err="1">
                <a:latin typeface="Arial" pitchFamily="34" charset="0"/>
                <a:cs typeface="Arial" pitchFamily="34" charset="0"/>
              </a:rPr>
              <a:t>nhớ</a:t>
            </a:r>
            <a:r>
              <a:rPr lang="en-US" sz="1800" dirty="0">
                <a:latin typeface="Arial" pitchFamily="34" charset="0"/>
                <a:cs typeface="Arial" pitchFamily="34" charset="0"/>
              </a:rPr>
              <a:t> </a:t>
            </a:r>
            <a:r>
              <a:rPr lang="en-US" sz="1800" dirty="0" err="1">
                <a:latin typeface="Arial" pitchFamily="34" charset="0"/>
                <a:cs typeface="Arial" pitchFamily="34" charset="0"/>
              </a:rPr>
              <a:t>về</a:t>
            </a:r>
            <a:r>
              <a:rPr lang="en-US" sz="1800" dirty="0">
                <a:latin typeface="Arial" pitchFamily="34" charset="0"/>
                <a:cs typeface="Arial" pitchFamily="34" charset="0"/>
              </a:rPr>
              <a:t> con </a:t>
            </a:r>
            <a:r>
              <a:rPr lang="en-US" sz="1800" dirty="0" err="1">
                <a:latin typeface="Arial" pitchFamily="34" charset="0"/>
                <a:cs typeface="Arial" pitchFamily="34" charset="0"/>
              </a:rPr>
              <a:t>chó</a:t>
            </a:r>
            <a:r>
              <a:rPr lang="en-US" sz="1800" dirty="0">
                <a:latin typeface="Arial" pitchFamily="34" charset="0"/>
                <a:cs typeface="Arial" pitchFamily="34" charset="0"/>
              </a:rPr>
              <a:t>: </a:t>
            </a:r>
            <a:r>
              <a:rPr lang="en-US" sz="1800" dirty="0" err="1">
                <a:latin typeface="Arial" pitchFamily="34" charset="0"/>
                <a:cs typeface="Arial" pitchFamily="34" charset="0"/>
              </a:rPr>
              <a:t>Loài</a:t>
            </a:r>
            <a:r>
              <a:rPr lang="en-US" sz="1800" dirty="0">
                <a:latin typeface="Arial" pitchFamily="34" charset="0"/>
                <a:cs typeface="Arial" pitchFamily="34" charset="0"/>
              </a:rPr>
              <a:t> 4 </a:t>
            </a:r>
            <a:r>
              <a:rPr lang="en-US" sz="1800" dirty="0" err="1">
                <a:latin typeface="Arial" pitchFamily="34" charset="0"/>
                <a:cs typeface="Arial" pitchFamily="34" charset="0"/>
              </a:rPr>
              <a:t>chân</a:t>
            </a:r>
            <a:r>
              <a:rPr lang="en-US" sz="1800" dirty="0">
                <a:latin typeface="Arial" pitchFamily="34" charset="0"/>
                <a:cs typeface="Arial" pitchFamily="34" charset="0"/>
              </a:rPr>
              <a:t>, </a:t>
            </a:r>
            <a:r>
              <a:rPr lang="en-US" sz="1800" dirty="0" err="1">
                <a:latin typeface="Arial" pitchFamily="34" charset="0"/>
                <a:cs typeface="Arial" pitchFamily="34" charset="0"/>
              </a:rPr>
              <a:t>âm</a:t>
            </a:r>
            <a:r>
              <a:rPr lang="en-US" sz="1800" dirty="0">
                <a:latin typeface="Arial" pitchFamily="34" charset="0"/>
                <a:cs typeface="Arial" pitchFamily="34" charset="0"/>
              </a:rPr>
              <a:t> </a:t>
            </a:r>
            <a:r>
              <a:rPr lang="en-US" sz="1800" dirty="0" err="1">
                <a:latin typeface="Arial" pitchFamily="34" charset="0"/>
                <a:cs typeface="Arial" pitchFamily="34" charset="0"/>
              </a:rPr>
              <a:t>thanh</a:t>
            </a:r>
            <a:r>
              <a:rPr lang="en-US" sz="1800" dirty="0">
                <a:latin typeface="Arial" pitchFamily="34" charset="0"/>
                <a:cs typeface="Arial" pitchFamily="34" charset="0"/>
              </a:rPr>
              <a:t> </a:t>
            </a:r>
            <a:r>
              <a:rPr lang="en-US" sz="1800" dirty="0" err="1">
                <a:latin typeface="Arial" pitchFamily="34" charset="0"/>
                <a:cs typeface="Arial" pitchFamily="34" charset="0"/>
              </a:rPr>
              <a:t>sủa</a:t>
            </a:r>
            <a:r>
              <a:rPr lang="en-US" sz="1800" dirty="0">
                <a:latin typeface="Arial" pitchFamily="34" charset="0"/>
                <a:cs typeface="Arial" pitchFamily="34" charset="0"/>
              </a:rPr>
              <a:t> </a:t>
            </a:r>
            <a:r>
              <a:rPr lang="en-US" sz="1800" dirty="0" err="1">
                <a:latin typeface="Arial" pitchFamily="34" charset="0"/>
                <a:cs typeface="Arial" pitchFamily="34" charset="0"/>
              </a:rPr>
              <a:t>chói</a:t>
            </a:r>
            <a:r>
              <a:rPr lang="en-US" sz="1800" dirty="0">
                <a:latin typeface="Arial" pitchFamily="34" charset="0"/>
                <a:cs typeface="Arial" pitchFamily="34" charset="0"/>
              </a:rPr>
              <a:t> tai, </a:t>
            </a:r>
            <a:r>
              <a:rPr lang="en-US" sz="1800" dirty="0" err="1">
                <a:latin typeface="Arial" pitchFamily="34" charset="0"/>
                <a:cs typeface="Arial" pitchFamily="34" charset="0"/>
              </a:rPr>
              <a:t>kích</a:t>
            </a:r>
            <a:r>
              <a:rPr lang="en-US" sz="1800" dirty="0">
                <a:latin typeface="Arial" pitchFamily="34" charset="0"/>
                <a:cs typeface="Arial" pitchFamily="34" charset="0"/>
              </a:rPr>
              <a:t> </a:t>
            </a:r>
            <a:r>
              <a:rPr lang="en-US" sz="1800" dirty="0" err="1">
                <a:latin typeface="Arial" pitchFamily="34" charset="0"/>
                <a:cs typeface="Arial" pitchFamily="34" charset="0"/>
              </a:rPr>
              <a:t>thước</a:t>
            </a:r>
            <a:r>
              <a:rPr lang="en-US" sz="1800" dirty="0">
                <a:latin typeface="Arial" pitchFamily="34" charset="0"/>
                <a:cs typeface="Arial" pitchFamily="34" charset="0"/>
              </a:rPr>
              <a:t>: </a:t>
            </a:r>
            <a:r>
              <a:rPr lang="en-US" sz="1800" dirty="0" err="1">
                <a:latin typeface="Arial" pitchFamily="34" charset="0"/>
                <a:cs typeface="Arial" pitchFamily="34" charset="0"/>
              </a:rPr>
              <a:t>cao</a:t>
            </a:r>
            <a:r>
              <a:rPr lang="en-US" sz="1800" dirty="0">
                <a:latin typeface="Arial" pitchFamily="34" charset="0"/>
                <a:cs typeface="Arial" pitchFamily="34" charset="0"/>
              </a:rPr>
              <a:t> 40cm </a:t>
            </a:r>
            <a:r>
              <a:rPr lang="en-US" sz="1800" dirty="0" err="1">
                <a:latin typeface="Arial" pitchFamily="34" charset="0"/>
                <a:cs typeface="Arial" pitchFamily="34" charset="0"/>
              </a:rPr>
              <a:t>dài</a:t>
            </a:r>
            <a:r>
              <a:rPr lang="en-US" sz="1800" dirty="0">
                <a:latin typeface="Arial" pitchFamily="34" charset="0"/>
                <a:cs typeface="Arial" pitchFamily="34" charset="0"/>
              </a:rPr>
              <a:t> 60cm,…</a:t>
            </a:r>
          </a:p>
          <a:p>
            <a:pPr lvl="2"/>
            <a:r>
              <a:rPr lang="en-US" sz="1800" dirty="0" err="1">
                <a:latin typeface="Arial" pitchFamily="34" charset="0"/>
                <a:cs typeface="Arial" pitchFamily="34" charset="0"/>
              </a:rPr>
              <a:t>Thông</a:t>
            </a:r>
            <a:r>
              <a:rPr lang="en-US" sz="1800" dirty="0">
                <a:latin typeface="Arial" pitchFamily="34" charset="0"/>
                <a:cs typeface="Arial" pitchFamily="34" charset="0"/>
              </a:rPr>
              <a:t> tin </a:t>
            </a:r>
            <a:r>
              <a:rPr lang="en-US" sz="1800" dirty="0" err="1">
                <a:latin typeface="Arial" pitchFamily="34" charset="0"/>
                <a:cs typeface="Arial" pitchFamily="34" charset="0"/>
              </a:rPr>
              <a:t>còn</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biểu</a:t>
            </a:r>
            <a:r>
              <a:rPr lang="en-US" sz="1800" dirty="0">
                <a:latin typeface="Arial" pitchFamily="34" charset="0"/>
                <a:cs typeface="Arial" pitchFamily="34" charset="0"/>
              </a:rPr>
              <a:t> </a:t>
            </a:r>
            <a:r>
              <a:rPr lang="en-US" sz="1800" dirty="0" err="1">
                <a:latin typeface="Arial" pitchFamily="34" charset="0"/>
                <a:cs typeface="Arial" pitchFamily="34" charset="0"/>
              </a:rPr>
              <a:t>diễn</a:t>
            </a:r>
            <a:r>
              <a:rPr lang="en-US" sz="1800" dirty="0">
                <a:latin typeface="Arial" pitchFamily="34" charset="0"/>
                <a:cs typeface="Arial" pitchFamily="34" charset="0"/>
              </a:rPr>
              <a:t> </a:t>
            </a:r>
            <a:r>
              <a:rPr lang="en-US" sz="1800" dirty="0" err="1">
                <a:latin typeface="Arial" pitchFamily="34" charset="0"/>
                <a:cs typeface="Arial" pitchFamily="34" charset="0"/>
              </a:rPr>
              <a:t>theo</a:t>
            </a:r>
            <a:r>
              <a:rPr lang="en-US" sz="1800" dirty="0">
                <a:latin typeface="Arial" pitchFamily="34" charset="0"/>
                <a:cs typeface="Arial" pitchFamily="34" charset="0"/>
              </a:rPr>
              <a:t> </a:t>
            </a:r>
            <a:r>
              <a:rPr lang="en-US" sz="1800" dirty="0" err="1">
                <a:latin typeface="Arial" pitchFamily="34" charset="0"/>
                <a:cs typeface="Arial" pitchFamily="34" charset="0"/>
              </a:rPr>
              <a:t>luật</a:t>
            </a:r>
            <a:r>
              <a:rPr lang="en-US" sz="1800" dirty="0">
                <a:latin typeface="Arial" pitchFamily="34" charset="0"/>
                <a:cs typeface="Arial" pitchFamily="34" charset="0"/>
              </a:rPr>
              <a:t> </a:t>
            </a:r>
            <a:r>
              <a:rPr lang="en-US" sz="1800" dirty="0" err="1">
                <a:latin typeface="Arial" pitchFamily="34" charset="0"/>
                <a:cs typeface="Arial" pitchFamily="34" charset="0"/>
              </a:rPr>
              <a:t>đơn</a:t>
            </a:r>
            <a:r>
              <a:rPr lang="en-US" sz="1800" dirty="0">
                <a:latin typeface="Arial" pitchFamily="34" charset="0"/>
                <a:cs typeface="Arial" pitchFamily="34" charset="0"/>
              </a:rPr>
              <a:t> </a:t>
            </a:r>
            <a:r>
              <a:rPr lang="en-US" sz="1800" dirty="0" err="1">
                <a:latin typeface="Arial" pitchFamily="34" charset="0"/>
                <a:cs typeface="Arial" pitchFamily="34" charset="0"/>
              </a:rPr>
              <a:t>giản</a:t>
            </a:r>
            <a:r>
              <a:rPr lang="en-US" sz="1800" dirty="0">
                <a:latin typeface="Arial" pitchFamily="34" charset="0"/>
                <a:cs typeface="Arial" pitchFamily="34" charset="0"/>
              </a:rPr>
              <a:t>: IF… THEN…</a:t>
            </a:r>
          </a:p>
          <a:p>
            <a:endParaRPr lang="en-US" sz="2000" b="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5</a:t>
            </a:r>
            <a:r>
              <a:rPr lang="en-US" sz="2800" dirty="0"/>
              <a:t>. </a:t>
            </a:r>
            <a:r>
              <a:rPr lang="en-US" sz="2800" dirty="0" err="1" smtClean="0"/>
              <a:t>Các</a:t>
            </a:r>
            <a:r>
              <a:rPr lang="en-US" sz="2800" dirty="0"/>
              <a:t> </a:t>
            </a:r>
            <a:r>
              <a:rPr lang="en-US" sz="2800" dirty="0" err="1" smtClean="0"/>
              <a:t>bộ</a:t>
            </a:r>
            <a:r>
              <a:rPr lang="en-US" sz="2800" dirty="0"/>
              <a:t> </a:t>
            </a:r>
            <a:r>
              <a:rPr lang="en-US" sz="2800" dirty="0" err="1" smtClean="0"/>
              <a:t>xử</a:t>
            </a:r>
            <a:r>
              <a:rPr lang="en-US" sz="2800" dirty="0"/>
              <a:t> </a:t>
            </a:r>
            <a:r>
              <a:rPr lang="en-US" sz="2800" dirty="0" err="1" smtClean="0"/>
              <a:t>lý</a:t>
            </a:r>
            <a:r>
              <a:rPr lang="en-US" sz="2800" dirty="0"/>
              <a:t> </a:t>
            </a:r>
            <a:r>
              <a:rPr lang="en-US" sz="2800" dirty="0" err="1" smtClean="0"/>
              <a:t>của</a:t>
            </a:r>
            <a:r>
              <a:rPr lang="en-US" sz="2800" dirty="0" smtClean="0"/>
              <a:t> con </a:t>
            </a:r>
            <a:r>
              <a:rPr lang="en-US" sz="2800" dirty="0" err="1" smtClean="0"/>
              <a:t>ng</a:t>
            </a:r>
            <a:r>
              <a:rPr lang="vi-VN" sz="2800" dirty="0"/>
              <a:t>ười</a:t>
            </a:r>
            <a:endParaRPr lang="en-US" sz="2800" dirty="0"/>
          </a:p>
        </p:txBody>
      </p:sp>
      <p:sp>
        <p:nvSpPr>
          <p:cNvPr id="3" name="Content Placeholder 2"/>
          <p:cNvSpPr>
            <a:spLocks noGrp="1"/>
          </p:cNvSpPr>
          <p:nvPr>
            <p:ph idx="1"/>
          </p:nvPr>
        </p:nvSpPr>
        <p:spPr>
          <a:xfrm>
            <a:off x="914400" y="1295400"/>
            <a:ext cx="7391400" cy="5029200"/>
          </a:xfrm>
        </p:spPr>
        <p:txBody>
          <a:bodyPr/>
          <a:lstStyle/>
          <a:p>
            <a:r>
              <a:rPr lang="en-US" sz="2400" b="0" dirty="0" err="1">
                <a:latin typeface="Arial" pitchFamily="34" charset="0"/>
                <a:cs typeface="Arial" pitchFamily="34" charset="0"/>
              </a:rPr>
              <a:t>Tính</a:t>
            </a:r>
            <a:r>
              <a:rPr lang="en-US" sz="2400" b="0" dirty="0">
                <a:latin typeface="Arial" pitchFamily="34" charset="0"/>
                <a:cs typeface="Arial" pitchFamily="34" charset="0"/>
              </a:rPr>
              <a:t> </a:t>
            </a:r>
            <a:r>
              <a:rPr lang="en-US" sz="2400" b="0" dirty="0" err="1">
                <a:latin typeface="Arial" pitchFamily="34" charset="0"/>
                <a:cs typeface="Arial" pitchFamily="34" charset="0"/>
              </a:rPr>
              <a:t>chất</a:t>
            </a:r>
            <a:r>
              <a:rPr lang="en-US" sz="2400" b="0" dirty="0">
                <a:latin typeface="Arial" pitchFamily="34" charset="0"/>
                <a:cs typeface="Arial" pitchFamily="34" charset="0"/>
              </a:rPr>
              <a:t> </a:t>
            </a:r>
            <a:r>
              <a:rPr lang="en-US" sz="2400" b="0" dirty="0" err="1">
                <a:latin typeface="Arial" pitchFamily="34" charset="0"/>
                <a:cs typeface="Arial" pitchFamily="34" charset="0"/>
              </a:rPr>
              <a:t>cơ</a:t>
            </a:r>
            <a:r>
              <a:rPr lang="en-US" sz="2400" b="0" dirty="0">
                <a:latin typeface="Arial" pitchFamily="34" charset="0"/>
                <a:cs typeface="Arial" pitchFamily="34" charset="0"/>
              </a:rPr>
              <a:t> </a:t>
            </a:r>
            <a:r>
              <a:rPr lang="en-US" sz="2400" b="0" dirty="0" err="1">
                <a:latin typeface="Arial" pitchFamily="34" charset="0"/>
                <a:cs typeface="Arial" pitchFamily="34" charset="0"/>
              </a:rPr>
              <a:t>bản</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bộ</a:t>
            </a:r>
            <a:r>
              <a:rPr lang="en-US" sz="2400" b="0" dirty="0">
                <a:latin typeface="Arial" pitchFamily="34" charset="0"/>
                <a:cs typeface="Arial" pitchFamily="34" charset="0"/>
              </a:rPr>
              <a:t> </a:t>
            </a:r>
            <a:r>
              <a:rPr lang="en-US" sz="2400" b="0" dirty="0" err="1">
                <a:latin typeface="Arial" pitchFamily="34" charset="0"/>
                <a:cs typeface="Arial" pitchFamily="34" charset="0"/>
              </a:rPr>
              <a:t>xử</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thời</a:t>
            </a:r>
            <a:r>
              <a:rPr lang="en-US" sz="2400" b="0" dirty="0">
                <a:latin typeface="Arial" pitchFamily="34" charset="0"/>
                <a:cs typeface="Arial" pitchFamily="34" charset="0"/>
              </a:rPr>
              <a:t> </a:t>
            </a:r>
            <a:r>
              <a:rPr lang="en-US" sz="2400" b="0" dirty="0" err="1">
                <a:latin typeface="Arial" pitchFamily="34" charset="0"/>
                <a:cs typeface="Arial" pitchFamily="34" charset="0"/>
              </a:rPr>
              <a:t>gian</a:t>
            </a:r>
            <a:r>
              <a:rPr lang="en-US" sz="2400" b="0" dirty="0">
                <a:latin typeface="Arial" pitchFamily="34" charset="0"/>
                <a:cs typeface="Arial" pitchFamily="34" charset="0"/>
              </a:rPr>
              <a:t> </a:t>
            </a:r>
            <a:r>
              <a:rPr lang="en-US" sz="2400" b="0" dirty="0" err="1">
                <a:latin typeface="Arial" pitchFamily="34" charset="0"/>
                <a:cs typeface="Arial" pitchFamily="34" charset="0"/>
              </a:rPr>
              <a:t>chu</a:t>
            </a:r>
            <a:r>
              <a:rPr lang="en-US" sz="2400" b="0" dirty="0">
                <a:latin typeface="Arial" pitchFamily="34" charset="0"/>
                <a:cs typeface="Arial" pitchFamily="34" charset="0"/>
              </a:rPr>
              <a:t> </a:t>
            </a:r>
            <a:r>
              <a:rPr lang="en-US" sz="2400" b="0" dirty="0" err="1">
                <a:latin typeface="Arial" pitchFamily="34" charset="0"/>
                <a:cs typeface="Arial" pitchFamily="34" charset="0"/>
              </a:rPr>
              <a:t>kỳ</a:t>
            </a:r>
            <a:r>
              <a:rPr lang="en-US" sz="2400" b="0" dirty="0">
                <a:latin typeface="Arial" pitchFamily="34" charset="0"/>
                <a:cs typeface="Arial" pitchFamily="34" charset="0"/>
              </a:rPr>
              <a:t> (</a:t>
            </a:r>
            <a:r>
              <a:rPr lang="en-US" sz="2400" b="0" dirty="0" err="1">
                <a:latin typeface="Arial" pitchFamily="34" charset="0"/>
                <a:cs typeface="Arial" pitchFamily="34" charset="0"/>
              </a:rPr>
              <a:t>tương</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 </a:t>
            </a:r>
            <a:r>
              <a:rPr lang="en-US" sz="2400" b="0" dirty="0" err="1">
                <a:latin typeface="Arial" pitchFamily="34" charset="0"/>
                <a:cs typeface="Arial" pitchFamily="34" charset="0"/>
              </a:rPr>
              <a:t>máy</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chu</a:t>
            </a:r>
            <a:r>
              <a:rPr lang="en-US" sz="2000" dirty="0">
                <a:latin typeface="Arial" pitchFamily="34" charset="0"/>
                <a:cs typeface="Arial" pitchFamily="34" charset="0"/>
              </a:rPr>
              <a:t> </a:t>
            </a:r>
            <a:r>
              <a:rPr lang="en-US" sz="2000" dirty="0" err="1">
                <a:latin typeface="Arial" pitchFamily="34" charset="0"/>
                <a:cs typeface="Arial" pitchFamily="34" charset="0"/>
              </a:rPr>
              <a:t>kỳ</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đầu</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sinh</a:t>
            </a:r>
            <a:r>
              <a:rPr lang="en-US" sz="2000" dirty="0">
                <a:latin typeface="Arial" pitchFamily="34" charset="0"/>
                <a:cs typeface="Arial" pitchFamily="34" charset="0"/>
              </a:rPr>
              <a:t> </a:t>
            </a:r>
            <a:r>
              <a:rPr lang="en-US" sz="2000" dirty="0" err="1">
                <a:latin typeface="Arial" pitchFamily="34" charset="0"/>
                <a:cs typeface="Arial" pitchFamily="34" charset="0"/>
              </a:rPr>
              <a:t>kết</a:t>
            </a:r>
            <a:r>
              <a:rPr lang="en-US" sz="2000" dirty="0">
                <a:latin typeface="Arial" pitchFamily="34" charset="0"/>
                <a:cs typeface="Arial" pitchFamily="34" charset="0"/>
              </a:rPr>
              <a:t> </a:t>
            </a:r>
            <a:r>
              <a:rPr lang="en-US" sz="2000" dirty="0" err="1">
                <a:latin typeface="Arial" pitchFamily="34" charset="0"/>
                <a:cs typeface="Arial" pitchFamily="34" charset="0"/>
              </a:rPr>
              <a:t>quả</a:t>
            </a:r>
            <a:r>
              <a:rPr lang="en-US" sz="2000" dirty="0">
                <a:latin typeface="Arial" pitchFamily="34" charset="0"/>
                <a:cs typeface="Arial" pitchFamily="34" charset="0"/>
              </a:rPr>
              <a:t> ở </a:t>
            </a:r>
            <a:r>
              <a:rPr lang="en-US" sz="2000" dirty="0" err="1">
                <a:latin typeface="Arial" pitchFamily="34" charset="0"/>
                <a:cs typeface="Arial" pitchFamily="34" charset="0"/>
              </a:rPr>
              <a:t>đầu</a:t>
            </a:r>
            <a:r>
              <a:rPr lang="en-US" sz="2000" dirty="0">
                <a:latin typeface="Arial" pitchFamily="34" charset="0"/>
                <a:cs typeface="Arial" pitchFamily="34" charset="0"/>
              </a:rPr>
              <a:t> </a:t>
            </a:r>
            <a:r>
              <a:rPr lang="en-US" sz="2000" dirty="0" err="1">
                <a:latin typeface="Arial" pitchFamily="34" charset="0"/>
                <a:cs typeface="Arial" pitchFamily="34" charset="0"/>
              </a:rPr>
              <a:t>ra</a:t>
            </a:r>
            <a:endParaRPr lang="en-US" sz="2000" dirty="0">
              <a:latin typeface="Arial" pitchFamily="34" charset="0"/>
              <a:cs typeface="Arial" pitchFamily="34" charset="0"/>
            </a:endParaRPr>
          </a:p>
          <a:p>
            <a:r>
              <a:rPr lang="en-US" sz="2400" b="0" dirty="0" err="1">
                <a:latin typeface="Arial" pitchFamily="34" charset="0"/>
                <a:cs typeface="Arial" pitchFamily="34" charset="0"/>
              </a:rPr>
              <a:t>Thời</a:t>
            </a:r>
            <a:r>
              <a:rPr lang="en-US" sz="2400" b="0" dirty="0">
                <a:latin typeface="Arial" pitchFamily="34" charset="0"/>
                <a:cs typeface="Arial" pitchFamily="34" charset="0"/>
              </a:rPr>
              <a:t> </a:t>
            </a:r>
            <a:r>
              <a:rPr lang="en-US" sz="2400" b="0" dirty="0" err="1">
                <a:latin typeface="Arial" pitchFamily="34" charset="0"/>
                <a:cs typeface="Arial" pitchFamily="34" charset="0"/>
              </a:rPr>
              <a:t>gian</a:t>
            </a:r>
            <a:r>
              <a:rPr lang="en-US" sz="2400" b="0" dirty="0">
                <a:latin typeface="Arial" pitchFamily="34" charset="0"/>
                <a:cs typeface="Arial" pitchFamily="34" charset="0"/>
              </a:rPr>
              <a:t> </a:t>
            </a:r>
            <a:r>
              <a:rPr lang="en-US" sz="2400" b="0" dirty="0" err="1">
                <a:latin typeface="Arial" pitchFamily="34" charset="0"/>
                <a:cs typeface="Arial" pitchFamily="34" charset="0"/>
              </a:rPr>
              <a:t>chu</a:t>
            </a:r>
            <a:r>
              <a:rPr lang="en-US" sz="2400" b="0" dirty="0">
                <a:latin typeface="Arial" pitchFamily="34" charset="0"/>
                <a:cs typeface="Arial" pitchFamily="34" charset="0"/>
              </a:rPr>
              <a:t> </a:t>
            </a:r>
            <a:r>
              <a:rPr lang="en-US" sz="2400" b="0" dirty="0" err="1">
                <a:latin typeface="Arial" pitchFamily="34" charset="0"/>
                <a:cs typeface="Arial" pitchFamily="34" charset="0"/>
              </a:rPr>
              <a:t>kỳ</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thống</a:t>
            </a:r>
            <a:r>
              <a:rPr lang="en-US" sz="2400" b="0" dirty="0">
                <a:latin typeface="Arial" pitchFamily="34" charset="0"/>
                <a:cs typeface="Arial" pitchFamily="34" charset="0"/>
              </a:rPr>
              <a:t> </a:t>
            </a:r>
            <a:r>
              <a:rPr lang="en-US" sz="2400" b="0" dirty="0" err="1">
                <a:latin typeface="Arial" pitchFamily="34" charset="0"/>
                <a:cs typeface="Arial" pitchFamily="34" charset="0"/>
              </a:rPr>
              <a:t>kê</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nhà</a:t>
            </a:r>
            <a:r>
              <a:rPr lang="en-US" sz="2400" b="0" dirty="0">
                <a:latin typeface="Arial" pitchFamily="34" charset="0"/>
                <a:cs typeface="Arial" pitchFamily="34" charset="0"/>
              </a:rPr>
              <a:t> </a:t>
            </a:r>
            <a:r>
              <a:rPr lang="en-US" sz="2400" b="0" dirty="0" err="1">
                <a:latin typeface="Arial" pitchFamily="34" charset="0"/>
                <a:cs typeface="Arial" pitchFamily="34" charset="0"/>
              </a:rPr>
              <a:t>tâm</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học</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Tp</a:t>
            </a:r>
            <a:r>
              <a:rPr lang="en-US" sz="2000" dirty="0">
                <a:latin typeface="Arial" pitchFamily="34" charset="0"/>
                <a:cs typeface="Arial" pitchFamily="34" charset="0"/>
              </a:rPr>
              <a:t>  ~ 100ms [50-200 </a:t>
            </a:r>
            <a:r>
              <a:rPr lang="en-US" sz="2000" dirty="0" err="1">
                <a:latin typeface="Arial" pitchFamily="34" charset="0"/>
                <a:cs typeface="Arial" pitchFamily="34" charset="0"/>
              </a:rPr>
              <a:t>ms</a:t>
            </a:r>
            <a:r>
              <a:rPr lang="en-US" sz="2000" dirty="0">
                <a:latin typeface="Arial" pitchFamily="34" charset="0"/>
                <a:cs typeface="Arial" pitchFamily="34" charset="0"/>
              </a:rPr>
              <a:t>]</a:t>
            </a:r>
          </a:p>
          <a:p>
            <a:pPr lvl="1"/>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thức</a:t>
            </a:r>
            <a:r>
              <a:rPr lang="en-US" sz="2000" dirty="0">
                <a:latin typeface="Arial" pitchFamily="34" charset="0"/>
                <a:cs typeface="Arial" pitchFamily="34" charset="0"/>
              </a:rPr>
              <a:t>: </a:t>
            </a:r>
            <a:r>
              <a:rPr lang="en-US" sz="2000" dirty="0" err="1">
                <a:latin typeface="Arial" pitchFamily="34" charset="0"/>
                <a:cs typeface="Arial" pitchFamily="34" charset="0"/>
              </a:rPr>
              <a:t>Tc</a:t>
            </a:r>
            <a:r>
              <a:rPr lang="en-US" sz="2000" dirty="0">
                <a:latin typeface="Arial" pitchFamily="34" charset="0"/>
                <a:cs typeface="Arial" pitchFamily="34" charset="0"/>
              </a:rPr>
              <a:t>  ~ 70ms [30-100 </a:t>
            </a:r>
            <a:r>
              <a:rPr lang="en-US" sz="2000" dirty="0" err="1">
                <a:latin typeface="Arial" pitchFamily="34" charset="0"/>
                <a:cs typeface="Arial" pitchFamily="34" charset="0"/>
              </a:rPr>
              <a:t>ms</a:t>
            </a:r>
            <a:r>
              <a:rPr lang="en-US" sz="2000" dirty="0">
                <a:latin typeface="Arial" pitchFamily="34" charset="0"/>
                <a:cs typeface="Arial" pitchFamily="34" charset="0"/>
              </a:rPr>
              <a:t>]</a:t>
            </a:r>
          </a:p>
          <a:p>
            <a:pPr lvl="1"/>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vận</a:t>
            </a:r>
            <a:r>
              <a:rPr lang="en-US" sz="2000" dirty="0">
                <a:latin typeface="Arial" pitchFamily="34" charset="0"/>
                <a:cs typeface="Arial" pitchFamily="34" charset="0"/>
              </a:rPr>
              <a:t> </a:t>
            </a:r>
            <a:r>
              <a:rPr lang="en-US" sz="2000" dirty="0" err="1">
                <a:latin typeface="Arial" pitchFamily="34" charset="0"/>
                <a:cs typeface="Arial" pitchFamily="34" charset="0"/>
              </a:rPr>
              <a:t>động</a:t>
            </a:r>
            <a:r>
              <a:rPr lang="en-US" sz="2000" dirty="0">
                <a:latin typeface="Arial" pitchFamily="34" charset="0"/>
                <a:cs typeface="Arial" pitchFamily="34" charset="0"/>
              </a:rPr>
              <a:t>: Tm  ~ 70ms [25-170 </a:t>
            </a:r>
            <a:r>
              <a:rPr lang="en-US" sz="2000" dirty="0" err="1">
                <a:latin typeface="Arial" pitchFamily="34" charset="0"/>
                <a:cs typeface="Arial" pitchFamily="34" charset="0"/>
              </a:rPr>
              <a:t>ms</a:t>
            </a:r>
            <a:r>
              <a:rPr lang="en-US" sz="200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16</a:t>
            </a:fld>
            <a:endParaRPr lang="en-US"/>
          </a:p>
        </p:txBody>
      </p:sp>
      <p:grpSp>
        <p:nvGrpSpPr>
          <p:cNvPr id="7" name="Group 4"/>
          <p:cNvGrpSpPr>
            <a:grpSpLocks/>
          </p:cNvGrpSpPr>
          <p:nvPr/>
        </p:nvGrpSpPr>
        <p:grpSpPr bwMode="auto">
          <a:xfrm>
            <a:off x="1447800" y="5010546"/>
            <a:ext cx="6078537" cy="933450"/>
            <a:chOff x="5121" y="8912"/>
            <a:chExt cx="5187" cy="914"/>
          </a:xfrm>
        </p:grpSpPr>
        <p:sp>
          <p:nvSpPr>
            <p:cNvPr id="8" name="Freeform 5"/>
            <p:cNvSpPr>
              <a:spLocks/>
            </p:cNvSpPr>
            <p:nvPr/>
          </p:nvSpPr>
          <p:spPr bwMode="auto">
            <a:xfrm>
              <a:off x="5256" y="8921"/>
              <a:ext cx="1364" cy="883"/>
            </a:xfrm>
            <a:custGeom>
              <a:avLst/>
              <a:gdLst>
                <a:gd name="T0" fmla="*/ 682 w 1364"/>
                <a:gd name="T1" fmla="*/ 0 h 883"/>
                <a:gd name="T2" fmla="*/ 571 w 1364"/>
                <a:gd name="T3" fmla="*/ 6 h 883"/>
                <a:gd name="T4" fmla="*/ 466 w 1364"/>
                <a:gd name="T5" fmla="*/ 23 h 883"/>
                <a:gd name="T6" fmla="*/ 368 w 1364"/>
                <a:gd name="T7" fmla="*/ 49 h 883"/>
                <a:gd name="T8" fmla="*/ 279 w 1364"/>
                <a:gd name="T9" fmla="*/ 85 h 883"/>
                <a:gd name="T10" fmla="*/ 200 w 1364"/>
                <a:gd name="T11" fmla="*/ 129 h 883"/>
                <a:gd name="T12" fmla="*/ 132 w 1364"/>
                <a:gd name="T13" fmla="*/ 181 h 883"/>
                <a:gd name="T14" fmla="*/ 76 w 1364"/>
                <a:gd name="T15" fmla="*/ 238 h 883"/>
                <a:gd name="T16" fmla="*/ 35 w 1364"/>
                <a:gd name="T17" fmla="*/ 302 h 883"/>
                <a:gd name="T18" fmla="*/ 9 w 1364"/>
                <a:gd name="T19" fmla="*/ 370 h 883"/>
                <a:gd name="T20" fmla="*/ 0 w 1364"/>
                <a:gd name="T21" fmla="*/ 442 h 883"/>
                <a:gd name="T22" fmla="*/ 2 w 1364"/>
                <a:gd name="T23" fmla="*/ 478 h 883"/>
                <a:gd name="T24" fmla="*/ 20 w 1364"/>
                <a:gd name="T25" fmla="*/ 547 h 883"/>
                <a:gd name="T26" fmla="*/ 54 w 1364"/>
                <a:gd name="T27" fmla="*/ 613 h 883"/>
                <a:gd name="T28" fmla="*/ 102 w 1364"/>
                <a:gd name="T29" fmla="*/ 674 h 883"/>
                <a:gd name="T30" fmla="*/ 164 w 1364"/>
                <a:gd name="T31" fmla="*/ 729 h 883"/>
                <a:gd name="T32" fmla="*/ 238 w 1364"/>
                <a:gd name="T33" fmla="*/ 777 h 883"/>
                <a:gd name="T34" fmla="*/ 323 w 1364"/>
                <a:gd name="T35" fmla="*/ 817 h 883"/>
                <a:gd name="T36" fmla="*/ 416 w 1364"/>
                <a:gd name="T37" fmla="*/ 849 h 883"/>
                <a:gd name="T38" fmla="*/ 518 w 1364"/>
                <a:gd name="T39" fmla="*/ 871 h 883"/>
                <a:gd name="T40" fmla="*/ 626 w 1364"/>
                <a:gd name="T41" fmla="*/ 882 h 883"/>
                <a:gd name="T42" fmla="*/ 682 w 1364"/>
                <a:gd name="T43" fmla="*/ 883 h 883"/>
                <a:gd name="T44" fmla="*/ 738 w 1364"/>
                <a:gd name="T45" fmla="*/ 882 h 883"/>
                <a:gd name="T46" fmla="*/ 846 w 1364"/>
                <a:gd name="T47" fmla="*/ 871 h 883"/>
                <a:gd name="T48" fmla="*/ 947 w 1364"/>
                <a:gd name="T49" fmla="*/ 849 h 883"/>
                <a:gd name="T50" fmla="*/ 1041 w 1364"/>
                <a:gd name="T51" fmla="*/ 817 h 883"/>
                <a:gd name="T52" fmla="*/ 1126 w 1364"/>
                <a:gd name="T53" fmla="*/ 777 h 883"/>
                <a:gd name="T54" fmla="*/ 1200 w 1364"/>
                <a:gd name="T55" fmla="*/ 729 h 883"/>
                <a:gd name="T56" fmla="*/ 1261 w 1364"/>
                <a:gd name="T57" fmla="*/ 674 h 883"/>
                <a:gd name="T58" fmla="*/ 1310 w 1364"/>
                <a:gd name="T59" fmla="*/ 613 h 883"/>
                <a:gd name="T60" fmla="*/ 1344 w 1364"/>
                <a:gd name="T61" fmla="*/ 547 h 883"/>
                <a:gd name="T62" fmla="*/ 1361 w 1364"/>
                <a:gd name="T63" fmla="*/ 478 h 883"/>
                <a:gd name="T64" fmla="*/ 1364 w 1364"/>
                <a:gd name="T65" fmla="*/ 442 h 883"/>
                <a:gd name="T66" fmla="*/ 1361 w 1364"/>
                <a:gd name="T67" fmla="*/ 405 h 883"/>
                <a:gd name="T68" fmla="*/ 1344 w 1364"/>
                <a:gd name="T69" fmla="*/ 335 h 883"/>
                <a:gd name="T70" fmla="*/ 1310 w 1364"/>
                <a:gd name="T71" fmla="*/ 270 h 883"/>
                <a:gd name="T72" fmla="*/ 1261 w 1364"/>
                <a:gd name="T73" fmla="*/ 209 h 883"/>
                <a:gd name="T74" fmla="*/ 1200 w 1364"/>
                <a:gd name="T75" fmla="*/ 154 h 883"/>
                <a:gd name="T76" fmla="*/ 1126 w 1364"/>
                <a:gd name="T77" fmla="*/ 106 h 883"/>
                <a:gd name="T78" fmla="*/ 1041 w 1364"/>
                <a:gd name="T79" fmla="*/ 66 h 883"/>
                <a:gd name="T80" fmla="*/ 947 w 1364"/>
                <a:gd name="T81" fmla="*/ 35 h 883"/>
                <a:gd name="T82" fmla="*/ 846 w 1364"/>
                <a:gd name="T83" fmla="*/ 13 h 883"/>
                <a:gd name="T84" fmla="*/ 738 w 1364"/>
                <a:gd name="T85" fmla="*/ 2 h 883"/>
                <a:gd name="T86" fmla="*/ 682 w 1364"/>
                <a:gd name="T87" fmla="*/ 0 h 8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64"/>
                <a:gd name="T133" fmla="*/ 0 h 883"/>
                <a:gd name="T134" fmla="*/ 1364 w 1364"/>
                <a:gd name="T135" fmla="*/ 883 h 8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64" h="883">
                  <a:moveTo>
                    <a:pt x="682" y="0"/>
                  </a:moveTo>
                  <a:lnTo>
                    <a:pt x="571" y="6"/>
                  </a:lnTo>
                  <a:lnTo>
                    <a:pt x="466" y="23"/>
                  </a:lnTo>
                  <a:lnTo>
                    <a:pt x="368" y="49"/>
                  </a:lnTo>
                  <a:lnTo>
                    <a:pt x="279" y="85"/>
                  </a:lnTo>
                  <a:lnTo>
                    <a:pt x="200" y="129"/>
                  </a:lnTo>
                  <a:lnTo>
                    <a:pt x="132" y="181"/>
                  </a:lnTo>
                  <a:lnTo>
                    <a:pt x="76" y="238"/>
                  </a:lnTo>
                  <a:lnTo>
                    <a:pt x="35" y="302"/>
                  </a:lnTo>
                  <a:lnTo>
                    <a:pt x="9" y="370"/>
                  </a:lnTo>
                  <a:lnTo>
                    <a:pt x="0" y="442"/>
                  </a:lnTo>
                  <a:lnTo>
                    <a:pt x="2" y="478"/>
                  </a:lnTo>
                  <a:lnTo>
                    <a:pt x="20" y="547"/>
                  </a:lnTo>
                  <a:lnTo>
                    <a:pt x="54" y="613"/>
                  </a:lnTo>
                  <a:lnTo>
                    <a:pt x="102" y="674"/>
                  </a:lnTo>
                  <a:lnTo>
                    <a:pt x="164" y="729"/>
                  </a:lnTo>
                  <a:lnTo>
                    <a:pt x="238" y="777"/>
                  </a:lnTo>
                  <a:lnTo>
                    <a:pt x="323" y="817"/>
                  </a:lnTo>
                  <a:lnTo>
                    <a:pt x="416" y="849"/>
                  </a:lnTo>
                  <a:lnTo>
                    <a:pt x="518" y="871"/>
                  </a:lnTo>
                  <a:lnTo>
                    <a:pt x="626" y="882"/>
                  </a:lnTo>
                  <a:lnTo>
                    <a:pt x="682" y="883"/>
                  </a:lnTo>
                  <a:lnTo>
                    <a:pt x="738" y="882"/>
                  </a:lnTo>
                  <a:lnTo>
                    <a:pt x="846" y="871"/>
                  </a:lnTo>
                  <a:lnTo>
                    <a:pt x="947" y="849"/>
                  </a:lnTo>
                  <a:lnTo>
                    <a:pt x="1041" y="817"/>
                  </a:lnTo>
                  <a:lnTo>
                    <a:pt x="1126" y="777"/>
                  </a:lnTo>
                  <a:lnTo>
                    <a:pt x="1200" y="729"/>
                  </a:lnTo>
                  <a:lnTo>
                    <a:pt x="1261" y="674"/>
                  </a:lnTo>
                  <a:lnTo>
                    <a:pt x="1310" y="613"/>
                  </a:lnTo>
                  <a:lnTo>
                    <a:pt x="1344" y="547"/>
                  </a:lnTo>
                  <a:lnTo>
                    <a:pt x="1361" y="478"/>
                  </a:lnTo>
                  <a:lnTo>
                    <a:pt x="1364" y="442"/>
                  </a:lnTo>
                  <a:lnTo>
                    <a:pt x="1361" y="405"/>
                  </a:lnTo>
                  <a:lnTo>
                    <a:pt x="1344" y="335"/>
                  </a:lnTo>
                  <a:lnTo>
                    <a:pt x="1310" y="270"/>
                  </a:lnTo>
                  <a:lnTo>
                    <a:pt x="1261" y="209"/>
                  </a:lnTo>
                  <a:lnTo>
                    <a:pt x="1200" y="154"/>
                  </a:lnTo>
                  <a:lnTo>
                    <a:pt x="1126" y="106"/>
                  </a:lnTo>
                  <a:lnTo>
                    <a:pt x="1041" y="66"/>
                  </a:lnTo>
                  <a:lnTo>
                    <a:pt x="947" y="35"/>
                  </a:lnTo>
                  <a:lnTo>
                    <a:pt x="846" y="13"/>
                  </a:lnTo>
                  <a:lnTo>
                    <a:pt x="738" y="2"/>
                  </a:lnTo>
                  <a:lnTo>
                    <a:pt x="682" y="0"/>
                  </a:lnTo>
                </a:path>
              </a:pathLst>
            </a:custGeom>
            <a:solidFill>
              <a:srgbClr val="CCFFCC"/>
            </a:solidFill>
            <a:ln w="4998">
              <a:solidFill>
                <a:srgbClr val="000000"/>
              </a:solidFill>
              <a:round/>
              <a:headEnd/>
              <a:tailEnd/>
            </a:ln>
          </p:spPr>
          <p:txBody>
            <a:bodyPr/>
            <a:lstStyle/>
            <a:p>
              <a:endParaRPr lang="en-US"/>
            </a:p>
          </p:txBody>
        </p:sp>
        <p:sp>
          <p:nvSpPr>
            <p:cNvPr id="9" name="Freeform 6"/>
            <p:cNvSpPr>
              <a:spLocks/>
            </p:cNvSpPr>
            <p:nvPr/>
          </p:nvSpPr>
          <p:spPr bwMode="auto">
            <a:xfrm>
              <a:off x="7125" y="8943"/>
              <a:ext cx="1176" cy="883"/>
            </a:xfrm>
            <a:custGeom>
              <a:avLst/>
              <a:gdLst>
                <a:gd name="T0" fmla="*/ 588 w 1176"/>
                <a:gd name="T1" fmla="*/ 0 h 883"/>
                <a:gd name="T2" fmla="*/ 493 w 1176"/>
                <a:gd name="T3" fmla="*/ 5 h 883"/>
                <a:gd name="T4" fmla="*/ 402 w 1176"/>
                <a:gd name="T5" fmla="*/ 22 h 883"/>
                <a:gd name="T6" fmla="*/ 318 w 1176"/>
                <a:gd name="T7" fmla="*/ 49 h 883"/>
                <a:gd name="T8" fmla="*/ 241 w 1176"/>
                <a:gd name="T9" fmla="*/ 85 h 883"/>
                <a:gd name="T10" fmla="*/ 172 w 1176"/>
                <a:gd name="T11" fmla="*/ 129 h 883"/>
                <a:gd name="T12" fmla="*/ 114 w 1176"/>
                <a:gd name="T13" fmla="*/ 180 h 883"/>
                <a:gd name="T14" fmla="*/ 66 w 1176"/>
                <a:gd name="T15" fmla="*/ 238 h 883"/>
                <a:gd name="T16" fmla="*/ 30 w 1176"/>
                <a:gd name="T17" fmla="*/ 301 h 883"/>
                <a:gd name="T18" fmla="*/ 8 w 1176"/>
                <a:gd name="T19" fmla="*/ 369 h 883"/>
                <a:gd name="T20" fmla="*/ 0 w 1176"/>
                <a:gd name="T21" fmla="*/ 441 h 883"/>
                <a:gd name="T22" fmla="*/ 2 w 1176"/>
                <a:gd name="T23" fmla="*/ 477 h 883"/>
                <a:gd name="T24" fmla="*/ 17 w 1176"/>
                <a:gd name="T25" fmla="*/ 547 h 883"/>
                <a:gd name="T26" fmla="*/ 46 w 1176"/>
                <a:gd name="T27" fmla="*/ 613 h 883"/>
                <a:gd name="T28" fmla="*/ 88 w 1176"/>
                <a:gd name="T29" fmla="*/ 673 h 883"/>
                <a:gd name="T30" fmla="*/ 142 w 1176"/>
                <a:gd name="T31" fmla="*/ 728 h 883"/>
                <a:gd name="T32" fmla="*/ 206 w 1176"/>
                <a:gd name="T33" fmla="*/ 776 h 883"/>
                <a:gd name="T34" fmla="*/ 278 w 1176"/>
                <a:gd name="T35" fmla="*/ 816 h 883"/>
                <a:gd name="T36" fmla="*/ 359 w 1176"/>
                <a:gd name="T37" fmla="*/ 848 h 883"/>
                <a:gd name="T38" fmla="*/ 447 w 1176"/>
                <a:gd name="T39" fmla="*/ 870 h 883"/>
                <a:gd name="T40" fmla="*/ 540 w 1176"/>
                <a:gd name="T41" fmla="*/ 882 h 883"/>
                <a:gd name="T42" fmla="*/ 588 w 1176"/>
                <a:gd name="T43" fmla="*/ 883 h 883"/>
                <a:gd name="T44" fmla="*/ 636 w 1176"/>
                <a:gd name="T45" fmla="*/ 882 h 883"/>
                <a:gd name="T46" fmla="*/ 729 w 1176"/>
                <a:gd name="T47" fmla="*/ 870 h 883"/>
                <a:gd name="T48" fmla="*/ 817 w 1176"/>
                <a:gd name="T49" fmla="*/ 848 h 883"/>
                <a:gd name="T50" fmla="*/ 897 w 1176"/>
                <a:gd name="T51" fmla="*/ 816 h 883"/>
                <a:gd name="T52" fmla="*/ 970 w 1176"/>
                <a:gd name="T53" fmla="*/ 776 h 883"/>
                <a:gd name="T54" fmla="*/ 1034 w 1176"/>
                <a:gd name="T55" fmla="*/ 728 h 883"/>
                <a:gd name="T56" fmla="*/ 1088 w 1176"/>
                <a:gd name="T57" fmla="*/ 673 h 883"/>
                <a:gd name="T58" fmla="*/ 1130 w 1176"/>
                <a:gd name="T59" fmla="*/ 613 h 883"/>
                <a:gd name="T60" fmla="*/ 1159 w 1176"/>
                <a:gd name="T61" fmla="*/ 547 h 883"/>
                <a:gd name="T62" fmla="*/ 1174 w 1176"/>
                <a:gd name="T63" fmla="*/ 477 h 883"/>
                <a:gd name="T64" fmla="*/ 1176 w 1176"/>
                <a:gd name="T65" fmla="*/ 441 h 883"/>
                <a:gd name="T66" fmla="*/ 1174 w 1176"/>
                <a:gd name="T67" fmla="*/ 405 h 883"/>
                <a:gd name="T68" fmla="*/ 1159 w 1176"/>
                <a:gd name="T69" fmla="*/ 335 h 883"/>
                <a:gd name="T70" fmla="*/ 1130 w 1176"/>
                <a:gd name="T71" fmla="*/ 269 h 883"/>
                <a:gd name="T72" fmla="*/ 1088 w 1176"/>
                <a:gd name="T73" fmla="*/ 208 h 883"/>
                <a:gd name="T74" fmla="*/ 1034 w 1176"/>
                <a:gd name="T75" fmla="*/ 153 h 883"/>
                <a:gd name="T76" fmla="*/ 970 w 1176"/>
                <a:gd name="T77" fmla="*/ 106 h 883"/>
                <a:gd name="T78" fmla="*/ 897 w 1176"/>
                <a:gd name="T79" fmla="*/ 66 h 883"/>
                <a:gd name="T80" fmla="*/ 817 w 1176"/>
                <a:gd name="T81" fmla="*/ 34 h 883"/>
                <a:gd name="T82" fmla="*/ 729 w 1176"/>
                <a:gd name="T83" fmla="*/ 12 h 883"/>
                <a:gd name="T84" fmla="*/ 636 w 1176"/>
                <a:gd name="T85" fmla="*/ 1 h 883"/>
                <a:gd name="T86" fmla="*/ 588 w 1176"/>
                <a:gd name="T87" fmla="*/ 0 h 8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6"/>
                <a:gd name="T133" fmla="*/ 0 h 883"/>
                <a:gd name="T134" fmla="*/ 1176 w 1176"/>
                <a:gd name="T135" fmla="*/ 883 h 8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6" h="883">
                  <a:moveTo>
                    <a:pt x="588" y="0"/>
                  </a:moveTo>
                  <a:lnTo>
                    <a:pt x="493" y="5"/>
                  </a:lnTo>
                  <a:lnTo>
                    <a:pt x="402" y="22"/>
                  </a:lnTo>
                  <a:lnTo>
                    <a:pt x="318" y="49"/>
                  </a:lnTo>
                  <a:lnTo>
                    <a:pt x="241" y="85"/>
                  </a:lnTo>
                  <a:lnTo>
                    <a:pt x="172" y="129"/>
                  </a:lnTo>
                  <a:lnTo>
                    <a:pt x="114" y="180"/>
                  </a:lnTo>
                  <a:lnTo>
                    <a:pt x="66" y="238"/>
                  </a:lnTo>
                  <a:lnTo>
                    <a:pt x="30" y="301"/>
                  </a:lnTo>
                  <a:lnTo>
                    <a:pt x="8" y="369"/>
                  </a:lnTo>
                  <a:lnTo>
                    <a:pt x="0" y="441"/>
                  </a:lnTo>
                  <a:lnTo>
                    <a:pt x="2" y="477"/>
                  </a:lnTo>
                  <a:lnTo>
                    <a:pt x="17" y="547"/>
                  </a:lnTo>
                  <a:lnTo>
                    <a:pt x="46" y="613"/>
                  </a:lnTo>
                  <a:lnTo>
                    <a:pt x="88" y="673"/>
                  </a:lnTo>
                  <a:lnTo>
                    <a:pt x="142" y="728"/>
                  </a:lnTo>
                  <a:lnTo>
                    <a:pt x="206" y="776"/>
                  </a:lnTo>
                  <a:lnTo>
                    <a:pt x="278" y="816"/>
                  </a:lnTo>
                  <a:lnTo>
                    <a:pt x="359" y="848"/>
                  </a:lnTo>
                  <a:lnTo>
                    <a:pt x="447" y="870"/>
                  </a:lnTo>
                  <a:lnTo>
                    <a:pt x="540" y="882"/>
                  </a:lnTo>
                  <a:lnTo>
                    <a:pt x="588" y="883"/>
                  </a:lnTo>
                  <a:lnTo>
                    <a:pt x="636" y="882"/>
                  </a:lnTo>
                  <a:lnTo>
                    <a:pt x="729" y="870"/>
                  </a:lnTo>
                  <a:lnTo>
                    <a:pt x="817" y="848"/>
                  </a:lnTo>
                  <a:lnTo>
                    <a:pt x="897" y="816"/>
                  </a:lnTo>
                  <a:lnTo>
                    <a:pt x="970" y="776"/>
                  </a:lnTo>
                  <a:lnTo>
                    <a:pt x="1034" y="728"/>
                  </a:lnTo>
                  <a:lnTo>
                    <a:pt x="1088" y="673"/>
                  </a:lnTo>
                  <a:lnTo>
                    <a:pt x="1130" y="613"/>
                  </a:lnTo>
                  <a:lnTo>
                    <a:pt x="1159" y="547"/>
                  </a:lnTo>
                  <a:lnTo>
                    <a:pt x="1174" y="477"/>
                  </a:lnTo>
                  <a:lnTo>
                    <a:pt x="1176" y="441"/>
                  </a:lnTo>
                  <a:lnTo>
                    <a:pt x="1174" y="405"/>
                  </a:lnTo>
                  <a:lnTo>
                    <a:pt x="1159" y="335"/>
                  </a:lnTo>
                  <a:lnTo>
                    <a:pt x="1130" y="269"/>
                  </a:lnTo>
                  <a:lnTo>
                    <a:pt x="1088" y="208"/>
                  </a:lnTo>
                  <a:lnTo>
                    <a:pt x="1034" y="153"/>
                  </a:lnTo>
                  <a:lnTo>
                    <a:pt x="970" y="106"/>
                  </a:lnTo>
                  <a:lnTo>
                    <a:pt x="897" y="66"/>
                  </a:lnTo>
                  <a:lnTo>
                    <a:pt x="817" y="34"/>
                  </a:lnTo>
                  <a:lnTo>
                    <a:pt x="729" y="12"/>
                  </a:lnTo>
                  <a:lnTo>
                    <a:pt x="636" y="1"/>
                  </a:lnTo>
                  <a:lnTo>
                    <a:pt x="588" y="0"/>
                  </a:lnTo>
                </a:path>
              </a:pathLst>
            </a:custGeom>
            <a:solidFill>
              <a:srgbClr val="CCFFCC"/>
            </a:solidFill>
            <a:ln w="4998">
              <a:solidFill>
                <a:srgbClr val="000000"/>
              </a:solidFill>
              <a:round/>
              <a:headEnd/>
              <a:tailEnd/>
            </a:ln>
          </p:spPr>
          <p:txBody>
            <a:bodyPr/>
            <a:lstStyle/>
            <a:p>
              <a:endParaRPr lang="en-US"/>
            </a:p>
          </p:txBody>
        </p:sp>
        <p:sp>
          <p:nvSpPr>
            <p:cNvPr id="10" name="Freeform 7"/>
            <p:cNvSpPr>
              <a:spLocks/>
            </p:cNvSpPr>
            <p:nvPr/>
          </p:nvSpPr>
          <p:spPr bwMode="auto">
            <a:xfrm>
              <a:off x="8915" y="8912"/>
              <a:ext cx="1198" cy="883"/>
            </a:xfrm>
            <a:custGeom>
              <a:avLst/>
              <a:gdLst>
                <a:gd name="T0" fmla="*/ 598 w 1198"/>
                <a:gd name="T1" fmla="*/ 0 h 883"/>
                <a:gd name="T2" fmla="*/ 501 w 1198"/>
                <a:gd name="T3" fmla="*/ 6 h 883"/>
                <a:gd name="T4" fmla="*/ 410 w 1198"/>
                <a:gd name="T5" fmla="*/ 23 h 883"/>
                <a:gd name="T6" fmla="*/ 324 w 1198"/>
                <a:gd name="T7" fmla="*/ 49 h 883"/>
                <a:gd name="T8" fmla="*/ 246 w 1198"/>
                <a:gd name="T9" fmla="*/ 85 h 883"/>
                <a:gd name="T10" fmla="*/ 176 w 1198"/>
                <a:gd name="T11" fmla="*/ 129 h 883"/>
                <a:gd name="T12" fmla="*/ 116 w 1198"/>
                <a:gd name="T13" fmla="*/ 181 h 883"/>
                <a:gd name="T14" fmla="*/ 67 w 1198"/>
                <a:gd name="T15" fmla="*/ 238 h 883"/>
                <a:gd name="T16" fmla="*/ 31 w 1198"/>
                <a:gd name="T17" fmla="*/ 302 h 883"/>
                <a:gd name="T18" fmla="*/ 8 w 1198"/>
                <a:gd name="T19" fmla="*/ 370 h 883"/>
                <a:gd name="T20" fmla="*/ 0 w 1198"/>
                <a:gd name="T21" fmla="*/ 442 h 883"/>
                <a:gd name="T22" fmla="*/ 2 w 1198"/>
                <a:gd name="T23" fmla="*/ 478 h 883"/>
                <a:gd name="T24" fmla="*/ 18 w 1198"/>
                <a:gd name="T25" fmla="*/ 547 h 883"/>
                <a:gd name="T26" fmla="*/ 47 w 1198"/>
                <a:gd name="T27" fmla="*/ 613 h 883"/>
                <a:gd name="T28" fmla="*/ 90 w 1198"/>
                <a:gd name="T29" fmla="*/ 674 h 883"/>
                <a:gd name="T30" fmla="*/ 145 w 1198"/>
                <a:gd name="T31" fmla="*/ 729 h 883"/>
                <a:gd name="T32" fmla="*/ 210 w 1198"/>
                <a:gd name="T33" fmla="*/ 777 h 883"/>
                <a:gd name="T34" fmla="*/ 284 w 1198"/>
                <a:gd name="T35" fmla="*/ 817 h 883"/>
                <a:gd name="T36" fmla="*/ 366 w 1198"/>
                <a:gd name="T37" fmla="*/ 849 h 883"/>
                <a:gd name="T38" fmla="*/ 455 w 1198"/>
                <a:gd name="T39" fmla="*/ 871 h 883"/>
                <a:gd name="T40" fmla="*/ 549 w 1198"/>
                <a:gd name="T41" fmla="*/ 882 h 883"/>
                <a:gd name="T42" fmla="*/ 598 w 1198"/>
                <a:gd name="T43" fmla="*/ 883 h 883"/>
                <a:gd name="T44" fmla="*/ 647 w 1198"/>
                <a:gd name="T45" fmla="*/ 882 h 883"/>
                <a:gd name="T46" fmla="*/ 742 w 1198"/>
                <a:gd name="T47" fmla="*/ 871 h 883"/>
                <a:gd name="T48" fmla="*/ 832 w 1198"/>
                <a:gd name="T49" fmla="*/ 849 h 883"/>
                <a:gd name="T50" fmla="*/ 914 w 1198"/>
                <a:gd name="T51" fmla="*/ 817 h 883"/>
                <a:gd name="T52" fmla="*/ 989 w 1198"/>
                <a:gd name="T53" fmla="*/ 777 h 883"/>
                <a:gd name="T54" fmla="*/ 1054 w 1198"/>
                <a:gd name="T55" fmla="*/ 729 h 883"/>
                <a:gd name="T56" fmla="*/ 1108 w 1198"/>
                <a:gd name="T57" fmla="*/ 674 h 883"/>
                <a:gd name="T58" fmla="*/ 1151 w 1198"/>
                <a:gd name="T59" fmla="*/ 613 h 883"/>
                <a:gd name="T60" fmla="*/ 1181 w 1198"/>
                <a:gd name="T61" fmla="*/ 547 h 883"/>
                <a:gd name="T62" fmla="*/ 1196 w 1198"/>
                <a:gd name="T63" fmla="*/ 478 h 883"/>
                <a:gd name="T64" fmla="*/ 1198 w 1198"/>
                <a:gd name="T65" fmla="*/ 442 h 883"/>
                <a:gd name="T66" fmla="*/ 1196 w 1198"/>
                <a:gd name="T67" fmla="*/ 405 h 883"/>
                <a:gd name="T68" fmla="*/ 1181 w 1198"/>
                <a:gd name="T69" fmla="*/ 335 h 883"/>
                <a:gd name="T70" fmla="*/ 1151 w 1198"/>
                <a:gd name="T71" fmla="*/ 269 h 883"/>
                <a:gd name="T72" fmla="*/ 1108 w 1198"/>
                <a:gd name="T73" fmla="*/ 209 h 883"/>
                <a:gd name="T74" fmla="*/ 1054 w 1198"/>
                <a:gd name="T75" fmla="*/ 154 h 883"/>
                <a:gd name="T76" fmla="*/ 989 w 1198"/>
                <a:gd name="T77" fmla="*/ 106 h 883"/>
                <a:gd name="T78" fmla="*/ 914 w 1198"/>
                <a:gd name="T79" fmla="*/ 66 h 883"/>
                <a:gd name="T80" fmla="*/ 832 w 1198"/>
                <a:gd name="T81" fmla="*/ 35 h 883"/>
                <a:gd name="T82" fmla="*/ 742 w 1198"/>
                <a:gd name="T83" fmla="*/ 13 h 883"/>
                <a:gd name="T84" fmla="*/ 647 w 1198"/>
                <a:gd name="T85" fmla="*/ 2 h 883"/>
                <a:gd name="T86" fmla="*/ 598 w 1198"/>
                <a:gd name="T87" fmla="*/ 0 h 8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8"/>
                <a:gd name="T133" fmla="*/ 0 h 883"/>
                <a:gd name="T134" fmla="*/ 1198 w 1198"/>
                <a:gd name="T135" fmla="*/ 883 h 8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8" h="883">
                  <a:moveTo>
                    <a:pt x="598" y="0"/>
                  </a:moveTo>
                  <a:lnTo>
                    <a:pt x="501" y="6"/>
                  </a:lnTo>
                  <a:lnTo>
                    <a:pt x="410" y="23"/>
                  </a:lnTo>
                  <a:lnTo>
                    <a:pt x="324" y="49"/>
                  </a:lnTo>
                  <a:lnTo>
                    <a:pt x="246" y="85"/>
                  </a:lnTo>
                  <a:lnTo>
                    <a:pt x="176" y="129"/>
                  </a:lnTo>
                  <a:lnTo>
                    <a:pt x="116" y="181"/>
                  </a:lnTo>
                  <a:lnTo>
                    <a:pt x="67" y="238"/>
                  </a:lnTo>
                  <a:lnTo>
                    <a:pt x="31" y="302"/>
                  </a:lnTo>
                  <a:lnTo>
                    <a:pt x="8" y="370"/>
                  </a:lnTo>
                  <a:lnTo>
                    <a:pt x="0" y="442"/>
                  </a:lnTo>
                  <a:lnTo>
                    <a:pt x="2" y="478"/>
                  </a:lnTo>
                  <a:lnTo>
                    <a:pt x="18" y="547"/>
                  </a:lnTo>
                  <a:lnTo>
                    <a:pt x="47" y="613"/>
                  </a:lnTo>
                  <a:lnTo>
                    <a:pt x="90" y="674"/>
                  </a:lnTo>
                  <a:lnTo>
                    <a:pt x="145" y="729"/>
                  </a:lnTo>
                  <a:lnTo>
                    <a:pt x="210" y="777"/>
                  </a:lnTo>
                  <a:lnTo>
                    <a:pt x="284" y="817"/>
                  </a:lnTo>
                  <a:lnTo>
                    <a:pt x="366" y="849"/>
                  </a:lnTo>
                  <a:lnTo>
                    <a:pt x="455" y="871"/>
                  </a:lnTo>
                  <a:lnTo>
                    <a:pt x="549" y="882"/>
                  </a:lnTo>
                  <a:lnTo>
                    <a:pt x="598" y="883"/>
                  </a:lnTo>
                  <a:lnTo>
                    <a:pt x="647" y="882"/>
                  </a:lnTo>
                  <a:lnTo>
                    <a:pt x="742" y="871"/>
                  </a:lnTo>
                  <a:lnTo>
                    <a:pt x="832" y="849"/>
                  </a:lnTo>
                  <a:lnTo>
                    <a:pt x="914" y="817"/>
                  </a:lnTo>
                  <a:lnTo>
                    <a:pt x="989" y="777"/>
                  </a:lnTo>
                  <a:lnTo>
                    <a:pt x="1054" y="729"/>
                  </a:lnTo>
                  <a:lnTo>
                    <a:pt x="1108" y="674"/>
                  </a:lnTo>
                  <a:lnTo>
                    <a:pt x="1151" y="613"/>
                  </a:lnTo>
                  <a:lnTo>
                    <a:pt x="1181" y="547"/>
                  </a:lnTo>
                  <a:lnTo>
                    <a:pt x="1196" y="478"/>
                  </a:lnTo>
                  <a:lnTo>
                    <a:pt x="1198" y="442"/>
                  </a:lnTo>
                  <a:lnTo>
                    <a:pt x="1196" y="405"/>
                  </a:lnTo>
                  <a:lnTo>
                    <a:pt x="1181" y="335"/>
                  </a:lnTo>
                  <a:lnTo>
                    <a:pt x="1151" y="269"/>
                  </a:lnTo>
                  <a:lnTo>
                    <a:pt x="1108" y="209"/>
                  </a:lnTo>
                  <a:lnTo>
                    <a:pt x="1054" y="154"/>
                  </a:lnTo>
                  <a:lnTo>
                    <a:pt x="989" y="106"/>
                  </a:lnTo>
                  <a:lnTo>
                    <a:pt x="914" y="66"/>
                  </a:lnTo>
                  <a:lnTo>
                    <a:pt x="832" y="35"/>
                  </a:lnTo>
                  <a:lnTo>
                    <a:pt x="742" y="13"/>
                  </a:lnTo>
                  <a:lnTo>
                    <a:pt x="647" y="2"/>
                  </a:lnTo>
                  <a:lnTo>
                    <a:pt x="598" y="0"/>
                  </a:lnTo>
                </a:path>
              </a:pathLst>
            </a:custGeom>
            <a:solidFill>
              <a:srgbClr val="CCFFCC"/>
            </a:solidFill>
            <a:ln w="4998">
              <a:solidFill>
                <a:srgbClr val="000000"/>
              </a:solidFill>
              <a:round/>
              <a:headEnd/>
              <a:tailEnd/>
            </a:ln>
          </p:spPr>
          <p:txBody>
            <a:bodyPr/>
            <a:lstStyle/>
            <a:p>
              <a:endParaRPr lang="en-US"/>
            </a:p>
          </p:txBody>
        </p:sp>
        <p:sp>
          <p:nvSpPr>
            <p:cNvPr id="11" name="Freeform 8"/>
            <p:cNvSpPr>
              <a:spLocks/>
            </p:cNvSpPr>
            <p:nvPr/>
          </p:nvSpPr>
          <p:spPr bwMode="auto">
            <a:xfrm>
              <a:off x="6625" y="9285"/>
              <a:ext cx="505" cy="159"/>
            </a:xfrm>
            <a:custGeom>
              <a:avLst/>
              <a:gdLst>
                <a:gd name="T0" fmla="*/ 336 w 336"/>
                <a:gd name="T1" fmla="*/ 79 h 159"/>
                <a:gd name="T2" fmla="*/ 180 w 336"/>
                <a:gd name="T3" fmla="*/ 159 h 159"/>
                <a:gd name="T4" fmla="*/ 180 w 336"/>
                <a:gd name="T5" fmla="*/ 106 h 159"/>
                <a:gd name="T6" fmla="*/ 0 w 336"/>
                <a:gd name="T7" fmla="*/ 106 h 159"/>
                <a:gd name="T8" fmla="*/ 0 w 336"/>
                <a:gd name="T9" fmla="*/ 53 h 159"/>
                <a:gd name="T10" fmla="*/ 180 w 336"/>
                <a:gd name="T11" fmla="*/ 53 h 159"/>
                <a:gd name="T12" fmla="*/ 180 w 336"/>
                <a:gd name="T13" fmla="*/ 0 h 159"/>
                <a:gd name="T14" fmla="*/ 336 w 336"/>
                <a:gd name="T15" fmla="*/ 79 h 159"/>
                <a:gd name="T16" fmla="*/ 0 60000 65536"/>
                <a:gd name="T17" fmla="*/ 0 60000 65536"/>
                <a:gd name="T18" fmla="*/ 0 60000 65536"/>
                <a:gd name="T19" fmla="*/ 0 60000 65536"/>
                <a:gd name="T20" fmla="*/ 0 60000 65536"/>
                <a:gd name="T21" fmla="*/ 0 60000 65536"/>
                <a:gd name="T22" fmla="*/ 0 60000 65536"/>
                <a:gd name="T23" fmla="*/ 0 60000 65536"/>
                <a:gd name="T24" fmla="*/ 0 w 336"/>
                <a:gd name="T25" fmla="*/ 0 h 159"/>
                <a:gd name="T26" fmla="*/ 336 w 336"/>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6" h="159">
                  <a:moveTo>
                    <a:pt x="336" y="79"/>
                  </a:moveTo>
                  <a:lnTo>
                    <a:pt x="180" y="159"/>
                  </a:lnTo>
                  <a:lnTo>
                    <a:pt x="180" y="106"/>
                  </a:lnTo>
                  <a:lnTo>
                    <a:pt x="0" y="106"/>
                  </a:lnTo>
                  <a:lnTo>
                    <a:pt x="0" y="53"/>
                  </a:lnTo>
                  <a:lnTo>
                    <a:pt x="180" y="53"/>
                  </a:lnTo>
                  <a:lnTo>
                    <a:pt x="180" y="0"/>
                  </a:lnTo>
                  <a:lnTo>
                    <a:pt x="336" y="79"/>
                  </a:lnTo>
                  <a:close/>
                </a:path>
              </a:pathLst>
            </a:custGeom>
            <a:solidFill>
              <a:srgbClr val="000000"/>
            </a:solidFill>
            <a:ln w="9525">
              <a:noFill/>
              <a:round/>
              <a:headEnd/>
              <a:tailEnd/>
            </a:ln>
          </p:spPr>
          <p:txBody>
            <a:bodyPr/>
            <a:lstStyle/>
            <a:p>
              <a:endParaRPr lang="en-US"/>
            </a:p>
          </p:txBody>
        </p:sp>
        <p:sp>
          <p:nvSpPr>
            <p:cNvPr id="12" name="Freeform 9"/>
            <p:cNvSpPr>
              <a:spLocks/>
            </p:cNvSpPr>
            <p:nvPr/>
          </p:nvSpPr>
          <p:spPr bwMode="auto">
            <a:xfrm>
              <a:off x="8287" y="9273"/>
              <a:ext cx="629" cy="159"/>
            </a:xfrm>
            <a:custGeom>
              <a:avLst/>
              <a:gdLst>
                <a:gd name="T0" fmla="*/ 629 w 629"/>
                <a:gd name="T1" fmla="*/ 79 h 159"/>
                <a:gd name="T2" fmla="*/ 473 w 629"/>
                <a:gd name="T3" fmla="*/ 159 h 159"/>
                <a:gd name="T4" fmla="*/ 473 w 629"/>
                <a:gd name="T5" fmla="*/ 106 h 159"/>
                <a:gd name="T6" fmla="*/ 0 w 629"/>
                <a:gd name="T7" fmla="*/ 106 h 159"/>
                <a:gd name="T8" fmla="*/ 0 w 629"/>
                <a:gd name="T9" fmla="*/ 53 h 159"/>
                <a:gd name="T10" fmla="*/ 473 w 629"/>
                <a:gd name="T11" fmla="*/ 53 h 159"/>
                <a:gd name="T12" fmla="*/ 473 w 629"/>
                <a:gd name="T13" fmla="*/ 0 h 159"/>
                <a:gd name="T14" fmla="*/ 629 w 629"/>
                <a:gd name="T15" fmla="*/ 79 h 159"/>
                <a:gd name="T16" fmla="*/ 0 60000 65536"/>
                <a:gd name="T17" fmla="*/ 0 60000 65536"/>
                <a:gd name="T18" fmla="*/ 0 60000 65536"/>
                <a:gd name="T19" fmla="*/ 0 60000 65536"/>
                <a:gd name="T20" fmla="*/ 0 60000 65536"/>
                <a:gd name="T21" fmla="*/ 0 60000 65536"/>
                <a:gd name="T22" fmla="*/ 0 60000 65536"/>
                <a:gd name="T23" fmla="*/ 0 60000 65536"/>
                <a:gd name="T24" fmla="*/ 0 w 629"/>
                <a:gd name="T25" fmla="*/ 0 h 159"/>
                <a:gd name="T26" fmla="*/ 629 w 629"/>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9" h="159">
                  <a:moveTo>
                    <a:pt x="629" y="79"/>
                  </a:moveTo>
                  <a:lnTo>
                    <a:pt x="473" y="159"/>
                  </a:lnTo>
                  <a:lnTo>
                    <a:pt x="473" y="106"/>
                  </a:lnTo>
                  <a:lnTo>
                    <a:pt x="0" y="106"/>
                  </a:lnTo>
                  <a:lnTo>
                    <a:pt x="0" y="53"/>
                  </a:lnTo>
                  <a:lnTo>
                    <a:pt x="473" y="53"/>
                  </a:lnTo>
                  <a:lnTo>
                    <a:pt x="473" y="0"/>
                  </a:lnTo>
                  <a:lnTo>
                    <a:pt x="629" y="79"/>
                  </a:lnTo>
                  <a:close/>
                </a:path>
              </a:pathLst>
            </a:custGeom>
            <a:solidFill>
              <a:srgbClr val="000000"/>
            </a:solidFill>
            <a:ln w="9525">
              <a:noFill/>
              <a:round/>
              <a:headEnd/>
              <a:tailEnd/>
            </a:ln>
          </p:spPr>
          <p:txBody>
            <a:bodyPr/>
            <a:lstStyle/>
            <a:p>
              <a:endParaRPr lang="en-US"/>
            </a:p>
          </p:txBody>
        </p:sp>
        <p:sp>
          <p:nvSpPr>
            <p:cNvPr id="13" name="Text Box 10"/>
            <p:cNvSpPr txBox="1">
              <a:spLocks noChangeArrowheads="1"/>
            </p:cNvSpPr>
            <p:nvPr/>
          </p:nvSpPr>
          <p:spPr bwMode="auto">
            <a:xfrm>
              <a:off x="5121" y="9041"/>
              <a:ext cx="1620" cy="720"/>
            </a:xfrm>
            <a:prstGeom prst="rect">
              <a:avLst/>
            </a:prstGeom>
            <a:noFill/>
            <a:ln w="9525">
              <a:noFill/>
              <a:miter lim="800000"/>
              <a:headEnd/>
              <a:tailEnd/>
            </a:ln>
          </p:spPr>
          <p:txBody>
            <a:bodyPr/>
            <a:lstStyle/>
            <a:p>
              <a:pPr algn="ctr"/>
              <a:r>
                <a:rPr lang="en-US" dirty="0" smtClean="0">
                  <a:solidFill>
                    <a:srgbClr val="000000"/>
                  </a:solidFill>
                  <a:latin typeface="Tahoma" pitchFamily="34" charset="0"/>
                </a:rPr>
                <a:t>Perceptual </a:t>
              </a:r>
              <a:r>
                <a:rPr lang="en-US" dirty="0">
                  <a:solidFill>
                    <a:srgbClr val="000000"/>
                  </a:solidFill>
                  <a:latin typeface="Tahoma" pitchFamily="34" charset="0"/>
                </a:rPr>
                <a:t>Processor</a:t>
              </a:r>
              <a:endParaRPr lang="en-US" dirty="0"/>
            </a:p>
          </p:txBody>
        </p:sp>
        <p:sp>
          <p:nvSpPr>
            <p:cNvPr id="14" name="Text Box 11"/>
            <p:cNvSpPr txBox="1">
              <a:spLocks noChangeArrowheads="1"/>
            </p:cNvSpPr>
            <p:nvPr/>
          </p:nvSpPr>
          <p:spPr bwMode="auto">
            <a:xfrm>
              <a:off x="8688" y="9010"/>
              <a:ext cx="1620" cy="720"/>
            </a:xfrm>
            <a:prstGeom prst="rect">
              <a:avLst/>
            </a:prstGeom>
            <a:noFill/>
            <a:ln w="9525">
              <a:noFill/>
              <a:miter lim="800000"/>
              <a:headEnd/>
              <a:tailEnd/>
            </a:ln>
          </p:spPr>
          <p:txBody>
            <a:bodyPr/>
            <a:lstStyle/>
            <a:p>
              <a:pPr algn="ctr"/>
              <a:r>
                <a:rPr lang="en-US">
                  <a:solidFill>
                    <a:srgbClr val="000000"/>
                  </a:solidFill>
                  <a:latin typeface="Tahoma" pitchFamily="34" charset="0"/>
                </a:rPr>
                <a:t>Motor</a:t>
              </a:r>
            </a:p>
            <a:p>
              <a:pPr algn="ctr"/>
              <a:r>
                <a:rPr lang="en-US">
                  <a:solidFill>
                    <a:srgbClr val="000000"/>
                  </a:solidFill>
                  <a:latin typeface="Tahoma" pitchFamily="34" charset="0"/>
                </a:rPr>
                <a:t>Processor</a:t>
              </a:r>
              <a:endParaRPr lang="en-US"/>
            </a:p>
          </p:txBody>
        </p:sp>
        <p:sp>
          <p:nvSpPr>
            <p:cNvPr id="15" name="Text Box 12"/>
            <p:cNvSpPr txBox="1">
              <a:spLocks noChangeArrowheads="1"/>
            </p:cNvSpPr>
            <p:nvPr/>
          </p:nvSpPr>
          <p:spPr bwMode="auto">
            <a:xfrm>
              <a:off x="6918" y="9040"/>
              <a:ext cx="1620" cy="720"/>
            </a:xfrm>
            <a:prstGeom prst="rect">
              <a:avLst/>
            </a:prstGeom>
            <a:noFill/>
            <a:ln w="9525">
              <a:noFill/>
              <a:miter lim="800000"/>
              <a:headEnd/>
              <a:tailEnd/>
            </a:ln>
          </p:spPr>
          <p:txBody>
            <a:bodyPr/>
            <a:lstStyle/>
            <a:p>
              <a:pPr algn="ctr"/>
              <a:r>
                <a:rPr lang="en-US">
                  <a:solidFill>
                    <a:srgbClr val="000000"/>
                  </a:solidFill>
                  <a:latin typeface="Tahoma" pitchFamily="34" charset="0"/>
                </a:rPr>
                <a:t>Cognitive</a:t>
              </a:r>
            </a:p>
            <a:p>
              <a:pPr algn="ctr"/>
              <a:r>
                <a:rPr lang="en-US">
                  <a:solidFill>
                    <a:srgbClr val="000000"/>
                  </a:solidFill>
                  <a:latin typeface="Tahoma" pitchFamily="34" charset="0"/>
                </a:rPr>
                <a:t>Processor</a:t>
              </a:r>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smtClean="0"/>
              <a:t>Các</a:t>
            </a:r>
            <a:r>
              <a:rPr lang="en-US" sz="2800" dirty="0"/>
              <a:t> </a:t>
            </a:r>
            <a:r>
              <a:rPr lang="en-US" sz="2800" dirty="0" err="1" smtClean="0"/>
              <a:t>bộ</a:t>
            </a:r>
            <a:r>
              <a:rPr lang="en-US" sz="2800" dirty="0"/>
              <a:t> </a:t>
            </a:r>
            <a:r>
              <a:rPr lang="en-US" sz="2800" dirty="0" err="1" smtClean="0"/>
              <a:t>xử</a:t>
            </a:r>
            <a:r>
              <a:rPr lang="en-US" sz="2800" dirty="0"/>
              <a:t> </a:t>
            </a:r>
            <a:r>
              <a:rPr lang="en-US" sz="2800" dirty="0" err="1"/>
              <a:t>lý</a:t>
            </a:r>
            <a:endParaRPr lang="en-US" sz="2800"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xét</a:t>
            </a:r>
            <a:r>
              <a:rPr lang="en-US" sz="2400" b="0" dirty="0">
                <a:latin typeface="Arial" pitchFamily="34" charset="0"/>
                <a:cs typeface="Arial" pitchFamily="34" charset="0"/>
              </a:rPr>
              <a:t>: </a:t>
            </a:r>
            <a:r>
              <a:rPr lang="en-US" sz="2400" b="0" dirty="0" err="1">
                <a:latin typeface="Arial" pitchFamily="34" charset="0"/>
                <a:cs typeface="Arial" pitchFamily="34" charset="0"/>
              </a:rPr>
              <a:t>Với</a:t>
            </a:r>
            <a:r>
              <a:rPr lang="en-US" sz="2400" b="0" dirty="0">
                <a:latin typeface="Arial" pitchFamily="34" charset="0"/>
                <a:cs typeface="Arial" pitchFamily="34" charset="0"/>
              </a:rPr>
              <a:t> </a:t>
            </a:r>
            <a:r>
              <a:rPr lang="en-US" sz="2400" b="0" dirty="0" err="1">
                <a:latin typeface="Arial" pitchFamily="34" charset="0"/>
                <a:cs typeface="Arial" pitchFamily="34" charset="0"/>
              </a:rPr>
              <a:t>bộ</a:t>
            </a:r>
            <a:r>
              <a:rPr lang="en-US" sz="2400" b="0" dirty="0">
                <a:latin typeface="Arial" pitchFamily="34" charset="0"/>
                <a:cs typeface="Arial" pitchFamily="34" charset="0"/>
              </a:rPr>
              <a:t> </a:t>
            </a:r>
            <a:r>
              <a:rPr lang="en-US" sz="2400" b="0" dirty="0" err="1">
                <a:latin typeface="Arial" pitchFamily="34" charset="0"/>
                <a:cs typeface="Arial" pitchFamily="34" charset="0"/>
              </a:rPr>
              <a:t>xử</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i="1" dirty="0" err="1">
                <a:latin typeface="Arial" pitchFamily="34" charset="0"/>
                <a:cs typeface="Arial" pitchFamily="34" charset="0"/>
              </a:rPr>
              <a:t>Tp</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khoảng</a:t>
            </a:r>
            <a:r>
              <a:rPr lang="en-US" sz="2400" b="0" dirty="0">
                <a:latin typeface="Arial" pitchFamily="34" charset="0"/>
                <a:cs typeface="Arial" pitchFamily="34" charset="0"/>
              </a:rPr>
              <a:t> </a:t>
            </a:r>
            <a:r>
              <a:rPr lang="en-US" sz="2400" b="0" dirty="0" err="1">
                <a:latin typeface="Arial" pitchFamily="34" charset="0"/>
                <a:cs typeface="Arial" pitchFamily="34" charset="0"/>
              </a:rPr>
              <a:t>rộng</a:t>
            </a:r>
            <a:r>
              <a:rPr lang="en-US" sz="2400" b="0" dirty="0">
                <a:latin typeface="Arial" pitchFamily="34" charset="0"/>
                <a:cs typeface="Arial" pitchFamily="34" charset="0"/>
              </a:rPr>
              <a:t> [50-200ms], </a:t>
            </a:r>
            <a:r>
              <a:rPr lang="en-US" sz="2400" b="0" dirty="0" err="1">
                <a:latin typeface="Arial" pitchFamily="34" charset="0"/>
                <a:cs typeface="Arial" pitchFamily="34" charset="0"/>
              </a:rPr>
              <a:t>tại</a:t>
            </a:r>
            <a:r>
              <a:rPr lang="en-US" sz="2400" b="0" dirty="0">
                <a:latin typeface="Arial" pitchFamily="34" charset="0"/>
                <a:cs typeface="Arial" pitchFamily="34" charset="0"/>
              </a:rPr>
              <a:t> </a:t>
            </a:r>
            <a:r>
              <a:rPr lang="en-US" sz="2400" b="0" dirty="0" err="1">
                <a:latin typeface="Arial" pitchFamily="34" charset="0"/>
                <a:cs typeface="Arial" pitchFamily="34" charset="0"/>
              </a:rPr>
              <a:t>sao</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Tp</a:t>
            </a:r>
            <a:r>
              <a:rPr lang="en-US" sz="2000" dirty="0">
                <a:latin typeface="Arial" pitchFamily="34" charset="0"/>
                <a:cs typeface="Arial" pitchFamily="34" charset="0"/>
              </a:rPr>
              <a:t> </a:t>
            </a:r>
            <a:r>
              <a:rPr lang="en-US" sz="2000" dirty="0" err="1">
                <a:latin typeface="Arial" pitchFamily="34" charset="0"/>
                <a:cs typeface="Arial" pitchFamily="34" charset="0"/>
              </a:rPr>
              <a:t>phụ</a:t>
            </a:r>
            <a:r>
              <a:rPr lang="en-US" sz="2000" dirty="0">
                <a:latin typeface="Arial" pitchFamily="34" charset="0"/>
                <a:cs typeface="Arial" pitchFamily="34" charset="0"/>
              </a:rPr>
              <a:t> </a:t>
            </a:r>
            <a:r>
              <a:rPr lang="en-US" sz="2000" dirty="0" err="1">
                <a:latin typeface="Arial" pitchFamily="34" charset="0"/>
                <a:cs typeface="Arial" pitchFamily="34" charset="0"/>
              </a:rPr>
              <a:t>thuộc</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con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cụ</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điều</a:t>
            </a:r>
            <a:r>
              <a:rPr lang="en-US" sz="2000" dirty="0">
                <a:latin typeface="Arial" pitchFamily="34" charset="0"/>
                <a:cs typeface="Arial" pitchFamily="34" charset="0"/>
              </a:rPr>
              <a:t> </a:t>
            </a:r>
            <a:r>
              <a:rPr lang="en-US" sz="2000" dirty="0" err="1">
                <a:latin typeface="Arial" pitchFamily="34" charset="0"/>
                <a:cs typeface="Arial" pitchFamily="34" charset="0"/>
              </a:rPr>
              <a:t>kiện</a:t>
            </a:r>
            <a:r>
              <a:rPr lang="en-US" sz="2000" dirty="0">
                <a:latin typeface="Arial" pitchFamily="34" charset="0"/>
                <a:cs typeface="Arial" pitchFamily="34" charset="0"/>
              </a:rPr>
              <a:t> </a:t>
            </a:r>
            <a:r>
              <a:rPr lang="en-US" sz="2000" dirty="0" err="1">
                <a:latin typeface="Arial" pitchFamily="34" charset="0"/>
                <a:cs typeface="Arial" pitchFamily="34" charset="0"/>
              </a:rPr>
              <a:t>hành</a:t>
            </a:r>
            <a:r>
              <a:rPr lang="en-US" sz="2000" dirty="0">
                <a:latin typeface="Arial" pitchFamily="34" charset="0"/>
                <a:cs typeface="Arial" pitchFamily="34" charset="0"/>
              </a:rPr>
              <a:t> </a:t>
            </a:r>
            <a:r>
              <a:rPr lang="en-US" sz="2000" dirty="0" err="1">
                <a:latin typeface="Arial" pitchFamily="34" charset="0"/>
                <a:cs typeface="Arial" pitchFamily="34" charset="0"/>
              </a:rPr>
              <a:t>động</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nhậy</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Tp</a:t>
            </a:r>
            <a:r>
              <a:rPr lang="en-US" sz="2000" dirty="0">
                <a:latin typeface="Arial" pitchFamily="34" charset="0"/>
                <a:cs typeface="Arial" pitchFamily="34" charset="0"/>
              </a:rPr>
              <a:t> </a:t>
            </a:r>
            <a:r>
              <a:rPr lang="en-US" sz="2000" dirty="0" err="1">
                <a:latin typeface="Arial" pitchFamily="34" charset="0"/>
                <a:cs typeface="Arial" pitchFamily="34" charset="0"/>
              </a:rPr>
              <a:t>lớn</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ngược</a:t>
            </a:r>
            <a:r>
              <a:rPr lang="en-US" sz="2000" dirty="0">
                <a:latin typeface="Arial" pitchFamily="34" charset="0"/>
                <a:cs typeface="Arial" pitchFamily="34" charset="0"/>
              </a:rPr>
              <a:t> </a:t>
            </a:r>
            <a:r>
              <a:rPr lang="en-US" sz="2000" dirty="0" err="1">
                <a:latin typeface="Arial" pitchFamily="34" charset="0"/>
                <a:cs typeface="Arial" pitchFamily="34" charset="0"/>
              </a:rPr>
              <a:t>lại</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Nhanh</a:t>
            </a:r>
            <a:r>
              <a:rPr lang="en-US" sz="2000" dirty="0">
                <a:latin typeface="Arial" pitchFamily="34" charset="0"/>
                <a:cs typeface="Arial" pitchFamily="34" charset="0"/>
              </a:rPr>
              <a:t> </a:t>
            </a:r>
            <a:r>
              <a:rPr lang="en-US" sz="2000" dirty="0" err="1">
                <a:latin typeface="Arial" pitchFamily="34" charset="0"/>
                <a:cs typeface="Arial" pitchFamily="34" charset="0"/>
              </a:rPr>
              <a:t>nhẹn</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lái</a:t>
            </a:r>
            <a:r>
              <a:rPr lang="en-US" sz="2000" dirty="0">
                <a:latin typeface="Arial" pitchFamily="34" charset="0"/>
                <a:cs typeface="Arial" pitchFamily="34" charset="0"/>
              </a:rPr>
              <a:t> </a:t>
            </a:r>
            <a:r>
              <a:rPr lang="en-US" sz="2000" dirty="0" err="1">
                <a:latin typeface="Arial" pitchFamily="34" charset="0"/>
                <a:cs typeface="Arial" pitchFamily="34" charset="0"/>
              </a:rPr>
              <a:t>xe</a:t>
            </a:r>
            <a:r>
              <a:rPr lang="en-US" sz="2000" dirty="0">
                <a:latin typeface="Arial" pitchFamily="34" charset="0"/>
                <a:cs typeface="Arial" pitchFamily="34" charset="0"/>
              </a:rPr>
              <a:t> </a:t>
            </a:r>
            <a:r>
              <a:rPr lang="en-US" sz="2000" dirty="0" err="1">
                <a:latin typeface="Arial" pitchFamily="34" charset="0"/>
                <a:cs typeface="Arial" pitchFamily="34" charset="0"/>
              </a:rPr>
              <a:t>hoặc</a:t>
            </a:r>
            <a:r>
              <a:rPr lang="en-US" sz="2000" dirty="0">
                <a:latin typeface="Arial" pitchFamily="34" charset="0"/>
                <a:cs typeface="Arial" pitchFamily="34" charset="0"/>
              </a:rPr>
              <a:t> </a:t>
            </a:r>
            <a:r>
              <a:rPr lang="en-US" sz="2000" dirty="0" err="1">
                <a:latin typeface="Arial" pitchFamily="34" charset="0"/>
                <a:cs typeface="Arial" pitchFamily="34" charset="0"/>
              </a:rPr>
              <a:t>chơi</a:t>
            </a:r>
            <a:r>
              <a:rPr lang="en-US" sz="2000" dirty="0">
                <a:latin typeface="Arial" pitchFamily="34" charset="0"/>
                <a:cs typeface="Arial" pitchFamily="34" charset="0"/>
              </a:rPr>
              <a:t> game, </a:t>
            </a:r>
            <a:r>
              <a:rPr lang="en-US" sz="2000" dirty="0" err="1">
                <a:latin typeface="Arial" pitchFamily="34" charset="0"/>
                <a:cs typeface="Arial" pitchFamily="34" charset="0"/>
              </a:rPr>
              <a:t>chậm</a:t>
            </a:r>
            <a:r>
              <a:rPr lang="en-US" sz="2000" dirty="0">
                <a:latin typeface="Arial" pitchFamily="34" charset="0"/>
                <a:cs typeface="Arial" pitchFamily="34" charset="0"/>
              </a:rPr>
              <a:t> </a:t>
            </a:r>
            <a:r>
              <a:rPr lang="en-US" sz="2000" dirty="0" err="1">
                <a:latin typeface="Arial" pitchFamily="34" charset="0"/>
                <a:cs typeface="Arial" pitchFamily="34" charset="0"/>
              </a:rPr>
              <a:t>chạp</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đọc</a:t>
            </a:r>
            <a:r>
              <a:rPr lang="en-US" sz="2000" dirty="0">
                <a:latin typeface="Arial" pitchFamily="34" charset="0"/>
                <a:cs typeface="Arial" pitchFamily="34" charset="0"/>
              </a:rPr>
              <a:t> </a:t>
            </a:r>
            <a:r>
              <a:rPr lang="en-US" sz="2000" dirty="0" err="1">
                <a:latin typeface="Arial" pitchFamily="34" charset="0"/>
                <a:cs typeface="Arial" pitchFamily="34" charset="0"/>
              </a:rPr>
              <a:t>sách</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phòng</a:t>
            </a:r>
            <a:r>
              <a:rPr lang="en-US" sz="2000" dirty="0">
                <a:latin typeface="Arial" pitchFamily="34" charset="0"/>
                <a:cs typeface="Arial" pitchFamily="34" charset="0"/>
              </a:rPr>
              <a:t> </a:t>
            </a:r>
            <a:r>
              <a:rPr lang="en-US" sz="2000" dirty="0" err="1">
                <a:latin typeface="Arial" pitchFamily="34" charset="0"/>
                <a:cs typeface="Arial" pitchFamily="34" charset="0"/>
              </a:rPr>
              <a:t>yên</a:t>
            </a:r>
            <a:r>
              <a:rPr lang="en-US" sz="2000" dirty="0">
                <a:latin typeface="Arial" pitchFamily="34" charset="0"/>
                <a:cs typeface="Arial" pitchFamily="34" charset="0"/>
              </a:rPr>
              <a:t> </a:t>
            </a:r>
            <a:r>
              <a:rPr lang="en-US" sz="2000" dirty="0" err="1">
                <a:latin typeface="Arial" pitchFamily="34" charset="0"/>
                <a:cs typeface="Arial" pitchFamily="34" charset="0"/>
              </a:rPr>
              <a:t>tĩnh</a:t>
            </a:r>
            <a:r>
              <a:rPr lang="en-US" sz="2000" dirty="0">
                <a:latin typeface="Arial" pitchFamily="34" charset="0"/>
                <a:cs typeface="Arial" pitchFamily="34" charset="0"/>
              </a:rPr>
              <a:t>.</a:t>
            </a:r>
          </a:p>
          <a:p>
            <a:r>
              <a:rPr lang="en-US" sz="2400" b="0" i="1" dirty="0">
                <a:latin typeface="Arial" pitchFamily="34" charset="0"/>
                <a:cs typeface="Arial" pitchFamily="34" charset="0"/>
              </a:rPr>
              <a:t>Card, Moran, &amp; Newell </a:t>
            </a:r>
            <a:r>
              <a:rPr lang="en-US" sz="2400" b="0" dirty="0" err="1">
                <a:latin typeface="Arial" pitchFamily="34" charset="0"/>
                <a:cs typeface="Arial" pitchFamily="34" charset="0"/>
              </a:rPr>
              <a:t>đặt</a:t>
            </a:r>
            <a:r>
              <a:rPr lang="en-US" sz="2400" b="0" dirty="0">
                <a:latin typeface="Arial" pitchFamily="34" charset="0"/>
                <a:cs typeface="Arial" pitchFamily="34" charset="0"/>
              </a:rPr>
              <a:t> </a:t>
            </a:r>
            <a:r>
              <a:rPr lang="en-US" sz="2400" b="0" dirty="0" err="1">
                <a:latin typeface="Arial" pitchFamily="34" charset="0"/>
                <a:cs typeface="Arial" pitchFamily="34" charset="0"/>
              </a:rPr>
              <a:t>tên</a:t>
            </a:r>
            <a:r>
              <a:rPr lang="en-US" sz="2400" b="0" dirty="0">
                <a:latin typeface="Arial" pitchFamily="34" charset="0"/>
                <a:cs typeface="Arial" pitchFamily="34" charset="0"/>
              </a:rPr>
              <a:t> </a:t>
            </a:r>
            <a:r>
              <a:rPr lang="en-US" sz="2400" b="0" dirty="0" err="1">
                <a:latin typeface="Arial" pitchFamily="34" charset="0"/>
                <a:cs typeface="Arial" pitchFamily="34" charset="0"/>
              </a:rPr>
              <a:t>cho</a:t>
            </a:r>
            <a:r>
              <a:rPr lang="en-US" sz="2400" b="0" dirty="0">
                <a:latin typeface="Arial" pitchFamily="34" charset="0"/>
                <a:cs typeface="Arial" pitchFamily="34" charset="0"/>
              </a:rPr>
              <a:t> </a:t>
            </a:r>
            <a:r>
              <a:rPr lang="en-US" sz="2400" b="0" dirty="0" err="1">
                <a:latin typeface="Arial" pitchFamily="34" charset="0"/>
                <a:cs typeface="Arial" pitchFamily="34" charset="0"/>
              </a:rPr>
              <a:t>ba</a:t>
            </a:r>
            <a:r>
              <a:rPr lang="en-US" sz="2400" b="0" dirty="0">
                <a:latin typeface="Arial" pitchFamily="34" charset="0"/>
                <a:cs typeface="Arial" pitchFamily="34" charset="0"/>
              </a:rPr>
              <a:t> </a:t>
            </a:r>
            <a:r>
              <a:rPr lang="en-US" sz="2400" b="0" dirty="0" err="1">
                <a:latin typeface="Arial" pitchFamily="34" charset="0"/>
                <a:cs typeface="Arial" pitchFamily="34" charset="0"/>
              </a:rPr>
              <a:t>nhóm</a:t>
            </a:r>
            <a:r>
              <a:rPr lang="en-US" sz="2400" b="0" dirty="0">
                <a:latin typeface="Arial" pitchFamily="34" charset="0"/>
                <a:cs typeface="Arial" pitchFamily="34" charset="0"/>
              </a:rPr>
              <a:t> </a:t>
            </a:r>
            <a:r>
              <a:rPr lang="en-US" sz="2400" b="0" dirty="0" err="1">
                <a:latin typeface="Arial" pitchFamily="34" charset="0"/>
                <a:cs typeface="Arial" pitchFamily="34" charset="0"/>
              </a:rPr>
              <a:t>người</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Fastman</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Slowman</a:t>
            </a:r>
            <a:endParaRPr lang="en-US" sz="2000" dirty="0">
              <a:latin typeface="Arial" pitchFamily="34" charset="0"/>
              <a:cs typeface="Arial" pitchFamily="34" charset="0"/>
            </a:endParaRPr>
          </a:p>
          <a:p>
            <a:pPr lvl="1"/>
            <a:r>
              <a:rPr lang="en-US" sz="2000" dirty="0">
                <a:latin typeface="Arial" pitchFamily="34" charset="0"/>
                <a:cs typeface="Arial" pitchFamily="34" charset="0"/>
              </a:rPr>
              <a:t>Middleman</a:t>
            </a:r>
          </a:p>
          <a:p>
            <a:endParaRPr lang="en-US" sz="2400" b="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7" name="Date Placeholder 6"/>
          <p:cNvSpPr>
            <a:spLocks noGrp="1"/>
          </p:cNvSpPr>
          <p:nvPr>
            <p:ph type="dt" sz="half" idx="10"/>
          </p:nvPr>
        </p:nvSpPr>
        <p:spPr/>
        <p:txBody>
          <a:bodyPr/>
          <a:lstStyle/>
          <a:p>
            <a:r>
              <a:rPr lang="en-US" smtClean="0"/>
              <a:t>12/2013</a:t>
            </a:r>
            <a:endParaRPr lang="en-US"/>
          </a:p>
        </p:txBody>
      </p:sp>
      <p:sp>
        <p:nvSpPr>
          <p:cNvPr id="8" name="Slide Number Placeholder 7"/>
          <p:cNvSpPr>
            <a:spLocks noGrp="1"/>
          </p:cNvSpPr>
          <p:nvPr>
            <p:ph type="sldNum" sz="quarter" idx="12"/>
          </p:nvPr>
        </p:nvSpPr>
        <p:spPr/>
        <p:txBody>
          <a:bodyPr/>
          <a:lstStyle/>
          <a:p>
            <a:fld id="{EC5BC178-54D5-4457-823E-9B8C72D04B15}"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a:t>Bộ</a:t>
            </a:r>
            <a:r>
              <a:rPr lang="en-US" sz="2800" dirty="0"/>
              <a:t> </a:t>
            </a:r>
            <a:r>
              <a:rPr lang="en-US" sz="2800" dirty="0" err="1"/>
              <a:t>xử</a:t>
            </a:r>
            <a:r>
              <a:rPr lang="en-US" sz="2800" dirty="0"/>
              <a:t> </a:t>
            </a:r>
            <a:r>
              <a:rPr lang="en-US" sz="2800" dirty="0" err="1"/>
              <a:t>lý</a:t>
            </a:r>
            <a:r>
              <a:rPr lang="en-US" sz="2800" dirty="0"/>
              <a:t> </a:t>
            </a:r>
            <a:r>
              <a:rPr lang="en-US" sz="2800" dirty="0" err="1"/>
              <a:t>cảm</a:t>
            </a:r>
            <a:r>
              <a:rPr lang="en-US" sz="2800" dirty="0"/>
              <a:t> </a:t>
            </a:r>
            <a:r>
              <a:rPr lang="en-US" sz="2800" dirty="0" err="1"/>
              <a:t>nhận</a:t>
            </a:r>
            <a:endParaRPr lang="en-US" sz="2800"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Hỗn</a:t>
            </a:r>
            <a:r>
              <a:rPr lang="en-US" sz="2400" b="0" dirty="0">
                <a:latin typeface="Arial" pitchFamily="34" charset="0"/>
                <a:cs typeface="Arial" pitchFamily="34" charset="0"/>
              </a:rPr>
              <a:t> </a:t>
            </a:r>
            <a:r>
              <a:rPr lang="en-US" sz="2400" b="0" dirty="0" err="1">
                <a:latin typeface="Arial" pitchFamily="34" charset="0"/>
                <a:cs typeface="Arial" pitchFamily="34" charset="0"/>
              </a:rPr>
              <a:t>hợp</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chu</a:t>
            </a:r>
            <a:r>
              <a:rPr lang="en-US" sz="2000" dirty="0">
                <a:latin typeface="Arial" pitchFamily="34" charset="0"/>
                <a:cs typeface="Arial" pitchFamily="34" charset="0"/>
              </a:rPr>
              <a:t> </a:t>
            </a:r>
            <a:r>
              <a:rPr lang="en-US" sz="2000" dirty="0" err="1">
                <a:latin typeface="Arial" pitchFamily="34" charset="0"/>
                <a:cs typeface="Arial" pitchFamily="34" charset="0"/>
              </a:rPr>
              <a:t>kỳ</a:t>
            </a:r>
            <a:r>
              <a:rPr lang="en-US" sz="2000" dirty="0">
                <a:latin typeface="Arial" pitchFamily="34" charset="0"/>
                <a:cs typeface="Arial" pitchFamily="34" charset="0"/>
              </a:rPr>
              <a:t>, </a:t>
            </a:r>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khoảng</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đó</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kiện</a:t>
            </a:r>
            <a:r>
              <a:rPr lang="en-US" sz="2000" dirty="0">
                <a:latin typeface="Arial" pitchFamily="34" charset="0"/>
                <a:cs typeface="Arial" pitchFamily="34" charset="0"/>
              </a:rPr>
              <a:t> </a:t>
            </a:r>
            <a:r>
              <a:rPr lang="en-US" sz="2000" dirty="0" err="1">
                <a:latin typeface="Arial" pitchFamily="34" charset="0"/>
                <a:cs typeface="Arial" pitchFamily="34" charset="0"/>
              </a:rPr>
              <a:t>xảy</a:t>
            </a:r>
            <a:r>
              <a:rPr lang="en-US" sz="2000" dirty="0">
                <a:latin typeface="Arial" pitchFamily="34" charset="0"/>
                <a:cs typeface="Arial" pitchFamily="34" charset="0"/>
              </a:rPr>
              <a:t> </a:t>
            </a:r>
            <a:r>
              <a:rPr lang="en-US" sz="2000" dirty="0" err="1">
                <a:latin typeface="Arial" pitchFamily="34" charset="0"/>
                <a:cs typeface="Arial" pitchFamily="34" charset="0"/>
              </a:rPr>
              <a:t>ra</a:t>
            </a:r>
            <a:r>
              <a:rPr lang="en-US" sz="2000" dirty="0">
                <a:latin typeface="Arial" pitchFamily="34" charset="0"/>
                <a:cs typeface="Arial" pitchFamily="34" charset="0"/>
              </a:rPr>
              <a:t>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u="sng" dirty="0" err="1">
                <a:latin typeface="Arial" pitchFamily="34" charset="0"/>
                <a:cs typeface="Arial" pitchFamily="34" charset="0"/>
              </a:rPr>
              <a:t>thu</a:t>
            </a:r>
            <a:r>
              <a:rPr lang="en-US" sz="2000" u="sng" dirty="0">
                <a:latin typeface="Arial" pitchFamily="34" charset="0"/>
                <a:cs typeface="Arial" pitchFamily="34" charset="0"/>
              </a:rPr>
              <a:t> </a:t>
            </a:r>
            <a:r>
              <a:rPr lang="en-US" sz="2000" u="sng" dirty="0" err="1">
                <a:latin typeface="Arial" pitchFamily="34" charset="0"/>
                <a:cs typeface="Arial" pitchFamily="34" charset="0"/>
              </a:rPr>
              <a:t>nhận</a:t>
            </a:r>
            <a:r>
              <a:rPr lang="en-US" sz="2000" u="sng" dirty="0">
                <a:latin typeface="Arial" pitchFamily="34" charset="0"/>
                <a:cs typeface="Arial" pitchFamily="34" charset="0"/>
              </a:rPr>
              <a:t> </a:t>
            </a:r>
            <a:r>
              <a:rPr lang="en-US" sz="2000" u="sng" dirty="0" err="1">
                <a:latin typeface="Arial" pitchFamily="34" charset="0"/>
                <a:cs typeface="Arial" pitchFamily="34" charset="0"/>
              </a:rPr>
              <a:t>được</a:t>
            </a:r>
            <a:r>
              <a:rPr lang="en-US" sz="2000" u="sng" dirty="0">
                <a:latin typeface="Arial" pitchFamily="34" charset="0"/>
                <a:cs typeface="Arial" pitchFamily="34" charset="0"/>
              </a:rPr>
              <a:t> </a:t>
            </a:r>
            <a:r>
              <a:rPr lang="en-US" sz="2000" u="sng" dirty="0" err="1">
                <a:latin typeface="Arial" pitchFamily="34" charset="0"/>
                <a:cs typeface="Arial" pitchFamily="34" charset="0"/>
              </a:rPr>
              <a:t>hai</a:t>
            </a:r>
            <a:r>
              <a:rPr lang="en-US" sz="2000" u="sng" dirty="0">
                <a:latin typeface="Arial" pitchFamily="34" charset="0"/>
                <a:cs typeface="Arial" pitchFamily="34" charset="0"/>
              </a:rPr>
              <a:t> </a:t>
            </a:r>
            <a:r>
              <a:rPr lang="en-US" sz="2000" u="sng" dirty="0" err="1">
                <a:latin typeface="Arial" pitchFamily="34" charset="0"/>
                <a:cs typeface="Arial" pitchFamily="34" charset="0"/>
              </a:rPr>
              <a:t>ảnh</a:t>
            </a:r>
            <a:r>
              <a:rPr lang="en-US" sz="2000" dirty="0">
                <a:latin typeface="Arial" pitchFamily="34" charset="0"/>
                <a:cs typeface="Arial" pitchFamily="34" charset="0"/>
              </a:rPr>
              <a:t>.</a:t>
            </a:r>
          </a:p>
          <a:p>
            <a:pPr lvl="1"/>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kiện</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xảy</a:t>
            </a:r>
            <a:r>
              <a:rPr lang="en-US" sz="2000" dirty="0">
                <a:latin typeface="Arial" pitchFamily="34" charset="0"/>
                <a:cs typeface="Arial" pitchFamily="34" charset="0"/>
              </a:rPr>
              <a:t> </a:t>
            </a:r>
            <a:r>
              <a:rPr lang="en-US" sz="2000" dirty="0" err="1">
                <a:latin typeface="Arial" pitchFamily="34" charset="0"/>
                <a:cs typeface="Arial" pitchFamily="34" charset="0"/>
              </a:rPr>
              <a:t>ra</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khoảng</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nhỏ</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i="1" dirty="0" err="1">
                <a:latin typeface="Arial" pitchFamily="34" charset="0"/>
                <a:cs typeface="Arial" pitchFamily="34" charset="0"/>
              </a:rPr>
              <a:t>Tp</a:t>
            </a:r>
            <a:r>
              <a:rPr lang="en-US" sz="2000" dirty="0">
                <a:latin typeface="Arial" pitchFamily="34" charset="0"/>
                <a:cs typeface="Arial" pitchFamily="34" charset="0"/>
              </a:rPr>
              <a:t> ở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vị</a:t>
            </a:r>
            <a:r>
              <a:rPr lang="en-US" sz="2000" dirty="0">
                <a:latin typeface="Arial" pitchFamily="34" charset="0"/>
                <a:cs typeface="Arial" pitchFamily="34" charset="0"/>
              </a:rPr>
              <a:t> </a:t>
            </a:r>
            <a:r>
              <a:rPr lang="en-US" sz="2000" dirty="0" err="1">
                <a:latin typeface="Arial" pitchFamily="34" charset="0"/>
                <a:cs typeface="Arial" pitchFamily="34" charset="0"/>
              </a:rPr>
              <a:t>trí</a:t>
            </a:r>
            <a:r>
              <a:rPr lang="en-US" sz="2000" dirty="0">
                <a:latin typeface="Arial" pitchFamily="34" charset="0"/>
                <a:cs typeface="Arial" pitchFamily="34" charset="0"/>
              </a:rPr>
              <a:t>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u="sng" dirty="0" err="1">
                <a:latin typeface="Arial" pitchFamily="34" charset="0"/>
                <a:cs typeface="Arial" pitchFamily="34" charset="0"/>
              </a:rPr>
              <a:t>ảnh</a:t>
            </a:r>
            <a:r>
              <a:rPr lang="en-US" sz="2000" u="sng" dirty="0">
                <a:latin typeface="Arial" pitchFamily="34" charset="0"/>
                <a:cs typeface="Arial" pitchFamily="34" charset="0"/>
              </a:rPr>
              <a:t> </a:t>
            </a:r>
            <a:r>
              <a:rPr lang="en-US" sz="2000" u="sng" dirty="0" err="1">
                <a:latin typeface="Arial" pitchFamily="34" charset="0"/>
                <a:cs typeface="Arial" pitchFamily="34" charset="0"/>
              </a:rPr>
              <a:t>chuyển</a:t>
            </a:r>
            <a:r>
              <a:rPr lang="en-US" sz="2000" u="sng" dirty="0">
                <a:latin typeface="Arial" pitchFamily="34" charset="0"/>
                <a:cs typeface="Arial" pitchFamily="34" charset="0"/>
              </a:rPr>
              <a:t> </a:t>
            </a:r>
            <a:r>
              <a:rPr lang="en-US" sz="2000" u="sng" dirty="0" err="1">
                <a:latin typeface="Arial" pitchFamily="34" charset="0"/>
                <a:cs typeface="Arial" pitchFamily="34" charset="0"/>
              </a:rPr>
              <a:t>động</a:t>
            </a:r>
            <a:r>
              <a:rPr lang="en-US" sz="2000" dirty="0">
                <a:latin typeface="Arial" pitchFamily="34" charset="0"/>
                <a:cs typeface="Arial" pitchFamily="34" charset="0"/>
              </a:rPr>
              <a:t>.</a:t>
            </a:r>
          </a:p>
          <a:p>
            <a:pPr lvl="1"/>
            <a:r>
              <a:rPr lang="en-US" sz="2000" dirty="0" err="1">
                <a:latin typeface="Arial" pitchFamily="34" charset="0"/>
                <a:cs typeface="Arial" pitchFamily="34" charset="0"/>
              </a:rPr>
              <a:t>Tham</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biên</a:t>
            </a:r>
            <a:r>
              <a:rPr lang="en-US" sz="2000" dirty="0">
                <a:latin typeface="Arial" pitchFamily="34" charset="0"/>
                <a:cs typeface="Arial" pitchFamily="34" charset="0"/>
              </a:rPr>
              <a:t> </a:t>
            </a:r>
            <a:r>
              <a:rPr lang="en-US" sz="2000" dirty="0" err="1">
                <a:latin typeface="Arial" pitchFamily="34" charset="0"/>
                <a:cs typeface="Arial" pitchFamily="34" charset="0"/>
              </a:rPr>
              <a:t>dưới</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tốc</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khung</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động</a:t>
            </a:r>
            <a:endParaRPr lang="en-US" sz="2000" dirty="0">
              <a:latin typeface="Arial" pitchFamily="34" charset="0"/>
              <a:cs typeface="Arial" pitchFamily="34" charset="0"/>
            </a:endParaRPr>
          </a:p>
          <a:p>
            <a:pPr lvl="2"/>
            <a:r>
              <a:rPr lang="en-US" sz="1800" dirty="0">
                <a:latin typeface="Arial" pitchFamily="34" charset="0"/>
                <a:cs typeface="Arial" pitchFamily="34" charset="0"/>
              </a:rPr>
              <a:t>Middleman: 10 </a:t>
            </a:r>
            <a:r>
              <a:rPr lang="en-US" sz="1800" dirty="0" err="1">
                <a:latin typeface="Arial" pitchFamily="34" charset="0"/>
                <a:cs typeface="Arial" pitchFamily="34" charset="0"/>
              </a:rPr>
              <a:t>khung</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a:t>
            </a:r>
            <a:r>
              <a:rPr lang="en-US" sz="1800" dirty="0" err="1">
                <a:latin typeface="Arial" pitchFamily="34" charset="0"/>
                <a:cs typeface="Arial" pitchFamily="34" charset="0"/>
              </a:rPr>
              <a:t>giây</a:t>
            </a:r>
            <a:r>
              <a:rPr lang="en-US" sz="1800" dirty="0">
                <a:latin typeface="Arial" pitchFamily="34" charset="0"/>
                <a:cs typeface="Arial" pitchFamily="34" charset="0"/>
              </a:rPr>
              <a:t>, </a:t>
            </a:r>
          </a:p>
          <a:p>
            <a:pPr lvl="2"/>
            <a:r>
              <a:rPr lang="en-US" sz="1800" dirty="0" err="1">
                <a:latin typeface="Arial" pitchFamily="34" charset="0"/>
                <a:cs typeface="Arial" pitchFamily="34" charset="0"/>
              </a:rPr>
              <a:t>Fastman</a:t>
            </a:r>
            <a:r>
              <a:rPr lang="en-US" sz="1800" dirty="0">
                <a:latin typeface="Arial" pitchFamily="34" charset="0"/>
                <a:cs typeface="Arial" pitchFamily="34" charset="0"/>
              </a:rPr>
              <a:t>: 20 </a:t>
            </a:r>
            <a:r>
              <a:rPr lang="en-US" sz="1800" dirty="0" err="1">
                <a:latin typeface="Arial" pitchFamily="34" charset="0"/>
                <a:cs typeface="Arial" pitchFamily="34" charset="0"/>
              </a:rPr>
              <a:t>khung</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a:t>
            </a:r>
            <a:r>
              <a:rPr lang="en-US" sz="1800" dirty="0" err="1">
                <a:latin typeface="Arial" pitchFamily="34" charset="0"/>
                <a:cs typeface="Arial" pitchFamily="34" charset="0"/>
              </a:rPr>
              <a:t>giây</a:t>
            </a:r>
            <a:endParaRPr lang="en-US" sz="18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en-US" smtClean="0"/>
              <a:t>12/2013</a:t>
            </a:r>
            <a:endParaRPr lang="en-US"/>
          </a:p>
        </p:txBody>
      </p:sp>
      <p:sp>
        <p:nvSpPr>
          <p:cNvPr id="7" name="Slide Number Placeholder 6"/>
          <p:cNvSpPr>
            <a:spLocks noGrp="1"/>
          </p:cNvSpPr>
          <p:nvPr>
            <p:ph type="sldNum" sz="quarter" idx="12"/>
          </p:nvPr>
        </p:nvSpPr>
        <p:spPr/>
        <p:txBody>
          <a:bodyPr/>
          <a:lstStyle/>
          <a:p>
            <a:fld id="{EC5BC178-54D5-4457-823E-9B8C72D04B15}"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ntphuong-cnpm</a:t>
            </a:r>
            <a:endParaRPr lang="en-US"/>
          </a:p>
        </p:txBody>
      </p: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Bộ</a:t>
            </a:r>
            <a:r>
              <a:rPr lang="en-US" dirty="0"/>
              <a:t> </a:t>
            </a:r>
            <a:r>
              <a:rPr lang="en-US" dirty="0" err="1" smtClean="0"/>
              <a:t>xử</a:t>
            </a:r>
            <a:r>
              <a:rPr lang="en-US" dirty="0"/>
              <a:t> </a:t>
            </a:r>
            <a:r>
              <a:rPr lang="en-US" dirty="0" err="1" smtClean="0"/>
              <a:t>lý</a:t>
            </a:r>
            <a:r>
              <a:rPr lang="en-US" dirty="0"/>
              <a:t> </a:t>
            </a:r>
            <a:r>
              <a:rPr lang="en-US" dirty="0" err="1" smtClean="0"/>
              <a:t>cảm</a:t>
            </a:r>
            <a:r>
              <a:rPr lang="en-US" dirty="0"/>
              <a:t> </a:t>
            </a:r>
            <a:r>
              <a:rPr lang="en-US" dirty="0" err="1"/>
              <a:t>nhận</a:t>
            </a:r>
            <a:endParaRPr lang="en-US" dirty="0"/>
          </a:p>
        </p:txBody>
      </p:sp>
      <p:sp>
        <p:nvSpPr>
          <p:cNvPr id="3" name="Content Placeholder 2"/>
          <p:cNvSpPr>
            <a:spLocks noGrp="1"/>
          </p:cNvSpPr>
          <p:nvPr>
            <p:ph idx="1"/>
          </p:nvPr>
        </p:nvSpPr>
        <p:spPr>
          <a:xfrm>
            <a:off x="457200" y="1076325"/>
            <a:ext cx="8001000" cy="5248275"/>
          </a:xfrm>
        </p:spPr>
        <p:txBody>
          <a:bodyPr/>
          <a:lstStyle/>
          <a:p>
            <a:r>
              <a:rPr lang="en-US" sz="2400" b="0" dirty="0" err="1">
                <a:latin typeface="Arial" pitchFamily="34" charset="0"/>
                <a:cs typeface="Arial" pitchFamily="34" charset="0"/>
              </a:rPr>
              <a:t>Hỗn</a:t>
            </a:r>
            <a:r>
              <a:rPr lang="en-US" sz="2400" b="0" dirty="0">
                <a:latin typeface="Arial" pitchFamily="34" charset="0"/>
                <a:cs typeface="Arial" pitchFamily="34" charset="0"/>
              </a:rPr>
              <a:t> </a:t>
            </a:r>
            <a:r>
              <a:rPr lang="en-US" sz="2400" b="0" dirty="0" err="1">
                <a:latin typeface="Arial" pitchFamily="34" charset="0"/>
                <a:cs typeface="Arial" pitchFamily="34" charset="0"/>
              </a:rPr>
              <a:t>hợp</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tt</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Hỗn</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còn</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biên</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về</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đáp</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tính</a:t>
            </a:r>
            <a:r>
              <a:rPr lang="en-US" sz="2000" dirty="0">
                <a:latin typeface="Arial" pitchFamily="34" charset="0"/>
                <a:cs typeface="Arial" pitchFamily="34" charset="0"/>
              </a:rPr>
              <a:t> (</a:t>
            </a:r>
            <a:r>
              <a:rPr lang="en-US" sz="2000" i="1" dirty="0" err="1">
                <a:latin typeface="Arial" pitchFamily="34" charset="0"/>
                <a:cs typeface="Arial" pitchFamily="34" charset="0"/>
              </a:rPr>
              <a:t>Tp</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giác</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thời</a:t>
            </a:r>
            <a:endParaRPr lang="en-US" sz="2000" dirty="0">
              <a:latin typeface="Arial" pitchFamily="34" charset="0"/>
              <a:cs typeface="Arial" pitchFamily="34" charset="0"/>
            </a:endParaRPr>
          </a:p>
          <a:p>
            <a:pPr lvl="2"/>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Trình</a:t>
            </a:r>
            <a:r>
              <a:rPr lang="en-US" sz="1800" dirty="0">
                <a:latin typeface="Arial" pitchFamily="34" charset="0"/>
                <a:cs typeface="Arial" pitchFamily="34" charset="0"/>
              </a:rPr>
              <a:t> </a:t>
            </a:r>
            <a:r>
              <a:rPr lang="en-US" sz="1800" dirty="0" err="1">
                <a:latin typeface="Arial" pitchFamily="34" charset="0"/>
                <a:cs typeface="Arial" pitchFamily="34" charset="0"/>
              </a:rPr>
              <a:t>soạn</a:t>
            </a:r>
            <a:r>
              <a:rPr lang="en-US" sz="1800" dirty="0">
                <a:latin typeface="Arial" pitchFamily="34" charset="0"/>
                <a:cs typeface="Arial" pitchFamily="34" charset="0"/>
              </a:rPr>
              <a:t> </a:t>
            </a:r>
            <a:r>
              <a:rPr lang="en-US" sz="1800" dirty="0" err="1">
                <a:latin typeface="Arial" pitchFamily="34" charset="0"/>
                <a:cs typeface="Arial" pitchFamily="34" charset="0"/>
              </a:rPr>
              <a:t>thảo</a:t>
            </a:r>
            <a:r>
              <a:rPr lang="en-US" sz="1800" dirty="0">
                <a:latin typeface="Arial" pitchFamily="34" charset="0"/>
                <a:cs typeface="Arial" pitchFamily="34" charset="0"/>
              </a:rPr>
              <a:t> </a:t>
            </a:r>
            <a:r>
              <a:rPr lang="en-US" sz="1800" dirty="0" err="1">
                <a:latin typeface="Arial" pitchFamily="34" charset="0"/>
                <a:cs typeface="Arial" pitchFamily="34" charset="0"/>
              </a:rPr>
              <a:t>văn</a:t>
            </a:r>
            <a:r>
              <a:rPr lang="en-US" sz="1800" dirty="0">
                <a:latin typeface="Arial" pitchFamily="34" charset="0"/>
                <a:cs typeface="Arial" pitchFamily="34" charset="0"/>
              </a:rPr>
              <a:t> </a:t>
            </a:r>
            <a:r>
              <a:rPr lang="en-US" sz="1800" dirty="0" err="1">
                <a:latin typeface="Arial" pitchFamily="34" charset="0"/>
                <a:cs typeface="Arial" pitchFamily="34" charset="0"/>
              </a:rPr>
              <a:t>bản</a:t>
            </a:r>
            <a:r>
              <a:rPr lang="en-US" sz="1800" dirty="0">
                <a:latin typeface="Arial" pitchFamily="34" charset="0"/>
                <a:cs typeface="Arial" pitchFamily="34" charset="0"/>
              </a:rPr>
              <a:t>: </a:t>
            </a:r>
            <a:r>
              <a:rPr lang="en-US" sz="1800" dirty="0" err="1">
                <a:latin typeface="Arial" pitchFamily="34" charset="0"/>
                <a:cs typeface="Arial" pitchFamily="34" charset="0"/>
              </a:rPr>
              <a:t>Nếu</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đáp</a:t>
            </a:r>
            <a:r>
              <a:rPr lang="en-US" sz="1800" dirty="0">
                <a:latin typeface="Arial" pitchFamily="34" charset="0"/>
                <a:cs typeface="Arial" pitchFamily="34" charset="0"/>
              </a:rPr>
              <a:t> </a:t>
            </a:r>
            <a:r>
              <a:rPr lang="en-US" sz="1800" dirty="0" err="1">
                <a:latin typeface="Arial" pitchFamily="34" charset="0"/>
                <a:cs typeface="Arial" pitchFamily="34" charset="0"/>
              </a:rPr>
              <a:t>ứng</a:t>
            </a:r>
            <a:r>
              <a:rPr lang="en-US" sz="1800" dirty="0">
                <a:latin typeface="Arial" pitchFamily="34" charset="0"/>
                <a:cs typeface="Arial" pitchFamily="34" charset="0"/>
              </a:rPr>
              <a:t> </a:t>
            </a:r>
            <a:r>
              <a:rPr lang="en-US" sz="1800" dirty="0" err="1">
                <a:latin typeface="Arial" pitchFamily="34" charset="0"/>
                <a:cs typeface="Arial" pitchFamily="34" charset="0"/>
              </a:rPr>
              <a:t>lớn</a:t>
            </a:r>
            <a:r>
              <a:rPr lang="en-US" sz="1800" dirty="0">
                <a:latin typeface="Arial" pitchFamily="34" charset="0"/>
                <a:cs typeface="Arial" pitchFamily="34" charset="0"/>
              </a:rPr>
              <a:t> </a:t>
            </a:r>
            <a:r>
              <a:rPr lang="en-US" sz="1800" dirty="0" err="1">
                <a:latin typeface="Arial" pitchFamily="34" charset="0"/>
                <a:cs typeface="Arial" pitchFamily="34" charset="0"/>
              </a:rPr>
              <a:t>hơn</a:t>
            </a:r>
            <a:r>
              <a:rPr lang="en-US" sz="1800" dirty="0">
                <a:latin typeface="Arial" pitchFamily="34" charset="0"/>
                <a:cs typeface="Arial" pitchFamily="34" charset="0"/>
              </a:rPr>
              <a:t> </a:t>
            </a:r>
            <a:r>
              <a:rPr lang="en-US" sz="1800" i="1" dirty="0" err="1">
                <a:latin typeface="Arial" pitchFamily="34" charset="0"/>
                <a:cs typeface="Arial" pitchFamily="34" charset="0"/>
              </a:rPr>
              <a:t>Tp</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hiển</a:t>
            </a:r>
            <a:r>
              <a:rPr lang="en-US" sz="1800" dirty="0">
                <a:latin typeface="Arial" pitchFamily="34" charset="0"/>
                <a:cs typeface="Arial" pitchFamily="34" charset="0"/>
              </a:rPr>
              <a:t> </a:t>
            </a:r>
            <a:r>
              <a:rPr lang="en-US" sz="1800" dirty="0" err="1">
                <a:latin typeface="Arial" pitchFamily="34" charset="0"/>
                <a:cs typeface="Arial" pitchFamily="34" charset="0"/>
              </a:rPr>
              <a:t>thị</a:t>
            </a:r>
            <a:r>
              <a:rPr lang="en-US" sz="1800" dirty="0">
                <a:latin typeface="Arial" pitchFamily="34" charset="0"/>
                <a:cs typeface="Arial" pitchFamily="34" charset="0"/>
              </a:rPr>
              <a:t> </a:t>
            </a:r>
            <a:r>
              <a:rPr lang="en-US" sz="1800" u="sng" dirty="0" err="1">
                <a:latin typeface="Arial" pitchFamily="34" charset="0"/>
                <a:cs typeface="Arial" pitchFamily="34" charset="0"/>
              </a:rPr>
              <a:t>phím</a:t>
            </a:r>
            <a:r>
              <a:rPr lang="en-US" sz="1800" u="sng" dirty="0">
                <a:latin typeface="Arial" pitchFamily="34" charset="0"/>
                <a:cs typeface="Arial" pitchFamily="34" charset="0"/>
              </a:rPr>
              <a:t> </a:t>
            </a:r>
            <a:r>
              <a:rPr lang="en-US" sz="1800" u="sng" dirty="0" err="1">
                <a:latin typeface="Arial" pitchFamily="34" charset="0"/>
                <a:cs typeface="Arial" pitchFamily="34" charset="0"/>
              </a:rPr>
              <a:t>gõ</a:t>
            </a:r>
            <a:r>
              <a:rPr lang="en-US" sz="1800" u="sng" dirty="0">
                <a:latin typeface="Arial" pitchFamily="34" charset="0"/>
                <a:cs typeface="Arial" pitchFamily="34" charset="0"/>
              </a:rPr>
              <a:t> </a:t>
            </a:r>
            <a:r>
              <a:rPr lang="en-US" sz="1800" dirty="0" err="1">
                <a:latin typeface="Arial" pitchFamily="34" charset="0"/>
                <a:cs typeface="Arial" pitchFamily="34" charset="0"/>
              </a:rPr>
              <a:t>thì</a:t>
            </a:r>
            <a:r>
              <a:rPr lang="en-US" sz="1800" dirty="0">
                <a:latin typeface="Arial" pitchFamily="34" charset="0"/>
                <a:cs typeface="Arial" pitchFamily="34" charset="0"/>
              </a:rPr>
              <a:t> </a:t>
            </a:r>
            <a:r>
              <a:rPr lang="en-US" sz="1800" dirty="0" err="1">
                <a:latin typeface="Arial" pitchFamily="34" charset="0"/>
                <a:cs typeface="Arial" pitchFamily="34" charset="0"/>
              </a:rPr>
              <a:t>người</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cảm</a:t>
            </a:r>
            <a:r>
              <a:rPr lang="en-US" sz="1800" dirty="0">
                <a:latin typeface="Arial" pitchFamily="34" charset="0"/>
                <a:cs typeface="Arial" pitchFamily="34" charset="0"/>
              </a:rPr>
              <a:t> </a:t>
            </a:r>
            <a:r>
              <a:rPr lang="en-US" sz="1800" dirty="0" err="1">
                <a:latin typeface="Arial" pitchFamily="34" charset="0"/>
                <a:cs typeface="Arial" pitchFamily="34" charset="0"/>
              </a:rPr>
              <a:t>giác</a:t>
            </a:r>
            <a:r>
              <a:rPr lang="en-US" sz="1800" dirty="0">
                <a:latin typeface="Arial" pitchFamily="34" charset="0"/>
                <a:cs typeface="Arial" pitchFamily="34" charset="0"/>
              </a:rPr>
              <a:t> </a:t>
            </a:r>
            <a:r>
              <a:rPr lang="en-US" sz="1800" dirty="0" err="1">
                <a:latin typeface="Arial" pitchFamily="34" charset="0"/>
                <a:cs typeface="Arial" pitchFamily="34" charset="0"/>
              </a:rPr>
              <a:t>chậm</a:t>
            </a:r>
            <a:r>
              <a:rPr lang="en-US" sz="1800" dirty="0">
                <a:latin typeface="Arial" pitchFamily="34" charset="0"/>
                <a:cs typeface="Arial" pitchFamily="34" charset="0"/>
              </a:rPr>
              <a:t>.</a:t>
            </a:r>
          </a:p>
          <a:p>
            <a:pPr lvl="1"/>
            <a:r>
              <a:rPr lang="en-US" sz="2000" dirty="0" err="1">
                <a:latin typeface="Arial" pitchFamily="34" charset="0"/>
                <a:cs typeface="Arial" pitchFamily="34" charset="0"/>
              </a:rPr>
              <a:t>Thuyết</a:t>
            </a:r>
            <a:r>
              <a:rPr lang="en-US" sz="2000" dirty="0">
                <a:latin typeface="Arial" pitchFamily="34" charset="0"/>
                <a:cs typeface="Arial" pitchFamily="34" charset="0"/>
              </a:rPr>
              <a:t> "</a:t>
            </a:r>
            <a:r>
              <a:rPr lang="en-US" sz="2000" dirty="0" err="1">
                <a:latin typeface="Arial" pitchFamily="34" charset="0"/>
                <a:cs typeface="Arial" pitchFamily="34" charset="0"/>
              </a:rPr>
              <a:t>nhân</a:t>
            </a:r>
            <a:r>
              <a:rPr lang="en-US" sz="2000" dirty="0">
                <a:latin typeface="Arial" pitchFamily="34" charset="0"/>
                <a:cs typeface="Arial" pitchFamily="34" charset="0"/>
              </a:rPr>
              <a:t> </a:t>
            </a:r>
            <a:r>
              <a:rPr lang="en-US" sz="2000" dirty="0" err="1">
                <a:latin typeface="Arial" pitchFamily="34" charset="0"/>
                <a:cs typeface="Arial" pitchFamily="34" charset="0"/>
              </a:rPr>
              <a:t>quả</a:t>
            </a:r>
            <a:r>
              <a:rPr lang="en-US" sz="2000" dirty="0">
                <a:latin typeface="Arial" pitchFamily="34" charset="0"/>
                <a:cs typeface="Arial" pitchFamily="34" charset="0"/>
              </a:rPr>
              <a:t>"</a:t>
            </a:r>
          </a:p>
          <a:p>
            <a:pPr lvl="2"/>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a:t>
            </a:r>
            <a:r>
              <a:rPr lang="en-US" sz="1800" dirty="0" err="1">
                <a:latin typeface="Arial" pitchFamily="34" charset="0"/>
                <a:cs typeface="Arial" pitchFamily="34" charset="0"/>
              </a:rPr>
              <a:t>gõ</a:t>
            </a:r>
            <a:r>
              <a:rPr lang="en-US" sz="1800" dirty="0">
                <a:latin typeface="Arial" pitchFamily="34" charset="0"/>
                <a:cs typeface="Arial" pitchFamily="34" charset="0"/>
              </a:rPr>
              <a:t> </a:t>
            </a:r>
            <a:r>
              <a:rPr lang="en-US" sz="1800" dirty="0" err="1">
                <a:latin typeface="Arial" pitchFamily="34" charset="0"/>
                <a:cs typeface="Arial" pitchFamily="34" charset="0"/>
              </a:rPr>
              <a:t>phím</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sự</a:t>
            </a:r>
            <a:r>
              <a:rPr lang="en-US" sz="1800" dirty="0">
                <a:latin typeface="Arial" pitchFamily="34" charset="0"/>
                <a:cs typeface="Arial" pitchFamily="34" charset="0"/>
              </a:rPr>
              <a:t> </a:t>
            </a:r>
            <a:r>
              <a:rPr lang="en-US" sz="1800" dirty="0" err="1">
                <a:latin typeface="Arial" pitchFamily="34" charset="0"/>
                <a:cs typeface="Arial" pitchFamily="34" charset="0"/>
              </a:rPr>
              <a:t>thay</a:t>
            </a:r>
            <a:r>
              <a:rPr lang="en-US" sz="1800" dirty="0">
                <a:latin typeface="Arial" pitchFamily="34" charset="0"/>
                <a:cs typeface="Arial" pitchFamily="34" charset="0"/>
              </a:rPr>
              <a:t> </a:t>
            </a:r>
            <a:r>
              <a:rPr lang="en-US" sz="1800" dirty="0" err="1">
                <a:latin typeface="Arial" pitchFamily="34" charset="0"/>
                <a:cs typeface="Arial" pitchFamily="34" charset="0"/>
              </a:rPr>
              <a:t>đổi</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màn</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Nếu</a:t>
            </a:r>
            <a:r>
              <a:rPr lang="en-US" sz="1800" dirty="0">
                <a:latin typeface="Arial" pitchFamily="34" charset="0"/>
                <a:cs typeface="Arial" pitchFamily="34" charset="0"/>
              </a:rPr>
              <a:t> </a:t>
            </a:r>
            <a:r>
              <a:rPr lang="en-US" sz="1800" dirty="0" err="1">
                <a:latin typeface="Arial" pitchFamily="34" charset="0"/>
                <a:cs typeface="Arial" pitchFamily="34" charset="0"/>
              </a:rPr>
              <a:t>khoảng</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sự</a:t>
            </a:r>
            <a:r>
              <a:rPr lang="en-US" sz="1800" dirty="0">
                <a:latin typeface="Arial" pitchFamily="34" charset="0"/>
                <a:cs typeface="Arial" pitchFamily="34" charset="0"/>
              </a:rPr>
              <a:t> </a:t>
            </a:r>
            <a:r>
              <a:rPr lang="en-US" sz="1800" dirty="0" err="1">
                <a:latin typeface="Arial" pitchFamily="34" charset="0"/>
                <a:cs typeface="Arial" pitchFamily="34" charset="0"/>
              </a:rPr>
              <a:t>kiện</a:t>
            </a:r>
            <a:r>
              <a:rPr lang="en-US" sz="1800" dirty="0">
                <a:latin typeface="Arial" pitchFamily="34" charset="0"/>
                <a:cs typeface="Arial" pitchFamily="34" charset="0"/>
              </a:rPr>
              <a:t> </a:t>
            </a:r>
            <a:r>
              <a:rPr lang="en-US" sz="1800" dirty="0" err="1">
                <a:latin typeface="Arial" pitchFamily="34" charset="0"/>
                <a:cs typeface="Arial" pitchFamily="34" charset="0"/>
              </a:rPr>
              <a:t>nhỏ</a:t>
            </a:r>
            <a:r>
              <a:rPr lang="en-US" sz="1800" dirty="0">
                <a:latin typeface="Arial" pitchFamily="34" charset="0"/>
                <a:cs typeface="Arial" pitchFamily="34" charset="0"/>
              </a:rPr>
              <a:t> </a:t>
            </a:r>
            <a:r>
              <a:rPr lang="en-US" sz="1800" dirty="0" err="1">
                <a:latin typeface="Arial" pitchFamily="34" charset="0"/>
                <a:cs typeface="Arial" pitchFamily="34" charset="0"/>
              </a:rPr>
              <a:t>hơn</a:t>
            </a:r>
            <a:r>
              <a:rPr lang="en-US" sz="1800" dirty="0">
                <a:latin typeface="Arial" pitchFamily="34" charset="0"/>
                <a:cs typeface="Arial" pitchFamily="34" charset="0"/>
              </a:rPr>
              <a:t> </a:t>
            </a:r>
            <a:r>
              <a:rPr lang="en-US" sz="1800" i="1" dirty="0" err="1">
                <a:latin typeface="Arial" pitchFamily="34" charset="0"/>
                <a:cs typeface="Arial" pitchFamily="34" charset="0"/>
              </a:rPr>
              <a:t>Tp</a:t>
            </a:r>
            <a:r>
              <a:rPr lang="en-US" sz="1800" dirty="0">
                <a:latin typeface="Arial" pitchFamily="34" charset="0"/>
                <a:cs typeface="Arial" pitchFamily="34" charset="0"/>
              </a:rPr>
              <a:t> </a:t>
            </a:r>
            <a:r>
              <a:rPr lang="en-US" sz="1800" dirty="0" err="1">
                <a:latin typeface="Arial" pitchFamily="34" charset="0"/>
                <a:cs typeface="Arial" pitchFamily="34" charset="0"/>
              </a:rPr>
              <a:t>thì</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cảm</a:t>
            </a:r>
            <a:r>
              <a:rPr lang="en-US" sz="1800" dirty="0">
                <a:latin typeface="Arial" pitchFamily="34" charset="0"/>
                <a:cs typeface="Arial" pitchFamily="34" charset="0"/>
              </a:rPr>
              <a:t> </a:t>
            </a:r>
            <a:r>
              <a:rPr lang="en-US" sz="1800" dirty="0" err="1">
                <a:latin typeface="Arial" pitchFamily="34" charset="0"/>
                <a:cs typeface="Arial" pitchFamily="34" charset="0"/>
              </a:rPr>
              <a:t>giác</a:t>
            </a:r>
            <a:r>
              <a:rPr lang="en-US" sz="1800" dirty="0">
                <a:latin typeface="Arial" pitchFamily="34" charset="0"/>
                <a:cs typeface="Arial" pitchFamily="34" charset="0"/>
              </a:rPr>
              <a:t> </a:t>
            </a:r>
            <a:r>
              <a:rPr lang="en-US" sz="1800" dirty="0" err="1">
                <a:latin typeface="Arial" pitchFamily="34" charset="0"/>
                <a:cs typeface="Arial" pitchFamily="34" charset="0"/>
              </a:rPr>
              <a:t>sự</a:t>
            </a:r>
            <a:r>
              <a:rPr lang="en-US" sz="1800" dirty="0">
                <a:latin typeface="Arial" pitchFamily="34" charset="0"/>
                <a:cs typeface="Arial" pitchFamily="34" charset="0"/>
              </a:rPr>
              <a:t> </a:t>
            </a:r>
            <a:r>
              <a:rPr lang="en-US" sz="1800" dirty="0" err="1">
                <a:latin typeface="Arial" pitchFamily="34" charset="0"/>
                <a:cs typeface="Arial" pitchFamily="34" charset="0"/>
              </a:rPr>
              <a:t>kiện</a:t>
            </a:r>
            <a:r>
              <a:rPr lang="en-US" sz="1800" dirty="0">
                <a:latin typeface="Arial" pitchFamily="34" charset="0"/>
                <a:cs typeface="Arial" pitchFamily="34" charset="0"/>
              </a:rPr>
              <a:t> </a:t>
            </a:r>
            <a:r>
              <a:rPr lang="en-US" sz="1800" dirty="0" err="1">
                <a:latin typeface="Arial" pitchFamily="34" charset="0"/>
                <a:cs typeface="Arial" pitchFamily="34" charset="0"/>
              </a:rPr>
              <a:t>thứ</a:t>
            </a:r>
            <a:r>
              <a:rPr lang="en-US" sz="1800" dirty="0">
                <a:latin typeface="Arial" pitchFamily="34" charset="0"/>
                <a:cs typeface="Arial" pitchFamily="34" charset="0"/>
              </a:rPr>
              <a:t> </a:t>
            </a:r>
            <a:r>
              <a:rPr lang="en-US" sz="1800" dirty="0" err="1">
                <a:latin typeface="Arial" pitchFamily="34" charset="0"/>
                <a:cs typeface="Arial" pitchFamily="34" charset="0"/>
              </a:rPr>
              <a:t>nhất</a:t>
            </a:r>
            <a:r>
              <a:rPr lang="en-US" sz="1800" dirty="0">
                <a:latin typeface="Arial" pitchFamily="34" charset="0"/>
                <a:cs typeface="Arial" pitchFamily="34" charset="0"/>
              </a:rPr>
              <a:t> </a:t>
            </a:r>
            <a:r>
              <a:rPr lang="en-US" sz="1800" dirty="0" err="1">
                <a:latin typeface="Arial" pitchFamily="34" charset="0"/>
                <a:cs typeface="Arial" pitchFamily="34" charset="0"/>
              </a:rPr>
              <a:t>gây</a:t>
            </a:r>
            <a:r>
              <a:rPr lang="en-US" sz="1800" dirty="0">
                <a:latin typeface="Arial" pitchFamily="34" charset="0"/>
                <a:cs typeface="Arial" pitchFamily="34" charset="0"/>
              </a:rPr>
              <a:t> </a:t>
            </a:r>
            <a:r>
              <a:rPr lang="en-US" sz="1800" dirty="0" err="1">
                <a:latin typeface="Arial" pitchFamily="34" charset="0"/>
                <a:cs typeface="Arial" pitchFamily="34" charset="0"/>
              </a:rPr>
              <a:t>ra</a:t>
            </a:r>
            <a:r>
              <a:rPr lang="en-US" sz="1800" dirty="0">
                <a:latin typeface="Arial" pitchFamily="34" charset="0"/>
                <a:cs typeface="Arial" pitchFamily="34" charset="0"/>
              </a:rPr>
              <a:t> </a:t>
            </a:r>
            <a:r>
              <a:rPr lang="en-US" sz="1800" dirty="0" err="1">
                <a:latin typeface="Arial" pitchFamily="34" charset="0"/>
                <a:cs typeface="Arial" pitchFamily="34" charset="0"/>
              </a:rPr>
              <a:t>sự</a:t>
            </a:r>
            <a:r>
              <a:rPr lang="en-US" sz="1800" dirty="0">
                <a:latin typeface="Arial" pitchFamily="34" charset="0"/>
                <a:cs typeface="Arial" pitchFamily="34" charset="0"/>
              </a:rPr>
              <a:t> </a:t>
            </a:r>
            <a:r>
              <a:rPr lang="en-US" sz="1800" dirty="0" err="1">
                <a:latin typeface="Arial" pitchFamily="34" charset="0"/>
                <a:cs typeface="Arial" pitchFamily="34" charset="0"/>
              </a:rPr>
              <a:t>kiện</a:t>
            </a:r>
            <a:r>
              <a:rPr lang="en-US" sz="1800" dirty="0">
                <a:latin typeface="Arial" pitchFamily="34" charset="0"/>
                <a:cs typeface="Arial" pitchFamily="34" charset="0"/>
              </a:rPr>
              <a:t> </a:t>
            </a:r>
            <a:r>
              <a:rPr lang="en-US" sz="1800" dirty="0" err="1">
                <a:latin typeface="Arial" pitchFamily="34" charset="0"/>
                <a:cs typeface="Arial" pitchFamily="34" charset="0"/>
              </a:rPr>
              <a:t>thứ</a:t>
            </a:r>
            <a:r>
              <a:rPr lang="en-US" sz="1800" dirty="0">
                <a:latin typeface="Arial" pitchFamily="34" charset="0"/>
                <a:cs typeface="Arial" pitchFamily="34" charset="0"/>
              </a:rPr>
              <a:t> 2.</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a:t>
            </a:fld>
            <a:endParaRPr lang="en-US"/>
          </a:p>
        </p:txBody>
      </p:sp>
      <p:sp>
        <p:nvSpPr>
          <p:cNvPr id="7" name="Rectangle 2"/>
          <p:cNvSpPr txBox="1">
            <a:spLocks noChangeArrowheads="1"/>
          </p:cNvSpPr>
          <p:nvPr/>
        </p:nvSpPr>
        <p:spPr bwMode="white">
          <a:xfrm>
            <a:off x="1600200" y="457200"/>
            <a:ext cx="6934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err="1" smtClean="0"/>
              <a:t>Nội</a:t>
            </a:r>
            <a:r>
              <a:rPr lang="en-US" dirty="0" smtClean="0"/>
              <a:t> </a:t>
            </a:r>
            <a:r>
              <a:rPr lang="en-US" dirty="0"/>
              <a:t>dung </a:t>
            </a:r>
            <a:r>
              <a:rPr lang="en-US" dirty="0" err="1" smtClean="0"/>
              <a:t>môn</a:t>
            </a:r>
            <a:r>
              <a:rPr lang="en-US" dirty="0"/>
              <a:t> </a:t>
            </a:r>
            <a:r>
              <a:rPr lang="en-US" dirty="0" err="1"/>
              <a:t>học</a:t>
            </a:r>
            <a:endParaRPr lang="en-US" dirty="0">
              <a:solidFill>
                <a:schemeClr val="accent1"/>
              </a:solidFill>
            </a:endParaRPr>
          </a:p>
        </p:txBody>
      </p:sp>
      <p:grpSp>
        <p:nvGrpSpPr>
          <p:cNvPr id="8" name="Group 3"/>
          <p:cNvGrpSpPr>
            <a:grpSpLocks noChangeAspect="1"/>
          </p:cNvGrpSpPr>
          <p:nvPr/>
        </p:nvGrpSpPr>
        <p:grpSpPr bwMode="auto">
          <a:xfrm>
            <a:off x="1783165" y="1385406"/>
            <a:ext cx="681044" cy="594492"/>
            <a:chOff x="1110" y="2656"/>
            <a:chExt cx="1549" cy="1351"/>
          </a:xfrm>
        </p:grpSpPr>
        <p:sp>
          <p:nvSpPr>
            <p:cNvPr id="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7"/>
          <p:cNvGrpSpPr>
            <a:grpSpLocks noChangeAspect="1"/>
          </p:cNvGrpSpPr>
          <p:nvPr/>
        </p:nvGrpSpPr>
        <p:grpSpPr bwMode="auto">
          <a:xfrm>
            <a:off x="1770288" y="1979900"/>
            <a:ext cx="694944" cy="606626"/>
            <a:chOff x="3174" y="2656"/>
            <a:chExt cx="1549" cy="1351"/>
          </a:xfrm>
        </p:grpSpPr>
        <p:sp>
          <p:nvSpPr>
            <p:cNvPr id="13"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Line 11"/>
          <p:cNvSpPr>
            <a:spLocks noChangeShapeType="1"/>
          </p:cNvSpPr>
          <p:nvPr/>
        </p:nvSpPr>
        <p:spPr bwMode="auto">
          <a:xfrm flipV="1">
            <a:off x="2290069" y="1961214"/>
            <a:ext cx="5470525"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2"/>
          <p:cNvSpPr txBox="1">
            <a:spLocks noChangeArrowheads="1"/>
          </p:cNvSpPr>
          <p:nvPr/>
        </p:nvSpPr>
        <p:spPr bwMode="auto">
          <a:xfrm>
            <a:off x="2867516" y="1512043"/>
            <a:ext cx="25426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t>Giới</a:t>
            </a:r>
            <a:r>
              <a:rPr lang="en-US" sz="2400" dirty="0"/>
              <a:t> </a:t>
            </a:r>
            <a:r>
              <a:rPr lang="en-US" sz="2400" err="1"/>
              <a:t>thiệu</a:t>
            </a:r>
            <a:r>
              <a:rPr lang="en-US" sz="2400"/>
              <a:t> về HCI</a:t>
            </a:r>
            <a:endParaRPr lang="en-US" sz="2400" dirty="0"/>
          </a:p>
        </p:txBody>
      </p:sp>
      <p:sp>
        <p:nvSpPr>
          <p:cNvPr id="18" name="Text Box 13"/>
          <p:cNvSpPr txBox="1">
            <a:spLocks noChangeArrowheads="1"/>
          </p:cNvSpPr>
          <p:nvPr/>
        </p:nvSpPr>
        <p:spPr bwMode="gray">
          <a:xfrm>
            <a:off x="1928836" y="1470947"/>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1</a:t>
            </a:r>
          </a:p>
        </p:txBody>
      </p:sp>
      <p:sp>
        <p:nvSpPr>
          <p:cNvPr id="19" name="Line 14"/>
          <p:cNvSpPr>
            <a:spLocks noChangeShapeType="1"/>
          </p:cNvSpPr>
          <p:nvPr/>
        </p:nvSpPr>
        <p:spPr bwMode="auto">
          <a:xfrm>
            <a:off x="2290069" y="2563740"/>
            <a:ext cx="5546725" cy="512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5"/>
          <p:cNvSpPr txBox="1">
            <a:spLocks noChangeArrowheads="1"/>
          </p:cNvSpPr>
          <p:nvPr/>
        </p:nvSpPr>
        <p:spPr bwMode="auto">
          <a:xfrm>
            <a:off x="2841872" y="2091476"/>
            <a:ext cx="47019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Tính sử dụng được của hệ thống</a:t>
            </a:r>
          </a:p>
        </p:txBody>
      </p:sp>
      <p:sp>
        <p:nvSpPr>
          <p:cNvPr id="21" name="Text Box 16"/>
          <p:cNvSpPr txBox="1">
            <a:spLocks noChangeArrowheads="1"/>
          </p:cNvSpPr>
          <p:nvPr/>
        </p:nvSpPr>
        <p:spPr bwMode="gray">
          <a:xfrm>
            <a:off x="1928836" y="207832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2</a:t>
            </a:r>
          </a:p>
        </p:txBody>
      </p:sp>
      <p:grpSp>
        <p:nvGrpSpPr>
          <p:cNvPr id="22" name="Group 17"/>
          <p:cNvGrpSpPr>
            <a:grpSpLocks noChangeAspect="1"/>
          </p:cNvGrpSpPr>
          <p:nvPr/>
        </p:nvGrpSpPr>
        <p:grpSpPr bwMode="auto">
          <a:xfrm>
            <a:off x="1770288" y="2592472"/>
            <a:ext cx="694944" cy="606626"/>
            <a:chOff x="1110" y="2656"/>
            <a:chExt cx="1549" cy="1351"/>
          </a:xfrm>
        </p:grpSpPr>
        <p:sp>
          <p:nvSpPr>
            <p:cNvPr id="2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21"/>
          <p:cNvGrpSpPr>
            <a:grpSpLocks noChangeAspect="1"/>
          </p:cNvGrpSpPr>
          <p:nvPr/>
        </p:nvGrpSpPr>
        <p:grpSpPr bwMode="auto">
          <a:xfrm>
            <a:off x="1770288" y="3199098"/>
            <a:ext cx="694944" cy="606626"/>
            <a:chOff x="3174" y="2656"/>
            <a:chExt cx="1549" cy="1351"/>
          </a:xfrm>
        </p:grpSpPr>
        <p:sp>
          <p:nvSpPr>
            <p:cNvPr id="2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 name="Line 25"/>
          <p:cNvSpPr>
            <a:spLocks noChangeShapeType="1"/>
          </p:cNvSpPr>
          <p:nvPr/>
        </p:nvSpPr>
        <p:spPr bwMode="auto">
          <a:xfrm>
            <a:off x="2290070" y="3176312"/>
            <a:ext cx="5546724"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26"/>
          <p:cNvSpPr txBox="1">
            <a:spLocks noChangeArrowheads="1"/>
          </p:cNvSpPr>
          <p:nvPr/>
        </p:nvSpPr>
        <p:spPr bwMode="auto">
          <a:xfrm>
            <a:off x="2787370" y="2716927"/>
            <a:ext cx="44101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Thiết kế hướng người sử dụng</a:t>
            </a:r>
          </a:p>
        </p:txBody>
      </p:sp>
      <p:sp>
        <p:nvSpPr>
          <p:cNvPr id="32" name="Text Box 27"/>
          <p:cNvSpPr txBox="1">
            <a:spLocks noChangeArrowheads="1"/>
          </p:cNvSpPr>
          <p:nvPr/>
        </p:nvSpPr>
        <p:spPr bwMode="gray">
          <a:xfrm>
            <a:off x="1928836" y="269089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sp>
        <p:nvSpPr>
          <p:cNvPr id="33" name="Line 28"/>
          <p:cNvSpPr>
            <a:spLocks noChangeShapeType="1"/>
          </p:cNvSpPr>
          <p:nvPr/>
        </p:nvSpPr>
        <p:spPr bwMode="auto">
          <a:xfrm>
            <a:off x="2290070" y="3770058"/>
            <a:ext cx="5546724" cy="177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29"/>
          <p:cNvSpPr txBox="1">
            <a:spLocks noChangeArrowheads="1"/>
          </p:cNvSpPr>
          <p:nvPr/>
        </p:nvSpPr>
        <p:spPr bwMode="auto">
          <a:xfrm>
            <a:off x="2819400" y="3323553"/>
            <a:ext cx="3204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b="1">
                <a:solidFill>
                  <a:schemeClr val="tx2">
                    <a:lumMod val="75000"/>
                  </a:schemeClr>
                </a:solidFill>
              </a:rPr>
              <a:t>Khả năng con người</a:t>
            </a:r>
          </a:p>
        </p:txBody>
      </p:sp>
      <p:sp>
        <p:nvSpPr>
          <p:cNvPr id="35" name="Text Box 30"/>
          <p:cNvSpPr txBox="1">
            <a:spLocks noChangeArrowheads="1"/>
          </p:cNvSpPr>
          <p:nvPr/>
        </p:nvSpPr>
        <p:spPr bwMode="gray">
          <a:xfrm>
            <a:off x="1928836" y="32717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4</a:t>
            </a:r>
          </a:p>
        </p:txBody>
      </p:sp>
      <p:sp>
        <p:nvSpPr>
          <p:cNvPr id="36" name="Text Box 31"/>
          <p:cNvSpPr txBox="1">
            <a:spLocks noChangeArrowheads="1"/>
          </p:cNvSpPr>
          <p:nvPr/>
        </p:nvSpPr>
        <p:spPr bwMode="auto">
          <a:xfrm>
            <a:off x="1447800" y="1179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37" name="Group 17"/>
          <p:cNvGrpSpPr>
            <a:grpSpLocks noChangeAspect="1"/>
          </p:cNvGrpSpPr>
          <p:nvPr/>
        </p:nvGrpSpPr>
        <p:grpSpPr bwMode="auto">
          <a:xfrm>
            <a:off x="1770288" y="3805478"/>
            <a:ext cx="694944" cy="606626"/>
            <a:chOff x="1110" y="2656"/>
            <a:chExt cx="1549" cy="1351"/>
          </a:xfrm>
        </p:grpSpPr>
        <p:sp>
          <p:nvSpPr>
            <p:cNvPr id="3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 name="Line 25"/>
          <p:cNvSpPr>
            <a:spLocks noChangeShapeType="1"/>
          </p:cNvSpPr>
          <p:nvPr/>
        </p:nvSpPr>
        <p:spPr bwMode="auto">
          <a:xfrm>
            <a:off x="2290070" y="4390392"/>
            <a:ext cx="5546724" cy="4046"/>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26"/>
          <p:cNvSpPr txBox="1">
            <a:spLocks noChangeArrowheads="1"/>
          </p:cNvSpPr>
          <p:nvPr/>
        </p:nvSpPr>
        <p:spPr bwMode="auto">
          <a:xfrm>
            <a:off x="2812444" y="3955691"/>
            <a:ext cx="39693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Nguyên lý thiết kế giao diện</a:t>
            </a:r>
          </a:p>
        </p:txBody>
      </p:sp>
      <p:sp>
        <p:nvSpPr>
          <p:cNvPr id="43" name="Text Box 27"/>
          <p:cNvSpPr txBox="1">
            <a:spLocks noChangeArrowheads="1"/>
          </p:cNvSpPr>
          <p:nvPr/>
        </p:nvSpPr>
        <p:spPr bwMode="gray">
          <a:xfrm>
            <a:off x="1927749" y="3903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5</a:t>
            </a:r>
          </a:p>
        </p:txBody>
      </p:sp>
      <p:grpSp>
        <p:nvGrpSpPr>
          <p:cNvPr id="46" name="Group 17"/>
          <p:cNvGrpSpPr>
            <a:grpSpLocks noChangeAspect="1"/>
          </p:cNvGrpSpPr>
          <p:nvPr/>
        </p:nvGrpSpPr>
        <p:grpSpPr bwMode="auto">
          <a:xfrm>
            <a:off x="1770288" y="4408884"/>
            <a:ext cx="694944" cy="606626"/>
            <a:chOff x="1110" y="2656"/>
            <a:chExt cx="1549" cy="1351"/>
          </a:xfrm>
        </p:grpSpPr>
        <p:sp>
          <p:nvSpPr>
            <p:cNvPr id="4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 name="Group 21"/>
          <p:cNvGrpSpPr>
            <a:grpSpLocks noChangeAspect="1"/>
          </p:cNvGrpSpPr>
          <p:nvPr/>
        </p:nvGrpSpPr>
        <p:grpSpPr bwMode="auto">
          <a:xfrm>
            <a:off x="1770288" y="5017410"/>
            <a:ext cx="694944" cy="606626"/>
            <a:chOff x="3174" y="2656"/>
            <a:chExt cx="1549" cy="1351"/>
          </a:xfrm>
        </p:grpSpPr>
        <p:sp>
          <p:nvSpPr>
            <p:cNvPr id="5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 name="Line 25"/>
          <p:cNvSpPr>
            <a:spLocks noChangeShapeType="1"/>
          </p:cNvSpPr>
          <p:nvPr/>
        </p:nvSpPr>
        <p:spPr bwMode="auto">
          <a:xfrm flipV="1">
            <a:off x="2290070" y="4997574"/>
            <a:ext cx="5546724"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Text Box 26"/>
          <p:cNvSpPr txBox="1">
            <a:spLocks noChangeArrowheads="1"/>
          </p:cNvSpPr>
          <p:nvPr/>
        </p:nvSpPr>
        <p:spPr bwMode="auto">
          <a:xfrm>
            <a:off x="2815705" y="4559097"/>
            <a:ext cx="29754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Xây dựng prototype </a:t>
            </a:r>
          </a:p>
        </p:txBody>
      </p:sp>
      <p:sp>
        <p:nvSpPr>
          <p:cNvPr id="56" name="Text Box 27"/>
          <p:cNvSpPr txBox="1">
            <a:spLocks noChangeArrowheads="1"/>
          </p:cNvSpPr>
          <p:nvPr/>
        </p:nvSpPr>
        <p:spPr bwMode="gray">
          <a:xfrm>
            <a:off x="1928836" y="4507307"/>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6</a:t>
            </a:r>
            <a:endParaRPr lang="en-US" sz="2400" b="1">
              <a:solidFill>
                <a:srgbClr val="FFFFFF"/>
              </a:solidFill>
            </a:endParaRPr>
          </a:p>
        </p:txBody>
      </p:sp>
      <p:sp>
        <p:nvSpPr>
          <p:cNvPr id="57" name="Line 28"/>
          <p:cNvSpPr>
            <a:spLocks noChangeShapeType="1"/>
          </p:cNvSpPr>
          <p:nvPr/>
        </p:nvSpPr>
        <p:spPr bwMode="auto">
          <a:xfrm flipV="1">
            <a:off x="2290070" y="5606100"/>
            <a:ext cx="5546724"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Text Box 29"/>
          <p:cNvSpPr txBox="1">
            <a:spLocks noChangeArrowheads="1"/>
          </p:cNvSpPr>
          <p:nvPr/>
        </p:nvSpPr>
        <p:spPr bwMode="auto">
          <a:xfrm>
            <a:off x="2787370" y="5167623"/>
            <a:ext cx="4134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Thiết kế đồ họa và tương tác</a:t>
            </a:r>
          </a:p>
        </p:txBody>
      </p:sp>
      <p:sp>
        <p:nvSpPr>
          <p:cNvPr id="59" name="Text Box 30"/>
          <p:cNvSpPr txBox="1">
            <a:spLocks noChangeArrowheads="1"/>
          </p:cNvSpPr>
          <p:nvPr/>
        </p:nvSpPr>
        <p:spPr bwMode="gray">
          <a:xfrm>
            <a:off x="1928836" y="511583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7</a:t>
            </a:r>
            <a:endParaRPr lang="en-US" sz="2400" b="1" dirty="0">
              <a:solidFill>
                <a:srgbClr val="FFFFFF"/>
              </a:solidFill>
            </a:endParaRPr>
          </a:p>
        </p:txBody>
      </p:sp>
      <p:grpSp>
        <p:nvGrpSpPr>
          <p:cNvPr id="60" name="Group 17"/>
          <p:cNvGrpSpPr>
            <a:grpSpLocks noChangeAspect="1"/>
          </p:cNvGrpSpPr>
          <p:nvPr/>
        </p:nvGrpSpPr>
        <p:grpSpPr bwMode="auto">
          <a:xfrm>
            <a:off x="1770288" y="5633202"/>
            <a:ext cx="694944" cy="606626"/>
            <a:chOff x="1110" y="2656"/>
            <a:chExt cx="1549" cy="1351"/>
          </a:xfrm>
        </p:grpSpPr>
        <p:sp>
          <p:nvSpPr>
            <p:cNvPr id="6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 name="Line 25"/>
          <p:cNvSpPr>
            <a:spLocks noChangeShapeType="1"/>
          </p:cNvSpPr>
          <p:nvPr/>
        </p:nvSpPr>
        <p:spPr bwMode="auto">
          <a:xfrm>
            <a:off x="2290070" y="6217041"/>
            <a:ext cx="5546724" cy="3135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Text Box 26"/>
          <p:cNvSpPr txBox="1">
            <a:spLocks noChangeArrowheads="1"/>
          </p:cNvSpPr>
          <p:nvPr/>
        </p:nvSpPr>
        <p:spPr bwMode="auto">
          <a:xfrm>
            <a:off x="2787370" y="5770536"/>
            <a:ext cx="4998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Đánh giá và kiểm nghiệm giao diện</a:t>
            </a:r>
            <a:endParaRPr lang="en-US" sz="2400"/>
          </a:p>
        </p:txBody>
      </p:sp>
      <p:sp>
        <p:nvSpPr>
          <p:cNvPr id="66" name="Text Box 27"/>
          <p:cNvSpPr txBox="1">
            <a:spLocks noChangeArrowheads="1"/>
          </p:cNvSpPr>
          <p:nvPr/>
        </p:nvSpPr>
        <p:spPr bwMode="gray">
          <a:xfrm>
            <a:off x="1928836" y="571874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8</a:t>
            </a:r>
            <a:endParaRPr lang="en-US" sz="2400" b="1">
              <a:solidFill>
                <a:srgbClr val="FFFFFF"/>
              </a:solidFill>
            </a:endParaRPr>
          </a:p>
        </p:txBody>
      </p:sp>
      <p:sp>
        <p:nvSpPr>
          <p:cNvPr id="67" name="Slide Number Placeholder 4"/>
          <p:cNvSpPr txBox="1">
            <a:spLocks/>
          </p:cNvSpPr>
          <p:nvPr/>
        </p:nvSpPr>
        <p:spPr bwMode="auto">
          <a:xfrm>
            <a:off x="6781800" y="6842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bg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5798A752-26D1-4E67-8EF9-2F25E3BCC66A}" type="slidenum">
              <a:rPr lang="en-US" smtClean="0"/>
              <a:pPr/>
              <a:t>2</a:t>
            </a:fld>
            <a:r>
              <a:rPr lang="en-US" smtClean="0"/>
              <a:t>/46</a:t>
            </a:r>
            <a:endParaRPr lang="en-US"/>
          </a:p>
        </p:txBody>
      </p:sp>
    </p:spTree>
    <p:extLst>
      <p:ext uri="{BB962C8B-B14F-4D97-AF65-F5344CB8AC3E}">
        <p14:creationId xmlns:p14="http://schemas.microsoft.com/office/powerpoint/2010/main" val="1211413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tiến</a:t>
            </a:r>
            <a:r>
              <a:rPr lang="en-US" dirty="0"/>
              <a:t> </a:t>
            </a:r>
            <a:r>
              <a:rPr lang="en-US" dirty="0" err="1"/>
              <a:t>trình</a:t>
            </a:r>
            <a:r>
              <a:rPr lang="en-US" dirty="0"/>
              <a:t> </a:t>
            </a:r>
            <a:r>
              <a:rPr lang="en-US" dirty="0" err="1"/>
              <a:t>cảm</a:t>
            </a:r>
            <a:r>
              <a:rPr lang="en-US" dirty="0"/>
              <a:t> </a:t>
            </a:r>
            <a:r>
              <a:rPr lang="en-US" dirty="0" err="1"/>
              <a:t>nhận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Tiến</a:t>
            </a:r>
            <a:r>
              <a:rPr lang="en-US" sz="2400" b="0" dirty="0">
                <a:latin typeface="Arial" pitchFamily="34" charset="0"/>
                <a:cs typeface="Arial" pitchFamily="34" charset="0"/>
              </a:rPr>
              <a:t>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i="1" dirty="0">
                <a:latin typeface="Arial" pitchFamily="34" charset="0"/>
                <a:cs typeface="Arial" pitchFamily="34" charset="0"/>
              </a:rPr>
              <a:t>bottom-up: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đặc</a:t>
            </a:r>
            <a:r>
              <a:rPr lang="en-US" sz="2400" b="0" dirty="0">
                <a:latin typeface="Arial" pitchFamily="34" charset="0"/>
                <a:cs typeface="Arial" pitchFamily="34" charset="0"/>
              </a:rPr>
              <a:t> </a:t>
            </a:r>
            <a:r>
              <a:rPr lang="en-US" sz="2400" b="0" dirty="0" err="1">
                <a:latin typeface="Arial" pitchFamily="34" charset="0"/>
                <a:cs typeface="Arial" pitchFamily="34" charset="0"/>
              </a:rPr>
              <a:t>trưng</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kích</a:t>
            </a:r>
            <a:r>
              <a:rPr lang="en-US" sz="2400" b="0" dirty="0">
                <a:latin typeface="Arial" pitchFamily="34" charset="0"/>
                <a:cs typeface="Arial" pitchFamily="34" charset="0"/>
              </a:rPr>
              <a:t> </a:t>
            </a:r>
            <a:r>
              <a:rPr lang="en-US" sz="2400" b="0" dirty="0" err="1">
                <a:latin typeface="Arial" pitchFamily="34" charset="0"/>
                <a:cs typeface="Arial" pitchFamily="34" charset="0"/>
              </a:rPr>
              <a:t>thích</a:t>
            </a:r>
            <a:endParaRPr lang="en-US" sz="2400" b="0" dirty="0">
              <a:latin typeface="Arial" pitchFamily="34" charset="0"/>
              <a:cs typeface="Arial" pitchFamily="34" charset="0"/>
            </a:endParaRPr>
          </a:p>
          <a:p>
            <a:r>
              <a:rPr lang="en-US" sz="2400" b="0" dirty="0" err="1">
                <a:latin typeface="Arial" pitchFamily="34" charset="0"/>
                <a:cs typeface="Arial" pitchFamily="34" charset="0"/>
              </a:rPr>
              <a:t>Tiến</a:t>
            </a:r>
            <a:r>
              <a:rPr lang="en-US" sz="2400" b="0" dirty="0">
                <a:latin typeface="Arial" pitchFamily="34" charset="0"/>
                <a:cs typeface="Arial" pitchFamily="34" charset="0"/>
              </a:rPr>
              <a:t> </a:t>
            </a:r>
            <a:r>
              <a:rPr lang="en-US" sz="2400" b="0" dirty="0" err="1">
                <a:latin typeface="Arial" pitchFamily="34" charset="0"/>
                <a:cs typeface="Arial" pitchFamily="34" charset="0"/>
              </a:rPr>
              <a:t>trình</a:t>
            </a:r>
            <a:r>
              <a:rPr lang="en-US" sz="2400" b="0" i="1" dirty="0" err="1">
                <a:latin typeface="Arial" pitchFamily="34" charset="0"/>
                <a:cs typeface="Arial" pitchFamily="34" charset="0"/>
              </a:rPr>
              <a:t>Top</a:t>
            </a:r>
            <a:r>
              <a:rPr lang="en-US" sz="2400" b="0" i="1" dirty="0">
                <a:latin typeface="Arial" pitchFamily="34" charset="0"/>
                <a:cs typeface="Arial" pitchFamily="34" charset="0"/>
              </a:rPr>
              <a:t>-Down</a:t>
            </a:r>
            <a:r>
              <a:rPr lang="en-US" sz="2400" b="0" dirty="0">
                <a:latin typeface="Arial" pitchFamily="34" charset="0"/>
                <a:cs typeface="Arial" pitchFamily="34" charset="0"/>
              </a:rPr>
              <a:t>: </a:t>
            </a:r>
            <a:r>
              <a:rPr lang="en-US" sz="2400" b="0" dirty="0" err="1">
                <a:latin typeface="Arial" pitchFamily="34" charset="0"/>
                <a:cs typeface="Arial" pitchFamily="34" charset="0"/>
              </a:rPr>
              <a:t>Ngữ</a:t>
            </a:r>
            <a:r>
              <a:rPr lang="en-US" sz="2400" b="0" dirty="0">
                <a:latin typeface="Arial" pitchFamily="34" charset="0"/>
                <a:cs typeface="Arial" pitchFamily="34" charset="0"/>
              </a:rPr>
              <a:t> </a:t>
            </a:r>
            <a:r>
              <a:rPr lang="en-US" sz="2400" b="0" dirty="0" err="1">
                <a:latin typeface="Arial" pitchFamily="34" charset="0"/>
                <a:cs typeface="Arial" pitchFamily="34" charset="0"/>
              </a:rPr>
              <a:t>cảnh</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kích</a:t>
            </a:r>
            <a:r>
              <a:rPr lang="en-US" sz="2400" b="0" dirty="0">
                <a:latin typeface="Arial" pitchFamily="34" charset="0"/>
                <a:cs typeface="Arial" pitchFamily="34" charset="0"/>
              </a:rPr>
              <a:t> </a:t>
            </a:r>
            <a:r>
              <a:rPr lang="en-US" sz="2400" b="0" dirty="0" err="1">
                <a:latin typeface="Arial" pitchFamily="34" charset="0"/>
                <a:cs typeface="Arial" pitchFamily="34" charset="0"/>
              </a:rPr>
              <a:t>thích</a:t>
            </a:r>
            <a:r>
              <a:rPr lang="en-US" sz="2400" b="0" dirty="0">
                <a:latin typeface="Arial" pitchFamily="34" charset="0"/>
                <a:cs typeface="Arial" pitchFamily="34" charset="0"/>
              </a:rPr>
              <a:t> (</a:t>
            </a:r>
            <a:r>
              <a:rPr lang="en-US" sz="2400" b="0" i="1" dirty="0">
                <a:latin typeface="Arial" pitchFamily="34" charset="0"/>
                <a:cs typeface="Arial" pitchFamily="34" charset="0"/>
              </a:rPr>
              <a:t>stimulus</a:t>
            </a:r>
            <a:r>
              <a:rPr lang="en-US" sz="2400" b="0" dirty="0">
                <a:latin typeface="Arial" pitchFamily="34" charset="0"/>
                <a:cs typeface="Arial" pitchFamily="34" charset="0"/>
              </a:rPr>
              <a:t>) </a:t>
            </a:r>
            <a:r>
              <a:rPr lang="en-US" sz="2400" b="0" dirty="0" err="1">
                <a:latin typeface="Arial" pitchFamily="34" charset="0"/>
                <a:cs typeface="Arial" pitchFamily="34" charset="0"/>
              </a:rPr>
              <a:t>đóng</a:t>
            </a:r>
            <a:r>
              <a:rPr lang="en-US" sz="2400" b="0" dirty="0">
                <a:latin typeface="Arial" pitchFamily="34" charset="0"/>
                <a:cs typeface="Arial" pitchFamily="34" charset="0"/>
              </a:rPr>
              <a:t> </a:t>
            </a:r>
            <a:r>
              <a:rPr lang="en-US" sz="2400" b="0" dirty="0" err="1">
                <a:latin typeface="Arial" pitchFamily="34" charset="0"/>
                <a:cs typeface="Arial" pitchFamily="34" charset="0"/>
              </a:rPr>
              <a:t>góp</a:t>
            </a:r>
            <a:r>
              <a:rPr lang="en-US" sz="2400" b="0" dirty="0">
                <a:latin typeface="Arial" pitchFamily="34" charset="0"/>
                <a:cs typeface="Arial" pitchFamily="34" charset="0"/>
              </a:rPr>
              <a:t> </a:t>
            </a:r>
            <a:r>
              <a:rPr lang="en-US" sz="2400" b="0" dirty="0" err="1">
                <a:latin typeface="Arial" pitchFamily="34" charset="0"/>
                <a:cs typeface="Arial" pitchFamily="34" charset="0"/>
              </a:rPr>
              <a:t>vào</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dạng</a:t>
            </a:r>
            <a:r>
              <a:rPr lang="en-US" sz="2400" b="0" dirty="0">
                <a:latin typeface="Arial" pitchFamily="34" charset="0"/>
                <a:cs typeface="Arial" pitchFamily="34" charset="0"/>
              </a:rPr>
              <a:t> </a:t>
            </a:r>
            <a:r>
              <a:rPr lang="en-US" sz="2400" b="0" dirty="0" err="1">
                <a:latin typeface="Arial" pitchFamily="34" charset="0"/>
                <a:cs typeface="Arial" pitchFamily="34" charset="0"/>
              </a:rPr>
              <a:t>sự</a:t>
            </a:r>
            <a:r>
              <a:rPr lang="en-US" sz="2400" b="0" dirty="0">
                <a:latin typeface="Arial" pitchFamily="34" charset="0"/>
                <a:cs typeface="Arial" pitchFamily="34" charset="0"/>
              </a:rPr>
              <a:t> </a:t>
            </a:r>
            <a:r>
              <a:rPr lang="en-US" sz="2400" b="0" dirty="0" err="1">
                <a:latin typeface="Arial" pitchFamily="34" charset="0"/>
                <a:cs typeface="Arial" pitchFamily="34" charset="0"/>
              </a:rPr>
              <a:t>vật</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giác</a:t>
            </a:r>
            <a:r>
              <a:rPr lang="en-US" sz="2000" dirty="0">
                <a:latin typeface="Arial" pitchFamily="34" charset="0"/>
                <a:cs typeface="Arial" pitchFamily="34" charset="0"/>
              </a:rPr>
              <a:t>: </a:t>
            </a:r>
            <a:r>
              <a:rPr lang="en-US" sz="2000" dirty="0" err="1">
                <a:latin typeface="Arial" pitchFamily="34" charset="0"/>
                <a:cs typeface="Arial" pitchFamily="34" charset="0"/>
              </a:rPr>
              <a:t>Ngữ</a:t>
            </a:r>
            <a:r>
              <a:rPr lang="en-US" sz="2000" dirty="0">
                <a:latin typeface="Arial" pitchFamily="34" charset="0"/>
                <a:cs typeface="Arial" pitchFamily="34" charset="0"/>
              </a:rPr>
              <a:t> </a:t>
            </a:r>
            <a:r>
              <a:rPr lang="en-US" sz="2000" dirty="0" err="1">
                <a:latin typeface="Arial" pitchFamily="34" charset="0"/>
                <a:cs typeface="Arial" pitchFamily="34" charset="0"/>
              </a:rPr>
              <a:t>cảnh</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nhìn</a:t>
            </a:r>
            <a:r>
              <a:rPr lang="en-US" sz="2000" dirty="0">
                <a:latin typeface="Arial" pitchFamily="34" charset="0"/>
                <a:cs typeface="Arial" pitchFamily="34" charset="0"/>
              </a:rPr>
              <a:t> </a:t>
            </a:r>
            <a:r>
              <a:rPr lang="en-US" sz="2000" dirty="0" err="1">
                <a:latin typeface="Arial" pitchFamily="34" charset="0"/>
                <a:cs typeface="Arial" pitchFamily="34" charset="0"/>
              </a:rPr>
              <a:t>thấy</a:t>
            </a:r>
            <a:r>
              <a:rPr lang="en-US" sz="2000" dirty="0">
                <a:latin typeface="Arial" pitchFamily="34" charset="0"/>
                <a:cs typeface="Arial" pitchFamily="34" charset="0"/>
              </a:rPr>
              <a:t> ở </a:t>
            </a:r>
            <a:r>
              <a:rPr lang="en-US" sz="2000" dirty="0" err="1">
                <a:latin typeface="Arial" pitchFamily="34" charset="0"/>
                <a:cs typeface="Arial" pitchFamily="34" charset="0"/>
              </a:rPr>
              <a:t>xung</a:t>
            </a:r>
            <a:r>
              <a:rPr lang="en-US" sz="2000" dirty="0">
                <a:latin typeface="Arial" pitchFamily="34" charset="0"/>
                <a:cs typeface="Arial" pitchFamily="34" charset="0"/>
              </a:rPr>
              <a:t> </a:t>
            </a:r>
            <a:r>
              <a:rPr lang="en-US" sz="2000" dirty="0" err="1">
                <a:latin typeface="Arial" pitchFamily="34" charset="0"/>
                <a:cs typeface="Arial" pitchFamily="34" charset="0"/>
              </a:rPr>
              <a:t>quanh</a:t>
            </a:r>
            <a:r>
              <a:rPr lang="en-US" sz="2000" dirty="0">
                <a:latin typeface="Arial" pitchFamily="34" charset="0"/>
                <a:cs typeface="Arial" pitchFamily="34" charset="0"/>
              </a:rPr>
              <a:t>)</a:t>
            </a:r>
          </a:p>
          <a:p>
            <a:pPr lvl="1"/>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thính</a:t>
            </a:r>
            <a:r>
              <a:rPr lang="en-US" sz="2000" dirty="0">
                <a:latin typeface="Arial" pitchFamily="34" charset="0"/>
                <a:cs typeface="Arial" pitchFamily="34" charset="0"/>
              </a:rPr>
              <a:t> </a:t>
            </a:r>
            <a:r>
              <a:rPr lang="en-US" sz="2000" dirty="0" err="1">
                <a:latin typeface="Arial" pitchFamily="34" charset="0"/>
                <a:cs typeface="Arial" pitchFamily="34" charset="0"/>
              </a:rPr>
              <a:t>giác</a:t>
            </a:r>
            <a:r>
              <a:rPr lang="en-US" sz="2000" dirty="0">
                <a:latin typeface="Arial" pitchFamily="34" charset="0"/>
                <a:cs typeface="Arial" pitchFamily="34" charset="0"/>
              </a:rPr>
              <a:t>: </a:t>
            </a:r>
            <a:r>
              <a:rPr lang="en-US" sz="2000" dirty="0" err="1">
                <a:latin typeface="Arial" pitchFamily="34" charset="0"/>
                <a:cs typeface="Arial" pitchFamily="34" charset="0"/>
              </a:rPr>
              <a:t>Ngữ</a:t>
            </a:r>
            <a:r>
              <a:rPr lang="en-US" sz="2000" dirty="0">
                <a:latin typeface="Arial" pitchFamily="34" charset="0"/>
                <a:cs typeface="Arial" pitchFamily="34" charset="0"/>
              </a:rPr>
              <a:t> </a:t>
            </a:r>
            <a:r>
              <a:rPr lang="en-US" sz="2000" dirty="0" err="1">
                <a:latin typeface="Arial" pitchFamily="34" charset="0"/>
                <a:cs typeface="Arial" pitchFamily="34" charset="0"/>
              </a:rPr>
              <a:t>cảnh</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nghe</a:t>
            </a:r>
            <a:r>
              <a:rPr lang="en-US" sz="2000" dirty="0">
                <a:latin typeface="Arial" pitchFamily="34" charset="0"/>
                <a:cs typeface="Arial" pitchFamily="34" charset="0"/>
              </a:rPr>
              <a:t> </a:t>
            </a:r>
            <a:r>
              <a:rPr lang="en-US" sz="2000" dirty="0" err="1">
                <a:latin typeface="Arial" pitchFamily="34" charset="0"/>
                <a:cs typeface="Arial" pitchFamily="34" charset="0"/>
              </a:rPr>
              <a:t>thấy</a:t>
            </a:r>
            <a:r>
              <a:rPr lang="en-US" sz="2000" dirty="0">
                <a:latin typeface="Arial" pitchFamily="34" charset="0"/>
                <a:cs typeface="Arial" pitchFamily="34" charset="0"/>
              </a:rPr>
              <a:t> </a:t>
            </a:r>
            <a:r>
              <a:rPr lang="en-US" sz="2000" dirty="0" err="1">
                <a:latin typeface="Arial" pitchFamily="34" charset="0"/>
                <a:cs typeface="Arial" pitchFamily="34" charset="0"/>
              </a:rPr>
              <a:t>trước</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sau</a:t>
            </a:r>
            <a:r>
              <a:rPr lang="en-US" sz="2000" dirty="0">
                <a:latin typeface="Arial" pitchFamily="34" charset="0"/>
                <a:cs typeface="Arial" pitchFamily="34" charset="0"/>
              </a:rPr>
              <a:t>)</a:t>
            </a:r>
          </a:p>
          <a:p>
            <a:r>
              <a:rPr lang="en-US" sz="2400" b="0" dirty="0" err="1">
                <a:latin typeface="Arial" pitchFamily="34" charset="0"/>
                <a:cs typeface="Arial" pitchFamily="34" charset="0"/>
              </a:rPr>
              <a:t>Ví</a:t>
            </a:r>
            <a:r>
              <a:rPr lang="en-US" sz="2400" b="0" dirty="0">
                <a:latin typeface="Arial" pitchFamily="34" charset="0"/>
                <a:cs typeface="Arial" pitchFamily="34" charset="0"/>
              </a:rPr>
              <a:t> </a:t>
            </a:r>
            <a:r>
              <a:rPr lang="en-US" sz="2400" b="0" dirty="0" err="1">
                <a:latin typeface="Arial" pitchFamily="34" charset="0"/>
                <a:cs typeface="Arial" pitchFamily="34" charset="0"/>
              </a:rPr>
              <a:t>dụ</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thị</a:t>
            </a:r>
            <a:r>
              <a:rPr lang="en-US" sz="2400" b="0" dirty="0">
                <a:latin typeface="Arial" pitchFamily="34" charset="0"/>
                <a:cs typeface="Arial" pitchFamily="34" charset="0"/>
              </a:rPr>
              <a:t> </a:t>
            </a:r>
            <a:r>
              <a:rPr lang="en-US" sz="2400" b="0" dirty="0" err="1">
                <a:latin typeface="Arial" pitchFamily="34" charset="0"/>
                <a:cs typeface="Arial" pitchFamily="34" charset="0"/>
              </a:rPr>
              <a:t>giác</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ngữ</a:t>
            </a:r>
            <a:r>
              <a:rPr lang="en-US" sz="2400" b="0" dirty="0">
                <a:latin typeface="Arial" pitchFamily="34" charset="0"/>
                <a:cs typeface="Arial" pitchFamily="34" charset="0"/>
              </a:rPr>
              <a:t> </a:t>
            </a:r>
            <a:r>
              <a:rPr lang="en-US" sz="2400" b="0" dirty="0" err="1">
                <a:latin typeface="Arial" pitchFamily="34" charset="0"/>
                <a:cs typeface="Arial" pitchFamily="34" charset="0"/>
              </a:rPr>
              <a:t>cảnh</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20</a:t>
            </a:fld>
            <a:endParaRPr lang="en-US"/>
          </a:p>
        </p:txBody>
      </p:sp>
      <p:grpSp>
        <p:nvGrpSpPr>
          <p:cNvPr id="7" name="Group 6"/>
          <p:cNvGrpSpPr>
            <a:grpSpLocks/>
          </p:cNvGrpSpPr>
          <p:nvPr/>
        </p:nvGrpSpPr>
        <p:grpSpPr bwMode="auto">
          <a:xfrm>
            <a:off x="2286000" y="4771526"/>
            <a:ext cx="877888" cy="1001712"/>
            <a:chOff x="639" y="2247"/>
            <a:chExt cx="1008" cy="1161"/>
          </a:xfrm>
        </p:grpSpPr>
        <p:sp>
          <p:nvSpPr>
            <p:cNvPr id="8" name="Rectangle 6"/>
            <p:cNvSpPr>
              <a:spLocks noChangeArrowheads="1"/>
            </p:cNvSpPr>
            <p:nvPr/>
          </p:nvSpPr>
          <p:spPr bwMode="auto">
            <a:xfrm>
              <a:off x="639" y="2247"/>
              <a:ext cx="1008" cy="1161"/>
            </a:xfrm>
            <a:prstGeom prst="rect">
              <a:avLst/>
            </a:prstGeom>
            <a:solidFill>
              <a:srgbClr val="FFFFFF"/>
            </a:solidFill>
            <a:ln w="9525">
              <a:solidFill>
                <a:srgbClr val="000000"/>
              </a:solidFill>
              <a:miter lim="800000"/>
              <a:headEnd/>
              <a:tailEnd/>
            </a:ln>
          </p:spPr>
          <p:txBody>
            <a:bodyPr anchor="ctr"/>
            <a:lstStyle/>
            <a:p>
              <a:endParaRPr lang="en-US"/>
            </a:p>
          </p:txBody>
        </p:sp>
        <p:grpSp>
          <p:nvGrpSpPr>
            <p:cNvPr id="9" name="Group 7"/>
            <p:cNvGrpSpPr>
              <a:grpSpLocks/>
            </p:cNvGrpSpPr>
            <p:nvPr/>
          </p:nvGrpSpPr>
          <p:grpSpPr bwMode="auto">
            <a:xfrm>
              <a:off x="681" y="2460"/>
              <a:ext cx="816" cy="816"/>
              <a:chOff x="5217" y="6098"/>
              <a:chExt cx="2160" cy="2721"/>
            </a:xfrm>
          </p:grpSpPr>
          <p:grpSp>
            <p:nvGrpSpPr>
              <p:cNvPr id="10" name="Group 9"/>
              <p:cNvGrpSpPr>
                <a:grpSpLocks/>
              </p:cNvGrpSpPr>
              <p:nvPr/>
            </p:nvGrpSpPr>
            <p:grpSpPr bwMode="auto">
              <a:xfrm>
                <a:off x="5217" y="6098"/>
                <a:ext cx="2160" cy="2721"/>
                <a:chOff x="5217" y="6098"/>
                <a:chExt cx="2160" cy="2700"/>
              </a:xfrm>
            </p:grpSpPr>
            <p:sp>
              <p:nvSpPr>
                <p:cNvPr id="15" name="WordArt 9"/>
                <p:cNvSpPr>
                  <a:spLocks noChangeArrowheads="1" noChangeShapeType="1" noTextEdit="1"/>
                </p:cNvSpPr>
                <p:nvPr/>
              </p:nvSpPr>
              <p:spPr bwMode="auto">
                <a:xfrm>
                  <a:off x="5397" y="6098"/>
                  <a:ext cx="1980" cy="252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VnBlack"/>
                    </a:rPr>
                    <a:t>3</a:t>
                  </a:r>
                </a:p>
              </p:txBody>
            </p:sp>
            <p:sp>
              <p:nvSpPr>
                <p:cNvPr id="16" name="Rectangle 10"/>
                <p:cNvSpPr>
                  <a:spLocks noChangeArrowheads="1"/>
                </p:cNvSpPr>
                <p:nvPr/>
              </p:nvSpPr>
              <p:spPr bwMode="auto">
                <a:xfrm>
                  <a:off x="5217" y="6098"/>
                  <a:ext cx="945" cy="2700"/>
                </a:xfrm>
                <a:prstGeom prst="rect">
                  <a:avLst/>
                </a:prstGeom>
                <a:solidFill>
                  <a:srgbClr val="FFFFFF"/>
                </a:solidFill>
                <a:ln w="9525">
                  <a:noFill/>
                  <a:miter lim="800000"/>
                  <a:headEnd/>
                  <a:tailEnd/>
                </a:ln>
              </p:spPr>
              <p:txBody>
                <a:bodyPr/>
                <a:lstStyle/>
                <a:p>
                  <a:endParaRPr lang="en-US"/>
                </a:p>
              </p:txBody>
            </p:sp>
          </p:grpSp>
          <p:sp>
            <p:nvSpPr>
              <p:cNvPr id="11" name="Line 11"/>
              <p:cNvSpPr>
                <a:spLocks noChangeShapeType="1"/>
              </p:cNvSpPr>
              <p:nvPr/>
            </p:nvSpPr>
            <p:spPr bwMode="auto">
              <a:xfrm>
                <a:off x="6147" y="6113"/>
                <a:ext cx="0" cy="540"/>
              </a:xfrm>
              <a:prstGeom prst="line">
                <a:avLst/>
              </a:prstGeom>
              <a:noFill/>
              <a:ln w="9525">
                <a:solidFill>
                  <a:srgbClr val="000000"/>
                </a:solidFill>
                <a:round/>
                <a:headEnd/>
                <a:tailEnd/>
              </a:ln>
            </p:spPr>
            <p:txBody>
              <a:bodyPr/>
              <a:lstStyle/>
              <a:p>
                <a:endParaRPr lang="en-US"/>
              </a:p>
            </p:txBody>
          </p:sp>
          <p:sp>
            <p:nvSpPr>
              <p:cNvPr id="12" name="Line 12"/>
              <p:cNvSpPr>
                <a:spLocks noChangeShapeType="1"/>
              </p:cNvSpPr>
              <p:nvPr/>
            </p:nvSpPr>
            <p:spPr bwMode="auto">
              <a:xfrm>
                <a:off x="6162" y="8078"/>
                <a:ext cx="0" cy="540"/>
              </a:xfrm>
              <a:prstGeom prst="line">
                <a:avLst/>
              </a:prstGeom>
              <a:noFill/>
              <a:ln w="9525">
                <a:solidFill>
                  <a:srgbClr val="000000"/>
                </a:solidFill>
                <a:round/>
                <a:headEnd/>
                <a:tailEnd/>
              </a:ln>
            </p:spPr>
            <p:txBody>
              <a:bodyPr/>
              <a:lstStyle/>
              <a:p>
                <a:endParaRPr lang="en-US"/>
              </a:p>
            </p:txBody>
          </p:sp>
          <p:sp>
            <p:nvSpPr>
              <p:cNvPr id="13" name="Text Box 13"/>
              <p:cNvSpPr txBox="1">
                <a:spLocks noChangeArrowheads="1"/>
              </p:cNvSpPr>
              <p:nvPr/>
            </p:nvSpPr>
            <p:spPr bwMode="auto">
              <a:xfrm>
                <a:off x="5592" y="6113"/>
                <a:ext cx="360" cy="2520"/>
              </a:xfrm>
              <a:prstGeom prst="rect">
                <a:avLst/>
              </a:prstGeom>
              <a:solidFill>
                <a:srgbClr val="FFFFFF"/>
              </a:solidFill>
              <a:ln w="9525">
                <a:solidFill>
                  <a:srgbClr val="000000"/>
                </a:solidFill>
                <a:miter lim="800000"/>
                <a:headEnd/>
                <a:tailEnd/>
              </a:ln>
            </p:spPr>
            <p:txBody>
              <a:bodyPr lIns="75895" tIns="37948" rIns="75895" bIns="37948"/>
              <a:lstStyle/>
              <a:p>
                <a:endParaRPr lang="en-US"/>
              </a:p>
            </p:txBody>
          </p:sp>
          <p:sp>
            <p:nvSpPr>
              <p:cNvPr id="14" name="Line 14"/>
              <p:cNvSpPr>
                <a:spLocks noChangeShapeType="1"/>
              </p:cNvSpPr>
              <p:nvPr/>
            </p:nvSpPr>
            <p:spPr bwMode="auto">
              <a:xfrm flipV="1">
                <a:off x="6177" y="7043"/>
                <a:ext cx="0" cy="540"/>
              </a:xfrm>
              <a:prstGeom prst="line">
                <a:avLst/>
              </a:prstGeom>
              <a:noFill/>
              <a:ln w="9525">
                <a:solidFill>
                  <a:srgbClr val="000000"/>
                </a:solidFill>
                <a:round/>
                <a:headEnd/>
                <a:tailEnd/>
              </a:ln>
            </p:spPr>
            <p:txBody>
              <a:bodyPr/>
              <a:lstStyle/>
              <a:p>
                <a:endParaRPr lang="en-US"/>
              </a:p>
            </p:txBody>
          </p:sp>
        </p:grpSp>
      </p:grpSp>
      <p:grpSp>
        <p:nvGrpSpPr>
          <p:cNvPr id="17" name="Group 15"/>
          <p:cNvGrpSpPr>
            <a:grpSpLocks/>
          </p:cNvGrpSpPr>
          <p:nvPr/>
        </p:nvGrpSpPr>
        <p:grpSpPr bwMode="auto">
          <a:xfrm>
            <a:off x="4529138" y="4619126"/>
            <a:ext cx="2633662" cy="1001713"/>
            <a:chOff x="2784" y="2256"/>
            <a:chExt cx="2544" cy="1248"/>
          </a:xfrm>
        </p:grpSpPr>
        <p:sp>
          <p:nvSpPr>
            <p:cNvPr id="18" name="Rectangle 16"/>
            <p:cNvSpPr>
              <a:spLocks noChangeArrowheads="1"/>
            </p:cNvSpPr>
            <p:nvPr/>
          </p:nvSpPr>
          <p:spPr bwMode="auto">
            <a:xfrm>
              <a:off x="2784" y="2256"/>
              <a:ext cx="2544" cy="1248"/>
            </a:xfrm>
            <a:prstGeom prst="rect">
              <a:avLst/>
            </a:prstGeom>
            <a:solidFill>
              <a:srgbClr val="FFFFFF"/>
            </a:solidFill>
            <a:ln w="9525">
              <a:solidFill>
                <a:srgbClr val="000000"/>
              </a:solidFill>
              <a:miter lim="800000"/>
              <a:headEnd/>
              <a:tailEnd/>
            </a:ln>
          </p:spPr>
          <p:txBody>
            <a:bodyPr anchor="ctr"/>
            <a:lstStyle/>
            <a:p>
              <a:endParaRPr lang="en-US"/>
            </a:p>
          </p:txBody>
        </p:sp>
        <p:grpSp>
          <p:nvGrpSpPr>
            <p:cNvPr id="19" name="Group 17"/>
            <p:cNvGrpSpPr>
              <a:grpSpLocks/>
            </p:cNvGrpSpPr>
            <p:nvPr/>
          </p:nvGrpSpPr>
          <p:grpSpPr bwMode="auto">
            <a:xfrm>
              <a:off x="3024" y="2448"/>
              <a:ext cx="2172" cy="900"/>
              <a:chOff x="3927" y="9878"/>
              <a:chExt cx="5430" cy="2721"/>
            </a:xfrm>
          </p:grpSpPr>
          <p:grpSp>
            <p:nvGrpSpPr>
              <p:cNvPr id="20" name="Group 19"/>
              <p:cNvGrpSpPr>
                <a:grpSpLocks/>
              </p:cNvGrpSpPr>
              <p:nvPr/>
            </p:nvGrpSpPr>
            <p:grpSpPr bwMode="auto">
              <a:xfrm>
                <a:off x="5397" y="9878"/>
                <a:ext cx="2160" cy="2721"/>
                <a:chOff x="5217" y="6098"/>
                <a:chExt cx="2160" cy="2721"/>
              </a:xfrm>
            </p:grpSpPr>
            <p:grpSp>
              <p:nvGrpSpPr>
                <p:cNvPr id="23" name="Group 22"/>
                <p:cNvGrpSpPr>
                  <a:grpSpLocks/>
                </p:cNvGrpSpPr>
                <p:nvPr/>
              </p:nvGrpSpPr>
              <p:grpSpPr bwMode="auto">
                <a:xfrm>
                  <a:off x="5217" y="6098"/>
                  <a:ext cx="2160" cy="2721"/>
                  <a:chOff x="5217" y="6098"/>
                  <a:chExt cx="2160" cy="2700"/>
                </a:xfrm>
              </p:grpSpPr>
              <p:sp>
                <p:nvSpPr>
                  <p:cNvPr id="28" name="WordArt 20"/>
                  <p:cNvSpPr>
                    <a:spLocks noChangeArrowheads="1" noChangeShapeType="1" noTextEdit="1"/>
                  </p:cNvSpPr>
                  <p:nvPr/>
                </p:nvSpPr>
                <p:spPr bwMode="auto">
                  <a:xfrm>
                    <a:off x="5397" y="6098"/>
                    <a:ext cx="1980" cy="252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VnBlack"/>
                      </a:rPr>
                      <a:t>3</a:t>
                    </a:r>
                  </a:p>
                </p:txBody>
              </p:sp>
              <p:sp>
                <p:nvSpPr>
                  <p:cNvPr id="29" name="Rectangle 21"/>
                  <p:cNvSpPr>
                    <a:spLocks noChangeArrowheads="1"/>
                  </p:cNvSpPr>
                  <p:nvPr/>
                </p:nvSpPr>
                <p:spPr bwMode="auto">
                  <a:xfrm>
                    <a:off x="5217" y="6098"/>
                    <a:ext cx="945" cy="2700"/>
                  </a:xfrm>
                  <a:prstGeom prst="rect">
                    <a:avLst/>
                  </a:prstGeom>
                  <a:solidFill>
                    <a:srgbClr val="FFFFFF"/>
                  </a:solidFill>
                  <a:ln w="9525">
                    <a:noFill/>
                    <a:miter lim="800000"/>
                    <a:headEnd/>
                    <a:tailEnd/>
                  </a:ln>
                </p:spPr>
                <p:txBody>
                  <a:bodyPr/>
                  <a:lstStyle/>
                  <a:p>
                    <a:endParaRPr lang="en-US"/>
                  </a:p>
                </p:txBody>
              </p:sp>
            </p:grpSp>
            <p:sp>
              <p:nvSpPr>
                <p:cNvPr id="24" name="Line 22"/>
                <p:cNvSpPr>
                  <a:spLocks noChangeShapeType="1"/>
                </p:cNvSpPr>
                <p:nvPr/>
              </p:nvSpPr>
              <p:spPr bwMode="auto">
                <a:xfrm>
                  <a:off x="6147" y="6113"/>
                  <a:ext cx="0" cy="540"/>
                </a:xfrm>
                <a:prstGeom prst="line">
                  <a:avLst/>
                </a:prstGeom>
                <a:noFill/>
                <a:ln w="9525">
                  <a:solidFill>
                    <a:srgbClr val="000000"/>
                  </a:solidFill>
                  <a:round/>
                  <a:headEnd/>
                  <a:tailEnd/>
                </a:ln>
              </p:spPr>
              <p:txBody>
                <a:bodyPr/>
                <a:lstStyle/>
                <a:p>
                  <a:endParaRPr lang="en-US"/>
                </a:p>
              </p:txBody>
            </p:sp>
            <p:sp>
              <p:nvSpPr>
                <p:cNvPr id="25" name="Line 23"/>
                <p:cNvSpPr>
                  <a:spLocks noChangeShapeType="1"/>
                </p:cNvSpPr>
                <p:nvPr/>
              </p:nvSpPr>
              <p:spPr bwMode="auto">
                <a:xfrm>
                  <a:off x="6162" y="8078"/>
                  <a:ext cx="0" cy="540"/>
                </a:xfrm>
                <a:prstGeom prst="line">
                  <a:avLst/>
                </a:prstGeom>
                <a:noFill/>
                <a:ln w="9525">
                  <a:solidFill>
                    <a:srgbClr val="000000"/>
                  </a:solidFill>
                  <a:round/>
                  <a:headEnd/>
                  <a:tailEnd/>
                </a:ln>
              </p:spPr>
              <p:txBody>
                <a:bodyPr/>
                <a:lstStyle/>
                <a:p>
                  <a:endParaRPr lang="en-US"/>
                </a:p>
              </p:txBody>
            </p:sp>
            <p:sp>
              <p:nvSpPr>
                <p:cNvPr id="26" name="Text Box 24"/>
                <p:cNvSpPr txBox="1">
                  <a:spLocks noChangeArrowheads="1"/>
                </p:cNvSpPr>
                <p:nvPr/>
              </p:nvSpPr>
              <p:spPr bwMode="auto">
                <a:xfrm>
                  <a:off x="5592" y="6113"/>
                  <a:ext cx="360" cy="2520"/>
                </a:xfrm>
                <a:prstGeom prst="rect">
                  <a:avLst/>
                </a:prstGeom>
                <a:solidFill>
                  <a:srgbClr val="FFFFFF"/>
                </a:solidFill>
                <a:ln w="9525">
                  <a:solidFill>
                    <a:srgbClr val="000000"/>
                  </a:solidFill>
                  <a:miter lim="800000"/>
                  <a:headEnd/>
                  <a:tailEnd/>
                </a:ln>
              </p:spPr>
              <p:txBody>
                <a:bodyPr lIns="75895" tIns="37948" rIns="75895" bIns="37948"/>
                <a:lstStyle/>
                <a:p>
                  <a:endParaRPr lang="en-US"/>
                </a:p>
              </p:txBody>
            </p:sp>
            <p:sp>
              <p:nvSpPr>
                <p:cNvPr id="27" name="Line 25"/>
                <p:cNvSpPr>
                  <a:spLocks noChangeShapeType="1"/>
                </p:cNvSpPr>
                <p:nvPr/>
              </p:nvSpPr>
              <p:spPr bwMode="auto">
                <a:xfrm flipV="1">
                  <a:off x="6177" y="7043"/>
                  <a:ext cx="0" cy="540"/>
                </a:xfrm>
                <a:prstGeom prst="line">
                  <a:avLst/>
                </a:prstGeom>
                <a:noFill/>
                <a:ln w="9525">
                  <a:solidFill>
                    <a:srgbClr val="000000"/>
                  </a:solidFill>
                  <a:round/>
                  <a:headEnd/>
                  <a:tailEnd/>
                </a:ln>
              </p:spPr>
              <p:txBody>
                <a:bodyPr/>
                <a:lstStyle/>
                <a:p>
                  <a:endParaRPr lang="en-US"/>
                </a:p>
              </p:txBody>
            </p:sp>
          </p:grpSp>
          <p:sp>
            <p:nvSpPr>
              <p:cNvPr id="21" name="WordArt 26"/>
              <p:cNvSpPr>
                <a:spLocks noChangeArrowheads="1" noChangeShapeType="1" noTextEdit="1"/>
              </p:cNvSpPr>
              <p:nvPr/>
            </p:nvSpPr>
            <p:spPr bwMode="auto">
              <a:xfrm>
                <a:off x="7917" y="9878"/>
                <a:ext cx="1440" cy="252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VnExoticH"/>
                  </a:rPr>
                  <a:t>c</a:t>
                </a:r>
              </a:p>
            </p:txBody>
          </p:sp>
          <p:sp>
            <p:nvSpPr>
              <p:cNvPr id="22" name="WordArt 27"/>
              <p:cNvSpPr>
                <a:spLocks noChangeArrowheads="1" noChangeShapeType="1" noTextEdit="1"/>
              </p:cNvSpPr>
              <p:nvPr/>
            </p:nvSpPr>
            <p:spPr bwMode="auto">
              <a:xfrm>
                <a:off x="3927" y="9908"/>
                <a:ext cx="1440" cy="252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VnExoticH"/>
                  </a:rPr>
                  <a:t>A</a:t>
                </a:r>
              </a:p>
            </p:txBody>
          </p:sp>
        </p:grpSp>
      </p:grpSp>
      <p:grpSp>
        <p:nvGrpSpPr>
          <p:cNvPr id="30" name="Group 28"/>
          <p:cNvGrpSpPr>
            <a:grpSpLocks/>
          </p:cNvGrpSpPr>
          <p:nvPr/>
        </p:nvGrpSpPr>
        <p:grpSpPr bwMode="auto">
          <a:xfrm>
            <a:off x="4529138" y="5762127"/>
            <a:ext cx="2633662" cy="1001712"/>
            <a:chOff x="2880" y="2976"/>
            <a:chExt cx="2304" cy="960"/>
          </a:xfrm>
        </p:grpSpPr>
        <p:sp>
          <p:nvSpPr>
            <p:cNvPr id="31" name="Rectangle 29"/>
            <p:cNvSpPr>
              <a:spLocks noChangeArrowheads="1"/>
            </p:cNvSpPr>
            <p:nvPr/>
          </p:nvSpPr>
          <p:spPr bwMode="auto">
            <a:xfrm>
              <a:off x="2880" y="2976"/>
              <a:ext cx="2304" cy="960"/>
            </a:xfrm>
            <a:prstGeom prst="rect">
              <a:avLst/>
            </a:prstGeom>
            <a:solidFill>
              <a:srgbClr val="FFFFFF"/>
            </a:solidFill>
            <a:ln w="9525">
              <a:solidFill>
                <a:srgbClr val="000000"/>
              </a:solidFill>
              <a:miter lim="800000"/>
              <a:headEnd/>
              <a:tailEnd/>
            </a:ln>
          </p:spPr>
          <p:txBody>
            <a:bodyPr anchor="ctr"/>
            <a:lstStyle/>
            <a:p>
              <a:endParaRPr lang="en-US"/>
            </a:p>
          </p:txBody>
        </p:sp>
        <p:grpSp>
          <p:nvGrpSpPr>
            <p:cNvPr id="32" name="Group 30"/>
            <p:cNvGrpSpPr>
              <a:grpSpLocks/>
            </p:cNvGrpSpPr>
            <p:nvPr/>
          </p:nvGrpSpPr>
          <p:grpSpPr bwMode="auto">
            <a:xfrm>
              <a:off x="3113" y="3093"/>
              <a:ext cx="1971" cy="725"/>
              <a:chOff x="3582" y="11993"/>
              <a:chExt cx="5595" cy="2294"/>
            </a:xfrm>
          </p:grpSpPr>
          <p:grpSp>
            <p:nvGrpSpPr>
              <p:cNvPr id="33" name="Group 32"/>
              <p:cNvGrpSpPr>
                <a:grpSpLocks/>
              </p:cNvGrpSpPr>
              <p:nvPr/>
            </p:nvGrpSpPr>
            <p:grpSpPr bwMode="auto">
              <a:xfrm>
                <a:off x="5067" y="12038"/>
                <a:ext cx="2160" cy="2249"/>
                <a:chOff x="5217" y="6098"/>
                <a:chExt cx="2160" cy="2721"/>
              </a:xfrm>
            </p:grpSpPr>
            <p:grpSp>
              <p:nvGrpSpPr>
                <p:cNvPr id="38" name="Group 37"/>
                <p:cNvGrpSpPr>
                  <a:grpSpLocks/>
                </p:cNvGrpSpPr>
                <p:nvPr/>
              </p:nvGrpSpPr>
              <p:grpSpPr bwMode="auto">
                <a:xfrm>
                  <a:off x="5217" y="6098"/>
                  <a:ext cx="2160" cy="2721"/>
                  <a:chOff x="5217" y="6098"/>
                  <a:chExt cx="2160" cy="2700"/>
                </a:xfrm>
              </p:grpSpPr>
              <p:sp>
                <p:nvSpPr>
                  <p:cNvPr id="43" name="WordArt 33"/>
                  <p:cNvSpPr>
                    <a:spLocks noChangeArrowheads="1" noChangeShapeType="1" noTextEdit="1"/>
                  </p:cNvSpPr>
                  <p:nvPr/>
                </p:nvSpPr>
                <p:spPr bwMode="auto">
                  <a:xfrm>
                    <a:off x="5397" y="6098"/>
                    <a:ext cx="1980" cy="252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VnBlack"/>
                      </a:rPr>
                      <a:t>3</a:t>
                    </a:r>
                  </a:p>
                </p:txBody>
              </p:sp>
              <p:sp>
                <p:nvSpPr>
                  <p:cNvPr id="44" name="Rectangle 34"/>
                  <p:cNvSpPr>
                    <a:spLocks noChangeArrowheads="1"/>
                  </p:cNvSpPr>
                  <p:nvPr/>
                </p:nvSpPr>
                <p:spPr bwMode="auto">
                  <a:xfrm>
                    <a:off x="5217" y="6098"/>
                    <a:ext cx="945" cy="2700"/>
                  </a:xfrm>
                  <a:prstGeom prst="rect">
                    <a:avLst/>
                  </a:prstGeom>
                  <a:solidFill>
                    <a:srgbClr val="FFFFFF"/>
                  </a:solidFill>
                  <a:ln w="9525">
                    <a:noFill/>
                    <a:miter lim="800000"/>
                    <a:headEnd/>
                    <a:tailEnd/>
                  </a:ln>
                </p:spPr>
                <p:txBody>
                  <a:bodyPr/>
                  <a:lstStyle/>
                  <a:p>
                    <a:endParaRPr lang="en-US"/>
                  </a:p>
                </p:txBody>
              </p:sp>
            </p:grpSp>
            <p:sp>
              <p:nvSpPr>
                <p:cNvPr id="39" name="Line 35"/>
                <p:cNvSpPr>
                  <a:spLocks noChangeShapeType="1"/>
                </p:cNvSpPr>
                <p:nvPr/>
              </p:nvSpPr>
              <p:spPr bwMode="auto">
                <a:xfrm>
                  <a:off x="6147" y="6113"/>
                  <a:ext cx="0" cy="540"/>
                </a:xfrm>
                <a:prstGeom prst="line">
                  <a:avLst/>
                </a:prstGeom>
                <a:noFill/>
                <a:ln w="9525">
                  <a:solidFill>
                    <a:srgbClr val="000000"/>
                  </a:solidFill>
                  <a:round/>
                  <a:headEnd/>
                  <a:tailEnd/>
                </a:ln>
              </p:spPr>
              <p:txBody>
                <a:bodyPr/>
                <a:lstStyle/>
                <a:p>
                  <a:endParaRPr lang="en-US"/>
                </a:p>
              </p:txBody>
            </p:sp>
            <p:sp>
              <p:nvSpPr>
                <p:cNvPr id="40" name="Line 36"/>
                <p:cNvSpPr>
                  <a:spLocks noChangeShapeType="1"/>
                </p:cNvSpPr>
                <p:nvPr/>
              </p:nvSpPr>
              <p:spPr bwMode="auto">
                <a:xfrm>
                  <a:off x="6162" y="8078"/>
                  <a:ext cx="0" cy="540"/>
                </a:xfrm>
                <a:prstGeom prst="line">
                  <a:avLst/>
                </a:prstGeom>
                <a:noFill/>
                <a:ln w="9525">
                  <a:solidFill>
                    <a:srgbClr val="000000"/>
                  </a:solidFill>
                  <a:round/>
                  <a:headEnd/>
                  <a:tailEnd/>
                </a:ln>
              </p:spPr>
              <p:txBody>
                <a:bodyPr/>
                <a:lstStyle/>
                <a:p>
                  <a:endParaRPr lang="en-US"/>
                </a:p>
              </p:txBody>
            </p:sp>
            <p:sp>
              <p:nvSpPr>
                <p:cNvPr id="41" name="Text Box 37"/>
                <p:cNvSpPr txBox="1">
                  <a:spLocks noChangeArrowheads="1"/>
                </p:cNvSpPr>
                <p:nvPr/>
              </p:nvSpPr>
              <p:spPr bwMode="auto">
                <a:xfrm>
                  <a:off x="5592" y="6113"/>
                  <a:ext cx="360" cy="2520"/>
                </a:xfrm>
                <a:prstGeom prst="rect">
                  <a:avLst/>
                </a:prstGeom>
                <a:solidFill>
                  <a:srgbClr val="FFFFFF"/>
                </a:solidFill>
                <a:ln w="9525">
                  <a:solidFill>
                    <a:srgbClr val="000000"/>
                  </a:solidFill>
                  <a:miter lim="800000"/>
                  <a:headEnd/>
                  <a:tailEnd/>
                </a:ln>
              </p:spPr>
              <p:txBody>
                <a:bodyPr lIns="75895" tIns="37948" rIns="75895" bIns="37948"/>
                <a:lstStyle/>
                <a:p>
                  <a:endParaRPr lang="en-US"/>
                </a:p>
              </p:txBody>
            </p:sp>
            <p:sp>
              <p:nvSpPr>
                <p:cNvPr id="42" name="Line 38"/>
                <p:cNvSpPr>
                  <a:spLocks noChangeShapeType="1"/>
                </p:cNvSpPr>
                <p:nvPr/>
              </p:nvSpPr>
              <p:spPr bwMode="auto">
                <a:xfrm flipV="1">
                  <a:off x="6177" y="7043"/>
                  <a:ext cx="0" cy="540"/>
                </a:xfrm>
                <a:prstGeom prst="line">
                  <a:avLst/>
                </a:prstGeom>
                <a:noFill/>
                <a:ln w="9525">
                  <a:solidFill>
                    <a:srgbClr val="000000"/>
                  </a:solidFill>
                  <a:round/>
                  <a:headEnd/>
                  <a:tailEnd/>
                </a:ln>
              </p:spPr>
              <p:txBody>
                <a:bodyPr/>
                <a:lstStyle/>
                <a:p>
                  <a:endParaRPr lang="en-US"/>
                </a:p>
              </p:txBody>
            </p:sp>
          </p:grpSp>
          <p:sp>
            <p:nvSpPr>
              <p:cNvPr id="34" name="Rectangle 39"/>
              <p:cNvSpPr>
                <a:spLocks noChangeArrowheads="1"/>
              </p:cNvSpPr>
              <p:nvPr/>
            </p:nvSpPr>
            <p:spPr bwMode="auto">
              <a:xfrm>
                <a:off x="7497" y="12068"/>
                <a:ext cx="360" cy="1980"/>
              </a:xfrm>
              <a:prstGeom prst="rect">
                <a:avLst/>
              </a:prstGeom>
              <a:solidFill>
                <a:srgbClr val="FFFFFF"/>
              </a:solidFill>
              <a:ln w="9525">
                <a:solidFill>
                  <a:srgbClr val="000000"/>
                </a:solidFill>
                <a:miter lim="800000"/>
                <a:headEnd/>
                <a:tailEnd/>
              </a:ln>
            </p:spPr>
            <p:txBody>
              <a:bodyPr/>
              <a:lstStyle/>
              <a:p>
                <a:endParaRPr lang="en-US"/>
              </a:p>
            </p:txBody>
          </p:sp>
          <p:sp>
            <p:nvSpPr>
              <p:cNvPr id="35" name="WordArt 40"/>
              <p:cNvSpPr>
                <a:spLocks noChangeArrowheads="1" noChangeShapeType="1" noTextEdit="1"/>
              </p:cNvSpPr>
              <p:nvPr/>
            </p:nvSpPr>
            <p:spPr bwMode="auto">
              <a:xfrm>
                <a:off x="8097" y="12038"/>
                <a:ext cx="1080" cy="198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VnRevueH"/>
                  </a:rPr>
                  <a:t>4</a:t>
                </a:r>
              </a:p>
            </p:txBody>
          </p:sp>
          <p:sp>
            <p:nvSpPr>
              <p:cNvPr id="36" name="Rectangle 41"/>
              <p:cNvSpPr>
                <a:spLocks noChangeArrowheads="1"/>
              </p:cNvSpPr>
              <p:nvPr/>
            </p:nvSpPr>
            <p:spPr bwMode="auto">
              <a:xfrm>
                <a:off x="3582" y="12143"/>
                <a:ext cx="360" cy="1980"/>
              </a:xfrm>
              <a:prstGeom prst="rect">
                <a:avLst/>
              </a:prstGeom>
              <a:solidFill>
                <a:srgbClr val="FFFFFF"/>
              </a:solidFill>
              <a:ln w="9525">
                <a:solidFill>
                  <a:srgbClr val="000000"/>
                </a:solidFill>
                <a:miter lim="800000"/>
                <a:headEnd/>
                <a:tailEnd/>
              </a:ln>
            </p:spPr>
            <p:txBody>
              <a:bodyPr/>
              <a:lstStyle/>
              <a:p>
                <a:endParaRPr lang="en-US"/>
              </a:p>
            </p:txBody>
          </p:sp>
          <p:sp>
            <p:nvSpPr>
              <p:cNvPr id="37" name="WordArt 42"/>
              <p:cNvSpPr>
                <a:spLocks noChangeArrowheads="1" noChangeShapeType="1" noTextEdit="1"/>
              </p:cNvSpPr>
              <p:nvPr/>
            </p:nvSpPr>
            <p:spPr bwMode="auto">
              <a:xfrm>
                <a:off x="4137" y="11993"/>
                <a:ext cx="1020" cy="216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2</a:t>
                </a:r>
              </a:p>
            </p:txBody>
          </p:sp>
        </p:grpSp>
      </p:grpSp>
    </p:spTree>
    <p:extLst>
      <p:ext uri="{BB962C8B-B14F-4D97-AF65-F5344CB8AC3E}">
        <p14:creationId xmlns:p14="http://schemas.microsoft.com/office/powerpoint/2010/main" val="92672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accel="5000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1+#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Tiến</a:t>
            </a:r>
            <a:r>
              <a:rPr lang="en-US" dirty="0"/>
              <a:t> </a:t>
            </a:r>
            <a:r>
              <a:rPr lang="en-US" dirty="0" err="1" smtClean="0"/>
              <a:t>trình</a:t>
            </a:r>
            <a:r>
              <a:rPr lang="en-US" dirty="0"/>
              <a:t> </a:t>
            </a:r>
            <a:r>
              <a:rPr lang="en-US" dirty="0" err="1" smtClean="0"/>
              <a:t>cảm</a:t>
            </a:r>
            <a:r>
              <a:rPr lang="en-US" dirty="0"/>
              <a:t> </a:t>
            </a:r>
            <a:r>
              <a:rPr lang="en-US" dirty="0" err="1"/>
              <a:t>nhận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Ví</a:t>
            </a:r>
            <a:r>
              <a:rPr lang="en-US" sz="2400" b="0" dirty="0">
                <a:latin typeface="Arial" pitchFamily="34" charset="0"/>
                <a:cs typeface="Arial" pitchFamily="34" charset="0"/>
              </a:rPr>
              <a:t> </a:t>
            </a:r>
            <a:r>
              <a:rPr lang="en-US" sz="2400" b="0" dirty="0" err="1">
                <a:latin typeface="Arial" pitchFamily="34" charset="0"/>
                <a:cs typeface="Arial" pitchFamily="34" charset="0"/>
              </a:rPr>
              <a:t>dụ</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thị</a:t>
            </a:r>
            <a:r>
              <a:rPr lang="en-US" sz="2400" b="0" dirty="0">
                <a:latin typeface="Arial" pitchFamily="34" charset="0"/>
                <a:cs typeface="Arial" pitchFamily="34" charset="0"/>
              </a:rPr>
              <a:t> </a:t>
            </a:r>
            <a:r>
              <a:rPr lang="en-US" sz="2400" b="0" dirty="0" err="1">
                <a:latin typeface="Arial" pitchFamily="34" charset="0"/>
                <a:cs typeface="Arial" pitchFamily="34" charset="0"/>
              </a:rPr>
              <a:t>giác</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ngữ</a:t>
            </a:r>
            <a:r>
              <a:rPr lang="en-US" sz="2400" b="0" dirty="0">
                <a:latin typeface="Arial" pitchFamily="34" charset="0"/>
                <a:cs typeface="Arial" pitchFamily="34" charset="0"/>
              </a:rPr>
              <a:t> </a:t>
            </a:r>
            <a:r>
              <a:rPr lang="en-US" sz="2400" b="0" dirty="0" err="1">
                <a:latin typeface="Arial" pitchFamily="34" charset="0"/>
                <a:cs typeface="Arial" pitchFamily="34" charset="0"/>
              </a:rPr>
              <a:t>cảnh</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z="1800" smtClean="0"/>
              <a:t>12/2013</a:t>
            </a:r>
            <a:endParaRPr lang="en-US" sz="1800"/>
          </a:p>
        </p:txBody>
      </p:sp>
      <p:sp>
        <p:nvSpPr>
          <p:cNvPr id="5" name="Footer Placeholder 4"/>
          <p:cNvSpPr>
            <a:spLocks noGrp="1"/>
          </p:cNvSpPr>
          <p:nvPr>
            <p:ph type="ftr" sz="quarter" idx="11"/>
          </p:nvPr>
        </p:nvSpPr>
        <p:spPr/>
        <p:txBody>
          <a:bodyPr/>
          <a:lstStyle/>
          <a:p>
            <a:r>
              <a:rPr lang="en-US" sz="1100" smtClean="0"/>
              <a:t>ntphuong-cnpm</a:t>
            </a:r>
            <a:endParaRPr lang="en-US" sz="1100"/>
          </a:p>
        </p:txBody>
      </p:sp>
      <p:sp>
        <p:nvSpPr>
          <p:cNvPr id="6" name="Slide Number Placeholder 5"/>
          <p:cNvSpPr>
            <a:spLocks noGrp="1"/>
          </p:cNvSpPr>
          <p:nvPr>
            <p:ph type="sldNum" sz="quarter" idx="12"/>
          </p:nvPr>
        </p:nvSpPr>
        <p:spPr/>
        <p:txBody>
          <a:bodyPr/>
          <a:lstStyle/>
          <a:p>
            <a:fld id="{EC5BC178-54D5-4457-823E-9B8C72D04B15}" type="slidenum">
              <a:rPr lang="en-US" sz="1100" smtClean="0"/>
              <a:pPr/>
              <a:t>21</a:t>
            </a:fld>
            <a:endParaRPr lang="en-US" sz="1100"/>
          </a:p>
        </p:txBody>
      </p:sp>
      <p:pic>
        <p:nvPicPr>
          <p:cNvPr id="7" name="Picture 1"/>
          <p:cNvPicPr>
            <a:picLocks noChangeAspect="1" noChangeArrowheads="1"/>
          </p:cNvPicPr>
          <p:nvPr/>
        </p:nvPicPr>
        <p:blipFill>
          <a:blip r:embed="rId2" cstate="print"/>
          <a:srcRect/>
          <a:stretch>
            <a:fillRect/>
          </a:stretch>
        </p:blipFill>
        <p:spPr bwMode="auto">
          <a:xfrm>
            <a:off x="457200" y="1947447"/>
            <a:ext cx="3151529" cy="419100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886200" y="1893848"/>
            <a:ext cx="5071397" cy="4473198"/>
          </a:xfrm>
          <a:prstGeom prst="rect">
            <a:avLst/>
          </a:prstGeom>
          <a:noFill/>
          <a:ln w="9525">
            <a:solidFill>
              <a:schemeClr val="tx1"/>
            </a:solidFill>
            <a:miter lim="800000"/>
            <a:headEnd/>
            <a:tailEnd/>
          </a:ln>
        </p:spPr>
      </p:pic>
      <p:sp>
        <p:nvSpPr>
          <p:cNvPr id="9" name="Rectangle 8"/>
          <p:cNvSpPr/>
          <p:nvPr/>
        </p:nvSpPr>
        <p:spPr>
          <a:xfrm>
            <a:off x="990600" y="6138446"/>
            <a:ext cx="2029530" cy="338554"/>
          </a:xfrm>
          <a:prstGeom prst="rect">
            <a:avLst/>
          </a:prstGeom>
        </p:spPr>
        <p:txBody>
          <a:bodyPr wrap="none">
            <a:spAutoFit/>
          </a:bodyPr>
          <a:lstStyle/>
          <a:p>
            <a:r>
              <a:rPr lang="en-US" sz="1600" dirty="0" smtClean="0">
                <a:solidFill>
                  <a:srgbClr val="000066"/>
                </a:solidFill>
              </a:rPr>
              <a:t>What do you see?</a:t>
            </a:r>
            <a:endParaRPr lang="en-US" sz="1600" dirty="0">
              <a:solidFill>
                <a:srgbClr val="000066"/>
              </a:solidFill>
            </a:endParaRPr>
          </a:p>
        </p:txBody>
      </p:sp>
    </p:spTree>
    <p:extLst>
      <p:ext uri="{BB962C8B-B14F-4D97-AF65-F5344CB8AC3E}">
        <p14:creationId xmlns:p14="http://schemas.microsoft.com/office/powerpoint/2010/main" val="379259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Cảm</a:t>
            </a:r>
            <a:r>
              <a:rPr lang="en-US" dirty="0"/>
              <a:t> </a:t>
            </a:r>
            <a:r>
              <a:rPr lang="en-US" dirty="0" err="1"/>
              <a:t>nhận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Phân</a:t>
            </a:r>
            <a:r>
              <a:rPr lang="en-US" sz="2400" b="0" dirty="0">
                <a:latin typeface="Arial" pitchFamily="34" charset="0"/>
                <a:cs typeface="Arial" pitchFamily="34" charset="0"/>
              </a:rPr>
              <a:t> </a:t>
            </a:r>
            <a:r>
              <a:rPr lang="en-US" sz="2400" b="0" dirty="0" err="1">
                <a:latin typeface="Arial" pitchFamily="34" charset="0"/>
                <a:cs typeface="Arial" pitchFamily="34" charset="0"/>
              </a:rPr>
              <a:t>đoạn</a:t>
            </a:r>
            <a:r>
              <a:rPr lang="en-US" sz="2400" b="0" dirty="0">
                <a:latin typeface="Arial" pitchFamily="34" charset="0"/>
                <a:cs typeface="Arial" pitchFamily="34" charset="0"/>
              </a:rPr>
              <a:t> (</a:t>
            </a:r>
            <a:r>
              <a:rPr lang="en-US" sz="2400" b="0" i="1" dirty="0">
                <a:latin typeface="Arial" pitchFamily="34" charset="0"/>
                <a:cs typeface="Arial" pitchFamily="34" charset="0"/>
              </a:rPr>
              <a:t>Chunk</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tử</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nhớ</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gọi</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chunk</a:t>
            </a:r>
          </a:p>
          <a:p>
            <a:pPr lvl="1"/>
            <a:r>
              <a:rPr lang="en-US" sz="2400" dirty="0" err="1">
                <a:latin typeface="Arial" pitchFamily="34" charset="0"/>
                <a:cs typeface="Arial" pitchFamily="34" charset="0"/>
              </a:rPr>
              <a:t>Khả</a:t>
            </a:r>
            <a:r>
              <a:rPr lang="en-US" sz="2400" dirty="0">
                <a:latin typeface="Arial" pitchFamily="34" charset="0"/>
                <a:cs typeface="Arial" pitchFamily="34" charset="0"/>
              </a:rPr>
              <a:t> </a:t>
            </a:r>
            <a:r>
              <a:rPr lang="en-US" sz="2400" dirty="0" err="1">
                <a:latin typeface="Arial" pitchFamily="34" charset="0"/>
                <a:cs typeface="Arial" pitchFamily="34" charset="0"/>
              </a:rPr>
              <a:t>năng</a:t>
            </a:r>
            <a:r>
              <a:rPr lang="en-US" sz="2400" dirty="0">
                <a:latin typeface="Arial" pitchFamily="34" charset="0"/>
                <a:cs typeface="Arial" pitchFamily="34" charset="0"/>
              </a:rPr>
              <a:t> </a:t>
            </a:r>
            <a:r>
              <a:rPr lang="en-US" sz="2400" dirty="0" err="1">
                <a:latin typeface="Arial" pitchFamily="34" charset="0"/>
                <a:cs typeface="Arial" pitchFamily="34" charset="0"/>
              </a:rPr>
              <a:t>hình</a:t>
            </a:r>
            <a:r>
              <a:rPr lang="en-US" sz="2400" dirty="0">
                <a:latin typeface="Arial" pitchFamily="34" charset="0"/>
                <a:cs typeface="Arial" pitchFamily="34" charset="0"/>
              </a:rPr>
              <a:t> </a:t>
            </a:r>
            <a:r>
              <a:rPr lang="en-US" sz="2400" dirty="0" err="1">
                <a:latin typeface="Arial" pitchFamily="34" charset="0"/>
                <a:cs typeface="Arial" pitchFamily="34" charset="0"/>
              </a:rPr>
              <a:t>thành</a:t>
            </a:r>
            <a:r>
              <a:rPr lang="en-US" sz="2400" dirty="0">
                <a:latin typeface="Arial" pitchFamily="34" charset="0"/>
                <a:cs typeface="Arial" pitchFamily="34" charset="0"/>
              </a:rPr>
              <a:t> chunk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bộ</a:t>
            </a:r>
            <a:r>
              <a:rPr lang="en-US" sz="2400" dirty="0">
                <a:latin typeface="Arial" pitchFamily="34" charset="0"/>
                <a:cs typeface="Arial" pitchFamily="34" charset="0"/>
              </a:rPr>
              <a:t> </a:t>
            </a:r>
            <a:r>
              <a:rPr lang="en-US" sz="2400" dirty="0" err="1">
                <a:latin typeface="Arial" pitchFamily="34" charset="0"/>
                <a:cs typeface="Arial" pitchFamily="34" charset="0"/>
              </a:rPr>
              <a:t>nhớ</a:t>
            </a:r>
            <a:r>
              <a:rPr lang="en-US" sz="2400" dirty="0">
                <a:latin typeface="Arial" pitchFamily="34" charset="0"/>
                <a:cs typeface="Arial" pitchFamily="34" charset="0"/>
              </a:rPr>
              <a:t> </a:t>
            </a:r>
            <a:r>
              <a:rPr lang="en-US" sz="2400" dirty="0" err="1">
                <a:latin typeface="Arial" pitchFamily="34" charset="0"/>
                <a:cs typeface="Arial" pitchFamily="34" charset="0"/>
              </a:rPr>
              <a:t>làm</a:t>
            </a:r>
            <a:r>
              <a:rPr lang="en-US" sz="2400" dirty="0">
                <a:latin typeface="Arial" pitchFamily="34" charset="0"/>
                <a:cs typeface="Arial" pitchFamily="34" charset="0"/>
              </a:rPr>
              <a:t> </a:t>
            </a:r>
            <a:r>
              <a:rPr lang="en-US" sz="2400" dirty="0" err="1">
                <a:latin typeface="Arial" pitchFamily="34" charset="0"/>
                <a:cs typeface="Arial" pitchFamily="34" charset="0"/>
              </a:rPr>
              <a:t>việc</a:t>
            </a:r>
            <a:r>
              <a:rPr lang="en-US" sz="2400" dirty="0">
                <a:latin typeface="Arial" pitchFamily="34" charset="0"/>
                <a:cs typeface="Arial" pitchFamily="34" charset="0"/>
              </a:rPr>
              <a:t> </a:t>
            </a:r>
            <a:r>
              <a:rPr lang="en-US" sz="2400" dirty="0" err="1">
                <a:latin typeface="Arial" pitchFamily="34" charset="0"/>
                <a:cs typeface="Arial" pitchFamily="34" charset="0"/>
              </a:rPr>
              <a:t>phụ</a:t>
            </a:r>
            <a:r>
              <a:rPr lang="en-US" sz="2400" dirty="0">
                <a:latin typeface="Arial" pitchFamily="34" charset="0"/>
                <a:cs typeface="Arial" pitchFamily="34" charset="0"/>
              </a:rPr>
              <a:t> </a:t>
            </a:r>
            <a:r>
              <a:rPr lang="en-US" sz="2400" dirty="0" err="1">
                <a:latin typeface="Arial" pitchFamily="34" charset="0"/>
                <a:cs typeface="Arial" pitchFamily="34" charset="0"/>
              </a:rPr>
              <a:t>thuộc</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việc</a:t>
            </a:r>
            <a:r>
              <a:rPr lang="en-US" sz="2400" dirty="0">
                <a:latin typeface="Arial" pitchFamily="34" charset="0"/>
                <a:cs typeface="Arial" pitchFamily="34" charset="0"/>
              </a:rPr>
              <a:t> </a:t>
            </a:r>
            <a:r>
              <a:rPr lang="en-US" sz="2400" dirty="0" err="1">
                <a:latin typeface="Arial" pitchFamily="34" charset="0"/>
                <a:cs typeface="Arial" pitchFamily="34" charset="0"/>
              </a:rPr>
              <a:t>thông</a:t>
            </a:r>
            <a:r>
              <a:rPr lang="en-US" sz="2400" dirty="0">
                <a:latin typeface="Arial" pitchFamily="34" charset="0"/>
                <a:cs typeface="Arial" pitchFamily="34" charset="0"/>
              </a:rPr>
              <a:t> tin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dirty="0">
                <a:latin typeface="Arial" pitchFamily="34" charset="0"/>
                <a:cs typeface="Arial" pitchFamily="34" charset="0"/>
              </a:rPr>
              <a:t> </a:t>
            </a:r>
            <a:r>
              <a:rPr lang="en-US" sz="2400" dirty="0" err="1">
                <a:latin typeface="Arial" pitchFamily="34" charset="0"/>
                <a:cs typeface="Arial" pitchFamily="34" charset="0"/>
              </a:rPr>
              <a:t>diễn</a:t>
            </a:r>
            <a:r>
              <a:rPr lang="en-US" sz="2400" dirty="0">
                <a:latin typeface="Arial" pitchFamily="34" charset="0"/>
                <a:cs typeface="Arial" pitchFamily="34" charset="0"/>
              </a:rPr>
              <a:t> </a:t>
            </a:r>
            <a:r>
              <a:rPr lang="en-US" sz="2400" dirty="0" err="1">
                <a:latin typeface="Arial" pitchFamily="34" charset="0"/>
                <a:cs typeface="Arial" pitchFamily="34" charset="0"/>
              </a:rPr>
              <a:t>như</a:t>
            </a:r>
            <a:r>
              <a:rPr lang="en-US" sz="2400" dirty="0">
                <a:latin typeface="Arial" pitchFamily="34" charset="0"/>
                <a:cs typeface="Arial" pitchFamily="34" charset="0"/>
              </a:rPr>
              <a:t> </a:t>
            </a:r>
            <a:r>
              <a:rPr lang="en-US" sz="2400" dirty="0" err="1">
                <a:latin typeface="Arial" pitchFamily="34" charset="0"/>
                <a:cs typeface="Arial" pitchFamily="34" charset="0"/>
              </a:rPr>
              <a:t>thế</a:t>
            </a:r>
            <a:r>
              <a:rPr lang="en-US" sz="2400" dirty="0">
                <a:latin typeface="Arial" pitchFamily="34" charset="0"/>
                <a:cs typeface="Arial" pitchFamily="34" charset="0"/>
              </a:rPr>
              <a:t> </a:t>
            </a:r>
            <a:r>
              <a:rPr lang="en-US" sz="2400" dirty="0" err="1">
                <a:latin typeface="Arial" pitchFamily="34" charset="0"/>
                <a:cs typeface="Arial" pitchFamily="34" charset="0"/>
              </a:rPr>
              <a:t>nào</a:t>
            </a:r>
            <a:r>
              <a:rPr lang="en-US" sz="2400" dirty="0">
                <a:latin typeface="Arial" pitchFamily="34" charset="0"/>
                <a:cs typeface="Arial" pitchFamily="34" charset="0"/>
              </a:rPr>
              <a:t>.</a:t>
            </a:r>
          </a:p>
          <a:p>
            <a:pPr lvl="1"/>
            <a:r>
              <a:rPr lang="en-US" sz="2400" dirty="0">
                <a:latin typeface="Arial" pitchFamily="34" charset="0"/>
                <a:cs typeface="Arial" pitchFamily="34" charset="0"/>
              </a:rPr>
              <a:t>DECIBMGMC hay DEC IBM GMC</a:t>
            </a:r>
          </a:p>
          <a:p>
            <a:pPr lvl="1"/>
            <a:r>
              <a:rPr lang="en-US" sz="2400" dirty="0">
                <a:latin typeface="Arial" pitchFamily="34" charset="0"/>
                <a:cs typeface="Arial" pitchFamily="34" charset="0"/>
              </a:rPr>
              <a:t>6174591765 hay (617) 459-1765</a:t>
            </a:r>
          </a:p>
          <a:p>
            <a:r>
              <a:rPr lang="en-US" sz="2400" b="0" dirty="0" err="1">
                <a:latin typeface="Arial" pitchFamily="34" charset="0"/>
                <a:cs typeface="Arial" pitchFamily="34" charset="0"/>
              </a:rPr>
              <a:t>Ảo</a:t>
            </a:r>
            <a:r>
              <a:rPr lang="en-US" sz="2400" b="0" dirty="0">
                <a:latin typeface="Arial" pitchFamily="34" charset="0"/>
                <a:cs typeface="Arial" pitchFamily="34" charset="0"/>
              </a:rPr>
              <a:t> </a:t>
            </a:r>
            <a:r>
              <a:rPr lang="en-US" sz="2400" b="0" dirty="0" err="1">
                <a:latin typeface="Arial" pitchFamily="34" charset="0"/>
                <a:cs typeface="Arial" pitchFamily="34" charset="0"/>
              </a:rPr>
              <a:t>giác</a:t>
            </a:r>
            <a:r>
              <a:rPr lang="en-US" sz="2400" b="0" dirty="0">
                <a:latin typeface="Arial" pitchFamily="34" charset="0"/>
                <a:cs typeface="Arial" pitchFamily="34" charset="0"/>
              </a:rPr>
              <a:t> </a:t>
            </a:r>
            <a:r>
              <a:rPr lang="en-US" sz="2400" b="0" dirty="0" err="1">
                <a:latin typeface="Arial" pitchFamily="34" charset="0"/>
                <a:cs typeface="Arial" pitchFamily="34" charset="0"/>
              </a:rPr>
              <a:t>quang</a:t>
            </a:r>
            <a:r>
              <a:rPr lang="en-US" sz="2400" b="0" dirty="0">
                <a:latin typeface="Arial" pitchFamily="34" charset="0"/>
                <a:cs typeface="Arial" pitchFamily="34" charset="0"/>
              </a:rPr>
              <a:t> </a:t>
            </a:r>
            <a:r>
              <a:rPr lang="en-US" sz="2400" b="0" dirty="0" err="1">
                <a:latin typeface="Arial" pitchFamily="34" charset="0"/>
                <a:cs typeface="Arial" pitchFamily="34" charset="0"/>
              </a:rPr>
              <a:t>học</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22</a:t>
            </a:fld>
            <a:endParaRPr lang="en-US"/>
          </a:p>
        </p:txBody>
      </p:sp>
      <p:grpSp>
        <p:nvGrpSpPr>
          <p:cNvPr id="7" name="Group 42"/>
          <p:cNvGrpSpPr>
            <a:grpSpLocks/>
          </p:cNvGrpSpPr>
          <p:nvPr/>
        </p:nvGrpSpPr>
        <p:grpSpPr bwMode="auto">
          <a:xfrm>
            <a:off x="3277417" y="4499532"/>
            <a:ext cx="1897816" cy="1738540"/>
            <a:chOff x="3289" y="9785"/>
            <a:chExt cx="2458" cy="2467"/>
          </a:xfrm>
        </p:grpSpPr>
        <p:grpSp>
          <p:nvGrpSpPr>
            <p:cNvPr id="8" name="Group 43"/>
            <p:cNvGrpSpPr>
              <a:grpSpLocks/>
            </p:cNvGrpSpPr>
            <p:nvPr/>
          </p:nvGrpSpPr>
          <p:grpSpPr bwMode="auto">
            <a:xfrm>
              <a:off x="3289" y="9785"/>
              <a:ext cx="2458" cy="1800"/>
              <a:chOff x="4677" y="698"/>
              <a:chExt cx="3420" cy="1800"/>
            </a:xfrm>
          </p:grpSpPr>
          <p:sp>
            <p:nvSpPr>
              <p:cNvPr id="10" name="Line 44"/>
              <p:cNvSpPr>
                <a:spLocks noChangeShapeType="1"/>
              </p:cNvSpPr>
              <p:nvPr/>
            </p:nvSpPr>
            <p:spPr bwMode="auto">
              <a:xfrm>
                <a:off x="5217" y="2138"/>
                <a:ext cx="2340" cy="0"/>
              </a:xfrm>
              <a:prstGeom prst="line">
                <a:avLst/>
              </a:prstGeom>
              <a:noFill/>
              <a:ln w="28575">
                <a:solidFill>
                  <a:srgbClr val="000000"/>
                </a:solidFill>
                <a:round/>
                <a:headEnd/>
                <a:tailEnd/>
              </a:ln>
            </p:spPr>
            <p:txBody>
              <a:bodyPr/>
              <a:lstStyle/>
              <a:p>
                <a:endParaRPr lang="en-US"/>
              </a:p>
            </p:txBody>
          </p:sp>
          <p:sp>
            <p:nvSpPr>
              <p:cNvPr id="11" name="Line 45"/>
              <p:cNvSpPr>
                <a:spLocks noChangeShapeType="1"/>
              </p:cNvSpPr>
              <p:nvPr/>
            </p:nvSpPr>
            <p:spPr bwMode="auto">
              <a:xfrm flipH="1" flipV="1">
                <a:off x="7017" y="1778"/>
                <a:ext cx="540" cy="360"/>
              </a:xfrm>
              <a:prstGeom prst="line">
                <a:avLst/>
              </a:prstGeom>
              <a:noFill/>
              <a:ln w="28575">
                <a:solidFill>
                  <a:srgbClr val="000000"/>
                </a:solidFill>
                <a:round/>
                <a:headEnd/>
                <a:tailEnd/>
              </a:ln>
            </p:spPr>
            <p:txBody>
              <a:bodyPr/>
              <a:lstStyle/>
              <a:p>
                <a:endParaRPr lang="en-US"/>
              </a:p>
            </p:txBody>
          </p:sp>
          <p:sp>
            <p:nvSpPr>
              <p:cNvPr id="12" name="Line 46"/>
              <p:cNvSpPr>
                <a:spLocks noChangeShapeType="1"/>
              </p:cNvSpPr>
              <p:nvPr/>
            </p:nvSpPr>
            <p:spPr bwMode="auto">
              <a:xfrm flipV="1">
                <a:off x="7017" y="2138"/>
                <a:ext cx="540" cy="360"/>
              </a:xfrm>
              <a:prstGeom prst="line">
                <a:avLst/>
              </a:prstGeom>
              <a:noFill/>
              <a:ln w="28575">
                <a:solidFill>
                  <a:srgbClr val="000000"/>
                </a:solidFill>
                <a:round/>
                <a:headEnd/>
                <a:tailEnd/>
              </a:ln>
            </p:spPr>
            <p:txBody>
              <a:bodyPr/>
              <a:lstStyle/>
              <a:p>
                <a:endParaRPr lang="en-US"/>
              </a:p>
            </p:txBody>
          </p:sp>
          <p:sp>
            <p:nvSpPr>
              <p:cNvPr id="13" name="Line 47"/>
              <p:cNvSpPr>
                <a:spLocks noChangeShapeType="1"/>
              </p:cNvSpPr>
              <p:nvPr/>
            </p:nvSpPr>
            <p:spPr bwMode="auto">
              <a:xfrm flipH="1">
                <a:off x="5217" y="1778"/>
                <a:ext cx="540" cy="360"/>
              </a:xfrm>
              <a:prstGeom prst="line">
                <a:avLst/>
              </a:prstGeom>
              <a:noFill/>
              <a:ln w="28575">
                <a:solidFill>
                  <a:srgbClr val="000000"/>
                </a:solidFill>
                <a:round/>
                <a:headEnd/>
                <a:tailEnd/>
              </a:ln>
            </p:spPr>
            <p:txBody>
              <a:bodyPr/>
              <a:lstStyle/>
              <a:p>
                <a:endParaRPr lang="en-US"/>
              </a:p>
            </p:txBody>
          </p:sp>
          <p:sp>
            <p:nvSpPr>
              <p:cNvPr id="14" name="Line 48"/>
              <p:cNvSpPr>
                <a:spLocks noChangeShapeType="1"/>
              </p:cNvSpPr>
              <p:nvPr/>
            </p:nvSpPr>
            <p:spPr bwMode="auto">
              <a:xfrm>
                <a:off x="5217" y="2138"/>
                <a:ext cx="540" cy="360"/>
              </a:xfrm>
              <a:prstGeom prst="line">
                <a:avLst/>
              </a:prstGeom>
              <a:noFill/>
              <a:ln w="28575">
                <a:solidFill>
                  <a:srgbClr val="000000"/>
                </a:solidFill>
                <a:round/>
                <a:headEnd/>
                <a:tailEnd/>
              </a:ln>
            </p:spPr>
            <p:txBody>
              <a:bodyPr/>
              <a:lstStyle/>
              <a:p>
                <a:endParaRPr lang="en-US"/>
              </a:p>
            </p:txBody>
          </p:sp>
          <p:sp>
            <p:nvSpPr>
              <p:cNvPr id="15" name="Line 49"/>
              <p:cNvSpPr>
                <a:spLocks noChangeShapeType="1"/>
              </p:cNvSpPr>
              <p:nvPr/>
            </p:nvSpPr>
            <p:spPr bwMode="auto">
              <a:xfrm>
                <a:off x="5217" y="1058"/>
                <a:ext cx="2340" cy="0"/>
              </a:xfrm>
              <a:prstGeom prst="line">
                <a:avLst/>
              </a:prstGeom>
              <a:noFill/>
              <a:ln w="28575">
                <a:solidFill>
                  <a:srgbClr val="000000"/>
                </a:solidFill>
                <a:round/>
                <a:headEnd/>
                <a:tailEnd/>
              </a:ln>
            </p:spPr>
            <p:txBody>
              <a:bodyPr/>
              <a:lstStyle/>
              <a:p>
                <a:endParaRPr lang="en-US"/>
              </a:p>
            </p:txBody>
          </p:sp>
          <p:sp>
            <p:nvSpPr>
              <p:cNvPr id="16" name="Line 50"/>
              <p:cNvSpPr>
                <a:spLocks noChangeShapeType="1"/>
              </p:cNvSpPr>
              <p:nvPr/>
            </p:nvSpPr>
            <p:spPr bwMode="auto">
              <a:xfrm flipH="1" flipV="1">
                <a:off x="7557" y="1058"/>
                <a:ext cx="540" cy="360"/>
              </a:xfrm>
              <a:prstGeom prst="line">
                <a:avLst/>
              </a:prstGeom>
              <a:noFill/>
              <a:ln w="28575">
                <a:solidFill>
                  <a:srgbClr val="000000"/>
                </a:solidFill>
                <a:round/>
                <a:headEnd/>
                <a:tailEnd/>
              </a:ln>
            </p:spPr>
            <p:txBody>
              <a:bodyPr/>
              <a:lstStyle/>
              <a:p>
                <a:endParaRPr lang="en-US"/>
              </a:p>
            </p:txBody>
          </p:sp>
          <p:sp>
            <p:nvSpPr>
              <p:cNvPr id="17" name="Line 51"/>
              <p:cNvSpPr>
                <a:spLocks noChangeShapeType="1"/>
              </p:cNvSpPr>
              <p:nvPr/>
            </p:nvSpPr>
            <p:spPr bwMode="auto">
              <a:xfrm flipV="1">
                <a:off x="7557" y="698"/>
                <a:ext cx="540" cy="360"/>
              </a:xfrm>
              <a:prstGeom prst="line">
                <a:avLst/>
              </a:prstGeom>
              <a:noFill/>
              <a:ln w="28575">
                <a:solidFill>
                  <a:srgbClr val="000000"/>
                </a:solidFill>
                <a:round/>
                <a:headEnd/>
                <a:tailEnd/>
              </a:ln>
            </p:spPr>
            <p:txBody>
              <a:bodyPr/>
              <a:lstStyle/>
              <a:p>
                <a:endParaRPr lang="en-US"/>
              </a:p>
            </p:txBody>
          </p:sp>
          <p:sp>
            <p:nvSpPr>
              <p:cNvPr id="18" name="Line 52"/>
              <p:cNvSpPr>
                <a:spLocks noChangeShapeType="1"/>
              </p:cNvSpPr>
              <p:nvPr/>
            </p:nvSpPr>
            <p:spPr bwMode="auto">
              <a:xfrm flipH="1">
                <a:off x="4677" y="1058"/>
                <a:ext cx="540" cy="360"/>
              </a:xfrm>
              <a:prstGeom prst="line">
                <a:avLst/>
              </a:prstGeom>
              <a:noFill/>
              <a:ln w="28575">
                <a:solidFill>
                  <a:srgbClr val="000000"/>
                </a:solidFill>
                <a:round/>
                <a:headEnd/>
                <a:tailEnd/>
              </a:ln>
            </p:spPr>
            <p:txBody>
              <a:bodyPr/>
              <a:lstStyle/>
              <a:p>
                <a:endParaRPr lang="en-US"/>
              </a:p>
            </p:txBody>
          </p:sp>
          <p:sp>
            <p:nvSpPr>
              <p:cNvPr id="19" name="Line 53"/>
              <p:cNvSpPr>
                <a:spLocks noChangeShapeType="1"/>
              </p:cNvSpPr>
              <p:nvPr/>
            </p:nvSpPr>
            <p:spPr bwMode="auto">
              <a:xfrm>
                <a:off x="4677" y="698"/>
                <a:ext cx="540" cy="360"/>
              </a:xfrm>
              <a:prstGeom prst="line">
                <a:avLst/>
              </a:prstGeom>
              <a:noFill/>
              <a:ln w="28575">
                <a:solidFill>
                  <a:srgbClr val="000000"/>
                </a:solidFill>
                <a:round/>
                <a:headEnd/>
                <a:tailEnd/>
              </a:ln>
            </p:spPr>
            <p:txBody>
              <a:bodyPr/>
              <a:lstStyle/>
              <a:p>
                <a:endParaRPr lang="en-US"/>
              </a:p>
            </p:txBody>
          </p:sp>
        </p:grpSp>
        <p:sp>
          <p:nvSpPr>
            <p:cNvPr id="9" name="Rectangle 54"/>
            <p:cNvSpPr>
              <a:spLocks noChangeArrowheads="1"/>
            </p:cNvSpPr>
            <p:nvPr/>
          </p:nvSpPr>
          <p:spPr bwMode="auto">
            <a:xfrm>
              <a:off x="3842" y="11769"/>
              <a:ext cx="1359" cy="483"/>
            </a:xfrm>
            <a:prstGeom prst="rect">
              <a:avLst/>
            </a:prstGeom>
            <a:noFill/>
            <a:ln w="9525">
              <a:noFill/>
              <a:miter lim="800000"/>
              <a:headEnd/>
              <a:tailEnd/>
            </a:ln>
          </p:spPr>
          <p:txBody>
            <a:bodyPr wrap="none"/>
            <a:lstStyle/>
            <a:p>
              <a:r>
                <a:rPr lang="en-US" sz="1600">
                  <a:solidFill>
                    <a:srgbClr val="000000"/>
                  </a:solidFill>
                  <a:latin typeface="Tahoma" pitchFamily="34" charset="0"/>
                </a:rPr>
                <a:t>Muller Lyer</a:t>
              </a:r>
              <a:endParaRPr lang="en-US" sz="1600"/>
            </a:p>
          </p:txBody>
        </p:sp>
      </p:grpSp>
      <p:grpSp>
        <p:nvGrpSpPr>
          <p:cNvPr id="20" name="Group 55"/>
          <p:cNvGrpSpPr>
            <a:grpSpLocks/>
          </p:cNvGrpSpPr>
          <p:nvPr/>
        </p:nvGrpSpPr>
        <p:grpSpPr bwMode="auto">
          <a:xfrm>
            <a:off x="6241462" y="3494968"/>
            <a:ext cx="2514600" cy="2971800"/>
            <a:chOff x="6268" y="10780"/>
            <a:chExt cx="3000" cy="3766"/>
          </a:xfrm>
        </p:grpSpPr>
        <p:grpSp>
          <p:nvGrpSpPr>
            <p:cNvPr id="21" name="Group 56"/>
            <p:cNvGrpSpPr>
              <a:grpSpLocks/>
            </p:cNvGrpSpPr>
            <p:nvPr/>
          </p:nvGrpSpPr>
          <p:grpSpPr bwMode="auto">
            <a:xfrm>
              <a:off x="6988" y="10780"/>
              <a:ext cx="2280" cy="3766"/>
              <a:chOff x="2334" y="9554"/>
              <a:chExt cx="2432" cy="3476"/>
            </a:xfrm>
          </p:grpSpPr>
          <p:sp>
            <p:nvSpPr>
              <p:cNvPr id="23" name="AutoShape 57"/>
              <p:cNvSpPr>
                <a:spLocks noChangeArrowheads="1"/>
              </p:cNvSpPr>
              <p:nvPr/>
            </p:nvSpPr>
            <p:spPr bwMode="auto">
              <a:xfrm rot="-10793808">
                <a:off x="2334" y="9577"/>
                <a:ext cx="2432" cy="3453"/>
              </a:xfrm>
              <a:custGeom>
                <a:avLst/>
                <a:gdLst>
                  <a:gd name="T0" fmla="*/ 2128 w 21600"/>
                  <a:gd name="T1" fmla="*/ 1727 h 21600"/>
                  <a:gd name="T2" fmla="*/ 1216 w 21600"/>
                  <a:gd name="T3" fmla="*/ 3453 h 21600"/>
                  <a:gd name="T4" fmla="*/ 304 w 21600"/>
                  <a:gd name="T5" fmla="*/ 1727 h 21600"/>
                  <a:gd name="T6" fmla="*/ 1216 w 21600"/>
                  <a:gd name="T7" fmla="*/ 0 h 21600"/>
                  <a:gd name="T8" fmla="*/ 0 60000 65536"/>
                  <a:gd name="T9" fmla="*/ 0 60000 65536"/>
                  <a:gd name="T10" fmla="*/ 0 60000 65536"/>
                  <a:gd name="T11" fmla="*/ 0 60000 65536"/>
                  <a:gd name="T12" fmla="*/ 4503 w 21600"/>
                  <a:gd name="T13" fmla="*/ 4498 h 21600"/>
                  <a:gd name="T14" fmla="*/ 17097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endParaRPr lang="en-US"/>
              </a:p>
            </p:txBody>
          </p:sp>
          <p:sp>
            <p:nvSpPr>
              <p:cNvPr id="24" name="Rectangle 58"/>
              <p:cNvSpPr>
                <a:spLocks noChangeArrowheads="1"/>
              </p:cNvSpPr>
              <p:nvPr/>
            </p:nvSpPr>
            <p:spPr bwMode="auto">
              <a:xfrm>
                <a:off x="2802" y="12243"/>
                <a:ext cx="1495" cy="300"/>
              </a:xfrm>
              <a:prstGeom prst="rect">
                <a:avLst/>
              </a:prstGeom>
              <a:solidFill>
                <a:srgbClr val="808080"/>
              </a:solidFill>
              <a:ln w="9525">
                <a:solidFill>
                  <a:srgbClr val="000000"/>
                </a:solidFill>
                <a:miter lim="800000"/>
                <a:headEnd/>
                <a:tailEnd/>
              </a:ln>
            </p:spPr>
            <p:txBody>
              <a:bodyPr/>
              <a:lstStyle/>
              <a:p>
                <a:endParaRPr lang="en-US"/>
              </a:p>
            </p:txBody>
          </p:sp>
          <p:sp>
            <p:nvSpPr>
              <p:cNvPr id="25" name="Line 59"/>
              <p:cNvSpPr>
                <a:spLocks noChangeShapeType="1"/>
              </p:cNvSpPr>
              <p:nvPr/>
            </p:nvSpPr>
            <p:spPr bwMode="auto">
              <a:xfrm flipH="1">
                <a:off x="2552" y="9554"/>
                <a:ext cx="561" cy="3452"/>
              </a:xfrm>
              <a:prstGeom prst="line">
                <a:avLst/>
              </a:prstGeom>
              <a:noFill/>
              <a:ln w="9525">
                <a:solidFill>
                  <a:srgbClr val="000000"/>
                </a:solidFill>
                <a:round/>
                <a:headEnd/>
                <a:tailEnd/>
              </a:ln>
            </p:spPr>
            <p:txBody>
              <a:bodyPr/>
              <a:lstStyle/>
              <a:p>
                <a:endParaRPr lang="en-US"/>
              </a:p>
            </p:txBody>
          </p:sp>
          <p:sp>
            <p:nvSpPr>
              <p:cNvPr id="26" name="Line 60"/>
              <p:cNvSpPr>
                <a:spLocks noChangeShapeType="1"/>
              </p:cNvSpPr>
              <p:nvPr/>
            </p:nvSpPr>
            <p:spPr bwMode="auto">
              <a:xfrm flipH="1" flipV="1">
                <a:off x="3986" y="9554"/>
                <a:ext cx="561" cy="3452"/>
              </a:xfrm>
              <a:prstGeom prst="line">
                <a:avLst/>
              </a:prstGeom>
              <a:noFill/>
              <a:ln w="9525">
                <a:solidFill>
                  <a:srgbClr val="000000"/>
                </a:solidFill>
                <a:round/>
                <a:headEnd/>
                <a:tailEnd/>
              </a:ln>
            </p:spPr>
            <p:txBody>
              <a:bodyPr/>
              <a:lstStyle/>
              <a:p>
                <a:endParaRPr lang="en-US"/>
              </a:p>
            </p:txBody>
          </p:sp>
          <p:sp>
            <p:nvSpPr>
              <p:cNvPr id="27" name="Line 61"/>
              <p:cNvSpPr>
                <a:spLocks noChangeShapeType="1"/>
              </p:cNvSpPr>
              <p:nvPr/>
            </p:nvSpPr>
            <p:spPr bwMode="auto">
              <a:xfrm>
                <a:off x="2614" y="12543"/>
                <a:ext cx="1871" cy="0"/>
              </a:xfrm>
              <a:prstGeom prst="line">
                <a:avLst/>
              </a:prstGeom>
              <a:noFill/>
              <a:ln w="3175">
                <a:solidFill>
                  <a:srgbClr val="000000"/>
                </a:solidFill>
                <a:round/>
                <a:headEnd/>
                <a:tailEnd/>
              </a:ln>
            </p:spPr>
            <p:txBody>
              <a:bodyPr/>
              <a:lstStyle/>
              <a:p>
                <a:endParaRPr lang="en-US"/>
              </a:p>
            </p:txBody>
          </p:sp>
          <p:sp>
            <p:nvSpPr>
              <p:cNvPr id="28" name="Line 62"/>
              <p:cNvSpPr>
                <a:spLocks noChangeShapeType="1"/>
              </p:cNvSpPr>
              <p:nvPr/>
            </p:nvSpPr>
            <p:spPr bwMode="auto">
              <a:xfrm>
                <a:off x="2614" y="12593"/>
                <a:ext cx="1871" cy="0"/>
              </a:xfrm>
              <a:prstGeom prst="line">
                <a:avLst/>
              </a:prstGeom>
              <a:noFill/>
              <a:ln w="3175">
                <a:solidFill>
                  <a:srgbClr val="000000"/>
                </a:solidFill>
                <a:round/>
                <a:headEnd/>
                <a:tailEnd/>
              </a:ln>
            </p:spPr>
            <p:txBody>
              <a:bodyPr/>
              <a:lstStyle/>
              <a:p>
                <a:endParaRPr lang="en-US"/>
              </a:p>
            </p:txBody>
          </p:sp>
          <p:sp>
            <p:nvSpPr>
              <p:cNvPr id="29" name="Line 63"/>
              <p:cNvSpPr>
                <a:spLocks noChangeShapeType="1"/>
              </p:cNvSpPr>
              <p:nvPr/>
            </p:nvSpPr>
            <p:spPr bwMode="auto">
              <a:xfrm>
                <a:off x="2708" y="12206"/>
                <a:ext cx="1683" cy="0"/>
              </a:xfrm>
              <a:prstGeom prst="line">
                <a:avLst/>
              </a:prstGeom>
              <a:noFill/>
              <a:ln w="9525">
                <a:solidFill>
                  <a:srgbClr val="000000"/>
                </a:solidFill>
                <a:round/>
                <a:headEnd/>
                <a:tailEnd/>
              </a:ln>
            </p:spPr>
            <p:txBody>
              <a:bodyPr/>
              <a:lstStyle/>
              <a:p>
                <a:endParaRPr lang="en-US"/>
              </a:p>
            </p:txBody>
          </p:sp>
          <p:sp>
            <p:nvSpPr>
              <p:cNvPr id="30" name="Line 64"/>
              <p:cNvSpPr>
                <a:spLocks noChangeShapeType="1"/>
              </p:cNvSpPr>
              <p:nvPr/>
            </p:nvSpPr>
            <p:spPr bwMode="auto">
              <a:xfrm>
                <a:off x="2630" y="12243"/>
                <a:ext cx="1870" cy="0"/>
              </a:xfrm>
              <a:prstGeom prst="line">
                <a:avLst/>
              </a:prstGeom>
              <a:noFill/>
              <a:ln w="9525">
                <a:solidFill>
                  <a:srgbClr val="000000"/>
                </a:solidFill>
                <a:round/>
                <a:headEnd/>
                <a:tailEnd/>
              </a:ln>
            </p:spPr>
            <p:txBody>
              <a:bodyPr/>
              <a:lstStyle/>
              <a:p>
                <a:endParaRPr lang="en-US"/>
              </a:p>
            </p:txBody>
          </p:sp>
          <p:sp>
            <p:nvSpPr>
              <p:cNvPr id="31" name="Rectangle 65"/>
              <p:cNvSpPr>
                <a:spLocks noChangeArrowheads="1"/>
              </p:cNvSpPr>
              <p:nvPr/>
            </p:nvSpPr>
            <p:spPr bwMode="auto">
              <a:xfrm>
                <a:off x="2802" y="9691"/>
                <a:ext cx="1495" cy="301"/>
              </a:xfrm>
              <a:prstGeom prst="rect">
                <a:avLst/>
              </a:prstGeom>
              <a:solidFill>
                <a:srgbClr val="808080"/>
              </a:solidFill>
              <a:ln w="9525">
                <a:solidFill>
                  <a:srgbClr val="000000"/>
                </a:solidFill>
                <a:miter lim="800000"/>
                <a:headEnd/>
                <a:tailEnd/>
              </a:ln>
            </p:spPr>
            <p:txBody>
              <a:bodyPr/>
              <a:lstStyle/>
              <a:p>
                <a:endParaRPr lang="en-US"/>
              </a:p>
            </p:txBody>
          </p:sp>
          <p:sp>
            <p:nvSpPr>
              <p:cNvPr id="32" name="Line 66"/>
              <p:cNvSpPr>
                <a:spLocks noChangeShapeType="1"/>
              </p:cNvSpPr>
              <p:nvPr/>
            </p:nvSpPr>
            <p:spPr bwMode="auto">
              <a:xfrm>
                <a:off x="2802" y="11830"/>
                <a:ext cx="1495" cy="0"/>
              </a:xfrm>
              <a:prstGeom prst="line">
                <a:avLst/>
              </a:prstGeom>
              <a:noFill/>
              <a:ln w="9525">
                <a:solidFill>
                  <a:srgbClr val="000000"/>
                </a:solidFill>
                <a:round/>
                <a:headEnd/>
                <a:tailEnd/>
              </a:ln>
            </p:spPr>
            <p:txBody>
              <a:bodyPr/>
              <a:lstStyle/>
              <a:p>
                <a:endParaRPr lang="en-US"/>
              </a:p>
            </p:txBody>
          </p:sp>
          <p:sp>
            <p:nvSpPr>
              <p:cNvPr id="33" name="Line 67"/>
              <p:cNvSpPr>
                <a:spLocks noChangeShapeType="1"/>
              </p:cNvSpPr>
              <p:nvPr/>
            </p:nvSpPr>
            <p:spPr bwMode="auto">
              <a:xfrm>
                <a:off x="2724" y="11868"/>
                <a:ext cx="1683" cy="0"/>
              </a:xfrm>
              <a:prstGeom prst="line">
                <a:avLst/>
              </a:prstGeom>
              <a:noFill/>
              <a:ln w="9525">
                <a:solidFill>
                  <a:srgbClr val="000000"/>
                </a:solidFill>
                <a:round/>
                <a:headEnd/>
                <a:tailEnd/>
              </a:ln>
            </p:spPr>
            <p:txBody>
              <a:bodyPr/>
              <a:lstStyle/>
              <a:p>
                <a:endParaRPr lang="en-US"/>
              </a:p>
            </p:txBody>
          </p:sp>
          <p:sp>
            <p:nvSpPr>
              <p:cNvPr id="34" name="Line 68"/>
              <p:cNvSpPr>
                <a:spLocks noChangeShapeType="1"/>
              </p:cNvSpPr>
              <p:nvPr/>
            </p:nvSpPr>
            <p:spPr bwMode="auto">
              <a:xfrm>
                <a:off x="2802" y="11530"/>
                <a:ext cx="1495" cy="0"/>
              </a:xfrm>
              <a:prstGeom prst="line">
                <a:avLst/>
              </a:prstGeom>
              <a:noFill/>
              <a:ln w="9525">
                <a:solidFill>
                  <a:srgbClr val="000000"/>
                </a:solidFill>
                <a:round/>
                <a:headEnd/>
                <a:tailEnd/>
              </a:ln>
            </p:spPr>
            <p:txBody>
              <a:bodyPr/>
              <a:lstStyle/>
              <a:p>
                <a:endParaRPr lang="en-US"/>
              </a:p>
            </p:txBody>
          </p:sp>
          <p:sp>
            <p:nvSpPr>
              <p:cNvPr id="35" name="Line 69"/>
              <p:cNvSpPr>
                <a:spLocks noChangeShapeType="1"/>
              </p:cNvSpPr>
              <p:nvPr/>
            </p:nvSpPr>
            <p:spPr bwMode="auto">
              <a:xfrm>
                <a:off x="2802" y="11492"/>
                <a:ext cx="1495" cy="0"/>
              </a:xfrm>
              <a:prstGeom prst="line">
                <a:avLst/>
              </a:prstGeom>
              <a:noFill/>
              <a:ln w="9525">
                <a:solidFill>
                  <a:srgbClr val="000000"/>
                </a:solidFill>
                <a:round/>
                <a:headEnd/>
                <a:tailEnd/>
              </a:ln>
            </p:spPr>
            <p:txBody>
              <a:bodyPr/>
              <a:lstStyle/>
              <a:p>
                <a:endParaRPr lang="en-US"/>
              </a:p>
            </p:txBody>
          </p:sp>
          <p:sp>
            <p:nvSpPr>
              <p:cNvPr id="36" name="Line 70"/>
              <p:cNvSpPr>
                <a:spLocks noChangeShapeType="1"/>
              </p:cNvSpPr>
              <p:nvPr/>
            </p:nvSpPr>
            <p:spPr bwMode="auto">
              <a:xfrm>
                <a:off x="2895" y="11117"/>
                <a:ext cx="1309" cy="0"/>
              </a:xfrm>
              <a:prstGeom prst="line">
                <a:avLst/>
              </a:prstGeom>
              <a:noFill/>
              <a:ln w="9525">
                <a:solidFill>
                  <a:srgbClr val="000000"/>
                </a:solidFill>
                <a:round/>
                <a:headEnd/>
                <a:tailEnd/>
              </a:ln>
            </p:spPr>
            <p:txBody>
              <a:bodyPr/>
              <a:lstStyle/>
              <a:p>
                <a:endParaRPr lang="en-US"/>
              </a:p>
            </p:txBody>
          </p:sp>
          <p:sp>
            <p:nvSpPr>
              <p:cNvPr id="37" name="Line 71"/>
              <p:cNvSpPr>
                <a:spLocks noChangeShapeType="1"/>
              </p:cNvSpPr>
              <p:nvPr/>
            </p:nvSpPr>
            <p:spPr bwMode="auto">
              <a:xfrm>
                <a:off x="2864" y="11080"/>
                <a:ext cx="1309" cy="0"/>
              </a:xfrm>
              <a:prstGeom prst="line">
                <a:avLst/>
              </a:prstGeom>
              <a:noFill/>
              <a:ln w="9525">
                <a:solidFill>
                  <a:srgbClr val="000000"/>
                </a:solidFill>
                <a:round/>
                <a:headEnd/>
                <a:tailEnd/>
              </a:ln>
            </p:spPr>
            <p:txBody>
              <a:bodyPr/>
              <a:lstStyle/>
              <a:p>
                <a:endParaRPr lang="en-US"/>
              </a:p>
            </p:txBody>
          </p:sp>
          <p:sp>
            <p:nvSpPr>
              <p:cNvPr id="38" name="Line 72"/>
              <p:cNvSpPr>
                <a:spLocks noChangeShapeType="1"/>
              </p:cNvSpPr>
              <p:nvPr/>
            </p:nvSpPr>
            <p:spPr bwMode="auto">
              <a:xfrm>
                <a:off x="2988" y="10129"/>
                <a:ext cx="1122" cy="0"/>
              </a:xfrm>
              <a:prstGeom prst="line">
                <a:avLst/>
              </a:prstGeom>
              <a:noFill/>
              <a:ln w="9525">
                <a:solidFill>
                  <a:srgbClr val="000000"/>
                </a:solidFill>
                <a:round/>
                <a:headEnd/>
                <a:tailEnd/>
              </a:ln>
            </p:spPr>
            <p:txBody>
              <a:bodyPr/>
              <a:lstStyle/>
              <a:p>
                <a:endParaRPr lang="en-US"/>
              </a:p>
            </p:txBody>
          </p:sp>
          <p:sp>
            <p:nvSpPr>
              <p:cNvPr id="39" name="Line 73"/>
              <p:cNvSpPr>
                <a:spLocks noChangeShapeType="1"/>
              </p:cNvSpPr>
              <p:nvPr/>
            </p:nvSpPr>
            <p:spPr bwMode="auto">
              <a:xfrm>
                <a:off x="2988" y="10092"/>
                <a:ext cx="1122" cy="0"/>
              </a:xfrm>
              <a:prstGeom prst="line">
                <a:avLst/>
              </a:prstGeom>
              <a:noFill/>
              <a:ln w="9525">
                <a:solidFill>
                  <a:srgbClr val="000000"/>
                </a:solidFill>
                <a:round/>
                <a:headEnd/>
                <a:tailEnd/>
              </a:ln>
            </p:spPr>
            <p:txBody>
              <a:bodyPr/>
              <a:lstStyle/>
              <a:p>
                <a:endParaRPr lang="en-US"/>
              </a:p>
            </p:txBody>
          </p:sp>
          <p:sp>
            <p:nvSpPr>
              <p:cNvPr id="40" name="Line 74"/>
              <p:cNvSpPr>
                <a:spLocks noChangeShapeType="1"/>
              </p:cNvSpPr>
              <p:nvPr/>
            </p:nvSpPr>
            <p:spPr bwMode="auto">
              <a:xfrm>
                <a:off x="2880" y="10767"/>
                <a:ext cx="1308" cy="0"/>
              </a:xfrm>
              <a:prstGeom prst="line">
                <a:avLst/>
              </a:prstGeom>
              <a:noFill/>
              <a:ln w="9525">
                <a:solidFill>
                  <a:srgbClr val="000000"/>
                </a:solidFill>
                <a:round/>
                <a:headEnd/>
                <a:tailEnd/>
              </a:ln>
            </p:spPr>
            <p:txBody>
              <a:bodyPr/>
              <a:lstStyle/>
              <a:p>
                <a:endParaRPr lang="en-US"/>
              </a:p>
            </p:txBody>
          </p:sp>
          <p:sp>
            <p:nvSpPr>
              <p:cNvPr id="41" name="Line 75"/>
              <p:cNvSpPr>
                <a:spLocks noChangeShapeType="1"/>
              </p:cNvSpPr>
              <p:nvPr/>
            </p:nvSpPr>
            <p:spPr bwMode="auto">
              <a:xfrm>
                <a:off x="2895" y="10729"/>
                <a:ext cx="1309" cy="0"/>
              </a:xfrm>
              <a:prstGeom prst="line">
                <a:avLst/>
              </a:prstGeom>
              <a:noFill/>
              <a:ln w="9525">
                <a:solidFill>
                  <a:srgbClr val="000000"/>
                </a:solidFill>
                <a:round/>
                <a:headEnd/>
                <a:tailEnd/>
              </a:ln>
            </p:spPr>
            <p:txBody>
              <a:bodyPr/>
              <a:lstStyle/>
              <a:p>
                <a:endParaRPr lang="en-US"/>
              </a:p>
            </p:txBody>
          </p:sp>
          <p:sp>
            <p:nvSpPr>
              <p:cNvPr id="42" name="Line 76"/>
              <p:cNvSpPr>
                <a:spLocks noChangeShapeType="1"/>
              </p:cNvSpPr>
              <p:nvPr/>
            </p:nvSpPr>
            <p:spPr bwMode="auto">
              <a:xfrm>
                <a:off x="2988" y="10442"/>
                <a:ext cx="1122" cy="0"/>
              </a:xfrm>
              <a:prstGeom prst="line">
                <a:avLst/>
              </a:prstGeom>
              <a:noFill/>
              <a:ln w="9525">
                <a:solidFill>
                  <a:srgbClr val="000000"/>
                </a:solidFill>
                <a:round/>
                <a:headEnd/>
                <a:tailEnd/>
              </a:ln>
            </p:spPr>
            <p:txBody>
              <a:bodyPr/>
              <a:lstStyle/>
              <a:p>
                <a:endParaRPr lang="en-US"/>
              </a:p>
            </p:txBody>
          </p:sp>
          <p:sp>
            <p:nvSpPr>
              <p:cNvPr id="43" name="Line 77"/>
              <p:cNvSpPr>
                <a:spLocks noChangeShapeType="1"/>
              </p:cNvSpPr>
              <p:nvPr/>
            </p:nvSpPr>
            <p:spPr bwMode="auto">
              <a:xfrm>
                <a:off x="2973" y="10405"/>
                <a:ext cx="1122" cy="0"/>
              </a:xfrm>
              <a:prstGeom prst="line">
                <a:avLst/>
              </a:prstGeom>
              <a:noFill/>
              <a:ln w="9525">
                <a:solidFill>
                  <a:srgbClr val="000000"/>
                </a:solidFill>
                <a:round/>
                <a:headEnd/>
                <a:tailEnd/>
              </a:ln>
            </p:spPr>
            <p:txBody>
              <a:bodyPr/>
              <a:lstStyle/>
              <a:p>
                <a:endParaRPr lang="en-US"/>
              </a:p>
            </p:txBody>
          </p:sp>
        </p:grpSp>
        <p:sp>
          <p:nvSpPr>
            <p:cNvPr id="22" name="Text Box 78"/>
            <p:cNvSpPr txBox="1">
              <a:spLocks noChangeArrowheads="1"/>
            </p:cNvSpPr>
            <p:nvPr/>
          </p:nvSpPr>
          <p:spPr bwMode="auto">
            <a:xfrm>
              <a:off x="6268" y="12566"/>
              <a:ext cx="869" cy="546"/>
            </a:xfrm>
            <a:prstGeom prst="rect">
              <a:avLst/>
            </a:prstGeom>
            <a:noFill/>
            <a:ln w="9525">
              <a:noFill/>
              <a:miter lim="800000"/>
              <a:headEnd/>
              <a:tailEnd/>
            </a:ln>
          </p:spPr>
          <p:txBody>
            <a:bodyPr wrap="none"/>
            <a:lstStyle/>
            <a:p>
              <a:r>
                <a:rPr lang="en-US" sz="1600">
                  <a:solidFill>
                    <a:srgbClr val="000000"/>
                  </a:solidFill>
                  <a:latin typeface="Tahoma" pitchFamily="34" charset="0"/>
                </a:rPr>
                <a:t>Ponzo</a:t>
              </a:r>
              <a:endParaRPr lang="en-US" sz="1600"/>
            </a:p>
          </p:txBody>
        </p:sp>
      </p:grpSp>
    </p:spTree>
    <p:extLst>
      <p:ext uri="{BB962C8B-B14F-4D97-AF65-F5344CB8AC3E}">
        <p14:creationId xmlns:p14="http://schemas.microsoft.com/office/powerpoint/2010/main" val="3129185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Cảm</a:t>
            </a:r>
            <a:r>
              <a:rPr lang="en-US" dirty="0"/>
              <a:t> </a:t>
            </a:r>
            <a:r>
              <a:rPr lang="en-US" dirty="0" err="1"/>
              <a:t>nhận</a:t>
            </a:r>
            <a:endParaRPr lang="en-US" dirty="0"/>
          </a:p>
        </p:txBody>
      </p:sp>
      <p:sp>
        <p:nvSpPr>
          <p:cNvPr id="3" name="Content Placeholder 2"/>
          <p:cNvSpPr>
            <a:spLocks noGrp="1"/>
          </p:cNvSpPr>
          <p:nvPr>
            <p:ph idx="1"/>
          </p:nvPr>
        </p:nvSpPr>
        <p:spPr>
          <a:xfrm>
            <a:off x="457200" y="1076325"/>
            <a:ext cx="7696200" cy="5248275"/>
          </a:xfrm>
        </p:spPr>
        <p:txBody>
          <a:bodyPr/>
          <a:lstStyle/>
          <a:p>
            <a:r>
              <a:rPr lang="en-US" sz="2400" b="0" dirty="0" err="1">
                <a:latin typeface="Arial" pitchFamily="34" charset="0"/>
                <a:cs typeface="Arial" pitchFamily="34" charset="0"/>
              </a:rPr>
              <a:t>Đọc</a:t>
            </a:r>
            <a:endParaRPr lang="en-US" sz="2400" b="0" dirty="0">
              <a:latin typeface="Arial" pitchFamily="34" charset="0"/>
              <a:cs typeface="Arial" pitchFamily="34" charset="0"/>
            </a:endParaRPr>
          </a:p>
          <a:p>
            <a:pPr lvl="1"/>
            <a:r>
              <a:rPr lang="en-GB" sz="2000" dirty="0" err="1">
                <a:latin typeface="Arial" pitchFamily="34" charset="0"/>
                <a:cs typeface="Arial" pitchFamily="34" charset="0"/>
              </a:rPr>
              <a:t>Tốc</a:t>
            </a:r>
            <a:r>
              <a:rPr lang="en-GB" sz="2000" dirty="0">
                <a:latin typeface="Arial" pitchFamily="34" charset="0"/>
                <a:cs typeface="Arial" pitchFamily="34" charset="0"/>
              </a:rPr>
              <a:t> </a:t>
            </a:r>
            <a:r>
              <a:rPr lang="en-GB" sz="2000" dirty="0" err="1">
                <a:latin typeface="Arial" pitchFamily="34" charset="0"/>
                <a:cs typeface="Arial" pitchFamily="34" charset="0"/>
              </a:rPr>
              <a:t>độ</a:t>
            </a:r>
            <a:r>
              <a:rPr lang="en-GB" sz="2000" dirty="0">
                <a:latin typeface="Arial" pitchFamily="34" charset="0"/>
                <a:cs typeface="Arial" pitchFamily="34" charset="0"/>
              </a:rPr>
              <a:t> </a:t>
            </a:r>
            <a:r>
              <a:rPr lang="en-GB" sz="2000" dirty="0" err="1">
                <a:latin typeface="Arial" pitchFamily="34" charset="0"/>
                <a:cs typeface="Arial" pitchFamily="34" charset="0"/>
              </a:rPr>
              <a:t>đọc</a:t>
            </a:r>
            <a:r>
              <a:rPr lang="en-GB" sz="2000" dirty="0">
                <a:latin typeface="Arial" pitchFamily="34" charset="0"/>
                <a:cs typeface="Arial" pitchFamily="34" charset="0"/>
              </a:rPr>
              <a:t> </a:t>
            </a:r>
            <a:r>
              <a:rPr lang="en-GB" sz="2000" dirty="0" err="1">
                <a:latin typeface="Arial" pitchFamily="34" charset="0"/>
                <a:cs typeface="Arial" pitchFamily="34" charset="0"/>
              </a:rPr>
              <a:t>của</a:t>
            </a:r>
            <a:r>
              <a:rPr lang="en-GB" sz="2000" dirty="0">
                <a:latin typeface="Arial" pitchFamily="34" charset="0"/>
                <a:cs typeface="Arial" pitchFamily="34" charset="0"/>
              </a:rPr>
              <a:t> </a:t>
            </a:r>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trưởng</a:t>
            </a:r>
            <a:r>
              <a:rPr lang="en-GB" sz="2000" dirty="0">
                <a:latin typeface="Arial" pitchFamily="34" charset="0"/>
                <a:cs typeface="Arial" pitchFamily="34" charset="0"/>
              </a:rPr>
              <a:t> </a:t>
            </a:r>
            <a:r>
              <a:rPr lang="en-GB" sz="2000" dirty="0" err="1">
                <a:latin typeface="Arial" pitchFamily="34" charset="0"/>
                <a:cs typeface="Arial" pitchFamily="34" charset="0"/>
              </a:rPr>
              <a:t>thành</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dirty="0" err="1">
                <a:latin typeface="Arial" pitchFamily="34" charset="0"/>
                <a:cs typeface="Arial" pitchFamily="34" charset="0"/>
              </a:rPr>
              <a:t>khoảng</a:t>
            </a:r>
            <a:r>
              <a:rPr lang="en-GB" sz="2000" dirty="0">
                <a:latin typeface="Arial" pitchFamily="34" charset="0"/>
                <a:cs typeface="Arial" pitchFamily="34" charset="0"/>
              </a:rPr>
              <a:t> 250 </a:t>
            </a:r>
            <a:r>
              <a:rPr lang="en-GB" sz="2000" dirty="0" err="1">
                <a:latin typeface="Arial" pitchFamily="34" charset="0"/>
                <a:cs typeface="Arial" pitchFamily="34" charset="0"/>
              </a:rPr>
              <a:t>từ</a:t>
            </a:r>
            <a:r>
              <a:rPr lang="en-GB" sz="2000" dirty="0">
                <a:latin typeface="Arial" pitchFamily="34" charset="0"/>
                <a:cs typeface="Arial" pitchFamily="34" charset="0"/>
              </a:rPr>
              <a:t>/</a:t>
            </a:r>
            <a:r>
              <a:rPr lang="en-GB" sz="2000" dirty="0" err="1">
                <a:latin typeface="Arial" pitchFamily="34" charset="0"/>
                <a:cs typeface="Arial" pitchFamily="34" charset="0"/>
              </a:rPr>
              <a:t>phút</a:t>
            </a:r>
            <a:r>
              <a:rPr lang="en-GB" sz="2000" dirty="0">
                <a:latin typeface="Arial" pitchFamily="34" charset="0"/>
                <a:cs typeface="Arial" pitchFamily="34" charset="0"/>
              </a:rPr>
              <a:t>. </a:t>
            </a:r>
          </a:p>
          <a:p>
            <a:pPr lvl="1"/>
            <a:r>
              <a:rPr lang="en-GB" sz="2000" dirty="0" err="1">
                <a:latin typeface="Arial" pitchFamily="34" charset="0"/>
                <a:cs typeface="Arial" pitchFamily="34" charset="0"/>
              </a:rPr>
              <a:t>Văn</a:t>
            </a:r>
            <a:r>
              <a:rPr lang="en-GB" sz="2000" dirty="0">
                <a:latin typeface="Arial" pitchFamily="34" charset="0"/>
                <a:cs typeface="Arial" pitchFamily="34" charset="0"/>
              </a:rPr>
              <a:t> </a:t>
            </a:r>
            <a:r>
              <a:rPr lang="en-GB" sz="2000" dirty="0" err="1">
                <a:latin typeface="Arial" pitchFamily="34" charset="0"/>
                <a:cs typeface="Arial" pitchFamily="34" charset="0"/>
              </a:rPr>
              <a:t>bản</a:t>
            </a:r>
            <a:r>
              <a:rPr lang="en-GB" sz="2000" dirty="0">
                <a:latin typeface="Arial" pitchFamily="34" charset="0"/>
                <a:cs typeface="Arial" pitchFamily="34" charset="0"/>
              </a:rPr>
              <a:t> </a:t>
            </a:r>
            <a:r>
              <a:rPr lang="en-GB" sz="2000" dirty="0" err="1">
                <a:latin typeface="Arial" pitchFamily="34" charset="0"/>
                <a:cs typeface="Arial" pitchFamily="34" charset="0"/>
              </a:rPr>
              <a:t>dễ</a:t>
            </a:r>
            <a:r>
              <a:rPr lang="en-GB" sz="2000" dirty="0">
                <a:latin typeface="Arial" pitchFamily="34" charset="0"/>
                <a:cs typeface="Arial" pitchFamily="34" charset="0"/>
              </a:rPr>
              <a:t> </a:t>
            </a:r>
            <a:r>
              <a:rPr lang="en-GB" sz="2000" dirty="0" err="1">
                <a:latin typeface="Arial" pitchFamily="34" charset="0"/>
                <a:cs typeface="Arial" pitchFamily="34" charset="0"/>
              </a:rPr>
              <a:t>đọc</a:t>
            </a:r>
            <a:r>
              <a:rPr lang="en-GB" sz="2000" dirty="0">
                <a:latin typeface="Arial" pitchFamily="34" charset="0"/>
                <a:cs typeface="Arial" pitchFamily="34" charset="0"/>
              </a:rPr>
              <a:t>:</a:t>
            </a:r>
          </a:p>
          <a:p>
            <a:pPr lvl="2"/>
            <a:r>
              <a:rPr lang="en-US" sz="1800" dirty="0" err="1">
                <a:latin typeface="Arial" pitchFamily="34" charset="0"/>
                <a:cs typeface="Arial" pitchFamily="34" charset="0"/>
              </a:rPr>
              <a:t>Kích</a:t>
            </a:r>
            <a:r>
              <a:rPr lang="en-US" sz="1800" dirty="0">
                <a:latin typeface="Arial" pitchFamily="34" charset="0"/>
                <a:cs typeface="Arial" pitchFamily="34" charset="0"/>
              </a:rPr>
              <a:t> </a:t>
            </a:r>
            <a:r>
              <a:rPr lang="en-US" sz="1800" dirty="0" err="1">
                <a:latin typeface="Arial" pitchFamily="34" charset="0"/>
                <a:cs typeface="Arial" pitchFamily="34" charset="0"/>
              </a:rPr>
              <a:t>thước</a:t>
            </a:r>
            <a:r>
              <a:rPr lang="en-US" sz="1800" dirty="0">
                <a:latin typeface="Arial" pitchFamily="34" charset="0"/>
                <a:cs typeface="Arial" pitchFamily="34" charset="0"/>
              </a:rPr>
              <a:t> font: 9 </a:t>
            </a:r>
            <a:r>
              <a:rPr lang="en-US" sz="1800" dirty="0" err="1">
                <a:latin typeface="Arial" pitchFamily="34" charset="0"/>
                <a:cs typeface="Arial" pitchFamily="34" charset="0"/>
              </a:rPr>
              <a:t>đến</a:t>
            </a:r>
            <a:r>
              <a:rPr lang="en-US" sz="1800" dirty="0">
                <a:latin typeface="Arial" pitchFamily="34" charset="0"/>
                <a:cs typeface="Arial" pitchFamily="34" charset="0"/>
              </a:rPr>
              <a:t> 12 points</a:t>
            </a:r>
          </a:p>
          <a:p>
            <a:pPr lvl="2"/>
            <a:r>
              <a:rPr lang="en-US" sz="1800" dirty="0" err="1">
                <a:latin typeface="Arial" pitchFamily="34" charset="0"/>
                <a:cs typeface="Arial" pitchFamily="34" charset="0"/>
              </a:rPr>
              <a:t>Chiều</a:t>
            </a:r>
            <a:r>
              <a:rPr lang="en-US" sz="1800" dirty="0">
                <a:latin typeface="Arial" pitchFamily="34" charset="0"/>
                <a:cs typeface="Arial" pitchFamily="34" charset="0"/>
              </a:rPr>
              <a:t> </a:t>
            </a:r>
            <a:r>
              <a:rPr lang="en-US" sz="1800" dirty="0" err="1">
                <a:latin typeface="Arial" pitchFamily="34" charset="0"/>
                <a:cs typeface="Arial" pitchFamily="34" charset="0"/>
              </a:rPr>
              <a:t>dài</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dòng</a:t>
            </a:r>
            <a:r>
              <a:rPr lang="en-US" sz="1800" dirty="0">
                <a:latin typeface="Arial" pitchFamily="34" charset="0"/>
                <a:cs typeface="Arial" pitchFamily="34" charset="0"/>
              </a:rPr>
              <a:t> </a:t>
            </a:r>
            <a:r>
              <a:rPr lang="en-US" sz="1800" dirty="0" err="1">
                <a:latin typeface="Arial" pitchFamily="34" charset="0"/>
                <a:cs typeface="Arial" pitchFamily="34" charset="0"/>
              </a:rPr>
              <a:t>chữ</a:t>
            </a:r>
            <a:r>
              <a:rPr lang="en-US" sz="1800" dirty="0">
                <a:latin typeface="Arial" pitchFamily="34" charset="0"/>
                <a:cs typeface="Arial" pitchFamily="34" charset="0"/>
              </a:rPr>
              <a:t>: 58-132 mm</a:t>
            </a:r>
          </a:p>
          <a:p>
            <a:pPr lvl="1"/>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tâm</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phản</a:t>
            </a:r>
            <a:r>
              <a:rPr lang="en-US" sz="2000" dirty="0">
                <a:latin typeface="Arial" pitchFamily="34" charset="0"/>
                <a:cs typeface="Arial" pitchFamily="34" charset="0"/>
              </a:rPr>
              <a:t> </a:t>
            </a:r>
            <a:r>
              <a:rPr lang="en-US" sz="2000" dirty="0" err="1">
                <a:latin typeface="Arial" pitchFamily="34" charset="0"/>
                <a:cs typeface="Arial" pitchFamily="34" charset="0"/>
              </a:rPr>
              <a:t>màu</a:t>
            </a:r>
            <a:endParaRPr lang="en-US" sz="2000" dirty="0">
              <a:latin typeface="Arial" pitchFamily="34" charset="0"/>
              <a:cs typeface="Arial" pitchFamily="34" charset="0"/>
            </a:endParaRPr>
          </a:p>
          <a:p>
            <a:r>
              <a:rPr lang="en-US" sz="2400" b="0" dirty="0" err="1">
                <a:latin typeface="Arial" pitchFamily="34" charset="0"/>
                <a:cs typeface="Arial" pitchFamily="34" charset="0"/>
              </a:rPr>
              <a:t>Nghe</a:t>
            </a:r>
            <a:endParaRPr lang="en-US" sz="2400" b="0" dirty="0">
              <a:latin typeface="Arial" pitchFamily="34" charset="0"/>
              <a:cs typeface="Arial" pitchFamily="34" charset="0"/>
            </a:endParaRPr>
          </a:p>
          <a:p>
            <a:pPr lvl="1"/>
            <a:r>
              <a:rPr lang="en-GB" sz="2000" dirty="0" err="1">
                <a:latin typeface="Arial" pitchFamily="34" charset="0"/>
                <a:cs typeface="Arial" pitchFamily="34" charset="0"/>
              </a:rPr>
              <a:t>Giải</a:t>
            </a:r>
            <a:r>
              <a:rPr lang="en-GB" sz="2000" dirty="0">
                <a:latin typeface="Arial" pitchFamily="34" charset="0"/>
                <a:cs typeface="Arial" pitchFamily="34" charset="0"/>
              </a:rPr>
              <a:t> </a:t>
            </a:r>
            <a:r>
              <a:rPr lang="en-GB" sz="2000" dirty="0" err="1">
                <a:latin typeface="Arial" pitchFamily="34" charset="0"/>
                <a:cs typeface="Arial" pitchFamily="34" charset="0"/>
              </a:rPr>
              <a:t>tần</a:t>
            </a:r>
            <a:r>
              <a:rPr lang="en-GB" sz="2000" dirty="0">
                <a:latin typeface="Arial" pitchFamily="34" charset="0"/>
                <a:cs typeface="Arial" pitchFamily="34" charset="0"/>
              </a:rPr>
              <a:t> </a:t>
            </a:r>
            <a:r>
              <a:rPr lang="en-GB" sz="2000" dirty="0" err="1">
                <a:latin typeface="Arial" pitchFamily="34" charset="0"/>
                <a:cs typeface="Arial" pitchFamily="34" charset="0"/>
              </a:rPr>
              <a:t>số</a:t>
            </a:r>
            <a:r>
              <a:rPr lang="en-GB" sz="2000" dirty="0">
                <a:latin typeface="Arial" pitchFamily="34" charset="0"/>
                <a:cs typeface="Arial" pitchFamily="34" charset="0"/>
              </a:rPr>
              <a:t> </a:t>
            </a:r>
            <a:r>
              <a:rPr lang="en-GB" sz="2000" dirty="0" err="1">
                <a:latin typeface="Arial" pitchFamily="34" charset="0"/>
                <a:cs typeface="Arial" pitchFamily="34" charset="0"/>
              </a:rPr>
              <a:t>từ</a:t>
            </a:r>
            <a:r>
              <a:rPr lang="en-GB" sz="2000" dirty="0">
                <a:latin typeface="Arial" pitchFamily="34" charset="0"/>
                <a:cs typeface="Arial" pitchFamily="34" charset="0"/>
              </a:rPr>
              <a:t> 20 Hz </a:t>
            </a:r>
            <a:r>
              <a:rPr lang="en-GB" sz="2000" dirty="0" err="1">
                <a:latin typeface="Arial" pitchFamily="34" charset="0"/>
                <a:cs typeface="Arial" pitchFamily="34" charset="0"/>
              </a:rPr>
              <a:t>đến</a:t>
            </a:r>
            <a:r>
              <a:rPr lang="en-GB" sz="2000" dirty="0">
                <a:latin typeface="Arial" pitchFamily="34" charset="0"/>
                <a:cs typeface="Arial" pitchFamily="34" charset="0"/>
              </a:rPr>
              <a:t> 15 kHz. </a:t>
            </a:r>
          </a:p>
          <a:p>
            <a:pPr lvl="1"/>
            <a:r>
              <a:rPr lang="en-GB" sz="2000" dirty="0" err="1">
                <a:latin typeface="Arial" pitchFamily="34" charset="0"/>
                <a:cs typeface="Arial" pitchFamily="34" charset="0"/>
              </a:rPr>
              <a:t>Phân</a:t>
            </a:r>
            <a:r>
              <a:rPr lang="en-GB" sz="2000" dirty="0">
                <a:latin typeface="Arial" pitchFamily="34" charset="0"/>
                <a:cs typeface="Arial" pitchFamily="34" charset="0"/>
              </a:rPr>
              <a:t> </a:t>
            </a:r>
            <a:r>
              <a:rPr lang="en-GB" sz="2000" dirty="0" err="1">
                <a:latin typeface="Arial" pitchFamily="34" charset="0"/>
                <a:cs typeface="Arial" pitchFamily="34" charset="0"/>
              </a:rPr>
              <a:t>biệt</a:t>
            </a:r>
            <a:r>
              <a:rPr lang="en-GB" sz="2000" dirty="0">
                <a:latin typeface="Arial" pitchFamily="34" charset="0"/>
                <a:cs typeface="Arial" pitchFamily="34" charset="0"/>
              </a:rPr>
              <a:t> </a:t>
            </a:r>
            <a:r>
              <a:rPr lang="en-GB" sz="2000" dirty="0" err="1">
                <a:latin typeface="Arial" pitchFamily="34" charset="0"/>
                <a:cs typeface="Arial" pitchFamily="34" charset="0"/>
              </a:rPr>
              <a:t>âm</a:t>
            </a:r>
            <a:r>
              <a:rPr lang="en-GB" sz="2000" dirty="0">
                <a:latin typeface="Arial" pitchFamily="34" charset="0"/>
                <a:cs typeface="Arial" pitchFamily="34" charset="0"/>
              </a:rPr>
              <a:t> </a:t>
            </a:r>
            <a:r>
              <a:rPr lang="en-GB" sz="2000" dirty="0" err="1">
                <a:latin typeface="Arial" pitchFamily="34" charset="0"/>
                <a:cs typeface="Arial" pitchFamily="34" charset="0"/>
              </a:rPr>
              <a:t>thanh</a:t>
            </a:r>
            <a:r>
              <a:rPr lang="en-GB" sz="2000" dirty="0">
                <a:latin typeface="Arial" pitchFamily="34" charset="0"/>
                <a:cs typeface="Arial" pitchFamily="34" charset="0"/>
              </a:rPr>
              <a:t> </a:t>
            </a:r>
            <a:r>
              <a:rPr lang="en-GB" sz="2000" dirty="0" err="1">
                <a:latin typeface="Arial" pitchFamily="34" charset="0"/>
                <a:cs typeface="Arial" pitchFamily="34" charset="0"/>
              </a:rPr>
              <a:t>ít</a:t>
            </a:r>
            <a:r>
              <a:rPr lang="en-GB" sz="2000" dirty="0">
                <a:latin typeface="Arial" pitchFamily="34" charset="0"/>
                <a:cs typeface="Arial" pitchFamily="34" charset="0"/>
              </a:rPr>
              <a:t> </a:t>
            </a:r>
            <a:r>
              <a:rPr lang="en-GB" sz="2000" dirty="0" err="1">
                <a:latin typeface="Arial" pitchFamily="34" charset="0"/>
                <a:cs typeface="Arial" pitchFamily="34" charset="0"/>
              </a:rPr>
              <a:t>chính</a:t>
            </a:r>
            <a:r>
              <a:rPr lang="en-GB" sz="2000" dirty="0">
                <a:latin typeface="Arial" pitchFamily="34" charset="0"/>
                <a:cs typeface="Arial" pitchFamily="34" charset="0"/>
              </a:rPr>
              <a:t> </a:t>
            </a:r>
            <a:r>
              <a:rPr lang="en-GB" sz="2000" dirty="0" err="1">
                <a:latin typeface="Arial" pitchFamily="34" charset="0"/>
                <a:cs typeface="Arial" pitchFamily="34" charset="0"/>
              </a:rPr>
              <a:t>xác</a:t>
            </a:r>
            <a:r>
              <a:rPr lang="en-GB" sz="2000" dirty="0">
                <a:latin typeface="Arial" pitchFamily="34" charset="0"/>
                <a:cs typeface="Arial" pitchFamily="34" charset="0"/>
              </a:rPr>
              <a:t> </a:t>
            </a:r>
            <a:r>
              <a:rPr lang="en-GB" sz="2000" dirty="0" err="1">
                <a:latin typeface="Arial" pitchFamily="34" charset="0"/>
                <a:cs typeface="Arial" pitchFamily="34" charset="0"/>
              </a:rPr>
              <a:t>hơn</a:t>
            </a:r>
            <a:r>
              <a:rPr lang="en-GB" sz="2000" dirty="0">
                <a:latin typeface="Arial" pitchFamily="34" charset="0"/>
                <a:cs typeface="Arial" pitchFamily="34" charset="0"/>
              </a:rPr>
              <a:t>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dirty="0" err="1">
                <a:latin typeface="Arial" pitchFamily="34" charset="0"/>
                <a:cs typeface="Arial" pitchFamily="34" charset="0"/>
              </a:rPr>
              <a:t>tần</a:t>
            </a:r>
            <a:r>
              <a:rPr lang="en-GB" sz="2000" dirty="0">
                <a:latin typeface="Arial" pitchFamily="34" charset="0"/>
                <a:cs typeface="Arial" pitchFamily="34" charset="0"/>
              </a:rPr>
              <a:t> </a:t>
            </a:r>
            <a:r>
              <a:rPr lang="en-GB" sz="2000" dirty="0" err="1">
                <a:latin typeface="Arial" pitchFamily="34" charset="0"/>
                <a:cs typeface="Arial" pitchFamily="34" charset="0"/>
              </a:rPr>
              <a:t>số</a:t>
            </a:r>
            <a:r>
              <a:rPr lang="en-GB" sz="2000" dirty="0">
                <a:latin typeface="Arial" pitchFamily="34" charset="0"/>
                <a:cs typeface="Arial" pitchFamily="34" charset="0"/>
              </a:rPr>
              <a:t> </a:t>
            </a:r>
            <a:r>
              <a:rPr lang="en-GB" sz="2000" dirty="0" err="1">
                <a:latin typeface="Arial" pitchFamily="34" charset="0"/>
                <a:cs typeface="Arial" pitchFamily="34" charset="0"/>
              </a:rPr>
              <a:t>cao</a:t>
            </a:r>
            <a:r>
              <a:rPr lang="en-GB" sz="2000" dirty="0">
                <a:latin typeface="Arial" pitchFamily="34" charset="0"/>
                <a:cs typeface="Arial" pitchFamily="34" charset="0"/>
              </a:rPr>
              <a:t>. </a:t>
            </a:r>
          </a:p>
          <a:p>
            <a:pPr lvl="1"/>
            <a:r>
              <a:rPr lang="en-GB" sz="2000" dirty="0" err="1">
                <a:latin typeface="Arial" pitchFamily="34" charset="0"/>
                <a:cs typeface="Arial" pitchFamily="34" charset="0"/>
              </a:rPr>
              <a:t>Trong</a:t>
            </a:r>
            <a:r>
              <a:rPr lang="en-GB" sz="2000" dirty="0">
                <a:latin typeface="Arial" pitchFamily="34" charset="0"/>
                <a:cs typeface="Arial" pitchFamily="34" charset="0"/>
              </a:rPr>
              <a:t> </a:t>
            </a:r>
            <a:r>
              <a:rPr lang="en-GB" sz="2000" dirty="0" err="1">
                <a:latin typeface="Arial" pitchFamily="34" charset="0"/>
                <a:cs typeface="Arial" pitchFamily="34" charset="0"/>
              </a:rPr>
              <a:t>thiết</a:t>
            </a:r>
            <a:r>
              <a:rPr lang="en-GB" sz="2000" dirty="0">
                <a:latin typeface="Arial" pitchFamily="34" charset="0"/>
                <a:cs typeface="Arial" pitchFamily="34" charset="0"/>
              </a:rPr>
              <a:t> </a:t>
            </a:r>
            <a:r>
              <a:rPr lang="en-GB" sz="2000" dirty="0" err="1">
                <a:latin typeface="Arial" pitchFamily="34" charset="0"/>
                <a:cs typeface="Arial" pitchFamily="34" charset="0"/>
              </a:rPr>
              <a:t>kế</a:t>
            </a:r>
            <a:r>
              <a:rPr lang="en-GB" sz="2000" dirty="0">
                <a:latin typeface="Arial" pitchFamily="34" charset="0"/>
                <a:cs typeface="Arial" pitchFamily="34" charset="0"/>
              </a:rPr>
              <a:t> UI:</a:t>
            </a:r>
            <a:endParaRPr lang="en-US" sz="2000" dirty="0">
              <a:latin typeface="Arial" pitchFamily="34" charset="0"/>
              <a:cs typeface="Arial" pitchFamily="34" charset="0"/>
            </a:endParaRPr>
          </a:p>
          <a:p>
            <a:pPr lvl="2"/>
            <a:r>
              <a:rPr lang="en-US" sz="1800" dirty="0" err="1">
                <a:latin typeface="Arial" pitchFamily="34" charset="0"/>
                <a:cs typeface="Arial" pitchFamily="34" charset="0"/>
              </a:rPr>
              <a:t>Thường</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âm</a:t>
            </a:r>
            <a:r>
              <a:rPr lang="en-US" sz="1800" dirty="0">
                <a:latin typeface="Arial" pitchFamily="34" charset="0"/>
                <a:cs typeface="Arial" pitchFamily="34" charset="0"/>
              </a:rPr>
              <a:t> </a:t>
            </a:r>
            <a:r>
              <a:rPr lang="en-US" sz="1800" dirty="0" err="1">
                <a:latin typeface="Arial" pitchFamily="34" charset="0"/>
                <a:cs typeface="Arial" pitchFamily="34" charset="0"/>
              </a:rPr>
              <a:t>thanh</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cảnh</a:t>
            </a:r>
            <a:r>
              <a:rPr lang="en-US" sz="1800" dirty="0">
                <a:latin typeface="Arial" pitchFamily="34" charset="0"/>
                <a:cs typeface="Arial" pitchFamily="34" charset="0"/>
              </a:rPr>
              <a:t> </a:t>
            </a:r>
            <a:r>
              <a:rPr lang="en-US" sz="1800" dirty="0" err="1">
                <a:latin typeface="Arial" pitchFamily="34" charset="0"/>
                <a:cs typeface="Arial" pitchFamily="34" charset="0"/>
              </a:rPr>
              <a:t>báo</a:t>
            </a:r>
            <a:r>
              <a:rPr lang="en-US" sz="1800" dirty="0">
                <a:latin typeface="Arial" pitchFamily="34" charset="0"/>
                <a:cs typeface="Arial" pitchFamily="34" charset="0"/>
              </a:rPr>
              <a:t>.</a:t>
            </a:r>
          </a:p>
          <a:p>
            <a:pPr lvl="2"/>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âm</a:t>
            </a:r>
            <a:r>
              <a:rPr lang="en-US" sz="1800" dirty="0">
                <a:latin typeface="Arial" pitchFamily="34" charset="0"/>
                <a:cs typeface="Arial" pitchFamily="34" charset="0"/>
              </a:rPr>
              <a:t> </a:t>
            </a:r>
            <a:r>
              <a:rPr lang="en-US" sz="1800" dirty="0" err="1">
                <a:latin typeface="Arial" pitchFamily="34" charset="0"/>
                <a:cs typeface="Arial" pitchFamily="34" charset="0"/>
              </a:rPr>
              <a:t>thanh</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khiển</a:t>
            </a:r>
            <a:endParaRPr lang="en-US" sz="18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Bộ</a:t>
            </a:r>
            <a:r>
              <a:rPr lang="en-US" dirty="0"/>
              <a:t> </a:t>
            </a:r>
            <a:r>
              <a:rPr lang="en-US" dirty="0" err="1" smtClean="0"/>
              <a:t>xử</a:t>
            </a:r>
            <a:r>
              <a:rPr lang="en-US" dirty="0"/>
              <a:t> </a:t>
            </a:r>
            <a:r>
              <a:rPr lang="en-US" dirty="0" err="1" smtClean="0"/>
              <a:t>lý</a:t>
            </a:r>
            <a:r>
              <a:rPr lang="en-US" dirty="0"/>
              <a:t> </a:t>
            </a:r>
            <a:r>
              <a:rPr lang="en-US" dirty="0" err="1" smtClean="0"/>
              <a:t>nhận</a:t>
            </a:r>
            <a:r>
              <a:rPr lang="en-US" dirty="0"/>
              <a:t> </a:t>
            </a:r>
            <a:r>
              <a:rPr lang="en-US" dirty="0" err="1"/>
              <a:t>thức</a:t>
            </a:r>
            <a:endParaRPr lang="en-US" dirty="0"/>
          </a:p>
        </p:txBody>
      </p:sp>
      <p:sp>
        <p:nvSpPr>
          <p:cNvPr id="3" name="Content Placeholder 2"/>
          <p:cNvSpPr>
            <a:spLocks noGrp="1"/>
          </p:cNvSpPr>
          <p:nvPr>
            <p:ph idx="1"/>
          </p:nvPr>
        </p:nvSpPr>
        <p:spPr>
          <a:xfrm>
            <a:off x="609600" y="1143000"/>
            <a:ext cx="8229600" cy="5248275"/>
          </a:xfrm>
        </p:spPr>
        <p:txBody>
          <a:bodyPr/>
          <a:lstStyle/>
          <a:p>
            <a:r>
              <a:rPr lang="en-GB" sz="2400" b="0" dirty="0" err="1">
                <a:latin typeface="Arial" pitchFamily="34" charset="0"/>
                <a:cs typeface="Arial" pitchFamily="34" charset="0"/>
              </a:rPr>
              <a:t>Bộ</a:t>
            </a:r>
            <a:r>
              <a:rPr lang="en-GB" sz="2400" b="0" dirty="0">
                <a:latin typeface="Arial" pitchFamily="34" charset="0"/>
                <a:cs typeface="Arial" pitchFamily="34" charset="0"/>
              </a:rPr>
              <a:t> </a:t>
            </a:r>
            <a:r>
              <a:rPr lang="en-GB" sz="2400" b="0" dirty="0" err="1">
                <a:latin typeface="Arial" pitchFamily="34" charset="0"/>
                <a:cs typeface="Arial" pitchFamily="34" charset="0"/>
              </a:rPr>
              <a:t>xử</a:t>
            </a:r>
            <a:r>
              <a:rPr lang="en-GB" sz="2400" b="0" dirty="0">
                <a:latin typeface="Arial" pitchFamily="34" charset="0"/>
                <a:cs typeface="Arial" pitchFamily="34" charset="0"/>
              </a:rPr>
              <a:t> </a:t>
            </a:r>
            <a:r>
              <a:rPr lang="en-GB" sz="2400" b="0" dirty="0" err="1">
                <a:latin typeface="Arial" pitchFamily="34" charset="0"/>
                <a:cs typeface="Arial" pitchFamily="34" charset="0"/>
              </a:rPr>
              <a:t>lý</a:t>
            </a:r>
            <a:r>
              <a:rPr lang="en-GB" sz="2400" b="0" dirty="0">
                <a:latin typeface="Arial" pitchFamily="34" charset="0"/>
                <a:cs typeface="Arial" pitchFamily="34" charset="0"/>
              </a:rPr>
              <a:t> </a:t>
            </a:r>
            <a:r>
              <a:rPr lang="en-GB" sz="2400" b="0" dirty="0" err="1">
                <a:latin typeface="Arial" pitchFamily="34" charset="0"/>
                <a:cs typeface="Arial" pitchFamily="34" charset="0"/>
              </a:rPr>
              <a:t>nhận</a:t>
            </a:r>
            <a:r>
              <a:rPr lang="en-GB" sz="2400" b="0" dirty="0">
                <a:latin typeface="Arial" pitchFamily="34" charset="0"/>
                <a:cs typeface="Arial" pitchFamily="34" charset="0"/>
              </a:rPr>
              <a:t> </a:t>
            </a:r>
            <a:r>
              <a:rPr lang="en-GB" sz="2400" b="0" dirty="0" err="1">
                <a:latin typeface="Arial" pitchFamily="34" charset="0"/>
                <a:cs typeface="Arial" pitchFamily="34" charset="0"/>
              </a:rPr>
              <a:t>thức</a:t>
            </a:r>
            <a:r>
              <a:rPr lang="en-GB" sz="2400" b="0" dirty="0">
                <a:latin typeface="Arial" pitchFamily="34" charset="0"/>
                <a:cs typeface="Arial" pitchFamily="34" charset="0"/>
              </a:rPr>
              <a:t> </a:t>
            </a:r>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trách</a:t>
            </a:r>
            <a:r>
              <a:rPr lang="en-GB" sz="2400" b="0" dirty="0">
                <a:latin typeface="Arial" pitchFamily="34" charset="0"/>
                <a:cs typeface="Arial" pitchFamily="34" charset="0"/>
              </a:rPr>
              <a:t> </a:t>
            </a:r>
            <a:r>
              <a:rPr lang="en-GB" sz="2400" b="0" dirty="0" err="1">
                <a:latin typeface="Arial" pitchFamily="34" charset="0"/>
                <a:cs typeface="Arial" pitchFamily="34" charset="0"/>
              </a:rPr>
              <a:t>nhiệm</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hiện</a:t>
            </a:r>
            <a:r>
              <a:rPr lang="en-GB" sz="2400" b="0" dirty="0">
                <a:latin typeface="Arial" pitchFamily="34" charset="0"/>
                <a:cs typeface="Arial" pitchFamily="34" charset="0"/>
              </a:rPr>
              <a:t> so </a:t>
            </a:r>
            <a:r>
              <a:rPr lang="en-GB" sz="2400" b="0" dirty="0" err="1">
                <a:latin typeface="Arial" pitchFamily="34" charset="0"/>
                <a:cs typeface="Arial" pitchFamily="34" charset="0"/>
              </a:rPr>
              <a:t>sánh</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kích</a:t>
            </a:r>
            <a:r>
              <a:rPr lang="en-GB" sz="2400" b="0" dirty="0">
                <a:latin typeface="Arial" pitchFamily="34" charset="0"/>
                <a:cs typeface="Arial" pitchFamily="34" charset="0"/>
              </a:rPr>
              <a:t> </a:t>
            </a:r>
            <a:r>
              <a:rPr lang="en-GB" sz="2400" b="0" dirty="0" err="1">
                <a:latin typeface="Arial" pitchFamily="34" charset="0"/>
                <a:cs typeface="Arial" pitchFamily="34" charset="0"/>
              </a:rPr>
              <a:t>thích</a:t>
            </a:r>
            <a:r>
              <a:rPr lang="en-GB" sz="2400" b="0" dirty="0">
                <a:latin typeface="Arial" pitchFamily="34" charset="0"/>
                <a:cs typeface="Arial" pitchFamily="34" charset="0"/>
              </a:rPr>
              <a:t> ở </a:t>
            </a:r>
            <a:r>
              <a:rPr lang="en-GB" sz="2400" b="0" dirty="0" err="1">
                <a:latin typeface="Arial" pitchFamily="34" charset="0"/>
                <a:cs typeface="Arial" pitchFamily="34" charset="0"/>
              </a:rPr>
              <a:t>đầu</a:t>
            </a:r>
            <a:r>
              <a:rPr lang="en-GB" sz="2400" b="0" dirty="0">
                <a:latin typeface="Arial" pitchFamily="34" charset="0"/>
                <a:cs typeface="Arial" pitchFamily="34" charset="0"/>
              </a:rPr>
              <a:t> </a:t>
            </a:r>
            <a:r>
              <a:rPr lang="en-GB" sz="2400" b="0" dirty="0" err="1">
                <a:latin typeface="Arial" pitchFamily="34" charset="0"/>
                <a:cs typeface="Arial" pitchFamily="34" charset="0"/>
              </a:rPr>
              <a:t>vào</a:t>
            </a:r>
            <a:r>
              <a:rPr lang="en-GB" sz="2400" b="0" dirty="0">
                <a:latin typeface="Arial" pitchFamily="34" charset="0"/>
                <a:cs typeface="Arial" pitchFamily="34" charset="0"/>
              </a:rPr>
              <a:t>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lựa</a:t>
            </a:r>
            <a:r>
              <a:rPr lang="en-GB" sz="2400" b="0" dirty="0">
                <a:latin typeface="Arial" pitchFamily="34" charset="0"/>
                <a:cs typeface="Arial" pitchFamily="34" charset="0"/>
              </a:rPr>
              <a:t> </a:t>
            </a:r>
            <a:r>
              <a:rPr lang="en-GB" sz="2400" b="0" dirty="0" err="1">
                <a:latin typeface="Arial" pitchFamily="34" charset="0"/>
                <a:cs typeface="Arial" pitchFamily="34" charset="0"/>
              </a:rPr>
              <a:t>chọn</a:t>
            </a:r>
            <a:r>
              <a:rPr lang="en-GB" sz="2400" b="0" dirty="0">
                <a:latin typeface="Arial" pitchFamily="34" charset="0"/>
                <a:cs typeface="Arial" pitchFamily="34" charset="0"/>
              </a:rPr>
              <a:t> </a:t>
            </a:r>
            <a:r>
              <a:rPr lang="en-GB" sz="2400" b="0" dirty="0" err="1">
                <a:latin typeface="Arial" pitchFamily="34" charset="0"/>
                <a:cs typeface="Arial" pitchFamily="34" charset="0"/>
              </a:rPr>
              <a:t>đáp</a:t>
            </a:r>
            <a:r>
              <a:rPr lang="en-GB" sz="2400" b="0" dirty="0">
                <a:latin typeface="Arial" pitchFamily="34" charset="0"/>
                <a:cs typeface="Arial" pitchFamily="34" charset="0"/>
              </a:rPr>
              <a:t> </a:t>
            </a:r>
            <a:r>
              <a:rPr lang="en-GB" sz="2400" b="0" dirty="0" err="1">
                <a:latin typeface="Arial" pitchFamily="34" charset="0"/>
                <a:cs typeface="Arial" pitchFamily="34" charset="0"/>
              </a:rPr>
              <a:t>ứng</a:t>
            </a:r>
            <a:r>
              <a:rPr lang="en-GB" sz="2400" b="0" dirty="0">
                <a:latin typeface="Arial" pitchFamily="34" charset="0"/>
                <a:cs typeface="Arial" pitchFamily="34" charset="0"/>
              </a:rPr>
              <a:t>.</a:t>
            </a:r>
          </a:p>
          <a:p>
            <a:r>
              <a:rPr lang="en-GB" sz="2400" b="0" dirty="0" err="1">
                <a:latin typeface="Arial" pitchFamily="34" charset="0"/>
                <a:cs typeface="Arial" pitchFamily="34" charset="0"/>
              </a:rPr>
              <a:t>Nhận</a:t>
            </a:r>
            <a:r>
              <a:rPr lang="en-GB" sz="2400" b="0" dirty="0">
                <a:latin typeface="Arial" pitchFamily="34" charset="0"/>
                <a:cs typeface="Arial" pitchFamily="34" charset="0"/>
              </a:rPr>
              <a:t> </a:t>
            </a:r>
            <a:r>
              <a:rPr lang="en-GB" sz="2400" b="0" dirty="0" err="1">
                <a:latin typeface="Arial" pitchFamily="34" charset="0"/>
                <a:cs typeface="Arial" pitchFamily="34" charset="0"/>
              </a:rPr>
              <a:t>thức</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tiến</a:t>
            </a:r>
            <a:r>
              <a:rPr lang="en-GB" sz="2400" b="0" dirty="0">
                <a:latin typeface="Arial" pitchFamily="34" charset="0"/>
                <a:cs typeface="Arial" pitchFamily="34" charset="0"/>
              </a:rPr>
              <a:t> </a:t>
            </a:r>
            <a:r>
              <a:rPr lang="en-GB" sz="2400" b="0" dirty="0" err="1">
                <a:latin typeface="Arial" pitchFamily="34" charset="0"/>
                <a:cs typeface="Arial" pitchFamily="34" charset="0"/>
              </a:rPr>
              <a:t>trình</a:t>
            </a:r>
            <a:r>
              <a:rPr lang="en-GB" sz="2400" b="0" dirty="0">
                <a:latin typeface="Arial" pitchFamily="34" charset="0"/>
                <a:cs typeface="Arial" pitchFamily="34" charset="0"/>
              </a:rPr>
              <a:t> </a:t>
            </a:r>
            <a:r>
              <a:rPr lang="en-GB" sz="2400" b="0" dirty="0" err="1">
                <a:latin typeface="Arial" pitchFamily="34" charset="0"/>
                <a:cs typeface="Arial" pitchFamily="34" charset="0"/>
              </a:rPr>
              <a:t>phức</a:t>
            </a:r>
            <a:r>
              <a:rPr lang="en-GB" sz="2400" b="0" dirty="0">
                <a:latin typeface="Arial" pitchFamily="34" charset="0"/>
                <a:cs typeface="Arial" pitchFamily="34" charset="0"/>
              </a:rPr>
              <a:t> </a:t>
            </a:r>
            <a:r>
              <a:rPr lang="en-GB" sz="2400" b="0" dirty="0" err="1">
                <a:latin typeface="Arial" pitchFamily="34" charset="0"/>
                <a:cs typeface="Arial" pitchFamily="34" charset="0"/>
              </a:rPr>
              <a:t>tạp</a:t>
            </a:r>
            <a:r>
              <a:rPr lang="en-GB" sz="2400" b="0" dirty="0">
                <a:latin typeface="Arial" pitchFamily="34" charset="0"/>
                <a:cs typeface="Arial" pitchFamily="34" charset="0"/>
              </a:rPr>
              <a:t>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phong</a:t>
            </a:r>
            <a:r>
              <a:rPr lang="en-GB" sz="2400" b="0" dirty="0">
                <a:latin typeface="Arial" pitchFamily="34" charset="0"/>
                <a:cs typeface="Arial" pitchFamily="34" charset="0"/>
              </a:rPr>
              <a:t> </a:t>
            </a:r>
            <a:r>
              <a:rPr lang="en-GB" sz="2400" b="0" dirty="0" err="1">
                <a:latin typeface="Arial" pitchFamily="34" charset="0"/>
                <a:cs typeface="Arial" pitchFamily="34" charset="0"/>
              </a:rPr>
              <a:t>phú</a:t>
            </a:r>
            <a:r>
              <a:rPr lang="en-GB" sz="2400" b="0" dirty="0">
                <a:latin typeface="Arial" pitchFamily="34" charset="0"/>
                <a:cs typeface="Arial" pitchFamily="34" charset="0"/>
              </a:rPr>
              <a:t>.</a:t>
            </a:r>
          </a:p>
          <a:p>
            <a:r>
              <a:rPr lang="en-GB" sz="2400" b="0" dirty="0">
                <a:latin typeface="Arial" pitchFamily="34" charset="0"/>
                <a:cs typeface="Arial" pitchFamily="34" charset="0"/>
              </a:rPr>
              <a:t>Ba </a:t>
            </a:r>
            <a:r>
              <a:rPr lang="en-GB" sz="2400" b="0" dirty="0" err="1">
                <a:latin typeface="Arial" pitchFamily="34" charset="0"/>
                <a:cs typeface="Arial" pitchFamily="34" charset="0"/>
              </a:rPr>
              <a:t>loại</a:t>
            </a:r>
            <a:r>
              <a:rPr lang="en-GB" sz="2400" b="0" dirty="0">
                <a:latin typeface="Arial" pitchFamily="34" charset="0"/>
                <a:cs typeface="Arial" pitchFamily="34" charset="0"/>
              </a:rPr>
              <a:t> </a:t>
            </a:r>
            <a:r>
              <a:rPr lang="en-GB" sz="2400" b="0" dirty="0" err="1">
                <a:latin typeface="Arial" pitchFamily="34" charset="0"/>
                <a:cs typeface="Arial" pitchFamily="34" charset="0"/>
              </a:rPr>
              <a:t>lập</a:t>
            </a:r>
            <a:r>
              <a:rPr lang="en-GB" sz="2400" b="0" dirty="0">
                <a:latin typeface="Arial" pitchFamily="34" charset="0"/>
                <a:cs typeface="Arial" pitchFamily="34" charset="0"/>
              </a:rPr>
              <a:t> </a:t>
            </a:r>
            <a:r>
              <a:rPr lang="en-GB" sz="2400" b="0" dirty="0" err="1">
                <a:latin typeface="Arial" pitchFamily="34" charset="0"/>
                <a:cs typeface="Arial" pitchFamily="34" charset="0"/>
              </a:rPr>
              <a:t>quyết</a:t>
            </a:r>
            <a:r>
              <a:rPr lang="en-GB" sz="2400" b="0" dirty="0">
                <a:latin typeface="Arial" pitchFamily="34" charset="0"/>
                <a:cs typeface="Arial" pitchFamily="34" charset="0"/>
              </a:rPr>
              <a:t> </a:t>
            </a:r>
            <a:r>
              <a:rPr lang="en-GB" sz="2400" b="0" dirty="0" err="1">
                <a:latin typeface="Arial" pitchFamily="34" charset="0"/>
                <a:cs typeface="Arial" pitchFamily="34" charset="0"/>
              </a:rPr>
              <a:t>định</a:t>
            </a:r>
            <a:endParaRPr lang="en-GB" sz="2400" b="0" dirty="0">
              <a:latin typeface="Arial" pitchFamily="34" charset="0"/>
              <a:cs typeface="Arial" pitchFamily="34" charset="0"/>
            </a:endParaRPr>
          </a:p>
          <a:p>
            <a:pPr lvl="1"/>
            <a:r>
              <a:rPr lang="en-GB" sz="2000" dirty="0" err="1">
                <a:latin typeface="Arial" pitchFamily="34" charset="0"/>
                <a:cs typeface="Arial" pitchFamily="34" charset="0"/>
              </a:rPr>
              <a:t>Lập</a:t>
            </a:r>
            <a:r>
              <a:rPr lang="en-GB" sz="2000" dirty="0">
                <a:latin typeface="Arial" pitchFamily="34" charset="0"/>
                <a:cs typeface="Arial" pitchFamily="34" charset="0"/>
              </a:rPr>
              <a:t> </a:t>
            </a:r>
            <a:r>
              <a:rPr lang="en-GB" sz="2000" dirty="0" err="1">
                <a:latin typeface="Arial" pitchFamily="34" charset="0"/>
                <a:cs typeface="Arial" pitchFamily="34" charset="0"/>
              </a:rPr>
              <a:t>quyết</a:t>
            </a:r>
            <a:r>
              <a:rPr lang="en-GB" sz="2000" dirty="0">
                <a:latin typeface="Arial" pitchFamily="34" charset="0"/>
                <a:cs typeface="Arial" pitchFamily="34" charset="0"/>
              </a:rPr>
              <a:t> </a:t>
            </a:r>
            <a:r>
              <a:rPr lang="en-GB" sz="2000" dirty="0" err="1">
                <a:latin typeface="Arial" pitchFamily="34" charset="0"/>
                <a:cs typeface="Arial" pitchFamily="34" charset="0"/>
              </a:rPr>
              <a:t>định</a:t>
            </a:r>
            <a:r>
              <a:rPr lang="en-GB" sz="2000" dirty="0">
                <a:latin typeface="Arial" pitchFamily="34" charset="0"/>
                <a:cs typeface="Arial" pitchFamily="34" charset="0"/>
              </a:rPr>
              <a:t> </a:t>
            </a:r>
            <a:r>
              <a:rPr lang="en-GB" sz="2000" dirty="0" err="1">
                <a:latin typeface="Arial" pitchFamily="34" charset="0"/>
                <a:cs typeface="Arial" pitchFamily="34" charset="0"/>
              </a:rPr>
              <a:t>trên</a:t>
            </a:r>
            <a:r>
              <a:rPr lang="en-GB" sz="2000" dirty="0">
                <a:latin typeface="Arial" pitchFamily="34" charset="0"/>
                <a:cs typeface="Arial" pitchFamily="34" charset="0"/>
              </a:rPr>
              <a:t> </a:t>
            </a:r>
            <a:r>
              <a:rPr lang="en-GB" sz="2000" dirty="0" err="1">
                <a:latin typeface="Arial" pitchFamily="34" charset="0"/>
                <a:cs typeface="Arial" pitchFamily="34" charset="0"/>
              </a:rPr>
              <a:t>cơ</a:t>
            </a:r>
            <a:r>
              <a:rPr lang="en-GB" sz="2000" dirty="0">
                <a:latin typeface="Arial" pitchFamily="34" charset="0"/>
                <a:cs typeface="Arial" pitchFamily="34" charset="0"/>
              </a:rPr>
              <a:t> </a:t>
            </a:r>
            <a:r>
              <a:rPr lang="en-GB" sz="2000" dirty="0" err="1">
                <a:latin typeface="Arial" pitchFamily="34" charset="0"/>
                <a:cs typeface="Arial" pitchFamily="34" charset="0"/>
              </a:rPr>
              <a:t>sở</a:t>
            </a:r>
            <a:r>
              <a:rPr lang="en-GB" sz="2000" dirty="0">
                <a:latin typeface="Arial" pitchFamily="34" charset="0"/>
                <a:cs typeface="Arial" pitchFamily="34" charset="0"/>
              </a:rPr>
              <a:t> </a:t>
            </a:r>
            <a:r>
              <a:rPr lang="en-GB" sz="2000" dirty="0" err="1">
                <a:latin typeface="Arial" pitchFamily="34" charset="0"/>
                <a:cs typeface="Arial" pitchFamily="34" charset="0"/>
              </a:rPr>
              <a:t>kỹ</a:t>
            </a:r>
            <a:r>
              <a:rPr lang="en-GB" sz="2000" dirty="0">
                <a:latin typeface="Arial" pitchFamily="34" charset="0"/>
                <a:cs typeface="Arial" pitchFamily="34" charset="0"/>
              </a:rPr>
              <a:t> </a:t>
            </a:r>
            <a:r>
              <a:rPr lang="en-GB" sz="2000" dirty="0" err="1">
                <a:latin typeface="Arial" pitchFamily="34" charset="0"/>
                <a:cs typeface="Arial" pitchFamily="34" charset="0"/>
              </a:rPr>
              <a:t>năng</a:t>
            </a:r>
            <a:endParaRPr lang="en-GB" sz="2000" dirty="0">
              <a:latin typeface="Arial" pitchFamily="34" charset="0"/>
              <a:cs typeface="Arial" pitchFamily="34" charset="0"/>
            </a:endParaRPr>
          </a:p>
          <a:p>
            <a:pPr lvl="1"/>
            <a:r>
              <a:rPr lang="en-GB" sz="2000" dirty="0" err="1">
                <a:latin typeface="Arial" pitchFamily="34" charset="0"/>
                <a:cs typeface="Arial" pitchFamily="34" charset="0"/>
              </a:rPr>
              <a:t>Lập</a:t>
            </a:r>
            <a:r>
              <a:rPr lang="en-GB" sz="2000" dirty="0">
                <a:latin typeface="Arial" pitchFamily="34" charset="0"/>
                <a:cs typeface="Arial" pitchFamily="34" charset="0"/>
              </a:rPr>
              <a:t> </a:t>
            </a:r>
            <a:r>
              <a:rPr lang="en-GB" sz="2000" dirty="0" err="1">
                <a:latin typeface="Arial" pitchFamily="34" charset="0"/>
                <a:cs typeface="Arial" pitchFamily="34" charset="0"/>
              </a:rPr>
              <a:t>quyết</a:t>
            </a:r>
            <a:r>
              <a:rPr lang="en-GB" sz="2000" dirty="0">
                <a:latin typeface="Arial" pitchFamily="34" charset="0"/>
                <a:cs typeface="Arial" pitchFamily="34" charset="0"/>
              </a:rPr>
              <a:t> </a:t>
            </a:r>
            <a:r>
              <a:rPr lang="en-GB" sz="2000" dirty="0" err="1">
                <a:latin typeface="Arial" pitchFamily="34" charset="0"/>
                <a:cs typeface="Arial" pitchFamily="34" charset="0"/>
              </a:rPr>
              <a:t>định</a:t>
            </a:r>
            <a:r>
              <a:rPr lang="en-GB" sz="2000" dirty="0">
                <a:latin typeface="Arial" pitchFamily="34" charset="0"/>
                <a:cs typeface="Arial" pitchFamily="34" charset="0"/>
              </a:rPr>
              <a:t> </a:t>
            </a:r>
            <a:r>
              <a:rPr lang="en-GB" sz="2000" dirty="0" err="1">
                <a:latin typeface="Arial" pitchFamily="34" charset="0"/>
                <a:cs typeface="Arial" pitchFamily="34" charset="0"/>
              </a:rPr>
              <a:t>trên</a:t>
            </a:r>
            <a:r>
              <a:rPr lang="en-GB" sz="2000" dirty="0">
                <a:latin typeface="Arial" pitchFamily="34" charset="0"/>
                <a:cs typeface="Arial" pitchFamily="34" charset="0"/>
              </a:rPr>
              <a:t> </a:t>
            </a:r>
            <a:r>
              <a:rPr lang="en-GB" sz="2000" dirty="0" err="1">
                <a:latin typeface="Arial" pitchFamily="34" charset="0"/>
                <a:cs typeface="Arial" pitchFamily="34" charset="0"/>
              </a:rPr>
              <a:t>cơ</a:t>
            </a:r>
            <a:r>
              <a:rPr lang="en-GB" sz="2000" dirty="0">
                <a:latin typeface="Arial" pitchFamily="34" charset="0"/>
                <a:cs typeface="Arial" pitchFamily="34" charset="0"/>
              </a:rPr>
              <a:t> </a:t>
            </a:r>
            <a:r>
              <a:rPr lang="en-GB" sz="2000" dirty="0" err="1">
                <a:latin typeface="Arial" pitchFamily="34" charset="0"/>
                <a:cs typeface="Arial" pitchFamily="34" charset="0"/>
              </a:rPr>
              <a:t>sở</a:t>
            </a:r>
            <a:r>
              <a:rPr lang="en-GB" sz="2000" dirty="0">
                <a:latin typeface="Arial" pitchFamily="34" charset="0"/>
                <a:cs typeface="Arial" pitchFamily="34" charset="0"/>
              </a:rPr>
              <a:t> </a:t>
            </a:r>
            <a:r>
              <a:rPr lang="en-GB" sz="2000" dirty="0" err="1">
                <a:latin typeface="Arial" pitchFamily="34" charset="0"/>
                <a:cs typeface="Arial" pitchFamily="34" charset="0"/>
              </a:rPr>
              <a:t>luật</a:t>
            </a:r>
            <a:endParaRPr lang="en-US" sz="2000" dirty="0">
              <a:latin typeface="Arial" pitchFamily="34" charset="0"/>
              <a:cs typeface="Arial" pitchFamily="34" charset="0"/>
            </a:endParaRPr>
          </a:p>
          <a:p>
            <a:pPr lvl="1"/>
            <a:r>
              <a:rPr lang="en-GB" sz="2000" dirty="0" err="1">
                <a:latin typeface="Arial" pitchFamily="34" charset="0"/>
                <a:cs typeface="Arial" pitchFamily="34" charset="0"/>
              </a:rPr>
              <a:t>Lập</a:t>
            </a:r>
            <a:r>
              <a:rPr lang="en-GB" sz="2000" dirty="0">
                <a:latin typeface="Arial" pitchFamily="34" charset="0"/>
                <a:cs typeface="Arial" pitchFamily="34" charset="0"/>
              </a:rPr>
              <a:t> </a:t>
            </a:r>
            <a:r>
              <a:rPr lang="en-GB" sz="2000" dirty="0" err="1">
                <a:latin typeface="Arial" pitchFamily="34" charset="0"/>
                <a:cs typeface="Arial" pitchFamily="34" charset="0"/>
              </a:rPr>
              <a:t>quyết</a:t>
            </a:r>
            <a:r>
              <a:rPr lang="en-GB" sz="2000" dirty="0">
                <a:latin typeface="Arial" pitchFamily="34" charset="0"/>
                <a:cs typeface="Arial" pitchFamily="34" charset="0"/>
              </a:rPr>
              <a:t> </a:t>
            </a:r>
            <a:r>
              <a:rPr lang="en-GB" sz="2000" dirty="0" err="1">
                <a:latin typeface="Arial" pitchFamily="34" charset="0"/>
                <a:cs typeface="Arial" pitchFamily="34" charset="0"/>
              </a:rPr>
              <a:t>định</a:t>
            </a:r>
            <a:r>
              <a:rPr lang="en-GB" sz="2000" dirty="0">
                <a:latin typeface="Arial" pitchFamily="34" charset="0"/>
                <a:cs typeface="Arial" pitchFamily="34" charset="0"/>
              </a:rPr>
              <a:t> </a:t>
            </a:r>
            <a:r>
              <a:rPr lang="en-GB" sz="2000" dirty="0" err="1">
                <a:latin typeface="Arial" pitchFamily="34" charset="0"/>
                <a:cs typeface="Arial" pitchFamily="34" charset="0"/>
              </a:rPr>
              <a:t>trên</a:t>
            </a:r>
            <a:r>
              <a:rPr lang="en-GB" sz="2000" dirty="0">
                <a:latin typeface="Arial" pitchFamily="34" charset="0"/>
                <a:cs typeface="Arial" pitchFamily="34" charset="0"/>
              </a:rPr>
              <a:t> </a:t>
            </a:r>
            <a:r>
              <a:rPr lang="en-GB" sz="2000" dirty="0" err="1">
                <a:latin typeface="Arial" pitchFamily="34" charset="0"/>
                <a:cs typeface="Arial" pitchFamily="34" charset="0"/>
              </a:rPr>
              <a:t>cơ</a:t>
            </a:r>
            <a:r>
              <a:rPr lang="en-GB" sz="2000" dirty="0">
                <a:latin typeface="Arial" pitchFamily="34" charset="0"/>
                <a:cs typeface="Arial" pitchFamily="34" charset="0"/>
              </a:rPr>
              <a:t> </a:t>
            </a:r>
            <a:r>
              <a:rPr lang="en-GB" sz="2000" dirty="0" err="1">
                <a:latin typeface="Arial" pitchFamily="34" charset="0"/>
                <a:cs typeface="Arial" pitchFamily="34" charset="0"/>
              </a:rPr>
              <a:t>sở</a:t>
            </a:r>
            <a:r>
              <a:rPr lang="en-GB" sz="2000" dirty="0">
                <a:latin typeface="Arial" pitchFamily="34" charset="0"/>
                <a:cs typeface="Arial" pitchFamily="34" charset="0"/>
              </a:rPr>
              <a:t> tri </a:t>
            </a:r>
            <a:r>
              <a:rPr lang="en-GB" sz="2000" dirty="0" err="1">
                <a:latin typeface="Arial" pitchFamily="34" charset="0"/>
                <a:cs typeface="Arial" pitchFamily="34" charset="0"/>
              </a:rPr>
              <a:t>thức</a:t>
            </a:r>
            <a:r>
              <a:rPr lang="en-US" sz="2000" dirty="0">
                <a:latin typeface="Arial" pitchFamily="34" charset="0"/>
                <a:cs typeface="Arial" pitchFamily="34" charset="0"/>
              </a:rPr>
              <a:t> </a:t>
            </a: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42" name="Date Placeholder 41"/>
          <p:cNvSpPr>
            <a:spLocks noGrp="1"/>
          </p:cNvSpPr>
          <p:nvPr>
            <p:ph type="dt" sz="half" idx="10"/>
          </p:nvPr>
        </p:nvSpPr>
        <p:spPr/>
        <p:txBody>
          <a:bodyPr/>
          <a:lstStyle/>
          <a:p>
            <a:r>
              <a:rPr lang="en-US" smtClean="0"/>
              <a:t>12/2013</a:t>
            </a:r>
            <a:endParaRPr lang="en-US"/>
          </a:p>
        </p:txBody>
      </p:sp>
      <p:sp>
        <p:nvSpPr>
          <p:cNvPr id="43" name="Slide Number Placeholder 42"/>
          <p:cNvSpPr>
            <a:spLocks noGrp="1"/>
          </p:cNvSpPr>
          <p:nvPr>
            <p:ph type="sldNum" sz="quarter" idx="12"/>
          </p:nvPr>
        </p:nvSpPr>
        <p:spPr/>
        <p:txBody>
          <a:bodyPr/>
          <a:lstStyle/>
          <a:p>
            <a:fld id="{EC5BC178-54D5-4457-823E-9B8C72D04B15}"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Ba </a:t>
            </a:r>
            <a:r>
              <a:rPr lang="en-GB" dirty="0" err="1"/>
              <a:t>loại</a:t>
            </a:r>
            <a:r>
              <a:rPr lang="en-GB" dirty="0"/>
              <a:t> </a:t>
            </a:r>
            <a:r>
              <a:rPr lang="en-GB" dirty="0" err="1"/>
              <a:t>lập</a:t>
            </a:r>
            <a:r>
              <a:rPr lang="en-GB" dirty="0"/>
              <a:t> </a:t>
            </a:r>
            <a:r>
              <a:rPr lang="en-GB" dirty="0" err="1"/>
              <a:t>quyết</a:t>
            </a:r>
            <a:r>
              <a:rPr lang="en-GB" dirty="0"/>
              <a:t> </a:t>
            </a:r>
            <a:r>
              <a:rPr lang="en-GB" dirty="0" err="1"/>
              <a:t>định</a:t>
            </a:r>
            <a:endParaRPr lang="en-US" dirty="0"/>
          </a:p>
        </p:txBody>
      </p:sp>
      <p:sp>
        <p:nvSpPr>
          <p:cNvPr id="3" name="Content Placeholder 2"/>
          <p:cNvSpPr>
            <a:spLocks noGrp="1"/>
          </p:cNvSpPr>
          <p:nvPr>
            <p:ph idx="1"/>
          </p:nvPr>
        </p:nvSpPr>
        <p:spPr/>
        <p:txBody>
          <a:bodyPr/>
          <a:lstStyle/>
          <a:p>
            <a:r>
              <a:rPr lang="en-GB" sz="2400" b="0" dirty="0" err="1">
                <a:latin typeface="Arial" pitchFamily="34" charset="0"/>
                <a:cs typeface="Arial" pitchFamily="34" charset="0"/>
              </a:rPr>
              <a:t>Lập</a:t>
            </a:r>
            <a:r>
              <a:rPr lang="en-GB" sz="2400" b="0" dirty="0">
                <a:latin typeface="Arial" pitchFamily="34" charset="0"/>
                <a:cs typeface="Arial" pitchFamily="34" charset="0"/>
              </a:rPr>
              <a:t> </a:t>
            </a:r>
            <a:r>
              <a:rPr lang="en-GB" sz="2400" b="0" dirty="0" err="1">
                <a:latin typeface="Arial" pitchFamily="34" charset="0"/>
                <a:cs typeface="Arial" pitchFamily="34" charset="0"/>
              </a:rPr>
              <a:t>quyết</a:t>
            </a:r>
            <a:r>
              <a:rPr lang="en-GB" sz="2400" b="0" dirty="0">
                <a:latin typeface="Arial" pitchFamily="34" charset="0"/>
                <a:cs typeface="Arial" pitchFamily="34" charset="0"/>
              </a:rPr>
              <a:t> </a:t>
            </a:r>
            <a:r>
              <a:rPr lang="en-GB" sz="2400" b="0" dirty="0" err="1">
                <a:latin typeface="Arial" pitchFamily="34" charset="0"/>
                <a:cs typeface="Arial" pitchFamily="34" charset="0"/>
              </a:rPr>
              <a:t>định</a:t>
            </a:r>
            <a:r>
              <a:rPr lang="en-GB" sz="2400" b="0" dirty="0">
                <a:latin typeface="Arial" pitchFamily="34" charset="0"/>
                <a:cs typeface="Arial" pitchFamily="34" charset="0"/>
              </a:rPr>
              <a:t> </a:t>
            </a:r>
            <a:r>
              <a:rPr lang="en-GB" sz="2400" b="0" dirty="0" err="1">
                <a:latin typeface="Arial" pitchFamily="34" charset="0"/>
                <a:cs typeface="Arial" pitchFamily="34" charset="0"/>
              </a:rPr>
              <a:t>trên</a:t>
            </a:r>
            <a:r>
              <a:rPr lang="en-GB" sz="2400" b="0" dirty="0">
                <a:latin typeface="Arial" pitchFamily="34" charset="0"/>
                <a:cs typeface="Arial" pitchFamily="34" charset="0"/>
              </a:rPr>
              <a:t> </a:t>
            </a:r>
            <a:r>
              <a:rPr lang="en-GB" sz="2400" b="0" dirty="0" err="1">
                <a:latin typeface="Arial" pitchFamily="34" charset="0"/>
                <a:cs typeface="Arial" pitchFamily="34" charset="0"/>
              </a:rPr>
              <a:t>cơ</a:t>
            </a:r>
            <a:r>
              <a:rPr lang="en-GB" sz="2400" b="0" dirty="0">
                <a:latin typeface="Arial" pitchFamily="34" charset="0"/>
                <a:cs typeface="Arial" pitchFamily="34" charset="0"/>
              </a:rPr>
              <a:t> </a:t>
            </a:r>
            <a:r>
              <a:rPr lang="en-GB" sz="2400" b="0" dirty="0" err="1">
                <a:latin typeface="Arial" pitchFamily="34" charset="0"/>
                <a:cs typeface="Arial" pitchFamily="34" charset="0"/>
              </a:rPr>
              <a:t>sở</a:t>
            </a:r>
            <a:r>
              <a:rPr lang="en-GB" sz="2400" b="0" dirty="0">
                <a:latin typeface="Arial" pitchFamily="34" charset="0"/>
                <a:cs typeface="Arial" pitchFamily="34" charset="0"/>
              </a:rPr>
              <a:t> </a:t>
            </a:r>
            <a:r>
              <a:rPr lang="en-GB" sz="2400" b="0" dirty="0" err="1">
                <a:latin typeface="Arial" pitchFamily="34" charset="0"/>
                <a:cs typeface="Arial" pitchFamily="34" charset="0"/>
              </a:rPr>
              <a:t>kỹ</a:t>
            </a:r>
            <a:r>
              <a:rPr lang="en-GB" sz="2400" b="0" dirty="0">
                <a:latin typeface="Arial" pitchFamily="34" charset="0"/>
                <a:cs typeface="Arial" pitchFamily="34" charset="0"/>
              </a:rPr>
              <a:t> </a:t>
            </a:r>
            <a:r>
              <a:rPr lang="en-GB" sz="2400" b="0" dirty="0" err="1">
                <a:latin typeface="Arial" pitchFamily="34" charset="0"/>
                <a:cs typeface="Arial" pitchFamily="34" charset="0"/>
              </a:rPr>
              <a:t>năng</a:t>
            </a:r>
            <a:endParaRPr lang="en-GB" sz="2400" b="0" dirty="0">
              <a:latin typeface="Arial" pitchFamily="34" charset="0"/>
              <a:cs typeface="Arial" pitchFamily="34" charset="0"/>
            </a:endParaRPr>
          </a:p>
          <a:p>
            <a:pPr lvl="1"/>
            <a:r>
              <a:rPr lang="en-GB" sz="2000" dirty="0" err="1">
                <a:latin typeface="Arial" pitchFamily="34" charset="0"/>
                <a:cs typeface="Arial" pitchFamily="34" charset="0"/>
              </a:rPr>
              <a:t>Kỹ</a:t>
            </a:r>
            <a:r>
              <a:rPr lang="en-GB" sz="2000" dirty="0">
                <a:latin typeface="Arial" pitchFamily="34" charset="0"/>
                <a:cs typeface="Arial" pitchFamily="34" charset="0"/>
              </a:rPr>
              <a:t> </a:t>
            </a:r>
            <a:r>
              <a:rPr lang="en-GB" sz="2000" dirty="0" err="1">
                <a:latin typeface="Arial" pitchFamily="34" charset="0"/>
                <a:cs typeface="Arial" pitchFamily="34" charset="0"/>
              </a:rPr>
              <a:t>năng</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được</a:t>
            </a:r>
            <a:r>
              <a:rPr lang="en-GB" sz="2000" dirty="0">
                <a:latin typeface="Arial" pitchFamily="34" charset="0"/>
                <a:cs typeface="Arial" pitchFamily="34" charset="0"/>
              </a:rPr>
              <a:t> do </a:t>
            </a:r>
            <a:r>
              <a:rPr lang="en-GB" sz="2000" dirty="0" err="1">
                <a:latin typeface="Arial" pitchFamily="34" charset="0"/>
                <a:cs typeface="Arial" pitchFamily="34" charset="0"/>
              </a:rPr>
              <a:t>học</a:t>
            </a:r>
            <a:r>
              <a:rPr lang="en-GB" sz="2000" dirty="0">
                <a:latin typeface="Arial" pitchFamily="34" charset="0"/>
                <a:cs typeface="Arial" pitchFamily="34" charset="0"/>
              </a:rPr>
              <a:t> </a:t>
            </a:r>
            <a:r>
              <a:rPr lang="en-GB" sz="2000" dirty="0" err="1">
                <a:latin typeface="Arial" pitchFamily="34" charset="0"/>
                <a:cs typeface="Arial" pitchFamily="34" charset="0"/>
              </a:rPr>
              <a:t>từ</a:t>
            </a:r>
            <a:r>
              <a:rPr lang="en-GB" sz="2000" dirty="0">
                <a:latin typeface="Arial" pitchFamily="34" charset="0"/>
                <a:cs typeface="Arial" pitchFamily="34" charset="0"/>
              </a:rPr>
              <a:t> </a:t>
            </a:r>
            <a:r>
              <a:rPr lang="en-GB" sz="2000" dirty="0" err="1">
                <a:latin typeface="Arial" pitchFamily="34" charset="0"/>
                <a:cs typeface="Arial" pitchFamily="34" charset="0"/>
              </a:rPr>
              <a:t>thực</a:t>
            </a:r>
            <a:r>
              <a:rPr lang="en-GB" sz="2000" dirty="0">
                <a:latin typeface="Arial" pitchFamily="34" charset="0"/>
                <a:cs typeface="Arial" pitchFamily="34" charset="0"/>
              </a:rPr>
              <a:t> </a:t>
            </a:r>
            <a:r>
              <a:rPr lang="en-GB" sz="2000" dirty="0" err="1">
                <a:latin typeface="Arial" pitchFamily="34" charset="0"/>
                <a:cs typeface="Arial" pitchFamily="34" charset="0"/>
              </a:rPr>
              <a:t>tế</a:t>
            </a:r>
            <a:r>
              <a:rPr lang="en-GB" sz="2000" dirty="0">
                <a:latin typeface="Arial" pitchFamily="34" charset="0"/>
                <a:cs typeface="Arial" pitchFamily="34" charset="0"/>
              </a:rPr>
              <a:t> (</a:t>
            </a:r>
            <a:r>
              <a:rPr lang="en-US" sz="2000" i="1" dirty="0">
                <a:latin typeface="Arial" pitchFamily="34" charset="0"/>
                <a:cs typeface="Arial" pitchFamily="34" charset="0"/>
              </a:rPr>
              <a:t>walking, talking, pointing, reading, driving, typing...</a:t>
            </a:r>
            <a:r>
              <a:rPr lang="en-US" sz="2000" dirty="0">
                <a:latin typeface="Arial" pitchFamily="34" charset="0"/>
                <a:cs typeface="Arial" pitchFamily="34" charset="0"/>
              </a:rPr>
              <a:t>)</a:t>
            </a:r>
            <a:r>
              <a:rPr lang="en-GB" sz="2000" dirty="0">
                <a:latin typeface="Arial" pitchFamily="34" charset="0"/>
                <a:cs typeface="Arial" pitchFamily="34" charset="0"/>
              </a:rPr>
              <a:t>. </a:t>
            </a:r>
            <a:r>
              <a:rPr lang="en-GB" sz="2000" dirty="0" err="1">
                <a:latin typeface="Arial" pitchFamily="34" charset="0"/>
                <a:cs typeface="Arial" pitchFamily="34" charset="0"/>
              </a:rPr>
              <a:t>Thời</a:t>
            </a:r>
            <a:r>
              <a:rPr lang="en-GB" sz="2000" dirty="0">
                <a:latin typeface="Arial" pitchFamily="34" charset="0"/>
                <a:cs typeface="Arial" pitchFamily="34" charset="0"/>
              </a:rPr>
              <a:t> </a:t>
            </a:r>
            <a:r>
              <a:rPr lang="en-GB" sz="2000" dirty="0" err="1">
                <a:latin typeface="Arial" pitchFamily="34" charset="0"/>
                <a:cs typeface="Arial" pitchFamily="34" charset="0"/>
              </a:rPr>
              <a:t>gian</a:t>
            </a:r>
            <a:r>
              <a:rPr lang="en-GB" sz="2000" dirty="0">
                <a:latin typeface="Arial" pitchFamily="34" charset="0"/>
                <a:cs typeface="Arial" pitchFamily="34" charset="0"/>
              </a:rPr>
              <a:t> </a:t>
            </a:r>
            <a:r>
              <a:rPr lang="en-GB" sz="2000" dirty="0" err="1">
                <a:latin typeface="Arial" pitchFamily="34" charset="0"/>
                <a:cs typeface="Arial" pitchFamily="34" charset="0"/>
              </a:rPr>
              <a:t>phản</a:t>
            </a:r>
            <a:r>
              <a:rPr lang="en-GB" sz="2000" dirty="0">
                <a:latin typeface="Arial" pitchFamily="34" charset="0"/>
                <a:cs typeface="Arial" pitchFamily="34" charset="0"/>
              </a:rPr>
              <a:t> </a:t>
            </a:r>
            <a:r>
              <a:rPr lang="en-GB" sz="2000" dirty="0" err="1">
                <a:latin typeface="Arial" pitchFamily="34" charset="0"/>
                <a:cs typeface="Arial" pitchFamily="34" charset="0"/>
              </a:rPr>
              <a:t>xạ</a:t>
            </a:r>
            <a:r>
              <a:rPr lang="en-GB" sz="2000" dirty="0">
                <a:latin typeface="Arial" pitchFamily="34" charset="0"/>
                <a:cs typeface="Arial" pitchFamily="34" charset="0"/>
              </a:rPr>
              <a:t> </a:t>
            </a:r>
            <a:r>
              <a:rPr lang="en-GB" sz="2000" dirty="0" err="1">
                <a:latin typeface="Arial" pitchFamily="34" charset="0"/>
                <a:cs typeface="Arial" pitchFamily="34" charset="0"/>
              </a:rPr>
              <a:t>theo</a:t>
            </a:r>
            <a:r>
              <a:rPr lang="en-GB" sz="2000" dirty="0">
                <a:latin typeface="Arial" pitchFamily="34" charset="0"/>
                <a:cs typeface="Arial" pitchFamily="34" charset="0"/>
              </a:rPr>
              <a:t> </a:t>
            </a:r>
            <a:r>
              <a:rPr lang="en-GB" sz="2000" dirty="0" err="1">
                <a:latin typeface="Arial" pitchFamily="34" charset="0"/>
                <a:cs typeface="Arial" pitchFamily="34" charset="0"/>
              </a:rPr>
              <a:t>luật</a:t>
            </a:r>
            <a:r>
              <a:rPr lang="en-GB" sz="2000" dirty="0">
                <a:latin typeface="Arial" pitchFamily="34" charset="0"/>
                <a:cs typeface="Arial" pitchFamily="34" charset="0"/>
              </a:rPr>
              <a:t> </a:t>
            </a:r>
            <a:r>
              <a:rPr lang="en-US" sz="2000" i="1" dirty="0">
                <a:latin typeface="Arial" pitchFamily="34" charset="0"/>
                <a:cs typeface="Arial" pitchFamily="34" charset="0"/>
              </a:rPr>
              <a:t>Hick-Hyman</a:t>
            </a:r>
            <a:r>
              <a:rPr lang="en-US" sz="2000" dirty="0">
                <a:latin typeface="Arial" pitchFamily="34" charset="0"/>
                <a:cs typeface="Arial" pitchFamily="34" charset="0"/>
              </a:rPr>
              <a:t> </a:t>
            </a:r>
            <a:r>
              <a:rPr lang="en-GB" sz="2000" dirty="0" err="1">
                <a:latin typeface="Arial" pitchFamily="34" charset="0"/>
                <a:cs typeface="Arial" pitchFamily="34" charset="0"/>
              </a:rPr>
              <a:t>sẽ</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a:t>
            </a:r>
          </a:p>
          <a:p>
            <a:pPr lvl="1"/>
            <a:r>
              <a:rPr lang="en-GB" sz="2000" dirty="0">
                <a:latin typeface="Arial" pitchFamily="34" charset="0"/>
                <a:cs typeface="Arial" pitchFamily="34" charset="0"/>
              </a:rPr>
              <a:t>RT = c + d log</a:t>
            </a:r>
            <a:r>
              <a:rPr lang="en-GB" sz="2000" baseline="-25000" dirty="0">
                <a:latin typeface="Arial" pitchFamily="34" charset="0"/>
                <a:cs typeface="Arial" pitchFamily="34" charset="0"/>
              </a:rPr>
              <a:t>2</a:t>
            </a:r>
            <a:r>
              <a:rPr lang="en-GB" sz="2000" dirty="0">
                <a:latin typeface="Arial" pitchFamily="34" charset="0"/>
                <a:cs typeface="Arial" pitchFamily="34" charset="0"/>
              </a:rPr>
              <a:t>N; 	c, d </a:t>
            </a:r>
            <a:r>
              <a:rPr lang="en-GB" sz="2000" dirty="0" err="1">
                <a:latin typeface="Arial" pitchFamily="34" charset="0"/>
                <a:cs typeface="Arial" pitchFamily="34" charset="0"/>
              </a:rPr>
              <a:t>hằng</a:t>
            </a:r>
            <a:r>
              <a:rPr lang="en-GB" sz="2000" dirty="0">
                <a:latin typeface="Arial" pitchFamily="34" charset="0"/>
                <a:cs typeface="Arial" pitchFamily="34" charset="0"/>
              </a:rPr>
              <a:t> </a:t>
            </a:r>
            <a:r>
              <a:rPr lang="en-GB" sz="2000" dirty="0" err="1">
                <a:latin typeface="Arial" pitchFamily="34" charset="0"/>
                <a:cs typeface="Arial" pitchFamily="34" charset="0"/>
              </a:rPr>
              <a:t>số</a:t>
            </a:r>
            <a:r>
              <a:rPr lang="en-GB" sz="2000" dirty="0">
                <a:latin typeface="Arial" pitchFamily="34" charset="0"/>
                <a:cs typeface="Arial" pitchFamily="34" charset="0"/>
              </a:rPr>
              <a:t> </a:t>
            </a:r>
            <a:r>
              <a:rPr lang="en-GB" sz="2000" dirty="0" err="1">
                <a:latin typeface="Arial" pitchFamily="34" charset="0"/>
                <a:cs typeface="Arial" pitchFamily="34" charset="0"/>
              </a:rPr>
              <a:t>theo</a:t>
            </a:r>
            <a:r>
              <a:rPr lang="en-GB" sz="2000" dirty="0">
                <a:latin typeface="Arial" pitchFamily="34" charset="0"/>
                <a:cs typeface="Arial" pitchFamily="34" charset="0"/>
              </a:rPr>
              <a:t> </a:t>
            </a:r>
            <a:r>
              <a:rPr lang="en-GB" sz="2000" dirty="0" err="1">
                <a:latin typeface="Arial" pitchFamily="34" charset="0"/>
                <a:cs typeface="Arial" pitchFamily="34" charset="0"/>
              </a:rPr>
              <a:t>kinh</a:t>
            </a:r>
            <a:r>
              <a:rPr lang="en-GB" sz="2000" dirty="0">
                <a:latin typeface="Arial" pitchFamily="34" charset="0"/>
                <a:cs typeface="Arial" pitchFamily="34" charset="0"/>
              </a:rPr>
              <a:t> </a:t>
            </a:r>
            <a:r>
              <a:rPr lang="en-GB" sz="2000" dirty="0" err="1">
                <a:latin typeface="Arial" pitchFamily="34" charset="0"/>
                <a:cs typeface="Arial" pitchFamily="34" charset="0"/>
              </a:rPr>
              <a:t>nghiệm</a:t>
            </a:r>
            <a:r>
              <a:rPr lang="en-GB" sz="2000" dirty="0">
                <a:latin typeface="Arial" pitchFamily="34" charset="0"/>
                <a:cs typeface="Arial" pitchFamily="34" charset="0"/>
              </a:rPr>
              <a:t>, </a:t>
            </a:r>
          </a:p>
          <a:p>
            <a:pPr lvl="1">
              <a:buNone/>
            </a:pPr>
            <a:r>
              <a:rPr lang="en-GB" sz="2000" dirty="0">
                <a:latin typeface="Arial" pitchFamily="34" charset="0"/>
                <a:cs typeface="Arial" pitchFamily="34" charset="0"/>
              </a:rPr>
              <a:t>			            N - </a:t>
            </a:r>
            <a:r>
              <a:rPr lang="en-GB" sz="2000" dirty="0" err="1">
                <a:latin typeface="Arial" pitchFamily="34" charset="0"/>
                <a:cs typeface="Arial" pitchFamily="34" charset="0"/>
              </a:rPr>
              <a:t>tổng</a:t>
            </a:r>
            <a:r>
              <a:rPr lang="en-GB" sz="2000" dirty="0">
                <a:latin typeface="Arial" pitchFamily="34" charset="0"/>
                <a:cs typeface="Arial" pitchFamily="34" charset="0"/>
              </a:rPr>
              <a:t> </a:t>
            </a:r>
            <a:r>
              <a:rPr lang="en-GB" sz="2000" dirty="0" err="1">
                <a:latin typeface="Arial" pitchFamily="34" charset="0"/>
                <a:cs typeface="Arial" pitchFamily="34" charset="0"/>
              </a:rPr>
              <a:t>số</a:t>
            </a:r>
            <a:r>
              <a:rPr lang="en-GB" sz="2000" dirty="0">
                <a:latin typeface="Arial" pitchFamily="34" charset="0"/>
                <a:cs typeface="Arial" pitchFamily="34" charset="0"/>
              </a:rPr>
              <a:t> </a:t>
            </a:r>
            <a:r>
              <a:rPr lang="en-GB" sz="2000" dirty="0" err="1">
                <a:latin typeface="Arial" pitchFamily="34" charset="0"/>
                <a:cs typeface="Arial" pitchFamily="34" charset="0"/>
              </a:rPr>
              <a:t>kích</a:t>
            </a:r>
            <a:r>
              <a:rPr lang="en-GB" sz="2000" dirty="0">
                <a:latin typeface="Arial" pitchFamily="34" charset="0"/>
                <a:cs typeface="Arial" pitchFamily="34" charset="0"/>
              </a:rPr>
              <a:t> </a:t>
            </a:r>
            <a:r>
              <a:rPr lang="en-GB" sz="2000" dirty="0" err="1">
                <a:latin typeface="Arial" pitchFamily="34" charset="0"/>
                <a:cs typeface="Arial" pitchFamily="34" charset="0"/>
              </a:rPr>
              <a:t>thích</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xác</a:t>
            </a:r>
            <a:r>
              <a:rPr lang="en-GB" sz="2000" dirty="0">
                <a:latin typeface="Arial" pitchFamily="34" charset="0"/>
                <a:cs typeface="Arial" pitchFamily="34" charset="0"/>
              </a:rPr>
              <a:t> </a:t>
            </a:r>
            <a:r>
              <a:rPr lang="en-GB" sz="2000" dirty="0" err="1">
                <a:latin typeface="Arial" pitchFamily="34" charset="0"/>
                <a:cs typeface="Arial" pitchFamily="34" charset="0"/>
              </a:rPr>
              <a:t>xuất</a:t>
            </a:r>
            <a:r>
              <a:rPr lang="en-GB" sz="2000" dirty="0">
                <a:latin typeface="Arial" pitchFamily="34" charset="0"/>
                <a:cs typeface="Arial" pitchFamily="34" charset="0"/>
              </a:rPr>
              <a:t> </a:t>
            </a:r>
            <a:r>
              <a:rPr lang="en-GB" sz="2000" dirty="0" err="1">
                <a:latin typeface="Arial" pitchFamily="34" charset="0"/>
                <a:cs typeface="Arial" pitchFamily="34" charset="0"/>
              </a:rPr>
              <a:t>ngang</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a:t>
            </a:r>
          </a:p>
          <a:p>
            <a:r>
              <a:rPr lang="en-GB" sz="2400" b="0" dirty="0" err="1">
                <a:latin typeface="Arial" pitchFamily="34" charset="0"/>
                <a:cs typeface="Arial" pitchFamily="34" charset="0"/>
              </a:rPr>
              <a:t>Lập</a:t>
            </a:r>
            <a:r>
              <a:rPr lang="en-GB" sz="2400" b="0" dirty="0">
                <a:latin typeface="Arial" pitchFamily="34" charset="0"/>
                <a:cs typeface="Arial" pitchFamily="34" charset="0"/>
              </a:rPr>
              <a:t> </a:t>
            </a:r>
            <a:r>
              <a:rPr lang="en-GB" sz="2400" b="0" dirty="0" err="1">
                <a:latin typeface="Arial" pitchFamily="34" charset="0"/>
                <a:cs typeface="Arial" pitchFamily="34" charset="0"/>
              </a:rPr>
              <a:t>quyết</a:t>
            </a:r>
            <a:r>
              <a:rPr lang="en-GB" sz="2400" b="0" dirty="0">
                <a:latin typeface="Arial" pitchFamily="34" charset="0"/>
                <a:cs typeface="Arial" pitchFamily="34" charset="0"/>
              </a:rPr>
              <a:t> </a:t>
            </a:r>
            <a:r>
              <a:rPr lang="en-GB" sz="2400" b="0" dirty="0" err="1">
                <a:latin typeface="Arial" pitchFamily="34" charset="0"/>
                <a:cs typeface="Arial" pitchFamily="34" charset="0"/>
              </a:rPr>
              <a:t>định</a:t>
            </a:r>
            <a:r>
              <a:rPr lang="en-GB" sz="2400" b="0" dirty="0">
                <a:latin typeface="Arial" pitchFamily="34" charset="0"/>
                <a:cs typeface="Arial" pitchFamily="34" charset="0"/>
              </a:rPr>
              <a:t> </a:t>
            </a:r>
            <a:r>
              <a:rPr lang="en-GB" sz="2400" b="0" dirty="0" err="1">
                <a:latin typeface="Arial" pitchFamily="34" charset="0"/>
                <a:cs typeface="Arial" pitchFamily="34" charset="0"/>
              </a:rPr>
              <a:t>trên</a:t>
            </a:r>
            <a:r>
              <a:rPr lang="en-GB" sz="2400" b="0" dirty="0">
                <a:latin typeface="Arial" pitchFamily="34" charset="0"/>
                <a:cs typeface="Arial" pitchFamily="34" charset="0"/>
              </a:rPr>
              <a:t> </a:t>
            </a:r>
            <a:r>
              <a:rPr lang="en-GB" sz="2400" b="0" dirty="0" err="1">
                <a:latin typeface="Arial" pitchFamily="34" charset="0"/>
                <a:cs typeface="Arial" pitchFamily="34" charset="0"/>
              </a:rPr>
              <a:t>cơ</a:t>
            </a:r>
            <a:r>
              <a:rPr lang="en-GB" sz="2400" b="0" dirty="0">
                <a:latin typeface="Arial" pitchFamily="34" charset="0"/>
                <a:cs typeface="Arial" pitchFamily="34" charset="0"/>
              </a:rPr>
              <a:t> </a:t>
            </a:r>
            <a:r>
              <a:rPr lang="en-GB" sz="2400" b="0" dirty="0" err="1">
                <a:latin typeface="Arial" pitchFamily="34" charset="0"/>
                <a:cs typeface="Arial" pitchFamily="34" charset="0"/>
              </a:rPr>
              <a:t>sở</a:t>
            </a:r>
            <a:r>
              <a:rPr lang="en-GB" sz="2400" b="0" dirty="0">
                <a:latin typeface="Arial" pitchFamily="34" charset="0"/>
                <a:cs typeface="Arial" pitchFamily="34" charset="0"/>
              </a:rPr>
              <a:t> </a:t>
            </a:r>
            <a:r>
              <a:rPr lang="en-GB" sz="2400" b="0" dirty="0" err="1">
                <a:latin typeface="Arial" pitchFamily="34" charset="0"/>
                <a:cs typeface="Arial" pitchFamily="34" charset="0"/>
              </a:rPr>
              <a:t>luật</a:t>
            </a:r>
            <a:endParaRPr lang="en-US" sz="2400" b="0" dirty="0">
              <a:latin typeface="Arial" pitchFamily="34" charset="0"/>
              <a:cs typeface="Arial" pitchFamily="34" charset="0"/>
            </a:endParaRPr>
          </a:p>
          <a:p>
            <a:pPr lvl="1"/>
            <a:r>
              <a:rPr lang="en-GB" sz="2000" dirty="0">
                <a:latin typeface="Arial" pitchFamily="34" charset="0"/>
                <a:cs typeface="Arial" pitchFamily="34" charset="0"/>
              </a:rPr>
              <a:t>“if X, then do Y”</a:t>
            </a:r>
          </a:p>
          <a:p>
            <a:pPr lvl="1"/>
            <a:r>
              <a:rPr lang="en-GB" sz="2000" dirty="0" err="1">
                <a:latin typeface="Arial" pitchFamily="34" charset="0"/>
                <a:cs typeface="Arial" pitchFamily="34" charset="0"/>
              </a:rPr>
              <a:t>Ví</a:t>
            </a:r>
            <a:r>
              <a:rPr lang="en-GB" sz="2000" dirty="0">
                <a:latin typeface="Arial" pitchFamily="34" charset="0"/>
                <a:cs typeface="Arial" pitchFamily="34" charset="0"/>
              </a:rPr>
              <a:t> </a:t>
            </a:r>
            <a:r>
              <a:rPr lang="en-GB" sz="2000" dirty="0" err="1">
                <a:latin typeface="Arial" pitchFamily="34" charset="0"/>
                <a:cs typeface="Arial" pitchFamily="34" charset="0"/>
              </a:rPr>
              <a:t>dụ</a:t>
            </a:r>
            <a:r>
              <a:rPr lang="en-GB" sz="2000" dirty="0">
                <a:latin typeface="Arial" pitchFamily="34" charset="0"/>
                <a:cs typeface="Arial" pitchFamily="34" charset="0"/>
              </a:rPr>
              <a:t>: </a:t>
            </a:r>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mới</a:t>
            </a:r>
            <a:r>
              <a:rPr lang="en-GB" sz="2000" dirty="0">
                <a:latin typeface="Arial" pitchFamily="34" charset="0"/>
                <a:cs typeface="Arial" pitchFamily="34" charset="0"/>
              </a:rPr>
              <a:t> </a:t>
            </a:r>
            <a:r>
              <a:rPr lang="en-GB" sz="2000" dirty="0" err="1">
                <a:latin typeface="Arial" pitchFamily="34" charset="0"/>
                <a:cs typeface="Arial" pitchFamily="34" charset="0"/>
              </a:rPr>
              <a:t>lái</a:t>
            </a:r>
            <a:r>
              <a:rPr lang="en-GB" sz="2000" dirty="0">
                <a:latin typeface="Arial" pitchFamily="34" charset="0"/>
                <a:cs typeface="Arial" pitchFamily="34" charset="0"/>
              </a:rPr>
              <a:t> </a:t>
            </a:r>
            <a:r>
              <a:rPr lang="en-GB" sz="2000" dirty="0" err="1">
                <a:latin typeface="Arial" pitchFamily="34" charset="0"/>
                <a:cs typeface="Arial" pitchFamily="34" charset="0"/>
              </a:rPr>
              <a:t>xe</a:t>
            </a:r>
            <a:r>
              <a:rPr lang="en-GB" sz="2000" dirty="0">
                <a:latin typeface="Arial" pitchFamily="34" charset="0"/>
                <a:cs typeface="Arial" pitchFamily="34" charset="0"/>
              </a:rPr>
              <a:t> </a:t>
            </a:r>
            <a:r>
              <a:rPr lang="en-GB" sz="2000" dirty="0" err="1">
                <a:latin typeface="Arial" pitchFamily="34" charset="0"/>
                <a:cs typeface="Arial" pitchFamily="34" charset="0"/>
              </a:rPr>
              <a:t>đến</a:t>
            </a:r>
            <a:r>
              <a:rPr lang="en-GB" sz="2000" dirty="0">
                <a:latin typeface="Arial" pitchFamily="34" charset="0"/>
                <a:cs typeface="Arial" pitchFamily="34" charset="0"/>
              </a:rPr>
              <a:t> </a:t>
            </a:r>
            <a:r>
              <a:rPr lang="en-GB" sz="2000" dirty="0" err="1">
                <a:latin typeface="Arial" pitchFamily="34" charset="0"/>
                <a:cs typeface="Arial" pitchFamily="34" charset="0"/>
              </a:rPr>
              <a:t>ngã</a:t>
            </a:r>
            <a:r>
              <a:rPr lang="en-GB" sz="2000" dirty="0">
                <a:latin typeface="Arial" pitchFamily="34" charset="0"/>
                <a:cs typeface="Arial" pitchFamily="34" charset="0"/>
              </a:rPr>
              <a:t> </a:t>
            </a:r>
            <a:r>
              <a:rPr lang="en-GB" sz="2000" dirty="0" err="1">
                <a:latin typeface="Arial" pitchFamily="34" charset="0"/>
                <a:cs typeface="Arial" pitchFamily="34" charset="0"/>
              </a:rPr>
              <a:t>tư</a:t>
            </a:r>
            <a:r>
              <a:rPr lang="en-GB" sz="2000" dirty="0">
                <a:latin typeface="Arial" pitchFamily="34" charset="0"/>
                <a:cs typeface="Arial" pitchFamily="34" charset="0"/>
              </a:rPr>
              <a:t> </a:t>
            </a:r>
            <a:r>
              <a:rPr lang="en-GB" sz="2000" dirty="0" err="1">
                <a:latin typeface="Arial" pitchFamily="34" charset="0"/>
                <a:cs typeface="Arial" pitchFamily="34" charset="0"/>
              </a:rPr>
              <a:t>sẽ</a:t>
            </a:r>
            <a:r>
              <a:rPr lang="en-GB" sz="2000" dirty="0">
                <a:latin typeface="Arial" pitchFamily="34" charset="0"/>
                <a:cs typeface="Arial" pitchFamily="34" charset="0"/>
              </a:rPr>
              <a:t> </a:t>
            </a:r>
            <a:r>
              <a:rPr lang="en-GB" sz="2000" dirty="0" err="1">
                <a:latin typeface="Arial" pitchFamily="34" charset="0"/>
                <a:cs typeface="Arial" pitchFamily="34" charset="0"/>
              </a:rPr>
              <a:t>suy</a:t>
            </a:r>
            <a:r>
              <a:rPr lang="en-GB" sz="2000" dirty="0">
                <a:latin typeface="Arial" pitchFamily="34" charset="0"/>
                <a:cs typeface="Arial" pitchFamily="34" charset="0"/>
              </a:rPr>
              <a:t> </a:t>
            </a:r>
            <a:r>
              <a:rPr lang="en-GB" sz="2000" dirty="0" err="1">
                <a:latin typeface="Arial" pitchFamily="34" charset="0"/>
                <a:cs typeface="Arial" pitchFamily="34" charset="0"/>
              </a:rPr>
              <a:t>nghĩ</a:t>
            </a:r>
            <a:r>
              <a:rPr lang="en-GB" sz="2000" dirty="0">
                <a:latin typeface="Arial" pitchFamily="34" charset="0"/>
                <a:cs typeface="Arial" pitchFamily="34" charset="0"/>
              </a:rPr>
              <a:t> </a:t>
            </a:r>
            <a:r>
              <a:rPr lang="en-GB" sz="2000" dirty="0" err="1">
                <a:latin typeface="Arial" pitchFamily="34" charset="0"/>
                <a:cs typeface="Arial" pitchFamily="34" charset="0"/>
              </a:rPr>
              <a:t>cần</a:t>
            </a:r>
            <a:r>
              <a:rPr lang="en-GB" sz="2000" dirty="0">
                <a:latin typeface="Arial" pitchFamily="34" charset="0"/>
                <a:cs typeface="Arial" pitchFamily="34" charset="0"/>
              </a:rPr>
              <a:t> </a:t>
            </a:r>
            <a:r>
              <a:rPr lang="en-GB" sz="2000" dirty="0" err="1">
                <a:latin typeface="Arial" pitchFamily="34" charset="0"/>
                <a:cs typeface="Arial" pitchFamily="34" charset="0"/>
              </a:rPr>
              <a:t>phải</a:t>
            </a:r>
            <a:r>
              <a:rPr lang="en-GB" sz="2000" dirty="0">
                <a:latin typeface="Arial" pitchFamily="34" charset="0"/>
                <a:cs typeface="Arial" pitchFamily="34" charset="0"/>
              </a:rPr>
              <a:t> </a:t>
            </a:r>
            <a:r>
              <a:rPr lang="en-GB" sz="2000" dirty="0" err="1">
                <a:latin typeface="Arial" pitchFamily="34" charset="0"/>
                <a:cs typeface="Arial" pitchFamily="34" charset="0"/>
              </a:rPr>
              <a:t>làm</a:t>
            </a:r>
            <a:r>
              <a:rPr lang="en-GB" sz="2000" dirty="0">
                <a:latin typeface="Arial" pitchFamily="34" charset="0"/>
                <a:cs typeface="Arial" pitchFamily="34" charset="0"/>
              </a:rPr>
              <a:t> </a:t>
            </a:r>
            <a:r>
              <a:rPr lang="en-GB" sz="2000" dirty="0" err="1">
                <a:latin typeface="Arial" pitchFamily="34" charset="0"/>
                <a:cs typeface="Arial" pitchFamily="34" charset="0"/>
              </a:rPr>
              <a:t>gì</a:t>
            </a:r>
            <a:r>
              <a:rPr lang="en-GB" sz="2000" dirty="0">
                <a:latin typeface="Arial" pitchFamily="34" charset="0"/>
                <a:cs typeface="Arial" pitchFamily="34" charset="0"/>
              </a:rPr>
              <a:t> </a:t>
            </a:r>
            <a:r>
              <a:rPr lang="en-GB" sz="2000" dirty="0" err="1">
                <a:latin typeface="Arial" pitchFamily="34" charset="0"/>
                <a:cs typeface="Arial" pitchFamily="34" charset="0"/>
              </a:rPr>
              <a:t>để</a:t>
            </a:r>
            <a:r>
              <a:rPr lang="en-GB" sz="2000" dirty="0">
                <a:latin typeface="Arial" pitchFamily="34" charset="0"/>
                <a:cs typeface="Arial" pitchFamily="34" charset="0"/>
              </a:rPr>
              <a:t> </a:t>
            </a:r>
            <a:r>
              <a:rPr lang="en-GB" sz="2000" dirty="0" err="1">
                <a:latin typeface="Arial" pitchFamily="34" charset="0"/>
                <a:cs typeface="Arial" pitchFamily="34" charset="0"/>
              </a:rPr>
              <a:t>dáp</a:t>
            </a:r>
            <a:r>
              <a:rPr lang="en-GB" sz="2000" dirty="0">
                <a:latin typeface="Arial" pitchFamily="34" charset="0"/>
                <a:cs typeface="Arial" pitchFamily="34" charset="0"/>
              </a:rPr>
              <a:t> </a:t>
            </a:r>
            <a:r>
              <a:rPr lang="en-GB" sz="2000" dirty="0" err="1">
                <a:latin typeface="Arial" pitchFamily="34" charset="0"/>
                <a:cs typeface="Arial" pitchFamily="34" charset="0"/>
              </a:rPr>
              <a:t>ứng</a:t>
            </a:r>
            <a:r>
              <a:rPr lang="en-GB" sz="2000" dirty="0">
                <a:latin typeface="Arial" pitchFamily="34" charset="0"/>
                <a:cs typeface="Arial" pitchFamily="34" charset="0"/>
              </a:rPr>
              <a:t> </a:t>
            </a:r>
            <a:r>
              <a:rPr lang="en-GB" sz="2000" dirty="0" err="1">
                <a:latin typeface="Arial" pitchFamily="34" charset="0"/>
                <a:cs typeface="Arial" pitchFamily="34" charset="0"/>
              </a:rPr>
              <a:t>với</a:t>
            </a:r>
            <a:r>
              <a:rPr lang="en-GB" sz="2000" dirty="0">
                <a:latin typeface="Arial" pitchFamily="34" charset="0"/>
                <a:cs typeface="Arial" pitchFamily="34" charset="0"/>
              </a:rPr>
              <a:t> </a:t>
            </a:r>
            <a:r>
              <a:rPr lang="en-GB" sz="2000" dirty="0" err="1">
                <a:latin typeface="Arial" pitchFamily="34" charset="0"/>
                <a:cs typeface="Arial" pitchFamily="34" charset="0"/>
              </a:rPr>
              <a:t>mỗi</a:t>
            </a:r>
            <a:r>
              <a:rPr lang="en-GB" sz="2000" dirty="0">
                <a:latin typeface="Arial" pitchFamily="34" charset="0"/>
                <a:cs typeface="Arial" pitchFamily="34" charset="0"/>
              </a:rPr>
              <a:t> </a:t>
            </a:r>
            <a:r>
              <a:rPr lang="en-GB" sz="2000" dirty="0" err="1">
                <a:latin typeface="Arial" pitchFamily="34" charset="0"/>
                <a:cs typeface="Arial" pitchFamily="34" charset="0"/>
              </a:rPr>
              <a:t>điều</a:t>
            </a:r>
            <a:r>
              <a:rPr lang="en-GB" sz="2000" dirty="0">
                <a:latin typeface="Arial" pitchFamily="34" charset="0"/>
                <a:cs typeface="Arial" pitchFamily="34" charset="0"/>
              </a:rPr>
              <a:t> </a:t>
            </a:r>
            <a:r>
              <a:rPr lang="en-GB" sz="2000" dirty="0" err="1">
                <a:latin typeface="Arial" pitchFamily="34" charset="0"/>
                <a:cs typeface="Arial" pitchFamily="34" charset="0"/>
              </a:rPr>
              <a:t>kiện</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GB" sz="2400" b="0" dirty="0" err="1">
                <a:latin typeface="Arial" pitchFamily="34" charset="0"/>
                <a:cs typeface="Arial" pitchFamily="34" charset="0"/>
              </a:rPr>
              <a:t>Lập</a:t>
            </a:r>
            <a:r>
              <a:rPr lang="en-GB" sz="2400" b="0" dirty="0">
                <a:latin typeface="Arial" pitchFamily="34" charset="0"/>
                <a:cs typeface="Arial" pitchFamily="34" charset="0"/>
              </a:rPr>
              <a:t> </a:t>
            </a:r>
            <a:r>
              <a:rPr lang="en-GB" sz="2400" b="0" dirty="0" err="1">
                <a:latin typeface="Arial" pitchFamily="34" charset="0"/>
                <a:cs typeface="Arial" pitchFamily="34" charset="0"/>
              </a:rPr>
              <a:t>quyết</a:t>
            </a:r>
            <a:r>
              <a:rPr lang="en-GB" sz="2400" b="0" dirty="0">
                <a:latin typeface="Arial" pitchFamily="34" charset="0"/>
                <a:cs typeface="Arial" pitchFamily="34" charset="0"/>
              </a:rPr>
              <a:t> </a:t>
            </a:r>
            <a:r>
              <a:rPr lang="en-GB" sz="2400" b="0" dirty="0" err="1">
                <a:latin typeface="Arial" pitchFamily="34" charset="0"/>
                <a:cs typeface="Arial" pitchFamily="34" charset="0"/>
              </a:rPr>
              <a:t>định</a:t>
            </a:r>
            <a:r>
              <a:rPr lang="en-GB" sz="2400" b="0" dirty="0">
                <a:latin typeface="Arial" pitchFamily="34" charset="0"/>
                <a:cs typeface="Arial" pitchFamily="34" charset="0"/>
              </a:rPr>
              <a:t> </a:t>
            </a:r>
            <a:r>
              <a:rPr lang="en-GB" sz="2400" b="0" dirty="0" err="1">
                <a:latin typeface="Arial" pitchFamily="34" charset="0"/>
                <a:cs typeface="Arial" pitchFamily="34" charset="0"/>
              </a:rPr>
              <a:t>trên</a:t>
            </a:r>
            <a:r>
              <a:rPr lang="en-GB" sz="2400" b="0" dirty="0">
                <a:latin typeface="Arial" pitchFamily="34" charset="0"/>
                <a:cs typeface="Arial" pitchFamily="34" charset="0"/>
              </a:rPr>
              <a:t> </a:t>
            </a:r>
            <a:r>
              <a:rPr lang="en-GB" sz="2400" b="0" dirty="0" err="1">
                <a:latin typeface="Arial" pitchFamily="34" charset="0"/>
                <a:cs typeface="Arial" pitchFamily="34" charset="0"/>
              </a:rPr>
              <a:t>cơ</a:t>
            </a:r>
            <a:r>
              <a:rPr lang="en-GB" sz="2400" b="0" dirty="0">
                <a:latin typeface="Arial" pitchFamily="34" charset="0"/>
                <a:cs typeface="Arial" pitchFamily="34" charset="0"/>
              </a:rPr>
              <a:t> </a:t>
            </a:r>
            <a:r>
              <a:rPr lang="en-GB" sz="2400" b="0" dirty="0" err="1">
                <a:latin typeface="Arial" pitchFamily="34" charset="0"/>
                <a:cs typeface="Arial" pitchFamily="34" charset="0"/>
              </a:rPr>
              <a:t>sở</a:t>
            </a:r>
            <a:r>
              <a:rPr lang="en-GB" sz="2400" b="0" dirty="0">
                <a:latin typeface="Arial" pitchFamily="34" charset="0"/>
                <a:cs typeface="Arial" pitchFamily="34" charset="0"/>
              </a:rPr>
              <a:t> tri </a:t>
            </a:r>
            <a:r>
              <a:rPr lang="en-GB" sz="2400" b="0" dirty="0" err="1">
                <a:latin typeface="Arial" pitchFamily="34" charset="0"/>
                <a:cs typeface="Arial" pitchFamily="34" charset="0"/>
              </a:rPr>
              <a:t>thức</a:t>
            </a:r>
            <a:r>
              <a:rPr lang="en-US" sz="2400" b="0" dirty="0">
                <a:latin typeface="Arial" pitchFamily="34" charset="0"/>
                <a:cs typeface="Arial" pitchFamily="34" charset="0"/>
              </a:rPr>
              <a:t> </a:t>
            </a:r>
          </a:p>
          <a:p>
            <a:pPr lvl="1"/>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vấn</a:t>
            </a:r>
            <a:r>
              <a:rPr lang="en-US" sz="2000" dirty="0">
                <a:latin typeface="Arial" pitchFamily="34" charset="0"/>
                <a:cs typeface="Arial" pitchFamily="34" charset="0"/>
              </a:rPr>
              <a:t> </a:t>
            </a:r>
            <a:r>
              <a:rPr lang="en-US" sz="2000" dirty="0" err="1">
                <a:latin typeface="Arial" pitchFamily="34" charset="0"/>
                <a:cs typeface="Arial" pitchFamily="34" charset="0"/>
              </a:rPr>
              <a:t>đề</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biết</a:t>
            </a:r>
            <a:r>
              <a:rPr lang="en-US" sz="2000" dirty="0">
                <a:latin typeface="Arial" pitchFamily="34" charset="0"/>
                <a:cs typeface="Arial" pitchFamily="34" charset="0"/>
              </a:rPr>
              <a:t> </a:t>
            </a:r>
            <a:r>
              <a:rPr lang="en-US" sz="2000" dirty="0" err="1">
                <a:latin typeface="Arial" pitchFamily="34" charset="0"/>
                <a:cs typeface="Arial" pitchFamily="34" charset="0"/>
              </a:rPr>
              <a:t>trước</a:t>
            </a:r>
            <a:r>
              <a:rPr lang="en-US" sz="2000" dirty="0">
                <a:latin typeface="Arial" pitchFamily="34" charset="0"/>
                <a:cs typeface="Arial" pitchFamily="34" charset="0"/>
              </a:rPr>
              <a:t> </a:t>
            </a:r>
            <a:r>
              <a:rPr lang="en-US" sz="2000" dirty="0" err="1">
                <a:latin typeface="Arial" pitchFamily="34" charset="0"/>
                <a:cs typeface="Arial" pitchFamily="34" charset="0"/>
              </a:rPr>
              <a:t>hoặc</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mong</a:t>
            </a:r>
            <a:r>
              <a:rPr lang="en-US" sz="2000" dirty="0">
                <a:latin typeface="Arial" pitchFamily="34" charset="0"/>
                <a:cs typeface="Arial" pitchFamily="34" charset="0"/>
              </a:rPr>
              <a:t> </a:t>
            </a:r>
            <a:r>
              <a:rPr lang="en-US" sz="2000" dirty="0" err="1">
                <a:latin typeface="Arial" pitchFamily="34" charset="0"/>
                <a:cs typeface="Arial" pitchFamily="34" charset="0"/>
              </a:rPr>
              <a:t>đợi</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Tại</a:t>
            </a:r>
            <a:r>
              <a:rPr lang="en-US" sz="2000" dirty="0">
                <a:latin typeface="Arial" pitchFamily="34" charset="0"/>
                <a:cs typeface="Arial" pitchFamily="34" charset="0"/>
              </a:rPr>
              <a:t> </a:t>
            </a:r>
            <a:r>
              <a:rPr lang="en-US" sz="2000" dirty="0" err="1">
                <a:latin typeface="Arial" pitchFamily="34" charset="0"/>
                <a:cs typeface="Arial" pitchFamily="34" charset="0"/>
              </a:rPr>
              <a:t>sao</a:t>
            </a:r>
            <a:r>
              <a:rPr lang="en-US" sz="2000" dirty="0">
                <a:latin typeface="Arial" pitchFamily="34" charset="0"/>
                <a:cs typeface="Arial" pitchFamily="34" charset="0"/>
              </a:rPr>
              <a:t> </a:t>
            </a:r>
            <a:r>
              <a:rPr lang="en-US" sz="2000" dirty="0" err="1">
                <a:latin typeface="Arial" pitchFamily="34" charset="0"/>
                <a:cs typeface="Arial" pitchFamily="34" charset="0"/>
              </a:rPr>
              <a:t>xe</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nổ</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a:t>
            </a: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9" name="Date Placeholder 8"/>
          <p:cNvSpPr>
            <a:spLocks noGrp="1"/>
          </p:cNvSpPr>
          <p:nvPr>
            <p:ph type="dt" sz="half" idx="10"/>
          </p:nvPr>
        </p:nvSpPr>
        <p:spPr/>
        <p:txBody>
          <a:bodyPr/>
          <a:lstStyle/>
          <a:p>
            <a:r>
              <a:rPr lang="en-US" smtClean="0"/>
              <a:t>12/2013</a:t>
            </a:r>
            <a:endParaRPr lang="en-US"/>
          </a:p>
        </p:txBody>
      </p:sp>
      <p:sp>
        <p:nvSpPr>
          <p:cNvPr id="10" name="Slide Number Placeholder 9"/>
          <p:cNvSpPr>
            <a:spLocks noGrp="1"/>
          </p:cNvSpPr>
          <p:nvPr>
            <p:ph type="sldNum" sz="quarter" idx="12"/>
          </p:nvPr>
        </p:nvSpPr>
        <p:spPr/>
        <p:txBody>
          <a:bodyPr/>
          <a:lstStyle/>
          <a:p>
            <a:fld id="{EC5BC178-54D5-4457-823E-9B8C72D04B15}"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a:t> </a:t>
            </a:r>
            <a:r>
              <a:rPr lang="en-US" dirty="0" err="1" smtClean="0"/>
              <a:t>chú</a:t>
            </a:r>
            <a:r>
              <a:rPr lang="en-US" dirty="0"/>
              <a:t> ý</a:t>
            </a:r>
          </a:p>
        </p:txBody>
      </p:sp>
      <p:sp>
        <p:nvSpPr>
          <p:cNvPr id="3" name="Content Placeholder 2"/>
          <p:cNvSpPr>
            <a:spLocks noGrp="1"/>
          </p:cNvSpPr>
          <p:nvPr>
            <p:ph idx="1"/>
          </p:nvPr>
        </p:nvSpPr>
        <p:spPr/>
        <p:txBody>
          <a:bodyPr/>
          <a:lstStyle/>
          <a:p>
            <a:r>
              <a:rPr lang="en-US" sz="2400" b="0" dirty="0" err="1"/>
              <a:t>Hiện</a:t>
            </a:r>
            <a:r>
              <a:rPr lang="en-US" sz="2400" b="0" dirty="0"/>
              <a:t> </a:t>
            </a:r>
            <a:r>
              <a:rPr lang="en-US" sz="2400" b="0" dirty="0" err="1"/>
              <a:t>tượng</a:t>
            </a:r>
            <a:r>
              <a:rPr lang="en-US" sz="2400" b="0" dirty="0"/>
              <a:t> </a:t>
            </a:r>
            <a:r>
              <a:rPr lang="en-US" sz="2400" b="0" dirty="0" err="1"/>
              <a:t>giao</a:t>
            </a:r>
            <a:r>
              <a:rPr lang="en-US" sz="2400" b="0" dirty="0"/>
              <a:t> </a:t>
            </a:r>
            <a:r>
              <a:rPr lang="en-US" sz="2400" b="0" dirty="0" err="1"/>
              <a:t>thoa</a:t>
            </a:r>
            <a:r>
              <a:rPr lang="en-US" sz="2400" b="0" dirty="0"/>
              <a:t> </a:t>
            </a:r>
            <a:r>
              <a:rPr lang="en-US" sz="2400" b="0" dirty="0" err="1"/>
              <a:t>khi</a:t>
            </a:r>
            <a:r>
              <a:rPr lang="en-US" sz="2400" b="0" dirty="0"/>
              <a:t> </a:t>
            </a:r>
            <a:r>
              <a:rPr lang="en-US" sz="2400" b="0" dirty="0" err="1"/>
              <a:t>có</a:t>
            </a:r>
            <a:r>
              <a:rPr lang="en-US" sz="2400" b="0" dirty="0"/>
              <a:t> </a:t>
            </a:r>
            <a:r>
              <a:rPr lang="en-US" sz="2400" b="0" dirty="0" err="1"/>
              <a:t>nhiều</a:t>
            </a:r>
            <a:r>
              <a:rPr lang="en-US" sz="2400" b="0" dirty="0"/>
              <a:t> </a:t>
            </a:r>
            <a:r>
              <a:rPr lang="en-US" sz="2400" b="0" dirty="0" err="1"/>
              <a:t>kênh</a:t>
            </a:r>
            <a:r>
              <a:rPr lang="en-US" sz="2400" b="0" dirty="0"/>
              <a:t> </a:t>
            </a:r>
            <a:r>
              <a:rPr lang="en-US" sz="2400" b="0" dirty="0" err="1"/>
              <a:t>cảm</a:t>
            </a:r>
            <a:r>
              <a:rPr lang="en-US" sz="2400" b="0" dirty="0"/>
              <a:t> </a:t>
            </a:r>
            <a:r>
              <a:rPr lang="en-US" sz="2400" b="0" dirty="0" err="1"/>
              <a:t>giác</a:t>
            </a:r>
            <a:r>
              <a:rPr lang="en-US" sz="2400" b="0" dirty="0"/>
              <a:t> </a:t>
            </a:r>
            <a:r>
              <a:rPr lang="en-US" sz="2400" b="0" dirty="0" err="1"/>
              <a:t>đồng</a:t>
            </a:r>
            <a:r>
              <a:rPr lang="en-US" sz="2400" b="0" dirty="0"/>
              <a:t> </a:t>
            </a:r>
            <a:r>
              <a:rPr lang="en-US" sz="2400" b="0" dirty="0" err="1"/>
              <a:t>thời</a:t>
            </a:r>
            <a:endParaRPr lang="en-US" sz="2400" b="0" dirty="0"/>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8" name="Picture 2"/>
          <p:cNvPicPr>
            <a:picLocks noChangeAspect="1" noChangeArrowheads="1"/>
          </p:cNvPicPr>
          <p:nvPr/>
        </p:nvPicPr>
        <p:blipFill>
          <a:blip r:embed="rId2" cstate="print"/>
          <a:srcRect/>
          <a:stretch>
            <a:fillRect/>
          </a:stretch>
        </p:blipFill>
        <p:spPr bwMode="auto">
          <a:xfrm>
            <a:off x="4642477" y="2209799"/>
            <a:ext cx="2020554" cy="3733800"/>
          </a:xfrm>
          <a:prstGeom prst="rect">
            <a:avLst/>
          </a:prstGeom>
          <a:noFill/>
          <a:ln w="9525">
            <a:noFill/>
            <a:miter lim="800000"/>
            <a:headEnd/>
            <a:tailEnd/>
          </a:ln>
        </p:spPr>
      </p:pic>
      <p:pic>
        <p:nvPicPr>
          <p:cNvPr id="9" name="Picture 1"/>
          <p:cNvPicPr>
            <a:picLocks noChangeAspect="1" noChangeArrowheads="1"/>
          </p:cNvPicPr>
          <p:nvPr/>
        </p:nvPicPr>
        <p:blipFill>
          <a:blip r:embed="rId3" cstate="print"/>
          <a:srcRect/>
          <a:stretch>
            <a:fillRect/>
          </a:stretch>
        </p:blipFill>
        <p:spPr bwMode="auto">
          <a:xfrm>
            <a:off x="2133600" y="2209799"/>
            <a:ext cx="2025625" cy="3733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a:t> </a:t>
            </a:r>
            <a:r>
              <a:rPr lang="en-US" dirty="0" err="1" smtClean="0"/>
              <a:t>chú</a:t>
            </a:r>
            <a:r>
              <a:rPr lang="en-US" dirty="0"/>
              <a:t> ý</a:t>
            </a:r>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Phân</a:t>
            </a:r>
            <a:r>
              <a:rPr lang="en-US" sz="2400" b="0" dirty="0">
                <a:latin typeface="Arial" pitchFamily="34" charset="0"/>
                <a:cs typeface="Arial" pitchFamily="34" charset="0"/>
              </a:rPr>
              <a:t> chia </a:t>
            </a:r>
            <a:r>
              <a:rPr lang="en-US" sz="2400" b="0" dirty="0" err="1">
                <a:latin typeface="Arial" pitchFamily="34" charset="0"/>
                <a:cs typeface="Arial" pitchFamily="34" charset="0"/>
              </a:rPr>
              <a:t>sự</a:t>
            </a:r>
            <a:r>
              <a:rPr lang="en-US" sz="2400" b="0" dirty="0">
                <a:latin typeface="Arial" pitchFamily="34" charset="0"/>
                <a:cs typeface="Arial" pitchFamily="34" charset="0"/>
              </a:rPr>
              <a:t> </a:t>
            </a:r>
            <a:r>
              <a:rPr lang="en-US" sz="2400" b="0" dirty="0" err="1">
                <a:latin typeface="Arial" pitchFamily="34" charset="0"/>
                <a:cs typeface="Arial" pitchFamily="34" charset="0"/>
              </a:rPr>
              <a:t>chú</a:t>
            </a:r>
            <a:r>
              <a:rPr lang="en-US" sz="2400" b="0" dirty="0">
                <a:latin typeface="Arial" pitchFamily="34" charset="0"/>
                <a:cs typeface="Arial" pitchFamily="34" charset="0"/>
              </a:rPr>
              <a:t> ý (</a:t>
            </a:r>
            <a:r>
              <a:rPr lang="en-US" sz="2400" b="0" dirty="0" err="1">
                <a:latin typeface="Arial" pitchFamily="34" charset="0"/>
                <a:cs typeface="Arial" pitchFamily="34" charset="0"/>
              </a:rPr>
              <a:t>đa</a:t>
            </a:r>
            <a:r>
              <a:rPr lang="en-US" sz="2400" b="0" dirty="0">
                <a:latin typeface="Arial" pitchFamily="34" charset="0"/>
                <a:cs typeface="Arial" pitchFamily="34" charset="0"/>
              </a:rPr>
              <a:t> </a:t>
            </a:r>
            <a:r>
              <a:rPr lang="en-US" sz="2400" b="0" dirty="0" err="1">
                <a:latin typeface="Arial" pitchFamily="34" charset="0"/>
                <a:cs typeface="Arial" pitchFamily="34" charset="0"/>
              </a:rPr>
              <a:t>nhiệm</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khả</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quản</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thứ</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cùng</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nhìn</a:t>
            </a:r>
            <a:r>
              <a:rPr lang="en-US" sz="2000" dirty="0">
                <a:latin typeface="Arial" pitchFamily="34" charset="0"/>
                <a:cs typeface="Arial" pitchFamily="34" charset="0"/>
              </a:rPr>
              <a:t>, </a:t>
            </a:r>
            <a:r>
              <a:rPr lang="en-US" sz="2000" dirty="0" err="1">
                <a:latin typeface="Arial" pitchFamily="34" charset="0"/>
                <a:cs typeface="Arial" pitchFamily="34" charset="0"/>
              </a:rPr>
              <a:t>nghe</a:t>
            </a:r>
            <a:r>
              <a:rPr lang="en-US" sz="2000" dirty="0">
                <a:latin typeface="Arial" pitchFamily="34" charset="0"/>
                <a:cs typeface="Arial" pitchFamily="34" charset="0"/>
              </a:rPr>
              <a:t>...</a:t>
            </a:r>
          </a:p>
          <a:p>
            <a:pPr lvl="1"/>
            <a:r>
              <a:rPr lang="en-US" sz="2000" dirty="0" err="1">
                <a:latin typeface="Arial" pitchFamily="34" charset="0"/>
                <a:cs typeface="Arial" pitchFamily="34" charset="0"/>
              </a:rPr>
              <a:t>Khả</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chia </a:t>
            </a:r>
            <a:r>
              <a:rPr lang="en-US" sz="2000" dirty="0" err="1">
                <a:latin typeface="Arial" pitchFamily="34" charset="0"/>
                <a:cs typeface="Arial" pitchFamily="34" charset="0"/>
              </a:rPr>
              <a:t>sẻ</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chú</a:t>
            </a:r>
            <a:r>
              <a:rPr lang="en-US" sz="2000" dirty="0">
                <a:latin typeface="Arial" pitchFamily="34" charset="0"/>
                <a:cs typeface="Arial" pitchFamily="34" charset="0"/>
              </a:rPr>
              <a:t> ý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đa</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dirty="0" err="1">
                <a:latin typeface="Arial" pitchFamily="34" charset="0"/>
                <a:cs typeface="Arial" pitchFamily="34" charset="0"/>
              </a:rPr>
              <a:t>phụ</a:t>
            </a:r>
            <a:r>
              <a:rPr lang="en-US" sz="2000" dirty="0">
                <a:latin typeface="Arial" pitchFamily="34" charset="0"/>
                <a:cs typeface="Arial" pitchFamily="34" charset="0"/>
              </a:rPr>
              <a:t> </a:t>
            </a:r>
            <a:r>
              <a:rPr lang="en-US" sz="2000" dirty="0" err="1">
                <a:latin typeface="Arial" pitchFamily="34" charset="0"/>
                <a:cs typeface="Arial" pitchFamily="34" charset="0"/>
              </a:rPr>
              <a:t>thuộc</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cấu</a:t>
            </a:r>
            <a:r>
              <a:rPr lang="en-US" sz="2000" dirty="0">
                <a:latin typeface="Arial" pitchFamily="34" charset="0"/>
                <a:cs typeface="Arial" pitchFamily="34" charset="0"/>
              </a:rPr>
              <a:t> </a:t>
            </a:r>
            <a:r>
              <a:rPr lang="en-US" sz="2000" dirty="0" err="1">
                <a:latin typeface="Arial" pitchFamily="34" charset="0"/>
                <a:cs typeface="Arial" pitchFamily="34" charset="0"/>
              </a:rPr>
              <a:t>trúc</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khó</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a:t>
            </a:r>
          </a:p>
          <a:p>
            <a:pPr lvl="1"/>
            <a:r>
              <a:rPr lang="en-US" sz="2000" dirty="0" err="1">
                <a:latin typeface="Arial" pitchFamily="34" charset="0"/>
                <a:cs typeface="Arial" pitchFamily="34" charset="0"/>
              </a:rPr>
              <a:t>Cấu</a:t>
            </a:r>
            <a:r>
              <a:rPr lang="en-US" sz="2000" dirty="0">
                <a:latin typeface="Arial" pitchFamily="34" charset="0"/>
                <a:cs typeface="Arial" pitchFamily="34" charset="0"/>
              </a:rPr>
              <a:t> </a:t>
            </a:r>
            <a:r>
              <a:rPr lang="en-US" sz="2000" dirty="0" err="1">
                <a:latin typeface="Arial" pitchFamily="34" charset="0"/>
                <a:cs typeface="Arial" pitchFamily="34" charset="0"/>
              </a:rPr>
              <a:t>trúc</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chia </a:t>
            </a:r>
            <a:r>
              <a:rPr lang="en-US" sz="2000" dirty="0" err="1">
                <a:latin typeface="Arial" pitchFamily="34" charset="0"/>
                <a:cs typeface="Arial" pitchFamily="34" charset="0"/>
              </a:rPr>
              <a:t>sẻ</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chú</a:t>
            </a:r>
            <a:r>
              <a:rPr lang="en-US" sz="2000" dirty="0">
                <a:latin typeface="Arial" pitchFamily="34" charset="0"/>
                <a:cs typeface="Arial" pitchFamily="34" charset="0"/>
              </a:rPr>
              <a:t> ý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endParaRPr lang="en-US" sz="2000" dirty="0">
              <a:latin typeface="Arial" pitchFamily="34" charset="0"/>
              <a:cs typeface="Arial" pitchFamily="34" charset="0"/>
            </a:endParaRPr>
          </a:p>
          <a:p>
            <a:pPr lvl="2"/>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nhiệm</a:t>
            </a:r>
            <a:r>
              <a:rPr lang="en-US" sz="1800" dirty="0">
                <a:latin typeface="Arial" pitchFamily="34" charset="0"/>
                <a:cs typeface="Arial" pitchFamily="34" charset="0"/>
              </a:rPr>
              <a:t> </a:t>
            </a:r>
            <a:r>
              <a:rPr lang="en-US" sz="1800" dirty="0" err="1">
                <a:latin typeface="Arial" pitchFamily="34" charset="0"/>
                <a:cs typeface="Arial" pitchFamily="34" charset="0"/>
              </a:rPr>
              <a:t>vụ</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tính</a:t>
            </a:r>
            <a:r>
              <a:rPr lang="en-US" sz="1800" dirty="0">
                <a:latin typeface="Arial" pitchFamily="34" charset="0"/>
                <a:cs typeface="Arial" pitchFamily="34" charset="0"/>
              </a:rPr>
              <a:t> </a:t>
            </a:r>
            <a:r>
              <a:rPr lang="en-US" sz="1800" dirty="0" err="1">
                <a:latin typeface="Arial" pitchFamily="34" charset="0"/>
                <a:cs typeface="Arial" pitchFamily="34" charset="0"/>
              </a:rPr>
              <a:t>chất</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nhiều</a:t>
            </a:r>
            <a:r>
              <a:rPr lang="en-US" sz="1800" dirty="0">
                <a:latin typeface="Arial" pitchFamily="34" charset="0"/>
                <a:cs typeface="Arial" pitchFamily="34" charset="0"/>
              </a:rPr>
              <a:t> </a:t>
            </a:r>
            <a:r>
              <a:rPr lang="en-US" sz="1800" dirty="0" err="1">
                <a:latin typeface="Arial" pitchFamily="34" charset="0"/>
                <a:cs typeface="Arial" pitchFamily="34" charset="0"/>
              </a:rPr>
              <a:t>dễ</a:t>
            </a:r>
            <a:r>
              <a:rPr lang="en-US" sz="1800" dirty="0">
                <a:latin typeface="Arial" pitchFamily="34" charset="0"/>
                <a:cs typeface="Arial" pitchFamily="34" charset="0"/>
              </a:rPr>
              <a:t> chia </a:t>
            </a:r>
            <a:r>
              <a:rPr lang="en-US" sz="1800" dirty="0" err="1">
                <a:latin typeface="Arial" pitchFamily="34" charset="0"/>
                <a:cs typeface="Arial" pitchFamily="34" charset="0"/>
              </a:rPr>
              <a:t>sẻ</a:t>
            </a:r>
            <a:r>
              <a:rPr lang="en-US" sz="1800" dirty="0">
                <a:latin typeface="Arial" pitchFamily="34" charset="0"/>
                <a:cs typeface="Arial" pitchFamily="34" charset="0"/>
              </a:rPr>
              <a:t> </a:t>
            </a:r>
            <a:r>
              <a:rPr lang="en-US" sz="1800" dirty="0" err="1">
                <a:latin typeface="Arial" pitchFamily="34" charset="0"/>
                <a:cs typeface="Arial" pitchFamily="34" charset="0"/>
              </a:rPr>
              <a:t>sự</a:t>
            </a:r>
            <a:r>
              <a:rPr lang="en-US" sz="1800" dirty="0">
                <a:latin typeface="Arial" pitchFamily="34" charset="0"/>
                <a:cs typeface="Arial" pitchFamily="34" charset="0"/>
              </a:rPr>
              <a:t> </a:t>
            </a:r>
            <a:r>
              <a:rPr lang="en-US" sz="1800" dirty="0" err="1">
                <a:latin typeface="Arial" pitchFamily="34" charset="0"/>
                <a:cs typeface="Arial" pitchFamily="34" charset="0"/>
              </a:rPr>
              <a:t>chú</a:t>
            </a:r>
            <a:r>
              <a:rPr lang="en-US" sz="1800" dirty="0">
                <a:latin typeface="Arial" pitchFamily="34" charset="0"/>
                <a:cs typeface="Arial" pitchFamily="34" charset="0"/>
              </a:rPr>
              <a:t> ý </a:t>
            </a:r>
            <a:r>
              <a:rPr lang="en-US" sz="1800" dirty="0" err="1">
                <a:latin typeface="Arial" pitchFamily="34" charset="0"/>
                <a:cs typeface="Arial" pitchFamily="34" charset="0"/>
              </a:rPr>
              <a:t>hơn</a:t>
            </a:r>
            <a:endParaRPr lang="en-US" sz="1800" dirty="0">
              <a:latin typeface="Arial" pitchFamily="34" charset="0"/>
              <a:cs typeface="Arial" pitchFamily="34" charset="0"/>
            </a:endParaRPr>
          </a:p>
          <a:p>
            <a:pPr lvl="2"/>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nhiệm</a:t>
            </a:r>
            <a:r>
              <a:rPr lang="en-US" sz="1800" dirty="0">
                <a:latin typeface="Arial" pitchFamily="34" charset="0"/>
                <a:cs typeface="Arial" pitchFamily="34" charset="0"/>
              </a:rPr>
              <a:t> </a:t>
            </a:r>
            <a:r>
              <a:rPr lang="en-US" sz="1800" dirty="0" err="1">
                <a:latin typeface="Arial" pitchFamily="34" charset="0"/>
                <a:cs typeface="Arial" pitchFamily="34" charset="0"/>
              </a:rPr>
              <a:t>vụ</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tính</a:t>
            </a:r>
            <a:r>
              <a:rPr lang="en-US" sz="1800" dirty="0">
                <a:latin typeface="Arial" pitchFamily="34" charset="0"/>
                <a:cs typeface="Arial" pitchFamily="34" charset="0"/>
              </a:rPr>
              <a:t> </a:t>
            </a:r>
            <a:r>
              <a:rPr lang="en-US" sz="1800" dirty="0" err="1">
                <a:latin typeface="Arial" pitchFamily="34" charset="0"/>
                <a:cs typeface="Arial" pitchFamily="34" charset="0"/>
              </a:rPr>
              <a:t>chất</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dễ</a:t>
            </a:r>
            <a:r>
              <a:rPr lang="en-US" sz="1800" dirty="0">
                <a:latin typeface="Arial" pitchFamily="34" charset="0"/>
                <a:cs typeface="Arial" pitchFamily="34" charset="0"/>
              </a:rPr>
              <a:t> </a:t>
            </a:r>
            <a:r>
              <a:rPr lang="en-US" sz="1800" dirty="0" err="1">
                <a:latin typeface="Arial" pitchFamily="34" charset="0"/>
                <a:cs typeface="Arial" pitchFamily="34" charset="0"/>
              </a:rPr>
              <a:t>dẫn</a:t>
            </a:r>
            <a:r>
              <a:rPr lang="en-US" sz="1800" dirty="0">
                <a:latin typeface="Arial" pitchFamily="34" charset="0"/>
                <a:cs typeface="Arial" pitchFamily="34" charset="0"/>
              </a:rPr>
              <a:t> </a:t>
            </a:r>
            <a:r>
              <a:rPr lang="en-US" sz="1800" dirty="0" err="1">
                <a:latin typeface="Arial" pitchFamily="34" charset="0"/>
                <a:cs typeface="Arial" pitchFamily="34" charset="0"/>
              </a:rPr>
              <a:t>đến</a:t>
            </a:r>
            <a:r>
              <a:rPr lang="en-US" sz="1800" dirty="0">
                <a:latin typeface="Arial" pitchFamily="34" charset="0"/>
                <a:cs typeface="Arial" pitchFamily="34" charset="0"/>
              </a:rPr>
              <a:t> </a:t>
            </a:r>
            <a:r>
              <a:rPr lang="en-US" sz="1800" dirty="0" err="1">
                <a:latin typeface="Arial" pitchFamily="34" charset="0"/>
                <a:cs typeface="Arial" pitchFamily="34" charset="0"/>
              </a:rPr>
              <a:t>giao</a:t>
            </a:r>
            <a:r>
              <a:rPr lang="en-US" sz="1800" dirty="0">
                <a:latin typeface="Arial" pitchFamily="34" charset="0"/>
                <a:cs typeface="Arial" pitchFamily="34" charset="0"/>
              </a:rPr>
              <a:t> </a:t>
            </a:r>
            <a:r>
              <a:rPr lang="en-US" sz="1800" dirty="0" err="1">
                <a:latin typeface="Arial" pitchFamily="34" charset="0"/>
                <a:cs typeface="Arial" pitchFamily="34" charset="0"/>
              </a:rPr>
              <a:t>thoa</a:t>
            </a:r>
            <a:endParaRPr lang="en-US" sz="1800" dirty="0">
              <a:latin typeface="Arial" pitchFamily="34" charset="0"/>
              <a:cs typeface="Arial" pitchFamily="34" charset="0"/>
            </a:endParaRPr>
          </a:p>
          <a:p>
            <a:pPr lvl="2"/>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a:t>
            </a:r>
            <a:r>
              <a:rPr lang="en-US" sz="1800" dirty="0" err="1">
                <a:latin typeface="Arial" pitchFamily="34" charset="0"/>
                <a:cs typeface="Arial" pitchFamily="34" charset="0"/>
              </a:rPr>
              <a:t>Đọc</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văn</a:t>
            </a:r>
            <a:r>
              <a:rPr lang="en-US" sz="1800" dirty="0">
                <a:latin typeface="Arial" pitchFamily="34" charset="0"/>
                <a:cs typeface="Arial" pitchFamily="34" charset="0"/>
              </a:rPr>
              <a:t> </a:t>
            </a:r>
            <a:r>
              <a:rPr lang="en-US" sz="1800" dirty="0" err="1">
                <a:latin typeface="Arial" pitchFamily="34" charset="0"/>
                <a:cs typeface="Arial" pitchFamily="34" charset="0"/>
              </a:rPr>
              <a:t>bản</a:t>
            </a:r>
            <a:r>
              <a:rPr lang="en-US" sz="1800" dirty="0">
                <a:latin typeface="Arial" pitchFamily="34" charset="0"/>
                <a:cs typeface="Arial" pitchFamily="34" charset="0"/>
              </a:rPr>
              <a:t> </a:t>
            </a:r>
            <a:r>
              <a:rPr lang="en-US" sz="1800" dirty="0" err="1">
                <a:latin typeface="Arial" pitchFamily="34" charset="0"/>
                <a:cs typeface="Arial" pitchFamily="34" charset="0"/>
              </a:rPr>
              <a:t>đồng</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khó</a:t>
            </a:r>
            <a:r>
              <a:rPr lang="en-US" sz="1800" dirty="0">
                <a:latin typeface="Arial" pitchFamily="34" charset="0"/>
                <a:cs typeface="Arial" pitchFamily="34" charset="0"/>
              </a:rPr>
              <a:t> </a:t>
            </a:r>
            <a:r>
              <a:rPr lang="en-US" sz="1800" dirty="0" err="1">
                <a:latin typeface="Arial" pitchFamily="34" charset="0"/>
                <a:cs typeface="Arial" pitchFamily="34" charset="0"/>
              </a:rPr>
              <a:t>hơn</a:t>
            </a:r>
            <a:r>
              <a:rPr lang="en-US" sz="1800" dirty="0">
                <a:latin typeface="Arial" pitchFamily="34" charset="0"/>
                <a:cs typeface="Arial" pitchFamily="34" charset="0"/>
              </a:rPr>
              <a:t> </a:t>
            </a:r>
            <a:r>
              <a:rPr lang="en-US" sz="1800" dirty="0" err="1">
                <a:latin typeface="Arial" pitchFamily="34" charset="0"/>
                <a:cs typeface="Arial" pitchFamily="34" charset="0"/>
              </a:rPr>
              <a:t>nhiều</a:t>
            </a:r>
            <a:r>
              <a:rPr lang="en-US" sz="1800" dirty="0">
                <a:latin typeface="Arial" pitchFamily="34" charset="0"/>
                <a:cs typeface="Arial" pitchFamily="34" charset="0"/>
              </a:rPr>
              <a:t> </a:t>
            </a:r>
            <a:r>
              <a:rPr lang="en-US" sz="1800" dirty="0" err="1">
                <a:latin typeface="Arial" pitchFamily="34" charset="0"/>
                <a:cs typeface="Arial" pitchFamily="34" charset="0"/>
              </a:rPr>
              <a:t>vừa</a:t>
            </a:r>
            <a:r>
              <a:rPr lang="en-US" sz="1800" dirty="0">
                <a:latin typeface="Arial" pitchFamily="34" charset="0"/>
                <a:cs typeface="Arial" pitchFamily="34" charset="0"/>
              </a:rPr>
              <a:t> </a:t>
            </a:r>
            <a:r>
              <a:rPr lang="en-US" sz="1800" dirty="0" err="1">
                <a:latin typeface="Arial" pitchFamily="34" charset="0"/>
                <a:cs typeface="Arial" pitchFamily="34" charset="0"/>
              </a:rPr>
              <a:t>đọc</a:t>
            </a:r>
            <a:r>
              <a:rPr lang="en-US" sz="1800" dirty="0">
                <a:latin typeface="Arial" pitchFamily="34" charset="0"/>
                <a:cs typeface="Arial" pitchFamily="34" charset="0"/>
              </a:rPr>
              <a:t> </a:t>
            </a:r>
            <a:r>
              <a:rPr lang="en-US" sz="1800" dirty="0" err="1">
                <a:latin typeface="Arial" pitchFamily="34" charset="0"/>
                <a:cs typeface="Arial" pitchFamily="34" charset="0"/>
              </a:rPr>
              <a:t>vừa</a:t>
            </a:r>
            <a:r>
              <a:rPr lang="en-US" sz="1800" dirty="0">
                <a:latin typeface="Arial" pitchFamily="34" charset="0"/>
                <a:cs typeface="Arial" pitchFamily="34" charset="0"/>
              </a:rPr>
              <a:t> </a:t>
            </a:r>
            <a:r>
              <a:rPr lang="en-US" sz="1800" dirty="0" err="1">
                <a:latin typeface="Arial" pitchFamily="34" charset="0"/>
                <a:cs typeface="Arial" pitchFamily="34" charset="0"/>
              </a:rPr>
              <a:t>nghe</a:t>
            </a:r>
            <a:endParaRPr lang="en-US" sz="1800" dirty="0">
              <a:latin typeface="Arial" pitchFamily="34" charset="0"/>
              <a:cs typeface="Arial" pitchFamily="34" charset="0"/>
            </a:endParaRPr>
          </a:p>
          <a:p>
            <a:pPr lvl="1"/>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khó</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hưởng</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chia </a:t>
            </a:r>
            <a:r>
              <a:rPr lang="en-US" sz="2000" dirty="0" err="1">
                <a:latin typeface="Arial" pitchFamily="34" charset="0"/>
                <a:cs typeface="Arial" pitchFamily="34" charset="0"/>
              </a:rPr>
              <a:t>chú</a:t>
            </a:r>
            <a:r>
              <a:rPr lang="en-US" sz="2000" dirty="0">
                <a:latin typeface="Arial" pitchFamily="34" charset="0"/>
                <a:cs typeface="Arial" pitchFamily="34" charset="0"/>
              </a:rPr>
              <a:t> ý</a:t>
            </a:r>
          </a:p>
          <a:p>
            <a:pPr lvl="2"/>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a:t>
            </a:r>
            <a:r>
              <a:rPr lang="en-US" sz="1800" dirty="0" err="1">
                <a:latin typeface="Arial" pitchFamily="34" charset="0"/>
                <a:cs typeface="Arial" pitchFamily="34" charset="0"/>
              </a:rPr>
              <a:t>Vừa</a:t>
            </a:r>
            <a:r>
              <a:rPr lang="en-US" sz="1800" dirty="0">
                <a:latin typeface="Arial" pitchFamily="34" charset="0"/>
                <a:cs typeface="Arial" pitchFamily="34" charset="0"/>
              </a:rPr>
              <a:t> </a:t>
            </a:r>
            <a:r>
              <a:rPr lang="en-US" sz="1800" u="sng" dirty="0" err="1">
                <a:latin typeface="Arial" pitchFamily="34" charset="0"/>
                <a:cs typeface="Arial" pitchFamily="34" charset="0"/>
              </a:rPr>
              <a:t>lái</a:t>
            </a:r>
            <a:r>
              <a:rPr lang="en-US" sz="1800" u="sng" dirty="0">
                <a:latin typeface="Arial" pitchFamily="34" charset="0"/>
                <a:cs typeface="Arial" pitchFamily="34" charset="0"/>
              </a:rPr>
              <a:t> </a:t>
            </a:r>
            <a:r>
              <a:rPr lang="en-US" sz="1800" u="sng" dirty="0" err="1">
                <a:latin typeface="Arial" pitchFamily="34" charset="0"/>
                <a:cs typeface="Arial" pitchFamily="34" charset="0"/>
              </a:rPr>
              <a:t>xe</a:t>
            </a:r>
            <a:r>
              <a:rPr lang="en-US" sz="1800" u="sng" dirty="0">
                <a:latin typeface="Arial" pitchFamily="34" charset="0"/>
                <a:cs typeface="Arial" pitchFamily="34" charset="0"/>
              </a:rPr>
              <a:t> </a:t>
            </a:r>
            <a:r>
              <a:rPr lang="en-US" sz="1800" dirty="0" err="1">
                <a:latin typeface="Arial" pitchFamily="34" charset="0"/>
                <a:cs typeface="Arial" pitchFamily="34" charset="0"/>
              </a:rPr>
              <a:t>vừa</a:t>
            </a:r>
            <a:r>
              <a:rPr lang="en-US" sz="1800" dirty="0">
                <a:latin typeface="Arial" pitchFamily="34" charset="0"/>
                <a:cs typeface="Arial" pitchFamily="34" charset="0"/>
              </a:rPr>
              <a:t> </a:t>
            </a:r>
            <a:r>
              <a:rPr lang="en-US" sz="1800" u="sng" dirty="0" err="1">
                <a:latin typeface="Arial" pitchFamily="34" charset="0"/>
                <a:cs typeface="Arial" pitchFamily="34" charset="0"/>
              </a:rPr>
              <a:t>nói</a:t>
            </a:r>
            <a:r>
              <a:rPr lang="en-US" sz="1800" u="sng" dirty="0">
                <a:latin typeface="Arial" pitchFamily="34" charset="0"/>
                <a:cs typeface="Arial" pitchFamily="34" charset="0"/>
              </a:rPr>
              <a:t> </a:t>
            </a:r>
            <a:r>
              <a:rPr lang="en-US" sz="1800" u="sng" dirty="0" err="1">
                <a:latin typeface="Arial" pitchFamily="34" charset="0"/>
                <a:cs typeface="Arial" pitchFamily="34" charset="0"/>
              </a:rPr>
              <a:t>chuyện</a:t>
            </a:r>
            <a:r>
              <a:rPr lang="en-US" sz="1800" u="sng" dirty="0">
                <a:latin typeface="Arial" pitchFamily="34" charset="0"/>
                <a:cs typeface="Arial" pitchFamily="34" charset="0"/>
              </a:rPr>
              <a:t> </a:t>
            </a:r>
            <a:r>
              <a:rPr lang="en-US" sz="1800" dirty="0" err="1">
                <a:latin typeface="Arial" pitchFamily="34" charset="0"/>
                <a:cs typeface="Arial" pitchFamily="34" charset="0"/>
              </a:rPr>
              <a:t>dễ</a:t>
            </a:r>
            <a:r>
              <a:rPr lang="en-US" sz="1800" dirty="0">
                <a:latin typeface="Arial" pitchFamily="34" charset="0"/>
                <a:cs typeface="Arial" pitchFamily="34" charset="0"/>
              </a:rPr>
              <a:t> </a:t>
            </a:r>
            <a:r>
              <a:rPr lang="en-US" sz="1800" dirty="0" err="1">
                <a:latin typeface="Arial" pitchFamily="34" charset="0"/>
                <a:cs typeface="Arial" pitchFamily="34" charset="0"/>
              </a:rPr>
              <a:t>hơn</a:t>
            </a:r>
            <a:r>
              <a:rPr lang="en-US" sz="1800" dirty="0">
                <a:latin typeface="Arial" pitchFamily="34" charset="0"/>
                <a:cs typeface="Arial" pitchFamily="34" charset="0"/>
              </a:rPr>
              <a:t> </a:t>
            </a:r>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đi</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quen</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bị</a:t>
            </a:r>
            <a:r>
              <a:rPr lang="en-US" sz="1800" dirty="0">
                <a:latin typeface="Arial" pitchFamily="34" charset="0"/>
                <a:cs typeface="Arial" pitchFamily="34" charset="0"/>
              </a:rPr>
              <a:t> </a:t>
            </a:r>
            <a:r>
              <a:rPr lang="en-US" sz="1800" dirty="0" err="1">
                <a:latin typeface="Arial" pitchFamily="34" charset="0"/>
                <a:cs typeface="Arial" pitchFamily="34" charset="0"/>
              </a:rPr>
              <a:t>khuất</a:t>
            </a:r>
            <a:r>
              <a:rPr lang="en-US" sz="1800" dirty="0">
                <a:latin typeface="Arial" pitchFamily="34" charset="0"/>
                <a:cs typeface="Arial" pitchFamily="34" charset="0"/>
              </a:rPr>
              <a:t> </a:t>
            </a:r>
            <a:r>
              <a:rPr lang="en-US" sz="1800" dirty="0" err="1">
                <a:latin typeface="Arial" pitchFamily="34" charset="0"/>
                <a:cs typeface="Arial" pitchFamily="34" charset="0"/>
              </a:rPr>
              <a:t>tầm</a:t>
            </a:r>
            <a:r>
              <a:rPr lang="en-US" sz="1800" dirty="0">
                <a:latin typeface="Arial" pitchFamily="34" charset="0"/>
                <a:cs typeface="Arial" pitchFamily="34" charset="0"/>
              </a:rPr>
              <a:t> </a:t>
            </a:r>
            <a:r>
              <a:rPr lang="en-US" sz="1800" dirty="0" err="1">
                <a:latin typeface="Arial" pitchFamily="34" charset="0"/>
                <a:cs typeface="Arial" pitchFamily="34" charset="0"/>
              </a:rPr>
              <a:t>nhìn</a:t>
            </a:r>
            <a:r>
              <a:rPr lang="en-US" sz="1800" dirty="0">
                <a:latin typeface="Arial" pitchFamily="34" charset="0"/>
                <a:cs typeface="Arial" pitchFamily="34" charset="0"/>
              </a:rPr>
              <a:t>.</a:t>
            </a:r>
          </a:p>
          <a:p>
            <a:pPr lvl="2"/>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gặp</a:t>
            </a:r>
            <a:r>
              <a:rPr lang="en-US" sz="1800" dirty="0">
                <a:latin typeface="Arial" pitchFamily="34" charset="0"/>
                <a:cs typeface="Arial" pitchFamily="34" charset="0"/>
              </a:rPr>
              <a:t> </a:t>
            </a:r>
            <a:r>
              <a:rPr lang="en-US" sz="1800" dirty="0" err="1">
                <a:latin typeface="Arial" pitchFamily="34" charset="0"/>
                <a:cs typeface="Arial" pitchFamily="34" charset="0"/>
              </a:rPr>
              <a:t>ùn</a:t>
            </a:r>
            <a:r>
              <a:rPr lang="en-US" sz="1800" dirty="0">
                <a:latin typeface="Arial" pitchFamily="34" charset="0"/>
                <a:cs typeface="Arial" pitchFamily="34" charset="0"/>
              </a:rPr>
              <a:t> </a:t>
            </a:r>
            <a:r>
              <a:rPr lang="en-US" sz="1800" dirty="0" err="1">
                <a:latin typeface="Arial" pitchFamily="34" charset="0"/>
                <a:cs typeface="Arial" pitchFamily="34" charset="0"/>
              </a:rPr>
              <a:t>tắc</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hay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khó</a:t>
            </a:r>
            <a:r>
              <a:rPr lang="en-US" sz="1800" dirty="0">
                <a:latin typeface="Arial" pitchFamily="34" charset="0"/>
                <a:cs typeface="Arial" pitchFamily="34" charset="0"/>
              </a:rPr>
              <a:t> </a:t>
            </a:r>
            <a:r>
              <a:rPr lang="en-US" sz="1800" dirty="0" err="1">
                <a:latin typeface="Arial" pitchFamily="34" charset="0"/>
                <a:cs typeface="Arial" pitchFamily="34" charset="0"/>
              </a:rPr>
              <a:t>đi</a:t>
            </a:r>
            <a:r>
              <a:rPr lang="en-US" sz="1800" dirty="0">
                <a:latin typeface="Arial" pitchFamily="34" charset="0"/>
                <a:cs typeface="Arial" pitchFamily="34" charset="0"/>
              </a:rPr>
              <a:t>, </a:t>
            </a:r>
            <a:r>
              <a:rPr lang="en-US" sz="1800" dirty="0" err="1">
                <a:latin typeface="Arial" pitchFamily="34" charset="0"/>
                <a:cs typeface="Arial" pitchFamily="34" charset="0"/>
              </a:rPr>
              <a:t>lái</a:t>
            </a:r>
            <a:r>
              <a:rPr lang="en-US" sz="1800" dirty="0">
                <a:latin typeface="Arial" pitchFamily="34" charset="0"/>
                <a:cs typeface="Arial" pitchFamily="34" charset="0"/>
              </a:rPr>
              <a:t> </a:t>
            </a:r>
            <a:r>
              <a:rPr lang="en-US" sz="1800" dirty="0" err="1">
                <a:latin typeface="Arial" pitchFamily="34" charset="0"/>
                <a:cs typeface="Arial" pitchFamily="34" charset="0"/>
              </a:rPr>
              <a:t>xe</a:t>
            </a:r>
            <a:r>
              <a:rPr lang="en-US" sz="1800" dirty="0">
                <a:latin typeface="Arial" pitchFamily="34" charset="0"/>
                <a:cs typeface="Arial" pitchFamily="34" charset="0"/>
              </a:rPr>
              <a:t> </a:t>
            </a:r>
            <a:r>
              <a:rPr lang="en-US" sz="1800" dirty="0" err="1">
                <a:latin typeface="Arial" pitchFamily="34" charset="0"/>
                <a:cs typeface="Arial" pitchFamily="34" charset="0"/>
              </a:rPr>
              <a:t>phải</a:t>
            </a:r>
            <a:r>
              <a:rPr lang="en-US" sz="1800" dirty="0">
                <a:latin typeface="Arial" pitchFamily="34" charset="0"/>
                <a:cs typeface="Arial" pitchFamily="34" charset="0"/>
              </a:rPr>
              <a:t> </a:t>
            </a:r>
            <a:r>
              <a:rPr lang="en-US" sz="1800" dirty="0" err="1">
                <a:latin typeface="Arial" pitchFamily="34" charset="0"/>
                <a:cs typeface="Arial" pitchFamily="34" charset="0"/>
              </a:rPr>
              <a:t>chú</a:t>
            </a:r>
            <a:r>
              <a:rPr lang="en-US" sz="1800" dirty="0">
                <a:latin typeface="Arial" pitchFamily="34" charset="0"/>
                <a:cs typeface="Arial" pitchFamily="34" charset="0"/>
              </a:rPr>
              <a:t> ý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khiển</a:t>
            </a:r>
            <a:r>
              <a:rPr lang="en-US" sz="1800" dirty="0">
                <a:latin typeface="Arial" pitchFamily="34" charset="0"/>
                <a:cs typeface="Arial" pitchFamily="34" charset="0"/>
              </a:rPr>
              <a:t>, </a:t>
            </a:r>
            <a:r>
              <a:rPr lang="en-US" sz="1800" dirty="0" err="1">
                <a:latin typeface="Arial" pitchFamily="34" charset="0"/>
                <a:cs typeface="Arial" pitchFamily="34" charset="0"/>
              </a:rPr>
              <a:t>nói</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chậm</a:t>
            </a:r>
            <a:r>
              <a:rPr lang="en-US" sz="1800" dirty="0">
                <a:latin typeface="Arial" pitchFamily="34" charset="0"/>
                <a:cs typeface="Arial" pitchFamily="34" charset="0"/>
              </a:rPr>
              <a:t> </a:t>
            </a:r>
            <a:r>
              <a:rPr lang="en-US" sz="1800" dirty="0" err="1">
                <a:latin typeface="Arial" pitchFamily="34" charset="0"/>
                <a:cs typeface="Arial" pitchFamily="34" charset="0"/>
              </a:rPr>
              <a:t>lại</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thậm</a:t>
            </a:r>
            <a:r>
              <a:rPr lang="en-US" sz="1800" dirty="0">
                <a:latin typeface="Arial" pitchFamily="34" charset="0"/>
                <a:cs typeface="Arial" pitchFamily="34" charset="0"/>
              </a:rPr>
              <a:t> </a:t>
            </a:r>
            <a:r>
              <a:rPr lang="en-US" sz="1800" dirty="0" err="1">
                <a:latin typeface="Arial" pitchFamily="34" charset="0"/>
                <a:cs typeface="Arial" pitchFamily="34" charset="0"/>
              </a:rPr>
              <a:t>chí</a:t>
            </a:r>
            <a:r>
              <a:rPr lang="en-US" sz="1800" dirty="0">
                <a:latin typeface="Arial" pitchFamily="34" charset="0"/>
                <a:cs typeface="Arial" pitchFamily="34" charset="0"/>
              </a:rPr>
              <a:t> </a:t>
            </a:r>
            <a:r>
              <a:rPr lang="en-US" sz="1800" dirty="0" err="1">
                <a:latin typeface="Arial" pitchFamily="34" charset="0"/>
                <a:cs typeface="Arial" pitchFamily="34" charset="0"/>
              </a:rPr>
              <a:t>dừng</a:t>
            </a:r>
            <a:r>
              <a:rPr lang="en-US" sz="1800" dirty="0">
                <a:latin typeface="Arial" pitchFamily="34" charset="0"/>
                <a:cs typeface="Arial" pitchFamily="34" charset="0"/>
              </a:rPr>
              <a:t> </a:t>
            </a:r>
            <a:r>
              <a:rPr lang="en-US" sz="1800" dirty="0" err="1">
                <a:latin typeface="Arial" pitchFamily="34" charset="0"/>
                <a:cs typeface="Arial" pitchFamily="34" charset="0"/>
              </a:rPr>
              <a:t>nói</a:t>
            </a:r>
            <a:r>
              <a:rPr lang="en-US" sz="1800" dirty="0">
                <a:latin typeface="Arial" pitchFamily="34" charset="0"/>
                <a:cs typeface="Arial" pitchFamily="34" charset="0"/>
              </a:rPr>
              <a:t>.</a:t>
            </a:r>
          </a:p>
          <a:p>
            <a:pPr lvl="2"/>
            <a:endParaRPr lang="en-US" sz="20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a:t> </a:t>
            </a:r>
            <a:r>
              <a:rPr lang="en-US" dirty="0" err="1" smtClean="0"/>
              <a:t>lý</a:t>
            </a:r>
            <a:r>
              <a:rPr lang="en-US" dirty="0"/>
              <a:t> </a:t>
            </a:r>
            <a:r>
              <a:rPr lang="en-US" dirty="0" err="1" smtClean="0"/>
              <a:t>vận</a:t>
            </a:r>
            <a:r>
              <a:rPr lang="en-US" dirty="0" smtClean="0"/>
              <a:t> </a:t>
            </a:r>
            <a:r>
              <a:rPr lang="vi-VN" dirty="0"/>
              <a:t>động</a:t>
            </a:r>
            <a:endParaRPr lang="en-US" dirty="0"/>
          </a:p>
        </p:txBody>
      </p:sp>
      <p:sp>
        <p:nvSpPr>
          <p:cNvPr id="3" name="Content Placeholder 2"/>
          <p:cNvSpPr>
            <a:spLocks noGrp="1"/>
          </p:cNvSpPr>
          <p:nvPr>
            <p:ph idx="1"/>
          </p:nvPr>
        </p:nvSpPr>
        <p:spPr/>
        <p:txBody>
          <a:bodyPr/>
          <a:lstStyle/>
          <a:p>
            <a:pPr>
              <a:lnSpc>
                <a:spcPct val="90000"/>
              </a:lnSpc>
            </a:pPr>
            <a:r>
              <a:rPr lang="en-US" sz="2400" b="0" dirty="0" err="1">
                <a:latin typeface="Arial" pitchFamily="34" charset="0"/>
                <a:cs typeface="Arial" pitchFamily="34" charset="0"/>
              </a:rPr>
              <a:t>Bộ</a:t>
            </a:r>
            <a:r>
              <a:rPr lang="en-US" sz="2400" b="0" dirty="0">
                <a:latin typeface="Arial" pitchFamily="34" charset="0"/>
                <a:cs typeface="Arial" pitchFamily="34" charset="0"/>
              </a:rPr>
              <a:t> </a:t>
            </a:r>
            <a:r>
              <a:rPr lang="en-US" sz="2400" b="0" dirty="0" err="1">
                <a:latin typeface="Arial" pitchFamily="34" charset="0"/>
                <a:cs typeface="Arial" pitchFamily="34" charset="0"/>
              </a:rPr>
              <a:t>xử</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vận</a:t>
            </a:r>
            <a:r>
              <a:rPr lang="en-US" sz="2400" b="0" dirty="0">
                <a:latin typeface="Arial" pitchFamily="34" charset="0"/>
                <a:cs typeface="Arial" pitchFamily="34" charset="0"/>
              </a:rPr>
              <a:t> </a:t>
            </a:r>
            <a:r>
              <a:rPr lang="en-US" sz="2400" b="0" dirty="0" err="1">
                <a:latin typeface="Arial" pitchFamily="34" charset="0"/>
                <a:cs typeface="Arial" pitchFamily="34" charset="0"/>
              </a:rPr>
              <a:t>động</a:t>
            </a:r>
            <a:r>
              <a:rPr lang="en-US" sz="2400" b="0" dirty="0">
                <a:latin typeface="Arial" pitchFamily="34" charset="0"/>
                <a:cs typeface="Arial" pitchFamily="34" charset="0"/>
              </a:rPr>
              <a:t> </a:t>
            </a:r>
            <a:r>
              <a:rPr lang="en-US" sz="2400" b="0" dirty="0" err="1">
                <a:latin typeface="Arial" pitchFamily="34" charset="0"/>
                <a:cs typeface="Arial" pitchFamily="34" charset="0"/>
              </a:rPr>
              <a:t>hoạt</a:t>
            </a:r>
            <a:r>
              <a:rPr lang="en-US" sz="2400" b="0" dirty="0">
                <a:latin typeface="Arial" pitchFamily="34" charset="0"/>
                <a:cs typeface="Arial" pitchFamily="34" charset="0"/>
              </a:rPr>
              <a:t> </a:t>
            </a:r>
            <a:r>
              <a:rPr lang="en-US" sz="2400" b="0" dirty="0" err="1">
                <a:latin typeface="Arial" pitchFamily="34" charset="0"/>
                <a:cs typeface="Arial" pitchFamily="34" charset="0"/>
              </a:rPr>
              <a:t>động</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hai</a:t>
            </a:r>
            <a:r>
              <a:rPr lang="en-US" sz="2400" b="0" dirty="0">
                <a:latin typeface="Arial" pitchFamily="34" charset="0"/>
                <a:cs typeface="Arial" pitchFamily="34" charset="0"/>
              </a:rPr>
              <a:t> </a:t>
            </a:r>
            <a:r>
              <a:rPr lang="en-US" sz="2400" b="0" dirty="0" err="1">
                <a:latin typeface="Arial" pitchFamily="34" charset="0"/>
                <a:cs typeface="Arial" pitchFamily="34" charset="0"/>
              </a:rPr>
              <a:t>phương</a:t>
            </a:r>
            <a:r>
              <a:rPr lang="en-US" sz="2400" b="0" dirty="0">
                <a:latin typeface="Arial" pitchFamily="34" charset="0"/>
                <a:cs typeface="Arial" pitchFamily="34" charset="0"/>
              </a:rPr>
              <a:t> </a:t>
            </a:r>
            <a:r>
              <a:rPr lang="en-US" sz="2400" b="0" dirty="0" err="1">
                <a:latin typeface="Arial" pitchFamily="34" charset="0"/>
                <a:cs typeface="Arial" pitchFamily="34" charset="0"/>
              </a:rPr>
              <a:t>thức</a:t>
            </a:r>
            <a:endParaRPr lang="en-US" sz="2400" b="0" dirty="0">
              <a:latin typeface="Arial" pitchFamily="34" charset="0"/>
              <a:cs typeface="Arial" pitchFamily="34" charset="0"/>
            </a:endParaRPr>
          </a:p>
          <a:p>
            <a:pPr lvl="1">
              <a:lnSpc>
                <a:spcPct val="90000"/>
              </a:lnSpc>
            </a:pPr>
            <a:r>
              <a:rPr lang="en-GB" sz="2000" dirty="0" err="1">
                <a:latin typeface="Arial" pitchFamily="34" charset="0"/>
                <a:cs typeface="Arial" pitchFamily="34" charset="0"/>
              </a:rPr>
              <a:t>Điều</a:t>
            </a:r>
            <a:r>
              <a:rPr lang="en-GB" sz="2000" dirty="0">
                <a:latin typeface="Arial" pitchFamily="34" charset="0"/>
                <a:cs typeface="Arial" pitchFamily="34" charset="0"/>
              </a:rPr>
              <a:t> </a:t>
            </a:r>
            <a:r>
              <a:rPr lang="en-GB" sz="2000" dirty="0" err="1">
                <a:latin typeface="Arial" pitchFamily="34" charset="0"/>
                <a:cs typeface="Arial" pitchFamily="34" charset="0"/>
              </a:rPr>
              <a:t>khiển</a:t>
            </a:r>
            <a:r>
              <a:rPr lang="en-GB" sz="2000" dirty="0">
                <a:latin typeface="Arial" pitchFamily="34" charset="0"/>
                <a:cs typeface="Arial" pitchFamily="34" charset="0"/>
              </a:rPr>
              <a:t> </a:t>
            </a:r>
            <a:r>
              <a:rPr lang="en-GB" sz="2000" dirty="0" err="1">
                <a:latin typeface="Arial" pitchFamily="34" charset="0"/>
                <a:cs typeface="Arial" pitchFamily="34" charset="0"/>
              </a:rPr>
              <a:t>vòng</a:t>
            </a:r>
            <a:r>
              <a:rPr lang="en-GB" sz="2000" dirty="0">
                <a:latin typeface="Arial" pitchFamily="34" charset="0"/>
                <a:cs typeface="Arial" pitchFamily="34" charset="0"/>
              </a:rPr>
              <a:t> </a:t>
            </a:r>
            <a:r>
              <a:rPr lang="en-GB" sz="2000" dirty="0" err="1">
                <a:latin typeface="Arial" pitchFamily="34" charset="0"/>
                <a:cs typeface="Arial" pitchFamily="34" charset="0"/>
              </a:rPr>
              <a:t>lặp</a:t>
            </a:r>
            <a:r>
              <a:rPr lang="en-GB" sz="2000" dirty="0">
                <a:latin typeface="Arial" pitchFamily="34" charset="0"/>
                <a:cs typeface="Arial" pitchFamily="34" charset="0"/>
              </a:rPr>
              <a:t> </a:t>
            </a:r>
            <a:r>
              <a:rPr lang="en-GB" sz="2000" dirty="0" err="1">
                <a:latin typeface="Arial" pitchFamily="34" charset="0"/>
                <a:cs typeface="Arial" pitchFamily="34" charset="0"/>
              </a:rPr>
              <a:t>mở</a:t>
            </a:r>
            <a:r>
              <a:rPr lang="en-GB" sz="2000" dirty="0">
                <a:latin typeface="Arial" pitchFamily="34" charset="0"/>
                <a:cs typeface="Arial" pitchFamily="34" charset="0"/>
              </a:rPr>
              <a:t> (</a:t>
            </a:r>
            <a:r>
              <a:rPr lang="en-GB" sz="2000" i="1" dirty="0">
                <a:latin typeface="Arial" pitchFamily="34" charset="0"/>
                <a:cs typeface="Arial" pitchFamily="34" charset="0"/>
              </a:rPr>
              <a:t>open-loop</a:t>
            </a:r>
            <a:r>
              <a:rPr lang="en-US" sz="2000" dirty="0">
                <a:latin typeface="Arial" pitchFamily="34" charset="0"/>
                <a:cs typeface="Arial" pitchFamily="34" charset="0"/>
              </a:rPr>
              <a:t>): </a:t>
            </a:r>
            <a:r>
              <a:rPr lang="en-US" sz="2000" dirty="0" err="1">
                <a:latin typeface="Arial" pitchFamily="34" charset="0"/>
                <a:cs typeface="Arial" pitchFamily="34" charset="0"/>
              </a:rPr>
              <a:t>Liên</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gửi</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 </a:t>
            </a:r>
            <a:r>
              <a:rPr lang="en-US" sz="2000" dirty="0" err="1">
                <a:latin typeface="Arial" pitchFamily="34" charset="0"/>
                <a:cs typeface="Arial" pitchFamily="34" charset="0"/>
              </a:rPr>
              <a:t>hành</a:t>
            </a:r>
            <a:r>
              <a:rPr lang="en-US" sz="2000" dirty="0">
                <a:latin typeface="Arial" pitchFamily="34" charset="0"/>
                <a:cs typeface="Arial" pitchFamily="34" charset="0"/>
              </a:rPr>
              <a:t> </a:t>
            </a:r>
            <a:r>
              <a:rPr lang="en-US" sz="2000" dirty="0" err="1">
                <a:latin typeface="Arial" pitchFamily="34" charset="0"/>
                <a:cs typeface="Arial" pitchFamily="34" charset="0"/>
              </a:rPr>
              <a:t>động</a:t>
            </a:r>
            <a:r>
              <a:rPr lang="en-US" sz="2000" dirty="0">
                <a:latin typeface="Arial" pitchFamily="34" charset="0"/>
                <a:cs typeface="Arial" pitchFamily="34" charset="0"/>
              </a:rPr>
              <a:t> </a:t>
            </a:r>
            <a:r>
              <a:rPr lang="en-US" sz="2000" dirty="0" err="1">
                <a:latin typeface="Arial" pitchFamily="34" charset="0"/>
                <a:cs typeface="Arial" pitchFamily="34" charset="0"/>
              </a:rPr>
              <a:t>giống</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cơ</a:t>
            </a:r>
            <a:r>
              <a:rPr lang="en-US" sz="2000" dirty="0">
                <a:latin typeface="Arial" pitchFamily="34" charset="0"/>
                <a:cs typeface="Arial" pitchFamily="34" charset="0"/>
              </a:rPr>
              <a:t> </a:t>
            </a:r>
            <a:r>
              <a:rPr lang="en-US" sz="2000" dirty="0" err="1">
                <a:latin typeface="Arial" pitchFamily="34" charset="0"/>
                <a:cs typeface="Arial" pitchFamily="34" charset="0"/>
              </a:rPr>
              <a:t>bắp</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phản</a:t>
            </a:r>
            <a:r>
              <a:rPr lang="en-US" sz="2000" dirty="0">
                <a:latin typeface="Arial" pitchFamily="34" charset="0"/>
                <a:cs typeface="Arial" pitchFamily="34" charset="0"/>
              </a:rPr>
              <a:t> </a:t>
            </a:r>
            <a:r>
              <a:rPr lang="en-US" sz="2000" dirty="0" err="1">
                <a:latin typeface="Arial" pitchFamily="34" charset="0"/>
                <a:cs typeface="Arial" pitchFamily="34" charset="0"/>
              </a:rPr>
              <a:t>hồi</a:t>
            </a:r>
            <a:r>
              <a:rPr lang="en-US" sz="2000" dirty="0">
                <a:latin typeface="Arial" pitchFamily="34" charset="0"/>
                <a:cs typeface="Arial" pitchFamily="34" charset="0"/>
              </a:rPr>
              <a:t>.</a:t>
            </a:r>
          </a:p>
          <a:p>
            <a:pPr lvl="2">
              <a:lnSpc>
                <a:spcPct val="90000"/>
              </a:lnSpc>
            </a:pPr>
            <a:r>
              <a:rPr lang="en-GB" sz="1800" dirty="0" err="1">
                <a:latin typeface="Arial" pitchFamily="34" charset="0"/>
                <a:cs typeface="Arial" pitchFamily="34" charset="0"/>
              </a:rPr>
              <a:t>Thời</a:t>
            </a:r>
            <a:r>
              <a:rPr lang="en-GB" sz="1800" dirty="0">
                <a:latin typeface="Arial" pitchFamily="34" charset="0"/>
                <a:cs typeface="Arial" pitchFamily="34" charset="0"/>
              </a:rPr>
              <a:t> </a:t>
            </a:r>
            <a:r>
              <a:rPr lang="en-GB" sz="1800" dirty="0" err="1">
                <a:latin typeface="Arial" pitchFamily="34" charset="0"/>
                <a:cs typeface="Arial" pitchFamily="34" charset="0"/>
              </a:rPr>
              <a:t>gian</a:t>
            </a:r>
            <a:r>
              <a:rPr lang="en-GB" sz="1800" dirty="0">
                <a:latin typeface="Arial" pitchFamily="34" charset="0"/>
                <a:cs typeface="Arial" pitchFamily="34" charset="0"/>
              </a:rPr>
              <a:t> </a:t>
            </a:r>
            <a:r>
              <a:rPr lang="en-GB" sz="1800" dirty="0" err="1">
                <a:latin typeface="Arial" pitchFamily="34" charset="0"/>
                <a:cs typeface="Arial" pitchFamily="34" charset="0"/>
              </a:rPr>
              <a:t>chu</a:t>
            </a:r>
            <a:r>
              <a:rPr lang="en-GB" sz="1800" dirty="0">
                <a:latin typeface="Arial" pitchFamily="34" charset="0"/>
                <a:cs typeface="Arial" pitchFamily="34" charset="0"/>
              </a:rPr>
              <a:t> </a:t>
            </a:r>
            <a:r>
              <a:rPr lang="en-GB" sz="1800" dirty="0" err="1">
                <a:latin typeface="Arial" pitchFamily="34" charset="0"/>
                <a:cs typeface="Arial" pitchFamily="34" charset="0"/>
              </a:rPr>
              <a:t>kỳ</a:t>
            </a:r>
            <a:r>
              <a:rPr lang="en-GB" sz="1800" dirty="0">
                <a:latin typeface="Arial" pitchFamily="34" charset="0"/>
                <a:cs typeface="Arial" pitchFamily="34" charset="0"/>
              </a:rPr>
              <a:t> </a:t>
            </a:r>
            <a:r>
              <a:rPr lang="en-GB" sz="1800" dirty="0" err="1">
                <a:latin typeface="Arial" pitchFamily="34" charset="0"/>
                <a:cs typeface="Arial" pitchFamily="34" charset="0"/>
              </a:rPr>
              <a:t>là</a:t>
            </a:r>
            <a:r>
              <a:rPr lang="en-GB" sz="1800" dirty="0">
                <a:latin typeface="Arial" pitchFamily="34" charset="0"/>
                <a:cs typeface="Arial" pitchFamily="34" charset="0"/>
              </a:rPr>
              <a:t> Tm, </a:t>
            </a:r>
            <a:r>
              <a:rPr lang="en-GB" sz="1800" dirty="0" err="1">
                <a:latin typeface="Arial" pitchFamily="34" charset="0"/>
                <a:cs typeface="Arial" pitchFamily="34" charset="0"/>
              </a:rPr>
              <a:t>khoảng</a:t>
            </a:r>
            <a:r>
              <a:rPr lang="en-GB" sz="1800" dirty="0">
                <a:latin typeface="Arial" pitchFamily="34" charset="0"/>
                <a:cs typeface="Arial" pitchFamily="34" charset="0"/>
              </a:rPr>
              <a:t> 70 </a:t>
            </a:r>
            <a:r>
              <a:rPr lang="en-GB" sz="1800" dirty="0" err="1">
                <a:latin typeface="Arial" pitchFamily="34" charset="0"/>
                <a:cs typeface="Arial" pitchFamily="34" charset="0"/>
              </a:rPr>
              <a:t>ms</a:t>
            </a:r>
            <a:r>
              <a:rPr lang="en-US" sz="1800" dirty="0">
                <a:latin typeface="Arial" pitchFamily="34" charset="0"/>
                <a:cs typeface="Arial" pitchFamily="34" charset="0"/>
              </a:rPr>
              <a:t> </a:t>
            </a:r>
          </a:p>
          <a:p>
            <a:pPr lvl="1">
              <a:lnSpc>
                <a:spcPct val="90000"/>
              </a:lnSpc>
            </a:pPr>
            <a:r>
              <a:rPr lang="en-GB" sz="2000" dirty="0" err="1">
                <a:latin typeface="Arial" pitchFamily="34" charset="0"/>
                <a:cs typeface="Arial" pitchFamily="34" charset="0"/>
              </a:rPr>
              <a:t>Điều</a:t>
            </a:r>
            <a:r>
              <a:rPr lang="en-GB" sz="2000" dirty="0">
                <a:latin typeface="Arial" pitchFamily="34" charset="0"/>
                <a:cs typeface="Arial" pitchFamily="34" charset="0"/>
              </a:rPr>
              <a:t> </a:t>
            </a:r>
            <a:r>
              <a:rPr lang="en-GB" sz="2000" dirty="0" err="1">
                <a:latin typeface="Arial" pitchFamily="34" charset="0"/>
                <a:cs typeface="Arial" pitchFamily="34" charset="0"/>
              </a:rPr>
              <a:t>khiển</a:t>
            </a:r>
            <a:r>
              <a:rPr lang="en-GB" sz="2000" dirty="0">
                <a:latin typeface="Arial" pitchFamily="34" charset="0"/>
                <a:cs typeface="Arial" pitchFamily="34" charset="0"/>
              </a:rPr>
              <a:t> </a:t>
            </a:r>
            <a:r>
              <a:rPr lang="en-GB" sz="2000" dirty="0" err="1">
                <a:latin typeface="Arial" pitchFamily="34" charset="0"/>
                <a:cs typeface="Arial" pitchFamily="34" charset="0"/>
              </a:rPr>
              <a:t>vòng</a:t>
            </a:r>
            <a:r>
              <a:rPr lang="en-GB" sz="2000" dirty="0">
                <a:latin typeface="Arial" pitchFamily="34" charset="0"/>
                <a:cs typeface="Arial" pitchFamily="34" charset="0"/>
              </a:rPr>
              <a:t> </a:t>
            </a:r>
            <a:r>
              <a:rPr lang="en-GB" sz="2000" dirty="0" err="1">
                <a:latin typeface="Arial" pitchFamily="34" charset="0"/>
                <a:cs typeface="Arial" pitchFamily="34" charset="0"/>
              </a:rPr>
              <a:t>lặp</a:t>
            </a:r>
            <a:r>
              <a:rPr lang="en-GB" sz="2000" dirty="0">
                <a:latin typeface="Arial" pitchFamily="34" charset="0"/>
                <a:cs typeface="Arial" pitchFamily="34" charset="0"/>
              </a:rPr>
              <a:t> </a:t>
            </a:r>
            <a:r>
              <a:rPr lang="en-GB" sz="2000" dirty="0" err="1">
                <a:latin typeface="Arial" pitchFamily="34" charset="0"/>
                <a:cs typeface="Arial" pitchFamily="34" charset="0"/>
              </a:rPr>
              <a:t>kín</a:t>
            </a:r>
            <a:r>
              <a:rPr lang="en-GB" sz="2000" dirty="0">
                <a:latin typeface="Arial" pitchFamily="34" charset="0"/>
                <a:cs typeface="Arial" pitchFamily="34" charset="0"/>
              </a:rPr>
              <a:t> (</a:t>
            </a:r>
            <a:r>
              <a:rPr lang="en-GB" sz="2000" i="1" dirty="0">
                <a:latin typeface="Arial" pitchFamily="34" charset="0"/>
                <a:cs typeface="Arial" pitchFamily="34" charset="0"/>
              </a:rPr>
              <a:t>closed-loop</a:t>
            </a:r>
            <a:r>
              <a:rPr lang="en-GB" sz="2000" dirty="0">
                <a:latin typeface="Arial" pitchFamily="34" charset="0"/>
                <a:cs typeface="Arial" pitchFamily="34" charset="0"/>
              </a:rPr>
              <a:t>): </a:t>
            </a:r>
          </a:p>
          <a:p>
            <a:pPr lvl="2">
              <a:lnSpc>
                <a:spcPct val="90000"/>
              </a:lnSpc>
            </a:pPr>
            <a:r>
              <a:rPr lang="en-GB" sz="1800" dirty="0" err="1">
                <a:latin typeface="Arial" pitchFamily="34" charset="0"/>
                <a:cs typeface="Arial" pitchFamily="34" charset="0"/>
              </a:rPr>
              <a:t>Hệ</a:t>
            </a:r>
            <a:r>
              <a:rPr lang="en-GB" sz="1800" dirty="0">
                <a:latin typeface="Arial" pitchFamily="34" charset="0"/>
                <a:cs typeface="Arial" pitchFamily="34" charset="0"/>
              </a:rPr>
              <a:t> </a:t>
            </a:r>
            <a:r>
              <a:rPr lang="en-GB" sz="1800" dirty="0" err="1">
                <a:latin typeface="Arial" pitchFamily="34" charset="0"/>
                <a:cs typeface="Arial" pitchFamily="34" charset="0"/>
              </a:rPr>
              <a:t>thống</a:t>
            </a:r>
            <a:r>
              <a:rPr lang="en-GB" sz="1800" dirty="0">
                <a:latin typeface="Arial" pitchFamily="34" charset="0"/>
                <a:cs typeface="Arial" pitchFamily="34" charset="0"/>
              </a:rPr>
              <a:t> </a:t>
            </a:r>
            <a:r>
              <a:rPr lang="en-GB" sz="1800" u="sng" dirty="0" err="1">
                <a:latin typeface="Arial" pitchFamily="34" charset="0"/>
                <a:cs typeface="Arial" pitchFamily="34" charset="0"/>
              </a:rPr>
              <a:t>cảm</a:t>
            </a:r>
            <a:r>
              <a:rPr lang="en-GB" sz="1800" u="sng" dirty="0">
                <a:latin typeface="Arial" pitchFamily="34" charset="0"/>
                <a:cs typeface="Arial" pitchFamily="34" charset="0"/>
              </a:rPr>
              <a:t> </a:t>
            </a:r>
            <a:r>
              <a:rPr lang="en-GB" sz="1800" u="sng" dirty="0" err="1">
                <a:latin typeface="Arial" pitchFamily="34" charset="0"/>
                <a:cs typeface="Arial" pitchFamily="34" charset="0"/>
              </a:rPr>
              <a:t>nhận</a:t>
            </a:r>
            <a:r>
              <a:rPr lang="en-GB" sz="1800" u="sng" dirty="0">
                <a:latin typeface="Arial" pitchFamily="34" charset="0"/>
                <a:cs typeface="Arial" pitchFamily="34" charset="0"/>
              </a:rPr>
              <a:t> </a:t>
            </a:r>
            <a:r>
              <a:rPr lang="en-GB" sz="1800" dirty="0" err="1">
                <a:latin typeface="Arial" pitchFamily="34" charset="0"/>
                <a:cs typeface="Arial" pitchFamily="34" charset="0"/>
              </a:rPr>
              <a:t>quan</a:t>
            </a:r>
            <a:r>
              <a:rPr lang="en-GB" sz="1800" dirty="0">
                <a:latin typeface="Arial" pitchFamily="34" charset="0"/>
                <a:cs typeface="Arial" pitchFamily="34" charset="0"/>
              </a:rPr>
              <a:t> </a:t>
            </a:r>
            <a:r>
              <a:rPr lang="en-GB" sz="1800" dirty="0" err="1">
                <a:latin typeface="Arial" pitchFamily="34" charset="0"/>
                <a:cs typeface="Arial" pitchFamily="34" charset="0"/>
              </a:rPr>
              <a:t>sát</a:t>
            </a:r>
            <a:r>
              <a:rPr lang="en-GB" sz="1800" dirty="0">
                <a:latin typeface="Arial" pitchFamily="34" charset="0"/>
                <a:cs typeface="Arial" pitchFamily="34" charset="0"/>
              </a:rPr>
              <a:t> </a:t>
            </a:r>
            <a:r>
              <a:rPr lang="en-GB" sz="1800" dirty="0" err="1">
                <a:latin typeface="Arial" pitchFamily="34" charset="0"/>
                <a:cs typeface="Arial" pitchFamily="34" charset="0"/>
              </a:rPr>
              <a:t>xem</a:t>
            </a:r>
            <a:r>
              <a:rPr lang="en-GB" sz="1800" dirty="0">
                <a:latin typeface="Arial" pitchFamily="34" charset="0"/>
                <a:cs typeface="Arial" pitchFamily="34" charset="0"/>
              </a:rPr>
              <a:t> </a:t>
            </a:r>
            <a:r>
              <a:rPr lang="en-GB" sz="1800" dirty="0" err="1">
                <a:latin typeface="Arial" pitchFamily="34" charset="0"/>
                <a:cs typeface="Arial" pitchFamily="34" charset="0"/>
              </a:rPr>
              <a:t>Bộ</a:t>
            </a:r>
            <a:r>
              <a:rPr lang="en-GB" sz="1800" dirty="0">
                <a:latin typeface="Arial" pitchFamily="34" charset="0"/>
                <a:cs typeface="Arial" pitchFamily="34" charset="0"/>
              </a:rPr>
              <a:t> </a:t>
            </a:r>
            <a:r>
              <a:rPr lang="en-GB" sz="1800" dirty="0" err="1">
                <a:latin typeface="Arial" pitchFamily="34" charset="0"/>
                <a:cs typeface="Arial" pitchFamily="34" charset="0"/>
              </a:rPr>
              <a:t>xử</a:t>
            </a:r>
            <a:r>
              <a:rPr lang="en-GB" sz="1800" dirty="0">
                <a:latin typeface="Arial" pitchFamily="34" charset="0"/>
                <a:cs typeface="Arial" pitchFamily="34" charset="0"/>
              </a:rPr>
              <a:t> </a:t>
            </a:r>
            <a:r>
              <a:rPr lang="en-GB" sz="1800" dirty="0" err="1">
                <a:latin typeface="Arial" pitchFamily="34" charset="0"/>
                <a:cs typeface="Arial" pitchFamily="34" charset="0"/>
              </a:rPr>
              <a:t>lý</a:t>
            </a:r>
            <a:r>
              <a:rPr lang="en-GB" sz="1800" dirty="0">
                <a:latin typeface="Arial" pitchFamily="34" charset="0"/>
                <a:cs typeface="Arial" pitchFamily="34" charset="0"/>
              </a:rPr>
              <a:t> </a:t>
            </a:r>
            <a:r>
              <a:rPr lang="en-GB" sz="1800" dirty="0" err="1">
                <a:latin typeface="Arial" pitchFamily="34" charset="0"/>
                <a:cs typeface="Arial" pitchFamily="34" charset="0"/>
              </a:rPr>
              <a:t>vận</a:t>
            </a:r>
            <a:r>
              <a:rPr lang="en-GB" sz="1800" dirty="0">
                <a:latin typeface="Arial" pitchFamily="34" charset="0"/>
                <a:cs typeface="Arial" pitchFamily="34" charset="0"/>
              </a:rPr>
              <a:t> </a:t>
            </a:r>
            <a:r>
              <a:rPr lang="en-GB" sz="1800" dirty="0" err="1">
                <a:latin typeface="Arial" pitchFamily="34" charset="0"/>
                <a:cs typeface="Arial" pitchFamily="34" charset="0"/>
              </a:rPr>
              <a:t>động</a:t>
            </a:r>
            <a:r>
              <a:rPr lang="en-GB" sz="1800" dirty="0">
                <a:latin typeface="Arial" pitchFamily="34" charset="0"/>
                <a:cs typeface="Arial" pitchFamily="34" charset="0"/>
              </a:rPr>
              <a:t> </a:t>
            </a:r>
            <a:r>
              <a:rPr lang="en-GB" sz="1800" dirty="0" err="1">
                <a:latin typeface="Arial" pitchFamily="34" charset="0"/>
                <a:cs typeface="Arial" pitchFamily="34" charset="0"/>
              </a:rPr>
              <a:t>làm</a:t>
            </a:r>
            <a:r>
              <a:rPr lang="en-GB" sz="1800" dirty="0">
                <a:latin typeface="Arial" pitchFamily="34" charset="0"/>
                <a:cs typeface="Arial" pitchFamily="34" charset="0"/>
              </a:rPr>
              <a:t> </a:t>
            </a:r>
            <a:r>
              <a:rPr lang="en-GB" sz="1800" dirty="0" err="1">
                <a:latin typeface="Arial" pitchFamily="34" charset="0"/>
                <a:cs typeface="Arial" pitchFamily="34" charset="0"/>
              </a:rPr>
              <a:t>gì</a:t>
            </a:r>
            <a:r>
              <a:rPr lang="en-GB" sz="1800" dirty="0">
                <a:latin typeface="Arial" pitchFamily="34" charset="0"/>
                <a:cs typeface="Arial" pitchFamily="34" charset="0"/>
              </a:rPr>
              <a:t>. </a:t>
            </a:r>
          </a:p>
          <a:p>
            <a:pPr lvl="2">
              <a:lnSpc>
                <a:spcPct val="90000"/>
              </a:lnSpc>
            </a:pPr>
            <a:r>
              <a:rPr lang="en-GB" sz="1800" dirty="0" err="1">
                <a:latin typeface="Arial" pitchFamily="34" charset="0"/>
                <a:cs typeface="Arial" pitchFamily="34" charset="0"/>
              </a:rPr>
              <a:t>Hệ</a:t>
            </a:r>
            <a:r>
              <a:rPr lang="en-GB" sz="1800" dirty="0">
                <a:latin typeface="Arial" pitchFamily="34" charset="0"/>
                <a:cs typeface="Arial" pitchFamily="34" charset="0"/>
              </a:rPr>
              <a:t> </a:t>
            </a:r>
            <a:r>
              <a:rPr lang="en-GB" sz="1800" dirty="0" err="1">
                <a:latin typeface="Arial" pitchFamily="34" charset="0"/>
                <a:cs typeface="Arial" pitchFamily="34" charset="0"/>
              </a:rPr>
              <a:t>thống</a:t>
            </a:r>
            <a:r>
              <a:rPr lang="en-GB" sz="1800" dirty="0">
                <a:latin typeface="Arial" pitchFamily="34" charset="0"/>
                <a:cs typeface="Arial" pitchFamily="34" charset="0"/>
              </a:rPr>
              <a:t> </a:t>
            </a:r>
            <a:r>
              <a:rPr lang="en-GB" sz="1800" u="sng" dirty="0" err="1">
                <a:latin typeface="Arial" pitchFamily="34" charset="0"/>
                <a:cs typeface="Arial" pitchFamily="34" charset="0"/>
              </a:rPr>
              <a:t>nhận</a:t>
            </a:r>
            <a:r>
              <a:rPr lang="en-GB" sz="1800" u="sng" dirty="0">
                <a:latin typeface="Arial" pitchFamily="34" charset="0"/>
                <a:cs typeface="Arial" pitchFamily="34" charset="0"/>
              </a:rPr>
              <a:t> </a:t>
            </a:r>
            <a:r>
              <a:rPr lang="en-GB" sz="1800" u="sng" dirty="0" err="1">
                <a:latin typeface="Arial" pitchFamily="34" charset="0"/>
                <a:cs typeface="Arial" pitchFamily="34" charset="0"/>
              </a:rPr>
              <a:t>thức</a:t>
            </a:r>
            <a:r>
              <a:rPr lang="en-GB" sz="1800" u="sng" dirty="0">
                <a:latin typeface="Arial" pitchFamily="34" charset="0"/>
                <a:cs typeface="Arial" pitchFamily="34" charset="0"/>
              </a:rPr>
              <a:t> </a:t>
            </a:r>
            <a:r>
              <a:rPr lang="en-GB" sz="1800" dirty="0" err="1">
                <a:latin typeface="Arial" pitchFamily="34" charset="0"/>
                <a:cs typeface="Arial" pitchFamily="34" charset="0"/>
              </a:rPr>
              <a:t>lập</a:t>
            </a:r>
            <a:r>
              <a:rPr lang="en-GB" sz="1800" dirty="0">
                <a:latin typeface="Arial" pitchFamily="34" charset="0"/>
                <a:cs typeface="Arial" pitchFamily="34" charset="0"/>
              </a:rPr>
              <a:t> </a:t>
            </a:r>
            <a:r>
              <a:rPr lang="en-GB" sz="1800" dirty="0" err="1">
                <a:latin typeface="Arial" pitchFamily="34" charset="0"/>
                <a:cs typeface="Arial" pitchFamily="34" charset="0"/>
              </a:rPr>
              <a:t>quyết</a:t>
            </a:r>
            <a:r>
              <a:rPr lang="en-GB" sz="1800" dirty="0">
                <a:latin typeface="Arial" pitchFamily="34" charset="0"/>
                <a:cs typeface="Arial" pitchFamily="34" charset="0"/>
              </a:rPr>
              <a:t> </a:t>
            </a:r>
            <a:r>
              <a:rPr lang="en-GB" sz="1800" dirty="0" err="1">
                <a:latin typeface="Arial" pitchFamily="34" charset="0"/>
                <a:cs typeface="Arial" pitchFamily="34" charset="0"/>
              </a:rPr>
              <a:t>định</a:t>
            </a:r>
            <a:r>
              <a:rPr lang="en-GB" sz="1800" dirty="0">
                <a:latin typeface="Arial" pitchFamily="34" charset="0"/>
                <a:cs typeface="Arial" pitchFamily="34" charset="0"/>
              </a:rPr>
              <a:t> </a:t>
            </a:r>
            <a:r>
              <a:rPr lang="en-GB" sz="1800" dirty="0" err="1">
                <a:latin typeface="Arial" pitchFamily="34" charset="0"/>
                <a:cs typeface="Arial" pitchFamily="34" charset="0"/>
              </a:rPr>
              <a:t>về</a:t>
            </a:r>
            <a:r>
              <a:rPr lang="en-GB" sz="1800" dirty="0">
                <a:latin typeface="Arial" pitchFamily="34" charset="0"/>
                <a:cs typeface="Arial" pitchFamily="34" charset="0"/>
              </a:rPr>
              <a:t> </a:t>
            </a:r>
            <a:r>
              <a:rPr lang="en-GB" sz="1800" dirty="0" err="1">
                <a:latin typeface="Arial" pitchFamily="34" charset="0"/>
                <a:cs typeface="Arial" pitchFamily="34" charset="0"/>
              </a:rPr>
              <a:t>điều</a:t>
            </a:r>
            <a:r>
              <a:rPr lang="en-GB" sz="1800" dirty="0">
                <a:latin typeface="Arial" pitchFamily="34" charset="0"/>
                <a:cs typeface="Arial" pitchFamily="34" charset="0"/>
              </a:rPr>
              <a:t> </a:t>
            </a:r>
            <a:r>
              <a:rPr lang="en-GB" sz="1800" dirty="0" err="1">
                <a:latin typeface="Arial" pitchFamily="34" charset="0"/>
                <a:cs typeface="Arial" pitchFamily="34" charset="0"/>
              </a:rPr>
              <a:t>chỉnh</a:t>
            </a:r>
            <a:r>
              <a:rPr lang="en-GB" sz="1800" dirty="0">
                <a:latin typeface="Arial" pitchFamily="34" charset="0"/>
                <a:cs typeface="Arial" pitchFamily="34" charset="0"/>
              </a:rPr>
              <a:t> </a:t>
            </a:r>
            <a:r>
              <a:rPr lang="en-GB" sz="1800" dirty="0" err="1">
                <a:latin typeface="Arial" pitchFamily="34" charset="0"/>
                <a:cs typeface="Arial" pitchFamily="34" charset="0"/>
              </a:rPr>
              <a:t>vận</a:t>
            </a:r>
            <a:r>
              <a:rPr lang="en-GB" sz="1800" dirty="0">
                <a:latin typeface="Arial" pitchFamily="34" charset="0"/>
                <a:cs typeface="Arial" pitchFamily="34" charset="0"/>
              </a:rPr>
              <a:t> </a:t>
            </a:r>
            <a:r>
              <a:rPr lang="en-GB" sz="1800" dirty="0" err="1">
                <a:latin typeface="Arial" pitchFamily="34" charset="0"/>
                <a:cs typeface="Arial" pitchFamily="34" charset="0"/>
              </a:rPr>
              <a:t>động</a:t>
            </a:r>
            <a:r>
              <a:rPr lang="en-GB" sz="1800" dirty="0">
                <a:latin typeface="Arial" pitchFamily="34" charset="0"/>
                <a:cs typeface="Arial" pitchFamily="34" charset="0"/>
              </a:rPr>
              <a:t> </a:t>
            </a:r>
            <a:r>
              <a:rPr lang="en-GB" sz="1800" dirty="0" err="1">
                <a:latin typeface="Arial" pitchFamily="34" charset="0"/>
                <a:cs typeface="Arial" pitchFamily="34" charset="0"/>
              </a:rPr>
              <a:t>như</a:t>
            </a:r>
            <a:r>
              <a:rPr lang="en-GB" sz="1800" dirty="0">
                <a:latin typeface="Arial" pitchFamily="34" charset="0"/>
                <a:cs typeface="Arial" pitchFamily="34" charset="0"/>
              </a:rPr>
              <a:t> </a:t>
            </a:r>
            <a:r>
              <a:rPr lang="en-GB" sz="1800" dirty="0" err="1">
                <a:latin typeface="Arial" pitchFamily="34" charset="0"/>
                <a:cs typeface="Arial" pitchFamily="34" charset="0"/>
              </a:rPr>
              <a:t>thế</a:t>
            </a:r>
            <a:r>
              <a:rPr lang="en-GB" sz="1800" dirty="0">
                <a:latin typeface="Arial" pitchFamily="34" charset="0"/>
                <a:cs typeface="Arial" pitchFamily="34" charset="0"/>
              </a:rPr>
              <a:t> </a:t>
            </a:r>
            <a:r>
              <a:rPr lang="en-GB" sz="1800" dirty="0" err="1">
                <a:latin typeface="Arial" pitchFamily="34" charset="0"/>
                <a:cs typeface="Arial" pitchFamily="34" charset="0"/>
              </a:rPr>
              <a:t>nào</a:t>
            </a:r>
            <a:r>
              <a:rPr lang="en-GB" sz="1800" dirty="0">
                <a:latin typeface="Arial" pitchFamily="34" charset="0"/>
                <a:cs typeface="Arial" pitchFamily="34" charset="0"/>
              </a:rPr>
              <a:t>. </a:t>
            </a:r>
          </a:p>
          <a:p>
            <a:pPr lvl="2">
              <a:lnSpc>
                <a:spcPct val="90000"/>
              </a:lnSpc>
            </a:pPr>
            <a:r>
              <a:rPr lang="en-GB" sz="1800" dirty="0" err="1">
                <a:latin typeface="Arial" pitchFamily="34" charset="0"/>
                <a:cs typeface="Arial" pitchFamily="34" charset="0"/>
              </a:rPr>
              <a:t>Hệ</a:t>
            </a:r>
            <a:r>
              <a:rPr lang="en-GB" sz="1800" dirty="0">
                <a:latin typeface="Arial" pitchFamily="34" charset="0"/>
                <a:cs typeface="Arial" pitchFamily="34" charset="0"/>
              </a:rPr>
              <a:t> </a:t>
            </a:r>
            <a:r>
              <a:rPr lang="en-GB" sz="1800" dirty="0" err="1">
                <a:latin typeface="Arial" pitchFamily="34" charset="0"/>
                <a:cs typeface="Arial" pitchFamily="34" charset="0"/>
              </a:rPr>
              <a:t>thống</a:t>
            </a:r>
            <a:r>
              <a:rPr lang="en-GB" sz="1800" dirty="0">
                <a:latin typeface="Arial" pitchFamily="34" charset="0"/>
                <a:cs typeface="Arial" pitchFamily="34" charset="0"/>
              </a:rPr>
              <a:t> </a:t>
            </a:r>
            <a:r>
              <a:rPr lang="en-GB" sz="1800" u="sng" dirty="0" err="1">
                <a:latin typeface="Arial" pitchFamily="34" charset="0"/>
                <a:cs typeface="Arial" pitchFamily="34" charset="0"/>
              </a:rPr>
              <a:t>vận</a:t>
            </a:r>
            <a:r>
              <a:rPr lang="en-GB" sz="1800" u="sng" dirty="0">
                <a:latin typeface="Arial" pitchFamily="34" charset="0"/>
                <a:cs typeface="Arial" pitchFamily="34" charset="0"/>
              </a:rPr>
              <a:t> </a:t>
            </a:r>
            <a:r>
              <a:rPr lang="en-GB" sz="1800" u="sng" dirty="0" err="1">
                <a:latin typeface="Arial" pitchFamily="34" charset="0"/>
                <a:cs typeface="Arial" pitchFamily="34" charset="0"/>
              </a:rPr>
              <a:t>động</a:t>
            </a:r>
            <a:r>
              <a:rPr lang="en-GB" sz="1800" u="sng" dirty="0">
                <a:latin typeface="Arial" pitchFamily="34" charset="0"/>
                <a:cs typeface="Arial" pitchFamily="34" charset="0"/>
              </a:rPr>
              <a:t> </a:t>
            </a:r>
            <a:r>
              <a:rPr lang="en-GB" sz="1800" dirty="0" err="1">
                <a:latin typeface="Arial" pitchFamily="34" charset="0"/>
                <a:cs typeface="Arial" pitchFamily="34" charset="0"/>
              </a:rPr>
              <a:t>đưa</a:t>
            </a:r>
            <a:r>
              <a:rPr lang="en-GB" sz="1800" dirty="0">
                <a:latin typeface="Arial" pitchFamily="34" charset="0"/>
                <a:cs typeface="Arial" pitchFamily="34" charset="0"/>
              </a:rPr>
              <a:t> </a:t>
            </a:r>
            <a:r>
              <a:rPr lang="en-GB" sz="1800" dirty="0" err="1">
                <a:latin typeface="Arial" pitchFamily="34" charset="0"/>
                <a:cs typeface="Arial" pitchFamily="34" charset="0"/>
              </a:rPr>
              <a:t>ra</a:t>
            </a:r>
            <a:r>
              <a:rPr lang="en-GB" sz="1800" dirty="0">
                <a:latin typeface="Arial" pitchFamily="34" charset="0"/>
                <a:cs typeface="Arial" pitchFamily="34" charset="0"/>
              </a:rPr>
              <a:t> </a:t>
            </a:r>
            <a:r>
              <a:rPr lang="en-GB" sz="1800" dirty="0" err="1">
                <a:latin typeface="Arial" pitchFamily="34" charset="0"/>
                <a:cs typeface="Arial" pitchFamily="34" charset="0"/>
              </a:rPr>
              <a:t>lệnh</a:t>
            </a:r>
            <a:r>
              <a:rPr lang="en-GB" sz="1800" dirty="0">
                <a:latin typeface="Arial" pitchFamily="34" charset="0"/>
                <a:cs typeface="Arial" pitchFamily="34" charset="0"/>
              </a:rPr>
              <a:t> </a:t>
            </a:r>
            <a:r>
              <a:rPr lang="en-GB" sz="1800" dirty="0" err="1">
                <a:latin typeface="Arial" pitchFamily="34" charset="0"/>
                <a:cs typeface="Arial" pitchFamily="34" charset="0"/>
              </a:rPr>
              <a:t>mới</a:t>
            </a:r>
            <a:r>
              <a:rPr lang="en-GB" sz="1800" dirty="0">
                <a:latin typeface="Arial" pitchFamily="34" charset="0"/>
                <a:cs typeface="Arial" pitchFamily="34" charset="0"/>
              </a:rPr>
              <a:t>.</a:t>
            </a:r>
          </a:p>
          <a:p>
            <a:pPr lvl="2">
              <a:lnSpc>
                <a:spcPct val="90000"/>
              </a:lnSpc>
            </a:pPr>
            <a:r>
              <a:rPr lang="en-GB" sz="1800" dirty="0" err="1">
                <a:latin typeface="Arial" pitchFamily="34" charset="0"/>
                <a:cs typeface="Arial" pitchFamily="34" charset="0"/>
              </a:rPr>
              <a:t>Thời</a:t>
            </a:r>
            <a:r>
              <a:rPr lang="en-GB" sz="1800" dirty="0">
                <a:latin typeface="Arial" pitchFamily="34" charset="0"/>
                <a:cs typeface="Arial" pitchFamily="34" charset="0"/>
              </a:rPr>
              <a:t> </a:t>
            </a:r>
            <a:r>
              <a:rPr lang="en-GB" sz="1800" dirty="0" err="1">
                <a:latin typeface="Arial" pitchFamily="34" charset="0"/>
                <a:cs typeface="Arial" pitchFamily="34" charset="0"/>
              </a:rPr>
              <a:t>gian</a:t>
            </a:r>
            <a:r>
              <a:rPr lang="en-GB" sz="1800" dirty="0">
                <a:latin typeface="Arial" pitchFamily="34" charset="0"/>
                <a:cs typeface="Arial" pitchFamily="34" charset="0"/>
              </a:rPr>
              <a:t> </a:t>
            </a:r>
            <a:r>
              <a:rPr lang="en-GB" sz="1800" dirty="0" err="1">
                <a:latin typeface="Arial" pitchFamily="34" charset="0"/>
                <a:cs typeface="Arial" pitchFamily="34" charset="0"/>
              </a:rPr>
              <a:t>chu</a:t>
            </a:r>
            <a:r>
              <a:rPr lang="en-GB" sz="1800" dirty="0">
                <a:latin typeface="Arial" pitchFamily="34" charset="0"/>
                <a:cs typeface="Arial" pitchFamily="34" charset="0"/>
              </a:rPr>
              <a:t> </a:t>
            </a:r>
            <a:r>
              <a:rPr lang="en-GB" sz="1800" dirty="0" err="1">
                <a:latin typeface="Arial" pitchFamily="34" charset="0"/>
                <a:cs typeface="Arial" pitchFamily="34" charset="0"/>
              </a:rPr>
              <a:t>kỳ</a:t>
            </a:r>
            <a:r>
              <a:rPr lang="en-GB" sz="1800" dirty="0">
                <a:latin typeface="Arial" pitchFamily="34" charset="0"/>
                <a:cs typeface="Arial" pitchFamily="34" charset="0"/>
              </a:rPr>
              <a:t> </a:t>
            </a:r>
            <a:r>
              <a:rPr lang="en-GB" sz="1800" dirty="0" err="1">
                <a:latin typeface="Arial" pitchFamily="34" charset="0"/>
                <a:cs typeface="Arial" pitchFamily="34" charset="0"/>
              </a:rPr>
              <a:t>tốt</a:t>
            </a:r>
            <a:r>
              <a:rPr lang="en-GB" sz="1800" dirty="0">
                <a:latin typeface="Arial" pitchFamily="34" charset="0"/>
                <a:cs typeface="Arial" pitchFamily="34" charset="0"/>
              </a:rPr>
              <a:t> </a:t>
            </a:r>
            <a:r>
              <a:rPr lang="en-GB" sz="1800" dirty="0" err="1">
                <a:latin typeface="Arial" pitchFamily="34" charset="0"/>
                <a:cs typeface="Arial" pitchFamily="34" charset="0"/>
              </a:rPr>
              <a:t>nhất</a:t>
            </a:r>
            <a:r>
              <a:rPr lang="en-GB" sz="1800" dirty="0">
                <a:latin typeface="Arial" pitchFamily="34" charset="0"/>
                <a:cs typeface="Arial" pitchFamily="34" charset="0"/>
              </a:rPr>
              <a:t> </a:t>
            </a:r>
            <a:r>
              <a:rPr lang="en-GB" sz="1800" dirty="0" err="1">
                <a:latin typeface="Arial" pitchFamily="34" charset="0"/>
                <a:cs typeface="Arial" pitchFamily="34" charset="0"/>
              </a:rPr>
              <a:t>sẽ</a:t>
            </a:r>
            <a:r>
              <a:rPr lang="en-GB" sz="1800" dirty="0">
                <a:latin typeface="Arial" pitchFamily="34" charset="0"/>
                <a:cs typeface="Arial" pitchFamily="34" charset="0"/>
              </a:rPr>
              <a:t> </a:t>
            </a:r>
            <a:r>
              <a:rPr lang="en-GB" sz="1800" dirty="0" err="1">
                <a:latin typeface="Arial" pitchFamily="34" charset="0"/>
                <a:cs typeface="Arial" pitchFamily="34" charset="0"/>
              </a:rPr>
              <a:t>là</a:t>
            </a:r>
            <a:r>
              <a:rPr lang="en-GB" sz="1800" dirty="0">
                <a:latin typeface="Arial" pitchFamily="34" charset="0"/>
                <a:cs typeface="Arial" pitchFamily="34" charset="0"/>
              </a:rPr>
              <a:t>: </a:t>
            </a:r>
            <a:r>
              <a:rPr lang="en-GB" sz="1800" dirty="0" err="1">
                <a:latin typeface="Arial" pitchFamily="34" charset="0"/>
                <a:cs typeface="Arial" pitchFamily="34" charset="0"/>
              </a:rPr>
              <a:t>Tp+Tc+Tm</a:t>
            </a:r>
            <a:r>
              <a:rPr lang="en-GB" sz="1800" dirty="0">
                <a:latin typeface="Arial" pitchFamily="34" charset="0"/>
                <a:cs typeface="Arial" pitchFamily="34" charset="0"/>
              </a:rPr>
              <a:t>, </a:t>
            </a:r>
            <a:r>
              <a:rPr lang="en-GB" sz="1800" dirty="0" err="1">
                <a:latin typeface="Arial" pitchFamily="34" charset="0"/>
                <a:cs typeface="Arial" pitchFamily="34" charset="0"/>
              </a:rPr>
              <a:t>khoảng</a:t>
            </a:r>
            <a:r>
              <a:rPr lang="en-GB" sz="1800" dirty="0">
                <a:latin typeface="Arial" pitchFamily="34" charset="0"/>
                <a:cs typeface="Arial" pitchFamily="34" charset="0"/>
              </a:rPr>
              <a:t> 240 </a:t>
            </a:r>
            <a:r>
              <a:rPr lang="en-GB" sz="1800" dirty="0" err="1">
                <a:latin typeface="Arial" pitchFamily="34" charset="0"/>
                <a:cs typeface="Arial" pitchFamily="34" charset="0"/>
              </a:rPr>
              <a:t>ms.</a:t>
            </a:r>
            <a:r>
              <a:rPr lang="en-US" sz="1800" dirty="0">
                <a:latin typeface="Arial" pitchFamily="34" charset="0"/>
                <a:cs typeface="Arial" pitchFamily="34" charset="0"/>
              </a:rPr>
              <a:t> </a:t>
            </a:r>
          </a:p>
          <a:p>
            <a:pPr>
              <a:lnSpc>
                <a:spcPct val="90000"/>
              </a:lnSpc>
            </a:pPr>
            <a:r>
              <a:rPr lang="en-GB" sz="2400" b="0" dirty="0" err="1">
                <a:latin typeface="Arial" pitchFamily="34" charset="0"/>
                <a:cs typeface="Arial" pitchFamily="34" charset="0"/>
              </a:rPr>
              <a:t>Thời</a:t>
            </a:r>
            <a:r>
              <a:rPr lang="en-GB" sz="2400" b="0" dirty="0">
                <a:latin typeface="Arial" pitchFamily="34" charset="0"/>
                <a:cs typeface="Arial" pitchFamily="34" charset="0"/>
              </a:rPr>
              <a:t> </a:t>
            </a:r>
            <a:r>
              <a:rPr lang="en-GB" sz="2400" b="0" dirty="0" err="1">
                <a:latin typeface="Arial" pitchFamily="34" charset="0"/>
                <a:cs typeface="Arial" pitchFamily="34" charset="0"/>
              </a:rPr>
              <a:t>gian</a:t>
            </a:r>
            <a:r>
              <a:rPr lang="en-GB" sz="2400" b="0" dirty="0">
                <a:latin typeface="Arial" pitchFamily="34" charset="0"/>
                <a:cs typeface="Arial" pitchFamily="34" charset="0"/>
              </a:rPr>
              <a:t> </a:t>
            </a:r>
            <a:r>
              <a:rPr lang="en-GB" sz="2400" b="0" dirty="0" err="1">
                <a:latin typeface="Arial" pitchFamily="34" charset="0"/>
                <a:cs typeface="Arial" pitchFamily="34" charset="0"/>
              </a:rPr>
              <a:t>phản</a:t>
            </a:r>
            <a:r>
              <a:rPr lang="en-GB" sz="2400" b="0" dirty="0">
                <a:latin typeface="Arial" pitchFamily="34" charset="0"/>
                <a:cs typeface="Arial" pitchFamily="34" charset="0"/>
              </a:rPr>
              <a:t> </a:t>
            </a:r>
            <a:r>
              <a:rPr lang="en-GB" sz="2400" b="0" dirty="0" err="1">
                <a:latin typeface="Arial" pitchFamily="34" charset="0"/>
                <a:cs typeface="Arial" pitchFamily="34" charset="0"/>
              </a:rPr>
              <a:t>ứng</a:t>
            </a:r>
            <a:r>
              <a:rPr lang="en-GB" sz="2400" b="0" dirty="0">
                <a:latin typeface="Arial" pitchFamily="34" charset="0"/>
                <a:cs typeface="Arial" pitchFamily="34" charset="0"/>
              </a:rPr>
              <a:t> </a:t>
            </a:r>
            <a:r>
              <a:rPr lang="en-GB" sz="2400" b="0" dirty="0" err="1">
                <a:latin typeface="Arial" pitchFamily="34" charset="0"/>
                <a:cs typeface="Arial" pitchFamily="34" charset="0"/>
              </a:rPr>
              <a:t>phụ</a:t>
            </a:r>
            <a:r>
              <a:rPr lang="en-GB" sz="2400" b="0" dirty="0">
                <a:latin typeface="Arial" pitchFamily="34" charset="0"/>
                <a:cs typeface="Arial" pitchFamily="34" charset="0"/>
              </a:rPr>
              <a:t> </a:t>
            </a:r>
            <a:r>
              <a:rPr lang="en-GB" sz="2400" b="0" dirty="0" err="1">
                <a:latin typeface="Arial" pitchFamily="34" charset="0"/>
                <a:cs typeface="Arial" pitchFamily="34" charset="0"/>
              </a:rPr>
              <a:t>thuộc</a:t>
            </a:r>
            <a:r>
              <a:rPr lang="en-GB" sz="2400" b="0" dirty="0">
                <a:latin typeface="Arial" pitchFamily="34" charset="0"/>
                <a:cs typeface="Arial" pitchFamily="34" charset="0"/>
              </a:rPr>
              <a:t> </a:t>
            </a:r>
            <a:r>
              <a:rPr lang="en-GB" sz="2400" b="0" dirty="0" err="1">
                <a:latin typeface="Arial" pitchFamily="34" charset="0"/>
                <a:cs typeface="Arial" pitchFamily="34" charset="0"/>
              </a:rPr>
              <a:t>vào</a:t>
            </a:r>
            <a:r>
              <a:rPr lang="en-GB" sz="2400" b="0" dirty="0">
                <a:latin typeface="Arial" pitchFamily="34" charset="0"/>
                <a:cs typeface="Arial" pitchFamily="34" charset="0"/>
              </a:rPr>
              <a:t> </a:t>
            </a:r>
            <a:r>
              <a:rPr lang="en-GB" sz="2400" b="0" dirty="0" err="1">
                <a:latin typeface="Arial" pitchFamily="34" charset="0"/>
                <a:cs typeface="Arial" pitchFamily="34" charset="0"/>
              </a:rPr>
              <a:t>loại</a:t>
            </a:r>
            <a:r>
              <a:rPr lang="en-GB" sz="2400" b="0" dirty="0">
                <a:latin typeface="Arial" pitchFamily="34" charset="0"/>
                <a:cs typeface="Arial" pitchFamily="34" charset="0"/>
              </a:rPr>
              <a:t> </a:t>
            </a:r>
            <a:r>
              <a:rPr lang="en-GB" sz="2400" b="0" dirty="0" err="1">
                <a:latin typeface="Arial" pitchFamily="34" charset="0"/>
                <a:cs typeface="Arial" pitchFamily="34" charset="0"/>
              </a:rPr>
              <a:t>kích</a:t>
            </a:r>
            <a:r>
              <a:rPr lang="en-GB" sz="2400" b="0" dirty="0">
                <a:latin typeface="Arial" pitchFamily="34" charset="0"/>
                <a:cs typeface="Arial" pitchFamily="34" charset="0"/>
              </a:rPr>
              <a:t> </a:t>
            </a:r>
            <a:r>
              <a:rPr lang="en-GB" sz="2400" b="0" dirty="0" err="1">
                <a:latin typeface="Arial" pitchFamily="34" charset="0"/>
                <a:cs typeface="Arial" pitchFamily="34" charset="0"/>
              </a:rPr>
              <a:t>thích</a:t>
            </a:r>
            <a:r>
              <a:rPr lang="en-GB" sz="2400" b="0" dirty="0">
                <a:latin typeface="Arial" pitchFamily="34" charset="0"/>
                <a:cs typeface="Arial" pitchFamily="34" charset="0"/>
              </a:rPr>
              <a:t>:</a:t>
            </a:r>
            <a:endParaRPr lang="en-US" sz="2400" b="0" dirty="0">
              <a:latin typeface="Arial" pitchFamily="34" charset="0"/>
              <a:cs typeface="Arial" pitchFamily="34" charset="0"/>
            </a:endParaRPr>
          </a:p>
          <a:p>
            <a:pPr lvl="1">
              <a:lnSpc>
                <a:spcPct val="90000"/>
              </a:lnSpc>
            </a:pP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giác</a:t>
            </a:r>
            <a:r>
              <a:rPr lang="en-US" sz="2000" dirty="0">
                <a:latin typeface="Arial" pitchFamily="34" charset="0"/>
                <a:cs typeface="Arial" pitchFamily="34" charset="0"/>
              </a:rPr>
              <a:t>: 200 ns</a:t>
            </a:r>
          </a:p>
          <a:p>
            <a:pPr lvl="1">
              <a:lnSpc>
                <a:spcPct val="90000"/>
              </a:lnSpc>
            </a:pPr>
            <a:r>
              <a:rPr lang="en-US" sz="2000" dirty="0" err="1">
                <a:latin typeface="Arial" pitchFamily="34" charset="0"/>
                <a:cs typeface="Arial" pitchFamily="34" charset="0"/>
              </a:rPr>
              <a:t>Thính</a:t>
            </a:r>
            <a:r>
              <a:rPr lang="en-US" sz="2000" dirty="0">
                <a:latin typeface="Arial" pitchFamily="34" charset="0"/>
                <a:cs typeface="Arial" pitchFamily="34" charset="0"/>
              </a:rPr>
              <a:t> </a:t>
            </a:r>
            <a:r>
              <a:rPr lang="en-US" sz="2000" dirty="0" err="1">
                <a:latin typeface="Arial" pitchFamily="34" charset="0"/>
                <a:cs typeface="Arial" pitchFamily="34" charset="0"/>
              </a:rPr>
              <a:t>giác</a:t>
            </a:r>
            <a:r>
              <a:rPr lang="en-US" sz="2000" dirty="0">
                <a:latin typeface="Arial" pitchFamily="34" charset="0"/>
                <a:cs typeface="Arial" pitchFamily="34" charset="0"/>
              </a:rPr>
              <a:t>: 150 ns</a:t>
            </a:r>
          </a:p>
          <a:p>
            <a:pPr lvl="1">
              <a:lnSpc>
                <a:spcPct val="90000"/>
              </a:lnSpc>
            </a:pPr>
            <a:r>
              <a:rPr lang="en-US" sz="2000" dirty="0">
                <a:latin typeface="Arial" pitchFamily="34" charset="0"/>
                <a:cs typeface="Arial" pitchFamily="34" charset="0"/>
              </a:rPr>
              <a:t>Da: 700 ns</a:t>
            </a: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28</a:t>
            </a:fld>
            <a:endParaRPr lang="en-US"/>
          </a:p>
        </p:txBody>
      </p:sp>
    </p:spTree>
    <p:extLst>
      <p:ext uri="{BB962C8B-B14F-4D97-AF65-F5344CB8AC3E}">
        <p14:creationId xmlns:p14="http://schemas.microsoft.com/office/powerpoint/2010/main" val="2716862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vận</a:t>
            </a:r>
            <a:r>
              <a:rPr lang="en-US" dirty="0"/>
              <a:t> </a:t>
            </a:r>
            <a:r>
              <a:rPr lang="en-US" dirty="0" err="1"/>
              <a:t>động</a:t>
            </a:r>
            <a:r>
              <a:rPr lang="en-US" dirty="0"/>
              <a:t>: </a:t>
            </a:r>
            <a:r>
              <a:rPr lang="en-GB" dirty="0" err="1"/>
              <a:t>Luật</a:t>
            </a:r>
            <a:r>
              <a:rPr lang="en-GB" dirty="0"/>
              <a:t> </a:t>
            </a:r>
            <a:r>
              <a:rPr lang="en-GB" i="1" dirty="0" err="1"/>
              <a:t>Fitts</a:t>
            </a:r>
            <a:endParaRPr lang="en-US" dirty="0"/>
          </a:p>
        </p:txBody>
      </p:sp>
      <p:sp>
        <p:nvSpPr>
          <p:cNvPr id="3" name="Content Placeholder 2"/>
          <p:cNvSpPr>
            <a:spLocks noGrp="1"/>
          </p:cNvSpPr>
          <p:nvPr>
            <p:ph idx="1"/>
          </p:nvPr>
        </p:nvSpPr>
        <p:spPr/>
        <p:txBody>
          <a:bodyPr/>
          <a:lstStyle/>
          <a:p>
            <a:pPr>
              <a:lnSpc>
                <a:spcPct val="90000"/>
              </a:lnSpc>
            </a:pP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mô</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 </a:t>
            </a:r>
            <a:r>
              <a:rPr lang="en-GB" sz="2400" b="0" dirty="0" err="1">
                <a:latin typeface="Arial" pitchFamily="34" charset="0"/>
                <a:cs typeface="Arial" pitchFamily="34" charset="0"/>
              </a:rPr>
              <a:t>vận</a:t>
            </a:r>
            <a:r>
              <a:rPr lang="en-GB" sz="2400" b="0" dirty="0">
                <a:latin typeface="Arial" pitchFamily="34" charset="0"/>
                <a:cs typeface="Arial" pitchFamily="34" charset="0"/>
              </a:rPr>
              <a:t> </a:t>
            </a:r>
            <a:r>
              <a:rPr lang="en-GB" sz="2400" b="0" dirty="0" err="1">
                <a:latin typeface="Arial" pitchFamily="34" charset="0"/>
                <a:cs typeface="Arial" pitchFamily="34" charset="0"/>
              </a:rPr>
              <a:t>động</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con </a:t>
            </a:r>
            <a:r>
              <a:rPr lang="en-GB" sz="2400" b="0" dirty="0" err="1">
                <a:latin typeface="Arial" pitchFamily="34" charset="0"/>
                <a:cs typeface="Arial" pitchFamily="34" charset="0"/>
              </a:rPr>
              <a:t>người</a:t>
            </a:r>
            <a:r>
              <a:rPr lang="en-GB" sz="2400" b="0" dirty="0">
                <a:latin typeface="Arial" pitchFamily="34" charset="0"/>
                <a:cs typeface="Arial" pitchFamily="34" charset="0"/>
              </a:rPr>
              <a:t>, </a:t>
            </a:r>
            <a:r>
              <a:rPr lang="en-GB" sz="2400" b="0" dirty="0" err="1">
                <a:latin typeface="Arial" pitchFamily="34" charset="0"/>
                <a:cs typeface="Arial" pitchFamily="34" charset="0"/>
              </a:rPr>
              <a:t>đặc</a:t>
            </a:r>
            <a:r>
              <a:rPr lang="en-GB" sz="2400" b="0" dirty="0">
                <a:latin typeface="Arial" pitchFamily="34" charset="0"/>
                <a:cs typeface="Arial" pitchFamily="34" charset="0"/>
              </a:rPr>
              <a:t> </a:t>
            </a:r>
            <a:r>
              <a:rPr lang="en-GB" sz="2400" b="0" dirty="0" err="1">
                <a:latin typeface="Arial" pitchFamily="34" charset="0"/>
                <a:cs typeface="Arial" pitchFamily="34" charset="0"/>
              </a:rPr>
              <a:t>tả</a:t>
            </a:r>
            <a:r>
              <a:rPr lang="en-GB" sz="2400" b="0" dirty="0">
                <a:latin typeface="Arial" pitchFamily="34" charset="0"/>
                <a:cs typeface="Arial" pitchFamily="34" charset="0"/>
              </a:rPr>
              <a:t> </a:t>
            </a:r>
            <a:r>
              <a:rPr lang="en-GB" sz="2400" b="0" dirty="0" err="1">
                <a:latin typeface="Arial" pitchFamily="34" charset="0"/>
                <a:cs typeface="Arial" pitchFamily="34" charset="0"/>
              </a:rPr>
              <a:t>tốc</a:t>
            </a:r>
            <a:r>
              <a:rPr lang="en-GB" sz="2400" b="0" dirty="0">
                <a:latin typeface="Arial" pitchFamily="34" charset="0"/>
                <a:cs typeface="Arial" pitchFamily="34" charset="0"/>
              </a:rPr>
              <a:t> </a:t>
            </a:r>
            <a:r>
              <a:rPr lang="en-GB" sz="2400" b="0" dirty="0" err="1">
                <a:latin typeface="Arial" pitchFamily="34" charset="0"/>
                <a:cs typeface="Arial" pitchFamily="34" charset="0"/>
              </a:rPr>
              <a:t>độ</a:t>
            </a:r>
            <a:r>
              <a:rPr lang="en-GB" sz="2400" b="0" dirty="0">
                <a:latin typeface="Arial" pitchFamily="34" charset="0"/>
                <a:cs typeface="Arial" pitchFamily="34" charset="0"/>
              </a:rPr>
              <a:t> </a:t>
            </a:r>
            <a:r>
              <a:rPr lang="en-GB" sz="2400" b="0" dirty="0" err="1">
                <a:latin typeface="Arial" pitchFamily="34" charset="0"/>
                <a:cs typeface="Arial" pitchFamily="34" charset="0"/>
              </a:rPr>
              <a:t>mà</a:t>
            </a:r>
            <a:r>
              <a:rPr lang="en-GB" sz="2400" b="0" dirty="0">
                <a:latin typeface="Arial" pitchFamily="34" charset="0"/>
                <a:cs typeface="Arial" pitchFamily="34" charset="0"/>
              </a:rPr>
              <a:t> con </a:t>
            </a:r>
            <a:r>
              <a:rPr lang="en-GB" sz="2400" b="0" dirty="0" err="1">
                <a:latin typeface="Arial" pitchFamily="34" charset="0"/>
                <a:cs typeface="Arial" pitchFamily="34" charset="0"/>
              </a:rPr>
              <a:t>người</a:t>
            </a:r>
            <a:r>
              <a:rPr lang="en-GB" sz="2400" b="0" dirty="0">
                <a:latin typeface="Arial" pitchFamily="34" charset="0"/>
                <a:cs typeface="Arial" pitchFamily="34" charset="0"/>
              </a:rPr>
              <a:t> di </a:t>
            </a:r>
            <a:r>
              <a:rPr lang="en-GB" sz="2400" b="0" dirty="0" err="1">
                <a:latin typeface="Arial" pitchFamily="34" charset="0"/>
                <a:cs typeface="Arial" pitchFamily="34" charset="0"/>
              </a:rPr>
              <a:t>chuyển</a:t>
            </a:r>
            <a:r>
              <a:rPr lang="en-GB" sz="2400" b="0" dirty="0">
                <a:latin typeface="Arial" pitchFamily="34" charset="0"/>
                <a:cs typeface="Arial" pitchFamily="34" charset="0"/>
              </a:rPr>
              <a:t> </a:t>
            </a:r>
            <a:r>
              <a:rPr lang="en-GB" sz="2400" b="0" dirty="0" err="1">
                <a:latin typeface="Arial" pitchFamily="34" charset="0"/>
                <a:cs typeface="Arial" pitchFamily="34" charset="0"/>
              </a:rPr>
              <a:t>bàn</a:t>
            </a:r>
            <a:r>
              <a:rPr lang="en-GB" sz="2400" b="0" dirty="0">
                <a:latin typeface="Arial" pitchFamily="34" charset="0"/>
                <a:cs typeface="Arial" pitchFamily="34" charset="0"/>
              </a:rPr>
              <a:t> </a:t>
            </a:r>
            <a:r>
              <a:rPr lang="en-GB" sz="2400" b="0" dirty="0" err="1">
                <a:latin typeface="Arial" pitchFamily="34" charset="0"/>
                <a:cs typeface="Arial" pitchFamily="34" charset="0"/>
              </a:rPr>
              <a:t>tay</a:t>
            </a:r>
            <a:r>
              <a:rPr lang="en-GB" sz="2400" b="0" dirty="0">
                <a:latin typeface="Arial" pitchFamily="34" charset="0"/>
                <a:cs typeface="Arial" pitchFamily="34" charset="0"/>
              </a:rPr>
              <a:t> </a:t>
            </a:r>
            <a:r>
              <a:rPr lang="en-GB" sz="2400" b="0" dirty="0" err="1">
                <a:latin typeface="Arial" pitchFamily="34" charset="0"/>
                <a:cs typeface="Arial" pitchFamily="34" charset="0"/>
              </a:rPr>
              <a:t>đến</a:t>
            </a:r>
            <a:r>
              <a:rPr lang="en-GB" sz="2400" b="0" dirty="0">
                <a:latin typeface="Arial" pitchFamily="34" charset="0"/>
                <a:cs typeface="Arial" pitchFamily="34" charset="0"/>
              </a:rPr>
              <a:t> </a:t>
            </a:r>
            <a:r>
              <a:rPr lang="en-GB" sz="2400" b="0" dirty="0" err="1">
                <a:latin typeface="Arial" pitchFamily="34" charset="0"/>
                <a:cs typeface="Arial" pitchFamily="34" charset="0"/>
              </a:rPr>
              <a:t>đối</a:t>
            </a:r>
            <a:r>
              <a:rPr lang="en-GB" sz="2400" b="0" dirty="0">
                <a:latin typeface="Arial" pitchFamily="34" charset="0"/>
                <a:cs typeface="Arial" pitchFamily="34" charset="0"/>
              </a:rPr>
              <a:t> </a:t>
            </a:r>
            <a:r>
              <a:rPr lang="en-GB" sz="2400" b="0" dirty="0" err="1">
                <a:latin typeface="Arial" pitchFamily="34" charset="0"/>
                <a:cs typeface="Arial" pitchFamily="34" charset="0"/>
              </a:rPr>
              <a:t>tượng</a:t>
            </a:r>
            <a:r>
              <a:rPr lang="en-GB" sz="2400" b="0" dirty="0">
                <a:latin typeface="Arial" pitchFamily="34" charset="0"/>
                <a:cs typeface="Arial" pitchFamily="34" charset="0"/>
              </a:rPr>
              <a:t> </a:t>
            </a:r>
            <a:r>
              <a:rPr lang="en-GB" sz="2400" b="0" dirty="0" err="1">
                <a:latin typeface="Arial" pitchFamily="34" charset="0"/>
                <a:cs typeface="Arial" pitchFamily="34" charset="0"/>
              </a:rPr>
              <a:t>đích</a:t>
            </a:r>
            <a:r>
              <a:rPr lang="en-GB" sz="2400" b="0" dirty="0">
                <a:latin typeface="Arial" pitchFamily="34" charset="0"/>
                <a:cs typeface="Arial" pitchFamily="34" charset="0"/>
              </a:rPr>
              <a:t> </a:t>
            </a:r>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kích</a:t>
            </a:r>
            <a:r>
              <a:rPr lang="en-GB" sz="2400" b="0" dirty="0">
                <a:latin typeface="Arial" pitchFamily="34" charset="0"/>
                <a:cs typeface="Arial" pitchFamily="34" charset="0"/>
              </a:rPr>
              <a:t> </a:t>
            </a:r>
            <a:r>
              <a:rPr lang="en-GB" sz="2400" b="0" dirty="0" err="1">
                <a:latin typeface="Arial" pitchFamily="34" charset="0"/>
                <a:cs typeface="Arial" pitchFamily="34" charset="0"/>
              </a:rPr>
              <a:t>thước</a:t>
            </a:r>
            <a:r>
              <a:rPr lang="en-GB" sz="2400" b="0" dirty="0">
                <a:latin typeface="Arial" pitchFamily="34" charset="0"/>
                <a:cs typeface="Arial" pitchFamily="34" charset="0"/>
              </a:rPr>
              <a:t>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khoảng</a:t>
            </a:r>
            <a:r>
              <a:rPr lang="en-GB" sz="2400" b="0" dirty="0">
                <a:latin typeface="Arial" pitchFamily="34" charset="0"/>
                <a:cs typeface="Arial" pitchFamily="34" charset="0"/>
              </a:rPr>
              <a:t> </a:t>
            </a:r>
            <a:r>
              <a:rPr lang="en-GB" sz="2400" b="0" dirty="0" err="1">
                <a:latin typeface="Arial" pitchFamily="34" charset="0"/>
                <a:cs typeface="Arial" pitchFamily="34" charset="0"/>
              </a:rPr>
              <a:t>cách</a:t>
            </a:r>
            <a:r>
              <a:rPr lang="en-GB" sz="2400" b="0" dirty="0">
                <a:latin typeface="Arial" pitchFamily="34" charset="0"/>
                <a:cs typeface="Arial" pitchFamily="34" charset="0"/>
              </a:rPr>
              <a:t> </a:t>
            </a:r>
            <a:r>
              <a:rPr lang="en-GB" sz="2400" b="0" dirty="0" err="1">
                <a:latin typeface="Arial" pitchFamily="34" charset="0"/>
                <a:cs typeface="Arial" pitchFamily="34" charset="0"/>
              </a:rPr>
              <a:t>nhất</a:t>
            </a:r>
            <a:r>
              <a:rPr lang="en-GB" sz="2400" b="0" dirty="0">
                <a:latin typeface="Arial" pitchFamily="34" charset="0"/>
                <a:cs typeface="Arial" pitchFamily="34" charset="0"/>
              </a:rPr>
              <a:t> </a:t>
            </a:r>
            <a:r>
              <a:rPr lang="en-GB" sz="2400" b="0" dirty="0" err="1">
                <a:latin typeface="Arial" pitchFamily="34" charset="0"/>
                <a:cs typeface="Arial" pitchFamily="34" charset="0"/>
              </a:rPr>
              <a:t>định</a:t>
            </a:r>
            <a:r>
              <a:rPr lang="en-GB" sz="2400" b="0" dirty="0">
                <a:latin typeface="Arial" pitchFamily="34" charset="0"/>
                <a:cs typeface="Arial" pitchFamily="34" charset="0"/>
              </a:rPr>
              <a:t>.</a:t>
            </a:r>
          </a:p>
          <a:p>
            <a:pPr>
              <a:lnSpc>
                <a:spcPct val="90000"/>
              </a:lnSpc>
            </a:pP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luật</a:t>
            </a:r>
            <a:r>
              <a:rPr lang="en-GB" sz="2400" b="0" dirty="0">
                <a:latin typeface="Arial" pitchFamily="34" charset="0"/>
                <a:cs typeface="Arial" pitchFamily="34" charset="0"/>
              </a:rPr>
              <a:t> </a:t>
            </a:r>
            <a:r>
              <a:rPr lang="en-GB" sz="2400" b="0" dirty="0" err="1">
                <a:latin typeface="Arial" pitchFamily="34" charset="0"/>
                <a:cs typeface="Arial" pitchFamily="34" charset="0"/>
              </a:rPr>
              <a:t>cơ</a:t>
            </a:r>
            <a:r>
              <a:rPr lang="en-GB" sz="2400" b="0" dirty="0">
                <a:latin typeface="Arial" pitchFamily="34" charset="0"/>
                <a:cs typeface="Arial" pitchFamily="34" charset="0"/>
              </a:rPr>
              <a:t> </a:t>
            </a:r>
            <a:r>
              <a:rPr lang="en-GB" sz="2400" b="0" dirty="0" err="1">
                <a:latin typeface="Arial" pitchFamily="34" charset="0"/>
                <a:cs typeface="Arial" pitchFamily="34" charset="0"/>
              </a:rPr>
              <a:t>bản</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a:t>
            </a:r>
            <a:r>
              <a:rPr lang="en-GB" sz="2400" b="0" dirty="0" err="1">
                <a:latin typeface="Arial" pitchFamily="34" charset="0"/>
                <a:cs typeface="Arial" pitchFamily="34" charset="0"/>
              </a:rPr>
              <a:t>hệ</a:t>
            </a:r>
            <a:r>
              <a:rPr lang="en-GB" sz="2400" b="0" dirty="0">
                <a:latin typeface="Arial" pitchFamily="34" charset="0"/>
                <a:cs typeface="Arial" pitchFamily="34" charset="0"/>
              </a:rPr>
              <a:t> </a:t>
            </a:r>
            <a:r>
              <a:rPr lang="en-GB" sz="2400" b="0" dirty="0" err="1">
                <a:latin typeface="Arial" pitchFamily="34" charset="0"/>
                <a:cs typeface="Arial" pitchFamily="34" charset="0"/>
              </a:rPr>
              <a:t>thống</a:t>
            </a:r>
            <a:r>
              <a:rPr lang="en-GB" sz="2400" b="0" dirty="0">
                <a:latin typeface="Arial" pitchFamily="34" charset="0"/>
                <a:cs typeface="Arial" pitchFamily="34" charset="0"/>
              </a:rPr>
              <a:t> </a:t>
            </a:r>
            <a:r>
              <a:rPr lang="en-GB" sz="2400" b="0" dirty="0" err="1">
                <a:latin typeface="Arial" pitchFamily="34" charset="0"/>
                <a:cs typeface="Arial" pitchFamily="34" charset="0"/>
              </a:rPr>
              <a:t>vận</a:t>
            </a:r>
            <a:r>
              <a:rPr lang="en-GB" sz="2400" b="0" dirty="0">
                <a:latin typeface="Arial" pitchFamily="34" charset="0"/>
                <a:cs typeface="Arial" pitchFamily="34" charset="0"/>
              </a:rPr>
              <a:t> </a:t>
            </a:r>
            <a:r>
              <a:rPr lang="en-GB" sz="2400" b="0" dirty="0" err="1">
                <a:latin typeface="Arial" pitchFamily="34" charset="0"/>
                <a:cs typeface="Arial" pitchFamily="34" charset="0"/>
              </a:rPr>
              <a:t>động-cảm</a:t>
            </a:r>
            <a:r>
              <a:rPr lang="en-GB" sz="2400" b="0" dirty="0">
                <a:latin typeface="Arial" pitchFamily="34" charset="0"/>
                <a:cs typeface="Arial" pitchFamily="34" charset="0"/>
              </a:rPr>
              <a:t> </a:t>
            </a:r>
            <a:r>
              <a:rPr lang="en-GB" sz="2400" b="0" dirty="0" err="1">
                <a:latin typeface="Arial" pitchFamily="34" charset="0"/>
                <a:cs typeface="Arial" pitchFamily="34" charset="0"/>
              </a:rPr>
              <a:t>nhận</a:t>
            </a:r>
            <a:endParaRPr lang="en-GB" sz="2400" b="0" dirty="0">
              <a:latin typeface="Arial" pitchFamily="34" charset="0"/>
              <a:cs typeface="Arial" pitchFamily="34" charset="0"/>
            </a:endParaRPr>
          </a:p>
          <a:p>
            <a:pPr lvl="1">
              <a:lnSpc>
                <a:spcPct val="90000"/>
              </a:lnSpc>
            </a:pPr>
            <a:r>
              <a:rPr lang="en-US" sz="2000" dirty="0">
                <a:latin typeface="Arial" pitchFamily="34" charset="0"/>
                <a:cs typeface="Arial" pitchFamily="34" charset="0"/>
              </a:rPr>
              <a:t>Theo </a:t>
            </a:r>
            <a:r>
              <a:rPr lang="en-US" sz="2000" i="1" dirty="0">
                <a:latin typeface="Arial" pitchFamily="34" charset="0"/>
                <a:cs typeface="Arial" pitchFamily="34" charset="0"/>
              </a:rPr>
              <a:t>Shannon</a:t>
            </a:r>
            <a:r>
              <a:rPr lang="en-US" sz="2000" dirty="0">
                <a:latin typeface="Arial" pitchFamily="34" charset="0"/>
                <a:cs typeface="Arial" pitchFamily="34" charset="0"/>
              </a:rPr>
              <a:t>:</a:t>
            </a:r>
          </a:p>
          <a:p>
            <a:pPr lvl="1">
              <a:lnSpc>
                <a:spcPct val="90000"/>
              </a:lnSpc>
              <a:buNone/>
            </a:pPr>
            <a:r>
              <a:rPr lang="en-US" sz="2000" dirty="0">
                <a:latin typeface="Arial" pitchFamily="34" charset="0"/>
                <a:cs typeface="Arial" pitchFamily="34" charset="0"/>
              </a:rPr>
              <a:t>	Mt  =  a + b log</a:t>
            </a:r>
            <a:r>
              <a:rPr lang="en-US" sz="2000" baseline="-25000" dirty="0">
                <a:latin typeface="Arial" pitchFamily="34" charset="0"/>
                <a:cs typeface="Arial" pitchFamily="34" charset="0"/>
              </a:rPr>
              <a:t>2</a:t>
            </a:r>
            <a:r>
              <a:rPr lang="en-US" sz="2000" dirty="0">
                <a:latin typeface="Arial" pitchFamily="34" charset="0"/>
                <a:cs typeface="Arial" pitchFamily="34" charset="0"/>
              </a:rPr>
              <a:t>(2D/S+1)</a:t>
            </a:r>
          </a:p>
          <a:p>
            <a:pPr lvl="1">
              <a:lnSpc>
                <a:spcPct val="90000"/>
              </a:lnSpc>
              <a:buNone/>
            </a:pPr>
            <a:r>
              <a:rPr lang="en-US" sz="2000" dirty="0">
                <a:latin typeface="Arial" pitchFamily="34" charset="0"/>
                <a:cs typeface="Arial" pitchFamily="34" charset="0"/>
              </a:rPr>
              <a:t>	Mt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dịch</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tay</a:t>
            </a:r>
            <a:r>
              <a:rPr lang="en-US" sz="2000" dirty="0">
                <a:latin typeface="Arial" pitchFamily="34" charset="0"/>
                <a:cs typeface="Arial" pitchFamily="34" charset="0"/>
              </a:rPr>
              <a:t> </a:t>
            </a:r>
            <a:r>
              <a:rPr lang="en-US" sz="2000" dirty="0" err="1">
                <a:latin typeface="Arial" pitchFamily="34" charset="0"/>
                <a:cs typeface="Arial" pitchFamily="34" charset="0"/>
              </a:rPr>
              <a:t>tới</a:t>
            </a:r>
            <a:r>
              <a:rPr lang="en-US" sz="2000" dirty="0">
                <a:latin typeface="Arial" pitchFamily="34" charset="0"/>
                <a:cs typeface="Arial" pitchFamily="34" charset="0"/>
              </a:rPr>
              <a:t> </a:t>
            </a:r>
            <a:r>
              <a:rPr lang="en-US" sz="2000" dirty="0" err="1">
                <a:latin typeface="Arial" pitchFamily="34" charset="0"/>
                <a:cs typeface="Arial" pitchFamily="34" charset="0"/>
              </a:rPr>
              <a:t>đích</a:t>
            </a:r>
            <a:endParaRPr lang="en-US" sz="2000" dirty="0">
              <a:latin typeface="Arial" pitchFamily="34" charset="0"/>
              <a:cs typeface="Arial" pitchFamily="34" charset="0"/>
            </a:endParaRPr>
          </a:p>
          <a:p>
            <a:pPr lvl="1">
              <a:lnSpc>
                <a:spcPct val="90000"/>
              </a:lnSpc>
              <a:buNone/>
            </a:pPr>
            <a:r>
              <a:rPr lang="en-US" sz="2000" dirty="0">
                <a:latin typeface="Arial" pitchFamily="34" charset="0"/>
                <a:cs typeface="Arial" pitchFamily="34" charset="0"/>
              </a:rPr>
              <a:t>	a, b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hằng</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kinh</a:t>
            </a:r>
            <a:r>
              <a:rPr lang="en-US" sz="2000" dirty="0">
                <a:latin typeface="Arial" pitchFamily="34" charset="0"/>
                <a:cs typeface="Arial" pitchFamily="34" charset="0"/>
              </a:rPr>
              <a:t> </a:t>
            </a:r>
            <a:r>
              <a:rPr lang="en-US" sz="2000" dirty="0" err="1">
                <a:latin typeface="Arial" pitchFamily="34" charset="0"/>
                <a:cs typeface="Arial" pitchFamily="34" charset="0"/>
              </a:rPr>
              <a:t>nghiệm</a:t>
            </a:r>
            <a:endParaRPr lang="en-US" sz="2000" dirty="0">
              <a:latin typeface="Arial" pitchFamily="34" charset="0"/>
              <a:cs typeface="Arial" pitchFamily="34" charset="0"/>
            </a:endParaRPr>
          </a:p>
          <a:p>
            <a:pPr lvl="1">
              <a:lnSpc>
                <a:spcPct val="90000"/>
              </a:lnSpc>
              <a:buNone/>
            </a:pPr>
            <a:r>
              <a:rPr lang="en-US" sz="2000" dirty="0">
                <a:latin typeface="Arial" pitchFamily="34" charset="0"/>
                <a:cs typeface="Arial" pitchFamily="34" charset="0"/>
              </a:rPr>
              <a:t>			a – </a:t>
            </a:r>
            <a:r>
              <a:rPr lang="en-US" sz="2000" dirty="0" err="1">
                <a:latin typeface="Arial" pitchFamily="34" charset="0"/>
                <a:cs typeface="Arial" pitchFamily="34" charset="0"/>
              </a:rPr>
              <a:t>liên</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phản</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cánh</a:t>
            </a:r>
            <a:r>
              <a:rPr lang="en-US" sz="2000" dirty="0">
                <a:latin typeface="Arial" pitchFamily="34" charset="0"/>
                <a:cs typeface="Arial" pitchFamily="34" charset="0"/>
              </a:rPr>
              <a:t> </a:t>
            </a:r>
            <a:r>
              <a:rPr lang="en-US" sz="2000" dirty="0" err="1">
                <a:latin typeface="Arial" pitchFamily="34" charset="0"/>
                <a:cs typeface="Arial" pitchFamily="34" charset="0"/>
              </a:rPr>
              <a:t>tay</a:t>
            </a:r>
            <a:endParaRPr lang="en-US" sz="2000" dirty="0">
              <a:latin typeface="Arial" pitchFamily="34" charset="0"/>
              <a:cs typeface="Arial" pitchFamily="34" charset="0"/>
            </a:endParaRPr>
          </a:p>
          <a:p>
            <a:pPr lvl="1">
              <a:lnSpc>
                <a:spcPct val="90000"/>
              </a:lnSpc>
              <a:buNone/>
            </a:pP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động</a:t>
            </a:r>
            <a:endParaRPr lang="en-US" sz="2000" dirty="0">
              <a:latin typeface="Arial" pitchFamily="34" charset="0"/>
              <a:cs typeface="Arial" pitchFamily="34" charset="0"/>
            </a:endParaRPr>
          </a:p>
          <a:p>
            <a:pPr lvl="1">
              <a:lnSpc>
                <a:spcPct val="90000"/>
              </a:lnSpc>
              <a:buNone/>
            </a:pPr>
            <a:r>
              <a:rPr lang="en-US" sz="2000" dirty="0">
                <a:latin typeface="Arial" pitchFamily="34" charset="0"/>
                <a:cs typeface="Arial" pitchFamily="34" charset="0"/>
              </a:rPr>
              <a:t>			b – </a:t>
            </a:r>
            <a:r>
              <a:rPr lang="en-US" sz="2000" dirty="0" err="1">
                <a:latin typeface="Arial" pitchFamily="34" charset="0"/>
                <a:cs typeface="Arial" pitchFamily="34" charset="0"/>
              </a:rPr>
              <a:t>liên</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chu</a:t>
            </a:r>
            <a:r>
              <a:rPr lang="en-US" sz="2000" dirty="0">
                <a:latin typeface="Arial" pitchFamily="34" charset="0"/>
                <a:cs typeface="Arial" pitchFamily="34" charset="0"/>
              </a:rPr>
              <a:t> </a:t>
            </a:r>
            <a:r>
              <a:rPr lang="en-US" sz="2000" dirty="0" err="1">
                <a:latin typeface="Arial" pitchFamily="34" charset="0"/>
                <a:cs typeface="Arial" pitchFamily="34" charset="0"/>
              </a:rPr>
              <a:t>kỳ</a:t>
            </a:r>
            <a:r>
              <a:rPr lang="en-US" sz="2000" dirty="0">
                <a:latin typeface="Arial" pitchFamily="34" charset="0"/>
                <a:cs typeface="Arial" pitchFamily="34" charset="0"/>
              </a:rPr>
              <a:t> </a:t>
            </a:r>
            <a:r>
              <a:rPr lang="en-US" sz="2000" dirty="0" err="1">
                <a:latin typeface="Arial" pitchFamily="34" charset="0"/>
                <a:cs typeface="Arial" pitchFamily="34" charset="0"/>
              </a:rPr>
              <a:t>Tp+Tc+Tm</a:t>
            </a:r>
            <a:endParaRPr lang="en-US" sz="2000" dirty="0">
              <a:latin typeface="Arial" pitchFamily="34" charset="0"/>
              <a:cs typeface="Arial" pitchFamily="34" charset="0"/>
            </a:endParaRPr>
          </a:p>
          <a:p>
            <a:pPr lvl="1">
              <a:lnSpc>
                <a:spcPct val="90000"/>
              </a:lnSpc>
              <a:buNone/>
            </a:pPr>
            <a:r>
              <a:rPr lang="en-US" sz="2000" dirty="0">
                <a:latin typeface="Arial" pitchFamily="34" charset="0"/>
                <a:cs typeface="Arial" pitchFamily="34" charset="0"/>
              </a:rPr>
              <a:t>	D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khoảng</a:t>
            </a:r>
            <a:r>
              <a:rPr lang="en-US" sz="2000" dirty="0">
                <a:latin typeface="Arial" pitchFamily="34" charset="0"/>
                <a:cs typeface="Arial" pitchFamily="34" charset="0"/>
              </a:rPr>
              <a:t> </a:t>
            </a:r>
            <a:r>
              <a:rPr lang="en-US" sz="2000" dirty="0" err="1">
                <a:latin typeface="Arial" pitchFamily="34" charset="0"/>
                <a:cs typeface="Arial" pitchFamily="34" charset="0"/>
              </a:rPr>
              <a:t>cách</a:t>
            </a:r>
            <a:r>
              <a:rPr lang="en-US" sz="2000" dirty="0">
                <a:latin typeface="Arial" pitchFamily="34" charset="0"/>
                <a:cs typeface="Arial" pitchFamily="34" charset="0"/>
              </a:rPr>
              <a:t> </a:t>
            </a:r>
            <a:r>
              <a:rPr lang="en-US" sz="2000" dirty="0" err="1">
                <a:latin typeface="Arial" pitchFamily="34" charset="0"/>
                <a:cs typeface="Arial" pitchFamily="34" charset="0"/>
              </a:rPr>
              <a:t>tới</a:t>
            </a:r>
            <a:r>
              <a:rPr lang="en-US" sz="2000" dirty="0">
                <a:latin typeface="Arial" pitchFamily="34" charset="0"/>
                <a:cs typeface="Arial" pitchFamily="34" charset="0"/>
              </a:rPr>
              <a:t> </a:t>
            </a:r>
            <a:r>
              <a:rPr lang="en-US" sz="2000" dirty="0" err="1">
                <a:latin typeface="Arial" pitchFamily="34" charset="0"/>
                <a:cs typeface="Arial" pitchFamily="34" charset="0"/>
              </a:rPr>
              <a:t>đích</a:t>
            </a:r>
            <a:endParaRPr lang="en-US" sz="2000" dirty="0">
              <a:latin typeface="Arial" pitchFamily="34" charset="0"/>
              <a:cs typeface="Arial" pitchFamily="34" charset="0"/>
            </a:endParaRPr>
          </a:p>
          <a:p>
            <a:pPr lvl="1">
              <a:lnSpc>
                <a:spcPct val="90000"/>
              </a:lnSpc>
              <a:buNone/>
            </a:pPr>
            <a:r>
              <a:rPr lang="en-US" sz="2000" dirty="0">
                <a:latin typeface="Arial" pitchFamily="34" charset="0"/>
                <a:cs typeface="Arial" pitchFamily="34" charset="0"/>
              </a:rPr>
              <a:t>	S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kích</a:t>
            </a:r>
            <a:r>
              <a:rPr lang="en-US" sz="2000" dirty="0">
                <a:latin typeface="Arial" pitchFamily="34" charset="0"/>
                <a:cs typeface="Arial" pitchFamily="34" charset="0"/>
              </a:rPr>
              <a:t> </a:t>
            </a:r>
            <a:r>
              <a:rPr lang="en-US" sz="2000" dirty="0" err="1">
                <a:latin typeface="Arial" pitchFamily="34" charset="0"/>
                <a:cs typeface="Arial" pitchFamily="34" charset="0"/>
              </a:rPr>
              <a:t>thước</a:t>
            </a:r>
            <a:r>
              <a:rPr lang="en-US" sz="2000" dirty="0">
                <a:latin typeface="Arial" pitchFamily="34" charset="0"/>
                <a:cs typeface="Arial" pitchFamily="34" charset="0"/>
              </a:rPr>
              <a:t> </a:t>
            </a:r>
            <a:r>
              <a:rPr lang="en-US" sz="2000" dirty="0" err="1">
                <a:latin typeface="Arial" pitchFamily="34" charset="0"/>
                <a:cs typeface="Arial" pitchFamily="34" charset="0"/>
              </a:rPr>
              <a:t>đích</a:t>
            </a:r>
            <a:endParaRPr lang="en-US" sz="2000" dirty="0">
              <a:latin typeface="Arial" pitchFamily="34" charset="0"/>
              <a:cs typeface="Arial" pitchFamily="34" charset="0"/>
            </a:endParaRPr>
          </a:p>
          <a:p>
            <a:pPr lvl="1">
              <a:lnSpc>
                <a:spcPct val="90000"/>
              </a:lnSpc>
              <a:buNone/>
            </a:pPr>
            <a:r>
              <a:rPr lang="en-US" sz="2000" dirty="0">
                <a:latin typeface="Arial" pitchFamily="34" charset="0"/>
                <a:cs typeface="Arial" pitchFamily="34" charset="0"/>
              </a:rPr>
              <a:t>	(ID)=log</a:t>
            </a:r>
            <a:r>
              <a:rPr lang="en-US" sz="2000" baseline="-25000" dirty="0">
                <a:latin typeface="Arial" pitchFamily="34" charset="0"/>
                <a:cs typeface="Arial" pitchFamily="34" charset="0"/>
              </a:rPr>
              <a:t>2</a:t>
            </a:r>
            <a:r>
              <a:rPr lang="en-US" sz="2000" dirty="0">
                <a:latin typeface="Arial" pitchFamily="34" charset="0"/>
                <a:cs typeface="Arial" pitchFamily="34" charset="0"/>
              </a:rPr>
              <a:t>(2D/S+1)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khó</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p>
          <a:p>
            <a:pPr lvl="1">
              <a:lnSpc>
                <a:spcPct val="90000"/>
              </a:lnSpc>
              <a:buNone/>
            </a:pP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dirty="0" err="1">
                <a:latin typeface="Arial" pitchFamily="34" charset="0"/>
                <a:cs typeface="Arial" pitchFamily="34" charset="0"/>
              </a:rPr>
              <a:t>dịch</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a:t>
            </a:r>
          </a:p>
          <a:p>
            <a:endParaRPr lang="en-US" sz="2000" dirty="0">
              <a:latin typeface="Arial" pitchFamily="34" charset="0"/>
              <a:cs typeface="Arial" pitchFamily="34" charset="0"/>
            </a:endParaRPr>
          </a:p>
          <a:p>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29</a:t>
            </a:fld>
            <a:endParaRPr lang="en-US"/>
          </a:p>
        </p:txBody>
      </p:sp>
      <p:grpSp>
        <p:nvGrpSpPr>
          <p:cNvPr id="7" name="Group 14"/>
          <p:cNvGrpSpPr>
            <a:grpSpLocks/>
          </p:cNvGrpSpPr>
          <p:nvPr/>
        </p:nvGrpSpPr>
        <p:grpSpPr bwMode="auto">
          <a:xfrm>
            <a:off x="5867400" y="5334000"/>
            <a:ext cx="2971800" cy="1295400"/>
            <a:chOff x="3168" y="2592"/>
            <a:chExt cx="1872" cy="816"/>
          </a:xfrm>
        </p:grpSpPr>
        <p:sp>
          <p:nvSpPr>
            <p:cNvPr id="8" name="Freeform 6"/>
            <p:cNvSpPr>
              <a:spLocks/>
            </p:cNvSpPr>
            <p:nvPr/>
          </p:nvSpPr>
          <p:spPr bwMode="auto">
            <a:xfrm>
              <a:off x="3168" y="2893"/>
              <a:ext cx="82" cy="101"/>
            </a:xfrm>
            <a:custGeom>
              <a:avLst/>
              <a:gdLst>
                <a:gd name="T0" fmla="*/ 96 w 132"/>
                <a:gd name="T1" fmla="*/ 113 h 135"/>
                <a:gd name="T2" fmla="*/ 66 w 132"/>
                <a:gd name="T3" fmla="*/ 83 h 135"/>
                <a:gd name="T4" fmla="*/ 14 w 132"/>
                <a:gd name="T5" fmla="*/ 135 h 135"/>
                <a:gd name="T6" fmla="*/ 0 w 132"/>
                <a:gd name="T7" fmla="*/ 120 h 135"/>
                <a:gd name="T8" fmla="*/ 51 w 132"/>
                <a:gd name="T9" fmla="*/ 68 h 135"/>
                <a:gd name="T10" fmla="*/ 22 w 132"/>
                <a:gd name="T11" fmla="*/ 39 h 135"/>
                <a:gd name="T12" fmla="*/ 132 w 132"/>
                <a:gd name="T13" fmla="*/ 0 h 135"/>
                <a:gd name="T14" fmla="*/ 96 w 132"/>
                <a:gd name="T15" fmla="*/ 113 h 135"/>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135"/>
                <a:gd name="T26" fmla="*/ 132 w 13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135">
                  <a:moveTo>
                    <a:pt x="96" y="113"/>
                  </a:moveTo>
                  <a:lnTo>
                    <a:pt x="66" y="83"/>
                  </a:lnTo>
                  <a:lnTo>
                    <a:pt x="14" y="135"/>
                  </a:lnTo>
                  <a:lnTo>
                    <a:pt x="0" y="120"/>
                  </a:lnTo>
                  <a:lnTo>
                    <a:pt x="51" y="68"/>
                  </a:lnTo>
                  <a:lnTo>
                    <a:pt x="22" y="39"/>
                  </a:lnTo>
                  <a:lnTo>
                    <a:pt x="132" y="0"/>
                  </a:lnTo>
                  <a:lnTo>
                    <a:pt x="96" y="113"/>
                  </a:lnTo>
                  <a:close/>
                </a:path>
              </a:pathLst>
            </a:custGeom>
            <a:solidFill>
              <a:srgbClr val="000000"/>
            </a:solidFill>
            <a:ln w="9525">
              <a:noFill/>
              <a:round/>
              <a:headEnd/>
              <a:tailEnd/>
            </a:ln>
          </p:spPr>
          <p:txBody>
            <a:bodyPr/>
            <a:lstStyle/>
            <a:p>
              <a:endParaRPr lang="en-US"/>
            </a:p>
          </p:txBody>
        </p:sp>
        <p:sp>
          <p:nvSpPr>
            <p:cNvPr id="9" name="Rectangle 7"/>
            <p:cNvSpPr>
              <a:spLocks/>
            </p:cNvSpPr>
            <p:nvPr/>
          </p:nvSpPr>
          <p:spPr bwMode="auto">
            <a:xfrm>
              <a:off x="4545" y="2612"/>
              <a:ext cx="471" cy="517"/>
            </a:xfrm>
            <a:prstGeom prst="rect">
              <a:avLst/>
            </a:prstGeom>
            <a:solidFill>
              <a:srgbClr val="00CC98"/>
            </a:solidFill>
            <a:ln w="9525">
              <a:noFill/>
              <a:miter lim="800000"/>
              <a:headEnd/>
              <a:tailEnd/>
            </a:ln>
          </p:spPr>
          <p:txBody>
            <a:bodyPr/>
            <a:lstStyle/>
            <a:p>
              <a:endParaRPr lang="en-US"/>
            </a:p>
          </p:txBody>
        </p:sp>
        <p:sp>
          <p:nvSpPr>
            <p:cNvPr id="10" name="Rectangle 8"/>
            <p:cNvSpPr>
              <a:spLocks/>
            </p:cNvSpPr>
            <p:nvPr/>
          </p:nvSpPr>
          <p:spPr bwMode="auto">
            <a:xfrm>
              <a:off x="4545" y="2612"/>
              <a:ext cx="471" cy="517"/>
            </a:xfrm>
            <a:prstGeom prst="rect">
              <a:avLst/>
            </a:prstGeom>
            <a:noFill/>
            <a:ln w="13328">
              <a:solidFill>
                <a:srgbClr val="000000"/>
              </a:solidFill>
              <a:miter lim="800000"/>
              <a:headEnd/>
              <a:tailEnd/>
            </a:ln>
          </p:spPr>
          <p:txBody>
            <a:bodyPr/>
            <a:lstStyle/>
            <a:p>
              <a:endParaRPr lang="en-US"/>
            </a:p>
          </p:txBody>
        </p:sp>
        <p:sp>
          <p:nvSpPr>
            <p:cNvPr id="11" name="Freeform 9"/>
            <p:cNvSpPr>
              <a:spLocks/>
            </p:cNvSpPr>
            <p:nvPr/>
          </p:nvSpPr>
          <p:spPr bwMode="auto">
            <a:xfrm>
              <a:off x="3250" y="2812"/>
              <a:ext cx="1529" cy="70"/>
            </a:xfrm>
            <a:custGeom>
              <a:avLst/>
              <a:gdLst>
                <a:gd name="T0" fmla="*/ 87 w 2455"/>
                <a:gd name="T1" fmla="*/ 0 h 94"/>
                <a:gd name="T2" fmla="*/ 95 w 2455"/>
                <a:gd name="T3" fmla="*/ 10 h 94"/>
                <a:gd name="T4" fmla="*/ 95 w 2455"/>
                <a:gd name="T5" fmla="*/ 11 h 94"/>
                <a:gd name="T6" fmla="*/ 91 w 2455"/>
                <a:gd name="T7" fmla="*/ 18 h 94"/>
                <a:gd name="T8" fmla="*/ 59 w 2455"/>
                <a:gd name="T9" fmla="*/ 37 h 94"/>
                <a:gd name="T10" fmla="*/ 2399 w 2455"/>
                <a:gd name="T11" fmla="*/ 37 h 94"/>
                <a:gd name="T12" fmla="*/ 2367 w 2455"/>
                <a:gd name="T13" fmla="*/ 18 h 94"/>
                <a:gd name="T14" fmla="*/ 2366 w 2455"/>
                <a:gd name="T15" fmla="*/ 18 h 94"/>
                <a:gd name="T16" fmla="*/ 2365 w 2455"/>
                <a:gd name="T17" fmla="*/ 17 h 94"/>
                <a:gd name="T18" fmla="*/ 2363 w 2455"/>
                <a:gd name="T19" fmla="*/ 10 h 94"/>
                <a:gd name="T20" fmla="*/ 2363 w 2455"/>
                <a:gd name="T21" fmla="*/ 9 h 94"/>
                <a:gd name="T22" fmla="*/ 2372 w 2455"/>
                <a:gd name="T23" fmla="*/ 0 h 94"/>
                <a:gd name="T24" fmla="*/ 2373 w 2455"/>
                <a:gd name="T25" fmla="*/ 0 h 94"/>
                <a:gd name="T26" fmla="*/ 2455 w 2455"/>
                <a:gd name="T27" fmla="*/ 47 h 94"/>
                <a:gd name="T28" fmla="*/ 2379 w 2455"/>
                <a:gd name="T29" fmla="*/ 93 h 94"/>
                <a:gd name="T30" fmla="*/ 2375 w 2455"/>
                <a:gd name="T31" fmla="*/ 94 h 94"/>
                <a:gd name="T32" fmla="*/ 2374 w 2455"/>
                <a:gd name="T33" fmla="*/ 94 h 94"/>
                <a:gd name="T34" fmla="*/ 2397 w 2455"/>
                <a:gd name="T35" fmla="*/ 57 h 94"/>
                <a:gd name="T36" fmla="*/ 61 w 2455"/>
                <a:gd name="T37" fmla="*/ 57 h 94"/>
                <a:gd name="T38" fmla="*/ 95 w 2455"/>
                <a:gd name="T39" fmla="*/ 82 h 94"/>
                <a:gd name="T40" fmla="*/ 95 w 2455"/>
                <a:gd name="T41" fmla="*/ 83 h 94"/>
                <a:gd name="T42" fmla="*/ 83 w 2455"/>
                <a:gd name="T43" fmla="*/ 94 h 94"/>
                <a:gd name="T44" fmla="*/ 82 w 2455"/>
                <a:gd name="T45" fmla="*/ 94 h 94"/>
                <a:gd name="T46" fmla="*/ 0 w 2455"/>
                <a:gd name="T47" fmla="*/ 47 h 94"/>
                <a:gd name="T48" fmla="*/ 79 w 2455"/>
                <a:gd name="T49" fmla="*/ 1 h 94"/>
                <a:gd name="T50" fmla="*/ 86 w 2455"/>
                <a:gd name="T51" fmla="*/ 0 h 94"/>
                <a:gd name="T52" fmla="*/ 87 w 2455"/>
                <a:gd name="T53" fmla="*/ 0 h 9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55"/>
                <a:gd name="T82" fmla="*/ 0 h 94"/>
                <a:gd name="T83" fmla="*/ 2455 w 2455"/>
                <a:gd name="T84" fmla="*/ 94 h 9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55" h="94">
                  <a:moveTo>
                    <a:pt x="87" y="0"/>
                  </a:moveTo>
                  <a:lnTo>
                    <a:pt x="95" y="10"/>
                  </a:lnTo>
                  <a:lnTo>
                    <a:pt x="95" y="11"/>
                  </a:lnTo>
                  <a:lnTo>
                    <a:pt x="91" y="18"/>
                  </a:lnTo>
                  <a:lnTo>
                    <a:pt x="59" y="37"/>
                  </a:lnTo>
                  <a:lnTo>
                    <a:pt x="2399" y="37"/>
                  </a:lnTo>
                  <a:lnTo>
                    <a:pt x="2367" y="18"/>
                  </a:lnTo>
                  <a:lnTo>
                    <a:pt x="2366" y="18"/>
                  </a:lnTo>
                  <a:lnTo>
                    <a:pt x="2365" y="17"/>
                  </a:lnTo>
                  <a:lnTo>
                    <a:pt x="2363" y="10"/>
                  </a:lnTo>
                  <a:lnTo>
                    <a:pt x="2363" y="9"/>
                  </a:lnTo>
                  <a:lnTo>
                    <a:pt x="2372" y="0"/>
                  </a:lnTo>
                  <a:lnTo>
                    <a:pt x="2373" y="0"/>
                  </a:lnTo>
                  <a:lnTo>
                    <a:pt x="2455" y="47"/>
                  </a:lnTo>
                  <a:lnTo>
                    <a:pt x="2379" y="93"/>
                  </a:lnTo>
                  <a:lnTo>
                    <a:pt x="2375" y="94"/>
                  </a:lnTo>
                  <a:lnTo>
                    <a:pt x="2374" y="94"/>
                  </a:lnTo>
                  <a:lnTo>
                    <a:pt x="2397" y="57"/>
                  </a:lnTo>
                  <a:lnTo>
                    <a:pt x="61" y="57"/>
                  </a:lnTo>
                  <a:lnTo>
                    <a:pt x="95" y="82"/>
                  </a:lnTo>
                  <a:lnTo>
                    <a:pt x="95" y="83"/>
                  </a:lnTo>
                  <a:lnTo>
                    <a:pt x="83" y="94"/>
                  </a:lnTo>
                  <a:lnTo>
                    <a:pt x="82" y="94"/>
                  </a:lnTo>
                  <a:lnTo>
                    <a:pt x="0" y="47"/>
                  </a:lnTo>
                  <a:lnTo>
                    <a:pt x="79" y="1"/>
                  </a:lnTo>
                  <a:lnTo>
                    <a:pt x="86" y="0"/>
                  </a:lnTo>
                  <a:lnTo>
                    <a:pt x="87" y="0"/>
                  </a:lnTo>
                  <a:close/>
                </a:path>
              </a:pathLst>
            </a:custGeom>
            <a:solidFill>
              <a:srgbClr val="000000"/>
            </a:solidFill>
            <a:ln w="9525">
              <a:noFill/>
              <a:round/>
              <a:headEnd/>
              <a:tailEnd/>
            </a:ln>
          </p:spPr>
          <p:txBody>
            <a:bodyPr/>
            <a:lstStyle/>
            <a:p>
              <a:endParaRPr lang="en-US"/>
            </a:p>
          </p:txBody>
        </p:sp>
        <p:sp>
          <p:nvSpPr>
            <p:cNvPr id="12" name="Freeform 10"/>
            <p:cNvSpPr>
              <a:spLocks/>
            </p:cNvSpPr>
            <p:nvPr/>
          </p:nvSpPr>
          <p:spPr bwMode="auto">
            <a:xfrm>
              <a:off x="4545" y="3152"/>
              <a:ext cx="471" cy="72"/>
            </a:xfrm>
            <a:custGeom>
              <a:avLst/>
              <a:gdLst>
                <a:gd name="T0" fmla="*/ 674 w 756"/>
                <a:gd name="T1" fmla="*/ 0 h 96"/>
                <a:gd name="T2" fmla="*/ 756 w 756"/>
                <a:gd name="T3" fmla="*/ 49 h 96"/>
                <a:gd name="T4" fmla="*/ 677 w 756"/>
                <a:gd name="T5" fmla="*/ 95 h 96"/>
                <a:gd name="T6" fmla="*/ 673 w 756"/>
                <a:gd name="T7" fmla="*/ 96 h 96"/>
                <a:gd name="T8" fmla="*/ 672 w 756"/>
                <a:gd name="T9" fmla="*/ 96 h 96"/>
                <a:gd name="T10" fmla="*/ 661 w 756"/>
                <a:gd name="T11" fmla="*/ 86 h 96"/>
                <a:gd name="T12" fmla="*/ 661 w 756"/>
                <a:gd name="T13" fmla="*/ 85 h 96"/>
                <a:gd name="T14" fmla="*/ 667 w 756"/>
                <a:gd name="T15" fmla="*/ 76 h 96"/>
                <a:gd name="T16" fmla="*/ 696 w 756"/>
                <a:gd name="T17" fmla="*/ 59 h 96"/>
                <a:gd name="T18" fmla="*/ 60 w 756"/>
                <a:gd name="T19" fmla="*/ 59 h 96"/>
                <a:gd name="T20" fmla="*/ 89 w 756"/>
                <a:gd name="T21" fmla="*/ 76 h 96"/>
                <a:gd name="T22" fmla="*/ 89 w 756"/>
                <a:gd name="T23" fmla="*/ 76 h 96"/>
                <a:gd name="T24" fmla="*/ 90 w 756"/>
                <a:gd name="T25" fmla="*/ 76 h 96"/>
                <a:gd name="T26" fmla="*/ 94 w 756"/>
                <a:gd name="T27" fmla="*/ 86 h 96"/>
                <a:gd name="T28" fmla="*/ 94 w 756"/>
                <a:gd name="T29" fmla="*/ 87 h 96"/>
                <a:gd name="T30" fmla="*/ 83 w 756"/>
                <a:gd name="T31" fmla="*/ 96 h 96"/>
                <a:gd name="T32" fmla="*/ 82 w 756"/>
                <a:gd name="T33" fmla="*/ 96 h 96"/>
                <a:gd name="T34" fmla="*/ 0 w 756"/>
                <a:gd name="T35" fmla="*/ 49 h 96"/>
                <a:gd name="T36" fmla="*/ 79 w 756"/>
                <a:gd name="T37" fmla="*/ 1 h 96"/>
                <a:gd name="T38" fmla="*/ 83 w 756"/>
                <a:gd name="T39" fmla="*/ 0 h 96"/>
                <a:gd name="T40" fmla="*/ 84 w 756"/>
                <a:gd name="T41" fmla="*/ 0 h 96"/>
                <a:gd name="T42" fmla="*/ 94 w 756"/>
                <a:gd name="T43" fmla="*/ 10 h 96"/>
                <a:gd name="T44" fmla="*/ 94 w 756"/>
                <a:gd name="T45" fmla="*/ 11 h 96"/>
                <a:gd name="T46" fmla="*/ 89 w 756"/>
                <a:gd name="T47" fmla="*/ 20 h 96"/>
                <a:gd name="T48" fmla="*/ 60 w 756"/>
                <a:gd name="T49" fmla="*/ 37 h 96"/>
                <a:gd name="T50" fmla="*/ 696 w 756"/>
                <a:gd name="T51" fmla="*/ 37 h 96"/>
                <a:gd name="T52" fmla="*/ 667 w 756"/>
                <a:gd name="T53" fmla="*/ 20 h 96"/>
                <a:gd name="T54" fmla="*/ 666 w 756"/>
                <a:gd name="T55" fmla="*/ 20 h 96"/>
                <a:gd name="T56" fmla="*/ 666 w 756"/>
                <a:gd name="T57" fmla="*/ 20 h 96"/>
                <a:gd name="T58" fmla="*/ 661 w 756"/>
                <a:gd name="T59" fmla="*/ 10 h 96"/>
                <a:gd name="T60" fmla="*/ 661 w 756"/>
                <a:gd name="T61" fmla="*/ 9 h 96"/>
                <a:gd name="T62" fmla="*/ 673 w 756"/>
                <a:gd name="T63" fmla="*/ 0 h 96"/>
                <a:gd name="T64" fmla="*/ 674 w 756"/>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6"/>
                <a:gd name="T100" fmla="*/ 0 h 96"/>
                <a:gd name="T101" fmla="*/ 756 w 756"/>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6" h="96">
                  <a:moveTo>
                    <a:pt x="674" y="0"/>
                  </a:moveTo>
                  <a:lnTo>
                    <a:pt x="756" y="49"/>
                  </a:lnTo>
                  <a:lnTo>
                    <a:pt x="677" y="95"/>
                  </a:lnTo>
                  <a:lnTo>
                    <a:pt x="673" y="96"/>
                  </a:lnTo>
                  <a:lnTo>
                    <a:pt x="672" y="96"/>
                  </a:lnTo>
                  <a:lnTo>
                    <a:pt x="661" y="86"/>
                  </a:lnTo>
                  <a:lnTo>
                    <a:pt x="661" y="85"/>
                  </a:lnTo>
                  <a:lnTo>
                    <a:pt x="667" y="76"/>
                  </a:lnTo>
                  <a:lnTo>
                    <a:pt x="696" y="59"/>
                  </a:lnTo>
                  <a:lnTo>
                    <a:pt x="60" y="59"/>
                  </a:lnTo>
                  <a:lnTo>
                    <a:pt x="89" y="76"/>
                  </a:lnTo>
                  <a:lnTo>
                    <a:pt x="90" y="76"/>
                  </a:lnTo>
                  <a:lnTo>
                    <a:pt x="94" y="86"/>
                  </a:lnTo>
                  <a:lnTo>
                    <a:pt x="94" y="87"/>
                  </a:lnTo>
                  <a:lnTo>
                    <a:pt x="83" y="96"/>
                  </a:lnTo>
                  <a:lnTo>
                    <a:pt x="82" y="96"/>
                  </a:lnTo>
                  <a:lnTo>
                    <a:pt x="0" y="49"/>
                  </a:lnTo>
                  <a:lnTo>
                    <a:pt x="79" y="1"/>
                  </a:lnTo>
                  <a:lnTo>
                    <a:pt x="83" y="0"/>
                  </a:lnTo>
                  <a:lnTo>
                    <a:pt x="84" y="0"/>
                  </a:lnTo>
                  <a:lnTo>
                    <a:pt x="94" y="10"/>
                  </a:lnTo>
                  <a:lnTo>
                    <a:pt x="94" y="11"/>
                  </a:lnTo>
                  <a:lnTo>
                    <a:pt x="89" y="20"/>
                  </a:lnTo>
                  <a:lnTo>
                    <a:pt x="60" y="37"/>
                  </a:lnTo>
                  <a:lnTo>
                    <a:pt x="696" y="37"/>
                  </a:lnTo>
                  <a:lnTo>
                    <a:pt x="667" y="20"/>
                  </a:lnTo>
                  <a:lnTo>
                    <a:pt x="666" y="20"/>
                  </a:lnTo>
                  <a:lnTo>
                    <a:pt x="661" y="10"/>
                  </a:lnTo>
                  <a:lnTo>
                    <a:pt x="661" y="9"/>
                  </a:lnTo>
                  <a:lnTo>
                    <a:pt x="673" y="0"/>
                  </a:lnTo>
                  <a:lnTo>
                    <a:pt x="674" y="0"/>
                  </a:lnTo>
                  <a:close/>
                </a:path>
              </a:pathLst>
            </a:custGeom>
            <a:solidFill>
              <a:srgbClr val="000000"/>
            </a:solidFill>
            <a:ln w="9525">
              <a:noFill/>
              <a:round/>
              <a:headEnd/>
              <a:tailEnd/>
            </a:ln>
          </p:spPr>
          <p:txBody>
            <a:bodyPr/>
            <a:lstStyle/>
            <a:p>
              <a:endParaRPr lang="en-US"/>
            </a:p>
          </p:txBody>
        </p:sp>
        <p:sp>
          <p:nvSpPr>
            <p:cNvPr id="13" name="Freeform 11"/>
            <p:cNvSpPr>
              <a:spLocks/>
            </p:cNvSpPr>
            <p:nvPr/>
          </p:nvSpPr>
          <p:spPr bwMode="auto">
            <a:xfrm>
              <a:off x="4780" y="2611"/>
              <a:ext cx="0" cy="517"/>
            </a:xfrm>
            <a:custGeom>
              <a:avLst/>
              <a:gdLst>
                <a:gd name="T0" fmla="*/ 0 h 691"/>
                <a:gd name="T1" fmla="*/ 691 h 691"/>
                <a:gd name="T2" fmla="*/ 0 60000 65536"/>
                <a:gd name="T3" fmla="*/ 0 60000 65536"/>
                <a:gd name="T4" fmla="*/ 0 h 691"/>
                <a:gd name="T5" fmla="*/ 691 h 691"/>
              </a:gdLst>
              <a:ahLst/>
              <a:cxnLst>
                <a:cxn ang="T2">
                  <a:pos x="0" y="T0"/>
                </a:cxn>
                <a:cxn ang="T3">
                  <a:pos x="0" y="T1"/>
                </a:cxn>
              </a:cxnLst>
              <a:rect l="0" t="T4" r="0" b="T5"/>
              <a:pathLst>
                <a:path h="691">
                  <a:moveTo>
                    <a:pt x="0" y="0"/>
                  </a:moveTo>
                  <a:lnTo>
                    <a:pt x="0" y="691"/>
                  </a:lnTo>
                </a:path>
              </a:pathLst>
            </a:custGeom>
            <a:noFill/>
            <a:ln w="13328">
              <a:solidFill>
                <a:srgbClr val="000000"/>
              </a:solidFill>
              <a:round/>
              <a:headEnd/>
              <a:tailEnd/>
            </a:ln>
          </p:spPr>
          <p:txBody>
            <a:bodyPr/>
            <a:lstStyle/>
            <a:p>
              <a:endParaRPr lang="en-US"/>
            </a:p>
          </p:txBody>
        </p:sp>
        <p:sp>
          <p:nvSpPr>
            <p:cNvPr id="14" name="Text Box 12"/>
            <p:cNvSpPr txBox="1">
              <a:spLocks noChangeArrowheads="1"/>
            </p:cNvSpPr>
            <p:nvPr/>
          </p:nvSpPr>
          <p:spPr bwMode="auto">
            <a:xfrm>
              <a:off x="4704" y="3204"/>
              <a:ext cx="336" cy="204"/>
            </a:xfrm>
            <a:prstGeom prst="rect">
              <a:avLst/>
            </a:prstGeom>
            <a:noFill/>
            <a:ln w="9525">
              <a:noFill/>
              <a:miter lim="800000"/>
              <a:headEnd/>
              <a:tailEnd/>
            </a:ln>
          </p:spPr>
          <p:txBody>
            <a:bodyPr/>
            <a:lstStyle/>
            <a:p>
              <a:r>
                <a:rPr lang="en-US">
                  <a:latin typeface="Tahoma" pitchFamily="34" charset="0"/>
                </a:rPr>
                <a:t>S</a:t>
              </a:r>
              <a:endParaRPr lang="en-US"/>
            </a:p>
          </p:txBody>
        </p:sp>
        <p:sp>
          <p:nvSpPr>
            <p:cNvPr id="15" name="Text Box 13"/>
            <p:cNvSpPr txBox="1">
              <a:spLocks noChangeArrowheads="1"/>
            </p:cNvSpPr>
            <p:nvPr/>
          </p:nvSpPr>
          <p:spPr bwMode="auto">
            <a:xfrm>
              <a:off x="3743" y="2592"/>
              <a:ext cx="337" cy="240"/>
            </a:xfrm>
            <a:prstGeom prst="rect">
              <a:avLst/>
            </a:prstGeom>
            <a:noFill/>
            <a:ln w="9525">
              <a:noFill/>
              <a:miter lim="800000"/>
              <a:headEnd/>
              <a:tailEnd/>
            </a:ln>
          </p:spPr>
          <p:txBody>
            <a:bodyPr/>
            <a:lstStyle/>
            <a:p>
              <a:r>
                <a:rPr lang="en-US">
                  <a:latin typeface="Tahoma" pitchFamily="34" charset="0"/>
                </a:rPr>
                <a:t>D</a:t>
              </a:r>
              <a:endParaRPr lang="en-US"/>
            </a:p>
          </p:txBody>
        </p:sp>
      </p:grpSp>
    </p:spTree>
    <p:extLst>
      <p:ext uri="{BB962C8B-B14F-4D97-AF65-F5344CB8AC3E}">
        <p14:creationId xmlns:p14="http://schemas.microsoft.com/office/powerpoint/2010/main" val="374571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a:t>
            </a:r>
            <a:endParaRPr lang="en-US" dirty="0"/>
          </a:p>
        </p:txBody>
      </p:sp>
      <p:sp>
        <p:nvSpPr>
          <p:cNvPr id="3" name="Content Placeholder 2"/>
          <p:cNvSpPr>
            <a:spLocks noGrp="1"/>
          </p:cNvSpPr>
          <p:nvPr>
            <p:ph idx="1"/>
          </p:nvPr>
        </p:nvSpPr>
        <p:spPr>
          <a:xfrm>
            <a:off x="457200" y="1447800"/>
            <a:ext cx="8229600" cy="4876800"/>
          </a:xfrm>
        </p:spPr>
        <p:txBody>
          <a:bodyPr/>
          <a:lstStyle/>
          <a:p>
            <a:r>
              <a:rPr lang="en-US" sz="2400" b="0" dirty="0" err="1"/>
              <a:t>Lỗi</a:t>
            </a:r>
            <a:r>
              <a:rPr lang="en-US" sz="2400" b="0" dirty="0"/>
              <a:t> </a:t>
            </a:r>
            <a:r>
              <a:rPr lang="en-US" sz="2400" b="0" dirty="0" err="1"/>
              <a:t>thiết</a:t>
            </a:r>
            <a:r>
              <a:rPr lang="en-US" sz="2400" b="0" dirty="0"/>
              <a:t> </a:t>
            </a:r>
            <a:r>
              <a:rPr lang="en-US" sz="2400" b="0" dirty="0" err="1"/>
              <a:t>kế</a:t>
            </a:r>
            <a:r>
              <a:rPr lang="en-US" sz="2400" b="0" dirty="0"/>
              <a:t> </a:t>
            </a:r>
            <a:r>
              <a:rPr lang="en-US" sz="2400" b="0" dirty="0" err="1"/>
              <a:t>trong</a:t>
            </a:r>
            <a:r>
              <a:rPr lang="en-US" sz="2400" b="0" dirty="0"/>
              <a:t> </a:t>
            </a:r>
            <a:r>
              <a:rPr lang="en-US" sz="2400" b="0" dirty="0" err="1"/>
              <a:t>hệ</a:t>
            </a:r>
            <a:r>
              <a:rPr lang="en-US" sz="2400" b="0" dirty="0"/>
              <a:t> </a:t>
            </a:r>
            <a:r>
              <a:rPr lang="en-US" sz="2400" b="0" dirty="0" err="1"/>
              <a:t>thống</a:t>
            </a:r>
            <a:r>
              <a:rPr lang="en-US" sz="2400" b="0" dirty="0"/>
              <a:t> </a:t>
            </a:r>
            <a:r>
              <a:rPr lang="en-US" sz="2400" b="0" dirty="0" err="1"/>
              <a:t>tương</a:t>
            </a:r>
            <a:r>
              <a:rPr lang="en-US" sz="2400" b="0" dirty="0"/>
              <a:t> </a:t>
            </a:r>
            <a:r>
              <a:rPr lang="en-US" sz="2400" b="0" dirty="0" err="1"/>
              <a:t>tác</a:t>
            </a:r>
            <a:endParaRPr lang="en-US" sz="2400" b="0" dirty="0"/>
          </a:p>
          <a:p>
            <a:r>
              <a:rPr lang="en-US" sz="2400" b="0" dirty="0" err="1"/>
              <a:t>Tiến</a:t>
            </a:r>
            <a:r>
              <a:rPr lang="en-US" sz="2400" b="0" dirty="0"/>
              <a:t> </a:t>
            </a:r>
            <a:r>
              <a:rPr lang="en-US" sz="2400" b="0" dirty="0" err="1"/>
              <a:t>trình</a:t>
            </a:r>
            <a:r>
              <a:rPr lang="en-US" sz="2400" b="0" dirty="0"/>
              <a:t> </a:t>
            </a:r>
            <a:r>
              <a:rPr lang="en-US" sz="2400" b="0" dirty="0" err="1"/>
              <a:t>xử</a:t>
            </a:r>
            <a:r>
              <a:rPr lang="en-US" sz="2400" b="0" dirty="0"/>
              <a:t> </a:t>
            </a:r>
            <a:r>
              <a:rPr lang="en-US" sz="2400" b="0" dirty="0" err="1"/>
              <a:t>lý</a:t>
            </a:r>
            <a:r>
              <a:rPr lang="en-US" sz="2400" b="0" dirty="0"/>
              <a:t> </a:t>
            </a:r>
            <a:r>
              <a:rPr lang="en-US" sz="2400" b="0" dirty="0" err="1"/>
              <a:t>thông</a:t>
            </a:r>
            <a:r>
              <a:rPr lang="en-US" sz="2400" b="0" dirty="0"/>
              <a:t> tin </a:t>
            </a:r>
            <a:r>
              <a:rPr lang="en-US" sz="2400" b="0" dirty="0" err="1"/>
              <a:t>của</a:t>
            </a:r>
            <a:r>
              <a:rPr lang="en-US" sz="2400" b="0" dirty="0"/>
              <a:t> con </a:t>
            </a:r>
            <a:r>
              <a:rPr lang="en-US" sz="2400" b="0" dirty="0" err="1"/>
              <a:t>người</a:t>
            </a:r>
            <a:endParaRPr lang="en-US" sz="2400" b="0" dirty="0"/>
          </a:p>
          <a:p>
            <a:r>
              <a:rPr lang="en-US" sz="2400" b="0" dirty="0" err="1"/>
              <a:t>Mô</a:t>
            </a:r>
            <a:r>
              <a:rPr lang="en-US" sz="2400" b="0" dirty="0"/>
              <a:t> </a:t>
            </a:r>
            <a:r>
              <a:rPr lang="en-US" sz="2400" b="0" dirty="0" err="1"/>
              <a:t>hình</a:t>
            </a:r>
            <a:r>
              <a:rPr lang="en-US" sz="2400" b="0" dirty="0"/>
              <a:t> MHP (</a:t>
            </a:r>
            <a:r>
              <a:rPr lang="en-US" sz="2400" b="0" i="1" dirty="0"/>
              <a:t>Model Human Processor</a:t>
            </a:r>
            <a:r>
              <a:rPr lang="en-US" sz="2400" b="0" dirty="0"/>
              <a:t>)</a:t>
            </a:r>
          </a:p>
          <a:p>
            <a:r>
              <a:rPr lang="en-US" sz="2400" b="0" dirty="0" err="1"/>
              <a:t>Bộ</a:t>
            </a:r>
            <a:r>
              <a:rPr lang="en-US" sz="2400" b="0" dirty="0"/>
              <a:t> </a:t>
            </a:r>
            <a:r>
              <a:rPr lang="en-US" sz="2400" b="0" dirty="0" err="1"/>
              <a:t>nhớ</a:t>
            </a:r>
            <a:endParaRPr lang="en-US" sz="2400" b="0" dirty="0"/>
          </a:p>
          <a:p>
            <a:r>
              <a:rPr lang="en-US" sz="2400" b="0" dirty="0" err="1"/>
              <a:t>Các</a:t>
            </a:r>
            <a:r>
              <a:rPr lang="en-US" sz="2400" b="0" dirty="0"/>
              <a:t> </a:t>
            </a:r>
            <a:r>
              <a:rPr lang="en-US" sz="2400" b="0" dirty="0" err="1"/>
              <a:t>bộ</a:t>
            </a:r>
            <a:r>
              <a:rPr lang="en-US" sz="2400" b="0" dirty="0"/>
              <a:t> </a:t>
            </a:r>
            <a:r>
              <a:rPr lang="en-US" sz="2400" b="0" dirty="0" err="1"/>
              <a:t>xử</a:t>
            </a:r>
            <a:r>
              <a:rPr lang="en-US" sz="2400" b="0" dirty="0"/>
              <a:t> </a:t>
            </a:r>
            <a:r>
              <a:rPr lang="en-US" sz="2400" b="0" dirty="0" err="1"/>
              <a:t>lý</a:t>
            </a:r>
            <a:endParaRPr lang="en-US" sz="2400" b="0" dirty="0"/>
          </a:p>
          <a:p>
            <a:r>
              <a:rPr lang="en-US" sz="2400" b="0" dirty="0" err="1"/>
              <a:t>Hệ</a:t>
            </a:r>
            <a:r>
              <a:rPr lang="en-US" sz="2400" b="0" dirty="0"/>
              <a:t> </a:t>
            </a:r>
            <a:r>
              <a:rPr lang="en-US" sz="2400" b="0" dirty="0" err="1"/>
              <a:t>thống</a:t>
            </a:r>
            <a:r>
              <a:rPr lang="en-US" sz="2400" b="0" dirty="0"/>
              <a:t> </a:t>
            </a:r>
            <a:r>
              <a:rPr lang="en-US" sz="2400" b="0" dirty="0" err="1"/>
              <a:t>thị</a:t>
            </a:r>
            <a:r>
              <a:rPr lang="en-US" sz="2400" b="0" dirty="0"/>
              <a:t> </a:t>
            </a:r>
            <a:r>
              <a:rPr lang="en-US" sz="2400" b="0" dirty="0" err="1"/>
              <a:t>giác</a:t>
            </a:r>
            <a:endParaRPr lang="en-US" sz="2400" b="0" dirty="0"/>
          </a:p>
          <a:p>
            <a:r>
              <a:rPr lang="en-US" sz="2400" b="0" dirty="0" err="1"/>
              <a:t>Tổng</a:t>
            </a:r>
            <a:r>
              <a:rPr lang="en-US" sz="2400" b="0" dirty="0"/>
              <a:t> </a:t>
            </a:r>
            <a:r>
              <a:rPr lang="en-US" sz="2400" b="0" dirty="0" err="1"/>
              <a:t>kết</a:t>
            </a:r>
            <a:r>
              <a:rPr lang="en-US" sz="2400" b="0" dirty="0"/>
              <a:t> </a:t>
            </a:r>
            <a:r>
              <a:rPr lang="en-US" sz="2400" b="0" dirty="0" err="1"/>
              <a:t>bài</a:t>
            </a:r>
            <a:endParaRPr lang="en-US" sz="2400" b="0" dirty="0"/>
          </a:p>
          <a:p>
            <a:pPr>
              <a:spcAft>
                <a:spcPts val="600"/>
              </a:spcAft>
            </a:pPr>
            <a:endParaRPr lang="en-US" sz="2400" b="0" dirty="0"/>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vận</a:t>
            </a:r>
            <a:r>
              <a:rPr lang="en-US" dirty="0"/>
              <a:t> </a:t>
            </a:r>
            <a:r>
              <a:rPr lang="en-US" dirty="0" err="1"/>
              <a:t>động</a:t>
            </a:r>
            <a:r>
              <a:rPr lang="en-US" dirty="0"/>
              <a:t>: </a:t>
            </a:r>
            <a:r>
              <a:rPr lang="en-GB" dirty="0" err="1"/>
              <a:t>Luật</a:t>
            </a:r>
            <a:r>
              <a:rPr lang="en-GB" dirty="0"/>
              <a:t> </a:t>
            </a:r>
            <a:r>
              <a:rPr lang="en-GB" i="1" dirty="0" err="1"/>
              <a:t>Fitts</a:t>
            </a:r>
            <a:endParaRPr lang="en-US" dirty="0"/>
          </a:p>
        </p:txBody>
      </p:sp>
      <p:sp>
        <p:nvSpPr>
          <p:cNvPr id="3" name="Content Placeholder 2"/>
          <p:cNvSpPr>
            <a:spLocks noGrp="1"/>
          </p:cNvSpPr>
          <p:nvPr>
            <p:ph idx="1"/>
          </p:nvPr>
        </p:nvSpPr>
        <p:spPr>
          <a:xfrm>
            <a:off x="457200" y="3981450"/>
            <a:ext cx="8229600" cy="2343150"/>
          </a:xfrm>
        </p:spPr>
        <p:txBody>
          <a:bodyPr/>
          <a:lstStyle/>
          <a:p>
            <a:pPr>
              <a:lnSpc>
                <a:spcPct val="90000"/>
              </a:lnSpc>
            </a:pPr>
            <a:r>
              <a:rPr lang="en-US" sz="2400" b="0" dirty="0" err="1">
                <a:latin typeface="Arial" pitchFamily="34" charset="0"/>
                <a:cs typeface="Arial" pitchFamily="34" charset="0"/>
              </a:rPr>
              <a:t>Ứng</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luật</a:t>
            </a:r>
            <a:r>
              <a:rPr lang="en-US" sz="2400" b="0" dirty="0">
                <a:latin typeface="Arial" pitchFamily="34" charset="0"/>
                <a:cs typeface="Arial" pitchFamily="34" charset="0"/>
              </a:rPr>
              <a:t> </a:t>
            </a:r>
            <a:r>
              <a:rPr lang="en-US" sz="2400" b="0" i="1" dirty="0" err="1">
                <a:latin typeface="Arial" pitchFamily="34" charset="0"/>
                <a:cs typeface="Arial" pitchFamily="34" charset="0"/>
              </a:rPr>
              <a:t>Fitts</a:t>
            </a:r>
            <a:endParaRPr lang="en-US" sz="2400" b="0" i="1" dirty="0">
              <a:latin typeface="Arial" pitchFamily="34" charset="0"/>
              <a:cs typeface="Arial" pitchFamily="34" charset="0"/>
            </a:endParaRPr>
          </a:p>
          <a:p>
            <a:pPr lvl="1">
              <a:lnSpc>
                <a:spcPct val="90000"/>
              </a:lnSpc>
            </a:pPr>
            <a:r>
              <a:rPr lang="en-US" sz="2000" dirty="0" err="1">
                <a:latin typeface="Arial" pitchFamily="34" charset="0"/>
                <a:cs typeface="Arial" pitchFamily="34" charset="0"/>
              </a:rPr>
              <a:t>Những</a:t>
            </a:r>
            <a:r>
              <a:rPr lang="en-US" sz="2000" dirty="0">
                <a:latin typeface="Arial" pitchFamily="34" charset="0"/>
                <a:cs typeface="Arial" pitchFamily="34" charset="0"/>
              </a:rPr>
              <a:t> </a:t>
            </a:r>
            <a:r>
              <a:rPr lang="en-US" sz="2000" dirty="0" err="1">
                <a:latin typeface="Arial" pitchFamily="34" charset="0"/>
                <a:cs typeface="Arial" pitchFamily="34" charset="0"/>
              </a:rPr>
              <a:t>cái</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thường</a:t>
            </a:r>
            <a:r>
              <a:rPr lang="en-US" sz="2000" dirty="0">
                <a:latin typeface="Arial" pitchFamily="34" charset="0"/>
                <a:cs typeface="Arial" pitchFamily="34" charset="0"/>
              </a:rPr>
              <a:t> </a:t>
            </a:r>
            <a:r>
              <a:rPr lang="en-US" sz="2000" dirty="0" err="1">
                <a:latin typeface="Arial" pitchFamily="34" charset="0"/>
                <a:cs typeface="Arial" pitchFamily="34" charset="0"/>
              </a:rPr>
              <a:t>xuyên</a:t>
            </a:r>
            <a:r>
              <a:rPr lang="en-US" sz="2000" dirty="0">
                <a:latin typeface="Arial" pitchFamily="34" charset="0"/>
                <a:cs typeface="Arial" pitchFamily="34" charset="0"/>
              </a:rPr>
              <a:t>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gắn</a:t>
            </a:r>
            <a:r>
              <a:rPr lang="en-US" sz="2000" dirty="0">
                <a:latin typeface="Arial" pitchFamily="34" charset="0"/>
                <a:cs typeface="Arial" pitchFamily="34" charset="0"/>
              </a:rPr>
              <a:t> </a:t>
            </a:r>
            <a:r>
              <a:rPr lang="en-US" sz="2000" dirty="0" err="1">
                <a:latin typeface="Arial" pitchFamily="34" charset="0"/>
                <a:cs typeface="Arial" pitchFamily="34" charset="0"/>
              </a:rPr>
              <a:t>phím</a:t>
            </a:r>
            <a:r>
              <a:rPr lang="en-US" sz="2000" dirty="0">
                <a:latin typeface="Arial" pitchFamily="34" charset="0"/>
                <a:cs typeface="Arial" pitchFamily="34" charset="0"/>
              </a:rPr>
              <a:t> </a:t>
            </a:r>
            <a:r>
              <a:rPr lang="en-US" sz="2000" dirty="0" err="1">
                <a:latin typeface="Arial" pitchFamily="34" charset="0"/>
                <a:cs typeface="Arial" pitchFamily="34" charset="0"/>
              </a:rPr>
              <a:t>lớn</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đặt</a:t>
            </a:r>
            <a:r>
              <a:rPr lang="en-US" sz="2000" dirty="0">
                <a:latin typeface="Arial" pitchFamily="34" charset="0"/>
                <a:cs typeface="Arial" pitchFamily="34" charset="0"/>
              </a:rPr>
              <a:t> </a:t>
            </a:r>
            <a:r>
              <a:rPr lang="en-US" sz="2000" dirty="0" err="1">
                <a:latin typeface="Arial" pitchFamily="34" charset="0"/>
                <a:cs typeface="Arial" pitchFamily="34" charset="0"/>
              </a:rPr>
              <a:t>gần</a:t>
            </a:r>
            <a:r>
              <a:rPr lang="en-US" sz="2000" dirty="0">
                <a:latin typeface="Arial" pitchFamily="34" charset="0"/>
                <a:cs typeface="Arial" pitchFamily="34" charset="0"/>
              </a:rPr>
              <a:t> </a:t>
            </a:r>
            <a:r>
              <a:rPr lang="en-US" sz="2000" dirty="0" err="1">
                <a:latin typeface="Arial" pitchFamily="34" charset="0"/>
                <a:cs typeface="Arial" pitchFamily="34" charset="0"/>
              </a:rPr>
              <a:t>vị</a:t>
            </a:r>
            <a:r>
              <a:rPr lang="en-US" sz="2000" dirty="0">
                <a:latin typeface="Arial" pitchFamily="34" charset="0"/>
                <a:cs typeface="Arial" pitchFamily="34" charset="0"/>
              </a:rPr>
              <a:t> </a:t>
            </a:r>
            <a:r>
              <a:rPr lang="en-US" sz="2000" dirty="0" err="1">
                <a:latin typeface="Arial" pitchFamily="34" charset="0"/>
                <a:cs typeface="Arial" pitchFamily="34" charset="0"/>
              </a:rPr>
              <a:t>trí</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bình</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con </a:t>
            </a:r>
            <a:r>
              <a:rPr lang="en-US" sz="2000" dirty="0" err="1">
                <a:latin typeface="Arial" pitchFamily="34" charset="0"/>
                <a:cs typeface="Arial" pitchFamily="34" charset="0"/>
              </a:rPr>
              <a:t>chạy</a:t>
            </a:r>
            <a:r>
              <a:rPr lang="en-US" sz="2000" dirty="0">
                <a:latin typeface="Arial" pitchFamily="34" charset="0"/>
                <a:cs typeface="Arial" pitchFamily="34" charset="0"/>
              </a:rPr>
              <a:t> </a:t>
            </a:r>
            <a:r>
              <a:rPr lang="en-US" sz="2000" dirty="0" err="1">
                <a:latin typeface="Arial" pitchFamily="34" charset="0"/>
                <a:cs typeface="Arial" pitchFamily="34" charset="0"/>
              </a:rPr>
              <a:t>chuột</a:t>
            </a:r>
            <a:r>
              <a:rPr lang="en-US" sz="2000" dirty="0">
                <a:latin typeface="Arial" pitchFamily="34" charset="0"/>
                <a:cs typeface="Arial" pitchFamily="34" charset="0"/>
              </a:rPr>
              <a:t>.</a:t>
            </a:r>
          </a:p>
          <a:p>
            <a:pPr lvl="1">
              <a:lnSpc>
                <a:spcPct val="90000"/>
              </a:lnSpc>
            </a:pPr>
            <a:r>
              <a:rPr lang="en-US" sz="2000" dirty="0" err="1">
                <a:latin typeface="Arial" pitchFamily="34" charset="0"/>
                <a:cs typeface="Arial" pitchFamily="34" charset="0"/>
              </a:rPr>
              <a:t>Đỉnh</a:t>
            </a:r>
            <a:r>
              <a:rPr lang="en-US" sz="2000" dirty="0">
                <a:latin typeface="Arial" pitchFamily="34" charset="0"/>
                <a:cs typeface="Arial" pitchFamily="34" charset="0"/>
              </a:rPr>
              <a:t>, </a:t>
            </a:r>
            <a:r>
              <a:rPr lang="en-US" sz="2000" dirty="0" err="1">
                <a:latin typeface="Arial" pitchFamily="34" charset="0"/>
                <a:cs typeface="Arial" pitchFamily="34" charset="0"/>
              </a:rPr>
              <a:t>đáy</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cạnh</a:t>
            </a:r>
            <a:r>
              <a:rPr lang="en-US" sz="2000" dirty="0">
                <a:latin typeface="Arial" pitchFamily="34" charset="0"/>
                <a:cs typeface="Arial" pitchFamily="34" charset="0"/>
              </a:rPr>
              <a:t> </a:t>
            </a:r>
            <a:r>
              <a:rPr lang="en-US" sz="2000" dirty="0" err="1">
                <a:latin typeface="Arial" pitchFamily="34" charset="0"/>
                <a:cs typeface="Arial" pitchFamily="34" charset="0"/>
              </a:rPr>
              <a:t>màn</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làm</a:t>
            </a:r>
            <a:r>
              <a:rPr lang="en-US" sz="2000" dirty="0">
                <a:latin typeface="Arial" pitchFamily="34" charset="0"/>
                <a:cs typeface="Arial" pitchFamily="34" charset="0"/>
              </a:rPr>
              <a:t> </a:t>
            </a:r>
            <a:r>
              <a:rPr lang="en-US" sz="2000" dirty="0" err="1">
                <a:latin typeface="Arial" pitchFamily="34" charset="0"/>
                <a:cs typeface="Arial" pitchFamily="34" charset="0"/>
              </a:rPr>
              <a:t>đích</a:t>
            </a:r>
            <a:r>
              <a:rPr lang="en-US" sz="2000" dirty="0">
                <a:latin typeface="Arial" pitchFamily="34" charset="0"/>
                <a:cs typeface="Arial" pitchFamily="34" charset="0"/>
              </a:rPr>
              <a:t>.</a:t>
            </a:r>
          </a:p>
          <a:p>
            <a:pPr lvl="1">
              <a:lnSpc>
                <a:spcPct val="90000"/>
              </a:lnSpc>
            </a:pPr>
            <a:r>
              <a:rPr lang="en-US" sz="2000" dirty="0" err="1">
                <a:latin typeface="Arial" pitchFamily="34" charset="0"/>
                <a:cs typeface="Arial" pitchFamily="34" charset="0"/>
              </a:rPr>
              <a:t>Với</a:t>
            </a:r>
            <a:r>
              <a:rPr lang="en-US" sz="2000" dirty="0">
                <a:latin typeface="Arial" pitchFamily="34" charset="0"/>
                <a:cs typeface="Arial" pitchFamily="34" charset="0"/>
              </a:rPr>
              <a:t> GUI</a:t>
            </a:r>
          </a:p>
          <a:p>
            <a:pPr lvl="2"/>
            <a:r>
              <a:rPr lang="en-US" sz="1800" i="1" dirty="0">
                <a:latin typeface="Arial" pitchFamily="34" charset="0"/>
                <a:cs typeface="Arial" pitchFamily="34" charset="0"/>
              </a:rPr>
              <a:t>Menu</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i="1" dirty="0">
                <a:latin typeface="Arial" pitchFamily="34" charset="0"/>
                <a:cs typeface="Arial" pitchFamily="34" charset="0"/>
              </a:rPr>
              <a:t>Icon</a:t>
            </a:r>
            <a:r>
              <a:rPr lang="en-US" sz="1800" dirty="0">
                <a:latin typeface="Arial" pitchFamily="34" charset="0"/>
                <a:cs typeface="Arial" pitchFamily="34" charset="0"/>
              </a:rPr>
              <a:t> </a:t>
            </a:r>
            <a:r>
              <a:rPr lang="en-US" sz="1800" dirty="0" err="1">
                <a:latin typeface="Arial" pitchFamily="34" charset="0"/>
                <a:cs typeface="Arial" pitchFamily="34" charset="0"/>
              </a:rPr>
              <a:t>đủ</a:t>
            </a:r>
            <a:r>
              <a:rPr lang="en-US" sz="1800" dirty="0">
                <a:latin typeface="Arial" pitchFamily="34" charset="0"/>
                <a:cs typeface="Arial" pitchFamily="34" charset="0"/>
              </a:rPr>
              <a:t> </a:t>
            </a:r>
            <a:r>
              <a:rPr lang="en-US" sz="1800" dirty="0" err="1">
                <a:latin typeface="Arial" pitchFamily="34" charset="0"/>
                <a:cs typeface="Arial" pitchFamily="34" charset="0"/>
              </a:rPr>
              <a:t>lớn</a:t>
            </a:r>
            <a:endParaRPr lang="en-US" sz="1800" dirty="0">
              <a:latin typeface="Arial" pitchFamily="34" charset="0"/>
              <a:cs typeface="Arial" pitchFamily="34" charset="0"/>
            </a:endParaRPr>
          </a:p>
          <a:p>
            <a:pPr lvl="2"/>
            <a:r>
              <a:rPr lang="en-US" sz="1800" i="1" dirty="0">
                <a:latin typeface="Arial" pitchFamily="34" charset="0"/>
                <a:cs typeface="Arial" pitchFamily="34" charset="0"/>
              </a:rPr>
              <a:t>Menu</a:t>
            </a:r>
            <a:r>
              <a:rPr lang="en-US" sz="1800" dirty="0">
                <a:latin typeface="Arial" pitchFamily="34" charset="0"/>
                <a:cs typeface="Arial" pitchFamily="34" charset="0"/>
              </a:rPr>
              <a:t>, </a:t>
            </a:r>
            <a:r>
              <a:rPr lang="en-US" sz="1800" i="1" dirty="0">
                <a:latin typeface="Arial" pitchFamily="34" charset="0"/>
                <a:cs typeface="Arial" pitchFamily="34" charset="0"/>
              </a:rPr>
              <a:t>Icon</a:t>
            </a:r>
            <a:r>
              <a:rPr lang="en-US" sz="1800" dirty="0">
                <a:latin typeface="Arial" pitchFamily="34" charset="0"/>
                <a:cs typeface="Arial" pitchFamily="34" charset="0"/>
              </a:rPr>
              <a:t> </a:t>
            </a:r>
            <a:r>
              <a:rPr lang="en-US" sz="1800" dirty="0" err="1">
                <a:latin typeface="Arial" pitchFamily="34" charset="0"/>
                <a:cs typeface="Arial" pitchFamily="34" charset="0"/>
              </a:rPr>
              <a:t>nào</a:t>
            </a:r>
            <a:r>
              <a:rPr lang="en-US" sz="1800" dirty="0">
                <a:latin typeface="Arial" pitchFamily="34" charset="0"/>
                <a:cs typeface="Arial" pitchFamily="34" charset="0"/>
              </a:rPr>
              <a:t> hay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cần</a:t>
            </a:r>
            <a:r>
              <a:rPr lang="en-US" sz="1800" dirty="0">
                <a:latin typeface="Arial" pitchFamily="34" charset="0"/>
                <a:cs typeface="Arial" pitchFamily="34" charset="0"/>
              </a:rPr>
              <a:t> </a:t>
            </a:r>
            <a:r>
              <a:rPr lang="en-US" sz="1800" dirty="0" err="1">
                <a:latin typeface="Arial" pitchFamily="34" charset="0"/>
                <a:cs typeface="Arial" pitchFamily="34" charset="0"/>
              </a:rPr>
              <a:t>đặt</a:t>
            </a:r>
            <a:r>
              <a:rPr lang="en-US" sz="1800" dirty="0">
                <a:latin typeface="Arial" pitchFamily="34" charset="0"/>
                <a:cs typeface="Arial" pitchFamily="34" charset="0"/>
              </a:rPr>
              <a:t> </a:t>
            </a:r>
            <a:r>
              <a:rPr lang="en-US" sz="1800" dirty="0" err="1">
                <a:latin typeface="Arial" pitchFamily="34" charset="0"/>
                <a:cs typeface="Arial" pitchFamily="34" charset="0"/>
              </a:rPr>
              <a:t>gần</a:t>
            </a:r>
            <a:r>
              <a:rPr lang="en-US" sz="1800" dirty="0">
                <a:latin typeface="Arial" pitchFamily="34" charset="0"/>
                <a:cs typeface="Arial" pitchFamily="34" charset="0"/>
              </a:rPr>
              <a:t>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bắt</a:t>
            </a:r>
            <a:r>
              <a:rPr lang="en-US" sz="1800" dirty="0">
                <a:latin typeface="Arial" pitchFamily="34" charset="0"/>
                <a:cs typeface="Arial" pitchFamily="34" charset="0"/>
              </a:rPr>
              <a:t> </a:t>
            </a:r>
            <a:r>
              <a:rPr lang="en-US" sz="1800" dirty="0" err="1">
                <a:latin typeface="Arial" pitchFamily="34" charset="0"/>
                <a:cs typeface="Arial" pitchFamily="34" charset="0"/>
              </a:rPr>
              <a:t>đầu</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người</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nhất</a:t>
            </a:r>
            <a:r>
              <a:rPr lang="en-US" sz="1800" dirty="0">
                <a:latin typeface="Arial" pitchFamily="34" charset="0"/>
                <a:cs typeface="Arial" pitchFamily="34" charset="0"/>
              </a:rPr>
              <a:t> (</a:t>
            </a:r>
            <a:r>
              <a:rPr lang="en-US" sz="1800" dirty="0" err="1">
                <a:latin typeface="Arial" pitchFamily="34" charset="0"/>
                <a:cs typeface="Arial" pitchFamily="34" charset="0"/>
              </a:rPr>
              <a:t>thí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a:t>
            </a:r>
            <a:r>
              <a:rPr lang="en-US" sz="1800" dirty="0" err="1">
                <a:latin typeface="Arial" pitchFamily="34" charset="0"/>
                <a:cs typeface="Arial" pitchFamily="34" charset="0"/>
              </a:rPr>
              <a:t>đỉnh</a:t>
            </a:r>
            <a:r>
              <a:rPr lang="en-US" sz="1800" dirty="0">
                <a:latin typeface="Arial" pitchFamily="34" charset="0"/>
                <a:cs typeface="Arial" pitchFamily="34" charset="0"/>
              </a:rPr>
              <a:t> </a:t>
            </a:r>
            <a:r>
              <a:rPr lang="en-US" sz="1800" i="1" dirty="0">
                <a:latin typeface="Arial" pitchFamily="34" charset="0"/>
                <a:cs typeface="Arial" pitchFamily="34" charset="0"/>
              </a:rPr>
              <a:t>menu</a:t>
            </a:r>
            <a:r>
              <a:rPr lang="en-US" sz="180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30</a:t>
            </a:fld>
            <a:endParaRPr lang="en-US"/>
          </a:p>
        </p:txBody>
      </p:sp>
      <p:pic>
        <p:nvPicPr>
          <p:cNvPr id="7" name="Picture 5"/>
          <p:cNvPicPr>
            <a:picLocks noChangeAspect="1" noChangeArrowheads="1"/>
          </p:cNvPicPr>
          <p:nvPr/>
        </p:nvPicPr>
        <p:blipFill>
          <a:blip r:embed="rId2" cstate="print"/>
          <a:srcRect/>
          <a:stretch>
            <a:fillRect/>
          </a:stretch>
        </p:blipFill>
        <p:spPr bwMode="auto">
          <a:xfrm>
            <a:off x="2057400" y="1024524"/>
            <a:ext cx="4572000" cy="2812772"/>
          </a:xfrm>
          <a:prstGeom prst="rect">
            <a:avLst/>
          </a:prstGeom>
          <a:noFill/>
          <a:ln w="9525">
            <a:noFill/>
            <a:miter lim="800000"/>
            <a:headEnd/>
            <a:tailEnd/>
          </a:ln>
        </p:spPr>
      </p:pic>
    </p:spTree>
    <p:extLst>
      <p:ext uri="{BB962C8B-B14F-4D97-AF65-F5344CB8AC3E}">
        <p14:creationId xmlns:p14="http://schemas.microsoft.com/office/powerpoint/2010/main" val="1472764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vận</a:t>
            </a:r>
            <a:r>
              <a:rPr lang="en-US" dirty="0"/>
              <a:t> </a:t>
            </a:r>
            <a:r>
              <a:rPr lang="en-US" dirty="0" err="1"/>
              <a:t>động</a:t>
            </a:r>
            <a:r>
              <a:rPr lang="en-US" dirty="0"/>
              <a:t>: </a:t>
            </a:r>
            <a:r>
              <a:rPr lang="en-GB" dirty="0" err="1"/>
              <a:t>Luật</a:t>
            </a:r>
            <a:r>
              <a:rPr lang="en-GB" dirty="0"/>
              <a:t> </a:t>
            </a:r>
            <a:r>
              <a:rPr lang="en-GB" i="1" dirty="0" err="1"/>
              <a:t>Fitts</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Nguyên</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cạnh</a:t>
            </a:r>
            <a:r>
              <a:rPr lang="en-US" sz="2400" b="0" dirty="0">
                <a:latin typeface="Arial" pitchFamily="34" charset="0"/>
                <a:cs typeface="Arial" pitchFamily="34" charset="0"/>
              </a:rPr>
              <a:t> </a:t>
            </a:r>
            <a:r>
              <a:rPr lang="en-US" sz="2400" b="0" dirty="0" err="1">
                <a:latin typeface="Arial" pitchFamily="34" charset="0"/>
                <a:cs typeface="Arial" pitchFamily="34" charset="0"/>
              </a:rPr>
              <a:t>vô</a:t>
            </a:r>
            <a:r>
              <a:rPr lang="en-US" sz="2400" b="0" dirty="0">
                <a:latin typeface="Arial" pitchFamily="34" charset="0"/>
                <a:cs typeface="Arial" pitchFamily="34" charset="0"/>
              </a:rPr>
              <a:t> </a:t>
            </a:r>
            <a:r>
              <a:rPr lang="en-US" sz="2400" b="0" dirty="0" err="1">
                <a:latin typeface="Arial" pitchFamily="34" charset="0"/>
                <a:cs typeface="Arial" pitchFamily="34" charset="0"/>
              </a:rPr>
              <a:t>cùng</a:t>
            </a:r>
            <a:r>
              <a:rPr lang="en-US" sz="2400" b="0" dirty="0">
                <a:latin typeface="Arial" pitchFamily="34" charset="0"/>
                <a:cs typeface="Arial" pitchFamily="34" charset="0"/>
              </a:rPr>
              <a:t> (</a:t>
            </a:r>
            <a:r>
              <a:rPr lang="en-US" sz="2400" b="0" i="1" dirty="0">
                <a:latin typeface="Arial" pitchFamily="34" charset="0"/>
                <a:cs typeface="Arial" pitchFamily="34" charset="0"/>
              </a:rPr>
              <a:t>Infinite Edge</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Cạnh</a:t>
            </a:r>
            <a:r>
              <a:rPr lang="en-US" sz="2000" dirty="0">
                <a:latin typeface="Arial" pitchFamily="34" charset="0"/>
                <a:cs typeface="Arial" pitchFamily="34" charset="0"/>
              </a:rPr>
              <a:t> </a:t>
            </a:r>
            <a:r>
              <a:rPr lang="en-US" sz="2000" dirty="0" err="1">
                <a:latin typeface="Arial" pitchFamily="34" charset="0"/>
                <a:cs typeface="Arial" pitchFamily="34" charset="0"/>
              </a:rPr>
              <a:t>màn</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dừng</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động</a:t>
            </a:r>
            <a:r>
              <a:rPr lang="en-US" sz="2000" dirty="0">
                <a:latin typeface="Arial" pitchFamily="34" charset="0"/>
                <a:cs typeface="Arial" pitchFamily="34" charset="0"/>
              </a:rPr>
              <a:t> con </a:t>
            </a:r>
            <a:r>
              <a:rPr lang="en-US" sz="2000" dirty="0" err="1">
                <a:latin typeface="Arial" pitchFamily="34" charset="0"/>
                <a:cs typeface="Arial" pitchFamily="34" charset="0"/>
              </a:rPr>
              <a:t>chạy</a:t>
            </a:r>
            <a:r>
              <a:rPr lang="en-US" sz="2000" dirty="0">
                <a:latin typeface="Arial" pitchFamily="34" charset="0"/>
                <a:cs typeface="Arial" pitchFamily="34" charset="0"/>
              </a:rPr>
              <a:t> </a:t>
            </a:r>
            <a:r>
              <a:rPr lang="en-US" sz="2000" dirty="0" err="1">
                <a:latin typeface="Arial" pitchFamily="34" charset="0"/>
                <a:cs typeface="Arial" pitchFamily="34" charset="0"/>
              </a:rPr>
              <a:t>chuột</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xem</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đích</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kích</a:t>
            </a:r>
            <a:r>
              <a:rPr lang="en-US" sz="2000" dirty="0">
                <a:latin typeface="Arial" pitchFamily="34" charset="0"/>
                <a:cs typeface="Arial" pitchFamily="34" charset="0"/>
              </a:rPr>
              <a:t> </a:t>
            </a:r>
            <a:r>
              <a:rPr lang="en-US" sz="2000" dirty="0" err="1">
                <a:latin typeface="Arial" pitchFamily="34" charset="0"/>
                <a:cs typeface="Arial" pitchFamily="34" charset="0"/>
              </a:rPr>
              <a:t>thước</a:t>
            </a:r>
            <a:r>
              <a:rPr lang="en-US" sz="2000" dirty="0">
                <a:latin typeface="Arial" pitchFamily="34" charset="0"/>
                <a:cs typeface="Arial" pitchFamily="34" charset="0"/>
              </a:rPr>
              <a:t> </a:t>
            </a:r>
            <a:r>
              <a:rPr lang="en-US" sz="2000" dirty="0" err="1">
                <a:latin typeface="Arial" pitchFamily="34" charset="0"/>
                <a:cs typeface="Arial" pitchFamily="34" charset="0"/>
              </a:rPr>
              <a:t>vô</a:t>
            </a:r>
            <a:r>
              <a:rPr lang="en-US" sz="2000" dirty="0">
                <a:latin typeface="Arial" pitchFamily="34" charset="0"/>
                <a:cs typeface="Arial" pitchFamily="34" charset="0"/>
              </a:rPr>
              <a:t> </a:t>
            </a:r>
            <a:r>
              <a:rPr lang="en-US" sz="2000" dirty="0" err="1">
                <a:latin typeface="Arial" pitchFamily="34" charset="0"/>
                <a:cs typeface="Arial" pitchFamily="34" charset="0"/>
              </a:rPr>
              <a:t>hạn</a:t>
            </a:r>
            <a:r>
              <a:rPr lang="en-US" sz="2000" dirty="0">
                <a:latin typeface="Arial" pitchFamily="34" charset="0"/>
                <a:cs typeface="Arial" pitchFamily="34" charset="0"/>
              </a:rPr>
              <a:t>. Theo </a:t>
            </a:r>
            <a:r>
              <a:rPr lang="en-US" sz="2000" dirty="0" err="1">
                <a:latin typeface="Arial" pitchFamily="34" charset="0"/>
                <a:cs typeface="Arial" pitchFamily="34" charset="0"/>
              </a:rPr>
              <a:t>luật</a:t>
            </a:r>
            <a:r>
              <a:rPr lang="en-US" sz="2000" dirty="0">
                <a:latin typeface="Arial" pitchFamily="34" charset="0"/>
                <a:cs typeface="Arial" pitchFamily="34" charset="0"/>
              </a:rPr>
              <a:t> </a:t>
            </a:r>
            <a:r>
              <a:rPr lang="en-US" sz="2000" dirty="0" err="1">
                <a:latin typeface="Arial" pitchFamily="34" charset="0"/>
                <a:cs typeface="Arial" pitchFamily="34" charset="0"/>
              </a:rPr>
              <a:t>Fitts</a:t>
            </a:r>
            <a:r>
              <a:rPr lang="en-US" sz="2000" dirty="0">
                <a:latin typeface="Arial" pitchFamily="34" charset="0"/>
                <a:cs typeface="Arial" pitchFamily="34" charset="0"/>
              </a:rPr>
              <a:t>:</a:t>
            </a:r>
          </a:p>
          <a:p>
            <a:pPr lvl="2"/>
            <a:r>
              <a:rPr lang="en-US" sz="1800" dirty="0" err="1">
                <a:latin typeface="Arial" pitchFamily="34" charset="0"/>
                <a:cs typeface="Arial" pitchFamily="34" charset="0"/>
              </a:rPr>
              <a:t>Khoảng</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D </a:t>
            </a:r>
            <a:r>
              <a:rPr lang="en-US" sz="1800" dirty="0" err="1">
                <a:latin typeface="Arial" pitchFamily="34" charset="0"/>
                <a:cs typeface="Arial" pitchFamily="34" charset="0"/>
              </a:rPr>
              <a:t>đến</a:t>
            </a:r>
            <a:r>
              <a:rPr lang="en-US" sz="1800" dirty="0">
                <a:latin typeface="Arial" pitchFamily="34" charset="0"/>
                <a:cs typeface="Arial" pitchFamily="34" charset="0"/>
              </a:rPr>
              <a:t> </a:t>
            </a:r>
            <a:r>
              <a:rPr lang="en-US" sz="1800" dirty="0" err="1">
                <a:latin typeface="Arial" pitchFamily="34" charset="0"/>
                <a:cs typeface="Arial" pitchFamily="34" charset="0"/>
              </a:rPr>
              <a:t>giữa</a:t>
            </a:r>
            <a:r>
              <a:rPr lang="en-US" sz="1800" dirty="0">
                <a:latin typeface="Arial" pitchFamily="34" charset="0"/>
                <a:cs typeface="Arial" pitchFamily="34" charset="0"/>
              </a:rPr>
              <a:t> </a:t>
            </a:r>
            <a:r>
              <a:rPr lang="en-US" sz="1800" dirty="0" err="1">
                <a:latin typeface="Arial" pitchFamily="34" charset="0"/>
                <a:cs typeface="Arial" pitchFamily="34" charset="0"/>
              </a:rPr>
              <a:t>đối</a:t>
            </a:r>
            <a:r>
              <a:rPr lang="en-US" sz="1800" dirty="0">
                <a:latin typeface="Arial" pitchFamily="34" charset="0"/>
                <a:cs typeface="Arial" pitchFamily="34" charset="0"/>
              </a:rPr>
              <a:t> </a:t>
            </a:r>
            <a:r>
              <a:rPr lang="en-US" sz="1800" dirty="0" err="1">
                <a:latin typeface="Arial" pitchFamily="34" charset="0"/>
                <a:cs typeface="Arial" pitchFamily="34" charset="0"/>
              </a:rPr>
              <a:t>tượng</a:t>
            </a:r>
            <a:r>
              <a:rPr lang="en-US" sz="1800" dirty="0">
                <a:latin typeface="Arial" pitchFamily="34" charset="0"/>
                <a:cs typeface="Arial" pitchFamily="34" charset="0"/>
              </a:rPr>
              <a:t> </a:t>
            </a:r>
            <a:r>
              <a:rPr lang="en-US" sz="1800" dirty="0" err="1">
                <a:latin typeface="Arial" pitchFamily="34" charset="0"/>
                <a:cs typeface="Arial" pitchFamily="34" charset="0"/>
              </a:rPr>
              <a:t>đích</a:t>
            </a:r>
            <a:r>
              <a:rPr lang="en-US" sz="1800" dirty="0">
                <a:latin typeface="Arial" pitchFamily="34" charset="0"/>
                <a:cs typeface="Arial" pitchFamily="34" charset="0"/>
              </a:rPr>
              <a:t> </a:t>
            </a:r>
            <a:r>
              <a:rPr lang="en-US" sz="1800" dirty="0" err="1">
                <a:latin typeface="Arial" pitchFamily="34" charset="0"/>
                <a:cs typeface="Arial" pitchFamily="34" charset="0"/>
              </a:rPr>
              <a:t>bằng</a:t>
            </a:r>
            <a:r>
              <a:rPr lang="en-US" sz="1800" dirty="0">
                <a:latin typeface="Arial" pitchFamily="34" charset="0"/>
                <a:cs typeface="Arial" pitchFamily="34" charset="0"/>
              </a:rPr>
              <a:t> 1/2S. </a:t>
            </a:r>
          </a:p>
          <a:p>
            <a:pPr lvl="2">
              <a:buNone/>
            </a:pPr>
            <a:r>
              <a:rPr lang="en-US" sz="1800" dirty="0">
                <a:latin typeface="Arial" pitchFamily="34" charset="0"/>
                <a:cs typeface="Arial" pitchFamily="34" charset="0"/>
              </a:rPr>
              <a:t>	</a:t>
            </a:r>
            <a:r>
              <a:rPr lang="en-US" sz="1800" dirty="0" err="1">
                <a:latin typeface="Arial" pitchFamily="34" charset="0"/>
                <a:cs typeface="Arial" pitchFamily="34" charset="0"/>
              </a:rPr>
              <a:t>Vậy</a:t>
            </a:r>
            <a:r>
              <a:rPr lang="en-US" sz="1800" dirty="0">
                <a:latin typeface="Arial" pitchFamily="34" charset="0"/>
                <a:cs typeface="Arial" pitchFamily="34" charset="0"/>
              </a:rPr>
              <a:t> T=</a:t>
            </a:r>
            <a:r>
              <a:rPr lang="en-US" sz="1800" dirty="0" err="1">
                <a:latin typeface="Arial" pitchFamily="34" charset="0"/>
                <a:cs typeface="Arial" pitchFamily="34" charset="0"/>
              </a:rPr>
              <a:t>a+b</a:t>
            </a:r>
            <a:r>
              <a:rPr lang="en-US" sz="1800" dirty="0">
                <a:latin typeface="Arial" pitchFamily="34" charset="0"/>
                <a:cs typeface="Arial" pitchFamily="34" charset="0"/>
              </a:rPr>
              <a:t> log</a:t>
            </a:r>
            <a:r>
              <a:rPr lang="en-US" sz="1800" baseline="-25000" dirty="0">
                <a:latin typeface="Arial" pitchFamily="34" charset="0"/>
                <a:cs typeface="Arial" pitchFamily="34" charset="0"/>
              </a:rPr>
              <a:t>2</a:t>
            </a:r>
            <a:r>
              <a:rPr lang="en-US" sz="1800" dirty="0">
                <a:latin typeface="Arial" pitchFamily="34" charset="0"/>
                <a:cs typeface="Arial" pitchFamily="34" charset="0"/>
              </a:rPr>
              <a:t>(2D/S+1) = </a:t>
            </a:r>
            <a:r>
              <a:rPr lang="en-US" sz="1800" dirty="0" err="1">
                <a:latin typeface="Arial" pitchFamily="34" charset="0"/>
                <a:cs typeface="Arial" pitchFamily="34" charset="0"/>
              </a:rPr>
              <a:t>a+b</a:t>
            </a:r>
            <a:r>
              <a:rPr lang="en-US" sz="1800" dirty="0">
                <a:latin typeface="Arial" pitchFamily="34" charset="0"/>
                <a:cs typeface="Arial" pitchFamily="34" charset="0"/>
              </a:rPr>
              <a:t> -&gt;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vận</a:t>
            </a:r>
            <a:r>
              <a:rPr lang="en-US" sz="1800" dirty="0">
                <a:latin typeface="Arial" pitchFamily="34" charset="0"/>
                <a:cs typeface="Arial" pitchFamily="34" charset="0"/>
              </a:rPr>
              <a:t> </a:t>
            </a:r>
            <a:r>
              <a:rPr lang="en-US" sz="1800" dirty="0" err="1">
                <a:latin typeface="Arial" pitchFamily="34" charset="0"/>
                <a:cs typeface="Arial" pitchFamily="34" charset="0"/>
              </a:rPr>
              <a:t>động</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tối</a:t>
            </a:r>
            <a:r>
              <a:rPr lang="en-US" sz="1800" dirty="0">
                <a:latin typeface="Arial" pitchFamily="34" charset="0"/>
                <a:cs typeface="Arial" pitchFamily="34" charset="0"/>
              </a:rPr>
              <a:t> </a:t>
            </a:r>
            <a:r>
              <a:rPr lang="en-US" sz="1800" dirty="0" err="1">
                <a:latin typeface="Arial" pitchFamily="34" charset="0"/>
                <a:cs typeface="Arial" pitchFamily="34" charset="0"/>
              </a:rPr>
              <a:t>thiểu</a:t>
            </a:r>
            <a:endParaRPr lang="en-US" sz="1800" dirty="0">
              <a:latin typeface="Arial" pitchFamily="34" charset="0"/>
              <a:cs typeface="Arial" pitchFamily="34" charset="0"/>
            </a:endParaRPr>
          </a:p>
          <a:p>
            <a:pPr lvl="2"/>
            <a:r>
              <a:rPr lang="en-US" sz="1800" dirty="0" err="1">
                <a:latin typeface="Arial" pitchFamily="34" charset="0"/>
                <a:cs typeface="Arial" pitchFamily="34" charset="0"/>
              </a:rPr>
              <a:t>Cạnh</a:t>
            </a:r>
            <a:r>
              <a:rPr lang="en-US" sz="1800" dirty="0">
                <a:latin typeface="Arial" pitchFamily="34" charset="0"/>
                <a:cs typeface="Arial" pitchFamily="34" charset="0"/>
              </a:rPr>
              <a:t> </a:t>
            </a:r>
            <a:r>
              <a:rPr lang="en-US" sz="1800" dirty="0" err="1">
                <a:latin typeface="Arial" pitchFamily="34" charset="0"/>
                <a:cs typeface="Arial" pitchFamily="34" charset="0"/>
              </a:rPr>
              <a:t>màn</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tài</a:t>
            </a:r>
            <a:r>
              <a:rPr lang="en-US" sz="1800" dirty="0">
                <a:latin typeface="Arial" pitchFamily="34" charset="0"/>
                <a:cs typeface="Arial" pitchFamily="34" charset="0"/>
              </a:rPr>
              <a:t> </a:t>
            </a:r>
            <a:r>
              <a:rPr lang="en-US" sz="1800" dirty="0" err="1">
                <a:latin typeface="Arial" pitchFamily="34" charset="0"/>
                <a:cs typeface="Arial" pitchFamily="34" charset="0"/>
              </a:rPr>
              <a:t>nguyên</a:t>
            </a:r>
            <a:r>
              <a:rPr lang="en-US" sz="1800" dirty="0">
                <a:latin typeface="Arial" pitchFamily="34" charset="0"/>
                <a:cs typeface="Arial" pitchFamily="34" charset="0"/>
              </a:rPr>
              <a:t> </a:t>
            </a:r>
            <a:r>
              <a:rPr lang="en-US" sz="1800" dirty="0" err="1">
                <a:latin typeface="Arial" pitchFamily="34" charset="0"/>
                <a:cs typeface="Arial" pitchFamily="34" charset="0"/>
              </a:rPr>
              <a:t>quí</a:t>
            </a:r>
            <a:r>
              <a:rPr lang="en-US" sz="1800" dirty="0">
                <a:latin typeface="Arial" pitchFamily="34" charset="0"/>
                <a:cs typeface="Arial" pitchFamily="34" charset="0"/>
              </a:rPr>
              <a:t> </a:t>
            </a:r>
            <a:r>
              <a:rPr lang="en-US" sz="1800" dirty="0" err="1">
                <a:latin typeface="Arial" pitchFamily="34" charset="0"/>
                <a:cs typeface="Arial" pitchFamily="34" charset="0"/>
              </a:rPr>
              <a:t>giá</a:t>
            </a:r>
            <a:endParaRPr lang="en-US" sz="18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dirty="0" smtClean="0"/>
              <a:t>12/2013</a:t>
            </a:r>
            <a:endParaRPr lang="en-US" dirty="0"/>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31</a:t>
            </a:fld>
            <a:endParaRPr lang="en-US"/>
          </a:p>
        </p:txBody>
      </p:sp>
      <p:pic>
        <p:nvPicPr>
          <p:cNvPr id="7" name="Picture 3"/>
          <p:cNvPicPr>
            <a:picLocks noChangeAspect="1" noChangeArrowheads="1"/>
          </p:cNvPicPr>
          <p:nvPr/>
        </p:nvPicPr>
        <p:blipFill>
          <a:blip r:embed="rId2" cstate="print"/>
          <a:srcRect/>
          <a:stretch>
            <a:fillRect/>
          </a:stretch>
        </p:blipFill>
        <p:spPr bwMode="auto">
          <a:xfrm>
            <a:off x="1371600" y="3352800"/>
            <a:ext cx="6746330" cy="2667000"/>
          </a:xfrm>
          <a:prstGeom prst="rect">
            <a:avLst/>
          </a:prstGeom>
          <a:noFill/>
          <a:ln w="9525">
            <a:noFill/>
            <a:miter lim="800000"/>
            <a:headEnd/>
            <a:tailEnd/>
          </a:ln>
        </p:spPr>
      </p:pic>
    </p:spTree>
    <p:extLst>
      <p:ext uri="{BB962C8B-B14F-4D97-AF65-F5344CB8AC3E}">
        <p14:creationId xmlns:p14="http://schemas.microsoft.com/office/powerpoint/2010/main" val="287049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vận</a:t>
            </a:r>
            <a:r>
              <a:rPr lang="en-US" dirty="0"/>
              <a:t> </a:t>
            </a:r>
            <a:r>
              <a:rPr lang="en-US" dirty="0" err="1"/>
              <a:t>động</a:t>
            </a:r>
            <a:r>
              <a:rPr lang="en-US" dirty="0"/>
              <a:t>: </a:t>
            </a:r>
            <a:r>
              <a:rPr lang="en-GB" dirty="0" err="1"/>
              <a:t>Luật</a:t>
            </a:r>
            <a:r>
              <a:rPr lang="en-GB" dirty="0"/>
              <a:t> </a:t>
            </a:r>
            <a:r>
              <a:rPr lang="en-GB" i="1" dirty="0" err="1"/>
              <a:t>Fitts</a:t>
            </a:r>
            <a:endParaRPr lang="en-US" dirty="0"/>
          </a:p>
        </p:txBody>
      </p:sp>
      <p:sp>
        <p:nvSpPr>
          <p:cNvPr id="3" name="Content Placeholder 2"/>
          <p:cNvSpPr>
            <a:spLocks noGrp="1"/>
          </p:cNvSpPr>
          <p:nvPr>
            <p:ph idx="1"/>
          </p:nvPr>
        </p:nvSpPr>
        <p:spPr>
          <a:xfrm>
            <a:off x="457201" y="1076325"/>
            <a:ext cx="3810000" cy="5248275"/>
          </a:xfrm>
        </p:spPr>
        <p:txBody>
          <a:bodyPr/>
          <a:lstStyle/>
          <a:p>
            <a:r>
              <a:rPr lang="en-US" sz="2400" b="0" dirty="0" err="1">
                <a:latin typeface="Arial" pitchFamily="34" charset="0"/>
                <a:cs typeface="Arial" pitchFamily="34" charset="0"/>
              </a:rPr>
              <a:t>Thanh</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đơn</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MacIntosh</a:t>
            </a:r>
            <a:r>
              <a:rPr lang="en-US" sz="2400" b="0" dirty="0">
                <a:latin typeface="Arial" pitchFamily="34" charset="0"/>
                <a:cs typeface="Arial" pitchFamily="34" charset="0"/>
              </a:rPr>
              <a:t> </a:t>
            </a:r>
            <a:r>
              <a:rPr lang="en-US" sz="2400" b="0" dirty="0" err="1">
                <a:latin typeface="Arial" pitchFamily="34" charset="0"/>
                <a:cs typeface="Arial" pitchFamily="34" charset="0"/>
              </a:rPr>
              <a:t>đặt</a:t>
            </a:r>
            <a:r>
              <a:rPr lang="en-US" sz="2400" b="0" dirty="0">
                <a:latin typeface="Arial" pitchFamily="34" charset="0"/>
                <a:cs typeface="Arial" pitchFamily="34" charset="0"/>
              </a:rPr>
              <a:t> </a:t>
            </a:r>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dirty="0" err="1">
                <a:latin typeface="Arial" pitchFamily="34" charset="0"/>
                <a:cs typeface="Arial" pitchFamily="34" charset="0"/>
              </a:rPr>
              <a:t>đỉnh</a:t>
            </a:r>
            <a:r>
              <a:rPr lang="en-US" sz="2400" b="0" dirty="0">
                <a:latin typeface="Arial" pitchFamily="34" charset="0"/>
                <a:cs typeface="Arial" pitchFamily="34" charset="0"/>
              </a:rPr>
              <a:t> </a:t>
            </a:r>
            <a:r>
              <a:rPr lang="en-US" sz="2400" b="0" dirty="0" err="1">
                <a:latin typeface="Arial" pitchFamily="34" charset="0"/>
                <a:cs typeface="Arial" pitchFamily="34" charset="0"/>
              </a:rPr>
              <a:t>màn</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không</a:t>
            </a:r>
            <a:r>
              <a:rPr lang="en-US" sz="2400" b="0" dirty="0">
                <a:latin typeface="Arial" pitchFamily="34" charset="0"/>
                <a:cs typeface="Arial" pitchFamily="34" charset="0"/>
              </a:rPr>
              <a:t> </a:t>
            </a:r>
            <a:r>
              <a:rPr lang="en-US" sz="2400" b="0" dirty="0" err="1">
                <a:latin typeface="Arial" pitchFamily="34" charset="0"/>
                <a:cs typeface="Arial" pitchFamily="34" charset="0"/>
              </a:rPr>
              <a:t>gắn</a:t>
            </a:r>
            <a:r>
              <a:rPr lang="en-US" sz="2400" b="0" dirty="0">
                <a:latin typeface="Arial" pitchFamily="34" charset="0"/>
                <a:cs typeface="Arial" pitchFamily="34" charset="0"/>
              </a:rPr>
              <a:t> </a:t>
            </a:r>
            <a:r>
              <a:rPr lang="en-US" sz="2400" b="0" dirty="0" err="1">
                <a:latin typeface="Arial" pitchFamily="34" charset="0"/>
                <a:cs typeface="Arial" pitchFamily="34" charset="0"/>
              </a:rPr>
              <a:t>vào</a:t>
            </a:r>
            <a:r>
              <a:rPr lang="en-US" sz="2400" b="0" dirty="0">
                <a:latin typeface="Arial" pitchFamily="34" charset="0"/>
                <a:cs typeface="Arial" pitchFamily="34" charset="0"/>
              </a:rPr>
              <a:t> </a:t>
            </a:r>
            <a:r>
              <a:rPr lang="en-US" sz="2400" b="0" dirty="0" err="1">
                <a:latin typeface="Arial" pitchFamily="34" charset="0"/>
                <a:cs typeface="Arial" pitchFamily="34" charset="0"/>
              </a:rPr>
              <a:t>cửa</a:t>
            </a:r>
            <a:r>
              <a:rPr lang="en-US" sz="2400" b="0" dirty="0">
                <a:latin typeface="Arial" pitchFamily="34" charset="0"/>
                <a:cs typeface="Arial" pitchFamily="34" charset="0"/>
              </a:rPr>
              <a:t> </a:t>
            </a:r>
            <a:r>
              <a:rPr lang="en-US" sz="2400" b="0" dirty="0" err="1">
                <a:latin typeface="Arial" pitchFamily="34" charset="0"/>
                <a:cs typeface="Arial" pitchFamily="34" charset="0"/>
              </a:rPr>
              <a:t>sổ</a:t>
            </a:r>
            <a:r>
              <a:rPr lang="en-US" sz="2400" b="0" dirty="0">
                <a:latin typeface="Arial" pitchFamily="34" charset="0"/>
                <a:cs typeface="Arial" pitchFamily="34" charset="0"/>
              </a:rPr>
              <a:t> </a:t>
            </a:r>
            <a:r>
              <a:rPr lang="en-US" sz="2400" b="0" dirty="0" err="1">
                <a:latin typeface="Arial" pitchFamily="34" charset="0"/>
                <a:cs typeface="Arial" pitchFamily="34" charset="0"/>
              </a:rPr>
              <a:t>ứng</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endParaRPr lang="en-US" sz="2400" b="0" dirty="0">
              <a:latin typeface="Arial" pitchFamily="34" charset="0"/>
              <a:cs typeface="Arial" pitchFamily="34" charset="0"/>
            </a:endParaRPr>
          </a:p>
          <a:p>
            <a:r>
              <a:rPr lang="en-US" sz="2400" b="0" dirty="0" err="1">
                <a:latin typeface="Arial" pitchFamily="34" charset="0"/>
                <a:cs typeface="Arial" pitchFamily="34" charset="0"/>
              </a:rPr>
              <a:t>Phía</a:t>
            </a:r>
            <a:r>
              <a:rPr lang="en-US" sz="2400" b="0" dirty="0">
                <a:latin typeface="Arial" pitchFamily="34" charset="0"/>
                <a:cs typeface="Arial" pitchFamily="34" charset="0"/>
              </a:rPr>
              <a:t> </a:t>
            </a:r>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dirty="0" err="1">
                <a:latin typeface="Arial" pitchFamily="34" charset="0"/>
                <a:cs typeface="Arial" pitchFamily="34" charset="0"/>
              </a:rPr>
              <a:t>thanh</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đơn</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Windows </a:t>
            </a:r>
            <a:r>
              <a:rPr lang="en-US" sz="2400" b="0" dirty="0" err="1">
                <a:latin typeface="Arial" pitchFamily="34" charset="0"/>
                <a:cs typeface="Arial" pitchFamily="34" charset="0"/>
              </a:rPr>
              <a:t>còn</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thanh</a:t>
            </a:r>
            <a:r>
              <a:rPr lang="en-US" sz="2400" b="0" dirty="0">
                <a:latin typeface="Arial" pitchFamily="34" charset="0"/>
                <a:cs typeface="Arial" pitchFamily="34" charset="0"/>
              </a:rPr>
              <a:t> </a:t>
            </a:r>
            <a:r>
              <a:rPr lang="en-US" sz="2400" b="0" dirty="0" err="1">
                <a:latin typeface="Arial" pitchFamily="34" charset="0"/>
                <a:cs typeface="Arial" pitchFamily="34" charset="0"/>
              </a:rPr>
              <a:t>tiêu</a:t>
            </a:r>
            <a:r>
              <a:rPr lang="en-US" sz="2400" b="0" dirty="0">
                <a:latin typeface="Arial" pitchFamily="34" charset="0"/>
                <a:cs typeface="Arial" pitchFamily="34" charset="0"/>
              </a:rPr>
              <a:t> </a:t>
            </a:r>
            <a:r>
              <a:rPr lang="en-US" sz="2400" b="0" dirty="0" err="1">
                <a:latin typeface="Arial" pitchFamily="34" charset="0"/>
                <a:cs typeface="Arial" pitchFamily="34" charset="0"/>
              </a:rPr>
              <a:t>đề</a:t>
            </a:r>
            <a:endParaRPr lang="en-US" sz="2400" b="0" dirty="0">
              <a:latin typeface="Arial" pitchFamily="34" charset="0"/>
              <a:cs typeface="Arial" pitchFamily="34" charset="0"/>
            </a:endParaRPr>
          </a:p>
          <a:p>
            <a:r>
              <a:rPr lang="en-US" sz="2400" b="0" dirty="0" err="1">
                <a:latin typeface="Arial" pitchFamily="34" charset="0"/>
                <a:cs typeface="Arial" pitchFamily="34" charset="0"/>
              </a:rPr>
              <a:t>Việc</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đơn</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MacIntosh</a:t>
            </a:r>
            <a:r>
              <a:rPr lang="en-US" sz="2400" b="0" dirty="0">
                <a:latin typeface="Arial" pitchFamily="34" charset="0"/>
                <a:cs typeface="Arial" pitchFamily="34" charset="0"/>
              </a:rPr>
              <a:t> </a:t>
            </a:r>
            <a:r>
              <a:rPr lang="en-US" sz="2400" b="0" dirty="0" err="1">
                <a:latin typeface="Arial" pitchFamily="34" charset="0"/>
                <a:cs typeface="Arial" pitchFamily="34" charset="0"/>
              </a:rPr>
              <a:t>nhanh</a:t>
            </a:r>
            <a:r>
              <a:rPr lang="en-US" sz="2400" b="0" dirty="0">
                <a:latin typeface="Arial" pitchFamily="34" charset="0"/>
                <a:cs typeface="Arial" pitchFamily="34" charset="0"/>
              </a:rPr>
              <a:t> </a:t>
            </a:r>
            <a:r>
              <a:rPr lang="en-US" sz="2400" b="0" dirty="0" err="1">
                <a:latin typeface="Arial" pitchFamily="34" charset="0"/>
                <a:cs typeface="Arial" pitchFamily="34" charset="0"/>
              </a:rPr>
              <a:t>hơn</a:t>
            </a:r>
            <a:r>
              <a:rPr lang="en-US" sz="2400" b="0" dirty="0">
                <a:latin typeface="Arial" pitchFamily="34" charset="0"/>
                <a:cs typeface="Arial" pitchFamily="34" charset="0"/>
              </a:rPr>
              <a:t> Windows ~5 </a:t>
            </a:r>
            <a:r>
              <a:rPr lang="en-US" sz="2400" b="0" dirty="0" err="1">
                <a:latin typeface="Arial" pitchFamily="34" charset="0"/>
                <a:cs typeface="Arial" pitchFamily="34" charset="0"/>
              </a:rPr>
              <a:t>lần</a:t>
            </a:r>
            <a:r>
              <a:rPr lang="en-US" sz="2400" b="0" dirty="0">
                <a:latin typeface="Arial" pitchFamily="34" charset="0"/>
                <a:cs typeface="Arial" pitchFamily="34" charset="0"/>
              </a:rPr>
              <a:t>.</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32</a:t>
            </a:fld>
            <a:endParaRPr lang="en-US"/>
          </a:p>
        </p:txBody>
      </p:sp>
      <p:pic>
        <p:nvPicPr>
          <p:cNvPr id="7" name="Picture 2" descr="Fitts' Law for Macintosh menus"/>
          <p:cNvPicPr>
            <a:picLocks noChangeAspect="1" noChangeArrowheads="1"/>
          </p:cNvPicPr>
          <p:nvPr/>
        </p:nvPicPr>
        <p:blipFill>
          <a:blip r:embed="rId2" cstate="print"/>
          <a:srcRect/>
          <a:stretch>
            <a:fillRect/>
          </a:stretch>
        </p:blipFill>
        <p:spPr bwMode="auto">
          <a:xfrm>
            <a:off x="4524375" y="1638299"/>
            <a:ext cx="4391025" cy="3295651"/>
          </a:xfrm>
          <a:prstGeom prst="rect">
            <a:avLst/>
          </a:prstGeom>
          <a:noFill/>
        </p:spPr>
      </p:pic>
      <p:pic>
        <p:nvPicPr>
          <p:cNvPr id="8" name="Picture 4" descr="Fitts' Law for Windows Notepad pull-down menus"/>
          <p:cNvPicPr>
            <a:picLocks noChangeAspect="1" noChangeArrowheads="1"/>
          </p:cNvPicPr>
          <p:nvPr/>
        </p:nvPicPr>
        <p:blipFill>
          <a:blip r:embed="rId3" cstate="print"/>
          <a:srcRect/>
          <a:stretch>
            <a:fillRect/>
          </a:stretch>
        </p:blipFill>
        <p:spPr bwMode="auto">
          <a:xfrm>
            <a:off x="4524375" y="5295899"/>
            <a:ext cx="4381500" cy="1104901"/>
          </a:xfrm>
          <a:prstGeom prst="rect">
            <a:avLst/>
          </a:prstGeom>
          <a:noFill/>
        </p:spPr>
      </p:pic>
    </p:spTree>
    <p:extLst>
      <p:ext uri="{BB962C8B-B14F-4D97-AF65-F5344CB8AC3E}">
        <p14:creationId xmlns:p14="http://schemas.microsoft.com/office/powerpoint/2010/main" val="2744282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vận</a:t>
            </a:r>
            <a:r>
              <a:rPr lang="en-US" dirty="0"/>
              <a:t> </a:t>
            </a:r>
            <a:r>
              <a:rPr lang="en-US" dirty="0" err="1"/>
              <a:t>động</a:t>
            </a:r>
            <a:r>
              <a:rPr lang="en-US" dirty="0"/>
              <a:t>: </a:t>
            </a:r>
            <a:r>
              <a:rPr lang="en-GB" dirty="0" err="1"/>
              <a:t>Luật</a:t>
            </a:r>
            <a:r>
              <a:rPr lang="en-GB" dirty="0"/>
              <a:t> </a:t>
            </a:r>
            <a:r>
              <a:rPr lang="en-GB" i="1" dirty="0" err="1"/>
              <a:t>Fitts</a:t>
            </a:r>
            <a:endParaRPr lang="en-US" dirty="0"/>
          </a:p>
        </p:txBody>
      </p:sp>
      <p:sp>
        <p:nvSpPr>
          <p:cNvPr id="3" name="Content Placeholder 2"/>
          <p:cNvSpPr>
            <a:spLocks noGrp="1"/>
          </p:cNvSpPr>
          <p:nvPr>
            <p:ph idx="1"/>
          </p:nvPr>
        </p:nvSpPr>
        <p:spPr>
          <a:xfrm>
            <a:off x="457200" y="1076325"/>
            <a:ext cx="5257800" cy="5248275"/>
          </a:xfrm>
        </p:spPr>
        <p:txBody>
          <a:bodyPr/>
          <a:lstStyle/>
          <a:p>
            <a:r>
              <a:rPr lang="en-US" sz="2400" b="0" dirty="0">
                <a:latin typeface="Arial" pitchFamily="34" charset="0"/>
                <a:cs typeface="Arial" pitchFamily="34" charset="0"/>
              </a:rPr>
              <a:t>Ba </a:t>
            </a:r>
            <a:r>
              <a:rPr lang="en-US" sz="2400" b="0" dirty="0" err="1">
                <a:latin typeface="Arial" pitchFamily="34" charset="0"/>
                <a:cs typeface="Arial" pitchFamily="34" charset="0"/>
              </a:rPr>
              <a:t>cách</a:t>
            </a:r>
            <a:r>
              <a:rPr lang="en-US" sz="2400" b="0" dirty="0">
                <a:latin typeface="Arial" pitchFamily="34" charset="0"/>
                <a:cs typeface="Arial" pitchFamily="34" charset="0"/>
              </a:rPr>
              <a:t> </a:t>
            </a:r>
            <a:r>
              <a:rPr lang="en-US" sz="2400" b="0" dirty="0" err="1">
                <a:latin typeface="Arial" pitchFamily="34" charset="0"/>
                <a:cs typeface="Arial" pitchFamily="34" charset="0"/>
              </a:rPr>
              <a:t>xóa</a:t>
            </a:r>
            <a:r>
              <a:rPr lang="en-US" sz="2400" b="0" dirty="0">
                <a:latin typeface="Arial" pitchFamily="34" charset="0"/>
                <a:cs typeface="Arial" pitchFamily="34" charset="0"/>
              </a:rPr>
              <a:t> </a:t>
            </a:r>
            <a:r>
              <a:rPr lang="en-US" sz="2400" b="0" dirty="0" err="1">
                <a:latin typeface="Arial" pitchFamily="34" charset="0"/>
                <a:cs typeface="Arial" pitchFamily="34" charset="0"/>
              </a:rPr>
              <a:t>tệp</a:t>
            </a:r>
            <a:r>
              <a:rPr lang="en-US" sz="2400" b="0" dirty="0">
                <a:latin typeface="Arial" pitchFamily="34" charset="0"/>
                <a:cs typeface="Arial" pitchFamily="34" charset="0"/>
              </a:rPr>
              <a:t> (Icon) </a:t>
            </a:r>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i="1" dirty="0">
                <a:latin typeface="Arial" pitchFamily="34" charset="0"/>
                <a:cs typeface="Arial" pitchFamily="34" charset="0"/>
              </a:rPr>
              <a:t>Apple</a:t>
            </a:r>
            <a:r>
              <a:rPr lang="en-US" sz="2400" b="0" dirty="0">
                <a:latin typeface="Arial" pitchFamily="34" charset="0"/>
                <a:cs typeface="Arial" pitchFamily="34" charset="0"/>
              </a:rPr>
              <a:t> </a:t>
            </a:r>
            <a:r>
              <a:rPr lang="en-US" sz="2400" b="0" i="1" dirty="0">
                <a:latin typeface="Arial" pitchFamily="34" charset="0"/>
                <a:cs typeface="Arial" pitchFamily="34" charset="0"/>
              </a:rPr>
              <a:t>Macintosh</a:t>
            </a:r>
            <a:r>
              <a:rPr lang="en-US" sz="2400" b="0" dirty="0">
                <a:latin typeface="Arial" pitchFamily="34" charset="0"/>
                <a:cs typeface="Arial" pitchFamily="34" charset="0"/>
              </a:rPr>
              <a:t> (</a:t>
            </a:r>
            <a:r>
              <a:rPr lang="en-US" sz="2400" b="0" dirty="0" err="1">
                <a:latin typeface="Arial" pitchFamily="34" charset="0"/>
                <a:cs typeface="Arial" pitchFamily="34" charset="0"/>
              </a:rPr>
              <a:t>MacKenzie</a:t>
            </a:r>
            <a:r>
              <a:rPr lang="en-US" sz="2400" b="0" dirty="0">
                <a:latin typeface="Arial" pitchFamily="34" charset="0"/>
                <a:cs typeface="Arial" pitchFamily="34" charset="0"/>
              </a:rPr>
              <a:t>, 1991)</a:t>
            </a:r>
          </a:p>
          <a:p>
            <a:pPr lvl="1"/>
            <a:r>
              <a:rPr lang="en-US" sz="2000" dirty="0">
                <a:latin typeface="Arial" pitchFamily="34" charset="0"/>
                <a:cs typeface="Arial" pitchFamily="34" charset="0"/>
              </a:rPr>
              <a:t>DRAG-SELECT: Di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tượng</a:t>
            </a:r>
            <a:r>
              <a:rPr lang="en-US" sz="2000" dirty="0">
                <a:latin typeface="Arial" pitchFamily="34" charset="0"/>
                <a:cs typeface="Arial" pitchFamily="34" charset="0"/>
              </a:rPr>
              <a:t> </a:t>
            </a:r>
            <a:r>
              <a:rPr lang="en-US" sz="2000" dirty="0" err="1">
                <a:latin typeface="Arial" pitchFamily="34" charset="0"/>
                <a:cs typeface="Arial" pitchFamily="34" charset="0"/>
              </a:rPr>
              <a:t>tệp</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thùng</a:t>
            </a:r>
            <a:r>
              <a:rPr lang="en-US" sz="2000" dirty="0">
                <a:latin typeface="Arial" pitchFamily="34" charset="0"/>
                <a:cs typeface="Arial" pitchFamily="34" charset="0"/>
              </a:rPr>
              <a:t> </a:t>
            </a:r>
            <a:r>
              <a:rPr lang="en-US" sz="2000" dirty="0" err="1">
                <a:latin typeface="Arial" pitchFamily="34" charset="0"/>
                <a:cs typeface="Arial" pitchFamily="34" charset="0"/>
              </a:rPr>
              <a:t>rác</a:t>
            </a:r>
            <a:endParaRPr lang="en-US" sz="2000" dirty="0">
              <a:latin typeface="Arial" pitchFamily="34" charset="0"/>
              <a:cs typeface="Arial" pitchFamily="34" charset="0"/>
            </a:endParaRPr>
          </a:p>
          <a:p>
            <a:pPr lvl="1">
              <a:buNone/>
            </a:pPr>
            <a:r>
              <a:rPr lang="sv-SE" sz="2000" i="1" dirty="0">
                <a:latin typeface="Arial" pitchFamily="34" charset="0"/>
                <a:cs typeface="Arial" pitchFamily="34" charset="0"/>
              </a:rPr>
              <a:t>	  MT</a:t>
            </a:r>
            <a:r>
              <a:rPr lang="sv-SE" sz="2000" dirty="0">
                <a:latin typeface="Arial" pitchFamily="34" charset="0"/>
                <a:cs typeface="Arial" pitchFamily="34" charset="0"/>
              </a:rPr>
              <a:t> = 135 + 249 log</a:t>
            </a:r>
            <a:r>
              <a:rPr lang="sv-SE" sz="2000" baseline="-25000" dirty="0">
                <a:latin typeface="Arial" pitchFamily="34" charset="0"/>
                <a:cs typeface="Arial" pitchFamily="34" charset="0"/>
              </a:rPr>
              <a:t>2</a:t>
            </a:r>
            <a:r>
              <a:rPr lang="sv-SE" sz="2000" dirty="0">
                <a:latin typeface="Arial" pitchFamily="34" charset="0"/>
                <a:cs typeface="Arial" pitchFamily="34" charset="0"/>
              </a:rPr>
              <a:t>(14 / 2 + 1)</a:t>
            </a:r>
            <a:br>
              <a:rPr lang="sv-SE" sz="2000" dirty="0">
                <a:latin typeface="Arial" pitchFamily="34" charset="0"/>
                <a:cs typeface="Arial" pitchFamily="34" charset="0"/>
              </a:rPr>
            </a:br>
            <a:r>
              <a:rPr lang="sv-SE" sz="2000" dirty="0">
                <a:latin typeface="Arial" pitchFamily="34" charset="0"/>
                <a:cs typeface="Arial" pitchFamily="34" charset="0"/>
              </a:rPr>
              <a:t>        = 135 + 249 × 3  = 882 ms</a:t>
            </a:r>
            <a:endParaRPr lang="en-US" sz="2000" dirty="0">
              <a:latin typeface="Arial" pitchFamily="34" charset="0"/>
              <a:cs typeface="Arial" pitchFamily="34" charset="0"/>
            </a:endParaRPr>
          </a:p>
          <a:p>
            <a:pPr lvl="1"/>
            <a:r>
              <a:rPr lang="en-US" sz="2000" dirty="0">
                <a:latin typeface="Arial" pitchFamily="34" charset="0"/>
                <a:cs typeface="Arial" pitchFamily="34" charset="0"/>
              </a:rPr>
              <a:t>POINT-SELECT: </a:t>
            </a:r>
            <a:r>
              <a:rPr lang="en-US" sz="2000" dirty="0" err="1">
                <a:latin typeface="Arial" pitchFamily="34" charset="0"/>
                <a:cs typeface="Arial" pitchFamily="34" charset="0"/>
              </a:rPr>
              <a:t>Chọn</a:t>
            </a:r>
            <a:r>
              <a:rPr lang="en-US" sz="2000" dirty="0">
                <a:latin typeface="Arial" pitchFamily="34" charset="0"/>
                <a:cs typeface="Arial" pitchFamily="34" charset="0"/>
              </a:rPr>
              <a:t> Icon </a:t>
            </a:r>
            <a:r>
              <a:rPr lang="en-US" sz="2000" dirty="0" err="1">
                <a:latin typeface="Arial" pitchFamily="34" charset="0"/>
                <a:cs typeface="Arial" pitchFamily="34" charset="0"/>
              </a:rPr>
              <a:t>tệp</a:t>
            </a:r>
            <a:r>
              <a:rPr lang="en-US" sz="2000" dirty="0">
                <a:latin typeface="Arial" pitchFamily="34" charset="0"/>
                <a:cs typeface="Arial" pitchFamily="34" charset="0"/>
              </a:rPr>
              <a:t> </a:t>
            </a:r>
            <a:r>
              <a:rPr lang="en-US" sz="2000" dirty="0" err="1">
                <a:latin typeface="Arial" pitchFamily="34" charset="0"/>
                <a:cs typeface="Arial" pitchFamily="34" charset="0"/>
              </a:rPr>
              <a:t>sau</a:t>
            </a:r>
            <a:r>
              <a:rPr lang="en-US" sz="2000" dirty="0">
                <a:latin typeface="Arial" pitchFamily="34" charset="0"/>
                <a:cs typeface="Arial" pitchFamily="34" charset="0"/>
              </a:rPr>
              <a:t> </a:t>
            </a:r>
            <a:r>
              <a:rPr lang="en-US" sz="2000" dirty="0" err="1">
                <a:latin typeface="Arial" pitchFamily="34" charset="0"/>
                <a:cs typeface="Arial" pitchFamily="34" charset="0"/>
              </a:rPr>
              <a:t>đó</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Icon </a:t>
            </a:r>
            <a:r>
              <a:rPr lang="en-US" sz="2000" dirty="0" err="1">
                <a:latin typeface="Arial" pitchFamily="34" charset="0"/>
                <a:cs typeface="Arial" pitchFamily="34" charset="0"/>
              </a:rPr>
              <a:t>thùng</a:t>
            </a:r>
            <a:r>
              <a:rPr lang="en-US" sz="2000" dirty="0">
                <a:latin typeface="Arial" pitchFamily="34" charset="0"/>
                <a:cs typeface="Arial" pitchFamily="34" charset="0"/>
              </a:rPr>
              <a:t> </a:t>
            </a:r>
            <a:r>
              <a:rPr lang="en-US" sz="2000" dirty="0" err="1">
                <a:latin typeface="Arial" pitchFamily="34" charset="0"/>
                <a:cs typeface="Arial" pitchFamily="34" charset="0"/>
              </a:rPr>
              <a:t>rác</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bị</a:t>
            </a:r>
            <a:r>
              <a:rPr lang="en-US" sz="2000" dirty="0">
                <a:latin typeface="Arial" pitchFamily="34" charset="0"/>
                <a:cs typeface="Arial" pitchFamily="34" charset="0"/>
              </a:rPr>
              <a:t> </a:t>
            </a:r>
            <a:r>
              <a:rPr lang="en-US" sz="2000" dirty="0" err="1">
                <a:latin typeface="Arial" pitchFamily="34" charset="0"/>
                <a:cs typeface="Arial" pitchFamily="34" charset="0"/>
              </a:rPr>
              <a:t>trỏ</a:t>
            </a:r>
            <a:endParaRPr lang="en-US" sz="2000" dirty="0">
              <a:latin typeface="Arial" pitchFamily="34" charset="0"/>
              <a:cs typeface="Arial" pitchFamily="34" charset="0"/>
            </a:endParaRPr>
          </a:p>
          <a:p>
            <a:pPr lvl="1">
              <a:buNone/>
            </a:pPr>
            <a:r>
              <a:rPr lang="sv-SE" sz="2000" i="1" dirty="0">
                <a:latin typeface="Arial" pitchFamily="34" charset="0"/>
                <a:cs typeface="Arial" pitchFamily="34" charset="0"/>
              </a:rPr>
              <a:t>	  MT</a:t>
            </a:r>
            <a:r>
              <a:rPr lang="sv-SE" sz="2000" dirty="0">
                <a:latin typeface="Arial" pitchFamily="34" charset="0"/>
                <a:cs typeface="Arial" pitchFamily="34" charset="0"/>
              </a:rPr>
              <a:t> = 230 + 166 log</a:t>
            </a:r>
            <a:r>
              <a:rPr lang="sv-SE" sz="2000" baseline="-25000" dirty="0">
                <a:latin typeface="Arial" pitchFamily="34" charset="0"/>
                <a:cs typeface="Arial" pitchFamily="34" charset="0"/>
              </a:rPr>
              <a:t>2</a:t>
            </a:r>
            <a:r>
              <a:rPr lang="sv-SE" sz="2000" dirty="0">
                <a:latin typeface="Arial" pitchFamily="34" charset="0"/>
                <a:cs typeface="Arial" pitchFamily="34" charset="0"/>
              </a:rPr>
              <a:t>(14 / 2 + 1)</a:t>
            </a:r>
            <a:br>
              <a:rPr lang="sv-SE" sz="2000" dirty="0">
                <a:latin typeface="Arial" pitchFamily="34" charset="0"/>
                <a:cs typeface="Arial" pitchFamily="34" charset="0"/>
              </a:rPr>
            </a:br>
            <a:r>
              <a:rPr lang="sv-SE" sz="2000" dirty="0">
                <a:latin typeface="Arial" pitchFamily="34" charset="0"/>
                <a:cs typeface="Arial" pitchFamily="34" charset="0"/>
              </a:rPr>
              <a:t>        = 230 + 166 × 3 = 728 ms</a:t>
            </a:r>
            <a:endParaRPr lang="en-US" sz="2000" dirty="0">
              <a:latin typeface="Arial" pitchFamily="34" charset="0"/>
              <a:cs typeface="Arial" pitchFamily="34" charset="0"/>
            </a:endParaRPr>
          </a:p>
          <a:p>
            <a:pPr lvl="1"/>
            <a:r>
              <a:rPr lang="en-US" sz="2000" dirty="0">
                <a:latin typeface="Arial" pitchFamily="34" charset="0"/>
                <a:cs typeface="Arial" pitchFamily="34" charset="0"/>
              </a:rPr>
              <a:t>STROKE-THROUGH: </a:t>
            </a:r>
            <a:r>
              <a:rPr lang="en-US" sz="2000" dirty="0" err="1">
                <a:latin typeface="Arial" pitchFamily="34" charset="0"/>
                <a:cs typeface="Arial" pitchFamily="34" charset="0"/>
              </a:rPr>
              <a:t>Nhấn</a:t>
            </a:r>
            <a:r>
              <a:rPr lang="en-US" sz="2000" dirty="0">
                <a:latin typeface="Arial" pitchFamily="34" charset="0"/>
                <a:cs typeface="Arial" pitchFamily="34" charset="0"/>
              </a:rPr>
              <a:t> </a:t>
            </a:r>
            <a:r>
              <a:rPr lang="en-US" sz="2000" dirty="0" err="1">
                <a:latin typeface="Arial" pitchFamily="34" charset="0"/>
                <a:cs typeface="Arial" pitchFamily="34" charset="0"/>
              </a:rPr>
              <a:t>phím</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bị</a:t>
            </a:r>
            <a:r>
              <a:rPr lang="en-US" sz="2000" dirty="0">
                <a:latin typeface="Arial" pitchFamily="34" charset="0"/>
                <a:cs typeface="Arial" pitchFamily="34" charset="0"/>
              </a:rPr>
              <a:t> </a:t>
            </a:r>
            <a:r>
              <a:rPr lang="en-US" sz="2000" dirty="0" err="1">
                <a:latin typeface="Arial" pitchFamily="34" charset="0"/>
                <a:cs typeface="Arial" pitchFamily="34" charset="0"/>
              </a:rPr>
              <a:t>trỏ</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gạch</a:t>
            </a:r>
            <a:r>
              <a:rPr lang="en-US" sz="2000" dirty="0">
                <a:latin typeface="Arial" pitchFamily="34" charset="0"/>
                <a:cs typeface="Arial" pitchFamily="34" charset="0"/>
              </a:rPr>
              <a:t> </a:t>
            </a:r>
            <a:r>
              <a:rPr lang="en-US" sz="2000" dirty="0" err="1">
                <a:latin typeface="Arial" pitchFamily="34" charset="0"/>
                <a:cs typeface="Arial" pitchFamily="34" charset="0"/>
              </a:rPr>
              <a:t>ngang</a:t>
            </a:r>
            <a:r>
              <a:rPr lang="en-US" sz="2000" dirty="0">
                <a:latin typeface="Arial" pitchFamily="34" charset="0"/>
                <a:cs typeface="Arial" pitchFamily="34" charset="0"/>
              </a:rPr>
              <a:t> Icon </a:t>
            </a:r>
            <a:r>
              <a:rPr lang="en-US" sz="2000" dirty="0" err="1">
                <a:latin typeface="Arial" pitchFamily="34" charset="0"/>
                <a:cs typeface="Arial" pitchFamily="34" charset="0"/>
              </a:rPr>
              <a:t>tệp</a:t>
            </a:r>
            <a:endParaRPr lang="en-US" sz="2000" dirty="0">
              <a:latin typeface="Arial" pitchFamily="34" charset="0"/>
              <a:cs typeface="Arial" pitchFamily="34" charset="0"/>
            </a:endParaRPr>
          </a:p>
          <a:p>
            <a:pPr lvl="1">
              <a:buNone/>
            </a:pPr>
            <a:r>
              <a:rPr lang="sv-SE" sz="2000" i="1" dirty="0">
                <a:latin typeface="Arial" pitchFamily="34" charset="0"/>
                <a:cs typeface="Arial" pitchFamily="34" charset="0"/>
              </a:rPr>
              <a:t>	  MT</a:t>
            </a:r>
            <a:r>
              <a:rPr lang="sv-SE" sz="2000" dirty="0">
                <a:latin typeface="Arial" pitchFamily="34" charset="0"/>
                <a:cs typeface="Arial" pitchFamily="34" charset="0"/>
              </a:rPr>
              <a:t> = 135 + 249 log</a:t>
            </a:r>
            <a:r>
              <a:rPr lang="sv-SE" sz="2000" baseline="-25000" dirty="0">
                <a:latin typeface="Arial" pitchFamily="34" charset="0"/>
                <a:cs typeface="Arial" pitchFamily="34" charset="0"/>
              </a:rPr>
              <a:t>2</a:t>
            </a:r>
            <a:r>
              <a:rPr lang="sv-SE" sz="2000" dirty="0">
                <a:latin typeface="Arial" pitchFamily="34" charset="0"/>
                <a:cs typeface="Arial" pitchFamily="34" charset="0"/>
              </a:rPr>
              <a:t>(4 / 2 + 1)</a:t>
            </a:r>
            <a:br>
              <a:rPr lang="sv-SE" sz="2000" dirty="0">
                <a:latin typeface="Arial" pitchFamily="34" charset="0"/>
                <a:cs typeface="Arial" pitchFamily="34" charset="0"/>
              </a:rPr>
            </a:br>
            <a:r>
              <a:rPr lang="sv-SE" sz="2000" dirty="0">
                <a:latin typeface="Arial" pitchFamily="34" charset="0"/>
                <a:cs typeface="Arial" pitchFamily="34" charset="0"/>
              </a:rPr>
              <a:t>        = 135 + 249 × 1.58  = 528 ms</a:t>
            </a:r>
            <a:endParaRPr lang="en-US" sz="2000" dirty="0">
              <a:latin typeface="Arial" pitchFamily="34" charset="0"/>
              <a:cs typeface="Arial" pitchFamily="34" charset="0"/>
            </a:endParaRP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33</a:t>
            </a:fld>
            <a:endParaRPr lang="en-US"/>
          </a:p>
        </p:txBody>
      </p:sp>
      <p:pic>
        <p:nvPicPr>
          <p:cNvPr id="7" name="Picture 3"/>
          <p:cNvPicPr>
            <a:picLocks noChangeAspect="1" noChangeArrowheads="1"/>
          </p:cNvPicPr>
          <p:nvPr/>
        </p:nvPicPr>
        <p:blipFill>
          <a:blip r:embed="rId2" cstate="print"/>
          <a:srcRect/>
          <a:stretch>
            <a:fillRect/>
          </a:stretch>
        </p:blipFill>
        <p:spPr bwMode="auto">
          <a:xfrm>
            <a:off x="6096000" y="2627376"/>
            <a:ext cx="2692400" cy="3392424"/>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26777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Law of Practice</a:t>
            </a:r>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Đề</a:t>
            </a:r>
            <a:r>
              <a:rPr lang="en-US" sz="2400" b="0" dirty="0">
                <a:latin typeface="Arial" pitchFamily="34" charset="0"/>
                <a:cs typeface="Arial" pitchFamily="34" charset="0"/>
              </a:rPr>
              <a:t> </a:t>
            </a:r>
            <a:r>
              <a:rPr lang="en-US" sz="2400" b="0" dirty="0" err="1">
                <a:latin typeface="Arial" pitchFamily="34" charset="0"/>
                <a:cs typeface="Arial" pitchFamily="34" charset="0"/>
              </a:rPr>
              <a:t>xuất</a:t>
            </a:r>
            <a:r>
              <a:rPr lang="en-US" sz="2400" b="0" dirty="0">
                <a:latin typeface="Arial" pitchFamily="34" charset="0"/>
                <a:cs typeface="Arial" pitchFamily="34" charset="0"/>
              </a:rPr>
              <a:t> </a:t>
            </a:r>
            <a:r>
              <a:rPr lang="en-US" sz="2400" b="0" dirty="0" err="1">
                <a:latin typeface="Arial" pitchFamily="34" charset="0"/>
                <a:cs typeface="Arial" pitchFamily="34" charset="0"/>
              </a:rPr>
              <a:t>bởi</a:t>
            </a:r>
            <a:r>
              <a:rPr lang="en-US" sz="2400" b="0" dirty="0">
                <a:latin typeface="Arial" pitchFamily="34" charset="0"/>
                <a:cs typeface="Arial" pitchFamily="34" charset="0"/>
              </a:rPr>
              <a:t> </a:t>
            </a:r>
            <a:r>
              <a:rPr lang="en-US" sz="2400" b="0" i="1" dirty="0">
                <a:latin typeface="Arial" pitchFamily="34" charset="0"/>
                <a:cs typeface="Arial" pitchFamily="34" charset="0"/>
              </a:rPr>
              <a:t>Newell &amp; </a:t>
            </a:r>
            <a:r>
              <a:rPr lang="en-US" sz="2400" b="0" i="1" dirty="0" err="1">
                <a:latin typeface="Arial" pitchFamily="34" charset="0"/>
                <a:cs typeface="Arial" pitchFamily="34" charset="0"/>
              </a:rPr>
              <a:t>Rosenbloom</a:t>
            </a:r>
            <a:r>
              <a:rPr lang="en-US" sz="2400" b="0" i="1" dirty="0">
                <a:latin typeface="Arial" pitchFamily="34" charset="0"/>
                <a:cs typeface="Arial" pitchFamily="34" charset="0"/>
              </a:rPr>
              <a:t> </a:t>
            </a:r>
            <a:r>
              <a:rPr lang="en-US" sz="2400" b="0" dirty="0">
                <a:latin typeface="Arial" pitchFamily="34" charset="0"/>
                <a:cs typeface="Arial" pitchFamily="34" charset="0"/>
              </a:rPr>
              <a:t>(1981)</a:t>
            </a:r>
          </a:p>
          <a:p>
            <a:r>
              <a:rPr lang="en-US" sz="2400" b="0" dirty="0" err="1">
                <a:latin typeface="Arial" pitchFamily="34" charset="0"/>
                <a:cs typeface="Arial" pitchFamily="34" charset="0"/>
              </a:rPr>
              <a:t>Đặc</a:t>
            </a:r>
            <a:r>
              <a:rPr lang="en-US" sz="2400" b="0" dirty="0">
                <a:latin typeface="Arial" pitchFamily="34" charset="0"/>
                <a:cs typeface="Arial" pitchFamily="34" charset="0"/>
              </a:rPr>
              <a:t> </a:t>
            </a:r>
            <a:r>
              <a:rPr lang="en-US" sz="2400" b="0" dirty="0" err="1">
                <a:latin typeface="Arial" pitchFamily="34" charset="0"/>
                <a:cs typeface="Arial" pitchFamily="34" charset="0"/>
              </a:rPr>
              <a:t>trưng</a:t>
            </a:r>
            <a:r>
              <a:rPr lang="en-US" sz="2400" b="0" dirty="0">
                <a:latin typeface="Arial" pitchFamily="34" charset="0"/>
                <a:cs typeface="Arial" pitchFamily="34" charset="0"/>
              </a:rPr>
              <a:t> </a:t>
            </a:r>
            <a:r>
              <a:rPr lang="en-US" sz="2400" b="0" dirty="0" err="1">
                <a:latin typeface="Arial" pitchFamily="34" charset="0"/>
                <a:cs typeface="Arial" pitchFamily="34" charset="0"/>
              </a:rPr>
              <a:t>quan</a:t>
            </a:r>
            <a:r>
              <a:rPr lang="en-US" sz="2400" b="0" dirty="0">
                <a:latin typeface="Arial" pitchFamily="34" charset="0"/>
                <a:cs typeface="Arial" pitchFamily="34" charset="0"/>
              </a:rPr>
              <a:t> </a:t>
            </a:r>
            <a:r>
              <a:rPr lang="en-US" sz="2400" b="0" dirty="0" err="1">
                <a:latin typeface="Arial" pitchFamily="34" charset="0"/>
                <a:cs typeface="Arial" pitchFamily="34" charset="0"/>
              </a:rPr>
              <a:t>trọng</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hệ</a:t>
            </a:r>
            <a:r>
              <a:rPr lang="en-US" sz="2400" b="0" dirty="0">
                <a:latin typeface="Arial" pitchFamily="34" charset="0"/>
                <a:cs typeface="Arial" pitchFamily="34" charset="0"/>
              </a:rPr>
              <a:t> </a:t>
            </a:r>
            <a:r>
              <a:rPr lang="en-US" sz="2400" b="0" dirty="0" err="1">
                <a:latin typeface="Arial" pitchFamily="34" charset="0"/>
                <a:cs typeface="Arial" pitchFamily="34" charset="0"/>
              </a:rPr>
              <a:t>thống</a:t>
            </a:r>
            <a:r>
              <a:rPr lang="en-US" sz="2400" b="0" dirty="0">
                <a:latin typeface="Arial" pitchFamily="34" charset="0"/>
                <a:cs typeface="Arial" pitchFamily="34" charset="0"/>
              </a:rPr>
              <a:t> </a:t>
            </a:r>
            <a:r>
              <a:rPr lang="en-US" sz="2400" b="0" i="1" dirty="0">
                <a:latin typeface="Arial" pitchFamily="34" charset="0"/>
                <a:cs typeface="Arial" pitchFamily="34" charset="0"/>
              </a:rPr>
              <a:t>perceptual-cognitive-motor</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thời</a:t>
            </a:r>
            <a:r>
              <a:rPr lang="en-US" sz="2400" b="0" dirty="0">
                <a:latin typeface="Arial" pitchFamily="34" charset="0"/>
                <a:cs typeface="Arial" pitchFamily="34" charset="0"/>
              </a:rPr>
              <a:t> </a:t>
            </a:r>
            <a:r>
              <a:rPr lang="en-US" sz="2400" b="0" dirty="0" err="1">
                <a:latin typeface="Arial" pitchFamily="34" charset="0"/>
                <a:cs typeface="Arial" pitchFamily="34" charset="0"/>
              </a:rPr>
              <a:t>gian</a:t>
            </a:r>
            <a:r>
              <a:rPr lang="en-US" sz="2400" b="0" dirty="0">
                <a:latin typeface="Arial" pitchFamily="34" charset="0"/>
                <a:cs typeface="Arial" pitchFamily="34" charset="0"/>
              </a:rPr>
              <a:t> </a:t>
            </a:r>
            <a:r>
              <a:rPr lang="en-US" sz="2400" b="0" dirty="0" err="1">
                <a:latin typeface="Arial" pitchFamily="34" charset="0"/>
                <a:cs typeface="Arial" pitchFamily="34" charset="0"/>
              </a:rPr>
              <a:t>cần</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để</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a:t>
            </a:r>
            <a:r>
              <a:rPr lang="en-US" sz="2400" b="0" dirty="0" err="1">
                <a:latin typeface="Arial" pitchFamily="34" charset="0"/>
                <a:cs typeface="Arial" pitchFamily="34" charset="0"/>
              </a:rPr>
              <a:t>nhiệm</a:t>
            </a:r>
            <a:r>
              <a:rPr lang="en-US" sz="2400" b="0" dirty="0">
                <a:latin typeface="Arial" pitchFamily="34" charset="0"/>
                <a:cs typeface="Arial" pitchFamily="34" charset="0"/>
              </a:rPr>
              <a:t> </a:t>
            </a:r>
            <a:r>
              <a:rPr lang="en-US" sz="2400" b="0" dirty="0" err="1">
                <a:latin typeface="Arial" pitchFamily="34" charset="0"/>
                <a:cs typeface="Arial" pitchFamily="34" charset="0"/>
              </a:rPr>
              <a:t>vụ</a:t>
            </a:r>
            <a:r>
              <a:rPr lang="en-US" sz="2400" b="0" dirty="0">
                <a:latin typeface="Arial" pitchFamily="34" charset="0"/>
                <a:cs typeface="Arial" pitchFamily="34" charset="0"/>
              </a:rPr>
              <a:t> </a:t>
            </a:r>
            <a:r>
              <a:rPr lang="en-US" sz="2400" b="0" dirty="0" err="1">
                <a:latin typeface="Arial" pitchFamily="34" charset="0"/>
                <a:cs typeface="Arial" pitchFamily="34" charset="0"/>
              </a:rPr>
              <a:t>giảm</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kinh</a:t>
            </a:r>
            <a:r>
              <a:rPr lang="en-US" sz="2400" b="0" dirty="0">
                <a:latin typeface="Arial" pitchFamily="34" charset="0"/>
                <a:cs typeface="Arial" pitchFamily="34" charset="0"/>
              </a:rPr>
              <a:t> </a:t>
            </a:r>
            <a:r>
              <a:rPr lang="en-US" sz="2400" b="0" dirty="0" err="1">
                <a:latin typeface="Arial" pitchFamily="34" charset="0"/>
                <a:cs typeface="Arial" pitchFamily="34" charset="0"/>
              </a:rPr>
              <a:t>nghiệm</a:t>
            </a:r>
            <a:r>
              <a:rPr lang="en-US" sz="2400" b="0" dirty="0">
                <a:latin typeface="Arial" pitchFamily="34" charset="0"/>
                <a:cs typeface="Arial" pitchFamily="34" charset="0"/>
              </a:rPr>
              <a:t>.</a:t>
            </a:r>
          </a:p>
          <a:p>
            <a:r>
              <a:rPr lang="en-US" sz="2400" b="0" dirty="0" err="1">
                <a:latin typeface="Arial" pitchFamily="34" charset="0"/>
                <a:cs typeface="Arial" pitchFamily="34" charset="0"/>
              </a:rPr>
              <a:t>Thời</a:t>
            </a:r>
            <a:r>
              <a:rPr lang="en-US" sz="2400" b="0" dirty="0">
                <a:latin typeface="Arial" pitchFamily="34" charset="0"/>
                <a:cs typeface="Arial" pitchFamily="34" charset="0"/>
              </a:rPr>
              <a:t> </a:t>
            </a:r>
            <a:r>
              <a:rPr lang="en-US" sz="2400" b="0" dirty="0" err="1">
                <a:latin typeface="Arial" pitchFamily="34" charset="0"/>
                <a:cs typeface="Arial" pitchFamily="34" charset="0"/>
              </a:rPr>
              <a:t>gian</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a:t>
            </a:r>
            <a:r>
              <a:rPr lang="en-US" sz="2400" b="0" dirty="0" err="1">
                <a:latin typeface="Arial" pitchFamily="34" charset="0"/>
                <a:cs typeface="Arial" pitchFamily="34" charset="0"/>
              </a:rPr>
              <a:t>nhiệm</a:t>
            </a:r>
            <a:r>
              <a:rPr lang="en-US" sz="2400" b="0" dirty="0">
                <a:latin typeface="Arial" pitchFamily="34" charset="0"/>
                <a:cs typeface="Arial" pitchFamily="34" charset="0"/>
              </a:rPr>
              <a:t> </a:t>
            </a:r>
            <a:r>
              <a:rPr lang="en-US" sz="2400" b="0" dirty="0" err="1">
                <a:latin typeface="Arial" pitchFamily="34" charset="0"/>
                <a:cs typeface="Arial" pitchFamily="34" charset="0"/>
              </a:rPr>
              <a:t>vụ</a:t>
            </a:r>
            <a:r>
              <a:rPr lang="en-US" sz="2400" b="0" dirty="0">
                <a:latin typeface="Arial" pitchFamily="34" charset="0"/>
                <a:cs typeface="Arial" pitchFamily="34" charset="0"/>
              </a:rPr>
              <a:t> </a:t>
            </a:r>
            <a:r>
              <a:rPr lang="en-US" sz="2400" b="0" dirty="0" err="1">
                <a:latin typeface="Arial" pitchFamily="34" charset="0"/>
                <a:cs typeface="Arial" pitchFamily="34" charset="0"/>
              </a:rPr>
              <a:t>giảm</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luật</a:t>
            </a:r>
            <a:r>
              <a:rPr lang="en-US" sz="2400" b="0" dirty="0">
                <a:latin typeface="Arial" pitchFamily="34" charset="0"/>
                <a:cs typeface="Arial" pitchFamily="34" charset="0"/>
              </a:rPr>
              <a:t> </a:t>
            </a:r>
            <a:r>
              <a:rPr lang="en-US" sz="2400" b="0" dirty="0" err="1">
                <a:latin typeface="Arial" pitchFamily="34" charset="0"/>
                <a:cs typeface="Arial" pitchFamily="34" charset="0"/>
              </a:rPr>
              <a:t>số</a:t>
            </a:r>
            <a:r>
              <a:rPr lang="en-US" sz="2400" b="0" dirty="0">
                <a:latin typeface="Arial" pitchFamily="34" charset="0"/>
                <a:cs typeface="Arial" pitchFamily="34" charset="0"/>
              </a:rPr>
              <a:t> </a:t>
            </a:r>
            <a:r>
              <a:rPr lang="en-US" sz="2400" b="0" dirty="0" err="1">
                <a:latin typeface="Arial" pitchFamily="34" charset="0"/>
                <a:cs typeface="Arial" pitchFamily="34" charset="0"/>
              </a:rPr>
              <a:t>mũ</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T</a:t>
            </a:r>
            <a:r>
              <a:rPr lang="en-US" sz="2000" baseline="-25000" dirty="0" err="1">
                <a:latin typeface="Arial" pitchFamily="34" charset="0"/>
                <a:cs typeface="Arial" pitchFamily="34" charset="0"/>
              </a:rPr>
              <a:t>n</a:t>
            </a:r>
            <a:r>
              <a:rPr lang="en-US" sz="2000" dirty="0">
                <a:latin typeface="Arial" pitchFamily="34" charset="0"/>
                <a:cs typeface="Arial" pitchFamily="34" charset="0"/>
              </a:rPr>
              <a:t> -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thứ</a:t>
            </a:r>
            <a:r>
              <a:rPr lang="en-US" sz="2000" dirty="0">
                <a:latin typeface="Arial" pitchFamily="34" charset="0"/>
                <a:cs typeface="Arial" pitchFamily="34" charset="0"/>
              </a:rPr>
              <a:t> n, </a:t>
            </a:r>
          </a:p>
          <a:p>
            <a:pPr lvl="1">
              <a:buNone/>
            </a:pPr>
            <a:r>
              <a:rPr lang="en-US" sz="2000" dirty="0">
                <a:latin typeface="Arial" pitchFamily="34" charset="0"/>
                <a:cs typeface="Arial" pitchFamily="34" charset="0"/>
              </a:rPr>
              <a:t>	n - </a:t>
            </a:r>
            <a:r>
              <a:rPr lang="en-US" sz="2000" dirty="0" err="1">
                <a:latin typeface="Arial" pitchFamily="34" charset="0"/>
                <a:cs typeface="Arial" pitchFamily="34" charset="0"/>
              </a:rPr>
              <a:t>tổng</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phép</a:t>
            </a:r>
            <a:r>
              <a:rPr lang="en-US" sz="2000" dirty="0">
                <a:latin typeface="Arial" pitchFamily="34" charset="0"/>
                <a:cs typeface="Arial" pitchFamily="34" charset="0"/>
              </a:rPr>
              <a:t> </a:t>
            </a:r>
            <a:r>
              <a:rPr lang="en-US" sz="2000" dirty="0" err="1">
                <a:latin typeface="Arial" pitchFamily="34" charset="0"/>
                <a:cs typeface="Arial" pitchFamily="34" charset="0"/>
              </a:rPr>
              <a:t>thử</a:t>
            </a:r>
            <a:endParaRPr lang="en-US" sz="2000" dirty="0">
              <a:latin typeface="Arial" pitchFamily="34" charset="0"/>
              <a:cs typeface="Arial" pitchFamily="34" charset="0"/>
            </a:endParaRPr>
          </a:p>
          <a:p>
            <a:pPr lvl="1">
              <a:buNone/>
            </a:pP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a:latin typeface="Arial" pitchFamily="34" charset="0"/>
                <a:cs typeface="Arial" pitchFamily="34" charset="0"/>
                <a:sym typeface="Symbol"/>
              </a:rPr>
              <a:t> = [0.2, 0.6]</a:t>
            </a:r>
            <a:endParaRPr lang="en-US" sz="2000" dirty="0">
              <a:latin typeface="Arial" pitchFamily="34" charset="0"/>
              <a:cs typeface="Arial" pitchFamily="34" charset="0"/>
            </a:endParaRPr>
          </a:p>
          <a:p>
            <a:pPr>
              <a:buNone/>
            </a:pPr>
            <a:r>
              <a:rPr lang="en-US" sz="2400" b="0" dirty="0">
                <a:latin typeface="Arial" pitchFamily="34" charset="0"/>
                <a:cs typeface="Arial" pitchFamily="34" charset="0"/>
              </a:rPr>
              <a:t>		</a:t>
            </a:r>
          </a:p>
          <a:p>
            <a:r>
              <a:rPr lang="en-US" sz="2400" b="0" dirty="0" err="1">
                <a:latin typeface="Arial" pitchFamily="34" charset="0"/>
                <a:cs typeface="Arial" pitchFamily="34" charset="0"/>
              </a:rPr>
              <a:t>Luật</a:t>
            </a:r>
            <a:r>
              <a:rPr lang="en-US" sz="2400" b="0" dirty="0">
                <a:latin typeface="Arial" pitchFamily="34" charset="0"/>
                <a:cs typeface="Arial" pitchFamily="34" charset="0"/>
              </a:rPr>
              <a:t> </a:t>
            </a:r>
            <a:r>
              <a:rPr lang="en-US" sz="2400" b="0" dirty="0" err="1">
                <a:latin typeface="Arial" pitchFamily="34" charset="0"/>
                <a:cs typeface="Arial" pitchFamily="34" charset="0"/>
              </a:rPr>
              <a:t>số</a:t>
            </a:r>
            <a:r>
              <a:rPr lang="en-US" sz="2400" b="0" dirty="0">
                <a:latin typeface="Arial" pitchFamily="34" charset="0"/>
                <a:cs typeface="Arial" pitchFamily="34" charset="0"/>
              </a:rPr>
              <a:t> </a:t>
            </a:r>
            <a:r>
              <a:rPr lang="en-US" sz="2400" b="0" dirty="0" err="1">
                <a:latin typeface="Arial" pitchFamily="34" charset="0"/>
                <a:cs typeface="Arial" pitchFamily="34" charset="0"/>
              </a:rPr>
              <a:t>mũ</a:t>
            </a:r>
            <a:r>
              <a:rPr lang="en-US" sz="2400" b="0" dirty="0">
                <a:latin typeface="Arial" pitchFamily="34" charset="0"/>
                <a:cs typeface="Arial" pitchFamily="34" charset="0"/>
              </a:rPr>
              <a:t> </a:t>
            </a:r>
            <a:r>
              <a:rPr lang="en-US" sz="2400" b="0" dirty="0" err="1">
                <a:latin typeface="Arial" pitchFamily="34" charset="0"/>
                <a:cs typeface="Arial" pitchFamily="34" charset="0"/>
              </a:rPr>
              <a:t>mô</a:t>
            </a:r>
            <a:r>
              <a:rPr lang="en-US" sz="2400" b="0" dirty="0">
                <a:latin typeface="Arial" pitchFamily="34" charset="0"/>
                <a:cs typeface="Arial" pitchFamily="34" charset="0"/>
              </a:rPr>
              <a:t> </a:t>
            </a:r>
            <a:r>
              <a:rPr lang="en-US" sz="2400" b="0" dirty="0" err="1">
                <a:latin typeface="Arial" pitchFamily="34" charset="0"/>
                <a:cs typeface="Arial" pitchFamily="34" charset="0"/>
              </a:rPr>
              <a:t>tả</a:t>
            </a:r>
            <a:r>
              <a:rPr lang="en-US" sz="2400" b="0" dirty="0">
                <a:latin typeface="Arial" pitchFamily="34" charset="0"/>
                <a:cs typeface="Arial" pitchFamily="34" charset="0"/>
              </a:rPr>
              <a:t> </a:t>
            </a:r>
            <a:r>
              <a:rPr lang="en-US" sz="2400" b="0" dirty="0" err="1">
                <a:latin typeface="Arial" pitchFamily="34" charset="0"/>
                <a:cs typeface="Arial" pitchFamily="34" charset="0"/>
              </a:rPr>
              <a:t>đường</a:t>
            </a:r>
            <a:r>
              <a:rPr lang="en-US" sz="2400" b="0" dirty="0">
                <a:latin typeface="Arial" pitchFamily="34" charset="0"/>
                <a:cs typeface="Arial" pitchFamily="34" charset="0"/>
              </a:rPr>
              <a:t> </a:t>
            </a:r>
            <a:r>
              <a:rPr lang="en-US" sz="2400" b="0" dirty="0" err="1">
                <a:latin typeface="Arial" pitchFamily="34" charset="0"/>
                <a:cs typeface="Arial" pitchFamily="34" charset="0"/>
              </a:rPr>
              <a:t>cong</a:t>
            </a:r>
            <a:r>
              <a:rPr lang="en-US" sz="2400" b="0" dirty="0">
                <a:latin typeface="Arial" pitchFamily="34" charset="0"/>
                <a:cs typeface="Arial" pitchFamily="34" charset="0"/>
              </a:rPr>
              <a:t> </a:t>
            </a:r>
            <a:r>
              <a:rPr lang="en-US" sz="2400" b="0" dirty="0" err="1">
                <a:latin typeface="Arial" pitchFamily="34" charset="0"/>
                <a:cs typeface="Arial" pitchFamily="34" charset="0"/>
              </a:rPr>
              <a:t>tuyến</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hệ</a:t>
            </a:r>
            <a:r>
              <a:rPr lang="en-US" sz="2400" b="0" dirty="0">
                <a:latin typeface="Arial" pitchFamily="34" charset="0"/>
                <a:cs typeface="Arial" pitchFamily="34" charset="0"/>
              </a:rPr>
              <a:t> </a:t>
            </a:r>
            <a:r>
              <a:rPr lang="en-US" sz="2400" b="0" dirty="0" err="1">
                <a:latin typeface="Arial" pitchFamily="34" charset="0"/>
                <a:cs typeface="Arial" pitchFamily="34" charset="0"/>
              </a:rPr>
              <a:t>trục</a:t>
            </a:r>
            <a:r>
              <a:rPr lang="en-US" sz="2400" b="0" dirty="0">
                <a:latin typeface="Arial" pitchFamily="34" charset="0"/>
                <a:cs typeface="Arial" pitchFamily="34" charset="0"/>
              </a:rPr>
              <a:t> </a:t>
            </a:r>
            <a:r>
              <a:rPr lang="en-US" sz="2400" b="0" dirty="0" err="1">
                <a:latin typeface="Arial" pitchFamily="34" charset="0"/>
                <a:cs typeface="Arial" pitchFamily="34" charset="0"/>
              </a:rPr>
              <a:t>tọa</a:t>
            </a:r>
            <a:r>
              <a:rPr lang="en-US" sz="2400" b="0" dirty="0">
                <a:latin typeface="Arial" pitchFamily="34" charset="0"/>
                <a:cs typeface="Arial" pitchFamily="34" charset="0"/>
              </a:rPr>
              <a:t> </a:t>
            </a:r>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i="1" dirty="0">
                <a:latin typeface="Arial" pitchFamily="34" charset="0"/>
                <a:cs typeface="Arial" pitchFamily="34" charset="0"/>
              </a:rPr>
              <a:t>log-log</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thời</a:t>
            </a:r>
            <a:r>
              <a:rPr lang="en-US" sz="2400" b="0" dirty="0">
                <a:latin typeface="Arial" pitchFamily="34" charset="0"/>
                <a:cs typeface="Arial" pitchFamily="34" charset="0"/>
              </a:rPr>
              <a:t> </a:t>
            </a:r>
            <a:r>
              <a:rPr lang="en-US" sz="2400" b="0" dirty="0" err="1">
                <a:latin typeface="Arial" pitchFamily="34" charset="0"/>
                <a:cs typeface="Arial" pitchFamily="34" charset="0"/>
              </a:rPr>
              <a:t>gian</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a:t>
            </a:r>
            <a:r>
              <a:rPr lang="en-US" sz="2400" b="0" dirty="0" err="1">
                <a:latin typeface="Arial" pitchFamily="34" charset="0"/>
                <a:cs typeface="Arial" pitchFamily="34" charset="0"/>
              </a:rPr>
              <a:t>nhiệm</a:t>
            </a:r>
            <a:r>
              <a:rPr lang="en-US" sz="2400" b="0" dirty="0">
                <a:latin typeface="Arial" pitchFamily="34" charset="0"/>
                <a:cs typeface="Arial" pitchFamily="34" charset="0"/>
              </a:rPr>
              <a:t> </a:t>
            </a:r>
            <a:r>
              <a:rPr lang="en-US" sz="2400" b="0" dirty="0" err="1">
                <a:latin typeface="Arial" pitchFamily="34" charset="0"/>
                <a:cs typeface="Arial" pitchFamily="34" charset="0"/>
              </a:rPr>
              <a:t>vụ</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tổng</a:t>
            </a:r>
            <a:r>
              <a:rPr lang="en-US" sz="2400" b="0" dirty="0">
                <a:latin typeface="Arial" pitchFamily="34" charset="0"/>
                <a:cs typeface="Arial" pitchFamily="34" charset="0"/>
              </a:rPr>
              <a:t> </a:t>
            </a:r>
            <a:r>
              <a:rPr lang="en-US" sz="2400" b="0" dirty="0" err="1">
                <a:latin typeface="Arial" pitchFamily="34" charset="0"/>
                <a:cs typeface="Arial" pitchFamily="34" charset="0"/>
              </a:rPr>
              <a:t>số</a:t>
            </a:r>
            <a:r>
              <a:rPr lang="en-US" sz="2400" b="0" dirty="0">
                <a:latin typeface="Arial" pitchFamily="34" charset="0"/>
                <a:cs typeface="Arial" pitchFamily="34" charset="0"/>
              </a:rPr>
              <a:t> </a:t>
            </a:r>
            <a:r>
              <a:rPr lang="en-US" sz="2400" b="0" dirty="0" err="1">
                <a:latin typeface="Arial" pitchFamily="34" charset="0"/>
                <a:cs typeface="Arial" pitchFamily="34" charset="0"/>
              </a:rPr>
              <a:t>phép</a:t>
            </a:r>
            <a:r>
              <a:rPr lang="en-US" sz="2400" b="0" dirty="0">
                <a:latin typeface="Arial" pitchFamily="34" charset="0"/>
                <a:cs typeface="Arial" pitchFamily="34" charset="0"/>
              </a:rPr>
              <a:t> </a:t>
            </a:r>
            <a:r>
              <a:rPr lang="en-US" sz="2400" b="0" dirty="0" err="1">
                <a:latin typeface="Arial" pitchFamily="34" charset="0"/>
                <a:cs typeface="Arial" pitchFamily="34" charset="0"/>
              </a:rPr>
              <a:t>thử</a:t>
            </a:r>
            <a:r>
              <a:rPr lang="en-US" sz="2400" b="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34</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23580904"/>
              </p:ext>
            </p:extLst>
          </p:nvPr>
        </p:nvGraphicFramePr>
        <p:xfrm>
          <a:off x="4495800" y="3886200"/>
          <a:ext cx="2170113" cy="825500"/>
        </p:xfrm>
        <a:graphic>
          <a:graphicData uri="http://schemas.openxmlformats.org/presentationml/2006/ole">
            <mc:AlternateContent xmlns:mc="http://schemas.openxmlformats.org/markup-compatibility/2006">
              <mc:Choice xmlns:v="urn:schemas-microsoft-com:vml" Requires="v">
                <p:oleObj spid="_x0000_s1053" name="Equation" r:id="rId4" imgW="634725" imgH="241195" progId="Equation.3">
                  <p:embed/>
                </p:oleObj>
              </mc:Choice>
              <mc:Fallback>
                <p:oleObj name="Equation" r:id="rId4" imgW="634725" imgH="24119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886200"/>
                        <a:ext cx="2170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57229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Law of Practice</a:t>
            </a:r>
          </a:p>
        </p:txBody>
      </p:sp>
      <p:sp>
        <p:nvSpPr>
          <p:cNvPr id="3" name="Content Placeholder 2"/>
          <p:cNvSpPr>
            <a:spLocks noGrp="1"/>
          </p:cNvSpPr>
          <p:nvPr>
            <p:ph idx="1"/>
          </p:nvPr>
        </p:nvSpPr>
        <p:spPr>
          <a:xfrm>
            <a:off x="457200" y="5029200"/>
            <a:ext cx="8229600" cy="1295400"/>
          </a:xfrm>
        </p:spPr>
        <p:txBody>
          <a:bodyPr/>
          <a:lstStyle/>
          <a:p>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tế</a:t>
            </a:r>
            <a:r>
              <a:rPr lang="en-US" sz="2400" b="0" dirty="0">
                <a:latin typeface="Arial" pitchFamily="34" charset="0"/>
                <a:cs typeface="Arial" pitchFamily="34" charset="0"/>
              </a:rPr>
              <a:t>, </a:t>
            </a:r>
            <a:r>
              <a:rPr lang="en-US" sz="2400" b="0" dirty="0" err="1">
                <a:latin typeface="Arial" pitchFamily="34" charset="0"/>
                <a:cs typeface="Arial" pitchFamily="34" charset="0"/>
              </a:rPr>
              <a:t>luật</a:t>
            </a:r>
            <a:r>
              <a:rPr lang="en-US" sz="2400" b="0" dirty="0">
                <a:latin typeface="Arial" pitchFamily="34" charset="0"/>
                <a:cs typeface="Arial" pitchFamily="34" charset="0"/>
              </a:rPr>
              <a:t> </a:t>
            </a:r>
            <a:r>
              <a:rPr lang="en-US" sz="2400" b="0" dirty="0" err="1">
                <a:latin typeface="Arial" pitchFamily="34" charset="0"/>
                <a:cs typeface="Arial" pitchFamily="34" charset="0"/>
              </a:rPr>
              <a:t>số</a:t>
            </a:r>
            <a:r>
              <a:rPr lang="en-US" sz="2400" b="0" dirty="0">
                <a:latin typeface="Arial" pitchFamily="34" charset="0"/>
                <a:cs typeface="Arial" pitchFamily="34" charset="0"/>
              </a:rPr>
              <a:t> </a:t>
            </a:r>
            <a:r>
              <a:rPr lang="en-US" sz="2400" b="0" dirty="0" err="1">
                <a:latin typeface="Arial" pitchFamily="34" charset="0"/>
                <a:cs typeface="Arial" pitchFamily="34" charset="0"/>
              </a:rPr>
              <a:t>mũ</a:t>
            </a:r>
            <a:r>
              <a:rPr lang="en-US" sz="2400" b="0" dirty="0">
                <a:latin typeface="Arial" pitchFamily="34" charset="0"/>
                <a:cs typeface="Arial" pitchFamily="34" charset="0"/>
              </a:rPr>
              <a:t> </a:t>
            </a:r>
            <a:r>
              <a:rPr lang="en-US" sz="2400" b="0" dirty="0" err="1">
                <a:latin typeface="Arial" pitchFamily="34" charset="0"/>
                <a:cs typeface="Arial" pitchFamily="34" charset="0"/>
              </a:rPr>
              <a:t>cho</a:t>
            </a:r>
            <a:r>
              <a:rPr lang="en-US" sz="2400" b="0" dirty="0">
                <a:latin typeface="Arial" pitchFamily="34" charset="0"/>
                <a:cs typeface="Arial" pitchFamily="34" charset="0"/>
              </a:rPr>
              <a:t> </a:t>
            </a:r>
            <a:r>
              <a:rPr lang="en-US" sz="2400" b="0" dirty="0" err="1">
                <a:latin typeface="Arial" pitchFamily="34" charset="0"/>
                <a:cs typeface="Arial" pitchFamily="34" charset="0"/>
              </a:rPr>
              <a:t>thấy</a:t>
            </a:r>
            <a:r>
              <a:rPr lang="en-US" sz="2400" b="0" dirty="0">
                <a:latin typeface="Arial" pitchFamily="34" charset="0"/>
                <a:cs typeface="Arial" pitchFamily="34" charset="0"/>
              </a:rPr>
              <a:t> </a:t>
            </a:r>
            <a:r>
              <a:rPr lang="en-US" sz="2400" b="0" dirty="0" err="1">
                <a:latin typeface="Arial" pitchFamily="34" charset="0"/>
                <a:cs typeface="Arial" pitchFamily="34" charset="0"/>
              </a:rPr>
              <a:t>thời</a:t>
            </a:r>
            <a:r>
              <a:rPr lang="en-US" sz="2400" b="0" dirty="0">
                <a:latin typeface="Arial" pitchFamily="34" charset="0"/>
                <a:cs typeface="Arial" pitchFamily="34" charset="0"/>
              </a:rPr>
              <a:t> </a:t>
            </a:r>
            <a:r>
              <a:rPr lang="en-US" sz="2400" b="0" dirty="0" err="1">
                <a:latin typeface="Arial" pitchFamily="34" charset="0"/>
                <a:cs typeface="Arial" pitchFamily="34" charset="0"/>
              </a:rPr>
              <a:t>gian</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a:t>
            </a:r>
            <a:r>
              <a:rPr lang="en-US" sz="2400" b="0" dirty="0" err="1">
                <a:latin typeface="Arial" pitchFamily="34" charset="0"/>
                <a:cs typeface="Arial" pitchFamily="34" charset="0"/>
              </a:rPr>
              <a:t>nhiệm</a:t>
            </a:r>
            <a:r>
              <a:rPr lang="en-US" sz="2400" b="0" dirty="0">
                <a:latin typeface="Arial" pitchFamily="34" charset="0"/>
                <a:cs typeface="Arial" pitchFamily="34" charset="0"/>
              </a:rPr>
              <a:t> </a:t>
            </a:r>
            <a:r>
              <a:rPr lang="en-US" sz="2400" b="0" dirty="0" err="1">
                <a:latin typeface="Arial" pitchFamily="34" charset="0"/>
                <a:cs typeface="Arial" pitchFamily="34" charset="0"/>
              </a:rPr>
              <a:t>vụ</a:t>
            </a:r>
            <a:r>
              <a:rPr lang="en-US" sz="2400" b="0" dirty="0">
                <a:latin typeface="Arial" pitchFamily="34" charset="0"/>
                <a:cs typeface="Arial" pitchFamily="34" charset="0"/>
              </a:rPr>
              <a:t> </a:t>
            </a:r>
            <a:r>
              <a:rPr lang="en-US" sz="2400" b="0" dirty="0" err="1">
                <a:latin typeface="Arial" pitchFamily="34" charset="0"/>
                <a:cs typeface="Arial" pitchFamily="34" charset="0"/>
              </a:rPr>
              <a:t>giảm</a:t>
            </a:r>
            <a:r>
              <a:rPr lang="en-US" sz="2400" b="0" dirty="0">
                <a:latin typeface="Arial" pitchFamily="34" charset="0"/>
                <a:cs typeface="Arial" pitchFamily="34" charset="0"/>
              </a:rPr>
              <a:t> </a:t>
            </a:r>
            <a:r>
              <a:rPr lang="en-US" sz="2400" b="0" dirty="0" err="1">
                <a:latin typeface="Arial" pitchFamily="34" charset="0"/>
                <a:cs typeface="Arial" pitchFamily="34" charset="0"/>
              </a:rPr>
              <a:t>nhanh</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kinh</a:t>
            </a:r>
            <a:r>
              <a:rPr lang="en-US" sz="2400" b="0" dirty="0">
                <a:latin typeface="Arial" pitchFamily="34" charset="0"/>
                <a:cs typeface="Arial" pitchFamily="34" charset="0"/>
              </a:rPr>
              <a:t> </a:t>
            </a:r>
            <a:r>
              <a:rPr lang="en-US" sz="2400" b="0" dirty="0" err="1">
                <a:latin typeface="Arial" pitchFamily="34" charset="0"/>
                <a:cs typeface="Arial" pitchFamily="34" charset="0"/>
              </a:rPr>
              <a:t>nghiệm</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nhưng</a:t>
            </a:r>
            <a:r>
              <a:rPr lang="en-US" sz="2400" b="0" dirty="0">
                <a:latin typeface="Arial" pitchFamily="34" charset="0"/>
                <a:cs typeface="Arial" pitchFamily="34" charset="0"/>
              </a:rPr>
              <a:t> </a:t>
            </a:r>
            <a:r>
              <a:rPr lang="en-US" sz="2400" b="0" dirty="0" err="1">
                <a:latin typeface="Arial" pitchFamily="34" charset="0"/>
                <a:cs typeface="Arial" pitchFamily="34" charset="0"/>
              </a:rPr>
              <a:t>sau</a:t>
            </a:r>
            <a:r>
              <a:rPr lang="en-US" sz="2400" b="0" dirty="0">
                <a:latin typeface="Arial" pitchFamily="34" charset="0"/>
                <a:cs typeface="Arial" pitchFamily="34" charset="0"/>
              </a:rPr>
              <a:t> </a:t>
            </a:r>
            <a:r>
              <a:rPr lang="en-US" sz="2400" b="0" dirty="0" err="1">
                <a:latin typeface="Arial" pitchFamily="34" charset="0"/>
                <a:cs typeface="Arial" pitchFamily="34" charset="0"/>
              </a:rPr>
              <a:t>đó</a:t>
            </a:r>
            <a:r>
              <a:rPr lang="en-US" sz="2400" b="0" dirty="0">
                <a:latin typeface="Arial" pitchFamily="34" charset="0"/>
                <a:cs typeface="Arial" pitchFamily="34" charset="0"/>
              </a:rPr>
              <a:t> </a:t>
            </a:r>
            <a:r>
              <a:rPr lang="en-US" sz="2400" b="0" dirty="0" err="1">
                <a:latin typeface="Arial" pitchFamily="34" charset="0"/>
                <a:cs typeface="Arial" pitchFamily="34" charset="0"/>
              </a:rPr>
              <a:t>mức</a:t>
            </a:r>
            <a:r>
              <a:rPr lang="en-US" sz="2400" b="0" dirty="0">
                <a:latin typeface="Arial" pitchFamily="34" charset="0"/>
                <a:cs typeface="Arial" pitchFamily="34" charset="0"/>
              </a:rPr>
              <a:t> </a:t>
            </a:r>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dirty="0" err="1">
                <a:latin typeface="Arial" pitchFamily="34" charset="0"/>
                <a:cs typeface="Arial" pitchFamily="34" charset="0"/>
              </a:rPr>
              <a:t>hiệu</a:t>
            </a:r>
            <a:r>
              <a:rPr lang="en-US" sz="2400" b="0" dirty="0">
                <a:latin typeface="Arial" pitchFamily="34" charset="0"/>
                <a:cs typeface="Arial" pitchFamily="34" charset="0"/>
              </a:rPr>
              <a:t> </a:t>
            </a:r>
            <a:r>
              <a:rPr lang="en-US" sz="2400" b="0" dirty="0" err="1">
                <a:latin typeface="Arial" pitchFamily="34" charset="0"/>
                <a:cs typeface="Arial" pitchFamily="34" charset="0"/>
              </a:rPr>
              <a:t>năng</a:t>
            </a:r>
            <a:r>
              <a:rPr lang="en-US" sz="2400" b="0" dirty="0">
                <a:latin typeface="Arial" pitchFamily="34" charset="0"/>
                <a:cs typeface="Arial" pitchFamily="34" charset="0"/>
              </a:rPr>
              <a:t> </a:t>
            </a:r>
            <a:r>
              <a:rPr lang="en-US" sz="2400" b="0" dirty="0" err="1">
                <a:latin typeface="Arial" pitchFamily="34" charset="0"/>
                <a:cs typeface="Arial" pitchFamily="34" charset="0"/>
              </a:rPr>
              <a:t>sẽ</a:t>
            </a:r>
            <a:r>
              <a:rPr lang="en-US" sz="2400" b="0" dirty="0">
                <a:latin typeface="Arial" pitchFamily="34" charset="0"/>
                <a:cs typeface="Arial" pitchFamily="34" charset="0"/>
              </a:rPr>
              <a:t> </a:t>
            </a:r>
            <a:r>
              <a:rPr lang="en-US" sz="2400" b="0" dirty="0" err="1">
                <a:latin typeface="Arial" pitchFamily="34" charset="0"/>
                <a:cs typeface="Arial" pitchFamily="34" charset="0"/>
              </a:rPr>
              <a:t>tăng</a:t>
            </a:r>
            <a:r>
              <a:rPr lang="en-US" sz="2400" b="0" dirty="0">
                <a:latin typeface="Arial" pitchFamily="34" charset="0"/>
                <a:cs typeface="Arial" pitchFamily="34" charset="0"/>
              </a:rPr>
              <a:t> </a:t>
            </a:r>
            <a:r>
              <a:rPr lang="en-US" sz="2400" b="0" dirty="0" err="1">
                <a:latin typeface="Arial" pitchFamily="34" charset="0"/>
                <a:cs typeface="Arial" pitchFamily="34" charset="0"/>
              </a:rPr>
              <a:t>chậm</a:t>
            </a:r>
            <a:r>
              <a:rPr lang="en-US" sz="2400" b="0" dirty="0">
                <a:latin typeface="Arial" pitchFamily="34" charset="0"/>
                <a:cs typeface="Arial" pitchFamily="34" charset="0"/>
              </a:rPr>
              <a:t>.</a:t>
            </a: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35</a:t>
            </a:fld>
            <a:endParaRPr lang="en-US"/>
          </a:p>
        </p:txBody>
      </p:sp>
      <p:pic>
        <p:nvPicPr>
          <p:cNvPr id="7" name="Picture 6"/>
          <p:cNvPicPr>
            <a:picLocks noChangeAspect="1" noChangeArrowheads="1"/>
          </p:cNvPicPr>
          <p:nvPr/>
        </p:nvPicPr>
        <p:blipFill>
          <a:blip r:embed="rId2" cstate="print"/>
          <a:srcRect/>
          <a:stretch>
            <a:fillRect/>
          </a:stretch>
        </p:blipFill>
        <p:spPr bwMode="auto">
          <a:xfrm>
            <a:off x="4777092" y="1447800"/>
            <a:ext cx="3985908" cy="3352800"/>
          </a:xfrm>
          <a:prstGeom prst="rect">
            <a:avLst/>
          </a:prstGeom>
          <a:noFill/>
          <a:ln w="9525">
            <a:noFill/>
            <a:miter lim="800000"/>
            <a:headEnd/>
            <a:tailEnd/>
          </a:ln>
        </p:spPr>
      </p:pic>
      <p:pic>
        <p:nvPicPr>
          <p:cNvPr id="8" name="Picture 7"/>
          <p:cNvPicPr>
            <a:picLocks noChangeAspect="1" noChangeArrowheads="1"/>
          </p:cNvPicPr>
          <p:nvPr/>
        </p:nvPicPr>
        <p:blipFill>
          <a:blip r:embed="rId3" cstate="print"/>
          <a:srcRect/>
          <a:stretch>
            <a:fillRect/>
          </a:stretch>
        </p:blipFill>
        <p:spPr bwMode="auto">
          <a:xfrm>
            <a:off x="914400" y="1371600"/>
            <a:ext cx="3238025" cy="3657600"/>
          </a:xfrm>
          <a:prstGeom prst="rect">
            <a:avLst/>
          </a:prstGeom>
          <a:noFill/>
          <a:ln w="9525">
            <a:noFill/>
            <a:miter lim="800000"/>
            <a:headEnd/>
            <a:tailEnd/>
          </a:ln>
        </p:spPr>
      </p:pic>
    </p:spTree>
    <p:extLst>
      <p:ext uri="{BB962C8B-B14F-4D97-AF65-F5344CB8AC3E}">
        <p14:creationId xmlns:p14="http://schemas.microsoft.com/office/powerpoint/2010/main" val="1491945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err="1"/>
              <a:t>Hệ</a:t>
            </a:r>
            <a:r>
              <a:rPr lang="en-US" dirty="0"/>
              <a:t> </a:t>
            </a:r>
            <a:r>
              <a:rPr lang="en-US" dirty="0" err="1"/>
              <a:t>thống</a:t>
            </a:r>
            <a:r>
              <a:rPr lang="en-US" dirty="0"/>
              <a:t> </a:t>
            </a:r>
            <a:r>
              <a:rPr lang="en-US" dirty="0" err="1"/>
              <a:t>thị</a:t>
            </a:r>
            <a:r>
              <a:rPr lang="en-US" dirty="0"/>
              <a:t> </a:t>
            </a:r>
            <a:r>
              <a:rPr lang="en-US" dirty="0" err="1"/>
              <a:t>giác</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36</a:t>
            </a:fld>
            <a:endParaRPr lang="en-US"/>
          </a:p>
        </p:txBody>
      </p:sp>
      <p:grpSp>
        <p:nvGrpSpPr>
          <p:cNvPr id="7" name="Group 6"/>
          <p:cNvGrpSpPr/>
          <p:nvPr/>
        </p:nvGrpSpPr>
        <p:grpSpPr>
          <a:xfrm>
            <a:off x="1364067" y="1600200"/>
            <a:ext cx="6373282" cy="3962400"/>
            <a:chOff x="1364067" y="1600200"/>
            <a:chExt cx="6373282" cy="3962400"/>
          </a:xfrm>
        </p:grpSpPr>
        <p:pic>
          <p:nvPicPr>
            <p:cNvPr id="8" name="Picture 7" descr="Image1.jpg"/>
            <p:cNvPicPr>
              <a:picLocks noChangeAspect="1"/>
            </p:cNvPicPr>
            <p:nvPr/>
          </p:nvPicPr>
          <p:blipFill>
            <a:blip r:embed="rId2" cstate="print"/>
            <a:stretch>
              <a:fillRect/>
            </a:stretch>
          </p:blipFill>
          <p:spPr>
            <a:xfrm>
              <a:off x="1371600" y="1600200"/>
              <a:ext cx="6365749" cy="3962400"/>
            </a:xfrm>
            <a:prstGeom prst="rect">
              <a:avLst/>
            </a:prstGeom>
          </p:spPr>
        </p:pic>
        <p:sp>
          <p:nvSpPr>
            <p:cNvPr id="9" name="TextBox 8"/>
            <p:cNvSpPr txBox="1"/>
            <p:nvPr/>
          </p:nvSpPr>
          <p:spPr>
            <a:xfrm>
              <a:off x="5982237" y="2438400"/>
              <a:ext cx="1008609" cy="461665"/>
            </a:xfrm>
            <a:prstGeom prst="rect">
              <a:avLst/>
            </a:prstGeom>
            <a:noFill/>
          </p:spPr>
          <p:txBody>
            <a:bodyPr wrap="none" rtlCol="0">
              <a:spAutoFit/>
            </a:bodyPr>
            <a:lstStyle/>
            <a:p>
              <a:r>
                <a:rPr lang="en-US" sz="1200" smtClean="0"/>
                <a:t>Võng mạc </a:t>
              </a:r>
            </a:p>
            <a:p>
              <a:r>
                <a:rPr lang="en-US" sz="1200" smtClean="0"/>
                <a:t>(retina)</a:t>
              </a:r>
              <a:endParaRPr lang="en-US" sz="1200"/>
            </a:p>
          </p:txBody>
        </p:sp>
        <p:sp>
          <p:nvSpPr>
            <p:cNvPr id="10" name="TextBox 9"/>
            <p:cNvSpPr txBox="1"/>
            <p:nvPr/>
          </p:nvSpPr>
          <p:spPr>
            <a:xfrm>
              <a:off x="1676400" y="1749623"/>
              <a:ext cx="1383712" cy="276999"/>
            </a:xfrm>
            <a:prstGeom prst="rect">
              <a:avLst/>
            </a:prstGeom>
            <a:noFill/>
          </p:spPr>
          <p:txBody>
            <a:bodyPr wrap="none" rtlCol="0">
              <a:spAutoFit/>
            </a:bodyPr>
            <a:lstStyle/>
            <a:p>
              <a:r>
                <a:rPr lang="en-US" sz="1200" smtClean="0"/>
                <a:t>Mống mắt (iris)</a:t>
              </a:r>
              <a:endParaRPr lang="en-US" sz="1200"/>
            </a:p>
          </p:txBody>
        </p:sp>
        <p:sp>
          <p:nvSpPr>
            <p:cNvPr id="11" name="Rectangle 10"/>
            <p:cNvSpPr/>
            <p:nvPr/>
          </p:nvSpPr>
          <p:spPr>
            <a:xfrm>
              <a:off x="5969358" y="1674252"/>
              <a:ext cx="1085554" cy="461665"/>
            </a:xfrm>
            <a:prstGeom prst="rect">
              <a:avLst/>
            </a:prstGeom>
          </p:spPr>
          <p:txBody>
            <a:bodyPr wrap="none">
              <a:spAutoFit/>
            </a:bodyPr>
            <a:lstStyle/>
            <a:p>
              <a:r>
                <a:rPr lang="en-US" altLang="zh-CN" sz="1200" smtClean="0"/>
                <a:t>Màng cứng </a:t>
              </a:r>
            </a:p>
            <a:p>
              <a:r>
                <a:rPr lang="en-US" altLang="zh-CN" sz="1200" smtClean="0"/>
                <a:t>(sclerotic)</a:t>
              </a:r>
              <a:endParaRPr lang="en-US" sz="1200"/>
            </a:p>
          </p:txBody>
        </p:sp>
        <p:sp>
          <p:nvSpPr>
            <p:cNvPr id="12" name="TextBox 11"/>
            <p:cNvSpPr txBox="1"/>
            <p:nvPr/>
          </p:nvSpPr>
          <p:spPr>
            <a:xfrm>
              <a:off x="1364067" y="2705637"/>
              <a:ext cx="1084271" cy="461665"/>
            </a:xfrm>
            <a:prstGeom prst="rect">
              <a:avLst/>
            </a:prstGeom>
            <a:noFill/>
          </p:spPr>
          <p:txBody>
            <a:bodyPr wrap="none" rtlCol="0">
              <a:spAutoFit/>
            </a:bodyPr>
            <a:lstStyle/>
            <a:p>
              <a:r>
                <a:rPr lang="en-US" sz="1200" smtClean="0"/>
                <a:t>Giác mạc </a:t>
              </a:r>
            </a:p>
            <a:p>
              <a:pPr algn="r"/>
              <a:r>
                <a:rPr lang="en-US" sz="1200" smtClean="0"/>
                <a:t>(cornea)</a:t>
              </a:r>
              <a:endParaRPr lang="en-US" sz="1200"/>
            </a:p>
          </p:txBody>
        </p:sp>
        <p:sp>
          <p:nvSpPr>
            <p:cNvPr id="13" name="Rectangle 12"/>
            <p:cNvSpPr/>
            <p:nvPr/>
          </p:nvSpPr>
          <p:spPr>
            <a:xfrm>
              <a:off x="1448292" y="3303190"/>
              <a:ext cx="1319592" cy="646331"/>
            </a:xfrm>
            <a:prstGeom prst="rect">
              <a:avLst/>
            </a:prstGeom>
          </p:spPr>
          <p:txBody>
            <a:bodyPr wrap="none">
              <a:spAutoFit/>
            </a:bodyPr>
            <a:lstStyle/>
            <a:p>
              <a:r>
                <a:rPr lang="en-US" altLang="zh-CN" sz="1200" smtClean="0"/>
                <a:t>Thể dịch nước </a:t>
              </a:r>
            </a:p>
            <a:p>
              <a:r>
                <a:rPr lang="en-US" altLang="zh-CN" sz="1200" smtClean="0"/>
                <a:t>(aqueous</a:t>
              </a:r>
            </a:p>
            <a:p>
              <a:r>
                <a:rPr lang="en-US" altLang="zh-CN" sz="1200" smtClean="0"/>
                <a:t> humour)</a:t>
              </a:r>
              <a:endParaRPr lang="en-US" sz="1200"/>
            </a:p>
          </p:txBody>
        </p:sp>
        <p:sp>
          <p:nvSpPr>
            <p:cNvPr id="14" name="Rectangle 13"/>
            <p:cNvSpPr/>
            <p:nvPr/>
          </p:nvSpPr>
          <p:spPr>
            <a:xfrm>
              <a:off x="6400800" y="3276600"/>
              <a:ext cx="1107996" cy="461665"/>
            </a:xfrm>
            <a:prstGeom prst="rect">
              <a:avLst/>
            </a:prstGeom>
          </p:spPr>
          <p:txBody>
            <a:bodyPr wrap="none">
              <a:spAutoFit/>
            </a:bodyPr>
            <a:lstStyle/>
            <a:p>
              <a:r>
                <a:rPr lang="en-US" altLang="zh-CN" sz="1200" smtClean="0"/>
                <a:t>Màng trạch </a:t>
              </a:r>
            </a:p>
            <a:p>
              <a:r>
                <a:rPr lang="en-US" altLang="zh-CN" sz="1200" smtClean="0"/>
                <a:t>(choroid)</a:t>
              </a:r>
              <a:endParaRPr lang="en-US" sz="1200"/>
            </a:p>
          </p:txBody>
        </p:sp>
        <p:sp>
          <p:nvSpPr>
            <p:cNvPr id="15" name="Rectangle 14"/>
            <p:cNvSpPr/>
            <p:nvPr/>
          </p:nvSpPr>
          <p:spPr>
            <a:xfrm>
              <a:off x="6450168" y="4382037"/>
              <a:ext cx="1188402" cy="646331"/>
            </a:xfrm>
            <a:prstGeom prst="rect">
              <a:avLst/>
            </a:prstGeom>
          </p:spPr>
          <p:txBody>
            <a:bodyPr wrap="none">
              <a:spAutoFit/>
            </a:bodyPr>
            <a:lstStyle/>
            <a:p>
              <a:r>
                <a:rPr lang="en-US" altLang="zh-CN" sz="1200" smtClean="0"/>
                <a:t>Thần kinh</a:t>
              </a:r>
            </a:p>
            <a:p>
              <a:r>
                <a:rPr lang="en-US" altLang="zh-CN" sz="1200" smtClean="0"/>
                <a:t>thị giác</a:t>
              </a:r>
            </a:p>
            <a:p>
              <a:r>
                <a:rPr lang="en-US" altLang="zh-CN" sz="1200" smtClean="0"/>
                <a:t>(optic nerve)</a:t>
              </a:r>
              <a:endParaRPr lang="en-US" sz="1200"/>
            </a:p>
          </p:txBody>
        </p:sp>
        <p:sp>
          <p:nvSpPr>
            <p:cNvPr id="16" name="Rectangle 15"/>
            <p:cNvSpPr/>
            <p:nvPr/>
          </p:nvSpPr>
          <p:spPr>
            <a:xfrm>
              <a:off x="2133600" y="5105400"/>
              <a:ext cx="2648482" cy="276999"/>
            </a:xfrm>
            <a:prstGeom prst="rect">
              <a:avLst/>
            </a:prstGeom>
          </p:spPr>
          <p:txBody>
            <a:bodyPr wrap="none">
              <a:spAutoFit/>
            </a:bodyPr>
            <a:lstStyle/>
            <a:p>
              <a:r>
                <a:rPr lang="en-US" altLang="zh-CN" sz="1200" smtClean="0"/>
                <a:t>Dây treo (suspensory ligament)</a:t>
              </a:r>
              <a:endParaRPr lang="en-US" sz="1200"/>
            </a:p>
          </p:txBody>
        </p:sp>
        <p:sp>
          <p:nvSpPr>
            <p:cNvPr id="17" name="Rectangle 16"/>
            <p:cNvSpPr/>
            <p:nvPr/>
          </p:nvSpPr>
          <p:spPr>
            <a:xfrm>
              <a:off x="3911072" y="3581400"/>
              <a:ext cx="1499128" cy="430887"/>
            </a:xfrm>
            <a:prstGeom prst="rect">
              <a:avLst/>
            </a:prstGeom>
            <a:solidFill>
              <a:schemeClr val="accent6">
                <a:lumMod val="75000"/>
              </a:schemeClr>
            </a:solidFill>
          </p:spPr>
          <p:txBody>
            <a:bodyPr wrap="square">
              <a:spAutoFit/>
            </a:bodyPr>
            <a:lstStyle/>
            <a:p>
              <a:pPr algn="ctr"/>
              <a:r>
                <a:rPr lang="en-US" altLang="zh-CN" sz="1100" smtClean="0">
                  <a:solidFill>
                    <a:schemeClr val="accent3">
                      <a:lumMod val="85000"/>
                    </a:schemeClr>
                  </a:solidFill>
                </a:rPr>
                <a:t>Dịch thủy tinh</a:t>
              </a:r>
            </a:p>
            <a:p>
              <a:pPr algn="ctr"/>
              <a:r>
                <a:rPr lang="en-US" altLang="zh-CN" sz="1100" smtClean="0">
                  <a:solidFill>
                    <a:schemeClr val="accent3">
                      <a:lumMod val="85000"/>
                    </a:schemeClr>
                  </a:solidFill>
                </a:rPr>
                <a:t>(Vitreous humour)</a:t>
              </a:r>
            </a:p>
          </p:txBody>
        </p:sp>
        <p:sp>
          <p:nvSpPr>
            <p:cNvPr id="18" name="Rectangle 17"/>
            <p:cNvSpPr/>
            <p:nvPr/>
          </p:nvSpPr>
          <p:spPr>
            <a:xfrm>
              <a:off x="4014652" y="2997926"/>
              <a:ext cx="990600" cy="430887"/>
            </a:xfrm>
            <a:prstGeom prst="rect">
              <a:avLst/>
            </a:prstGeom>
            <a:solidFill>
              <a:schemeClr val="accent6">
                <a:lumMod val="75000"/>
              </a:schemeClr>
            </a:solidFill>
          </p:spPr>
          <p:txBody>
            <a:bodyPr wrap="square">
              <a:spAutoFit/>
            </a:bodyPr>
            <a:lstStyle/>
            <a:p>
              <a:r>
                <a:rPr lang="en-US" altLang="zh-CN" sz="1100" smtClean="0">
                  <a:solidFill>
                    <a:schemeClr val="accent3">
                      <a:lumMod val="85000"/>
                    </a:schemeClr>
                  </a:solidFill>
                </a:rPr>
                <a:t>Thủy tinh </a:t>
              </a:r>
            </a:p>
            <a:p>
              <a:r>
                <a:rPr lang="en-US" altLang="zh-CN" sz="1100" smtClean="0">
                  <a:solidFill>
                    <a:schemeClr val="accent3">
                      <a:lumMod val="85000"/>
                    </a:schemeClr>
                  </a:solidFill>
                </a:rPr>
                <a:t>thể (Lens)</a:t>
              </a:r>
              <a:endParaRPr lang="en-US" sz="1100">
                <a:solidFill>
                  <a:schemeClr val="accent3">
                    <a:lumMod val="85000"/>
                  </a:schemeClr>
                </a:solidFill>
              </a:endParaRPr>
            </a:p>
          </p:txBody>
        </p:sp>
        <p:sp>
          <p:nvSpPr>
            <p:cNvPr id="19" name="TextBox 18"/>
            <p:cNvSpPr txBox="1"/>
            <p:nvPr/>
          </p:nvSpPr>
          <p:spPr>
            <a:xfrm>
              <a:off x="1522474" y="4314943"/>
              <a:ext cx="1375698" cy="461665"/>
            </a:xfrm>
            <a:prstGeom prst="rect">
              <a:avLst/>
            </a:prstGeom>
            <a:noFill/>
          </p:spPr>
          <p:txBody>
            <a:bodyPr wrap="none" rtlCol="0">
              <a:spAutoFit/>
            </a:bodyPr>
            <a:lstStyle/>
            <a:p>
              <a:pPr algn="ctr"/>
              <a:r>
                <a:rPr lang="en-US" sz="1200" smtClean="0"/>
                <a:t>Cơ mi </a:t>
              </a:r>
            </a:p>
            <a:p>
              <a:pPr algn="ctr"/>
              <a:r>
                <a:rPr lang="en-US" sz="1200" smtClean="0"/>
                <a:t>(ciliary </a:t>
              </a:r>
              <a:r>
                <a:rPr lang="en-US" altLang="zh-CN" sz="1200" smtClean="0"/>
                <a:t>muscle)</a:t>
              </a:r>
              <a:endParaRPr lang="en-US" sz="1200"/>
            </a:p>
          </p:txBody>
        </p:sp>
      </p:grpSp>
    </p:spTree>
    <p:extLst>
      <p:ext uri="{BB962C8B-B14F-4D97-AF65-F5344CB8AC3E}">
        <p14:creationId xmlns:p14="http://schemas.microsoft.com/office/powerpoint/2010/main" val="1424648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ệ</a:t>
            </a:r>
            <a:r>
              <a:rPr lang="en-US" dirty="0" smtClean="0"/>
              <a:t> </a:t>
            </a:r>
            <a:r>
              <a:rPr lang="en-US" dirty="0" err="1" smtClean="0"/>
              <a:t>thống</a:t>
            </a:r>
            <a:r>
              <a:rPr lang="en-US" dirty="0"/>
              <a:t> </a:t>
            </a:r>
            <a:r>
              <a:rPr lang="en-US" dirty="0" err="1" smtClean="0"/>
              <a:t>thị</a:t>
            </a:r>
            <a:r>
              <a:rPr lang="en-US" dirty="0"/>
              <a:t> </a:t>
            </a:r>
            <a:r>
              <a:rPr lang="en-US" dirty="0" err="1"/>
              <a:t>giác</a:t>
            </a:r>
            <a:endParaRPr lang="en-US" dirty="0"/>
          </a:p>
        </p:txBody>
      </p:sp>
      <p:sp>
        <p:nvSpPr>
          <p:cNvPr id="3" name="Content Placeholder 2"/>
          <p:cNvSpPr>
            <a:spLocks noGrp="1"/>
          </p:cNvSpPr>
          <p:nvPr>
            <p:ph idx="1"/>
          </p:nvPr>
        </p:nvSpPr>
        <p:spPr/>
        <p:txBody>
          <a:bodyPr/>
          <a:lstStyle/>
          <a:p>
            <a:r>
              <a:rPr lang="en-US" sz="2400" b="0" dirty="0" err="1" smtClean="0">
                <a:latin typeface="Arial" pitchFamily="34" charset="0"/>
                <a:cs typeface="Arial" pitchFamily="34" charset="0"/>
              </a:rPr>
              <a:t>Võng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mạc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trong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mắt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chứa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các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tế</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bào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nhậy</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cảm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với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ánh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sáng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gồm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hai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loại</a:t>
            </a:r>
            <a:endParaRPr lang="en-US" sz="2400" b="0" dirty="0" smtClean="0">
              <a:latin typeface="Arial" pitchFamily="34" charset="0"/>
              <a:cs typeface="Arial" pitchFamily="34" charset="0"/>
            </a:endParaRPr>
          </a:p>
          <a:p>
            <a:pPr lvl="1"/>
            <a:r>
              <a:rPr lang="en-US" sz="2000" dirty="0" err="1" smtClean="0">
                <a:latin typeface="Arial" pitchFamily="34" charset="0"/>
                <a:cs typeface="Arial" pitchFamily="34" charset="0"/>
              </a:rPr>
              <a:t>Tế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que</a:t>
            </a:r>
            <a:r>
              <a:rPr lang="en-US" sz="2000" dirty="0" smtClean="0">
                <a:latin typeface="Arial" pitchFamily="34" charset="0"/>
                <a:cs typeface="Arial" pitchFamily="34" charset="0"/>
              </a:rPr>
              <a:t> (rod) </a:t>
            </a:r>
          </a:p>
          <a:p>
            <a:pPr lvl="1"/>
            <a:r>
              <a:rPr lang="en-US" sz="2000" dirty="0" err="1" smtClean="0">
                <a:latin typeface="Arial" pitchFamily="34" charset="0"/>
                <a:cs typeface="Arial" pitchFamily="34" charset="0"/>
              </a:rPr>
              <a:t>Tế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nón</a:t>
            </a:r>
            <a:r>
              <a:rPr lang="en-US" sz="2000" dirty="0" smtClean="0">
                <a:latin typeface="Arial" pitchFamily="34" charset="0"/>
                <a:cs typeface="Arial" pitchFamily="34" charset="0"/>
              </a:rPr>
              <a:t> (cone)</a:t>
            </a:r>
          </a:p>
          <a:p>
            <a:r>
              <a:rPr lang="en-US" sz="2400" b="0" dirty="0" err="1" smtClean="0">
                <a:latin typeface="Arial" pitchFamily="34" charset="0"/>
                <a:cs typeface="Arial" pitchFamily="34" charset="0"/>
              </a:rPr>
              <a:t>Tế</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bào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hình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que</a:t>
            </a:r>
            <a:endParaRPr lang="en-US" sz="2400" b="0" dirty="0" smtClean="0">
              <a:latin typeface="Arial" pitchFamily="34" charset="0"/>
              <a:cs typeface="Arial" pitchFamily="34" charset="0"/>
            </a:endParaRPr>
          </a:p>
          <a:p>
            <a:pPr lvl="1"/>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buổi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tối</a:t>
            </a:r>
            <a:r>
              <a:rPr lang="en-US" sz="2000" dirty="0" smtClean="0">
                <a:latin typeface="Arial" pitchFamily="34" charset="0"/>
                <a:cs typeface="Arial" pitchFamily="34" charset="0"/>
              </a:rPr>
              <a:t>)</a:t>
            </a:r>
          </a:p>
          <a:p>
            <a:pPr lvl="1"/>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màu</a:t>
            </a:r>
            <a:r>
              <a:rPr lang="en-US" sz="2000" dirty="0" smtClean="0">
                <a:latin typeface="Arial" pitchFamily="34" charset="0"/>
                <a:cs typeface="Arial" pitchFamily="34" charset="0"/>
              </a:rPr>
              <a:t>.</a:t>
            </a:r>
          </a:p>
          <a:p>
            <a:pPr lvl="1"/>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đóng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góp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chút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giác</a:t>
            </a:r>
            <a:r>
              <a:rPr lang="en-US" sz="2000" dirty="0" smtClean="0">
                <a:latin typeface="Arial" pitchFamily="34" charset="0"/>
                <a:cs typeface="Arial" pitchFamily="34" charset="0"/>
              </a:rPr>
              <a:t> ban </a:t>
            </a:r>
            <a:r>
              <a:rPr lang="en-US" sz="2000" dirty="0" err="1" smtClean="0">
                <a:latin typeface="Arial" pitchFamily="34" charset="0"/>
                <a:cs typeface="Arial" pitchFamily="34" charset="0"/>
              </a:rPr>
              <a:t>ngày</a:t>
            </a:r>
            <a:r>
              <a:rPr lang="en-US" sz="2000" dirty="0" smtClean="0">
                <a:latin typeface="Arial" pitchFamily="34" charset="0"/>
                <a:cs typeface="Arial" pitchFamily="34" charset="0"/>
              </a:rPr>
              <a:t>.</a:t>
            </a:r>
          </a:p>
          <a:p>
            <a:r>
              <a:rPr lang="en-US" sz="2400" b="0" dirty="0" err="1" smtClean="0">
                <a:latin typeface="Arial" pitchFamily="34" charset="0"/>
                <a:cs typeface="Arial" pitchFamily="34" charset="0"/>
              </a:rPr>
              <a:t>Tế</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bào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hình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nón</a:t>
            </a:r>
            <a:endParaRPr lang="en-US" sz="2400" b="0" dirty="0" smtClean="0">
              <a:latin typeface="Arial" pitchFamily="34" charset="0"/>
              <a:cs typeface="Arial" pitchFamily="34" charset="0"/>
            </a:endParaRPr>
          </a:p>
          <a:p>
            <a:pPr lvl="1"/>
            <a:r>
              <a:rPr lang="en-US" sz="2000" dirty="0" err="1" smtClean="0">
                <a:latin typeface="Arial" pitchFamily="34" charset="0"/>
                <a:cs typeface="Arial" pitchFamily="34" charset="0"/>
              </a:rPr>
              <a:t>Chỉ</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hơn</a:t>
            </a:r>
            <a:endParaRPr lang="en-US" sz="2000" dirty="0" smtClean="0">
              <a:latin typeface="Arial" pitchFamily="34" charset="0"/>
              <a:cs typeface="Arial" pitchFamily="34" charset="0"/>
            </a:endParaRPr>
          </a:p>
          <a:p>
            <a:pPr lvl="1"/>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smtClean="0">
                <a:latin typeface="Arial" pitchFamily="34" charset="0"/>
                <a:cs typeface="Arial" pitchFamily="34" charset="0"/>
              </a:rPr>
              <a:t>: S(</a:t>
            </a:r>
            <a:r>
              <a:rPr lang="en-US" sz="2000" dirty="0" err="1" smtClean="0">
                <a:latin typeface="Arial" pitchFamily="34" charset="0"/>
                <a:cs typeface="Arial" pitchFamily="34" charset="0"/>
              </a:rPr>
              <a:t>hort</a:t>
            </a:r>
            <a:r>
              <a:rPr lang="en-US" sz="2000" dirty="0" smtClean="0">
                <a:latin typeface="Arial" pitchFamily="34" charset="0"/>
                <a:cs typeface="Arial" pitchFamily="34" charset="0"/>
              </a:rPr>
              <a:t>), M(</a:t>
            </a:r>
            <a:r>
              <a:rPr lang="en-US" sz="2000" dirty="0" err="1" smtClean="0">
                <a:latin typeface="Arial" pitchFamily="34" charset="0"/>
                <a:cs typeface="Arial" pitchFamily="34" charset="0"/>
              </a:rPr>
              <a:t>edium</a:t>
            </a:r>
            <a:r>
              <a:rPr lang="en-US" sz="2000" dirty="0">
                <a:latin typeface="Arial" pitchFamily="34" charset="0"/>
                <a:cs typeface="Arial" pitchFamily="34" charset="0"/>
              </a:rPr>
              <a:t>), </a:t>
            </a:r>
            <a:r>
              <a:rPr lang="en-US" sz="2000" dirty="0" smtClean="0">
                <a:latin typeface="Arial" pitchFamily="34" charset="0"/>
                <a:cs typeface="Arial" pitchFamily="34" charset="0"/>
              </a:rPr>
              <a:t>L(</a:t>
            </a:r>
            <a:r>
              <a:rPr lang="en-US" sz="2000" dirty="0" err="1" smtClean="0">
                <a:latin typeface="Arial" pitchFamily="34" charset="0"/>
                <a:cs typeface="Arial" pitchFamily="34" charset="0"/>
              </a:rPr>
              <a:t>arge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biến</a:t>
            </a:r>
            <a:r>
              <a:rPr lang="en-US" sz="2000" dirty="0" smtClean="0">
                <a:latin typeface="Arial" pitchFamily="34" charset="0"/>
                <a:cs typeface="Arial" pitchFamily="34" charset="0"/>
              </a:rPr>
              <a:t> </a:t>
            </a:r>
            <a:endParaRPr lang="en-US" sz="2000" dirty="0" smtClean="0">
              <a:latin typeface="Arial" pitchFamily="34" charset="0"/>
              <a:cs typeface="Arial" pitchFamily="34" charset="0"/>
            </a:endParaRPr>
          </a:p>
          <a:p>
            <a:pPr marL="457200" lvl="1" indent="0">
              <a:buNone/>
            </a:pPr>
            <a:r>
              <a:rPr lang="en-US" sz="2000" dirty="0" smtClean="0">
                <a:solidFill>
                  <a:schemeClr val="accent4">
                    <a:lumMod val="75000"/>
                    <a:lumOff val="25000"/>
                  </a:schemeClr>
                </a:solidFill>
                <a:latin typeface="Arial" pitchFamily="34" charset="0"/>
                <a:cs typeface="Arial" pitchFamily="34" charset="0"/>
              </a:rPr>
              <a:t>B (430 </a:t>
            </a:r>
            <a:r>
              <a:rPr lang="en-US" sz="2000" dirty="0" smtClean="0">
                <a:solidFill>
                  <a:schemeClr val="accent4">
                    <a:lumMod val="75000"/>
                    <a:lumOff val="25000"/>
                  </a:schemeClr>
                </a:solidFill>
                <a:latin typeface="Arial" pitchFamily="34" charset="0"/>
                <a:cs typeface="Arial" pitchFamily="34" charset="0"/>
              </a:rPr>
              <a:t>nm)</a:t>
            </a:r>
            <a:r>
              <a:rPr lang="en-US" sz="2000" dirty="0" smtClean="0">
                <a:latin typeface="Arial" pitchFamily="34" charset="0"/>
                <a:cs typeface="Arial" pitchFamily="34" charset="0"/>
              </a:rPr>
              <a:t>, </a:t>
            </a:r>
            <a:r>
              <a:rPr lang="en-US" sz="2000" dirty="0" smtClean="0">
                <a:solidFill>
                  <a:srgbClr val="00B050"/>
                </a:solidFill>
                <a:latin typeface="Arial" pitchFamily="34" charset="0"/>
                <a:cs typeface="Arial" pitchFamily="34" charset="0"/>
              </a:rPr>
              <a:t>G (560 nm)</a:t>
            </a:r>
            <a:r>
              <a:rPr lang="en-US" sz="2000" dirty="0" smtClean="0">
                <a:latin typeface="Arial" pitchFamily="34" charset="0"/>
                <a:cs typeface="Arial" pitchFamily="34" charset="0"/>
              </a:rPr>
              <a:t>, </a:t>
            </a:r>
            <a:r>
              <a:rPr lang="en-US" sz="2000" dirty="0" smtClean="0">
                <a:solidFill>
                  <a:srgbClr val="FF0000"/>
                </a:solidFill>
                <a:latin typeface="Arial" pitchFamily="34" charset="0"/>
                <a:cs typeface="Arial" pitchFamily="34" charset="0"/>
              </a:rPr>
              <a:t>R (610 nm)</a:t>
            </a:r>
            <a:r>
              <a:rPr lang="en-US" sz="2000" dirty="0" smtClean="0">
                <a:latin typeface="Arial" pitchFamily="34" charset="0"/>
                <a:cs typeface="Arial" pitchFamily="34" charset="0"/>
              </a:rPr>
              <a:t>.</a:t>
            </a:r>
            <a:endParaRPr lang="en-US" sz="2400" dirty="0" smtClean="0">
              <a:latin typeface="Arial" pitchFamily="34" charset="0"/>
              <a:cs typeface="Arial" pitchFamily="34" charset="0"/>
            </a:endParaRPr>
          </a:p>
          <a:p>
            <a:endParaRPr lang="en-US" sz="2400" b="0" dirty="0" smtClean="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37</a:t>
            </a:fld>
            <a:endParaRPr lang="en-US"/>
          </a:p>
        </p:txBody>
      </p:sp>
    </p:spTree>
    <p:extLst>
      <p:ext uri="{BB962C8B-B14F-4D97-AF65-F5344CB8AC3E}">
        <p14:creationId xmlns:p14="http://schemas.microsoft.com/office/powerpoint/2010/main" val="3198422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Phổ</a:t>
            </a:r>
            <a:r>
              <a:rPr lang="en-US" dirty="0"/>
              <a:t> </a:t>
            </a:r>
            <a:r>
              <a:rPr lang="en-US" dirty="0" err="1"/>
              <a:t>sóng</a:t>
            </a:r>
            <a:r>
              <a:rPr lang="en-US" dirty="0"/>
              <a:t> </a:t>
            </a:r>
            <a:r>
              <a:rPr lang="en-US" dirty="0" err="1"/>
              <a:t>điện</a:t>
            </a:r>
            <a:r>
              <a:rPr lang="en-US" dirty="0"/>
              <a:t> </a:t>
            </a:r>
            <a:r>
              <a:rPr lang="en-US" dirty="0" err="1"/>
              <a:t>từ</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Ánh</a:t>
            </a:r>
            <a:r>
              <a:rPr lang="en-US" sz="2400" b="0" dirty="0">
                <a:latin typeface="Arial" pitchFamily="34" charset="0"/>
                <a:cs typeface="Arial" pitchFamily="34" charset="0"/>
              </a:rPr>
              <a:t> </a:t>
            </a:r>
            <a:r>
              <a:rPr lang="en-US" sz="2400" b="0" dirty="0" err="1">
                <a:latin typeface="Arial" pitchFamily="34" charset="0"/>
                <a:cs typeface="Arial" pitchFamily="34" charset="0"/>
              </a:rPr>
              <a:t>sáng</a:t>
            </a:r>
            <a:r>
              <a:rPr lang="en-US" sz="2400" b="0" dirty="0">
                <a:latin typeface="Arial" pitchFamily="34" charset="0"/>
                <a:cs typeface="Arial" pitchFamily="34" charset="0"/>
              </a:rPr>
              <a:t> </a:t>
            </a:r>
            <a:r>
              <a:rPr lang="en-US" sz="2400" b="0" dirty="0" err="1">
                <a:latin typeface="Arial" pitchFamily="34" charset="0"/>
                <a:cs typeface="Arial" pitchFamily="34" charset="0"/>
              </a:rPr>
              <a:t>mà</a:t>
            </a:r>
            <a:r>
              <a:rPr lang="en-US" sz="2400" b="0" dirty="0">
                <a:latin typeface="Arial" pitchFamily="34" charset="0"/>
                <a:cs typeface="Arial" pitchFamily="34" charset="0"/>
              </a:rPr>
              <a:t> con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biết</a:t>
            </a:r>
            <a:r>
              <a:rPr lang="en-US" sz="2400" b="0" dirty="0">
                <a:latin typeface="Arial" pitchFamily="34" charset="0"/>
                <a:cs typeface="Arial" pitchFamily="34" charset="0"/>
              </a:rPr>
              <a:t> (hay </a:t>
            </a:r>
            <a:r>
              <a:rPr lang="en-US" sz="2400" b="0" dirty="0" err="1">
                <a:latin typeface="Arial" pitchFamily="34" charset="0"/>
                <a:cs typeface="Arial" pitchFamily="34" charset="0"/>
              </a:rPr>
              <a:t>màu</a:t>
            </a:r>
            <a:r>
              <a:rPr lang="en-US" sz="2400" b="0" dirty="0">
                <a:latin typeface="Arial" pitchFamily="34" charset="0"/>
                <a:cs typeface="Arial" pitchFamily="34" charset="0"/>
              </a:rPr>
              <a:t> </a:t>
            </a:r>
            <a:r>
              <a:rPr lang="en-US" sz="2400" b="0" dirty="0" err="1">
                <a:latin typeface="Arial" pitchFamily="34" charset="0"/>
                <a:cs typeface="Arial" pitchFamily="34" charset="0"/>
              </a:rPr>
              <a:t>khác</a:t>
            </a:r>
            <a:r>
              <a:rPr lang="en-US" sz="2400" b="0" dirty="0">
                <a:latin typeface="Arial" pitchFamily="34" charset="0"/>
                <a:cs typeface="Arial" pitchFamily="34" charset="0"/>
              </a:rPr>
              <a:t> </a:t>
            </a:r>
            <a:r>
              <a:rPr lang="en-US" sz="2400" b="0" dirty="0" err="1">
                <a:latin typeface="Arial" pitchFamily="34" charset="0"/>
                <a:cs typeface="Arial" pitchFamily="34" charset="0"/>
              </a:rPr>
              <a:t>nhau</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dải</a:t>
            </a:r>
            <a:r>
              <a:rPr lang="en-US" sz="2400" b="0" dirty="0">
                <a:latin typeface="Arial" pitchFamily="34" charset="0"/>
                <a:cs typeface="Arial" pitchFamily="34" charset="0"/>
              </a:rPr>
              <a:t> </a:t>
            </a:r>
            <a:r>
              <a:rPr lang="en-US" sz="2400" b="0" dirty="0" err="1">
                <a:latin typeface="Arial" pitchFamily="34" charset="0"/>
                <a:cs typeface="Arial" pitchFamily="34" charset="0"/>
              </a:rPr>
              <a:t>tần</a:t>
            </a:r>
            <a:r>
              <a:rPr lang="en-US" sz="2400" b="0" dirty="0">
                <a:latin typeface="Arial" pitchFamily="34" charset="0"/>
                <a:cs typeface="Arial" pitchFamily="34" charset="0"/>
              </a:rPr>
              <a:t> </a:t>
            </a:r>
            <a:r>
              <a:rPr lang="en-US" sz="2400" b="0" dirty="0" err="1">
                <a:latin typeface="Arial" pitchFamily="34" charset="0"/>
                <a:cs typeface="Arial" pitchFamily="34" charset="0"/>
              </a:rPr>
              <a:t>hẹp</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quang</a:t>
            </a:r>
            <a:r>
              <a:rPr lang="en-US" sz="2400" b="0" dirty="0">
                <a:latin typeface="Arial" pitchFamily="34" charset="0"/>
                <a:cs typeface="Arial" pitchFamily="34" charset="0"/>
              </a:rPr>
              <a:t> </a:t>
            </a:r>
            <a:r>
              <a:rPr lang="en-US" sz="2400" b="0" dirty="0" err="1">
                <a:latin typeface="Arial" pitchFamily="34" charset="0"/>
                <a:cs typeface="Arial" pitchFamily="34" charset="0"/>
              </a:rPr>
              <a:t>phổ</a:t>
            </a:r>
            <a:r>
              <a:rPr lang="en-US" sz="2400" b="0" dirty="0">
                <a:latin typeface="Arial" pitchFamily="34" charset="0"/>
                <a:cs typeface="Arial" pitchFamily="34" charset="0"/>
              </a:rPr>
              <a:t> </a:t>
            </a:r>
            <a:r>
              <a:rPr lang="en-US" sz="2400" b="0" dirty="0" err="1">
                <a:latin typeface="Arial" pitchFamily="34" charset="0"/>
                <a:cs typeface="Arial" pitchFamily="34" charset="0"/>
              </a:rPr>
              <a:t>điện</a:t>
            </a:r>
            <a:r>
              <a:rPr lang="en-US" sz="2400" b="0" dirty="0">
                <a:latin typeface="Arial" pitchFamily="34" charset="0"/>
                <a:cs typeface="Arial" pitchFamily="34" charset="0"/>
              </a:rPr>
              <a:t> </a:t>
            </a:r>
            <a:r>
              <a:rPr lang="en-US" sz="2400" b="0" dirty="0" err="1">
                <a:latin typeface="Arial" pitchFamily="34" charset="0"/>
                <a:cs typeface="Arial" pitchFamily="34" charset="0"/>
              </a:rPr>
              <a:t>từ</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38</a:t>
            </a:fld>
            <a:endParaRPr lang="en-US"/>
          </a:p>
        </p:txBody>
      </p:sp>
      <p:pic>
        <p:nvPicPr>
          <p:cNvPr id="7" name="Picture 8"/>
          <p:cNvPicPr>
            <a:picLocks noChangeAspect="1" noChangeArrowheads="1"/>
          </p:cNvPicPr>
          <p:nvPr/>
        </p:nvPicPr>
        <p:blipFill>
          <a:blip r:embed="rId3" cstate="print"/>
          <a:srcRect/>
          <a:stretch>
            <a:fillRect/>
          </a:stretch>
        </p:blipFill>
        <p:spPr bwMode="auto">
          <a:xfrm>
            <a:off x="2133600" y="2252662"/>
            <a:ext cx="5486400" cy="4224338"/>
          </a:xfrm>
          <a:prstGeom prst="rect">
            <a:avLst/>
          </a:prstGeom>
          <a:noFill/>
          <a:ln w="9525">
            <a:noFill/>
            <a:miter lim="800000"/>
            <a:headEnd/>
            <a:tailEnd/>
          </a:ln>
          <a:effectLst/>
        </p:spPr>
      </p:pic>
    </p:spTree>
    <p:extLst>
      <p:ext uri="{BB962C8B-B14F-4D97-AF65-F5344CB8AC3E}">
        <p14:creationId xmlns:p14="http://schemas.microsoft.com/office/powerpoint/2010/main" val="4299996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a:t> </a:t>
            </a:r>
            <a:r>
              <a:rPr lang="en-US" dirty="0" err="1" smtClean="0"/>
              <a:t>thống</a:t>
            </a:r>
            <a:r>
              <a:rPr lang="en-US" dirty="0"/>
              <a:t> </a:t>
            </a:r>
            <a:r>
              <a:rPr lang="en-US" dirty="0" err="1" smtClean="0"/>
              <a:t>thị</a:t>
            </a:r>
            <a:r>
              <a:rPr lang="en-US" dirty="0"/>
              <a:t> </a:t>
            </a:r>
            <a:r>
              <a:rPr lang="en-US" dirty="0" err="1" smtClean="0"/>
              <a:t>giác</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Tín</a:t>
            </a:r>
            <a:r>
              <a:rPr lang="en-US" sz="2400" b="0" dirty="0">
                <a:latin typeface="Arial" pitchFamily="34" charset="0"/>
                <a:cs typeface="Arial" pitchFamily="34" charset="0"/>
              </a:rPr>
              <a:t> </a:t>
            </a:r>
            <a:r>
              <a:rPr lang="en-US" sz="2400" b="0" dirty="0" err="1">
                <a:latin typeface="Arial" pitchFamily="34" charset="0"/>
                <a:cs typeface="Arial" pitchFamily="34" charset="0"/>
              </a:rPr>
              <a:t>hiệu</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từ</a:t>
            </a:r>
            <a:r>
              <a:rPr lang="en-US" sz="2400" b="0" dirty="0">
                <a:latin typeface="Arial" pitchFamily="34" charset="0"/>
                <a:cs typeface="Arial" pitchFamily="34" charset="0"/>
              </a:rPr>
              <a:t> </a:t>
            </a:r>
            <a:r>
              <a:rPr lang="en-US" sz="2400" b="0" i="1" dirty="0">
                <a:latin typeface="Arial" pitchFamily="34" charset="0"/>
                <a:cs typeface="Arial" pitchFamily="34" charset="0"/>
              </a:rPr>
              <a:t>Photoreceptor</a:t>
            </a: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tế</a:t>
            </a:r>
            <a:r>
              <a:rPr lang="en-US" sz="2000" dirty="0">
                <a:latin typeface="Arial" pitchFamily="34" charset="0"/>
                <a:cs typeface="Arial" pitchFamily="34" charset="0"/>
              </a:rPr>
              <a:t> </a:t>
            </a:r>
            <a:r>
              <a:rPr lang="en-US" sz="2000" dirty="0" err="1">
                <a:latin typeface="Arial" pitchFamily="34" charset="0"/>
                <a:cs typeface="Arial" pitchFamily="34" charset="0"/>
              </a:rPr>
              <a:t>bào</a:t>
            </a:r>
            <a:r>
              <a:rPr lang="en-US" sz="2000" dirty="0">
                <a:latin typeface="Arial" pitchFamily="34" charset="0"/>
                <a:cs typeface="Arial" pitchFamily="34" charset="0"/>
              </a:rPr>
              <a:t> </a:t>
            </a:r>
            <a:r>
              <a:rPr lang="en-US" sz="2000" i="1" dirty="0">
                <a:latin typeface="Arial" pitchFamily="34" charset="0"/>
                <a:cs typeface="Arial" pitchFamily="34" charset="0"/>
              </a:rPr>
              <a:t>Rod</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i="1" dirty="0">
                <a:latin typeface="Arial" pitchFamily="34" charset="0"/>
                <a:cs typeface="Arial" pitchFamily="34" charset="0"/>
              </a:rPr>
              <a:t>Cone</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gửi</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trực</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vỏ</a:t>
            </a:r>
            <a:r>
              <a:rPr lang="en-US" sz="2000" dirty="0">
                <a:latin typeface="Arial" pitchFamily="34" charset="0"/>
                <a:cs typeface="Arial" pitchFamily="34" charset="0"/>
              </a:rPr>
              <a:t> </a:t>
            </a:r>
            <a:r>
              <a:rPr lang="en-US" sz="2000" dirty="0" err="1">
                <a:latin typeface="Arial" pitchFamily="34" charset="0"/>
                <a:cs typeface="Arial" pitchFamily="34" charset="0"/>
              </a:rPr>
              <a:t>não</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tổ</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thành</a:t>
            </a:r>
            <a:r>
              <a:rPr lang="en-US" sz="2000" dirty="0">
                <a:latin typeface="Arial" pitchFamily="34" charset="0"/>
                <a:cs typeface="Arial" pitchFamily="34" charset="0"/>
              </a:rPr>
              <a:t> 3 </a:t>
            </a:r>
            <a:r>
              <a:rPr lang="en-US" sz="2000" dirty="0" err="1">
                <a:latin typeface="Arial" pitchFamily="34" charset="0"/>
                <a:cs typeface="Arial" pitchFamily="34" charset="0"/>
              </a:rPr>
              <a:t>kênh</a:t>
            </a:r>
            <a:endParaRPr lang="en-US" sz="2000" dirty="0">
              <a:latin typeface="Arial" pitchFamily="34" charset="0"/>
              <a:cs typeface="Arial" pitchFamily="34" charset="0"/>
            </a:endParaRPr>
          </a:p>
          <a:p>
            <a:pPr lvl="2"/>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chói</a:t>
            </a:r>
            <a:r>
              <a:rPr lang="en-US" sz="1800" dirty="0">
                <a:latin typeface="Arial" pitchFamily="34" charset="0"/>
                <a:cs typeface="Arial" pitchFamily="34" charset="0"/>
              </a:rPr>
              <a:t> (</a:t>
            </a:r>
            <a:r>
              <a:rPr lang="en-US" sz="1800" i="1" dirty="0">
                <a:latin typeface="Arial" pitchFamily="34" charset="0"/>
                <a:cs typeface="Arial" pitchFamily="34" charset="0"/>
              </a:rPr>
              <a:t>brightness</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sinh</a:t>
            </a:r>
            <a:r>
              <a:rPr lang="en-US" sz="1800" dirty="0">
                <a:latin typeface="Arial" pitchFamily="34" charset="0"/>
                <a:cs typeface="Arial" pitchFamily="34" charset="0"/>
              </a:rPr>
              <a:t> </a:t>
            </a:r>
            <a:r>
              <a:rPr lang="en-US" sz="1800" dirty="0" err="1">
                <a:latin typeface="Arial" pitchFamily="34" charset="0"/>
                <a:cs typeface="Arial" pitchFamily="34" charset="0"/>
              </a:rPr>
              <a:t>từ</a:t>
            </a:r>
            <a:r>
              <a:rPr lang="en-US" sz="1800" dirty="0">
                <a:latin typeface="Arial" pitchFamily="34" charset="0"/>
                <a:cs typeface="Arial" pitchFamily="34" charset="0"/>
              </a:rPr>
              <a:t> </a:t>
            </a:r>
            <a:r>
              <a:rPr lang="en-US" sz="1800" dirty="0" err="1">
                <a:latin typeface="Arial" pitchFamily="34" charset="0"/>
                <a:cs typeface="Arial" pitchFamily="34" charset="0"/>
              </a:rPr>
              <a:t>M+L+Rods</a:t>
            </a:r>
            <a:r>
              <a:rPr lang="en-US" sz="1800" dirty="0">
                <a:latin typeface="Arial" pitchFamily="34" charset="0"/>
                <a:cs typeface="Arial" pitchFamily="34" charset="0"/>
              </a:rPr>
              <a:t>; </a:t>
            </a:r>
            <a:r>
              <a:rPr lang="en-US" sz="1800" dirty="0" err="1">
                <a:latin typeface="Arial" pitchFamily="34" charset="0"/>
                <a:cs typeface="Arial" pitchFamily="34" charset="0"/>
              </a:rPr>
              <a:t>hoạt</a:t>
            </a:r>
            <a:r>
              <a:rPr lang="en-US" sz="1800" dirty="0">
                <a:latin typeface="Arial" pitchFamily="34" charset="0"/>
                <a:cs typeface="Arial" pitchFamily="34" charset="0"/>
              </a:rPr>
              <a:t> </a:t>
            </a:r>
            <a:r>
              <a:rPr lang="en-US" sz="1800" dirty="0" err="1">
                <a:latin typeface="Arial" pitchFamily="34" charset="0"/>
                <a:cs typeface="Arial" pitchFamily="34" charset="0"/>
              </a:rPr>
              <a:t>động</a:t>
            </a:r>
            <a:r>
              <a:rPr lang="en-US" sz="1800" dirty="0">
                <a:latin typeface="Arial" pitchFamily="34" charset="0"/>
                <a:cs typeface="Arial" pitchFamily="34" charset="0"/>
              </a:rPr>
              <a:t> </a:t>
            </a:r>
            <a:r>
              <a:rPr lang="en-US" sz="1800" dirty="0" err="1">
                <a:latin typeface="Arial" pitchFamily="34" charset="0"/>
                <a:cs typeface="Arial" pitchFamily="34" charset="0"/>
              </a:rPr>
              <a:t>vào</a:t>
            </a:r>
            <a:r>
              <a:rPr lang="en-US" sz="1800" dirty="0">
                <a:latin typeface="Arial" pitchFamily="34" charset="0"/>
                <a:cs typeface="Arial" pitchFamily="34" charset="0"/>
              </a:rPr>
              <a:t> </a:t>
            </a:r>
            <a:r>
              <a:rPr lang="en-US" sz="1800" dirty="0" err="1">
                <a:latin typeface="Arial" pitchFamily="34" charset="0"/>
                <a:cs typeface="Arial" pitchFamily="34" charset="0"/>
              </a:rPr>
              <a:t>buổi</a:t>
            </a:r>
            <a:r>
              <a:rPr lang="en-US" sz="1800" dirty="0">
                <a:latin typeface="Arial" pitchFamily="34" charset="0"/>
                <a:cs typeface="Arial" pitchFamily="34" charset="0"/>
              </a:rPr>
              <a:t> </a:t>
            </a:r>
            <a:r>
              <a:rPr lang="en-US" sz="1800" dirty="0" err="1">
                <a:latin typeface="Arial" pitchFamily="34" charset="0"/>
                <a:cs typeface="Arial" pitchFamily="34" charset="0"/>
              </a:rPr>
              <a:t>tối</a:t>
            </a:r>
            <a:r>
              <a:rPr lang="en-US" sz="1800" dirty="0">
                <a:latin typeface="Arial" pitchFamily="34" charset="0"/>
                <a:cs typeface="Arial" pitchFamily="34" charset="0"/>
              </a:rPr>
              <a:t>.</a:t>
            </a:r>
          </a:p>
          <a:p>
            <a:pPr lvl="2"/>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chênh</a:t>
            </a:r>
            <a:r>
              <a:rPr lang="en-US" sz="1800" dirty="0">
                <a:latin typeface="Arial" pitchFamily="34" charset="0"/>
                <a:cs typeface="Arial" pitchFamily="34" charset="0"/>
              </a:rPr>
              <a:t> </a:t>
            </a:r>
            <a:r>
              <a:rPr lang="en-US" sz="1800" dirty="0" err="1">
                <a:latin typeface="Arial" pitchFamily="34" charset="0"/>
                <a:cs typeface="Arial" pitchFamily="34" charset="0"/>
              </a:rPr>
              <a:t>lệch</a:t>
            </a:r>
            <a:r>
              <a:rPr lang="en-US" sz="1800" dirty="0">
                <a:latin typeface="Arial" pitchFamily="34" charset="0"/>
                <a:cs typeface="Arial" pitchFamily="34" charset="0"/>
              </a:rPr>
              <a:t> </a:t>
            </a:r>
            <a:r>
              <a:rPr lang="en-US" sz="1800" dirty="0" err="1">
                <a:latin typeface="Arial" pitchFamily="34" charset="0"/>
                <a:cs typeface="Arial" pitchFamily="34" charset="0"/>
              </a:rPr>
              <a:t>màu</a:t>
            </a:r>
            <a:r>
              <a:rPr lang="en-US" sz="1800" dirty="0">
                <a:latin typeface="Arial" pitchFamily="34" charset="0"/>
                <a:cs typeface="Arial" pitchFamily="34" charset="0"/>
              </a:rPr>
              <a:t> Red-Green: L(Red)-M(Green)</a:t>
            </a:r>
          </a:p>
          <a:p>
            <a:pPr lvl="2"/>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chênh</a:t>
            </a:r>
            <a:r>
              <a:rPr lang="en-US" sz="1800" dirty="0">
                <a:latin typeface="Arial" pitchFamily="34" charset="0"/>
                <a:cs typeface="Arial" pitchFamily="34" charset="0"/>
              </a:rPr>
              <a:t> </a:t>
            </a:r>
            <a:r>
              <a:rPr lang="en-US" sz="1800" dirty="0" err="1">
                <a:latin typeface="Arial" pitchFamily="34" charset="0"/>
                <a:cs typeface="Arial" pitchFamily="34" charset="0"/>
              </a:rPr>
              <a:t>lệch</a:t>
            </a:r>
            <a:r>
              <a:rPr lang="en-US" sz="1800" dirty="0">
                <a:latin typeface="Arial" pitchFamily="34" charset="0"/>
                <a:cs typeface="Arial" pitchFamily="34" charset="0"/>
              </a:rPr>
              <a:t> </a:t>
            </a:r>
            <a:r>
              <a:rPr lang="en-US" sz="1800" dirty="0" err="1">
                <a:latin typeface="Arial" pitchFamily="34" charset="0"/>
                <a:cs typeface="Arial" pitchFamily="34" charset="0"/>
              </a:rPr>
              <a:t>màu</a:t>
            </a:r>
            <a:r>
              <a:rPr lang="en-US" sz="1800" dirty="0">
                <a:latin typeface="Arial" pitchFamily="34" charset="0"/>
                <a:cs typeface="Arial" pitchFamily="34" charset="0"/>
              </a:rPr>
              <a:t> Blue-Yellow: </a:t>
            </a:r>
            <a:r>
              <a:rPr lang="en-US" sz="1800" dirty="0" err="1">
                <a:latin typeface="Arial" pitchFamily="34" charset="0"/>
                <a:cs typeface="Arial" pitchFamily="34" charset="0"/>
              </a:rPr>
              <a:t>Tổng</a:t>
            </a:r>
            <a:r>
              <a:rPr lang="en-US" sz="1800" dirty="0">
                <a:latin typeface="Arial" pitchFamily="34" charset="0"/>
                <a:cs typeface="Arial" pitchFamily="34" charset="0"/>
              </a:rPr>
              <a:t> </a:t>
            </a:r>
            <a:r>
              <a:rPr lang="en-US" sz="1800" dirty="0" err="1">
                <a:latin typeface="Arial" pitchFamily="34" charset="0"/>
                <a:cs typeface="Arial" pitchFamily="34" charset="0"/>
              </a:rPr>
              <a:t>trọng</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S, M, L</a:t>
            </a:r>
          </a:p>
          <a:p>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kênh</a:t>
            </a:r>
            <a:r>
              <a:rPr lang="en-US" sz="2400" b="0" dirty="0">
                <a:latin typeface="Arial" pitchFamily="34" charset="0"/>
                <a:cs typeface="Arial" pitchFamily="34" charset="0"/>
              </a:rPr>
              <a:t> </a:t>
            </a:r>
            <a:r>
              <a:rPr lang="en-US" sz="2400" b="0" dirty="0" err="1">
                <a:latin typeface="Arial" pitchFamily="34" charset="0"/>
                <a:cs typeface="Arial" pitchFamily="34" charset="0"/>
              </a:rPr>
              <a:t>chênh</a:t>
            </a:r>
            <a:r>
              <a:rPr lang="en-US" sz="2400" b="0" dirty="0">
                <a:latin typeface="Arial" pitchFamily="34" charset="0"/>
                <a:cs typeface="Arial" pitchFamily="34" charset="0"/>
              </a:rPr>
              <a:t> </a:t>
            </a:r>
            <a:r>
              <a:rPr lang="en-US" sz="2400" b="0" dirty="0" err="1">
                <a:latin typeface="Arial" pitchFamily="34" charset="0"/>
                <a:cs typeface="Arial" pitchFamily="34" charset="0"/>
              </a:rPr>
              <a:t>lệch</a:t>
            </a:r>
            <a:r>
              <a:rPr lang="en-US" sz="2400" b="0" dirty="0">
                <a:latin typeface="Arial" pitchFamily="34" charset="0"/>
                <a:cs typeface="Arial" pitchFamily="34" charset="0"/>
              </a:rPr>
              <a:t> </a:t>
            </a:r>
            <a:r>
              <a:rPr lang="en-US" sz="2400" b="0" dirty="0" err="1">
                <a:latin typeface="Arial" pitchFamily="34" charset="0"/>
                <a:cs typeface="Arial" pitchFamily="34" charset="0"/>
              </a:rPr>
              <a:t>màu</a:t>
            </a:r>
            <a:r>
              <a:rPr lang="en-US" sz="2400" b="0" dirty="0">
                <a:latin typeface="Arial" pitchFamily="34" charset="0"/>
                <a:cs typeface="Arial" pitchFamily="34" charset="0"/>
              </a:rPr>
              <a:t> </a:t>
            </a:r>
            <a:r>
              <a:rPr lang="en-US" sz="2400" b="0" dirty="0" err="1">
                <a:latin typeface="Arial" pitchFamily="34" charset="0"/>
                <a:cs typeface="Arial" pitchFamily="34" charset="0"/>
              </a:rPr>
              <a:t>dẫn</a:t>
            </a:r>
            <a:r>
              <a:rPr lang="en-US" sz="2400" b="0" dirty="0">
                <a:latin typeface="Arial" pitchFamily="34" charset="0"/>
                <a:cs typeface="Arial" pitchFamily="34" charset="0"/>
              </a:rPr>
              <a:t> </a:t>
            </a:r>
            <a:r>
              <a:rPr lang="en-US" sz="2400" b="0" dirty="0" err="1">
                <a:latin typeface="Arial" pitchFamily="34" charset="0"/>
                <a:cs typeface="Arial" pitchFamily="34" charset="0"/>
              </a:rPr>
              <a:t>tới</a:t>
            </a:r>
            <a:r>
              <a:rPr lang="en-US" sz="2400" b="0" dirty="0">
                <a:latin typeface="Arial" pitchFamily="34" charset="0"/>
                <a:cs typeface="Arial" pitchFamily="34" charset="0"/>
              </a:rPr>
              <a:t> </a:t>
            </a:r>
            <a:r>
              <a:rPr lang="en-US" sz="2400" b="0" dirty="0" err="1">
                <a:latin typeface="Arial" pitchFamily="34" charset="0"/>
                <a:cs typeface="Arial" pitchFamily="34" charset="0"/>
              </a:rPr>
              <a:t>kết</a:t>
            </a:r>
            <a:r>
              <a:rPr lang="en-US" sz="2400" b="0" dirty="0">
                <a:latin typeface="Arial" pitchFamily="34" charset="0"/>
                <a:cs typeface="Arial" pitchFamily="34" charset="0"/>
              </a:rPr>
              <a:t> </a:t>
            </a:r>
            <a:r>
              <a:rPr lang="en-US" sz="2400" b="0" dirty="0" err="1">
                <a:latin typeface="Arial" pitchFamily="34" charset="0"/>
                <a:cs typeface="Arial" pitchFamily="34" charset="0"/>
              </a:rPr>
              <a:t>luận</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u="sng" dirty="0">
                <a:solidFill>
                  <a:srgbClr val="FF0000"/>
                </a:solidFill>
                <a:latin typeface="Arial" pitchFamily="34" charset="0"/>
                <a:cs typeface="Arial" pitchFamily="34" charset="0"/>
              </a:rPr>
              <a:t>red</a:t>
            </a:r>
            <a:r>
              <a:rPr lang="en-US" sz="2000" dirty="0">
                <a:solidFill>
                  <a:srgbClr val="FF0000"/>
                </a:solidFill>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u="sng" dirty="0">
                <a:solidFill>
                  <a:srgbClr val="00B050"/>
                </a:solidFill>
                <a:latin typeface="Arial" pitchFamily="34" charset="0"/>
                <a:cs typeface="Arial" pitchFamily="34" charset="0"/>
              </a:rPr>
              <a:t>green</a:t>
            </a:r>
            <a:r>
              <a:rPr lang="en-US" sz="2000" dirty="0">
                <a:solidFill>
                  <a:srgbClr val="00B050"/>
                </a:solidFill>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phản</a:t>
            </a:r>
            <a:r>
              <a:rPr lang="en-US" sz="2000" dirty="0">
                <a:latin typeface="Arial" pitchFamily="34" charset="0"/>
                <a:cs typeface="Arial" pitchFamily="34" charset="0"/>
              </a:rPr>
              <a:t> </a:t>
            </a:r>
            <a:r>
              <a:rPr lang="en-US" sz="2000" dirty="0" err="1">
                <a:latin typeface="Arial" pitchFamily="34" charset="0"/>
                <a:cs typeface="Arial" pitchFamily="34" charset="0"/>
              </a:rPr>
              <a:t>tốt</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black/white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a:solidFill>
                  <a:srgbClr val="0070C0"/>
                </a:solidFill>
                <a:latin typeface="Arial" pitchFamily="34" charset="0"/>
                <a:cs typeface="Arial" pitchFamily="34" charset="0"/>
              </a:rPr>
              <a:t>blue</a:t>
            </a:r>
            <a:r>
              <a:rPr lang="en-US" sz="2000" dirty="0">
                <a:latin typeface="Arial" pitchFamily="34" charset="0"/>
                <a:cs typeface="Arial" pitchFamily="34" charset="0"/>
              </a:rPr>
              <a:t>/</a:t>
            </a:r>
            <a:r>
              <a:rPr lang="en-US" sz="2000" dirty="0">
                <a:solidFill>
                  <a:srgbClr val="FFC000"/>
                </a:solidFill>
                <a:effectLst>
                  <a:outerShdw blurRad="38100" dist="38100" dir="2700000" algn="tl">
                    <a:srgbClr val="000000">
                      <a:alpha val="43137"/>
                    </a:srgbClr>
                  </a:outerShdw>
                </a:effectLst>
                <a:latin typeface="Arial" pitchFamily="34" charset="0"/>
                <a:cs typeface="Arial" pitchFamily="34" charset="0"/>
              </a:rPr>
              <a:t>yellow</a:t>
            </a:r>
            <a:r>
              <a:rPr lang="en-US" sz="2000" dirty="0">
                <a:latin typeface="Arial" pitchFamily="34" charset="0"/>
                <a:cs typeface="Arial" pitchFamily="34" charset="0"/>
              </a:rPr>
              <a:t> </a:t>
            </a:r>
            <a:r>
              <a:rPr lang="en-US" sz="2000" dirty="0" err="1">
                <a:latin typeface="Arial" pitchFamily="34" charset="0"/>
                <a:cs typeface="Arial" pitchFamily="34" charset="0"/>
              </a:rPr>
              <a:t>cũng</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phản</a:t>
            </a:r>
            <a:r>
              <a:rPr lang="en-US" sz="2000" dirty="0">
                <a:latin typeface="Arial" pitchFamily="34" charset="0"/>
                <a:cs typeface="Arial" pitchFamily="34" charset="0"/>
              </a:rPr>
              <a:t> </a:t>
            </a:r>
            <a:r>
              <a:rPr lang="en-US" sz="2000" dirty="0" err="1">
                <a:latin typeface="Arial" pitchFamily="34" charset="0"/>
                <a:cs typeface="Arial" pitchFamily="34" charset="0"/>
              </a:rPr>
              <a:t>tốt</a:t>
            </a:r>
            <a:r>
              <a:rPr lang="en-US" sz="2000" dirty="0">
                <a:latin typeface="Arial" pitchFamily="34" charset="0"/>
                <a:cs typeface="Arial" pitchFamily="34" charset="0"/>
              </a:rPr>
              <a:t>.</a:t>
            </a:r>
          </a:p>
          <a:p>
            <a:r>
              <a:rPr lang="en-US" sz="2400" b="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39</a:t>
            </a:fld>
            <a:endParaRPr lang="en-US"/>
          </a:p>
        </p:txBody>
      </p:sp>
    </p:spTree>
    <p:extLst>
      <p:ext uri="{BB962C8B-B14F-4D97-AF65-F5344CB8AC3E}">
        <p14:creationId xmlns:p14="http://schemas.microsoft.com/office/powerpoint/2010/main" val="4242312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162800" cy="563563"/>
          </a:xfrm>
        </p:spPr>
        <p:txBody>
          <a:bodyPr/>
          <a:lstStyle/>
          <a:p>
            <a:pPr algn="ctr"/>
            <a:r>
              <a:rPr lang="en-US" sz="3000" dirty="0" smtClean="0"/>
              <a:t>1. </a:t>
            </a:r>
            <a:r>
              <a:rPr lang="en-US" sz="3000" dirty="0" err="1" smtClean="0"/>
              <a:t>Lỗi</a:t>
            </a:r>
            <a:r>
              <a:rPr lang="en-US" sz="3000" dirty="0"/>
              <a:t> </a:t>
            </a:r>
            <a:r>
              <a:rPr lang="en-US" sz="3000" dirty="0" err="1" smtClean="0"/>
              <a:t>thiết</a:t>
            </a:r>
            <a:r>
              <a:rPr lang="en-US" sz="3000" dirty="0"/>
              <a:t> </a:t>
            </a:r>
            <a:r>
              <a:rPr lang="en-US" sz="3000" dirty="0" err="1" smtClean="0"/>
              <a:t>kế</a:t>
            </a:r>
            <a:r>
              <a:rPr lang="en-US" sz="3000" dirty="0" smtClean="0"/>
              <a:t> UI</a:t>
            </a:r>
            <a:endParaRPr lang="en-US" sz="3000" dirty="0"/>
          </a:p>
        </p:txBody>
      </p:sp>
      <p:sp>
        <p:nvSpPr>
          <p:cNvPr id="3" name="Content Placeholder 2"/>
          <p:cNvSpPr>
            <a:spLocks noGrp="1"/>
          </p:cNvSpPr>
          <p:nvPr>
            <p:ph idx="1"/>
          </p:nvPr>
        </p:nvSpPr>
        <p:spPr>
          <a:xfrm>
            <a:off x="457200" y="1295400"/>
            <a:ext cx="5105400" cy="5029200"/>
          </a:xfrm>
        </p:spPr>
        <p:txBody>
          <a:bodyPr/>
          <a:lstStyle/>
          <a:p>
            <a:r>
              <a:rPr lang="en-US" sz="2000" dirty="0" err="1"/>
              <a:t>Ví</a:t>
            </a:r>
            <a:r>
              <a:rPr lang="en-US" sz="2000" dirty="0"/>
              <a:t> </a:t>
            </a:r>
            <a:r>
              <a:rPr lang="en-US" sz="2000" dirty="0" err="1"/>
              <a:t>dụ</a:t>
            </a:r>
            <a:r>
              <a:rPr lang="en-US" sz="2000" dirty="0"/>
              <a:t> Gimp (~Photoshop)</a:t>
            </a:r>
          </a:p>
          <a:p>
            <a:pPr lvl="1"/>
            <a:r>
              <a:rPr lang="en-US" sz="1800" dirty="0" err="1"/>
              <a:t>Không</a:t>
            </a:r>
            <a:r>
              <a:rPr lang="en-US" sz="1800" dirty="0"/>
              <a:t> </a:t>
            </a:r>
            <a:r>
              <a:rPr lang="en-US" sz="1800" dirty="0" err="1"/>
              <a:t>có</a:t>
            </a:r>
            <a:r>
              <a:rPr lang="en-US" sz="1800" dirty="0"/>
              <a:t> </a:t>
            </a:r>
            <a:r>
              <a:rPr lang="en-US" sz="1800" i="1" dirty="0"/>
              <a:t>menu bar</a:t>
            </a:r>
            <a:r>
              <a:rPr lang="en-US" sz="1800" dirty="0"/>
              <a:t>, </a:t>
            </a:r>
            <a:r>
              <a:rPr lang="en-US" sz="1800" dirty="0" err="1"/>
              <a:t>chỉ</a:t>
            </a:r>
            <a:r>
              <a:rPr lang="en-US" sz="1800" dirty="0"/>
              <a:t> </a:t>
            </a:r>
            <a:r>
              <a:rPr lang="en-US" sz="1800" dirty="0" err="1"/>
              <a:t>có</a:t>
            </a:r>
            <a:r>
              <a:rPr lang="en-US" sz="1800" dirty="0"/>
              <a:t> </a:t>
            </a:r>
            <a:r>
              <a:rPr lang="en-US" sz="1800" i="1" dirty="0"/>
              <a:t>menu</a:t>
            </a:r>
            <a:r>
              <a:rPr lang="en-US" sz="1800" dirty="0"/>
              <a:t> </a:t>
            </a:r>
            <a:r>
              <a:rPr lang="en-US" sz="1800" dirty="0" err="1"/>
              <a:t>ngữ</a:t>
            </a:r>
            <a:r>
              <a:rPr lang="en-US" sz="1800" dirty="0"/>
              <a:t> </a:t>
            </a:r>
            <a:r>
              <a:rPr lang="en-US" sz="1800" dirty="0" err="1"/>
              <a:t>cảnh</a:t>
            </a:r>
            <a:r>
              <a:rPr lang="en-US" sz="1800" dirty="0"/>
              <a:t>. </a:t>
            </a:r>
            <a:r>
              <a:rPr lang="en-US" sz="1800" dirty="0" err="1"/>
              <a:t>Lạ</a:t>
            </a:r>
            <a:r>
              <a:rPr lang="en-US" sz="1800" dirty="0"/>
              <a:t> </a:t>
            </a:r>
            <a:r>
              <a:rPr lang="en-US" sz="1800" dirty="0" err="1"/>
              <a:t>lẫm</a:t>
            </a:r>
            <a:r>
              <a:rPr lang="en-US" sz="1800" dirty="0"/>
              <a:t> </a:t>
            </a:r>
            <a:r>
              <a:rPr lang="en-US" sz="1800" dirty="0" err="1"/>
              <a:t>với</a:t>
            </a:r>
            <a:r>
              <a:rPr lang="en-US" sz="1800" dirty="0"/>
              <a:t> </a:t>
            </a:r>
            <a:r>
              <a:rPr lang="en-US" sz="1800" dirty="0" err="1"/>
              <a:t>người</a:t>
            </a:r>
            <a:r>
              <a:rPr lang="en-US" sz="1800" dirty="0"/>
              <a:t> </a:t>
            </a:r>
            <a:r>
              <a:rPr lang="en-US" sz="1800" dirty="0" err="1"/>
              <a:t>sử</a:t>
            </a:r>
            <a:r>
              <a:rPr lang="en-US" sz="1800" dirty="0"/>
              <a:t> </a:t>
            </a:r>
            <a:r>
              <a:rPr lang="en-US" sz="1800" dirty="0" err="1"/>
              <a:t>dụng</a:t>
            </a:r>
            <a:r>
              <a:rPr lang="en-US" sz="1800" dirty="0"/>
              <a:t>.</a:t>
            </a:r>
          </a:p>
          <a:p>
            <a:pPr lvl="1"/>
            <a:r>
              <a:rPr lang="en-US" sz="1800" dirty="0" err="1"/>
              <a:t>Chú</a:t>
            </a:r>
            <a:r>
              <a:rPr lang="en-US" sz="1800" dirty="0"/>
              <a:t> ý: </a:t>
            </a:r>
            <a:r>
              <a:rPr lang="en-US" sz="1800" i="1" dirty="0"/>
              <a:t>File menu </a:t>
            </a:r>
            <a:r>
              <a:rPr lang="en-US" sz="1800" dirty="0" err="1"/>
              <a:t>không</a:t>
            </a:r>
            <a:r>
              <a:rPr lang="en-US" sz="1800" dirty="0"/>
              <a:t> </a:t>
            </a:r>
            <a:r>
              <a:rPr lang="en-US" sz="1800" dirty="0" err="1"/>
              <a:t>có</a:t>
            </a:r>
            <a:r>
              <a:rPr lang="en-US" sz="1800" dirty="0"/>
              <a:t> </a:t>
            </a:r>
            <a:r>
              <a:rPr lang="en-US" sz="1800" dirty="0" err="1"/>
              <a:t>trong</a:t>
            </a:r>
            <a:r>
              <a:rPr lang="en-US" sz="1800" dirty="0"/>
              <a:t> </a:t>
            </a:r>
            <a:r>
              <a:rPr lang="en-US" sz="1800" i="1" dirty="0"/>
              <a:t>menu</a:t>
            </a:r>
            <a:r>
              <a:rPr lang="en-US" sz="1800" dirty="0"/>
              <a:t> </a:t>
            </a:r>
            <a:r>
              <a:rPr lang="en-US" sz="1800" dirty="0" err="1"/>
              <a:t>ngữ</a:t>
            </a:r>
            <a:r>
              <a:rPr lang="en-US" sz="1800" dirty="0"/>
              <a:t> </a:t>
            </a:r>
            <a:r>
              <a:rPr lang="en-US" sz="1800" dirty="0" err="1"/>
              <a:t>cảnh</a:t>
            </a:r>
            <a:r>
              <a:rPr lang="en-US" sz="1800" dirty="0"/>
              <a:t> ở </a:t>
            </a:r>
            <a:r>
              <a:rPr lang="en-US" sz="1800" dirty="0" err="1"/>
              <a:t>các</a:t>
            </a:r>
            <a:r>
              <a:rPr lang="en-US" sz="1800" dirty="0"/>
              <a:t> </a:t>
            </a:r>
            <a:r>
              <a:rPr lang="en-US" sz="1800" dirty="0" err="1"/>
              <a:t>chương</a:t>
            </a:r>
            <a:r>
              <a:rPr lang="en-US" sz="1800" dirty="0"/>
              <a:t> </a:t>
            </a:r>
            <a:r>
              <a:rPr lang="en-US" sz="1800" dirty="0" err="1"/>
              <a:t>trình</a:t>
            </a:r>
            <a:r>
              <a:rPr lang="en-US" sz="1800" dirty="0"/>
              <a:t> </a:t>
            </a:r>
            <a:r>
              <a:rPr lang="en-US" sz="1800" dirty="0" err="1"/>
              <a:t>khác</a:t>
            </a:r>
            <a:endParaRPr lang="en-US" sz="1800" dirty="0"/>
          </a:p>
          <a:p>
            <a:pPr lvl="1"/>
            <a:r>
              <a:rPr lang="en-US" sz="1800" dirty="0" err="1"/>
              <a:t>Sử</a:t>
            </a:r>
            <a:r>
              <a:rPr lang="en-US" sz="1800" dirty="0"/>
              <a:t> </a:t>
            </a:r>
            <a:r>
              <a:rPr lang="en-US" sz="1800" dirty="0" err="1"/>
              <a:t>dụng</a:t>
            </a:r>
            <a:r>
              <a:rPr lang="en-US" sz="1800" dirty="0"/>
              <a:t> </a:t>
            </a:r>
            <a:r>
              <a:rPr lang="en-US" sz="1800" dirty="0" err="1"/>
              <a:t>chức</a:t>
            </a:r>
            <a:r>
              <a:rPr lang="en-US" sz="1800" dirty="0"/>
              <a:t> </a:t>
            </a:r>
            <a:r>
              <a:rPr lang="en-US" sz="1800" dirty="0" err="1"/>
              <a:t>năng</a:t>
            </a:r>
            <a:r>
              <a:rPr lang="en-US" sz="1800" dirty="0"/>
              <a:t> (</a:t>
            </a:r>
            <a:r>
              <a:rPr lang="en-US" sz="1800" dirty="0" err="1"/>
              <a:t>ví</a:t>
            </a:r>
            <a:r>
              <a:rPr lang="en-US" sz="1800" dirty="0"/>
              <a:t> </a:t>
            </a:r>
            <a:r>
              <a:rPr lang="en-US" sz="1800" dirty="0" err="1"/>
              <a:t>dụ</a:t>
            </a:r>
            <a:r>
              <a:rPr lang="en-US" sz="1800" dirty="0"/>
              <a:t> </a:t>
            </a:r>
            <a:r>
              <a:rPr lang="en-US" sz="1800" i="1" dirty="0"/>
              <a:t>Quit</a:t>
            </a:r>
            <a:r>
              <a:rPr lang="en-US" sz="1800" dirty="0"/>
              <a:t>) </a:t>
            </a:r>
            <a:r>
              <a:rPr lang="en-US" sz="1800" dirty="0" err="1"/>
              <a:t>sẽ</a:t>
            </a:r>
            <a:r>
              <a:rPr lang="en-US" sz="1800" dirty="0"/>
              <a:t> </a:t>
            </a:r>
            <a:r>
              <a:rPr lang="en-US" sz="1800" dirty="0" err="1"/>
              <a:t>chậm</a:t>
            </a:r>
            <a:r>
              <a:rPr lang="en-US" sz="1800" dirty="0"/>
              <a:t> </a:t>
            </a:r>
            <a:r>
              <a:rPr lang="en-US" sz="1800" dirty="0" err="1"/>
              <a:t>hơn</a:t>
            </a:r>
            <a:r>
              <a:rPr lang="en-US" sz="1800" dirty="0"/>
              <a:t> so </a:t>
            </a:r>
            <a:r>
              <a:rPr lang="en-US" sz="1800" dirty="0" err="1"/>
              <a:t>với</a:t>
            </a:r>
            <a:r>
              <a:rPr lang="en-US" sz="1800" dirty="0"/>
              <a:t> </a:t>
            </a:r>
            <a:r>
              <a:rPr lang="en-US" sz="1800" i="1" dirty="0"/>
              <a:t>Menu bar</a:t>
            </a:r>
          </a:p>
          <a:p>
            <a:pPr lvl="1"/>
            <a:r>
              <a:rPr lang="en-US" sz="1800" dirty="0" err="1"/>
              <a:t>Xuất</a:t>
            </a:r>
            <a:r>
              <a:rPr lang="en-US" sz="1800" dirty="0"/>
              <a:t> </a:t>
            </a:r>
            <a:r>
              <a:rPr lang="en-US" sz="1800" dirty="0" err="1"/>
              <a:t>hiện</a:t>
            </a:r>
            <a:r>
              <a:rPr lang="en-US" sz="1800" dirty="0"/>
              <a:t> </a:t>
            </a:r>
            <a:r>
              <a:rPr lang="en-US" sz="1800" i="1" dirty="0"/>
              <a:t>sub-menu</a:t>
            </a:r>
            <a:r>
              <a:rPr lang="en-US" sz="1800" dirty="0"/>
              <a:t>:</a:t>
            </a:r>
          </a:p>
          <a:p>
            <a:pPr lvl="2"/>
            <a:r>
              <a:rPr lang="en-US" sz="1600" dirty="0"/>
              <a:t>Gimp: </a:t>
            </a:r>
            <a:r>
              <a:rPr lang="en-US" sz="1600" i="1" dirty="0"/>
              <a:t>Sub-menu</a:t>
            </a:r>
            <a:r>
              <a:rPr lang="en-US" sz="1600" dirty="0"/>
              <a:t> </a:t>
            </a:r>
            <a:r>
              <a:rPr lang="en-US" sz="1600" dirty="0" err="1"/>
              <a:t>xuất</a:t>
            </a:r>
            <a:r>
              <a:rPr lang="en-US" sz="1600" dirty="0"/>
              <a:t> </a:t>
            </a:r>
            <a:r>
              <a:rPr lang="en-US" sz="1600" dirty="0" err="1"/>
              <a:t>hiện</a:t>
            </a:r>
            <a:r>
              <a:rPr lang="en-US" sz="1600" dirty="0"/>
              <a:t> </a:t>
            </a:r>
            <a:r>
              <a:rPr lang="en-US" sz="1600" dirty="0" err="1"/>
              <a:t>tức</a:t>
            </a:r>
            <a:r>
              <a:rPr lang="en-US" sz="1600" dirty="0"/>
              <a:t> </a:t>
            </a:r>
            <a:r>
              <a:rPr lang="en-US" sz="1600" dirty="0" err="1"/>
              <a:t>thì</a:t>
            </a:r>
            <a:r>
              <a:rPr lang="en-US" sz="1600" dirty="0"/>
              <a:t> </a:t>
            </a:r>
            <a:r>
              <a:rPr lang="en-US" sz="1600" dirty="0" err="1"/>
              <a:t>khi</a:t>
            </a:r>
            <a:r>
              <a:rPr lang="en-US" sz="1600" dirty="0"/>
              <a:t> di </a:t>
            </a:r>
            <a:r>
              <a:rPr lang="en-US" sz="1600" dirty="0" err="1"/>
              <a:t>chuột</a:t>
            </a:r>
            <a:r>
              <a:rPr lang="en-US" sz="1600" dirty="0"/>
              <a:t> </a:t>
            </a:r>
            <a:r>
              <a:rPr lang="en-US" sz="1600" dirty="0" err="1"/>
              <a:t>đến</a:t>
            </a:r>
            <a:r>
              <a:rPr lang="en-US" sz="1600" dirty="0"/>
              <a:t> Menu</a:t>
            </a:r>
          </a:p>
          <a:p>
            <a:pPr lvl="2"/>
            <a:r>
              <a:rPr lang="en-US" sz="1600" dirty="0"/>
              <a:t>Windows: </a:t>
            </a:r>
            <a:r>
              <a:rPr lang="en-US" sz="1600" i="1" dirty="0"/>
              <a:t>Sub-menu </a:t>
            </a:r>
            <a:r>
              <a:rPr lang="en-US" sz="1600" dirty="0" err="1"/>
              <a:t>chỉ</a:t>
            </a:r>
            <a:r>
              <a:rPr lang="en-US" sz="1600" dirty="0"/>
              <a:t> </a:t>
            </a:r>
            <a:r>
              <a:rPr lang="en-US" sz="1600" dirty="0" err="1"/>
              <a:t>xuất</a:t>
            </a:r>
            <a:r>
              <a:rPr lang="en-US" sz="1600" dirty="0"/>
              <a:t> </a:t>
            </a:r>
            <a:r>
              <a:rPr lang="en-US" sz="1600" dirty="0" err="1"/>
              <a:t>hiện</a:t>
            </a:r>
            <a:r>
              <a:rPr lang="en-US" sz="1600" dirty="0"/>
              <a:t> </a:t>
            </a:r>
            <a:r>
              <a:rPr lang="en-US" sz="1600" dirty="0" err="1"/>
              <a:t>sau</a:t>
            </a:r>
            <a:r>
              <a:rPr lang="en-US" sz="1600" dirty="0"/>
              <a:t> ½ s </a:t>
            </a:r>
            <a:r>
              <a:rPr lang="en-US" sz="1600" dirty="0" err="1"/>
              <a:t>để</a:t>
            </a:r>
            <a:r>
              <a:rPr lang="en-US" sz="1600" dirty="0"/>
              <a:t> user </a:t>
            </a:r>
            <a:r>
              <a:rPr lang="en-US" sz="1600" dirty="0" err="1"/>
              <a:t>không</a:t>
            </a:r>
            <a:r>
              <a:rPr lang="en-US" sz="1600" dirty="0"/>
              <a:t> </a:t>
            </a:r>
            <a:r>
              <a:rPr lang="en-US" sz="1600" dirty="0" err="1"/>
              <a:t>mất</a:t>
            </a:r>
            <a:r>
              <a:rPr lang="en-US" sz="1600" dirty="0"/>
              <a:t> </a:t>
            </a:r>
            <a:r>
              <a:rPr lang="en-US" sz="1600" dirty="0" err="1"/>
              <a:t>phương</a:t>
            </a:r>
            <a:r>
              <a:rPr lang="en-US" sz="1600" dirty="0"/>
              <a:t> </a:t>
            </a:r>
            <a:r>
              <a:rPr lang="en-US" sz="1600" dirty="0" err="1"/>
              <a:t>hướng</a:t>
            </a:r>
            <a:r>
              <a:rPr lang="en-US" sz="1600" dirty="0"/>
              <a:t> (</a:t>
            </a:r>
            <a:r>
              <a:rPr lang="en-US" sz="1600" dirty="0" err="1"/>
              <a:t>tốt</a:t>
            </a:r>
            <a:r>
              <a:rPr lang="en-US" sz="1600" dirty="0"/>
              <a:t> </a:t>
            </a:r>
            <a:r>
              <a:rPr lang="en-US" sz="1600" dirty="0" err="1"/>
              <a:t>hơn</a:t>
            </a:r>
            <a:r>
              <a:rPr lang="en-US" sz="1600" dirty="0"/>
              <a:t>) </a:t>
            </a:r>
            <a:r>
              <a:rPr lang="en-US" sz="1600" dirty="0" err="1"/>
              <a:t>sau</a:t>
            </a:r>
            <a:r>
              <a:rPr lang="en-US" sz="1600" dirty="0"/>
              <a:t> </a:t>
            </a:r>
            <a:r>
              <a:rPr lang="en-US" sz="1600" dirty="0" err="1"/>
              <a:t>đó</a:t>
            </a:r>
            <a:r>
              <a:rPr lang="en-US" sz="1600" dirty="0"/>
              <a:t> </a:t>
            </a:r>
            <a:r>
              <a:rPr lang="en-US" sz="1600" dirty="0" err="1"/>
              <a:t>đi</a:t>
            </a:r>
            <a:r>
              <a:rPr lang="en-US" sz="1600" dirty="0"/>
              <a:t> </a:t>
            </a:r>
            <a:r>
              <a:rPr lang="en-US" sz="1600" dirty="0" err="1"/>
              <a:t>theo</a:t>
            </a:r>
            <a:r>
              <a:rPr lang="en-US" sz="1600" dirty="0"/>
              <a:t> </a:t>
            </a:r>
            <a:r>
              <a:rPr lang="en-US" sz="1600" dirty="0" err="1"/>
              <a:t>góc</a:t>
            </a:r>
            <a:r>
              <a:rPr lang="en-US" sz="1600" dirty="0"/>
              <a:t> </a:t>
            </a:r>
            <a:r>
              <a:rPr lang="en-US" sz="1600" dirty="0" err="1"/>
              <a:t>vuông</a:t>
            </a:r>
            <a:r>
              <a:rPr lang="en-US" sz="1600" dirty="0"/>
              <a:t> </a:t>
            </a:r>
            <a:r>
              <a:rPr lang="en-US" sz="1600" dirty="0" err="1"/>
              <a:t>đến</a:t>
            </a:r>
            <a:r>
              <a:rPr lang="en-US" sz="1600" dirty="0"/>
              <a:t> item </a:t>
            </a:r>
            <a:r>
              <a:rPr lang="en-US" sz="1600" dirty="0" err="1"/>
              <a:t>mong</a:t>
            </a:r>
            <a:r>
              <a:rPr lang="en-US" sz="1600" dirty="0"/>
              <a:t> </a:t>
            </a:r>
            <a:r>
              <a:rPr lang="en-US" sz="1600" dirty="0" err="1"/>
              <a:t>muốn</a:t>
            </a:r>
            <a:r>
              <a:rPr lang="en-US" sz="1600" dirty="0"/>
              <a:t> </a:t>
            </a:r>
            <a:r>
              <a:rPr lang="en-US" sz="1600" dirty="0" err="1"/>
              <a:t>trong</a:t>
            </a:r>
            <a:r>
              <a:rPr lang="en-US" sz="1600" dirty="0"/>
              <a:t> </a:t>
            </a:r>
            <a:r>
              <a:rPr lang="en-US" sz="1600" i="1" dirty="0"/>
              <a:t>sub-menu</a:t>
            </a:r>
          </a:p>
          <a:p>
            <a:pPr lvl="2"/>
            <a:r>
              <a:rPr lang="en-US" sz="1600" dirty="0"/>
              <a:t>Macintosh: </a:t>
            </a:r>
            <a:r>
              <a:rPr lang="en-US" sz="1600" dirty="0" err="1"/>
              <a:t>Khi</a:t>
            </a:r>
            <a:r>
              <a:rPr lang="en-US" sz="1600" dirty="0"/>
              <a:t> </a:t>
            </a:r>
            <a:r>
              <a:rPr lang="en-US" sz="1600" i="1" dirty="0"/>
              <a:t>sub-menu</a:t>
            </a:r>
            <a:r>
              <a:rPr lang="en-US" sz="1600" dirty="0"/>
              <a:t> </a:t>
            </a:r>
            <a:r>
              <a:rPr lang="en-US" sz="1600" dirty="0" err="1"/>
              <a:t>mở</a:t>
            </a:r>
            <a:r>
              <a:rPr lang="en-US" sz="1600" dirty="0"/>
              <a:t> </a:t>
            </a:r>
            <a:r>
              <a:rPr lang="en-US" sz="1600" dirty="0" err="1"/>
              <a:t>ra</a:t>
            </a:r>
            <a:r>
              <a:rPr lang="en-US" sz="1600" dirty="0"/>
              <a:t>, </a:t>
            </a:r>
            <a:r>
              <a:rPr lang="en-US" sz="1600" dirty="0" err="1"/>
              <a:t>có</a:t>
            </a:r>
            <a:r>
              <a:rPr lang="en-US" sz="1600" dirty="0"/>
              <a:t> </a:t>
            </a:r>
            <a:r>
              <a:rPr lang="en-US" sz="1600" dirty="0" err="1"/>
              <a:t>thể</a:t>
            </a:r>
            <a:r>
              <a:rPr lang="en-US" sz="1600" dirty="0"/>
              <a:t> di </a:t>
            </a:r>
            <a:r>
              <a:rPr lang="en-US" sz="1600" dirty="0" err="1"/>
              <a:t>chuột</a:t>
            </a:r>
            <a:r>
              <a:rPr lang="en-US" sz="1600" dirty="0"/>
              <a:t> </a:t>
            </a:r>
            <a:r>
              <a:rPr lang="en-US" sz="1600" dirty="0" err="1"/>
              <a:t>theo</a:t>
            </a:r>
            <a:r>
              <a:rPr lang="en-US" sz="1600" dirty="0"/>
              <a:t> </a:t>
            </a:r>
            <a:r>
              <a:rPr lang="en-US" sz="1600" dirty="0" err="1"/>
              <a:t>vùng</a:t>
            </a:r>
            <a:r>
              <a:rPr lang="en-US" sz="1600" dirty="0"/>
              <a:t> tam </a:t>
            </a:r>
            <a:r>
              <a:rPr lang="en-US" sz="1600" dirty="0" err="1"/>
              <a:t>giác</a:t>
            </a:r>
            <a:r>
              <a:rPr lang="en-US" sz="1600" dirty="0"/>
              <a:t> </a:t>
            </a:r>
            <a:r>
              <a:rPr lang="en-US" sz="1600" dirty="0" err="1"/>
              <a:t>đến</a:t>
            </a:r>
            <a:r>
              <a:rPr lang="en-US" sz="1600" dirty="0"/>
              <a:t> Item </a:t>
            </a:r>
            <a:r>
              <a:rPr lang="en-US" sz="1600" dirty="0" err="1"/>
              <a:t>mà</a:t>
            </a:r>
            <a:r>
              <a:rPr lang="en-US" sz="1600" dirty="0"/>
              <a:t> </a:t>
            </a:r>
            <a:r>
              <a:rPr lang="en-US" sz="1600" dirty="0" err="1"/>
              <a:t>không</a:t>
            </a:r>
            <a:r>
              <a:rPr lang="en-US" sz="1600" dirty="0"/>
              <a:t> </a:t>
            </a:r>
            <a:r>
              <a:rPr lang="en-US" sz="1600" dirty="0" err="1"/>
              <a:t>bị</a:t>
            </a:r>
            <a:r>
              <a:rPr lang="en-US" sz="1600" dirty="0"/>
              <a:t> </a:t>
            </a:r>
            <a:r>
              <a:rPr lang="en-US" sz="1600" dirty="0" err="1"/>
              <a:t>mất</a:t>
            </a:r>
            <a:r>
              <a:rPr lang="en-US" sz="1600" dirty="0"/>
              <a:t> </a:t>
            </a:r>
            <a:r>
              <a:rPr lang="en-US" sz="1600" i="1" dirty="0"/>
              <a:t>sub-menu</a:t>
            </a:r>
            <a:r>
              <a:rPr lang="en-US" sz="1600" dirty="0"/>
              <a:t> (</a:t>
            </a:r>
            <a:r>
              <a:rPr lang="en-US" sz="1600" dirty="0" err="1"/>
              <a:t>giải</a:t>
            </a:r>
            <a:r>
              <a:rPr lang="en-US" sz="1600" dirty="0"/>
              <a:t> </a:t>
            </a:r>
            <a:r>
              <a:rPr lang="en-US" sz="1600" dirty="0" err="1"/>
              <a:t>pháp</a:t>
            </a:r>
            <a:r>
              <a:rPr lang="en-US" sz="1600" dirty="0"/>
              <a:t> </a:t>
            </a:r>
            <a:r>
              <a:rPr lang="en-US" sz="1600" dirty="0" err="1"/>
              <a:t>tốt</a:t>
            </a:r>
            <a:r>
              <a:rPr lang="en-US" sz="1600" dirty="0"/>
              <a:t> </a:t>
            </a:r>
            <a:r>
              <a:rPr lang="en-US" sz="1600" dirty="0" err="1"/>
              <a:t>hơn</a:t>
            </a:r>
            <a:r>
              <a:rPr lang="en-US" sz="1600" dirty="0"/>
              <a:t>)</a:t>
            </a:r>
          </a:p>
          <a:p>
            <a:endParaRPr lang="en-US" sz="2000" dirty="0"/>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
        <p:nvSpPr>
          <p:cNvPr id="8" name="Rectangle 4"/>
          <p:cNvSpPr>
            <a:spLocks/>
          </p:cNvSpPr>
          <p:nvPr/>
        </p:nvSpPr>
        <p:spPr bwMode="auto">
          <a:xfrm>
            <a:off x="5867400" y="1752600"/>
            <a:ext cx="2971800" cy="2667000"/>
          </a:xfrm>
          <a:prstGeom prst="rect">
            <a:avLst/>
          </a:prstGeom>
          <a:blipFill dpi="0" rotWithShape="0">
            <a:blip r:embed="rId3" cstate="print"/>
            <a:srcRect/>
            <a:stretch>
              <a:fillRect/>
            </a:stretch>
          </a:blip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a:t> </a:t>
            </a:r>
            <a:r>
              <a:rPr lang="en-US" dirty="0" err="1" smtClean="0"/>
              <a:t>thống</a:t>
            </a:r>
            <a:r>
              <a:rPr lang="en-US" dirty="0"/>
              <a:t> </a:t>
            </a:r>
            <a:r>
              <a:rPr lang="en-US" dirty="0" err="1" smtClean="0"/>
              <a:t>thị</a:t>
            </a:r>
            <a:r>
              <a:rPr lang="en-US" dirty="0"/>
              <a:t> </a:t>
            </a:r>
            <a:r>
              <a:rPr lang="en-US" dirty="0" err="1"/>
              <a:t>giác</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Mù</a:t>
            </a:r>
            <a:r>
              <a:rPr lang="en-US" sz="2400" b="0" dirty="0">
                <a:latin typeface="Arial" pitchFamily="34" charset="0"/>
                <a:cs typeface="Arial" pitchFamily="34" charset="0"/>
              </a:rPr>
              <a:t> </a:t>
            </a:r>
            <a:r>
              <a:rPr lang="en-US" sz="2400" b="0" dirty="0" err="1">
                <a:latin typeface="Arial" pitchFamily="34" charset="0"/>
                <a:cs typeface="Arial" pitchFamily="34" charset="0"/>
              </a:rPr>
              <a:t>màu</a:t>
            </a:r>
            <a:endParaRPr lang="en-US" sz="2400" b="0" dirty="0">
              <a:latin typeface="Arial" pitchFamily="34" charset="0"/>
              <a:cs typeface="Arial" pitchFamily="34" charset="0"/>
            </a:endParaRPr>
          </a:p>
          <a:p>
            <a:pPr lvl="1"/>
            <a:r>
              <a:rPr lang="en-US" sz="2400" dirty="0" err="1">
                <a:latin typeface="Arial" pitchFamily="34" charset="0"/>
                <a:cs typeface="Arial" pitchFamily="34" charset="0"/>
              </a:rPr>
              <a:t>Sự</a:t>
            </a:r>
            <a:r>
              <a:rPr lang="en-US" sz="2400" dirty="0">
                <a:latin typeface="Arial" pitchFamily="34" charset="0"/>
                <a:cs typeface="Arial" pitchFamily="34" charset="0"/>
              </a:rPr>
              <a:t> </a:t>
            </a:r>
            <a:r>
              <a:rPr lang="en-US" sz="2400" dirty="0" err="1">
                <a:latin typeface="Arial" pitchFamily="34" charset="0"/>
                <a:cs typeface="Arial" pitchFamily="34" charset="0"/>
              </a:rPr>
              <a:t>mù</a:t>
            </a:r>
            <a:r>
              <a:rPr lang="en-US" sz="2400" dirty="0">
                <a:latin typeface="Arial" pitchFamily="34" charset="0"/>
                <a:cs typeface="Arial" pitchFamily="34" charset="0"/>
              </a:rPr>
              <a:t> </a:t>
            </a:r>
            <a:r>
              <a:rPr lang="en-US" sz="2400" dirty="0" err="1">
                <a:latin typeface="Arial" pitchFamily="34" charset="0"/>
                <a:cs typeface="Arial" pitchFamily="34" charset="0"/>
              </a:rPr>
              <a:t>màu</a:t>
            </a:r>
            <a:r>
              <a:rPr lang="en-US" sz="2400" dirty="0">
                <a:latin typeface="Arial" pitchFamily="34" charset="0"/>
                <a:cs typeface="Arial" pitchFamily="34" charset="0"/>
              </a:rPr>
              <a:t> </a:t>
            </a:r>
            <a:r>
              <a:rPr lang="en-US" sz="2400" u="sng" dirty="0">
                <a:latin typeface="Arial" pitchFamily="34" charset="0"/>
                <a:cs typeface="Arial" pitchFamily="34" charset="0"/>
              </a:rPr>
              <a:t>red-green</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tế</a:t>
            </a:r>
            <a:r>
              <a:rPr lang="en-US" sz="2400" dirty="0">
                <a:latin typeface="Arial" pitchFamily="34" charset="0"/>
                <a:cs typeface="Arial" pitchFamily="34" charset="0"/>
              </a:rPr>
              <a:t> </a:t>
            </a:r>
            <a:r>
              <a:rPr lang="en-US" sz="2400" dirty="0" err="1">
                <a:latin typeface="Arial" pitchFamily="34" charset="0"/>
                <a:cs typeface="Arial" pitchFamily="34" charset="0"/>
              </a:rPr>
              <a:t>bào</a:t>
            </a:r>
            <a:r>
              <a:rPr lang="en-US" sz="2400" dirty="0">
                <a:latin typeface="Arial" pitchFamily="34" charset="0"/>
                <a:cs typeface="Arial" pitchFamily="34" charset="0"/>
              </a:rPr>
              <a:t> L, M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hoạt</a:t>
            </a:r>
            <a:r>
              <a:rPr lang="en-US" sz="2400" dirty="0">
                <a:latin typeface="Arial" pitchFamily="34" charset="0"/>
                <a:cs typeface="Arial" pitchFamily="34" charset="0"/>
              </a:rPr>
              <a:t> </a:t>
            </a:r>
            <a:r>
              <a:rPr lang="en-US" sz="2400" dirty="0" err="1">
                <a:latin typeface="Arial" pitchFamily="34" charset="0"/>
                <a:cs typeface="Arial" pitchFamily="34" charset="0"/>
              </a:rPr>
              <a:t>động</a:t>
            </a:r>
            <a:r>
              <a:rPr lang="en-US" sz="2400" dirty="0">
                <a:latin typeface="Arial" pitchFamily="34" charset="0"/>
                <a:cs typeface="Arial" pitchFamily="34" charset="0"/>
              </a:rPr>
              <a:t> </a:t>
            </a:r>
            <a:r>
              <a:rPr lang="en-US" sz="2400" dirty="0" err="1">
                <a:latin typeface="Arial" pitchFamily="34" charset="0"/>
                <a:cs typeface="Arial" pitchFamily="34" charset="0"/>
              </a:rPr>
              <a:t>tốt</a:t>
            </a:r>
            <a:r>
              <a:rPr lang="en-US" sz="2400" dirty="0">
                <a:latin typeface="Arial" pitchFamily="34" charset="0"/>
                <a:cs typeface="Arial" pitchFamily="34" charset="0"/>
              </a:rPr>
              <a:t> </a:t>
            </a:r>
          </a:p>
          <a:p>
            <a:pPr lvl="2"/>
            <a:r>
              <a:rPr lang="en-US" sz="2000" dirty="0">
                <a:latin typeface="Arial" pitchFamily="34" charset="0"/>
                <a:cs typeface="Arial" pitchFamily="34" charset="0"/>
              </a:rPr>
              <a:t>8%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nam</a:t>
            </a:r>
            <a:r>
              <a:rPr lang="en-US" sz="2000" dirty="0">
                <a:latin typeface="Arial" pitchFamily="34" charset="0"/>
                <a:cs typeface="Arial" pitchFamily="34" charset="0"/>
              </a:rPr>
              <a:t>, 0.4%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nữ</a:t>
            </a:r>
            <a:endParaRPr lang="en-US" sz="2000" dirty="0">
              <a:latin typeface="Arial" pitchFamily="34" charset="0"/>
              <a:cs typeface="Arial" pitchFamily="34" charset="0"/>
            </a:endParaRPr>
          </a:p>
          <a:p>
            <a:pPr lvl="1"/>
            <a:r>
              <a:rPr lang="en-US" sz="2400" dirty="0" err="1">
                <a:latin typeface="Arial" pitchFamily="34" charset="0"/>
                <a:cs typeface="Arial" pitchFamily="34" charset="0"/>
              </a:rPr>
              <a:t>Khuyến</a:t>
            </a:r>
            <a:r>
              <a:rPr lang="en-US" sz="2400" dirty="0">
                <a:latin typeface="Arial" pitchFamily="34" charset="0"/>
                <a:cs typeface="Arial" pitchFamily="34" charset="0"/>
              </a:rPr>
              <a:t> </a:t>
            </a:r>
            <a:r>
              <a:rPr lang="en-US" sz="2400" dirty="0" err="1">
                <a:latin typeface="Arial" pitchFamily="34" charset="0"/>
                <a:cs typeface="Arial" pitchFamily="34" charset="0"/>
              </a:rPr>
              <a:t>cáo</a:t>
            </a:r>
            <a:r>
              <a:rPr lang="en-US" sz="2400" dirty="0">
                <a:latin typeface="Arial" pitchFamily="34" charset="0"/>
                <a:cs typeface="Arial" pitchFamily="34" charset="0"/>
              </a:rPr>
              <a:t> </a:t>
            </a:r>
            <a:r>
              <a:rPr lang="en-US" sz="2400" dirty="0" err="1">
                <a:latin typeface="Arial" pitchFamily="34" charset="0"/>
                <a:cs typeface="Arial" pitchFamily="34" charset="0"/>
              </a:rPr>
              <a:t>thiết</a:t>
            </a:r>
            <a:r>
              <a:rPr lang="en-US" sz="2400" dirty="0">
                <a:latin typeface="Arial" pitchFamily="34" charset="0"/>
                <a:cs typeface="Arial" pitchFamily="34" charset="0"/>
              </a:rPr>
              <a:t> </a:t>
            </a:r>
            <a:r>
              <a:rPr lang="en-US" sz="2400" dirty="0" err="1">
                <a:latin typeface="Arial" pitchFamily="34" charset="0"/>
                <a:cs typeface="Arial" pitchFamily="34" charset="0"/>
              </a:rPr>
              <a:t>kế</a:t>
            </a:r>
            <a:r>
              <a:rPr lang="en-US" sz="2400" dirty="0">
                <a:latin typeface="Arial" pitchFamily="34" charset="0"/>
                <a:cs typeface="Arial" pitchFamily="34" charset="0"/>
              </a:rPr>
              <a:t> UI: </a:t>
            </a:r>
          </a:p>
          <a:p>
            <a:pPr lvl="2"/>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quá</a:t>
            </a:r>
            <a:r>
              <a:rPr lang="en-US" sz="2000" dirty="0">
                <a:latin typeface="Arial" pitchFamily="34" charset="0"/>
                <a:cs typeface="Arial" pitchFamily="34" charset="0"/>
              </a:rPr>
              <a:t> </a:t>
            </a:r>
            <a:r>
              <a:rPr lang="en-US" sz="2000" dirty="0" err="1">
                <a:latin typeface="Arial" pitchFamily="34" charset="0"/>
                <a:cs typeface="Arial" pitchFamily="34" charset="0"/>
              </a:rPr>
              <a:t>phụ</a:t>
            </a:r>
            <a:r>
              <a:rPr lang="en-US" sz="2000" dirty="0">
                <a:latin typeface="Arial" pitchFamily="34" charset="0"/>
                <a:cs typeface="Arial" pitchFamily="34" charset="0"/>
              </a:rPr>
              <a:t> </a:t>
            </a:r>
            <a:r>
              <a:rPr lang="en-US" sz="2000" dirty="0" err="1">
                <a:latin typeface="Arial" pitchFamily="34" charset="0"/>
                <a:cs typeface="Arial" pitchFamily="34" charset="0"/>
              </a:rPr>
              <a:t>thuộc</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biệt</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đặc</a:t>
            </a:r>
            <a:r>
              <a:rPr lang="en-US" sz="2000" dirty="0">
                <a:latin typeface="Arial" pitchFamily="34" charset="0"/>
                <a:cs typeface="Arial" pitchFamily="34" charset="0"/>
              </a:rPr>
              <a:t> </a:t>
            </a:r>
            <a:r>
              <a:rPr lang="en-US" sz="2000" dirty="0" err="1">
                <a:latin typeface="Arial" pitchFamily="34" charset="0"/>
                <a:cs typeface="Arial" pitchFamily="34" charset="0"/>
              </a:rPr>
              <a:t>biệt</a:t>
            </a:r>
            <a:r>
              <a:rPr lang="en-US" sz="2000" dirty="0">
                <a:latin typeface="Arial" pitchFamily="34" charset="0"/>
                <a:cs typeface="Arial" pitchFamily="34" charset="0"/>
              </a:rPr>
              <a:t> </a:t>
            </a:r>
            <a:r>
              <a:rPr lang="en-US" sz="2000" dirty="0">
                <a:solidFill>
                  <a:srgbClr val="FF0000"/>
                </a:solidFill>
                <a:latin typeface="Arial" pitchFamily="34" charset="0"/>
                <a:cs typeface="Arial" pitchFamily="34" charset="0"/>
              </a:rPr>
              <a:t>red</a:t>
            </a:r>
            <a:r>
              <a:rPr lang="en-US" sz="2000" dirty="0">
                <a:latin typeface="Arial" pitchFamily="34" charset="0"/>
                <a:cs typeface="Arial" pitchFamily="34" charset="0"/>
              </a:rPr>
              <a:t>-</a:t>
            </a:r>
            <a:r>
              <a:rPr lang="en-US" sz="2000" dirty="0">
                <a:solidFill>
                  <a:srgbClr val="00FF00"/>
                </a:solidFill>
                <a:latin typeface="Arial" pitchFamily="34" charset="0"/>
                <a:cs typeface="Arial" pitchFamily="34" charset="0"/>
              </a:rPr>
              <a:t>green</a:t>
            </a:r>
            <a:r>
              <a:rPr lang="en-US" sz="2000" dirty="0">
                <a:latin typeface="Arial" pitchFamily="34" charset="0"/>
                <a:cs typeface="Arial" pitchFamily="34" charset="0"/>
              </a:rPr>
              <a:t>.</a:t>
            </a:r>
          </a:p>
          <a:p>
            <a:pPr lvl="2"/>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dấu</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chói</a:t>
            </a:r>
            <a:r>
              <a:rPr lang="en-US" sz="2000" dirty="0">
                <a:latin typeface="Arial" pitchFamily="34" charset="0"/>
                <a:cs typeface="Arial" pitchFamily="34" charset="0"/>
              </a:rPr>
              <a:t>, </a:t>
            </a:r>
            <a:r>
              <a:rPr lang="en-US" sz="2000" dirty="0" err="1">
                <a:latin typeface="Arial" pitchFamily="34" charset="0"/>
                <a:cs typeface="Arial" pitchFamily="34" charset="0"/>
              </a:rPr>
              <a:t>vị</a:t>
            </a:r>
            <a:r>
              <a:rPr lang="en-US" sz="2000" dirty="0">
                <a:latin typeface="Arial" pitchFamily="34" charset="0"/>
                <a:cs typeface="Arial" pitchFamily="34" charset="0"/>
              </a:rPr>
              <a:t> </a:t>
            </a:r>
            <a:r>
              <a:rPr lang="en-US" sz="2000" dirty="0" err="1">
                <a:latin typeface="Arial" pitchFamily="34" charset="0"/>
                <a:cs typeface="Arial" pitchFamily="34" charset="0"/>
              </a:rPr>
              <a:t>trí</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dạng</a:t>
            </a:r>
            <a:r>
              <a:rPr lang="en-US" sz="2000" dirty="0">
                <a:latin typeface="Arial" pitchFamily="34" charset="0"/>
                <a:cs typeface="Arial" pitchFamily="34" charset="0"/>
              </a:rPr>
              <a:t>...</a:t>
            </a:r>
          </a:p>
          <a:p>
            <a:pPr lvl="1"/>
            <a:r>
              <a:rPr lang="en-US" sz="2400" dirty="0" err="1">
                <a:latin typeface="Arial" pitchFamily="34" charset="0"/>
                <a:cs typeface="Arial" pitchFamily="34" charset="0"/>
              </a:rPr>
              <a:t>Ví</a:t>
            </a:r>
            <a:r>
              <a:rPr lang="en-US" sz="2400" dirty="0">
                <a:latin typeface="Arial" pitchFamily="34" charset="0"/>
                <a:cs typeface="Arial" pitchFamily="34" charset="0"/>
              </a:rPr>
              <a:t> </a:t>
            </a:r>
            <a:r>
              <a:rPr lang="en-US" sz="2400" dirty="0" err="1">
                <a:latin typeface="Arial" pitchFamily="34" charset="0"/>
                <a:cs typeface="Arial" pitchFamily="34" charset="0"/>
              </a:rPr>
              <a:t>dụ</a:t>
            </a:r>
            <a:r>
              <a:rPr lang="en-US" sz="2400" dirty="0">
                <a:latin typeface="Arial" pitchFamily="34" charset="0"/>
                <a:cs typeface="Arial" pitchFamily="34" charset="0"/>
              </a:rPr>
              <a:t>:</a:t>
            </a:r>
          </a:p>
          <a:p>
            <a:pPr lvl="2"/>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đèn</a:t>
            </a:r>
            <a:r>
              <a:rPr lang="en-US" sz="2000" dirty="0">
                <a:latin typeface="Arial" pitchFamily="34" charset="0"/>
                <a:cs typeface="Arial" pitchFamily="34" charset="0"/>
              </a:rPr>
              <a:t>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a:solidFill>
                  <a:srgbClr val="FF0000"/>
                </a:solidFill>
                <a:latin typeface="Arial" pitchFamily="34" charset="0"/>
                <a:cs typeface="Arial" pitchFamily="34" charset="0"/>
              </a:rPr>
              <a:t>red</a:t>
            </a:r>
            <a:r>
              <a:rPr lang="en-US" sz="2000" dirty="0">
                <a:latin typeface="Arial" pitchFamily="34" charset="0"/>
                <a:cs typeface="Arial" pitchFamily="34" charset="0"/>
              </a:rPr>
              <a:t>-</a:t>
            </a:r>
            <a:r>
              <a:rPr lang="en-US" sz="2000" dirty="0">
                <a:solidFill>
                  <a:srgbClr val="00FF00"/>
                </a:solidFill>
                <a:latin typeface="Arial" pitchFamily="34" charset="0"/>
                <a:cs typeface="Arial" pitchFamily="34" charset="0"/>
              </a:rPr>
              <a:t>green</a:t>
            </a:r>
            <a:r>
              <a:rPr lang="en-US" sz="2000" dirty="0">
                <a:latin typeface="Arial" pitchFamily="34" charset="0"/>
                <a:cs typeface="Arial" pitchFamily="34" charset="0"/>
              </a:rPr>
              <a:t> </a:t>
            </a:r>
            <a:r>
              <a:rPr lang="en-US" sz="2000" dirty="0" err="1">
                <a:latin typeface="Arial" pitchFamily="34" charset="0"/>
                <a:cs typeface="Arial" pitchFamily="34" charset="0"/>
              </a:rPr>
              <a:t>đối</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mù</a:t>
            </a:r>
            <a:r>
              <a:rPr lang="en-US" sz="2000" dirty="0">
                <a:latin typeface="Arial" pitchFamily="34" charset="0"/>
                <a:cs typeface="Arial" pitchFamily="34" charset="0"/>
              </a:rPr>
              <a:t> </a:t>
            </a:r>
            <a:r>
              <a:rPr lang="en-US" sz="2000" dirty="0" err="1">
                <a:latin typeface="Arial" pitchFamily="34" charset="0"/>
                <a:cs typeface="Arial" pitchFamily="34" charset="0"/>
              </a:rPr>
              <a:t>mầu</a:t>
            </a:r>
            <a:endParaRPr lang="en-US" sz="2000" dirty="0">
              <a:latin typeface="Arial" pitchFamily="34" charset="0"/>
              <a:cs typeface="Arial" pitchFamily="34" charset="0"/>
            </a:endParaRPr>
          </a:p>
          <a:p>
            <a:pPr lvl="3"/>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dấu</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Đèn</a:t>
            </a:r>
            <a:r>
              <a:rPr lang="en-US" sz="1800" dirty="0">
                <a:latin typeface="Arial" pitchFamily="34" charset="0"/>
                <a:cs typeface="Arial" pitchFamily="34" charset="0"/>
              </a:rPr>
              <a:t> </a:t>
            </a:r>
            <a:r>
              <a:rPr lang="en-US" sz="1800" dirty="0" err="1">
                <a:latin typeface="Arial" pitchFamily="34" charset="0"/>
                <a:cs typeface="Arial" pitchFamily="34" charset="0"/>
              </a:rPr>
              <a:t>đỏ</a:t>
            </a:r>
            <a:r>
              <a:rPr lang="en-US" sz="1800" dirty="0">
                <a:latin typeface="Arial" pitchFamily="34" charset="0"/>
                <a:cs typeface="Arial" pitchFamily="34" charset="0"/>
              </a:rPr>
              <a:t> </a:t>
            </a:r>
            <a:r>
              <a:rPr lang="en-US" sz="1800" dirty="0" err="1">
                <a:latin typeface="Arial" pitchFamily="34" charset="0"/>
                <a:cs typeface="Arial" pitchFamily="34" charset="0"/>
              </a:rPr>
              <a:t>đặt</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đèn</a:t>
            </a:r>
            <a:r>
              <a:rPr lang="en-US" sz="1800" dirty="0">
                <a:latin typeface="Arial" pitchFamily="34" charset="0"/>
                <a:cs typeface="Arial" pitchFamily="34" charset="0"/>
              </a:rPr>
              <a:t> </a:t>
            </a:r>
            <a:r>
              <a:rPr lang="en-US" sz="1800" dirty="0" err="1">
                <a:latin typeface="Arial" pitchFamily="34" charset="0"/>
                <a:cs typeface="Arial" pitchFamily="34" charset="0"/>
              </a:rPr>
              <a:t>xanh</a:t>
            </a:r>
            <a:r>
              <a:rPr lang="en-US" sz="1800" dirty="0">
                <a:latin typeface="Arial" pitchFamily="34" charset="0"/>
                <a:cs typeface="Arial" pitchFamily="34" charset="0"/>
              </a:rPr>
              <a:t> </a:t>
            </a:r>
            <a:r>
              <a:rPr lang="en-US" sz="1800" dirty="0" err="1">
                <a:latin typeface="Arial" pitchFamily="34" charset="0"/>
                <a:cs typeface="Arial" pitchFamily="34" charset="0"/>
              </a:rPr>
              <a:t>hoặc</a:t>
            </a:r>
            <a:r>
              <a:rPr lang="en-US" sz="1800" dirty="0">
                <a:latin typeface="Arial" pitchFamily="34" charset="0"/>
                <a:cs typeface="Arial" pitchFamily="34" charset="0"/>
              </a:rPr>
              <a:t> </a:t>
            </a:r>
            <a:r>
              <a:rPr lang="en-US" sz="1800" dirty="0" err="1">
                <a:latin typeface="Arial" pitchFamily="34" charset="0"/>
                <a:cs typeface="Arial" pitchFamily="34" charset="0"/>
              </a:rPr>
              <a:t>đèn</a:t>
            </a:r>
            <a:r>
              <a:rPr lang="en-US" sz="1800" dirty="0">
                <a:latin typeface="Arial" pitchFamily="34" charset="0"/>
                <a:cs typeface="Arial" pitchFamily="34" charset="0"/>
              </a:rPr>
              <a:t> </a:t>
            </a:r>
            <a:r>
              <a:rPr lang="en-US" sz="1800" dirty="0" err="1">
                <a:latin typeface="Arial" pitchFamily="34" charset="0"/>
                <a:cs typeface="Arial" pitchFamily="34" charset="0"/>
              </a:rPr>
              <a:t>đỏ</a:t>
            </a:r>
            <a:r>
              <a:rPr lang="en-US" sz="1800" dirty="0">
                <a:latin typeface="Arial" pitchFamily="34" charset="0"/>
                <a:cs typeface="Arial" pitchFamily="34" charset="0"/>
              </a:rPr>
              <a:t> ở </a:t>
            </a:r>
            <a:r>
              <a:rPr lang="en-US" sz="1800" dirty="0" err="1">
                <a:latin typeface="Arial" pitchFamily="34" charset="0"/>
                <a:cs typeface="Arial" pitchFamily="34" charset="0"/>
              </a:rPr>
              <a:t>bên</a:t>
            </a:r>
            <a:r>
              <a:rPr lang="en-US" sz="1800" dirty="0">
                <a:latin typeface="Arial" pitchFamily="34" charset="0"/>
                <a:cs typeface="Arial" pitchFamily="34" charset="0"/>
              </a:rPr>
              <a:t> </a:t>
            </a:r>
            <a:r>
              <a:rPr lang="en-US" sz="1800" dirty="0" err="1">
                <a:latin typeface="Arial" pitchFamily="34" charset="0"/>
                <a:cs typeface="Arial" pitchFamily="34" charset="0"/>
              </a:rPr>
              <a:t>phải</a:t>
            </a:r>
            <a:r>
              <a:rPr lang="en-US" sz="1800" dirty="0">
                <a:latin typeface="Arial" pitchFamily="34" charset="0"/>
                <a:cs typeface="Arial" pitchFamily="34" charset="0"/>
              </a:rPr>
              <a:t> </a:t>
            </a:r>
            <a:r>
              <a:rPr lang="en-US" sz="1800" dirty="0" err="1">
                <a:latin typeface="Arial" pitchFamily="34" charset="0"/>
                <a:cs typeface="Arial" pitchFamily="34" charset="0"/>
              </a:rPr>
              <a:t>đèn</a:t>
            </a:r>
            <a:r>
              <a:rPr lang="en-US" sz="1800" dirty="0">
                <a:latin typeface="Arial" pitchFamily="34" charset="0"/>
                <a:cs typeface="Arial" pitchFamily="34" charset="0"/>
              </a:rPr>
              <a:t> </a:t>
            </a:r>
            <a:r>
              <a:rPr lang="en-US" sz="1800" dirty="0" err="1">
                <a:latin typeface="Arial" pitchFamily="34" charset="0"/>
                <a:cs typeface="Arial" pitchFamily="34" charset="0"/>
              </a:rPr>
              <a:t>xanh</a:t>
            </a:r>
            <a:endParaRPr lang="en-US" sz="1800" dirty="0">
              <a:latin typeface="Arial" pitchFamily="34" charset="0"/>
              <a:cs typeface="Arial" pitchFamily="34" charset="0"/>
            </a:endParaRPr>
          </a:p>
          <a:p>
            <a:pPr lvl="2"/>
            <a:r>
              <a:rPr lang="en-US" sz="2000" i="1" dirty="0">
                <a:latin typeface="Arial" pitchFamily="34" charset="0"/>
                <a:cs typeface="Arial" pitchFamily="34" charset="0"/>
              </a:rPr>
              <a:t>Microsoft Office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mù</a:t>
            </a:r>
            <a:r>
              <a:rPr lang="en-US" sz="2000" dirty="0">
                <a:latin typeface="Arial" pitchFamily="34" charset="0"/>
                <a:cs typeface="Arial" pitchFamily="34" charset="0"/>
              </a:rPr>
              <a:t> </a:t>
            </a:r>
            <a:r>
              <a:rPr lang="en-US" sz="2000" dirty="0" err="1">
                <a:latin typeface="Arial" pitchFamily="34" charset="0"/>
                <a:cs typeface="Arial" pitchFamily="34" charset="0"/>
              </a:rPr>
              <a:t>màu</a:t>
            </a:r>
            <a:endParaRPr lang="en-US" sz="2000" dirty="0">
              <a:latin typeface="Arial" pitchFamily="34" charset="0"/>
              <a:cs typeface="Arial" pitchFamily="34" charset="0"/>
            </a:endParaRPr>
          </a:p>
          <a:p>
            <a:pPr lvl="3"/>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gạch</a:t>
            </a:r>
            <a:r>
              <a:rPr lang="en-US" sz="1800" dirty="0">
                <a:latin typeface="Arial" pitchFamily="34" charset="0"/>
                <a:cs typeface="Arial" pitchFamily="34" charset="0"/>
              </a:rPr>
              <a:t> </a:t>
            </a:r>
            <a:r>
              <a:rPr lang="en-US" sz="1800" dirty="0" err="1">
                <a:latin typeface="Arial" pitchFamily="34" charset="0"/>
                <a:cs typeface="Arial" pitchFamily="34" charset="0"/>
              </a:rPr>
              <a:t>chân</a:t>
            </a:r>
            <a:r>
              <a:rPr lang="en-US" sz="1800" dirty="0">
                <a:latin typeface="Arial" pitchFamily="34" charset="0"/>
                <a:cs typeface="Arial" pitchFamily="34" charset="0"/>
              </a:rPr>
              <a:t> </a:t>
            </a:r>
            <a:r>
              <a:rPr lang="en-US" sz="1800" dirty="0" err="1">
                <a:latin typeface="Arial" pitchFamily="34" charset="0"/>
                <a:cs typeface="Arial" pitchFamily="34" charset="0"/>
              </a:rPr>
              <a:t>màu</a:t>
            </a:r>
            <a:r>
              <a:rPr lang="en-US" sz="1800" dirty="0">
                <a:latin typeface="Arial" pitchFamily="34" charset="0"/>
                <a:cs typeface="Arial" pitchFamily="34" charset="0"/>
              </a:rPr>
              <a:t> </a:t>
            </a:r>
            <a:r>
              <a:rPr lang="en-US" sz="1800" dirty="0">
                <a:solidFill>
                  <a:srgbClr val="FF0000"/>
                </a:solidFill>
                <a:latin typeface="Arial" pitchFamily="34" charset="0"/>
                <a:cs typeface="Arial" pitchFamily="34" charset="0"/>
              </a:rPr>
              <a:t>Red</a:t>
            </a:r>
            <a:r>
              <a:rPr lang="en-US" sz="1800" dirty="0">
                <a:latin typeface="Arial" pitchFamily="34" charset="0"/>
                <a:cs typeface="Arial" pitchFamily="34" charset="0"/>
              </a:rPr>
              <a:t> </a:t>
            </a:r>
            <a:r>
              <a:rPr lang="en-US" sz="1800" dirty="0" err="1">
                <a:latin typeface="Arial" pitchFamily="34" charset="0"/>
                <a:cs typeface="Arial" pitchFamily="34" charset="0"/>
              </a:rPr>
              <a:t>đối</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lỗi</a:t>
            </a:r>
            <a:r>
              <a:rPr lang="en-US" sz="1800" dirty="0">
                <a:latin typeface="Arial" pitchFamily="34" charset="0"/>
                <a:cs typeface="Arial" pitchFamily="34" charset="0"/>
              </a:rPr>
              <a:t> </a:t>
            </a:r>
            <a:r>
              <a:rPr lang="en-US" sz="1800" dirty="0" err="1">
                <a:latin typeface="Arial" pitchFamily="34" charset="0"/>
                <a:cs typeface="Arial" pitchFamily="34" charset="0"/>
              </a:rPr>
              <a:t>chính</a:t>
            </a:r>
            <a:r>
              <a:rPr lang="en-US" sz="1800" dirty="0">
                <a:latin typeface="Arial" pitchFamily="34" charset="0"/>
                <a:cs typeface="Arial" pitchFamily="34" charset="0"/>
              </a:rPr>
              <a:t> </a:t>
            </a:r>
            <a:r>
              <a:rPr lang="en-US" sz="1800" dirty="0" err="1">
                <a:latin typeface="Arial" pitchFamily="34" charset="0"/>
                <a:cs typeface="Arial" pitchFamily="34" charset="0"/>
              </a:rPr>
              <a:t>tả</a:t>
            </a:r>
            <a:r>
              <a:rPr lang="en-US" sz="1800" dirty="0">
                <a:latin typeface="Arial" pitchFamily="34" charset="0"/>
                <a:cs typeface="Arial" pitchFamily="34" charset="0"/>
              </a:rPr>
              <a:t>, </a:t>
            </a:r>
            <a:r>
              <a:rPr lang="en-US" sz="1800" dirty="0" err="1">
                <a:latin typeface="Arial" pitchFamily="34" charset="0"/>
                <a:cs typeface="Arial" pitchFamily="34" charset="0"/>
              </a:rPr>
              <a:t>gạch</a:t>
            </a:r>
            <a:r>
              <a:rPr lang="en-US" sz="1800" dirty="0">
                <a:latin typeface="Arial" pitchFamily="34" charset="0"/>
                <a:cs typeface="Arial" pitchFamily="34" charset="0"/>
              </a:rPr>
              <a:t> </a:t>
            </a:r>
            <a:r>
              <a:rPr lang="en-US" sz="1800" dirty="0" err="1">
                <a:latin typeface="Arial" pitchFamily="34" charset="0"/>
                <a:cs typeface="Arial" pitchFamily="34" charset="0"/>
              </a:rPr>
              <a:t>chân</a:t>
            </a:r>
            <a:r>
              <a:rPr lang="en-US" sz="1800" dirty="0">
                <a:latin typeface="Arial" pitchFamily="34" charset="0"/>
                <a:cs typeface="Arial" pitchFamily="34" charset="0"/>
              </a:rPr>
              <a:t> </a:t>
            </a:r>
            <a:r>
              <a:rPr lang="en-US" sz="1800" dirty="0" err="1">
                <a:latin typeface="Arial" pitchFamily="34" charset="0"/>
                <a:cs typeface="Arial" pitchFamily="34" charset="0"/>
              </a:rPr>
              <a:t>màu</a:t>
            </a:r>
            <a:r>
              <a:rPr lang="en-US" sz="1800" dirty="0">
                <a:latin typeface="Arial" pitchFamily="34" charset="0"/>
                <a:cs typeface="Arial" pitchFamily="34" charset="0"/>
              </a:rPr>
              <a:t> </a:t>
            </a:r>
            <a:r>
              <a:rPr lang="en-US" sz="1800" dirty="0">
                <a:solidFill>
                  <a:srgbClr val="00FF00"/>
                </a:solidFill>
                <a:latin typeface="Arial" pitchFamily="34" charset="0"/>
                <a:cs typeface="Arial" pitchFamily="34" charset="0"/>
              </a:rPr>
              <a:t>Green</a:t>
            </a:r>
            <a:r>
              <a:rPr lang="en-US" sz="1800" dirty="0">
                <a:latin typeface="Arial" pitchFamily="34" charset="0"/>
                <a:cs typeface="Arial" pitchFamily="34" charset="0"/>
              </a:rPr>
              <a:t> </a:t>
            </a:r>
            <a:r>
              <a:rPr lang="en-US" sz="1800" dirty="0" err="1">
                <a:latin typeface="Arial" pitchFamily="34" charset="0"/>
                <a:cs typeface="Arial" pitchFamily="34" charset="0"/>
              </a:rPr>
              <a:t>đối</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lỗi</a:t>
            </a:r>
            <a:r>
              <a:rPr lang="en-US" sz="1800" dirty="0">
                <a:latin typeface="Arial" pitchFamily="34" charset="0"/>
                <a:cs typeface="Arial" pitchFamily="34" charset="0"/>
              </a:rPr>
              <a:t> </a:t>
            </a:r>
            <a:r>
              <a:rPr lang="en-US" sz="1800" dirty="0" err="1">
                <a:latin typeface="Arial" pitchFamily="34" charset="0"/>
                <a:cs typeface="Arial" pitchFamily="34" charset="0"/>
              </a:rPr>
              <a:t>cú</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p>
          <a:p>
            <a:pPr lvl="1"/>
            <a:endParaRPr lang="en-US" sz="2400" dirty="0">
              <a:latin typeface="Arial" pitchFamily="34" charset="0"/>
              <a:cs typeface="Arial" pitchFamily="34" charset="0"/>
            </a:endParaRP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40</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23625399"/>
              </p:ext>
            </p:extLst>
          </p:nvPr>
        </p:nvGraphicFramePr>
        <p:xfrm>
          <a:off x="8229600" y="152400"/>
          <a:ext cx="801688" cy="1431925"/>
        </p:xfrm>
        <a:graphic>
          <a:graphicData uri="http://schemas.openxmlformats.org/presentationml/2006/ole">
            <mc:AlternateContent xmlns:mc="http://schemas.openxmlformats.org/markup-compatibility/2006">
              <mc:Choice xmlns:v="urn:schemas-microsoft-com:vml" Requires="v">
                <p:oleObj spid="_x0000_s2075" name="Clip" r:id="rId3" imgW="1776413" imgH="3170238" progId="">
                  <p:embed/>
                </p:oleObj>
              </mc:Choice>
              <mc:Fallback>
                <p:oleObj name="Clip" r:id="rId3" imgW="1776413" imgH="3170238"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52400"/>
                        <a:ext cx="801688"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9155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thị</a:t>
            </a:r>
            <a:r>
              <a:rPr lang="en-US" dirty="0"/>
              <a:t> </a:t>
            </a:r>
            <a:r>
              <a:rPr lang="en-US" dirty="0" err="1"/>
              <a:t>giác</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Màu</a:t>
            </a:r>
            <a:r>
              <a:rPr lang="en-US" sz="2400" b="0" dirty="0">
                <a:latin typeface="Arial" pitchFamily="34" charset="0"/>
                <a:cs typeface="Arial" pitchFamily="34" charset="0"/>
              </a:rPr>
              <a:t> </a:t>
            </a:r>
            <a:r>
              <a:rPr lang="en-US" sz="2400" b="0" dirty="0" err="1">
                <a:latin typeface="Arial" pitchFamily="34" charset="0"/>
                <a:cs typeface="Arial" pitchFamily="34" charset="0"/>
              </a:rPr>
              <a:t>khác</a:t>
            </a:r>
            <a:r>
              <a:rPr lang="en-US" sz="2400" b="0" dirty="0">
                <a:latin typeface="Arial" pitchFamily="34" charset="0"/>
                <a:cs typeface="Arial" pitchFamily="34" charset="0"/>
              </a:rPr>
              <a:t> </a:t>
            </a:r>
            <a:r>
              <a:rPr lang="en-US" sz="2400" b="0" dirty="0" err="1">
                <a:latin typeface="Arial" pitchFamily="34" charset="0"/>
                <a:cs typeface="Arial" pitchFamily="34" charset="0"/>
              </a:rPr>
              <a:t>biệt</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bước</a:t>
            </a:r>
            <a:r>
              <a:rPr lang="en-US" sz="2000" dirty="0">
                <a:latin typeface="Arial" pitchFamily="34" charset="0"/>
                <a:cs typeface="Arial" pitchFamily="34" charset="0"/>
              </a:rPr>
              <a:t> </a:t>
            </a:r>
            <a:r>
              <a:rPr lang="en-US" sz="2000" dirty="0" err="1">
                <a:latin typeface="Arial" pitchFamily="34" charset="0"/>
                <a:cs typeface="Arial" pitchFamily="34" charset="0"/>
              </a:rPr>
              <a:t>sóng</a:t>
            </a:r>
            <a:r>
              <a:rPr lang="en-US" sz="2000" dirty="0">
                <a:latin typeface="Arial" pitchFamily="34" charset="0"/>
                <a:cs typeface="Arial" pitchFamily="34" charset="0"/>
              </a:rPr>
              <a:t>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xa</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góc</a:t>
            </a:r>
            <a:r>
              <a:rPr lang="en-US" sz="2000" dirty="0">
                <a:latin typeface="Arial" pitchFamily="34" charset="0"/>
                <a:cs typeface="Arial" pitchFamily="34" charset="0"/>
              </a:rPr>
              <a:t> </a:t>
            </a:r>
            <a:r>
              <a:rPr lang="en-US" sz="2000" dirty="0" err="1">
                <a:latin typeface="Arial" pitchFamily="34" charset="0"/>
                <a:cs typeface="Arial" pitchFamily="34" charset="0"/>
              </a:rPr>
              <a:t>khúc</a:t>
            </a:r>
            <a:r>
              <a:rPr lang="en-US" sz="2000" dirty="0">
                <a:latin typeface="Arial" pitchFamily="34" charset="0"/>
                <a:cs typeface="Arial" pitchFamily="34" charset="0"/>
              </a:rPr>
              <a:t> </a:t>
            </a:r>
            <a:r>
              <a:rPr lang="en-US" sz="2000" dirty="0" err="1">
                <a:latin typeface="Arial" pitchFamily="34" charset="0"/>
                <a:cs typeface="Arial" pitchFamily="34" charset="0"/>
              </a:rPr>
              <a:t>xạ</a:t>
            </a:r>
            <a:r>
              <a:rPr lang="en-US" sz="2000" dirty="0">
                <a:latin typeface="Arial" pitchFamily="34" charset="0"/>
                <a:cs typeface="Arial" pitchFamily="34" charset="0"/>
              </a:rPr>
              <a:t>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xa</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 Do </a:t>
            </a:r>
            <a:r>
              <a:rPr lang="en-US" sz="2000" dirty="0" err="1">
                <a:latin typeface="Arial" pitchFamily="34" charset="0"/>
                <a:cs typeface="Arial" pitchFamily="34" charset="0"/>
              </a:rPr>
              <a:t>vậy</a:t>
            </a:r>
            <a:r>
              <a:rPr lang="en-US" sz="2000" dirty="0">
                <a:latin typeface="Arial" pitchFamily="34" charset="0"/>
                <a:cs typeface="Arial" pitchFamily="34" charset="0"/>
              </a:rPr>
              <a:t>, </a:t>
            </a:r>
            <a:r>
              <a:rPr lang="en-US" sz="2000" dirty="0" err="1">
                <a:latin typeface="Arial" pitchFamily="34" charset="0"/>
                <a:cs typeface="Arial" pitchFamily="34" charset="0"/>
              </a:rPr>
              <a:t>mắt</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tập</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đặc</a:t>
            </a:r>
            <a:r>
              <a:rPr lang="en-US" sz="2000" dirty="0">
                <a:latin typeface="Arial" pitchFamily="34" charset="0"/>
                <a:cs typeface="Arial" pitchFamily="34" charset="0"/>
              </a:rPr>
              <a:t> </a:t>
            </a:r>
            <a:r>
              <a:rPr lang="en-US" sz="2000" dirty="0" err="1">
                <a:latin typeface="Arial" pitchFamily="34" charset="0"/>
                <a:cs typeface="Arial" pitchFamily="34" charset="0"/>
              </a:rPr>
              <a:t>trưng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dẫn</a:t>
            </a:r>
            <a:r>
              <a:rPr lang="en-US" sz="2000" dirty="0">
                <a:latin typeface="Arial" pitchFamily="34" charset="0"/>
                <a:cs typeface="Arial" pitchFamily="34" charset="0"/>
              </a:rPr>
              <a:t> </a:t>
            </a:r>
            <a:r>
              <a:rPr lang="en-US" sz="2000" dirty="0" err="1">
                <a:latin typeface="Arial" pitchFamily="34" charset="0"/>
                <a:cs typeface="Arial" pitchFamily="34" charset="0"/>
              </a:rPr>
              <a:t>tới</a:t>
            </a:r>
            <a:r>
              <a:rPr lang="en-US" sz="2000" dirty="0">
                <a:latin typeface="Arial" pitchFamily="34" charset="0"/>
                <a:cs typeface="Arial" pitchFamily="34" charset="0"/>
              </a:rPr>
              <a:t> </a:t>
            </a:r>
            <a:r>
              <a:rPr lang="en-US" sz="2000" dirty="0" err="1">
                <a:latin typeface="Arial" pitchFamily="34" charset="0"/>
                <a:cs typeface="Arial" pitchFamily="34" charset="0"/>
              </a:rPr>
              <a:t>nhìn</a:t>
            </a:r>
            <a:r>
              <a:rPr lang="en-US" sz="2000" dirty="0">
                <a:latin typeface="Arial" pitchFamily="34" charset="0"/>
                <a:cs typeface="Arial" pitchFamily="34" charset="0"/>
              </a:rPr>
              <a:t> </a:t>
            </a:r>
            <a:r>
              <a:rPr lang="en-US" sz="2000" dirty="0" err="1">
                <a:latin typeface="Arial" pitchFamily="34" charset="0"/>
                <a:cs typeface="Arial" pitchFamily="34" charset="0"/>
              </a:rPr>
              <a:t>thấy</a:t>
            </a:r>
            <a:r>
              <a:rPr lang="en-US" sz="2000" dirty="0">
                <a:latin typeface="Arial" pitchFamily="34" charset="0"/>
                <a:cs typeface="Arial" pitchFamily="34" charset="0"/>
              </a:rPr>
              <a:t> </a:t>
            </a:r>
            <a:r>
              <a:rPr lang="en-US" sz="2000" dirty="0" err="1">
                <a:latin typeface="Arial" pitchFamily="34" charset="0"/>
                <a:cs typeface="Arial" pitchFamily="34" charset="0"/>
              </a:rPr>
              <a:t>mờ</a:t>
            </a:r>
            <a:r>
              <a:rPr lang="en-US" sz="2000" dirty="0">
                <a:latin typeface="Arial" pitchFamily="34" charset="0"/>
                <a:cs typeface="Arial" pitchFamily="34" charset="0"/>
              </a:rPr>
              <a:t>, </a:t>
            </a:r>
            <a:r>
              <a:rPr lang="en-US" sz="2000" dirty="0" err="1">
                <a:latin typeface="Arial" pitchFamily="34" charset="0"/>
                <a:cs typeface="Arial" pitchFamily="34" charset="0"/>
              </a:rPr>
              <a:t>khó</a:t>
            </a:r>
            <a:r>
              <a:rPr lang="en-US" sz="2000" dirty="0">
                <a:latin typeface="Arial" pitchFamily="34" charset="0"/>
                <a:cs typeface="Arial" pitchFamily="34" charset="0"/>
              </a:rPr>
              <a:t> </a:t>
            </a:r>
            <a:r>
              <a:rPr lang="en-US" sz="2000" dirty="0" err="1">
                <a:latin typeface="Arial" pitchFamily="34" charset="0"/>
                <a:cs typeface="Arial" pitchFamily="34" charset="0"/>
              </a:rPr>
              <a:t>đọc</a:t>
            </a:r>
            <a:r>
              <a:rPr lang="en-US" sz="2000" dirty="0">
                <a:latin typeface="Arial" pitchFamily="34" charset="0"/>
                <a:cs typeface="Arial" pitchFamily="34" charset="0"/>
              </a:rPr>
              <a:t>.</a:t>
            </a: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p>
          <a:p>
            <a:pPr lvl="2"/>
            <a:r>
              <a:rPr lang="en-US" sz="1800" dirty="0" err="1">
                <a:latin typeface="Arial" pitchFamily="34" charset="0"/>
                <a:cs typeface="Arial" pitchFamily="34" charset="0"/>
              </a:rPr>
              <a:t>Màu</a:t>
            </a:r>
            <a:r>
              <a:rPr lang="en-US" sz="1800" dirty="0">
                <a:latin typeface="Arial" pitchFamily="34" charset="0"/>
                <a:cs typeface="Arial" pitchFamily="34" charset="0"/>
              </a:rPr>
              <a:t> </a:t>
            </a:r>
            <a:r>
              <a:rPr lang="en-US" sz="1800" dirty="0">
                <a:solidFill>
                  <a:srgbClr val="FF0000"/>
                </a:solidFill>
                <a:latin typeface="Arial" pitchFamily="34" charset="0"/>
                <a:cs typeface="Arial" pitchFamily="34" charset="0"/>
              </a:rPr>
              <a:t>Red</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a:solidFill>
                  <a:srgbClr val="0070C0"/>
                </a:solidFill>
                <a:latin typeface="Arial" pitchFamily="34" charset="0"/>
                <a:cs typeface="Arial" pitchFamily="34" charset="0"/>
              </a:rPr>
              <a:t>Blue</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phổ</a:t>
            </a:r>
            <a:r>
              <a:rPr lang="en-US" sz="1800" dirty="0">
                <a:latin typeface="Arial" pitchFamily="34" charset="0"/>
                <a:cs typeface="Arial" pitchFamily="34" charset="0"/>
              </a:rPr>
              <a:t> </a:t>
            </a:r>
            <a:r>
              <a:rPr lang="en-US" sz="1800" dirty="0" err="1">
                <a:latin typeface="Arial" pitchFamily="34" charset="0"/>
                <a:cs typeface="Arial" pitchFamily="34" charset="0"/>
              </a:rPr>
              <a:t>màu</a:t>
            </a:r>
            <a:endParaRPr lang="en-US" sz="1800" dirty="0">
              <a:latin typeface="Arial" pitchFamily="34" charset="0"/>
              <a:cs typeface="Arial" pitchFamily="34" charset="0"/>
            </a:endParaRPr>
          </a:p>
          <a:p>
            <a:pPr lvl="2"/>
            <a:r>
              <a:rPr lang="en-US" sz="1800" dirty="0" err="1">
                <a:latin typeface="Arial" pitchFamily="34" charset="0"/>
                <a:cs typeface="Arial" pitchFamily="34" charset="0"/>
              </a:rPr>
              <a:t>Chỉ</a:t>
            </a:r>
            <a:r>
              <a:rPr lang="en-US" sz="1800" dirty="0">
                <a:latin typeface="Arial" pitchFamily="34" charset="0"/>
                <a:cs typeface="Arial" pitchFamily="34" charset="0"/>
              </a:rPr>
              <a:t> </a:t>
            </a:r>
            <a:r>
              <a:rPr lang="en-US" sz="1800" dirty="0" err="1">
                <a:latin typeface="Arial" pitchFamily="34" charset="0"/>
                <a:cs typeface="Arial" pitchFamily="34" charset="0"/>
              </a:rPr>
              <a:t>dẫn</a:t>
            </a:r>
            <a:r>
              <a:rPr lang="en-US" sz="1800" dirty="0">
                <a:latin typeface="Arial" pitchFamily="34" charset="0"/>
                <a:cs typeface="Arial" pitchFamily="34" charset="0"/>
              </a:rPr>
              <a:t> </a:t>
            </a:r>
            <a:r>
              <a:rPr lang="en-US" sz="1800" dirty="0" err="1">
                <a:latin typeface="Arial" pitchFamily="34" charset="0"/>
                <a:cs typeface="Arial" pitchFamily="34" charset="0"/>
              </a:rPr>
              <a:t>thiết</a:t>
            </a:r>
            <a:r>
              <a:rPr lang="en-US" sz="1800" dirty="0">
                <a:latin typeface="Arial" pitchFamily="34" charset="0"/>
                <a:cs typeface="Arial" pitchFamily="34" charset="0"/>
              </a:rPr>
              <a:t> </a:t>
            </a:r>
            <a:r>
              <a:rPr lang="en-US" sz="1800" dirty="0" err="1">
                <a:latin typeface="Arial" pitchFamily="34" charset="0"/>
                <a:cs typeface="Arial" pitchFamily="34" charset="0"/>
              </a:rPr>
              <a:t>kế</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chữ</a:t>
            </a:r>
            <a:r>
              <a:rPr lang="en-US" sz="1800" dirty="0">
                <a:latin typeface="Arial" pitchFamily="34" charset="0"/>
                <a:cs typeface="Arial" pitchFamily="34" charset="0"/>
              </a:rPr>
              <a:t> </a:t>
            </a:r>
            <a:r>
              <a:rPr lang="en-US" sz="1800" dirty="0" err="1">
                <a:latin typeface="Arial" pitchFamily="34" charset="0"/>
                <a:cs typeface="Arial" pitchFamily="34" charset="0"/>
              </a:rPr>
              <a:t>màu</a:t>
            </a:r>
            <a:r>
              <a:rPr lang="en-US" sz="1800" dirty="0">
                <a:latin typeface="Arial" pitchFamily="34" charset="0"/>
                <a:cs typeface="Arial" pitchFamily="34" charset="0"/>
              </a:rPr>
              <a:t> </a:t>
            </a:r>
            <a:r>
              <a:rPr lang="en-US" sz="1800" dirty="0">
                <a:solidFill>
                  <a:srgbClr val="FF0000"/>
                </a:solidFill>
                <a:latin typeface="Arial" pitchFamily="34" charset="0"/>
                <a:cs typeface="Arial" pitchFamily="34" charset="0"/>
              </a:rPr>
              <a:t>Red</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nền</a:t>
            </a:r>
            <a:r>
              <a:rPr lang="en-US" sz="1800" dirty="0">
                <a:latin typeface="Arial" pitchFamily="34" charset="0"/>
                <a:cs typeface="Arial" pitchFamily="34" charset="0"/>
              </a:rPr>
              <a:t> </a:t>
            </a:r>
            <a:r>
              <a:rPr lang="en-US" sz="1800" dirty="0">
                <a:solidFill>
                  <a:schemeClr val="accent4">
                    <a:lumMod val="75000"/>
                    <a:lumOff val="25000"/>
                  </a:schemeClr>
                </a:solidFill>
                <a:latin typeface="Arial" pitchFamily="34" charset="0"/>
                <a:cs typeface="Arial" pitchFamily="34" charset="0"/>
              </a:rPr>
              <a:t>Blue</a:t>
            </a:r>
          </a:p>
          <a:p>
            <a:r>
              <a:rPr lang="en-US" sz="2400" b="0" dirty="0" err="1">
                <a:latin typeface="Arial" pitchFamily="34" charset="0"/>
                <a:cs typeface="Arial" pitchFamily="34" charset="0"/>
              </a:rPr>
              <a:t>Màu</a:t>
            </a:r>
            <a:r>
              <a:rPr lang="en-US" sz="2400" b="0" dirty="0">
                <a:latin typeface="Arial" pitchFamily="34" charset="0"/>
                <a:cs typeface="Arial" pitchFamily="34" charset="0"/>
              </a:rPr>
              <a:t> </a:t>
            </a:r>
            <a:r>
              <a:rPr lang="en-US" sz="2400" b="0" dirty="0">
                <a:solidFill>
                  <a:srgbClr val="0070C0"/>
                </a:solidFill>
                <a:latin typeface="Arial" pitchFamily="34" charset="0"/>
                <a:cs typeface="Arial" pitchFamily="34" charset="0"/>
              </a:rPr>
              <a:t>Blue</a:t>
            </a:r>
          </a:p>
          <a:p>
            <a:pPr lvl="1"/>
            <a:r>
              <a:rPr lang="en-US" sz="2000" dirty="0" err="1">
                <a:latin typeface="Arial" pitchFamily="34" charset="0"/>
                <a:cs typeface="Arial" pitchFamily="34" charset="0"/>
              </a:rPr>
              <a:t>Thủy</a:t>
            </a:r>
            <a:r>
              <a:rPr lang="en-US" sz="2000" dirty="0">
                <a:latin typeface="Arial" pitchFamily="34" charset="0"/>
                <a:cs typeface="Arial" pitchFamily="34" charset="0"/>
              </a:rPr>
              <a:t> </a:t>
            </a:r>
            <a:r>
              <a:rPr lang="en-US" sz="2000" dirty="0" err="1">
                <a:latin typeface="Arial" pitchFamily="34" charset="0"/>
                <a:cs typeface="Arial" pitchFamily="34" charset="0"/>
              </a:rPr>
              <a:t>tinh</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dịch</a:t>
            </a:r>
            <a:r>
              <a:rPr lang="en-US" sz="2000" dirty="0">
                <a:latin typeface="Arial" pitchFamily="34" charset="0"/>
                <a:cs typeface="Arial" pitchFamily="34" charset="0"/>
              </a:rPr>
              <a:t> </a:t>
            </a:r>
            <a:r>
              <a:rPr lang="en-US" sz="2000" dirty="0" err="1">
                <a:latin typeface="Arial" pitchFamily="34" charset="0"/>
                <a:cs typeface="Arial" pitchFamily="34" charset="0"/>
              </a:rPr>
              <a:t>nước</a:t>
            </a:r>
            <a:r>
              <a:rPr lang="en-US" sz="2000" dirty="0">
                <a:latin typeface="Arial" pitchFamily="34" charset="0"/>
                <a:cs typeface="Arial" pitchFamily="34" charset="0"/>
              </a:rPr>
              <a:t> </a:t>
            </a:r>
            <a:r>
              <a:rPr lang="en-US" sz="2000" dirty="0" err="1">
                <a:latin typeface="Arial" pitchFamily="34" charset="0"/>
                <a:cs typeface="Arial" pitchFamily="34" charset="0"/>
              </a:rPr>
              <a:t>bị</a:t>
            </a:r>
            <a:r>
              <a:rPr lang="en-US" sz="2000" dirty="0">
                <a:latin typeface="Arial" pitchFamily="34" charset="0"/>
                <a:cs typeface="Arial" pitchFamily="34" charset="0"/>
              </a:rPr>
              <a:t> </a:t>
            </a:r>
            <a:r>
              <a:rPr lang="en-US" sz="2000" dirty="0" err="1">
                <a:latin typeface="Arial" pitchFamily="34" charset="0"/>
                <a:cs typeface="Arial" pitchFamily="34" charset="0"/>
              </a:rPr>
              <a:t>vàng</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tuổi</a:t>
            </a:r>
            <a:r>
              <a:rPr lang="en-US" sz="2000" dirty="0">
                <a:latin typeface="Arial" pitchFamily="34" charset="0"/>
                <a:cs typeface="Arial" pitchFamily="34" charset="0"/>
              </a:rPr>
              <a:t>: </a:t>
            </a:r>
            <a:r>
              <a:rPr lang="en-US" sz="2000" dirty="0">
                <a:solidFill>
                  <a:schemeClr val="accent4">
                    <a:lumMod val="75000"/>
                    <a:lumOff val="25000"/>
                  </a:schemeClr>
                </a:solidFill>
                <a:latin typeface="Arial" pitchFamily="34" charset="0"/>
                <a:cs typeface="Arial" pitchFamily="34" charset="0"/>
              </a:rPr>
              <a:t>Blue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sóng</a:t>
            </a:r>
            <a:r>
              <a:rPr lang="en-US" sz="2000" dirty="0">
                <a:latin typeface="Arial" pitchFamily="34" charset="0"/>
                <a:cs typeface="Arial" pitchFamily="34" charset="0"/>
              </a:rPr>
              <a:t> </a:t>
            </a:r>
            <a:r>
              <a:rPr lang="en-US" sz="2000" dirty="0" err="1">
                <a:latin typeface="Arial" pitchFamily="34" charset="0"/>
                <a:cs typeface="Arial" pitchFamily="34" charset="0"/>
              </a:rPr>
              <a:t>ngắn</a:t>
            </a:r>
            <a:r>
              <a:rPr lang="en-US" sz="2000" dirty="0">
                <a:latin typeface="Arial" pitchFamily="34" charset="0"/>
                <a:cs typeface="Arial" pitchFamily="34" charset="0"/>
              </a:rPr>
              <a:t> (~400 nm) </a:t>
            </a:r>
            <a:r>
              <a:rPr lang="en-US" sz="2000" dirty="0" err="1">
                <a:latin typeface="Arial" pitchFamily="34" charset="0"/>
                <a:cs typeface="Arial" pitchFamily="34" charset="0"/>
              </a:rPr>
              <a:t>nên</a:t>
            </a:r>
            <a:r>
              <a:rPr lang="en-US" sz="2000" dirty="0">
                <a:latin typeface="Arial" pitchFamily="34" charset="0"/>
                <a:cs typeface="Arial" pitchFamily="34" charset="0"/>
              </a:rPr>
              <a:t> </a:t>
            </a:r>
            <a:r>
              <a:rPr lang="en-US" sz="2000" dirty="0" err="1">
                <a:latin typeface="Arial" pitchFamily="34" charset="0"/>
                <a:cs typeface="Arial" pitchFamily="34" charset="0"/>
              </a:rPr>
              <a:t>bị</a:t>
            </a:r>
            <a:r>
              <a:rPr lang="en-US" sz="2000" dirty="0">
                <a:latin typeface="Arial" pitchFamily="34" charset="0"/>
                <a:cs typeface="Arial" pitchFamily="34" charset="0"/>
              </a:rPr>
              <a:t> </a:t>
            </a:r>
            <a:r>
              <a:rPr lang="en-US" sz="2000" dirty="0" err="1">
                <a:latin typeface="Arial" pitchFamily="34" charset="0"/>
                <a:cs typeface="Arial" pitchFamily="34" charset="0"/>
              </a:rPr>
              <a:t>lọc</a:t>
            </a:r>
            <a:r>
              <a:rPr lang="en-US" sz="2000" dirty="0">
                <a:latin typeface="Arial" pitchFamily="34" charset="0"/>
                <a:cs typeface="Arial" pitchFamily="34" charset="0"/>
              </a:rPr>
              <a:t> -&gt;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text Blue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nền</a:t>
            </a:r>
            <a:r>
              <a:rPr lang="en-US" sz="2000" dirty="0">
                <a:latin typeface="Arial" pitchFamily="34" charset="0"/>
                <a:cs typeface="Arial" pitchFamily="34" charset="0"/>
              </a:rPr>
              <a:t> </a:t>
            </a:r>
            <a:r>
              <a:rPr lang="en-US" sz="2000" dirty="0" err="1">
                <a:latin typeface="Arial" pitchFamily="34" charset="0"/>
                <a:cs typeface="Arial" pitchFamily="34" charset="0"/>
              </a:rPr>
              <a:t>tối</a:t>
            </a:r>
            <a:r>
              <a:rPr lang="en-US" sz="2000" dirty="0">
                <a:latin typeface="Arial" pitchFamily="34" charset="0"/>
                <a:cs typeface="Arial" pitchFamily="34" charset="0"/>
              </a:rPr>
              <a:t>.</a:t>
            </a:r>
          </a:p>
          <a:p>
            <a:pPr lvl="1"/>
            <a:endParaRPr lang="en-US" sz="2400" dirty="0">
              <a:latin typeface="Arial" pitchFamily="34" charset="0"/>
              <a:cs typeface="Arial" pitchFamily="34" charset="0"/>
            </a:endParaRP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41</a:t>
            </a:fld>
            <a:endParaRPr lang="en-US"/>
          </a:p>
        </p:txBody>
      </p:sp>
    </p:spTree>
    <p:extLst>
      <p:ext uri="{BB962C8B-B14F-4D97-AF65-F5344CB8AC3E}">
        <p14:creationId xmlns:p14="http://schemas.microsoft.com/office/powerpoint/2010/main" val="593889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phối</a:t>
            </a:r>
            <a:r>
              <a:rPr lang="en-US" dirty="0"/>
              <a:t> </a:t>
            </a:r>
            <a:r>
              <a:rPr lang="en-US" dirty="0" err="1"/>
              <a:t>màu</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42</a:t>
            </a:fld>
            <a:endParaRPr lang="en-US"/>
          </a:p>
        </p:txBody>
      </p:sp>
      <p:grpSp>
        <p:nvGrpSpPr>
          <p:cNvPr id="7" name="Group 6"/>
          <p:cNvGrpSpPr/>
          <p:nvPr/>
        </p:nvGrpSpPr>
        <p:grpSpPr>
          <a:xfrm>
            <a:off x="1200150" y="1288256"/>
            <a:ext cx="6442939" cy="4419600"/>
            <a:chOff x="1295400" y="1447800"/>
            <a:chExt cx="7010399" cy="4876800"/>
          </a:xfrm>
        </p:grpSpPr>
        <p:pic>
          <p:nvPicPr>
            <p:cNvPr id="8" name="Picture 2"/>
            <p:cNvPicPr>
              <a:picLocks noChangeAspect="1" noChangeArrowheads="1"/>
            </p:cNvPicPr>
            <p:nvPr/>
          </p:nvPicPr>
          <p:blipFill>
            <a:blip r:embed="rId2" cstate="print"/>
            <a:srcRect/>
            <a:stretch>
              <a:fillRect/>
            </a:stretch>
          </p:blipFill>
          <p:spPr bwMode="auto">
            <a:xfrm>
              <a:off x="1295400" y="3962400"/>
              <a:ext cx="7010399" cy="795268"/>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3174475" y="3048000"/>
              <a:ext cx="5131324" cy="766879"/>
            </a:xfrm>
            <a:prstGeom prst="rect">
              <a:avLst/>
            </a:prstGeom>
            <a:noFill/>
            <a:ln w="9525">
              <a:noFill/>
              <a:miter lim="800000"/>
              <a:headEnd/>
              <a:tailEnd/>
            </a:ln>
          </p:spPr>
        </p:pic>
        <p:pic>
          <p:nvPicPr>
            <p:cNvPr id="10" name="Picture 4"/>
            <p:cNvPicPr>
              <a:picLocks noChangeAspect="1" noChangeArrowheads="1"/>
            </p:cNvPicPr>
            <p:nvPr/>
          </p:nvPicPr>
          <p:blipFill>
            <a:blip r:embed="rId4" cstate="print"/>
            <a:srcRect/>
            <a:stretch>
              <a:fillRect/>
            </a:stretch>
          </p:blipFill>
          <p:spPr bwMode="auto">
            <a:xfrm>
              <a:off x="3555476" y="4878306"/>
              <a:ext cx="4553146" cy="1446294"/>
            </a:xfrm>
            <a:prstGeom prst="rect">
              <a:avLst/>
            </a:prstGeom>
            <a:noFill/>
            <a:ln w="9525">
              <a:noFill/>
              <a:miter lim="800000"/>
              <a:headEnd/>
              <a:tailEnd/>
            </a:ln>
          </p:spPr>
        </p:pic>
        <p:pic>
          <p:nvPicPr>
            <p:cNvPr id="11" name="Picture 5"/>
            <p:cNvPicPr>
              <a:picLocks noChangeAspect="1" noChangeArrowheads="1"/>
            </p:cNvPicPr>
            <p:nvPr/>
          </p:nvPicPr>
          <p:blipFill>
            <a:blip r:embed="rId5" cstate="print"/>
            <a:srcRect/>
            <a:stretch>
              <a:fillRect/>
            </a:stretch>
          </p:blipFill>
          <p:spPr bwMode="auto">
            <a:xfrm>
              <a:off x="3849579" y="1447800"/>
              <a:ext cx="4227621" cy="14585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Rectangle 11"/>
          <p:cNvSpPr/>
          <p:nvPr/>
        </p:nvSpPr>
        <p:spPr>
          <a:xfrm>
            <a:off x="490644" y="5943600"/>
            <a:ext cx="4067139" cy="461665"/>
          </a:xfrm>
          <a:prstGeom prst="rect">
            <a:avLst/>
          </a:prstGeom>
        </p:spPr>
        <p:txBody>
          <a:bodyPr wrap="none">
            <a:spAutoFit/>
          </a:bodyPr>
          <a:lstStyle/>
          <a:p>
            <a:r>
              <a:rPr lang="en-US" sz="2400" dirty="0" err="1"/>
              <a:t>Giới</a:t>
            </a:r>
            <a:r>
              <a:rPr lang="en-US" sz="2400" dirty="0"/>
              <a:t> </a:t>
            </a:r>
            <a:r>
              <a:rPr lang="en-US" sz="2400" dirty="0" err="1"/>
              <a:t>thiệu</a:t>
            </a:r>
            <a:r>
              <a:rPr lang="en-US" sz="2400" dirty="0"/>
              <a:t> </a:t>
            </a:r>
            <a:r>
              <a:rPr lang="en-US" sz="2400" i="1" dirty="0"/>
              <a:t>Presentations-tips</a:t>
            </a:r>
          </a:p>
        </p:txBody>
      </p:sp>
    </p:spTree>
    <p:extLst>
      <p:ext uri="{BB962C8B-B14F-4D97-AF65-F5344CB8AC3E}">
        <p14:creationId xmlns:p14="http://schemas.microsoft.com/office/powerpoint/2010/main" val="156224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smtClean="0"/>
              <a:t>Ví</a:t>
            </a:r>
            <a:r>
              <a:rPr lang="en-US" dirty="0"/>
              <a:t> </a:t>
            </a:r>
            <a:r>
              <a:rPr lang="en-US" dirty="0" err="1" smtClean="0"/>
              <a:t>dụ</a:t>
            </a:r>
            <a:r>
              <a:rPr lang="en-US" dirty="0"/>
              <a:t> </a:t>
            </a:r>
            <a:r>
              <a:rPr lang="en-US" dirty="0" err="1" smtClean="0"/>
              <a:t>về</a:t>
            </a:r>
            <a:r>
              <a:rPr lang="en-US" dirty="0"/>
              <a:t> </a:t>
            </a:r>
            <a:r>
              <a:rPr lang="en-US" dirty="0" err="1" smtClean="0"/>
              <a:t>sử</a:t>
            </a:r>
            <a:r>
              <a:rPr lang="en-US" dirty="0"/>
              <a:t> </a:t>
            </a:r>
            <a:r>
              <a:rPr lang="en-US" dirty="0" err="1" smtClean="0"/>
              <a:t>dụng</a:t>
            </a:r>
            <a:r>
              <a:rPr lang="en-US" dirty="0"/>
              <a:t> </a:t>
            </a:r>
            <a:r>
              <a:rPr lang="en-US" dirty="0" err="1" smtClean="0"/>
              <a:t>màu</a:t>
            </a:r>
            <a:r>
              <a:rPr lang="en-US" dirty="0"/>
              <a:t> </a:t>
            </a:r>
            <a:r>
              <a:rPr lang="en-US" dirty="0" err="1" smtClean="0"/>
              <a:t>sắc</a:t>
            </a:r>
            <a:r>
              <a:rPr lang="en-US" dirty="0" smtClean="0"/>
              <a:t> </a:t>
            </a:r>
            <a:r>
              <a:rPr lang="en-US" dirty="0" err="1" smtClean="0"/>
              <a:t>trong</a:t>
            </a:r>
            <a:r>
              <a:rPr lang="en-US" dirty="0" smtClean="0"/>
              <a:t> UI</a:t>
            </a:r>
            <a:endParaRPr lang="en-US" dirty="0"/>
          </a:p>
        </p:txBody>
      </p:sp>
      <p:sp>
        <p:nvSpPr>
          <p:cNvPr id="3" name="Content Placeholder 2"/>
          <p:cNvSpPr>
            <a:spLocks noGrp="1"/>
          </p:cNvSpPr>
          <p:nvPr>
            <p:ph idx="1"/>
          </p:nvPr>
        </p:nvSpPr>
        <p:spPr/>
        <p:txBody>
          <a:bodyPr/>
          <a:lstStyle/>
          <a:p>
            <a:r>
              <a:rPr lang="en-US" sz="2400" b="0" dirty="0"/>
              <a:t>M</a:t>
            </a:r>
            <a:r>
              <a:rPr lang="vi-VN" sz="2400" b="0" dirty="0" smtClean="0"/>
              <a:t>àu xanh</a:t>
            </a:r>
            <a:r>
              <a:rPr lang="en-US" sz="2400" b="0" dirty="0" smtClean="0"/>
              <a:t> (blue)</a:t>
            </a:r>
            <a:r>
              <a:rPr lang="vi-VN" sz="2400" b="0" dirty="0" smtClean="0"/>
              <a:t> </a:t>
            </a:r>
            <a:r>
              <a:rPr lang="vi-VN" sz="2400" b="0" dirty="0"/>
              <a:t>là một trong những màu sắc quan trọng nhất trong thiết kế giao diện người dùng và là một trong những màu sắc được lựa chọn nhiều nhất. </a:t>
            </a:r>
            <a:endParaRPr lang="en-US" sz="2400" b="0" dirty="0" smtClean="0"/>
          </a:p>
          <a:p>
            <a:r>
              <a:rPr lang="en-US" sz="2400" b="0" dirty="0" err="1" smtClean="0"/>
              <a:t>Các</a:t>
            </a:r>
            <a:r>
              <a:rPr lang="en-US" sz="2400" b="0" dirty="0"/>
              <a:t> </a:t>
            </a:r>
            <a:r>
              <a:rPr lang="en-US" sz="2400" b="0" dirty="0" err="1" smtClean="0"/>
              <a:t>ứng</a:t>
            </a:r>
            <a:r>
              <a:rPr lang="en-US" sz="2400" b="0" dirty="0"/>
              <a:t> </a:t>
            </a:r>
            <a:r>
              <a:rPr lang="en-US" sz="2400" b="0" dirty="0" err="1" smtClean="0"/>
              <a:t>dụng</a:t>
            </a:r>
            <a:r>
              <a:rPr lang="en-US" sz="2400" b="0" dirty="0"/>
              <a:t> </a:t>
            </a:r>
            <a:r>
              <a:rPr lang="en-US" sz="2400" b="0" dirty="0" err="1" smtClean="0"/>
              <a:t>sử</a:t>
            </a:r>
            <a:r>
              <a:rPr lang="en-US" sz="2400" b="0" dirty="0"/>
              <a:t> </a:t>
            </a:r>
            <a:r>
              <a:rPr lang="en-US" sz="2400" b="0" dirty="0" err="1" smtClean="0"/>
              <a:t>dụng</a:t>
            </a:r>
            <a:r>
              <a:rPr lang="en-US" sz="2400" b="0" dirty="0"/>
              <a:t>: </a:t>
            </a:r>
            <a:endParaRPr lang="en-US" sz="2400" b="0" dirty="0" smtClean="0"/>
          </a:p>
          <a:p>
            <a:pPr lvl="1"/>
            <a:r>
              <a:rPr lang="en-US" sz="2400" b="0" dirty="0" err="1" smtClean="0"/>
              <a:t>các</a:t>
            </a:r>
            <a:r>
              <a:rPr lang="en-US" sz="2400" b="0" dirty="0" smtClean="0"/>
              <a:t> </a:t>
            </a:r>
            <a:r>
              <a:rPr lang="en-US" sz="2400" b="0" dirty="0"/>
              <a:t>icon </a:t>
            </a:r>
            <a:r>
              <a:rPr lang="en-US" sz="2400" b="0" dirty="0" err="1" smtClean="0"/>
              <a:t>trên</a:t>
            </a:r>
            <a:r>
              <a:rPr lang="en-US" sz="2400" b="0" dirty="0" smtClean="0"/>
              <a:t> </a:t>
            </a:r>
            <a:r>
              <a:rPr lang="vi-VN" sz="2400" b="0" dirty="0" smtClean="0"/>
              <a:t>ứng </a:t>
            </a:r>
            <a:r>
              <a:rPr lang="vi-VN" sz="2400" b="0" dirty="0"/>
              <a:t>dụng trên điện thoại </a:t>
            </a:r>
            <a:r>
              <a:rPr lang="vi-VN" sz="2400" dirty="0" smtClean="0"/>
              <a:t>đ</a:t>
            </a:r>
            <a:r>
              <a:rPr lang="en-US" sz="2400" dirty="0" smtClean="0"/>
              <a:t>a s</a:t>
            </a:r>
            <a:r>
              <a:rPr lang="vi-VN" sz="2400" dirty="0" smtClean="0"/>
              <a:t>ố </a:t>
            </a:r>
            <a:r>
              <a:rPr lang="vi-VN" sz="2400" b="0" dirty="0"/>
              <a:t>chúng là màu xanh: như Facebook, Twitter, Shazam, Safari, v.v ...</a:t>
            </a:r>
            <a:endParaRPr lang="en-US" sz="24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43</a:t>
            </a:fld>
            <a:endParaRPr lang="en-US"/>
          </a:p>
        </p:txBody>
      </p:sp>
    </p:spTree>
    <p:extLst>
      <p:ext uri="{BB962C8B-B14F-4D97-AF65-F5344CB8AC3E}">
        <p14:creationId xmlns:p14="http://schemas.microsoft.com/office/powerpoint/2010/main" val="1791620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924800" cy="563563"/>
          </a:xfrm>
        </p:spPr>
        <p:txBody>
          <a:bodyPr/>
          <a:lstStyle/>
          <a:p>
            <a:r>
              <a:rPr lang="en-US" dirty="0" err="1"/>
              <a:t>Ví</a:t>
            </a:r>
            <a:r>
              <a:rPr lang="en-US" dirty="0"/>
              <a:t> </a:t>
            </a:r>
            <a:r>
              <a:rPr lang="en-US" dirty="0" err="1"/>
              <a:t>dụ</a:t>
            </a:r>
            <a:r>
              <a:rPr lang="en-US" dirty="0"/>
              <a:t> </a:t>
            </a:r>
            <a:r>
              <a:rPr lang="en-US" dirty="0" err="1"/>
              <a:t>về</a:t>
            </a:r>
            <a:r>
              <a:rPr lang="en-US" dirty="0"/>
              <a:t> </a:t>
            </a:r>
            <a:r>
              <a:rPr lang="en-US" dirty="0" err="1"/>
              <a:t>sử</a:t>
            </a:r>
            <a:r>
              <a:rPr lang="en-US" dirty="0"/>
              <a:t> </a:t>
            </a:r>
            <a:r>
              <a:rPr lang="en-US" dirty="0" err="1"/>
              <a:t>dụng</a:t>
            </a:r>
            <a:r>
              <a:rPr lang="en-US" dirty="0"/>
              <a:t> </a:t>
            </a:r>
            <a:r>
              <a:rPr lang="en-US" dirty="0" err="1"/>
              <a:t>màu</a:t>
            </a:r>
            <a:r>
              <a:rPr lang="en-US" dirty="0"/>
              <a:t> </a:t>
            </a:r>
            <a:r>
              <a:rPr lang="en-US" dirty="0" err="1"/>
              <a:t>sắc</a:t>
            </a:r>
            <a:r>
              <a:rPr lang="en-US" dirty="0"/>
              <a:t> </a:t>
            </a:r>
            <a:r>
              <a:rPr lang="en-US" dirty="0" err="1"/>
              <a:t>trong</a:t>
            </a:r>
            <a:r>
              <a:rPr lang="en-US" dirty="0"/>
              <a:t> UI</a:t>
            </a:r>
          </a:p>
        </p:txBody>
      </p:sp>
      <p:sp>
        <p:nvSpPr>
          <p:cNvPr id="3" name="Content Placeholder 2"/>
          <p:cNvSpPr>
            <a:spLocks noGrp="1"/>
          </p:cNvSpPr>
          <p:nvPr>
            <p:ph idx="1"/>
          </p:nvPr>
        </p:nvSpPr>
        <p:spPr/>
        <p:txBody>
          <a:bodyPr/>
          <a:lstStyle/>
          <a:p>
            <a:r>
              <a:rPr lang="en-US" sz="2400" b="0" i="1" dirty="0" err="1"/>
              <a:t>Vậy</a:t>
            </a:r>
            <a:r>
              <a:rPr lang="en-US" sz="2400" b="0" i="1" dirty="0"/>
              <a:t> </a:t>
            </a:r>
            <a:r>
              <a:rPr lang="en-US" sz="2400" b="0" i="1" dirty="0" err="1"/>
              <a:t>tại</a:t>
            </a:r>
            <a:r>
              <a:rPr lang="en-US" sz="2400" b="0" i="1" dirty="0"/>
              <a:t> </a:t>
            </a:r>
            <a:r>
              <a:rPr lang="en-US" sz="2400" b="0" i="1" dirty="0" err="1"/>
              <a:t>sao</a:t>
            </a:r>
            <a:r>
              <a:rPr lang="en-US" sz="2400" b="0" i="1" dirty="0"/>
              <a:t> </a:t>
            </a:r>
            <a:r>
              <a:rPr lang="en-US" sz="2400" b="0" i="1" dirty="0" err="1"/>
              <a:t>lại</a:t>
            </a:r>
            <a:r>
              <a:rPr lang="en-US" sz="2400" b="0" i="1" dirty="0"/>
              <a:t> </a:t>
            </a:r>
            <a:r>
              <a:rPr lang="en-US" sz="2400" b="0" i="1" dirty="0" err="1"/>
              <a:t>chọn</a:t>
            </a:r>
            <a:r>
              <a:rPr lang="en-US" sz="2400" b="0" i="1" dirty="0"/>
              <a:t> </a:t>
            </a:r>
            <a:r>
              <a:rPr lang="en-US" sz="2400" b="0" i="1" dirty="0" err="1"/>
              <a:t>màu</a:t>
            </a:r>
            <a:r>
              <a:rPr lang="en-US" sz="2400" b="0" i="1" dirty="0"/>
              <a:t> </a:t>
            </a:r>
            <a:r>
              <a:rPr lang="en-US" sz="2400" b="0" i="1" dirty="0" err="1"/>
              <a:t>xanh</a:t>
            </a:r>
            <a:r>
              <a:rPr lang="en-US" sz="2400" b="0" i="1" dirty="0"/>
              <a:t>?</a:t>
            </a:r>
            <a:endParaRPr lang="en-US" sz="24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44</a:t>
            </a:fld>
            <a:endParaRPr lang="en-US"/>
          </a:p>
        </p:txBody>
      </p:sp>
      <p:pic>
        <p:nvPicPr>
          <p:cNvPr id="3074" name="Picture 2" descr="http://gamestudio.vn/img/uploads/images/2017/9dd42e3160959377acd24ab11c606f5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620000" cy="27051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828800" y="5181600"/>
            <a:ext cx="4572000" cy="923330"/>
          </a:xfrm>
          <a:prstGeom prst="rect">
            <a:avLst/>
          </a:prstGeom>
        </p:spPr>
        <p:txBody>
          <a:bodyPr>
            <a:spAutoFit/>
          </a:bodyPr>
          <a:lstStyle/>
          <a:p>
            <a:r>
              <a:rPr lang="en-US" i="1" dirty="0" err="1"/>
              <a:t>Sở</a:t>
            </a:r>
            <a:r>
              <a:rPr lang="en-US" i="1" dirty="0"/>
              <a:t> </a:t>
            </a:r>
            <a:r>
              <a:rPr lang="en-US" i="1" dirty="0" err="1"/>
              <a:t>thích</a:t>
            </a:r>
            <a:r>
              <a:rPr lang="en-US" i="1" dirty="0"/>
              <a:t> </a:t>
            </a:r>
            <a:r>
              <a:rPr lang="en-US" i="1" dirty="0" err="1"/>
              <a:t>màu</a:t>
            </a:r>
            <a:r>
              <a:rPr lang="en-US" i="1" dirty="0"/>
              <a:t> </a:t>
            </a:r>
            <a:r>
              <a:rPr lang="en-US" i="1" dirty="0" err="1"/>
              <a:t>sắc</a:t>
            </a:r>
            <a:r>
              <a:rPr lang="en-US" i="1" dirty="0"/>
              <a:t> </a:t>
            </a:r>
            <a:r>
              <a:rPr lang="en-US" i="1" dirty="0" err="1"/>
              <a:t>là</a:t>
            </a:r>
            <a:r>
              <a:rPr lang="en-US" i="1" dirty="0"/>
              <a:t> </a:t>
            </a:r>
            <a:r>
              <a:rPr lang="en-US" i="1" dirty="0" err="1"/>
              <a:t>một</a:t>
            </a:r>
            <a:r>
              <a:rPr lang="en-US" i="1" dirty="0"/>
              <a:t> </a:t>
            </a:r>
            <a:r>
              <a:rPr lang="en-US" i="1" dirty="0" err="1"/>
              <a:t>khía</a:t>
            </a:r>
            <a:r>
              <a:rPr lang="en-US" i="1" dirty="0"/>
              <a:t> </a:t>
            </a:r>
            <a:r>
              <a:rPr lang="en-US" i="1" dirty="0" err="1"/>
              <a:t>cạnh</a:t>
            </a:r>
            <a:r>
              <a:rPr lang="en-US" i="1" dirty="0"/>
              <a:t> </a:t>
            </a:r>
            <a:r>
              <a:rPr lang="en-US" i="1" dirty="0" err="1"/>
              <a:t>quan</a:t>
            </a:r>
            <a:r>
              <a:rPr lang="en-US" i="1" dirty="0"/>
              <a:t> </a:t>
            </a:r>
            <a:r>
              <a:rPr lang="en-US" i="1" dirty="0" err="1"/>
              <a:t>trọng</a:t>
            </a:r>
            <a:r>
              <a:rPr lang="en-US" i="1" dirty="0"/>
              <a:t> </a:t>
            </a:r>
            <a:r>
              <a:rPr lang="en-US" i="1" dirty="0" err="1"/>
              <a:t>của</a:t>
            </a:r>
            <a:r>
              <a:rPr lang="en-US" i="1" dirty="0"/>
              <a:t> </a:t>
            </a:r>
            <a:r>
              <a:rPr lang="en-US" i="1" dirty="0" err="1"/>
              <a:t>trong</a:t>
            </a:r>
            <a:r>
              <a:rPr lang="en-US" i="1" dirty="0"/>
              <a:t> </a:t>
            </a:r>
            <a:r>
              <a:rPr lang="en-US" i="1" dirty="0" err="1"/>
              <a:t>những</a:t>
            </a:r>
            <a:r>
              <a:rPr lang="en-US" i="1" dirty="0"/>
              <a:t> </a:t>
            </a:r>
            <a:r>
              <a:rPr lang="en-US" i="1" dirty="0" err="1"/>
              <a:t>trải</a:t>
            </a:r>
            <a:r>
              <a:rPr lang="en-US" i="1" dirty="0"/>
              <a:t> </a:t>
            </a:r>
            <a:r>
              <a:rPr lang="en-US" i="1" dirty="0" err="1"/>
              <a:t>nghiệm</a:t>
            </a:r>
            <a:r>
              <a:rPr lang="en-US" i="1" dirty="0"/>
              <a:t> </a:t>
            </a:r>
            <a:r>
              <a:rPr lang="en-US" i="1" dirty="0" err="1"/>
              <a:t>về</a:t>
            </a:r>
            <a:r>
              <a:rPr lang="en-US" i="1" dirty="0"/>
              <a:t> </a:t>
            </a:r>
            <a:r>
              <a:rPr lang="en-US" i="1" dirty="0" err="1"/>
              <a:t>mặt</a:t>
            </a:r>
            <a:r>
              <a:rPr lang="en-US" i="1" dirty="0"/>
              <a:t> </a:t>
            </a:r>
            <a:r>
              <a:rPr lang="en-US" i="1" dirty="0" err="1"/>
              <a:t>thị</a:t>
            </a:r>
            <a:r>
              <a:rPr lang="en-US" i="1" dirty="0"/>
              <a:t> </a:t>
            </a:r>
            <a:r>
              <a:rPr lang="en-US" i="1" dirty="0" err="1"/>
              <a:t>giác</a:t>
            </a:r>
            <a:endParaRPr lang="en-US" dirty="0"/>
          </a:p>
        </p:txBody>
      </p:sp>
      <p:sp>
        <p:nvSpPr>
          <p:cNvPr id="8" name="Rectangle 7"/>
          <p:cNvSpPr/>
          <p:nvPr/>
        </p:nvSpPr>
        <p:spPr>
          <a:xfrm>
            <a:off x="685800" y="1639669"/>
            <a:ext cx="7848600" cy="646331"/>
          </a:xfrm>
          <a:prstGeom prst="rect">
            <a:avLst/>
          </a:prstGeom>
        </p:spPr>
        <p:txBody>
          <a:bodyPr wrap="square">
            <a:spAutoFit/>
          </a:bodyPr>
          <a:lstStyle/>
          <a:p>
            <a:r>
              <a:rPr lang="vi-VN" dirty="0"/>
              <a:t>Khảo sát cho thấy phần lớn mọi người cho rằng màu xanh là màu ưa thích của họ.</a:t>
            </a:r>
            <a:endParaRPr lang="en-US" dirty="0"/>
          </a:p>
        </p:txBody>
      </p:sp>
    </p:spTree>
    <p:extLst>
      <p:ext uri="{BB962C8B-B14F-4D97-AF65-F5344CB8AC3E}">
        <p14:creationId xmlns:p14="http://schemas.microsoft.com/office/powerpoint/2010/main" val="696800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2400" b="0" i="1" dirty="0"/>
              <a:t>Những người ở những nơi khác nhau cũng có những sở thích về màu sắc khác nhau</a:t>
            </a:r>
            <a:endParaRPr lang="en-US" sz="24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45</a:t>
            </a:fld>
            <a:endParaRPr lang="en-US"/>
          </a:p>
        </p:txBody>
      </p:sp>
      <p:pic>
        <p:nvPicPr>
          <p:cNvPr id="4098" name="Picture 2" descr="http://gamestudio.vn/img/uploads/images/2017/23a8deda067ac118f0cf7ca148ca9f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62000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10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2000" dirty="0"/>
              <a:t>Nó gắn liền với thiên nhiên.</a:t>
            </a:r>
            <a:r>
              <a:rPr lang="vi-VN" sz="2000" b="0" dirty="0"/>
              <a:t> Màu xanh liên quan chặt chẽ với sự trong lành và tươi mát như nước sạch, bầu trời, </a:t>
            </a:r>
            <a:r>
              <a:rPr lang="vi-VN" sz="2000" b="0" dirty="0" smtClean="0"/>
              <a:t>...</a:t>
            </a:r>
            <a:endParaRPr lang="en-US" sz="2000" b="0" dirty="0" smtClean="0"/>
          </a:p>
          <a:p>
            <a:r>
              <a:rPr lang="vi-VN" sz="2000" dirty="0"/>
              <a:t>Nó là một màu phổ biến được các nhà thiết kế UI lựa chọn.</a:t>
            </a:r>
            <a:r>
              <a:rPr lang="vi-VN" sz="2000" b="0" dirty="0"/>
              <a:t> Từ quan điểm của các nhà thiết kế UI thì màu xanh là một màu sắc vô cùng hữu dụng.</a:t>
            </a:r>
            <a:endParaRPr lang="en-US" sz="20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46</a:t>
            </a:fld>
            <a:endParaRPr lang="en-US"/>
          </a:p>
        </p:txBody>
      </p:sp>
      <p:pic>
        <p:nvPicPr>
          <p:cNvPr id="5122" name="Picture 2" descr="http://gamestudio.vn/img/uploads/images/2017/f261542b2cdfd16a04362099cd9cb2f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45377"/>
            <a:ext cx="6400800" cy="374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65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2000" dirty="0"/>
              <a:t>Nó mang đến một cảm giác đổi mới</a:t>
            </a:r>
            <a:r>
              <a:rPr lang="vi-VN" sz="2000" b="0" dirty="0"/>
              <a:t>. Thông thường, các công ty sử dụng màu xanh vì nó liên quan đến công nghệ và sự đổi mới.</a:t>
            </a:r>
            <a:endParaRPr lang="en-US" sz="20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47</a:t>
            </a:fld>
            <a:endParaRPr lang="en-US"/>
          </a:p>
        </p:txBody>
      </p:sp>
      <p:pic>
        <p:nvPicPr>
          <p:cNvPr id="6146" name="Picture 2" descr="http://gamestudio.vn/img/uploads/images/2017/8d92fdd534b0657d666c6af480e1736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762000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06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1800" dirty="0"/>
              <a:t>Nó làm cho mọi người cảm thấy an toàn.</a:t>
            </a:r>
            <a:r>
              <a:rPr lang="vi-VN" sz="1800" b="0" dirty="0"/>
              <a:t> Màu xanh là màu phổ biến trong các trang web và ứng dụng trong ngành du lịch. Nó đại diện cho sự an toàn, chắc chắn – điều mà các công ty du lịch rất quan tâm.</a:t>
            </a:r>
            <a:endParaRPr lang="en-US" sz="18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48</a:t>
            </a:fld>
            <a:endParaRPr lang="en-US"/>
          </a:p>
        </p:txBody>
      </p:sp>
      <p:pic>
        <p:nvPicPr>
          <p:cNvPr id="7170" name="Picture 2" descr="http://gamestudio.vn/img/uploads/images/2017/e913a2fe9535f8f69f68688dcea5d5c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620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363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1800" dirty="0"/>
              <a:t>Làm cho sản phẩm có vẻ đáng tin cậy</a:t>
            </a:r>
            <a:r>
              <a:rPr lang="vi-VN" sz="1800" b="0" dirty="0"/>
              <a:t>. Thường thì nhà thiết kế sử dụng màu xanh để cố gắng thuyết phục người dùng rằng đây là sản phẩm tốt. Mục đích của việc thêm màu xanh, trong trường hợp này, là thuyết phục người sử dụng về độ tin cậy của nó. Các nhãn hiệu công nghệ như Dell, IBM, Intel, AT &amp; T và PayPal tận dụng thông điệp đáng tin cậy của màu xanh; họ tạo ra những sản phẩm mà mọi người tin cậy và sử dụng hàng ngày.</a:t>
            </a:r>
            <a:endParaRPr lang="en-US" sz="18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49</a:t>
            </a:fld>
            <a:endParaRPr lang="en-US"/>
          </a:p>
        </p:txBody>
      </p:sp>
      <p:pic>
        <p:nvPicPr>
          <p:cNvPr id="8194" name="Picture 2" descr="http://gamestudio.vn/img/uploads/images/2017/fad6360934556d5deaef03d580c607f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3257551"/>
            <a:ext cx="4800599" cy="360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8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Lỗi</a:t>
            </a:r>
            <a:r>
              <a:rPr lang="en-US" dirty="0"/>
              <a:t> </a:t>
            </a:r>
            <a:r>
              <a:rPr lang="en-US" dirty="0" err="1" smtClean="0"/>
              <a:t>thiết</a:t>
            </a:r>
            <a:r>
              <a:rPr lang="en-US" dirty="0"/>
              <a:t> </a:t>
            </a:r>
            <a:r>
              <a:rPr lang="en-US" dirty="0" err="1"/>
              <a:t>kế</a:t>
            </a:r>
            <a:endParaRPr lang="en-US" dirty="0"/>
          </a:p>
        </p:txBody>
      </p:sp>
      <p:sp>
        <p:nvSpPr>
          <p:cNvPr id="3" name="Content Placeholder 2"/>
          <p:cNvSpPr>
            <a:spLocks noGrp="1"/>
          </p:cNvSpPr>
          <p:nvPr>
            <p:ph idx="1"/>
          </p:nvPr>
        </p:nvSpPr>
        <p:spPr/>
        <p:txBody>
          <a:bodyPr/>
          <a:lstStyle/>
          <a:p>
            <a:r>
              <a:rPr lang="en-US" sz="2400" b="0" dirty="0">
                <a:latin typeface="Arial" pitchFamily="34" charset="0"/>
                <a:cs typeface="Arial" pitchFamily="34" charset="0"/>
              </a:rPr>
              <a:t>MS Studio 6.0</a:t>
            </a:r>
          </a:p>
          <a:p>
            <a:pPr lvl="1"/>
            <a:r>
              <a:rPr lang="en-US" sz="2000" dirty="0">
                <a:latin typeface="Arial" pitchFamily="34" charset="0"/>
                <a:cs typeface="Arial" pitchFamily="34" charset="0"/>
              </a:rPr>
              <a:t>MS Studio 6.0 </a:t>
            </a:r>
            <a:r>
              <a:rPr lang="en-US" sz="2000" dirty="0" err="1">
                <a:latin typeface="Arial" pitchFamily="34" charset="0"/>
                <a:cs typeface="Arial" pitchFamily="34" charset="0"/>
              </a:rPr>
              <a:t>đòi</a:t>
            </a:r>
            <a:r>
              <a:rPr lang="en-US" sz="2000" dirty="0">
                <a:latin typeface="Arial" pitchFamily="34" charset="0"/>
                <a:cs typeface="Arial" pitchFamily="34" charset="0"/>
              </a:rPr>
              <a:t> </a:t>
            </a:r>
            <a:r>
              <a:rPr lang="en-US" sz="2000" dirty="0" err="1">
                <a:latin typeface="Arial" pitchFamily="34" charset="0"/>
                <a:cs typeface="Arial" pitchFamily="34" charset="0"/>
              </a:rPr>
              <a:t>hỏi</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IE 4.01 </a:t>
            </a:r>
            <a:r>
              <a:rPr lang="en-US" sz="2000" dirty="0" err="1">
                <a:latin typeface="Arial" pitchFamily="34" charset="0"/>
                <a:cs typeface="Arial" pitchFamily="34" charset="0"/>
              </a:rPr>
              <a:t>trở</a:t>
            </a:r>
            <a:r>
              <a:rPr lang="en-US" sz="2000" dirty="0">
                <a:latin typeface="Arial" pitchFamily="34" charset="0"/>
                <a:cs typeface="Arial" pitchFamily="34" charset="0"/>
              </a:rPr>
              <a:t> </a:t>
            </a:r>
            <a:r>
              <a:rPr lang="en-US" sz="2000" dirty="0" err="1">
                <a:latin typeface="Arial" pitchFamily="34" charset="0"/>
                <a:cs typeface="Arial" pitchFamily="34" charset="0"/>
              </a:rPr>
              <a:t>lên</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chạy</a:t>
            </a:r>
            <a:endParaRPr lang="en-US" sz="2000" dirty="0">
              <a:latin typeface="Arial" pitchFamily="34" charset="0"/>
              <a:cs typeface="Arial" pitchFamily="34" charset="0"/>
            </a:endParaRP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5</a:t>
            </a:fld>
            <a:endParaRPr lang="en-US"/>
          </a:p>
        </p:txBody>
      </p:sp>
      <p:pic>
        <p:nvPicPr>
          <p:cNvPr id="7" name="Picture 6" descr="vstudio"/>
          <p:cNvPicPr>
            <a:picLocks noChangeAspect="1" noChangeArrowheads="1"/>
          </p:cNvPicPr>
          <p:nvPr/>
        </p:nvPicPr>
        <p:blipFill>
          <a:blip r:embed="rId2" cstate="print"/>
          <a:srcRect/>
          <a:stretch>
            <a:fillRect/>
          </a:stretch>
        </p:blipFill>
        <p:spPr bwMode="auto">
          <a:xfrm>
            <a:off x="1905000" y="2713232"/>
            <a:ext cx="5105400" cy="3306568"/>
          </a:xfrm>
          <a:prstGeom prst="rect">
            <a:avLst/>
          </a:prstGeom>
          <a:noFill/>
          <a:ln w="9525">
            <a:noFill/>
            <a:miter lim="800000"/>
            <a:headEnd/>
            <a:tailEnd/>
          </a:ln>
        </p:spPr>
      </p:pic>
      <p:sp>
        <p:nvSpPr>
          <p:cNvPr id="8" name="Rounded Rectangular Callout 7"/>
          <p:cNvSpPr/>
          <p:nvPr/>
        </p:nvSpPr>
        <p:spPr>
          <a:xfrm>
            <a:off x="3581400" y="2484632"/>
            <a:ext cx="4572000" cy="838200"/>
          </a:xfrm>
          <a:prstGeom prst="wedgeRoundRectCallout">
            <a:avLst>
              <a:gd name="adj1" fmla="val -56484"/>
              <a:gd name="adj2" fmla="val 148544"/>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rgbClr val="C00000"/>
                </a:solidFill>
              </a:rPr>
              <a:t>Tại sao phải sử dụng CheckBox để chỉ ra user muốn hay không muốn cài IE 4.01?</a:t>
            </a:r>
            <a:endParaRPr lang="en-US" sz="1400">
              <a:solidFill>
                <a:srgbClr val="C00000"/>
              </a:solidFill>
            </a:endParaRPr>
          </a:p>
        </p:txBody>
      </p:sp>
    </p:spTree>
    <p:extLst>
      <p:ext uri="{BB962C8B-B14F-4D97-AF65-F5344CB8AC3E}">
        <p14:creationId xmlns:p14="http://schemas.microsoft.com/office/powerpoint/2010/main" val="265391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2000" dirty="0"/>
              <a:t>Hỗ trợ rất tốt cho người bị bệnh mù màu.</a:t>
            </a:r>
            <a:r>
              <a:rPr lang="vi-VN" sz="2000" b="0" dirty="0"/>
              <a:t> Các dạng phổ biến nhất của bệnh mù màu (Protanopia và Deuteranopia) đều có thể nhìn thấy màu xanh. Điều này không chắc chắn khi bạn sử dụng các màu sắc khác như màu xanh lá cây hoặc màu đỏ.</a:t>
            </a:r>
            <a:endParaRPr lang="en-US" sz="20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50</a:t>
            </a:fld>
            <a:endParaRPr lang="en-US"/>
          </a:p>
        </p:txBody>
      </p:sp>
      <p:pic>
        <p:nvPicPr>
          <p:cNvPr id="9218" name="Picture 2" descr="http://gamestudio.vn/img/uploads/images/2017/b4e40b23dbf9d1d04ffb118ec331ecd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5486400" cy="24098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86000" y="5486400"/>
            <a:ext cx="4572000" cy="646331"/>
          </a:xfrm>
          <a:prstGeom prst="rect">
            <a:avLst/>
          </a:prstGeom>
        </p:spPr>
        <p:txBody>
          <a:bodyPr>
            <a:spAutoFit/>
          </a:bodyPr>
          <a:lstStyle/>
          <a:p>
            <a:r>
              <a:rPr lang="vi-VN" i="1" dirty="0"/>
              <a:t>Người bị mù màu nhìn thấy màu sắc như thế nào?</a:t>
            </a:r>
            <a:endParaRPr lang="en-US" dirty="0"/>
          </a:p>
        </p:txBody>
      </p:sp>
    </p:spTree>
    <p:extLst>
      <p:ext uri="{BB962C8B-B14F-4D97-AF65-F5344CB8AC3E}">
        <p14:creationId xmlns:p14="http://schemas.microsoft.com/office/powerpoint/2010/main" val="3154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t>
            </a:r>
            <a:r>
              <a:rPr lang="en-US" dirty="0" err="1"/>
              <a:t>Tổng</a:t>
            </a:r>
            <a:r>
              <a:rPr lang="en-US" dirty="0"/>
              <a:t> </a:t>
            </a:r>
            <a:r>
              <a:rPr lang="en-US" dirty="0" err="1"/>
              <a:t>kết</a:t>
            </a:r>
            <a:r>
              <a:rPr lang="en-US" dirty="0"/>
              <a:t> </a:t>
            </a:r>
            <a:r>
              <a:rPr lang="en-US" dirty="0" err="1"/>
              <a:t>bài</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Tiến</a:t>
            </a:r>
            <a:r>
              <a:rPr lang="en-US" sz="2400" b="0" dirty="0">
                <a:latin typeface="Arial" pitchFamily="34" charset="0"/>
                <a:cs typeface="Arial" pitchFamily="34" charset="0"/>
              </a:rPr>
              <a:t>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xử</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tin </a:t>
            </a:r>
            <a:r>
              <a:rPr lang="en-US" sz="2400" b="0" dirty="0" err="1">
                <a:latin typeface="Arial" pitchFamily="34" charset="0"/>
                <a:cs typeface="Arial" pitchFamily="34" charset="0"/>
              </a:rPr>
              <a:t>của</a:t>
            </a:r>
            <a:r>
              <a:rPr lang="en-US" sz="2400" b="0" dirty="0">
                <a:latin typeface="Arial" pitchFamily="34" charset="0"/>
                <a:cs typeface="Arial" pitchFamily="34" charset="0"/>
              </a:rPr>
              <a:t> con </a:t>
            </a:r>
            <a:r>
              <a:rPr lang="en-US" sz="2400" b="0" dirty="0" err="1">
                <a:latin typeface="Arial" pitchFamily="34" charset="0"/>
                <a:cs typeface="Arial" pitchFamily="34" charset="0"/>
              </a:rPr>
              <a:t>người</a:t>
            </a:r>
            <a:endParaRPr lang="en-US" sz="2400" b="0" dirty="0">
              <a:latin typeface="Arial" pitchFamily="34" charset="0"/>
              <a:cs typeface="Arial" pitchFamily="34" charset="0"/>
            </a:endParaRPr>
          </a:p>
          <a:p>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mô</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xử</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tin </a:t>
            </a:r>
            <a:r>
              <a:rPr lang="en-US" sz="2400" b="0" dirty="0" err="1">
                <a:latin typeface="Arial" pitchFamily="34" charset="0"/>
                <a:cs typeface="Arial" pitchFamily="34" charset="0"/>
              </a:rPr>
              <a:t>của</a:t>
            </a:r>
            <a:r>
              <a:rPr lang="en-US" sz="2400" b="0" dirty="0">
                <a:latin typeface="Arial" pitchFamily="34" charset="0"/>
                <a:cs typeface="Arial" pitchFamily="34" charset="0"/>
              </a:rPr>
              <a:t> con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p>
          <a:p>
            <a:r>
              <a:rPr lang="en-US" sz="2400" b="0" dirty="0" err="1">
                <a:latin typeface="Arial" pitchFamily="34" charset="0"/>
                <a:cs typeface="Arial" pitchFamily="34" charset="0"/>
              </a:rPr>
              <a:t>Phân</a:t>
            </a:r>
            <a:r>
              <a:rPr lang="en-US" sz="2400" b="0" dirty="0">
                <a:latin typeface="Arial" pitchFamily="34" charset="0"/>
                <a:cs typeface="Arial" pitchFamily="34" charset="0"/>
              </a:rPr>
              <a:t> </a:t>
            </a:r>
            <a:r>
              <a:rPr lang="en-US" sz="2400" b="0" dirty="0" err="1">
                <a:latin typeface="Arial" pitchFamily="34" charset="0"/>
                <a:cs typeface="Arial" pitchFamily="34" charset="0"/>
              </a:rPr>
              <a:t>tích</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thành</a:t>
            </a:r>
            <a:r>
              <a:rPr lang="en-US" sz="2400" b="0" dirty="0">
                <a:latin typeface="Arial" pitchFamily="34" charset="0"/>
                <a:cs typeface="Arial" pitchFamily="34" charset="0"/>
              </a:rPr>
              <a:t> </a:t>
            </a:r>
            <a:r>
              <a:rPr lang="en-US" sz="2400" b="0" dirty="0" err="1">
                <a:latin typeface="Arial" pitchFamily="34" charset="0"/>
                <a:cs typeface="Arial" pitchFamily="34" charset="0"/>
              </a:rPr>
              <a:t>phần</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mô</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tác</a:t>
            </a:r>
            <a:r>
              <a:rPr lang="en-US" sz="2400" b="0" dirty="0">
                <a:latin typeface="Arial" pitchFamily="34" charset="0"/>
                <a:cs typeface="Arial" pitchFamily="34" charset="0"/>
              </a:rPr>
              <a:t> </a:t>
            </a:r>
            <a:r>
              <a:rPr lang="en-US" sz="2400" b="0" dirty="0" err="1">
                <a:latin typeface="Arial" pitchFamily="34" charset="0"/>
                <a:cs typeface="Arial" pitchFamily="34" charset="0"/>
              </a:rPr>
              <a:t>động</a:t>
            </a:r>
            <a:r>
              <a:rPr lang="en-US" sz="2400" b="0" dirty="0">
                <a:latin typeface="Arial" pitchFamily="34" charset="0"/>
                <a:cs typeface="Arial" pitchFamily="34" charset="0"/>
              </a:rPr>
              <a:t> </a:t>
            </a:r>
            <a:r>
              <a:rPr lang="en-US" sz="2400" b="0" dirty="0" err="1">
                <a:latin typeface="Arial" pitchFamily="34" charset="0"/>
                <a:cs typeface="Arial" pitchFamily="34" charset="0"/>
              </a:rPr>
              <a:t>đến</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UI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endParaRPr lang="en-US" sz="2400" b="0" dirty="0">
              <a:latin typeface="Arial" pitchFamily="34" charset="0"/>
              <a:cs typeface="Arial" pitchFamily="34" charset="0"/>
            </a:endParaRPr>
          </a:p>
          <a:p>
            <a:r>
              <a:rPr lang="en-US" sz="2400" b="0" dirty="0" err="1">
                <a:latin typeface="Arial" pitchFamily="34" charset="0"/>
                <a:cs typeface="Arial" pitchFamily="34" charset="0"/>
              </a:rPr>
              <a:t>Hệ</a:t>
            </a:r>
            <a:r>
              <a:rPr lang="en-US" sz="2400" b="0" dirty="0">
                <a:latin typeface="Arial" pitchFamily="34" charset="0"/>
                <a:cs typeface="Arial" pitchFamily="34" charset="0"/>
              </a:rPr>
              <a:t> </a:t>
            </a:r>
            <a:r>
              <a:rPr lang="en-US" sz="2400" b="0" dirty="0" err="1">
                <a:latin typeface="Arial" pitchFamily="34" charset="0"/>
                <a:cs typeface="Arial" pitchFamily="34" charset="0"/>
              </a:rPr>
              <a:t>thống</a:t>
            </a:r>
            <a:r>
              <a:rPr lang="en-US" sz="2400" b="0" dirty="0">
                <a:latin typeface="Arial" pitchFamily="34" charset="0"/>
                <a:cs typeface="Arial" pitchFamily="34" charset="0"/>
              </a:rPr>
              <a:t> </a:t>
            </a:r>
            <a:r>
              <a:rPr lang="en-US" sz="2400" b="0" dirty="0" err="1">
                <a:latin typeface="Arial" pitchFamily="34" charset="0"/>
                <a:cs typeface="Arial" pitchFamily="34" charset="0"/>
              </a:rPr>
              <a:t>thị</a:t>
            </a:r>
            <a:r>
              <a:rPr lang="en-US" sz="2400" b="0" dirty="0">
                <a:latin typeface="Arial" pitchFamily="34" charset="0"/>
                <a:cs typeface="Arial" pitchFamily="34" charset="0"/>
              </a:rPr>
              <a:t> </a:t>
            </a:r>
            <a:r>
              <a:rPr lang="en-US" sz="2400" b="0" dirty="0" err="1">
                <a:latin typeface="Arial" pitchFamily="34" charset="0"/>
                <a:cs typeface="Arial" pitchFamily="34" charset="0"/>
              </a:rPr>
              <a:t>giác</a:t>
            </a:r>
            <a:r>
              <a:rPr lang="en-US" sz="2400" b="0" dirty="0">
                <a:latin typeface="Arial" pitchFamily="34" charset="0"/>
                <a:cs typeface="Arial" pitchFamily="34" charset="0"/>
              </a:rPr>
              <a:t> </a:t>
            </a:r>
          </a:p>
          <a:p>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màu</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GUI.</a:t>
            </a: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51</a:t>
            </a:fld>
            <a:endParaRPr lang="en-US"/>
          </a:p>
        </p:txBody>
      </p:sp>
    </p:spTree>
    <p:extLst>
      <p:ext uri="{BB962C8B-B14F-4D97-AF65-F5344CB8AC3E}">
        <p14:creationId xmlns:p14="http://schemas.microsoft.com/office/powerpoint/2010/main" val="2819108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pl-PL" b="1" dirty="0"/>
              <a:t>Tam giác ma thuật của </a:t>
            </a:r>
            <a:r>
              <a:rPr lang="pl-PL" b="1" dirty="0" smtClean="0"/>
              <a:t>Amazon</a:t>
            </a:r>
            <a:endParaRPr lang="en-US" dirty="0"/>
          </a:p>
        </p:txBody>
      </p:sp>
      <p:sp>
        <p:nvSpPr>
          <p:cNvPr id="3" name="Content Placeholder 2"/>
          <p:cNvSpPr>
            <a:spLocks noGrp="1"/>
          </p:cNvSpPr>
          <p:nvPr>
            <p:ph idx="1"/>
          </p:nvPr>
        </p:nvSpPr>
        <p:spPr/>
        <p:txBody>
          <a:bodyPr/>
          <a:lstStyle/>
          <a:p>
            <a:r>
              <a:rPr lang="en-US" b="0" dirty="0" smtClean="0"/>
              <a:t>T</a:t>
            </a:r>
            <a:r>
              <a:rPr lang="vi-VN" b="0" dirty="0" smtClean="0"/>
              <a:t>ất </a:t>
            </a:r>
            <a:r>
              <a:rPr lang="vi-VN" b="0" dirty="0"/>
              <a:t>cả các menu </a:t>
            </a:r>
            <a:r>
              <a:rPr lang="vi-VN" b="0" i="1" dirty="0"/>
              <a:t>đều cần một ít delay</a:t>
            </a:r>
            <a:r>
              <a:rPr lang="vi-VN" b="0" dirty="0"/>
              <a:t> để thay đổi nội dung của submenu. Bạn có thể nhìn ví dụ dưới đây</a:t>
            </a:r>
            <a:endParaRPr lang="en-US"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52</a:t>
            </a:fld>
            <a:endParaRPr lang="en-US"/>
          </a:p>
        </p:txBody>
      </p:sp>
      <p:pic>
        <p:nvPicPr>
          <p:cNvPr id="10242" name="Picture 2" descr="https://static.tumblr.com/9hgswys/8tymj8c2r/old.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0"/>
            <a:ext cx="38766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116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0" dirty="0" err="1" smtClean="0"/>
              <a:t>Nh</a:t>
            </a:r>
            <a:r>
              <a:rPr lang="vi-VN" sz="2000" b="0" dirty="0" smtClean="0"/>
              <a:t>ư</a:t>
            </a:r>
            <a:r>
              <a:rPr lang="en-US" sz="2000" b="0" dirty="0" err="1" smtClean="0"/>
              <a:t>ng</a:t>
            </a:r>
            <a:r>
              <a:rPr lang="en-US" sz="2000" b="0" dirty="0" smtClean="0"/>
              <a:t> </a:t>
            </a:r>
            <a:r>
              <a:rPr lang="en-US" sz="2000" b="0" dirty="0" err="1" smtClean="0"/>
              <a:t>sao</a:t>
            </a:r>
            <a:r>
              <a:rPr lang="en-US" sz="2000" b="0" dirty="0"/>
              <a:t> </a:t>
            </a:r>
            <a:r>
              <a:rPr lang="en-US" sz="2000" b="0" dirty="0" smtClean="0"/>
              <a:t>Amazon </a:t>
            </a:r>
            <a:r>
              <a:rPr lang="vi-VN" sz="2000" b="0" dirty="0"/>
              <a:t>với menu </a:t>
            </a:r>
            <a:r>
              <a:rPr lang="vi-VN" sz="2000" b="0" i="1" dirty="0"/>
              <a:t>Shop by Department</a:t>
            </a:r>
            <a:r>
              <a:rPr lang="vi-VN" sz="2000" b="0" dirty="0"/>
              <a:t>. Tốc độ hiển thị nội dung của menu là </a:t>
            </a:r>
            <a:r>
              <a:rPr lang="vi-VN" sz="2000" dirty="0"/>
              <a:t>tức thì</a:t>
            </a:r>
            <a:r>
              <a:rPr lang="vi-VN" sz="2000" b="0" dirty="0"/>
              <a:t> so với di chuyển thời gian thực của con </a:t>
            </a:r>
            <a:r>
              <a:rPr lang="vi-VN" sz="2000" b="0" dirty="0" smtClean="0"/>
              <a:t>trỏ</a:t>
            </a:r>
            <a:endParaRPr lang="en-US" sz="20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53</a:t>
            </a:fld>
            <a:endParaRPr lang="en-US"/>
          </a:p>
        </p:txBody>
      </p:sp>
      <p:pic>
        <p:nvPicPr>
          <p:cNvPr id="11266" name="Picture 2" descr="https://static.tumblr.com/9hgswys/qpkmj8bye/amazon-fast-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2286000"/>
            <a:ext cx="4257675"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070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2000" b="0" dirty="0"/>
              <a:t>Vậy là Amazon đã làm thế nào để vẫn đem lại UX hoàn hảo trong khi không có một tí delay nào </a:t>
            </a:r>
            <a:endParaRPr lang="en-US" sz="20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54</a:t>
            </a:fld>
            <a:endParaRPr lang="en-US"/>
          </a:p>
        </p:txBody>
      </p:sp>
      <p:pic>
        <p:nvPicPr>
          <p:cNvPr id="12290" name="Picture 2" descr="https://static.tumblr.com/9hgswys/vogmj8fh4/screen_shot_2013-03-06_at_1.17.35_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 y="2140857"/>
            <a:ext cx="3952875" cy="37909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800600" y="1981200"/>
            <a:ext cx="3657600" cy="3693319"/>
          </a:xfrm>
          <a:prstGeom prst="rect">
            <a:avLst/>
          </a:prstGeom>
        </p:spPr>
        <p:txBody>
          <a:bodyPr wrap="square">
            <a:spAutoFit/>
          </a:bodyPr>
          <a:lstStyle/>
          <a:p>
            <a:r>
              <a:rPr lang="vi-VN" dirty="0"/>
              <a:t>Ở mọi thời điểm, Amazon vẽ ra 1 tam giác với </a:t>
            </a:r>
            <a:r>
              <a:rPr lang="vi-VN" b="1" dirty="0"/>
              <a:t>1 đỉnh là vị trí con trỏ hiện tại và 2 đỉnh còn lại là đỉnh và đáy của submenu</a:t>
            </a:r>
            <a:r>
              <a:rPr lang="vi-VN" dirty="0"/>
              <a:t>.</a:t>
            </a:r>
          </a:p>
          <a:p>
            <a:r>
              <a:rPr lang="vi-VN" dirty="0"/>
              <a:t>Vị trí tiếp theo của con trỏ được kiểm tra xem có nằm trong tam giác này hay không</a:t>
            </a:r>
          </a:p>
          <a:p>
            <a:r>
              <a:rPr lang="vi-VN" dirty="0"/>
              <a:t>Nếu con trỏ vẫn nằm trong hình tam giác, thì Amazon "phán đoán" là user đang dịch chuột về submenu và </a:t>
            </a:r>
            <a:r>
              <a:rPr lang="vi-VN" i="1" dirty="0"/>
              <a:t>giữ nguyên nội dung</a:t>
            </a:r>
            <a:r>
              <a:rPr lang="vi-VN" dirty="0"/>
              <a:t>.</a:t>
            </a:r>
          </a:p>
          <a:p>
            <a:r>
              <a:rPr lang="vi-VN" dirty="0"/>
              <a:t>Nếu con trỏ đi ra ngoài thì xét lại vị trí để tìm submenu cũ hay mới.</a:t>
            </a:r>
          </a:p>
        </p:txBody>
      </p:sp>
    </p:spTree>
    <p:extLst>
      <p:ext uri="{BB962C8B-B14F-4D97-AF65-F5344CB8AC3E}">
        <p14:creationId xmlns:p14="http://schemas.microsoft.com/office/powerpoint/2010/main" val="2653340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Thank You!</a:t>
            </a:r>
          </a:p>
        </p:txBody>
      </p:sp>
      <p:sp>
        <p:nvSpPr>
          <p:cNvPr id="3" name="Date Placeholder 2"/>
          <p:cNvSpPr>
            <a:spLocks noGrp="1"/>
          </p:cNvSpPr>
          <p:nvPr>
            <p:ph type="dt" sz="half" idx="2"/>
          </p:nvPr>
        </p:nvSpPr>
        <p:spPr/>
        <p:txBody>
          <a:bodyPr/>
          <a:lstStyle/>
          <a:p>
            <a:r>
              <a:rPr lang="en-US" smtClean="0"/>
              <a:t>12/2013</a:t>
            </a:r>
            <a:endParaRPr lang="en-US"/>
          </a:p>
        </p:txBody>
      </p:sp>
      <p:sp>
        <p:nvSpPr>
          <p:cNvPr id="4" name="Slide Number Placeholder 3"/>
          <p:cNvSpPr>
            <a:spLocks noGrp="1"/>
          </p:cNvSpPr>
          <p:nvPr>
            <p:ph type="sldNum" sz="quarter" idx="4"/>
          </p:nvPr>
        </p:nvSpPr>
        <p:spPr/>
        <p:txBody>
          <a:bodyPr/>
          <a:lstStyle/>
          <a:p>
            <a:fld id="{79963460-0769-411E-87EA-8CDCF0607346}" type="slidenum">
              <a:rPr lang="en-US" smtClean="0"/>
              <a:pPr/>
              <a:t>55</a:t>
            </a:fld>
            <a:endParaRPr lang="en-US"/>
          </a:p>
        </p:txBody>
      </p:sp>
      <p:sp>
        <p:nvSpPr>
          <p:cNvPr id="5" name="Footer Placeholder 4"/>
          <p:cNvSpPr>
            <a:spLocks noGrp="1"/>
          </p:cNvSpPr>
          <p:nvPr>
            <p:ph type="ftr" sz="quarter" idx="3"/>
          </p:nvPr>
        </p:nvSpPr>
        <p:spPr/>
        <p:txBody>
          <a:bodyPr/>
          <a:lstStyle/>
          <a:p>
            <a:r>
              <a:rPr lang="en-US" smtClean="0"/>
              <a:t>ntphuong-cnpm</a:t>
            </a:r>
            <a:endParaRPr lang="en-US"/>
          </a:p>
        </p:txBody>
      </p:sp>
      <p:pic>
        <p:nvPicPr>
          <p:cNvPr id="6" name="Picture 2" descr="http://www.ictu.edu.vn/attachments/article/149/LogoICTU.jpg"/>
          <p:cNvPicPr>
            <a:picLocks noChangeAspect="1" noChangeArrowheads="1"/>
          </p:cNvPicPr>
          <p:nvPr/>
        </p:nvPicPr>
        <p:blipFill>
          <a:blip r:embed="rId2"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sz="2800" dirty="0" smtClean="0"/>
              <a:t>2</a:t>
            </a:r>
            <a:r>
              <a:rPr lang="en-US" sz="2800" dirty="0"/>
              <a:t>. </a:t>
            </a:r>
            <a:r>
              <a:rPr lang="en-US" sz="2800" dirty="0" err="1" smtClean="0"/>
              <a:t>Tiến</a:t>
            </a:r>
            <a:r>
              <a:rPr lang="en-US" sz="2800" dirty="0"/>
              <a:t> </a:t>
            </a:r>
            <a:r>
              <a:rPr lang="en-US" sz="2800" dirty="0" err="1" smtClean="0"/>
              <a:t>trình</a:t>
            </a:r>
            <a:r>
              <a:rPr lang="en-US" sz="2800" dirty="0"/>
              <a:t> </a:t>
            </a:r>
            <a:r>
              <a:rPr lang="en-US" sz="2800" dirty="0" err="1" smtClean="0"/>
              <a:t>xử</a:t>
            </a:r>
            <a:r>
              <a:rPr lang="en-US" sz="2800" dirty="0"/>
              <a:t> </a:t>
            </a:r>
            <a:r>
              <a:rPr lang="en-US" sz="2800" dirty="0" err="1" smtClean="0"/>
              <a:t>lý</a:t>
            </a:r>
            <a:r>
              <a:rPr lang="en-US" sz="2800" dirty="0"/>
              <a:t> </a:t>
            </a:r>
            <a:r>
              <a:rPr lang="en-US" sz="2800" dirty="0" err="1" smtClean="0"/>
              <a:t>thông</a:t>
            </a:r>
            <a:r>
              <a:rPr lang="en-US" sz="2800" dirty="0"/>
              <a:t> tin </a:t>
            </a:r>
            <a:r>
              <a:rPr lang="en-US" sz="2800" dirty="0" err="1" smtClean="0"/>
              <a:t>của</a:t>
            </a:r>
            <a:r>
              <a:rPr lang="en-US" sz="2800" dirty="0" smtClean="0"/>
              <a:t> con </a:t>
            </a:r>
            <a:r>
              <a:rPr lang="en-US" sz="2800" dirty="0" err="1" smtClean="0"/>
              <a:t>ng</a:t>
            </a:r>
            <a:r>
              <a:rPr lang="vi-VN" sz="2800" dirty="0"/>
              <a:t>ười</a:t>
            </a:r>
            <a:endParaRPr lang="en-US" sz="2800" dirty="0"/>
          </a:p>
        </p:txBody>
      </p:sp>
      <p:sp>
        <p:nvSpPr>
          <p:cNvPr id="3" name="Content Placeholder 2"/>
          <p:cNvSpPr>
            <a:spLocks noGrp="1"/>
          </p:cNvSpPr>
          <p:nvPr>
            <p:ph idx="1"/>
          </p:nvPr>
        </p:nvSpPr>
        <p:spPr>
          <a:xfrm>
            <a:off x="457200" y="1076325"/>
            <a:ext cx="7924800" cy="5248275"/>
          </a:xfrm>
        </p:spPr>
        <p:txBody>
          <a:bodyPr/>
          <a:lstStyle/>
          <a:p>
            <a:r>
              <a:rPr lang="en-US" sz="2400" b="0" dirty="0" err="1">
                <a:latin typeface="Arial" pitchFamily="34" charset="0"/>
                <a:cs typeface="Arial" pitchFamily="34" charset="0"/>
              </a:rPr>
              <a:t>Nhiệm</a:t>
            </a:r>
            <a:r>
              <a:rPr lang="en-US" sz="2400" b="0" dirty="0">
                <a:latin typeface="Arial" pitchFamily="34" charset="0"/>
                <a:cs typeface="Arial" pitchFamily="34" charset="0"/>
              </a:rPr>
              <a:t> </a:t>
            </a:r>
            <a:r>
              <a:rPr lang="en-US" sz="2400" b="0" dirty="0" err="1">
                <a:latin typeface="Arial" pitchFamily="34" charset="0"/>
                <a:cs typeface="Arial" pitchFamily="34" charset="0"/>
              </a:rPr>
              <a:t>vụ</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xây</a:t>
            </a:r>
            <a:r>
              <a:rPr lang="en-US" sz="2400" b="0" dirty="0">
                <a:latin typeface="Arial" pitchFamily="34" charset="0"/>
                <a:cs typeface="Arial" pitchFamily="34" charset="0"/>
              </a:rPr>
              <a:t> </a:t>
            </a:r>
            <a:r>
              <a:rPr lang="en-US" sz="2400" b="0" dirty="0" err="1">
                <a:latin typeface="Arial" pitchFamily="34" charset="0"/>
                <a:cs typeface="Arial" pitchFamily="34" charset="0"/>
              </a:rPr>
              <a:t>dựng</a:t>
            </a:r>
            <a:r>
              <a:rPr lang="en-US" sz="2400" b="0" dirty="0">
                <a:latin typeface="Arial" pitchFamily="34" charset="0"/>
                <a:cs typeface="Arial" pitchFamily="34" charset="0"/>
              </a:rPr>
              <a:t> </a:t>
            </a:r>
            <a:r>
              <a:rPr lang="en-US" sz="2400" b="0" dirty="0" err="1">
                <a:latin typeface="Arial" pitchFamily="34" charset="0"/>
                <a:cs typeface="Arial" pitchFamily="34" charset="0"/>
              </a:rPr>
              <a:t>giao</a:t>
            </a:r>
            <a:r>
              <a:rPr lang="en-US" sz="2400" b="0" dirty="0">
                <a:latin typeface="Arial" pitchFamily="34" charset="0"/>
                <a:cs typeface="Arial" pitchFamily="34" charset="0"/>
              </a:rPr>
              <a:t> </a:t>
            </a:r>
            <a:r>
              <a:rPr lang="en-US" sz="2400" b="0" dirty="0" err="1">
                <a:latin typeface="Arial" pitchFamily="34" charset="0"/>
                <a:cs typeface="Arial" pitchFamily="34" charset="0"/>
              </a:rPr>
              <a:t>diện</a:t>
            </a:r>
            <a:r>
              <a:rPr lang="en-US" sz="2400" b="0" dirty="0">
                <a:latin typeface="Arial" pitchFamily="34" charset="0"/>
                <a:cs typeface="Arial" pitchFamily="34" charset="0"/>
              </a:rPr>
              <a:t> </a:t>
            </a:r>
            <a:r>
              <a:rPr lang="en-US" sz="2400" b="0" dirty="0" err="1">
                <a:latin typeface="Arial" pitchFamily="34" charset="0"/>
                <a:cs typeface="Arial" pitchFamily="34" charset="0"/>
              </a:rPr>
              <a:t>người-máy</a:t>
            </a:r>
            <a:r>
              <a:rPr lang="en-US" sz="2400" b="0" dirty="0">
                <a:latin typeface="Arial" pitchFamily="34" charset="0"/>
                <a:cs typeface="Arial" pitchFamily="34" charset="0"/>
              </a:rPr>
              <a:t> </a:t>
            </a:r>
            <a:r>
              <a:rPr lang="en-US" sz="2400" b="0" dirty="0" err="1">
                <a:latin typeface="Arial" pitchFamily="34" charset="0"/>
                <a:cs typeface="Arial" pitchFamily="34" charset="0"/>
              </a:rPr>
              <a:t>hiệu</a:t>
            </a:r>
            <a:r>
              <a:rPr lang="en-US" sz="2400" b="0" dirty="0">
                <a:latin typeface="Arial" pitchFamily="34" charset="0"/>
                <a:cs typeface="Arial" pitchFamily="34" charset="0"/>
              </a:rPr>
              <a:t> </a:t>
            </a:r>
            <a:r>
              <a:rPr lang="en-US" sz="2400" b="0" dirty="0" err="1">
                <a:latin typeface="Arial" pitchFamily="34" charset="0"/>
                <a:cs typeface="Arial" pitchFamily="34" charset="0"/>
              </a:rPr>
              <a:t>quả</a:t>
            </a:r>
            <a:endParaRPr lang="en-US" sz="2400" b="0" dirty="0">
              <a:latin typeface="Arial" pitchFamily="34" charset="0"/>
              <a:cs typeface="Arial" pitchFamily="34" charset="0"/>
            </a:endParaRPr>
          </a:p>
          <a:p>
            <a:r>
              <a:rPr lang="en-US" sz="2400" b="0" dirty="0" err="1">
                <a:latin typeface="Arial" pitchFamily="34" charset="0"/>
                <a:cs typeface="Arial" pitchFamily="34" charset="0"/>
              </a:rPr>
              <a:t>Đã</a:t>
            </a:r>
            <a:r>
              <a:rPr lang="en-US" sz="2400" b="0" dirty="0">
                <a:latin typeface="Arial" pitchFamily="34" charset="0"/>
                <a:cs typeface="Arial" pitchFamily="34" charset="0"/>
              </a:rPr>
              <a:t> </a:t>
            </a:r>
            <a:r>
              <a:rPr lang="en-US" sz="2400" b="0" dirty="0" err="1">
                <a:latin typeface="Arial" pitchFamily="34" charset="0"/>
                <a:cs typeface="Arial" pitchFamily="34" charset="0"/>
              </a:rPr>
              <a:t>biết</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đặc</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hệ</a:t>
            </a:r>
            <a:r>
              <a:rPr lang="en-US" sz="2400" b="0" dirty="0">
                <a:latin typeface="Arial" pitchFamily="34" charset="0"/>
                <a:cs typeface="Arial" pitchFamily="34" charset="0"/>
              </a:rPr>
              <a:t> </a:t>
            </a:r>
            <a:r>
              <a:rPr lang="en-US" sz="2400" b="0" dirty="0" err="1">
                <a:latin typeface="Arial" pitchFamily="34" charset="0"/>
                <a:cs typeface="Arial" pitchFamily="34" charset="0"/>
              </a:rPr>
              <a:t>thống</a:t>
            </a:r>
            <a:r>
              <a:rPr lang="en-US" sz="2400" b="0" dirty="0">
                <a:latin typeface="Arial" pitchFamily="34" charset="0"/>
                <a:cs typeface="Arial" pitchFamily="34" charset="0"/>
              </a:rPr>
              <a:t> </a:t>
            </a:r>
            <a:r>
              <a:rPr lang="en-US" sz="2400" b="0" dirty="0" err="1">
                <a:latin typeface="Arial" pitchFamily="34" charset="0"/>
                <a:cs typeface="Arial" pitchFamily="34" charset="0"/>
              </a:rPr>
              <a:t>máy</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Tốc</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dung </a:t>
            </a:r>
            <a:r>
              <a:rPr lang="en-US" sz="2000" dirty="0" err="1">
                <a:latin typeface="Arial" pitchFamily="34" charset="0"/>
                <a:cs typeface="Arial" pitchFamily="34" charset="0"/>
              </a:rPr>
              <a:t>lượng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nhớ</a:t>
            </a:r>
            <a:r>
              <a:rPr lang="en-US" sz="2000" dirty="0">
                <a:latin typeface="Arial" pitchFamily="34" charset="0"/>
                <a:cs typeface="Arial" pitchFamily="34" charset="0"/>
              </a:rPr>
              <a:t>, </a:t>
            </a:r>
            <a:r>
              <a:rPr lang="en-US" sz="2000" dirty="0" err="1">
                <a:latin typeface="Arial" pitchFamily="34" charset="0"/>
                <a:cs typeface="Arial" pitchFamily="34" charset="0"/>
              </a:rPr>
              <a:t>đĩa</a:t>
            </a:r>
            <a:r>
              <a:rPr lang="en-US" sz="2000" dirty="0">
                <a:latin typeface="Arial" pitchFamily="34" charset="0"/>
                <a:cs typeface="Arial" pitchFamily="34" charset="0"/>
              </a:rPr>
              <a:t> </a:t>
            </a:r>
            <a:r>
              <a:rPr lang="en-US" sz="2000" dirty="0" err="1">
                <a:latin typeface="Arial" pitchFamily="34" charset="0"/>
                <a:cs typeface="Arial" pitchFamily="34" charset="0"/>
              </a:rPr>
              <a:t>cứng</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điều</a:t>
            </a:r>
            <a:r>
              <a:rPr lang="en-US" sz="2000" dirty="0">
                <a:latin typeface="Arial" pitchFamily="34" charset="0"/>
                <a:cs typeface="Arial" pitchFamily="34" charset="0"/>
              </a:rPr>
              <a:t> </a:t>
            </a:r>
            <a:r>
              <a:rPr lang="en-US" sz="2000" dirty="0" err="1">
                <a:latin typeface="Arial" pitchFamily="34" charset="0"/>
                <a:cs typeface="Arial" pitchFamily="34" charset="0"/>
              </a:rPr>
              <a:t>hành</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tác</a:t>
            </a:r>
            <a:r>
              <a:rPr lang="en-US" sz="2000" dirty="0">
                <a:latin typeface="Arial" pitchFamily="34" charset="0"/>
                <a:cs typeface="Arial" pitchFamily="34" charset="0"/>
              </a:rPr>
              <a:t>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thành</a:t>
            </a:r>
            <a:r>
              <a:rPr lang="en-US" sz="2000" dirty="0">
                <a:latin typeface="Arial" pitchFamily="34" charset="0"/>
                <a:cs typeface="Arial" pitchFamily="34" charset="0"/>
              </a:rPr>
              <a:t> </a:t>
            </a:r>
            <a:r>
              <a:rPr lang="en-US" sz="2000" dirty="0" err="1">
                <a:latin typeface="Arial" pitchFamily="34" charset="0"/>
                <a:cs typeface="Arial" pitchFamily="34" charset="0"/>
              </a:rPr>
              <a:t>phần</a:t>
            </a:r>
            <a:endParaRPr lang="en-US" sz="2000" dirty="0">
              <a:latin typeface="Arial" pitchFamily="34" charset="0"/>
              <a:cs typeface="Arial" pitchFamily="34" charset="0"/>
            </a:endParaRPr>
          </a:p>
          <a:p>
            <a:r>
              <a:rPr lang="en-US" sz="2400" b="0" dirty="0" err="1">
                <a:latin typeface="Arial" pitchFamily="34" charset="0"/>
                <a:cs typeface="Arial" pitchFamily="34" charset="0"/>
              </a:rPr>
              <a:t>Đã</a:t>
            </a:r>
            <a:r>
              <a:rPr lang="en-US" sz="2400" b="0" dirty="0">
                <a:latin typeface="Arial" pitchFamily="34" charset="0"/>
                <a:cs typeface="Arial" pitchFamily="34" charset="0"/>
              </a:rPr>
              <a:t> </a:t>
            </a:r>
            <a:r>
              <a:rPr lang="en-US" sz="2400" b="0" dirty="0" err="1">
                <a:latin typeface="Arial" pitchFamily="34" charset="0"/>
                <a:cs typeface="Arial" pitchFamily="34" charset="0"/>
              </a:rPr>
              <a:t>biết</a:t>
            </a:r>
            <a:r>
              <a:rPr lang="en-US" sz="2400" b="0" dirty="0">
                <a:latin typeface="Arial" pitchFamily="34" charset="0"/>
                <a:cs typeface="Arial" pitchFamily="34" charset="0"/>
              </a:rPr>
              <a:t> </a:t>
            </a:r>
            <a:r>
              <a:rPr lang="en-US" sz="2400" b="0" dirty="0" err="1">
                <a:latin typeface="Arial" pitchFamily="34" charset="0"/>
                <a:cs typeface="Arial" pitchFamily="34" charset="0"/>
              </a:rPr>
              <a:t>phân</a:t>
            </a:r>
            <a:r>
              <a:rPr lang="en-US" sz="2400" b="0" dirty="0">
                <a:latin typeface="Arial" pitchFamily="34" charset="0"/>
                <a:cs typeface="Arial" pitchFamily="34" charset="0"/>
              </a:rPr>
              <a:t> </a:t>
            </a:r>
            <a:r>
              <a:rPr lang="en-US" sz="2400" b="0" dirty="0" err="1">
                <a:latin typeface="Arial" pitchFamily="34" charset="0"/>
                <a:cs typeface="Arial" pitchFamily="34" charset="0"/>
              </a:rPr>
              <a:t>tích</a:t>
            </a:r>
            <a:r>
              <a:rPr lang="en-US" sz="2400" b="0" dirty="0">
                <a:latin typeface="Arial" pitchFamily="34" charset="0"/>
                <a:cs typeface="Arial" pitchFamily="34" charset="0"/>
              </a:rPr>
              <a:t>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cách</a:t>
            </a:r>
            <a:r>
              <a:rPr lang="en-US" sz="2400" b="0" dirty="0">
                <a:latin typeface="Arial" pitchFamily="34" charset="0"/>
                <a:cs typeface="Arial" pitchFamily="34" charset="0"/>
              </a:rPr>
              <a:t> </a:t>
            </a:r>
            <a:r>
              <a:rPr lang="en-US" sz="2400" b="0" dirty="0" err="1">
                <a:latin typeface="Arial" pitchFamily="34" charset="0"/>
                <a:cs typeface="Arial" pitchFamily="34" charset="0"/>
              </a:rPr>
              <a:t>thức</a:t>
            </a:r>
            <a:r>
              <a:rPr lang="en-US" sz="2400" b="0" dirty="0">
                <a:latin typeface="Arial" pitchFamily="34" charset="0"/>
                <a:cs typeface="Arial" pitchFamily="34" charset="0"/>
              </a:rPr>
              <a:t> </a:t>
            </a:r>
            <a:r>
              <a:rPr lang="en-US" sz="2400" b="0" dirty="0" err="1">
                <a:latin typeface="Arial" pitchFamily="34" charset="0"/>
                <a:cs typeface="Arial" pitchFamily="34" charset="0"/>
              </a:rPr>
              <a:t>thu</a:t>
            </a:r>
            <a:r>
              <a:rPr lang="en-US" sz="2400" b="0" dirty="0">
                <a:latin typeface="Arial" pitchFamily="34" charset="0"/>
                <a:cs typeface="Arial" pitchFamily="34" charset="0"/>
              </a:rPr>
              <a:t> </a:t>
            </a:r>
            <a:r>
              <a:rPr lang="en-US" sz="2400" b="0" dirty="0" err="1">
                <a:latin typeface="Arial" pitchFamily="34" charset="0"/>
                <a:cs typeface="Arial" pitchFamily="34" charset="0"/>
              </a:rPr>
              <a:t>thập</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tin ở </a:t>
            </a:r>
            <a:r>
              <a:rPr lang="en-US" sz="2400" b="0" dirty="0" err="1">
                <a:latin typeface="Arial" pitchFamily="34" charset="0"/>
                <a:cs typeface="Arial" pitchFamily="34" charset="0"/>
              </a:rPr>
              <a:t>mức</a:t>
            </a:r>
            <a:r>
              <a:rPr lang="en-US" sz="2400" b="0" dirty="0">
                <a:latin typeface="Arial" pitchFamily="34" charset="0"/>
                <a:cs typeface="Arial" pitchFamily="34" charset="0"/>
              </a:rPr>
              <a:t> </a:t>
            </a:r>
            <a:r>
              <a:rPr lang="en-US" sz="2400" b="0" dirty="0" err="1">
                <a:latin typeface="Arial" pitchFamily="34" charset="0"/>
                <a:cs typeface="Arial" pitchFamily="34" charset="0"/>
              </a:rPr>
              <a:t>cao</a:t>
            </a:r>
            <a:r>
              <a:rPr lang="en-US" sz="2400" b="0" dirty="0">
                <a:latin typeface="Arial" pitchFamily="34" charset="0"/>
                <a:cs typeface="Arial" pitchFamily="34" charset="0"/>
              </a:rPr>
              <a:t> </a:t>
            </a:r>
            <a:r>
              <a:rPr lang="en-US" sz="2400" b="0" dirty="0" err="1">
                <a:latin typeface="Arial" pitchFamily="34" charset="0"/>
                <a:cs typeface="Arial" pitchFamily="34" charset="0"/>
              </a:rPr>
              <a:t>về</a:t>
            </a:r>
            <a:r>
              <a:rPr lang="en-US" sz="2400" b="0" dirty="0">
                <a:latin typeface="Arial" pitchFamily="34" charset="0"/>
                <a:cs typeface="Arial" pitchFamily="34" charset="0"/>
              </a:rPr>
              <a:t>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cuối</a:t>
            </a:r>
            <a:r>
              <a:rPr lang="en-US" sz="2400" b="0" dirty="0">
                <a:latin typeface="Arial" pitchFamily="34" charset="0"/>
                <a:cs typeface="Arial" pitchFamily="34" charset="0"/>
              </a:rPr>
              <a:t> </a:t>
            </a:r>
            <a:r>
              <a:rPr lang="en-US" sz="2400" b="0" dirty="0" err="1">
                <a:latin typeface="Arial" pitchFamily="34" charset="0"/>
                <a:cs typeface="Arial" pitchFamily="34" charset="0"/>
              </a:rPr>
              <a:t>cùng</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sự</a:t>
            </a:r>
            <a:r>
              <a:rPr lang="en-US" sz="2400" b="0" dirty="0">
                <a:latin typeface="Arial" pitchFamily="34" charset="0"/>
                <a:cs typeface="Arial" pitchFamily="34" charset="0"/>
              </a:rPr>
              <a:t> </a:t>
            </a:r>
            <a:r>
              <a:rPr lang="en-US" sz="2400" b="0" dirty="0" err="1">
                <a:latin typeface="Arial" pitchFamily="34" charset="0"/>
                <a:cs typeface="Arial" pitchFamily="34" charset="0"/>
              </a:rPr>
              <a:t>khác</a:t>
            </a:r>
            <a:r>
              <a:rPr lang="en-US" sz="2400" b="0" dirty="0">
                <a:latin typeface="Arial" pitchFamily="34" charset="0"/>
                <a:cs typeface="Arial" pitchFamily="34" charset="0"/>
              </a:rPr>
              <a:t> </a:t>
            </a:r>
            <a:r>
              <a:rPr lang="en-US" sz="2400" b="0" dirty="0" err="1">
                <a:latin typeface="Arial" pitchFamily="34" charset="0"/>
                <a:cs typeface="Arial" pitchFamily="34" charset="0"/>
              </a:rPr>
              <a:t>biệt</a:t>
            </a:r>
            <a:r>
              <a:rPr lang="en-US" sz="2400" b="0" dirty="0">
                <a:latin typeface="Arial" pitchFamily="34" charset="0"/>
                <a:cs typeface="Arial" pitchFamily="34" charset="0"/>
              </a:rPr>
              <a:t> </a:t>
            </a:r>
            <a:r>
              <a:rPr lang="en-US" sz="2400" b="0" dirty="0" err="1">
                <a:latin typeface="Arial" pitchFamily="34" charset="0"/>
                <a:cs typeface="Arial" pitchFamily="34" charset="0"/>
              </a:rPr>
              <a:t>giữa</a:t>
            </a:r>
            <a:r>
              <a:rPr lang="en-US" sz="2400" b="0" dirty="0">
                <a:latin typeface="Arial" pitchFamily="34" charset="0"/>
                <a:cs typeface="Arial" pitchFamily="34" charset="0"/>
              </a:rPr>
              <a:t>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a:t>
            </a:r>
          </a:p>
          <a:p>
            <a:r>
              <a:rPr lang="en-US" sz="2400" b="0" dirty="0" err="1">
                <a:latin typeface="Arial" pitchFamily="34" charset="0"/>
                <a:cs typeface="Arial" pitchFamily="34" charset="0"/>
              </a:rPr>
              <a:t>Phần</a:t>
            </a:r>
            <a:r>
              <a:rPr lang="en-US" sz="2400" b="0" dirty="0">
                <a:latin typeface="Arial" pitchFamily="34" charset="0"/>
                <a:cs typeface="Arial" pitchFamily="34" charset="0"/>
              </a:rPr>
              <a:t> </a:t>
            </a:r>
            <a:r>
              <a:rPr lang="en-US" sz="2400" b="0" dirty="0" err="1">
                <a:latin typeface="Arial" pitchFamily="34" charset="0"/>
                <a:cs typeface="Arial" pitchFamily="34" charset="0"/>
              </a:rPr>
              <a:t>này</a:t>
            </a:r>
            <a:r>
              <a:rPr lang="en-US" sz="2400" b="0" dirty="0">
                <a:latin typeface="Arial" pitchFamily="34" charset="0"/>
                <a:cs typeface="Arial" pitchFamily="34" charset="0"/>
              </a:rPr>
              <a:t> </a:t>
            </a:r>
            <a:r>
              <a:rPr lang="en-US" sz="2400" b="0" dirty="0" err="1">
                <a:latin typeface="Arial" pitchFamily="34" charset="0"/>
                <a:cs typeface="Arial" pitchFamily="34" charset="0"/>
              </a:rPr>
              <a:t>nghiên</a:t>
            </a:r>
            <a:r>
              <a:rPr lang="en-US" sz="2400" b="0" dirty="0">
                <a:latin typeface="Arial" pitchFamily="34" charset="0"/>
                <a:cs typeface="Arial" pitchFamily="34" charset="0"/>
              </a:rPr>
              <a:t> </a:t>
            </a:r>
            <a:r>
              <a:rPr lang="en-US" sz="2400" b="0" dirty="0" err="1">
                <a:latin typeface="Arial" pitchFamily="34" charset="0"/>
                <a:cs typeface="Arial" pitchFamily="34" charset="0"/>
              </a:rPr>
              <a:t>cứu</a:t>
            </a:r>
            <a:r>
              <a:rPr lang="en-US" sz="2400" b="0" dirty="0">
                <a:latin typeface="Arial" pitchFamily="34" charset="0"/>
                <a:cs typeface="Arial" pitchFamily="34" charset="0"/>
              </a:rPr>
              <a:t> chi </a:t>
            </a:r>
            <a:r>
              <a:rPr lang="en-US" sz="2400" b="0" dirty="0" err="1">
                <a:latin typeface="Arial" pitchFamily="34" charset="0"/>
                <a:cs typeface="Arial" pitchFamily="34" charset="0"/>
              </a:rPr>
              <a:t>tiết</a:t>
            </a:r>
            <a:r>
              <a:rPr lang="en-US" sz="2400" b="0" dirty="0">
                <a:latin typeface="Arial" pitchFamily="34" charset="0"/>
                <a:cs typeface="Arial" pitchFamily="34" charset="0"/>
              </a:rPr>
              <a:t> </a:t>
            </a:r>
            <a:r>
              <a:rPr lang="en-US" sz="2400" b="0" dirty="0" err="1">
                <a:latin typeface="Arial" pitchFamily="34" charset="0"/>
                <a:cs typeface="Arial" pitchFamily="34" charset="0"/>
              </a:rPr>
              <a:t>mức</a:t>
            </a:r>
            <a:r>
              <a:rPr lang="en-US" sz="2400" b="0" dirty="0">
                <a:latin typeface="Arial" pitchFamily="34" charset="0"/>
                <a:cs typeface="Arial" pitchFamily="34" charset="0"/>
              </a:rPr>
              <a:t> </a:t>
            </a:r>
            <a:r>
              <a:rPr lang="en-US" sz="2400" b="0" dirty="0" err="1">
                <a:latin typeface="Arial" pitchFamily="34" charset="0"/>
                <a:cs typeface="Arial" pitchFamily="34" charset="0"/>
              </a:rPr>
              <a:t>thấp</a:t>
            </a:r>
            <a:r>
              <a:rPr lang="en-US" sz="2400" b="0" dirty="0">
                <a:latin typeface="Arial" pitchFamily="34" charset="0"/>
                <a:cs typeface="Arial" pitchFamily="34" charset="0"/>
              </a:rPr>
              <a:t> </a:t>
            </a:r>
            <a:r>
              <a:rPr lang="en-US" sz="2400" b="0" dirty="0" err="1">
                <a:latin typeface="Arial" pitchFamily="34" charset="0"/>
                <a:cs typeface="Arial" pitchFamily="34" charset="0"/>
              </a:rPr>
              <a:t>về</a:t>
            </a:r>
            <a:r>
              <a:rPr lang="en-US" sz="2400" b="0" dirty="0">
                <a:latin typeface="Arial" pitchFamily="34" charset="0"/>
                <a:cs typeface="Arial" pitchFamily="34" charset="0"/>
              </a:rPr>
              <a:t>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bao</a:t>
            </a:r>
            <a:r>
              <a:rPr lang="en-US" sz="2400" b="0" dirty="0">
                <a:latin typeface="Arial" pitchFamily="34" charset="0"/>
                <a:cs typeface="Arial" pitchFamily="34" charset="0"/>
              </a:rPr>
              <a:t> </a:t>
            </a:r>
            <a:r>
              <a:rPr lang="en-US" sz="2400" b="0" dirty="0" err="1">
                <a:latin typeface="Arial" pitchFamily="34" charset="0"/>
                <a:cs typeface="Arial" pitchFamily="34" charset="0"/>
              </a:rPr>
              <a:t>gồm</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nhớ</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tính</a:t>
            </a:r>
            <a:r>
              <a:rPr lang="en-US" sz="2000" dirty="0">
                <a:latin typeface="Arial" pitchFamily="34" charset="0"/>
                <a:cs typeface="Arial" pitchFamily="34" charset="0"/>
              </a:rPr>
              <a:t> </a:t>
            </a:r>
            <a:r>
              <a:rPr lang="en-US" sz="2000" dirty="0" err="1">
                <a:latin typeface="Arial" pitchFamily="34" charset="0"/>
                <a:cs typeface="Arial" pitchFamily="34" charset="0"/>
              </a:rPr>
              <a:t>chất</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thức</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con </a:t>
            </a:r>
            <a:r>
              <a:rPr lang="en-US" sz="2000" dirty="0" err="1">
                <a:latin typeface="Arial" pitchFamily="34" charset="0"/>
                <a:cs typeface="Arial" pitchFamily="34" charset="0"/>
              </a:rPr>
              <a:t>người</a:t>
            </a:r>
            <a:r>
              <a:rPr lang="en-US" sz="2000" dirty="0">
                <a:latin typeface="Arial" pitchFamily="34" charset="0"/>
                <a:cs typeface="Arial" pitchFamily="34" charset="0"/>
              </a:rPr>
              <a:t>.</a:t>
            </a: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tính</a:t>
            </a:r>
            <a:r>
              <a:rPr lang="en-US" sz="2000" dirty="0">
                <a:latin typeface="Arial" pitchFamily="34" charset="0"/>
                <a:cs typeface="Arial" pitchFamily="34" charset="0"/>
              </a:rPr>
              <a:t> </a:t>
            </a:r>
            <a:r>
              <a:rPr lang="en-US" sz="2000" dirty="0" err="1">
                <a:latin typeface="Arial" pitchFamily="34" charset="0"/>
                <a:cs typeface="Arial" pitchFamily="34" charset="0"/>
              </a:rPr>
              <a:t>chất</a:t>
            </a:r>
            <a:r>
              <a:rPr lang="en-US" sz="2000" dirty="0">
                <a:latin typeface="Arial" pitchFamily="34" charset="0"/>
                <a:cs typeface="Arial" pitchFamily="34" charset="0"/>
              </a:rPr>
              <a:t> </a:t>
            </a:r>
            <a:r>
              <a:rPr lang="en-US" sz="2000" dirty="0" err="1">
                <a:latin typeface="Arial" pitchFamily="34" charset="0"/>
                <a:cs typeface="Arial" pitchFamily="34" charset="0"/>
              </a:rPr>
              <a:t>chung</a:t>
            </a:r>
            <a:r>
              <a:rPr lang="en-US" sz="2000" dirty="0">
                <a:latin typeface="Arial" pitchFamily="34" charset="0"/>
                <a:cs typeface="Arial" pitchFamily="34" charset="0"/>
              </a:rPr>
              <a:t> </a:t>
            </a:r>
            <a:r>
              <a:rPr lang="en-US" sz="2000" dirty="0" err="1">
                <a:latin typeface="Arial" pitchFamily="34" charset="0"/>
                <a:cs typeface="Arial" pitchFamily="34" charset="0"/>
              </a:rPr>
              <a:t>mà</a:t>
            </a:r>
            <a:r>
              <a:rPr lang="en-US" sz="2000" dirty="0">
                <a:latin typeface="Arial" pitchFamily="34" charset="0"/>
                <a:cs typeface="Arial" pitchFamily="34" charset="0"/>
              </a:rPr>
              <a:t> </a:t>
            </a:r>
            <a:r>
              <a:rPr lang="en-US" sz="2000" dirty="0" err="1">
                <a:latin typeface="Arial" pitchFamily="34" charset="0"/>
                <a:cs typeface="Arial" pitchFamily="34" charset="0"/>
              </a:rPr>
              <a:t>hầu</a:t>
            </a:r>
            <a:r>
              <a:rPr lang="en-US" sz="2000" dirty="0">
                <a:latin typeface="Arial" pitchFamily="34" charset="0"/>
                <a:cs typeface="Arial" pitchFamily="34" charset="0"/>
              </a:rPr>
              <a:t> </a:t>
            </a:r>
            <a:r>
              <a:rPr lang="en-US" sz="2000" dirty="0" err="1">
                <a:latin typeface="Arial" pitchFamily="34" charset="0"/>
                <a:cs typeface="Arial" pitchFamily="34" charset="0"/>
              </a:rPr>
              <a:t>hết</a:t>
            </a:r>
            <a:r>
              <a:rPr lang="en-US" sz="2000" dirty="0">
                <a:latin typeface="Arial" pitchFamily="34" charset="0"/>
                <a:cs typeface="Arial" pitchFamily="34" charset="0"/>
              </a:rPr>
              <a:t> con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đều</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467600" cy="563563"/>
          </a:xfrm>
        </p:spPr>
        <p:txBody>
          <a:bodyPr/>
          <a:lstStyle/>
          <a:p>
            <a:pPr algn="ctr"/>
            <a:r>
              <a:rPr lang="en-US" sz="2800" dirty="0" err="1" smtClean="0"/>
              <a:t>Xử</a:t>
            </a:r>
            <a:r>
              <a:rPr lang="en-US" sz="2800" dirty="0"/>
              <a:t> </a:t>
            </a:r>
            <a:r>
              <a:rPr lang="en-US" sz="2800" dirty="0" err="1" smtClean="0"/>
              <a:t>lý</a:t>
            </a:r>
            <a:r>
              <a:rPr lang="en-US" sz="2800" dirty="0"/>
              <a:t> </a:t>
            </a:r>
            <a:r>
              <a:rPr lang="en-US" sz="2800" dirty="0" err="1" smtClean="0"/>
              <a:t>thông</a:t>
            </a:r>
            <a:r>
              <a:rPr lang="en-US" sz="2800" dirty="0" smtClean="0"/>
              <a:t> </a:t>
            </a:r>
            <a:r>
              <a:rPr lang="en-US" sz="2800" dirty="0"/>
              <a:t>tin </a:t>
            </a:r>
            <a:r>
              <a:rPr lang="en-US" sz="2800" dirty="0" err="1" smtClean="0"/>
              <a:t>của</a:t>
            </a:r>
            <a:r>
              <a:rPr lang="en-US" sz="2800" dirty="0" smtClean="0"/>
              <a:t> con </a:t>
            </a:r>
            <a:r>
              <a:rPr lang="en-US" sz="2800" dirty="0" err="1" smtClean="0"/>
              <a:t>ng</a:t>
            </a:r>
            <a:r>
              <a:rPr lang="vi-VN" sz="2800" dirty="0"/>
              <a:t>ười</a:t>
            </a:r>
            <a:endParaRPr lang="en-US" sz="2800" dirty="0"/>
          </a:p>
        </p:txBody>
      </p:sp>
      <p:sp>
        <p:nvSpPr>
          <p:cNvPr id="3" name="Content Placeholder 2"/>
          <p:cNvSpPr>
            <a:spLocks noGrp="1"/>
          </p:cNvSpPr>
          <p:nvPr>
            <p:ph idx="1"/>
          </p:nvPr>
        </p:nvSpPr>
        <p:spPr>
          <a:xfrm>
            <a:off x="381000" y="1295400"/>
            <a:ext cx="7772400" cy="4876800"/>
          </a:xfrm>
        </p:spPr>
        <p:txBody>
          <a:bodyPr/>
          <a:lstStyle/>
          <a:p>
            <a:r>
              <a:rPr lang="en-US" sz="2000" b="0" dirty="0" err="1"/>
              <a:t>Mô</a:t>
            </a:r>
            <a:r>
              <a:rPr lang="en-US" sz="2000" b="0" dirty="0"/>
              <a:t> </a:t>
            </a:r>
            <a:r>
              <a:rPr lang="en-US" sz="2000" b="0" dirty="0" err="1"/>
              <a:t>hình</a:t>
            </a:r>
            <a:r>
              <a:rPr lang="en-US" sz="2000" b="0" dirty="0"/>
              <a:t> </a:t>
            </a:r>
            <a:r>
              <a:rPr lang="en-US" sz="2000" b="0" dirty="0" err="1"/>
              <a:t>xử</a:t>
            </a:r>
            <a:r>
              <a:rPr lang="en-US" sz="2000" b="0" dirty="0"/>
              <a:t> </a:t>
            </a:r>
            <a:r>
              <a:rPr lang="en-US" sz="2000" b="0" dirty="0" err="1"/>
              <a:t>lý</a:t>
            </a:r>
            <a:r>
              <a:rPr lang="en-US" sz="2000" b="0" dirty="0"/>
              <a:t> </a:t>
            </a:r>
            <a:r>
              <a:rPr lang="en-US" sz="2000" b="0" dirty="0" err="1"/>
              <a:t>thông</a:t>
            </a:r>
            <a:r>
              <a:rPr lang="en-US" sz="2000" b="0" dirty="0"/>
              <a:t> tin con </a:t>
            </a:r>
            <a:r>
              <a:rPr lang="en-US" sz="2000" b="0" dirty="0" err="1"/>
              <a:t>người</a:t>
            </a:r>
            <a:r>
              <a:rPr lang="en-US" sz="2000" b="0" dirty="0"/>
              <a:t> </a:t>
            </a:r>
          </a:p>
          <a:p>
            <a:pPr lvl="1"/>
            <a:r>
              <a:rPr lang="en-US" sz="2000" i="1" dirty="0"/>
              <a:t>Lindsay &amp; Norman </a:t>
            </a:r>
            <a:r>
              <a:rPr lang="en-US" sz="2000" dirty="0"/>
              <a:t>(1977) </a:t>
            </a:r>
            <a:r>
              <a:rPr lang="en-US" sz="2000" dirty="0" err="1"/>
              <a:t>đề</a:t>
            </a:r>
            <a:r>
              <a:rPr lang="en-US" sz="2000" dirty="0"/>
              <a:t> </a:t>
            </a:r>
            <a:r>
              <a:rPr lang="en-US" sz="2000" dirty="0" err="1"/>
              <a:t>xuất</a:t>
            </a:r>
            <a:r>
              <a:rPr lang="en-US" sz="2000" dirty="0"/>
              <a:t> </a:t>
            </a:r>
            <a:r>
              <a:rPr lang="en-US" sz="2000" dirty="0" err="1"/>
              <a:t>mô</a:t>
            </a:r>
            <a:r>
              <a:rPr lang="en-US" sz="2000" dirty="0"/>
              <a:t> </a:t>
            </a:r>
            <a:r>
              <a:rPr lang="en-US" sz="2000" dirty="0" err="1"/>
              <a:t>hình</a:t>
            </a:r>
            <a:r>
              <a:rPr lang="en-US" sz="2000" dirty="0"/>
              <a:t> </a:t>
            </a:r>
            <a:r>
              <a:rPr lang="en-US" sz="2000" dirty="0" err="1"/>
              <a:t>xử</a:t>
            </a:r>
            <a:r>
              <a:rPr lang="en-US" sz="2000" dirty="0"/>
              <a:t> </a:t>
            </a:r>
            <a:r>
              <a:rPr lang="en-US" sz="2000" dirty="0" err="1"/>
              <a:t>lý</a:t>
            </a:r>
            <a:r>
              <a:rPr lang="en-US" sz="2000" dirty="0"/>
              <a:t> </a:t>
            </a:r>
            <a:r>
              <a:rPr lang="en-US" sz="2000" dirty="0" err="1"/>
              <a:t>cơ</a:t>
            </a:r>
            <a:r>
              <a:rPr lang="en-US" sz="2000" dirty="0"/>
              <a:t> </a:t>
            </a:r>
            <a:r>
              <a:rPr lang="en-US" sz="2000" dirty="0" err="1"/>
              <a:t>sở</a:t>
            </a:r>
            <a:r>
              <a:rPr lang="en-US" sz="2000" dirty="0"/>
              <a:t>: </a:t>
            </a:r>
            <a:r>
              <a:rPr lang="en-US" sz="2000" dirty="0" err="1"/>
              <a:t>thông</a:t>
            </a:r>
            <a:r>
              <a:rPr lang="en-US" sz="2000" dirty="0"/>
              <a:t> tin </a:t>
            </a:r>
            <a:r>
              <a:rPr lang="en-US" sz="2000" dirty="0" err="1"/>
              <a:t>vào</a:t>
            </a:r>
            <a:r>
              <a:rPr lang="en-US" sz="2000" dirty="0"/>
              <a:t>/</a:t>
            </a:r>
            <a:r>
              <a:rPr lang="en-US" sz="2000" dirty="0" err="1"/>
              <a:t>ra</a:t>
            </a:r>
            <a:r>
              <a:rPr lang="en-US" sz="2000" dirty="0"/>
              <a:t> </a:t>
            </a:r>
            <a:r>
              <a:rPr lang="en-US" sz="2000" dirty="0" err="1"/>
              <a:t>bộ</a:t>
            </a:r>
            <a:r>
              <a:rPr lang="en-US" sz="2000" dirty="0"/>
              <a:t> </a:t>
            </a:r>
            <a:r>
              <a:rPr lang="en-US" sz="2000" dirty="0" err="1"/>
              <a:t>não</a:t>
            </a:r>
            <a:r>
              <a:rPr lang="en-US" sz="2000" dirty="0"/>
              <a:t> </a:t>
            </a:r>
            <a:r>
              <a:rPr lang="en-US" sz="2000" dirty="0" err="1"/>
              <a:t>người</a:t>
            </a:r>
            <a:r>
              <a:rPr lang="en-US" sz="2000" dirty="0"/>
              <a:t> </a:t>
            </a:r>
            <a:r>
              <a:rPr lang="en-US" sz="2000" dirty="0" err="1"/>
              <a:t>thông</a:t>
            </a:r>
            <a:r>
              <a:rPr lang="en-US" sz="2000" dirty="0"/>
              <a:t> qua </a:t>
            </a:r>
            <a:r>
              <a:rPr lang="en-US" sz="2000" dirty="0" err="1"/>
              <a:t>một</a:t>
            </a:r>
            <a:r>
              <a:rPr lang="en-US" sz="2000" dirty="0"/>
              <a:t> </a:t>
            </a:r>
            <a:r>
              <a:rPr lang="en-US" sz="2000" dirty="0" err="1"/>
              <a:t>dãy</a:t>
            </a:r>
            <a:r>
              <a:rPr lang="en-US" sz="2000" dirty="0"/>
              <a:t> </a:t>
            </a:r>
            <a:r>
              <a:rPr lang="en-US" sz="2000" dirty="0" err="1"/>
              <a:t>công</a:t>
            </a:r>
            <a:r>
              <a:rPr lang="en-US" sz="2000" dirty="0"/>
              <a:t> </a:t>
            </a:r>
            <a:r>
              <a:rPr lang="en-US" sz="2000" dirty="0" err="1"/>
              <a:t>đoạn</a:t>
            </a:r>
            <a:endParaRPr lang="en-US" sz="2000" dirty="0"/>
          </a:p>
          <a:p>
            <a:pPr lvl="1"/>
            <a:endParaRPr lang="en-US" sz="2000" dirty="0"/>
          </a:p>
          <a:p>
            <a:pPr lvl="1"/>
            <a:endParaRPr lang="en-US" sz="2000" dirty="0"/>
          </a:p>
          <a:p>
            <a:pPr lvl="1"/>
            <a:endParaRPr lang="en-US" sz="2000" dirty="0"/>
          </a:p>
          <a:p>
            <a:pPr lvl="1"/>
            <a:endParaRPr lang="en-US" sz="2000" dirty="0"/>
          </a:p>
          <a:p>
            <a:r>
              <a:rPr lang="en-US" sz="2000" b="0" dirty="0" err="1"/>
              <a:t>Diễn</a:t>
            </a:r>
            <a:r>
              <a:rPr lang="en-US" sz="2000" b="0" dirty="0"/>
              <a:t> </a:t>
            </a:r>
            <a:r>
              <a:rPr lang="en-US" sz="2000" b="0" dirty="0" err="1"/>
              <a:t>giải</a:t>
            </a:r>
            <a:r>
              <a:rPr lang="en-US" sz="2000" b="0" dirty="0"/>
              <a:t> </a:t>
            </a:r>
            <a:r>
              <a:rPr lang="en-US" sz="2000" b="0" dirty="0" err="1"/>
              <a:t>mô</a:t>
            </a:r>
            <a:r>
              <a:rPr lang="en-US" sz="2000" b="0" dirty="0"/>
              <a:t> </a:t>
            </a:r>
            <a:r>
              <a:rPr lang="en-US" sz="2000" b="0" dirty="0" err="1"/>
              <a:t>hình</a:t>
            </a:r>
            <a:r>
              <a:rPr lang="en-US" sz="2000" b="0" dirty="0"/>
              <a:t> </a:t>
            </a:r>
            <a:r>
              <a:rPr lang="en-US" sz="2000" b="0" dirty="0" err="1"/>
              <a:t>xử</a:t>
            </a:r>
            <a:r>
              <a:rPr lang="en-US" sz="2000" b="0" dirty="0"/>
              <a:t> </a:t>
            </a:r>
            <a:r>
              <a:rPr lang="en-US" sz="2000" b="0" dirty="0" err="1"/>
              <a:t>lý</a:t>
            </a:r>
            <a:r>
              <a:rPr lang="en-US" sz="2000" b="0" dirty="0"/>
              <a:t> </a:t>
            </a:r>
            <a:r>
              <a:rPr lang="en-US" sz="2000" b="0" dirty="0" err="1"/>
              <a:t>thông</a:t>
            </a:r>
            <a:r>
              <a:rPr lang="en-US" sz="2000" b="0" dirty="0"/>
              <a:t> tin </a:t>
            </a:r>
            <a:r>
              <a:rPr lang="en-US" sz="2000" b="0" dirty="0" err="1"/>
              <a:t>cơ</a:t>
            </a:r>
            <a:r>
              <a:rPr lang="en-US" sz="2000" b="0" dirty="0"/>
              <a:t> </a:t>
            </a:r>
            <a:r>
              <a:rPr lang="en-US" sz="2000" b="0" dirty="0" err="1"/>
              <a:t>sở</a:t>
            </a:r>
            <a:endParaRPr lang="en-US" sz="2000" b="0" dirty="0"/>
          </a:p>
          <a:p>
            <a:pPr lvl="1"/>
            <a:r>
              <a:rPr lang="en-US" sz="2000" dirty="0" err="1"/>
              <a:t>Thông</a:t>
            </a:r>
            <a:r>
              <a:rPr lang="en-US" sz="2000" dirty="0"/>
              <a:t> tin </a:t>
            </a:r>
            <a:r>
              <a:rPr lang="en-US" sz="2000" dirty="0" err="1"/>
              <a:t>vào</a:t>
            </a:r>
            <a:r>
              <a:rPr lang="en-US" sz="2000" dirty="0"/>
              <a:t> </a:t>
            </a:r>
            <a:r>
              <a:rPr lang="en-US" sz="2000" dirty="0" err="1"/>
              <a:t>từ</a:t>
            </a:r>
            <a:r>
              <a:rPr lang="en-US" sz="2000" dirty="0"/>
              <a:t> </a:t>
            </a:r>
            <a:r>
              <a:rPr lang="en-US" sz="2000" dirty="0" err="1"/>
              <a:t>môi</a:t>
            </a:r>
            <a:r>
              <a:rPr lang="en-US" sz="2000" dirty="0"/>
              <a:t> </a:t>
            </a:r>
            <a:r>
              <a:rPr lang="en-US" sz="2000" dirty="0" err="1"/>
              <a:t>trường</a:t>
            </a:r>
            <a:r>
              <a:rPr lang="en-US" sz="2000" dirty="0"/>
              <a:t> </a:t>
            </a:r>
            <a:r>
              <a:rPr lang="en-US" sz="2000" dirty="0" err="1"/>
              <a:t>được</a:t>
            </a:r>
            <a:r>
              <a:rPr lang="en-US" sz="2000" dirty="0"/>
              <a:t> </a:t>
            </a:r>
            <a:r>
              <a:rPr lang="en-US" sz="2000" dirty="0" err="1"/>
              <a:t>mã</a:t>
            </a:r>
            <a:r>
              <a:rPr lang="en-US" sz="2000" dirty="0"/>
              <a:t> </a:t>
            </a:r>
            <a:r>
              <a:rPr lang="en-US" sz="2000" dirty="0" err="1"/>
              <a:t>hóa</a:t>
            </a:r>
            <a:endParaRPr lang="en-US" sz="2000" dirty="0"/>
          </a:p>
          <a:p>
            <a:pPr lvl="1"/>
            <a:r>
              <a:rPr lang="en-US" sz="2000" dirty="0" err="1"/>
              <a:t>Thông</a:t>
            </a:r>
            <a:r>
              <a:rPr lang="en-US" sz="2000" dirty="0"/>
              <a:t> tin </a:t>
            </a:r>
            <a:r>
              <a:rPr lang="en-US" sz="2000" dirty="0" err="1"/>
              <a:t>mã</a:t>
            </a:r>
            <a:r>
              <a:rPr lang="en-US" sz="2000" dirty="0"/>
              <a:t> </a:t>
            </a:r>
            <a:r>
              <a:rPr lang="en-US" sz="2000" dirty="0" err="1"/>
              <a:t>hóa</a:t>
            </a:r>
            <a:r>
              <a:rPr lang="en-US" sz="2000" dirty="0"/>
              <a:t> </a:t>
            </a:r>
            <a:r>
              <a:rPr lang="en-US" sz="2000" dirty="0" err="1"/>
              <a:t>được</a:t>
            </a:r>
            <a:r>
              <a:rPr lang="en-US" sz="2000" dirty="0"/>
              <a:t> so </a:t>
            </a:r>
            <a:r>
              <a:rPr lang="en-US" sz="2000" dirty="0" err="1"/>
              <a:t>sánh</a:t>
            </a:r>
            <a:r>
              <a:rPr lang="en-US" sz="2000" dirty="0"/>
              <a:t> </a:t>
            </a:r>
            <a:r>
              <a:rPr lang="en-US" sz="2000" dirty="0" err="1"/>
              <a:t>với</a:t>
            </a:r>
            <a:r>
              <a:rPr lang="en-US" sz="2000" dirty="0"/>
              <a:t> </a:t>
            </a:r>
            <a:r>
              <a:rPr lang="en-US" sz="2000" dirty="0" err="1"/>
              <a:t>thông</a:t>
            </a:r>
            <a:r>
              <a:rPr lang="en-US" sz="2000" dirty="0"/>
              <a:t> tin </a:t>
            </a:r>
            <a:r>
              <a:rPr lang="en-US" sz="2000" dirty="0" err="1"/>
              <a:t>nhớ</a:t>
            </a:r>
            <a:r>
              <a:rPr lang="en-US" sz="2000" dirty="0"/>
              <a:t> </a:t>
            </a:r>
            <a:r>
              <a:rPr lang="en-US" sz="2000" dirty="0" err="1"/>
              <a:t>trong</a:t>
            </a:r>
            <a:r>
              <a:rPr lang="en-US" sz="2000" dirty="0"/>
              <a:t> </a:t>
            </a:r>
            <a:r>
              <a:rPr lang="en-US" sz="2000" dirty="0" err="1"/>
              <a:t>bộ</a:t>
            </a:r>
            <a:r>
              <a:rPr lang="en-US" sz="2000" dirty="0"/>
              <a:t> </a:t>
            </a:r>
            <a:r>
              <a:rPr lang="en-US" sz="2000" dirty="0" err="1"/>
              <a:t>não</a:t>
            </a:r>
            <a:endParaRPr lang="en-US" sz="2000" dirty="0"/>
          </a:p>
          <a:p>
            <a:pPr lvl="1"/>
            <a:r>
              <a:rPr lang="en-US" sz="2000" dirty="0" err="1"/>
              <a:t>Bộ</a:t>
            </a:r>
            <a:r>
              <a:rPr lang="en-US" sz="2000" dirty="0"/>
              <a:t> </a:t>
            </a:r>
            <a:r>
              <a:rPr lang="en-US" sz="2000" dirty="0" err="1"/>
              <a:t>não</a:t>
            </a:r>
            <a:r>
              <a:rPr lang="en-US" sz="2000" dirty="0"/>
              <a:t> </a:t>
            </a:r>
            <a:r>
              <a:rPr lang="en-US" sz="2000" dirty="0" err="1"/>
              <a:t>quyết</a:t>
            </a:r>
            <a:r>
              <a:rPr lang="en-US" sz="2000" dirty="0"/>
              <a:t> </a:t>
            </a:r>
            <a:r>
              <a:rPr lang="en-US" sz="2000" dirty="0" err="1"/>
              <a:t>định</a:t>
            </a:r>
            <a:r>
              <a:rPr lang="en-US" sz="2000" dirty="0"/>
              <a:t> </a:t>
            </a:r>
            <a:r>
              <a:rPr lang="en-US" sz="2000" dirty="0" err="1"/>
              <a:t>đáp</a:t>
            </a:r>
            <a:r>
              <a:rPr lang="en-US" sz="2000" dirty="0"/>
              <a:t> </a:t>
            </a:r>
            <a:r>
              <a:rPr lang="en-US" sz="2000" dirty="0" err="1"/>
              <a:t>ứng</a:t>
            </a:r>
            <a:endParaRPr lang="en-US" sz="2000" dirty="0"/>
          </a:p>
          <a:p>
            <a:pPr lvl="1"/>
            <a:r>
              <a:rPr lang="en-US" sz="2000" dirty="0" err="1"/>
              <a:t>Tổ</a:t>
            </a:r>
            <a:r>
              <a:rPr lang="en-US" sz="2000" dirty="0"/>
              <a:t> </a:t>
            </a:r>
            <a:r>
              <a:rPr lang="en-US" sz="2000" dirty="0" err="1"/>
              <a:t>chức</a:t>
            </a:r>
            <a:r>
              <a:rPr lang="en-US" sz="2000" dirty="0"/>
              <a:t> </a:t>
            </a:r>
            <a:r>
              <a:rPr lang="en-US" sz="2000" dirty="0" err="1"/>
              <a:t>thực</a:t>
            </a:r>
            <a:r>
              <a:rPr lang="en-US" sz="2000" dirty="0"/>
              <a:t> </a:t>
            </a:r>
            <a:r>
              <a:rPr lang="en-US" sz="2000" dirty="0" err="1"/>
              <a:t>hiện</a:t>
            </a:r>
            <a:r>
              <a:rPr lang="en-US" sz="2000" dirty="0"/>
              <a:t> </a:t>
            </a:r>
            <a:r>
              <a:rPr lang="en-US" sz="2000" dirty="0" err="1"/>
              <a:t>đáp</a:t>
            </a:r>
            <a:r>
              <a:rPr lang="en-US" sz="2000" dirty="0"/>
              <a:t> </a:t>
            </a:r>
            <a:r>
              <a:rPr lang="en-US" sz="2000" dirty="0" err="1"/>
              <a:t>ứng</a:t>
            </a:r>
            <a:r>
              <a:rPr lang="en-US" sz="2000" dirty="0"/>
              <a:t> </a:t>
            </a:r>
            <a:r>
              <a:rPr lang="en-US" sz="2000" dirty="0" err="1"/>
              <a:t>và</a:t>
            </a:r>
            <a:r>
              <a:rPr lang="en-US" sz="2000" dirty="0"/>
              <a:t> </a:t>
            </a:r>
            <a:r>
              <a:rPr lang="en-US" sz="2000" dirty="0" err="1"/>
              <a:t>các</a:t>
            </a:r>
            <a:r>
              <a:rPr lang="en-US" sz="2000" dirty="0"/>
              <a:t> </a:t>
            </a:r>
            <a:r>
              <a:rPr lang="en-US" sz="2000" dirty="0" err="1"/>
              <a:t>hành</a:t>
            </a:r>
            <a:r>
              <a:rPr lang="en-US" sz="2000" dirty="0"/>
              <a:t> </a:t>
            </a:r>
            <a:r>
              <a:rPr lang="en-US" sz="2000" dirty="0" err="1"/>
              <a:t>động</a:t>
            </a:r>
            <a:r>
              <a:rPr lang="en-US" sz="2000" dirty="0"/>
              <a:t> </a:t>
            </a:r>
            <a:r>
              <a:rPr lang="en-US" sz="2000" dirty="0" err="1"/>
              <a:t>cần</a:t>
            </a:r>
            <a:r>
              <a:rPr lang="en-US" sz="2000" dirty="0"/>
              <a:t> </a:t>
            </a:r>
            <a:r>
              <a:rPr lang="en-US" sz="2000" dirty="0" err="1"/>
              <a:t>thiết</a:t>
            </a:r>
            <a:r>
              <a:rPr lang="en-US" sz="2000" dirty="0"/>
              <a:t>.</a:t>
            </a:r>
          </a:p>
          <a:p>
            <a:pPr lvl="1"/>
            <a:endParaRPr lang="en-US" sz="2000" dirty="0"/>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8" name="Picture 2"/>
          <p:cNvPicPr>
            <a:picLocks noChangeAspect="1" noChangeArrowheads="1"/>
          </p:cNvPicPr>
          <p:nvPr/>
        </p:nvPicPr>
        <p:blipFill>
          <a:blip r:embed="rId2" cstate="print"/>
          <a:srcRect/>
          <a:stretch>
            <a:fillRect/>
          </a:stretch>
        </p:blipFill>
        <p:spPr bwMode="auto">
          <a:xfrm>
            <a:off x="427258" y="2605087"/>
            <a:ext cx="8390174" cy="1204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ctr"/>
            <a:r>
              <a:rPr lang="en-US" sz="2800" dirty="0" err="1" smtClean="0"/>
              <a:t>Xử</a:t>
            </a:r>
            <a:r>
              <a:rPr lang="en-US" sz="2800" dirty="0"/>
              <a:t> </a:t>
            </a:r>
            <a:r>
              <a:rPr lang="en-US" sz="2800" dirty="0" err="1" smtClean="0"/>
              <a:t>lý</a:t>
            </a:r>
            <a:r>
              <a:rPr lang="en-US" sz="2800" dirty="0"/>
              <a:t> </a:t>
            </a:r>
            <a:r>
              <a:rPr lang="en-US" sz="2800" dirty="0" err="1" smtClean="0"/>
              <a:t>thông</a:t>
            </a:r>
            <a:r>
              <a:rPr lang="en-US" sz="2800" dirty="0"/>
              <a:t> tin </a:t>
            </a:r>
            <a:r>
              <a:rPr lang="en-US" sz="2800" dirty="0" err="1" smtClean="0"/>
              <a:t>của</a:t>
            </a:r>
            <a:r>
              <a:rPr lang="en-US" sz="2800" dirty="0" smtClean="0"/>
              <a:t> con </a:t>
            </a:r>
            <a:r>
              <a:rPr lang="en-US" sz="2800" dirty="0" err="1" smtClean="0"/>
              <a:t>ng</a:t>
            </a:r>
            <a:r>
              <a:rPr lang="vi-VN" sz="2800" dirty="0"/>
              <a:t>ười</a:t>
            </a:r>
            <a:endParaRPr lang="en-US" sz="2800" dirty="0"/>
          </a:p>
        </p:txBody>
      </p:sp>
      <p:sp>
        <p:nvSpPr>
          <p:cNvPr id="68611" name="Rectangle 3"/>
          <p:cNvSpPr>
            <a:spLocks noGrp="1" noChangeArrowheads="1"/>
          </p:cNvSpPr>
          <p:nvPr>
            <p:ph type="body" idx="1"/>
          </p:nvPr>
        </p:nvSpPr>
        <p:spPr>
          <a:xfrm>
            <a:off x="619125" y="1219200"/>
            <a:ext cx="7229475" cy="5026025"/>
          </a:xfrm>
        </p:spPr>
        <p:txBody>
          <a:bodyPr/>
          <a:lstStyle/>
          <a:p>
            <a:r>
              <a:rPr lang="en-US" sz="2400" b="0" dirty="0" err="1">
                <a:latin typeface="Arial" pitchFamily="34" charset="0"/>
                <a:cs typeface="Arial" pitchFamily="34" charset="0"/>
              </a:rPr>
              <a:t>Mô</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xử</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tin </a:t>
            </a:r>
            <a:r>
              <a:rPr lang="en-US" sz="2400" b="0" dirty="0" err="1">
                <a:latin typeface="Arial" pitchFamily="34" charset="0"/>
                <a:cs typeface="Arial" pitchFamily="34" charset="0"/>
              </a:rPr>
              <a:t>mở</a:t>
            </a:r>
            <a:r>
              <a:rPr lang="en-US" sz="2400" b="0" dirty="0">
                <a:latin typeface="Arial" pitchFamily="34" charset="0"/>
                <a:cs typeface="Arial" pitchFamily="34" charset="0"/>
              </a:rPr>
              <a:t> </a:t>
            </a:r>
            <a:r>
              <a:rPr lang="en-US" sz="2400" b="0" dirty="0" err="1">
                <a:latin typeface="Arial" pitchFamily="34" charset="0"/>
                <a:cs typeface="Arial" pitchFamily="34" charset="0"/>
              </a:rPr>
              <a:t>rộng</a:t>
            </a:r>
            <a:endParaRPr lang="en-US" sz="2400" b="0" dirty="0">
              <a:latin typeface="Arial" pitchFamily="34" charset="0"/>
              <a:cs typeface="Arial" pitchFamily="34" charset="0"/>
            </a:endParaRPr>
          </a:p>
          <a:p>
            <a:pPr lvl="1"/>
            <a:r>
              <a:rPr lang="en-US" sz="2000" i="1" dirty="0">
                <a:latin typeface="Arial" pitchFamily="34" charset="0"/>
                <a:cs typeface="Arial" pitchFamily="34" charset="0"/>
              </a:rPr>
              <a:t>Barber</a:t>
            </a:r>
            <a:r>
              <a:rPr lang="en-US" sz="2000" dirty="0">
                <a:latin typeface="Arial" pitchFamily="34" charset="0"/>
                <a:cs typeface="Arial" pitchFamily="34" charset="0"/>
              </a:rPr>
              <a:t> (1988) </a:t>
            </a:r>
            <a:r>
              <a:rPr lang="en-US" sz="2000" dirty="0" err="1">
                <a:latin typeface="Arial" pitchFamily="34" charset="0"/>
                <a:cs typeface="Arial" pitchFamily="34" charset="0"/>
              </a:rPr>
              <a:t>bổ</a:t>
            </a:r>
            <a:r>
              <a:rPr lang="en-US" sz="2000" dirty="0">
                <a:latin typeface="Arial" pitchFamily="34" charset="0"/>
                <a:cs typeface="Arial" pitchFamily="34" charset="0"/>
              </a:rPr>
              <a:t> sung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khái</a:t>
            </a:r>
            <a:r>
              <a:rPr lang="en-US" sz="2000" dirty="0">
                <a:latin typeface="Arial" pitchFamily="34" charset="0"/>
                <a:cs typeface="Arial" pitchFamily="34" charset="0"/>
              </a:rPr>
              <a:t> </a:t>
            </a:r>
            <a:r>
              <a:rPr lang="en-US" sz="2000" dirty="0" err="1">
                <a:latin typeface="Arial" pitchFamily="34" charset="0"/>
                <a:cs typeface="Arial" pitchFamily="34" charset="0"/>
              </a:rPr>
              <a:t>niệm</a:t>
            </a:r>
            <a:r>
              <a:rPr lang="en-US" sz="2000" dirty="0">
                <a:latin typeface="Arial" pitchFamily="34" charset="0"/>
                <a:cs typeface="Arial" pitchFamily="34" charset="0"/>
              </a:rPr>
              <a:t> </a:t>
            </a:r>
            <a:r>
              <a:rPr lang="en-US" sz="2000" i="1" dirty="0">
                <a:latin typeface="Arial" pitchFamily="34" charset="0"/>
                <a:cs typeface="Arial" pitchFamily="34" charset="0"/>
              </a:rPr>
              <a:t>Attention</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i="1" dirty="0">
                <a:latin typeface="Arial" pitchFamily="34" charset="0"/>
                <a:cs typeface="Arial" pitchFamily="34" charset="0"/>
              </a:rPr>
              <a:t>Memory</a:t>
            </a:r>
          </a:p>
          <a:p>
            <a:pPr lvl="1"/>
            <a:endParaRPr lang="en-US" sz="2400" dirty="0">
              <a:latin typeface="Arial" pitchFamily="34" charset="0"/>
              <a:cs typeface="Arial" pitchFamily="34" charset="0"/>
            </a:endParaRPr>
          </a:p>
          <a:p>
            <a:pPr lvl="1"/>
            <a:endParaRPr lang="en-US" sz="2400" dirty="0">
              <a:latin typeface="Arial" pitchFamily="34" charset="0"/>
              <a:cs typeface="Arial" pitchFamily="34" charset="0"/>
            </a:endParaRPr>
          </a:p>
          <a:p>
            <a:pPr lvl="1"/>
            <a:endParaRPr lang="en-US" sz="2400" dirty="0">
              <a:latin typeface="Arial" pitchFamily="34" charset="0"/>
              <a:cs typeface="Arial" pitchFamily="34" charset="0"/>
            </a:endParaRPr>
          </a:p>
          <a:p>
            <a:pPr lvl="1"/>
            <a:endParaRPr lang="en-US" sz="2400" dirty="0">
              <a:latin typeface="Arial" pitchFamily="34" charset="0"/>
              <a:cs typeface="Arial" pitchFamily="34" charset="0"/>
            </a:endParaRPr>
          </a:p>
          <a:p>
            <a:r>
              <a:rPr lang="en-US" sz="2400" b="0" dirty="0" err="1" smtClean="0">
                <a:latin typeface="Arial" pitchFamily="34" charset="0"/>
                <a:cs typeface="Arial" pitchFamily="34" charset="0"/>
              </a:rPr>
              <a:t>Mô</a:t>
            </a:r>
            <a:r>
              <a:rPr lang="en-US" sz="2400" b="0" dirty="0" smtClean="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mở</a:t>
            </a:r>
            <a:r>
              <a:rPr lang="en-US" sz="2400" b="0" dirty="0">
                <a:latin typeface="Arial" pitchFamily="34" charset="0"/>
                <a:cs typeface="Arial" pitchFamily="34" charset="0"/>
              </a:rPr>
              <a:t> </a:t>
            </a:r>
            <a:r>
              <a:rPr lang="en-US" sz="2400" b="0" dirty="0" err="1">
                <a:latin typeface="Arial" pitchFamily="34" charset="0"/>
                <a:cs typeface="Arial" pitchFamily="34" charset="0"/>
              </a:rPr>
              <a:t>rộng</a:t>
            </a:r>
            <a:r>
              <a:rPr lang="en-US" sz="2400" b="0" dirty="0">
                <a:latin typeface="Arial" pitchFamily="34" charset="0"/>
                <a:cs typeface="Arial" pitchFamily="34" charset="0"/>
              </a:rPr>
              <a:t> </a:t>
            </a:r>
            <a:r>
              <a:rPr lang="en-US" sz="2400" b="0" dirty="0" err="1">
                <a:latin typeface="Arial" pitchFamily="34" charset="0"/>
                <a:cs typeface="Arial" pitchFamily="34" charset="0"/>
              </a:rPr>
              <a:t>bao</a:t>
            </a:r>
            <a:r>
              <a:rPr lang="en-US" sz="2400" b="0" dirty="0">
                <a:latin typeface="Arial" pitchFamily="34" charset="0"/>
                <a:cs typeface="Arial" pitchFamily="34" charset="0"/>
              </a:rPr>
              <a:t> </a:t>
            </a:r>
            <a:r>
              <a:rPr lang="en-US" sz="2400" b="0" dirty="0" err="1">
                <a:latin typeface="Arial" pitchFamily="34" charset="0"/>
                <a:cs typeface="Arial" pitchFamily="34" charset="0"/>
              </a:rPr>
              <a:t>gồm</a:t>
            </a:r>
            <a:r>
              <a:rPr lang="en-US" sz="2400" b="0" dirty="0">
                <a:latin typeface="Arial" pitchFamily="34" charset="0"/>
                <a:cs typeface="Arial" pitchFamily="34" charset="0"/>
              </a:rPr>
              <a:t> </a:t>
            </a:r>
            <a:r>
              <a:rPr lang="en-US" sz="2400" b="0" dirty="0" err="1">
                <a:latin typeface="Arial" pitchFamily="34" charset="0"/>
                <a:cs typeface="Arial" pitchFamily="34" charset="0"/>
              </a:rPr>
              <a:t>ba</a:t>
            </a:r>
            <a:r>
              <a:rPr lang="en-US" sz="2400" b="0" dirty="0">
                <a:latin typeface="Arial" pitchFamily="34" charset="0"/>
                <a:cs typeface="Arial" pitchFamily="34" charset="0"/>
              </a:rPr>
              <a:t> </a:t>
            </a:r>
            <a:r>
              <a:rPr lang="en-US" sz="2400" b="0" dirty="0" err="1">
                <a:latin typeface="Arial" pitchFamily="34" charset="0"/>
                <a:cs typeface="Arial" pitchFamily="34" charset="0"/>
              </a:rPr>
              <a:t>nhóm</a:t>
            </a:r>
            <a:r>
              <a:rPr lang="en-US" sz="2400" b="0" dirty="0">
                <a:latin typeface="Arial" pitchFamily="34" charset="0"/>
                <a:cs typeface="Arial" pitchFamily="34" charset="0"/>
              </a:rPr>
              <a:t> </a:t>
            </a:r>
            <a:r>
              <a:rPr lang="en-US" sz="2400" b="0" dirty="0" err="1">
                <a:latin typeface="Arial" pitchFamily="34" charset="0"/>
                <a:cs typeface="Arial" pitchFamily="34" charset="0"/>
              </a:rPr>
              <a:t>chính</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thế</a:t>
            </a:r>
            <a:r>
              <a:rPr lang="en-US" sz="2000" dirty="0">
                <a:latin typeface="Arial" pitchFamily="34" charset="0"/>
                <a:cs typeface="Arial" pitchFamily="34" charset="0"/>
              </a:rPr>
              <a:t> </a:t>
            </a:r>
            <a:r>
              <a:rPr lang="en-US" sz="2000" dirty="0" err="1">
                <a:latin typeface="Arial" pitchFamily="34" charset="0"/>
                <a:cs typeface="Arial" pitchFamily="34" charset="0"/>
              </a:rPr>
              <a:t>nào</a:t>
            </a:r>
            <a:r>
              <a:rPr lang="en-US" sz="2000" dirty="0">
                <a:latin typeface="Arial" pitchFamily="34" charset="0"/>
                <a:cs typeface="Arial" pitchFamily="34" charset="0"/>
              </a:rPr>
              <a:t> (</a:t>
            </a:r>
            <a:r>
              <a:rPr lang="en-US" sz="2000" i="1" dirty="0">
                <a:latin typeface="Arial" pitchFamily="34" charset="0"/>
                <a:cs typeface="Arial" pitchFamily="34" charset="0"/>
              </a:rPr>
              <a:t>perception</a:t>
            </a:r>
            <a:r>
              <a:rPr lang="en-US" sz="2000" dirty="0">
                <a:latin typeface="Arial" pitchFamily="34" charset="0"/>
                <a:cs typeface="Arial" pitchFamily="34" charset="0"/>
              </a:rPr>
              <a:t>)</a:t>
            </a:r>
          </a:p>
          <a:p>
            <a:pPr lvl="1"/>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chú</a:t>
            </a:r>
            <a:r>
              <a:rPr lang="en-US" sz="2000" dirty="0">
                <a:latin typeface="Arial" pitchFamily="34" charset="0"/>
                <a:cs typeface="Arial" pitchFamily="34" charset="0"/>
              </a:rPr>
              <a:t> ý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thế</a:t>
            </a:r>
            <a:r>
              <a:rPr lang="en-US" sz="2000" dirty="0">
                <a:latin typeface="Arial" pitchFamily="34" charset="0"/>
                <a:cs typeface="Arial" pitchFamily="34" charset="0"/>
              </a:rPr>
              <a:t> </a:t>
            </a:r>
            <a:r>
              <a:rPr lang="en-US" sz="2000" dirty="0" err="1">
                <a:latin typeface="Arial" pitchFamily="34" charset="0"/>
                <a:cs typeface="Arial" pitchFamily="34" charset="0"/>
              </a:rPr>
              <a:t>nào</a:t>
            </a:r>
            <a:r>
              <a:rPr lang="en-US" sz="2000" dirty="0">
                <a:latin typeface="Arial" pitchFamily="34" charset="0"/>
                <a:cs typeface="Arial" pitchFamily="34" charset="0"/>
              </a:rPr>
              <a:t> (</a:t>
            </a:r>
            <a:r>
              <a:rPr lang="en-US" sz="2000" i="1" dirty="0">
                <a:latin typeface="Arial" pitchFamily="34" charset="0"/>
                <a:cs typeface="Arial" pitchFamily="34" charset="0"/>
              </a:rPr>
              <a:t>attention</a:t>
            </a:r>
            <a:r>
              <a:rPr lang="en-US" sz="2000" dirty="0">
                <a:latin typeface="Arial" pitchFamily="34" charset="0"/>
                <a:cs typeface="Arial" pitchFamily="34" charset="0"/>
              </a:rPr>
              <a:t>)</a:t>
            </a:r>
          </a:p>
          <a:p>
            <a:pPr lvl="1"/>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lưu</a:t>
            </a:r>
            <a:r>
              <a:rPr lang="en-US" sz="2000" dirty="0">
                <a:latin typeface="Arial" pitchFamily="34" charset="0"/>
                <a:cs typeface="Arial" pitchFamily="34" charset="0"/>
              </a:rPr>
              <a:t> </a:t>
            </a:r>
            <a:r>
              <a:rPr lang="en-US" sz="2000" dirty="0" err="1">
                <a:latin typeface="Arial" pitchFamily="34" charset="0"/>
                <a:cs typeface="Arial" pitchFamily="34" charset="0"/>
              </a:rPr>
              <a:t>trữ</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thế</a:t>
            </a:r>
            <a:r>
              <a:rPr lang="en-US" sz="2000" dirty="0">
                <a:latin typeface="Arial" pitchFamily="34" charset="0"/>
                <a:cs typeface="Arial" pitchFamily="34" charset="0"/>
              </a:rPr>
              <a:t> </a:t>
            </a:r>
            <a:r>
              <a:rPr lang="en-US" sz="2000" dirty="0" err="1">
                <a:latin typeface="Arial" pitchFamily="34" charset="0"/>
                <a:cs typeface="Arial" pitchFamily="34" charset="0"/>
              </a:rPr>
              <a:t>nào</a:t>
            </a:r>
            <a:r>
              <a:rPr lang="en-US" sz="2000" dirty="0">
                <a:latin typeface="Arial" pitchFamily="34" charset="0"/>
                <a:cs typeface="Arial" pitchFamily="34" charset="0"/>
              </a:rPr>
              <a:t>.</a:t>
            </a:r>
          </a:p>
          <a:p>
            <a:pPr lvl="1"/>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en-US" sz="1200" smtClean="0"/>
              <a:t>12/2013</a:t>
            </a:r>
            <a:endParaRPr lang="en-US" sz="1200"/>
          </a:p>
        </p:txBody>
      </p:sp>
      <p:sp>
        <p:nvSpPr>
          <p:cNvPr id="7" name="Slide Number Placeholder 6"/>
          <p:cNvSpPr>
            <a:spLocks noGrp="1"/>
          </p:cNvSpPr>
          <p:nvPr>
            <p:ph type="sldNum" sz="quarter" idx="12"/>
          </p:nvPr>
        </p:nvSpPr>
        <p:spPr/>
        <p:txBody>
          <a:bodyPr/>
          <a:lstStyle/>
          <a:p>
            <a:fld id="{EC5BC178-54D5-4457-823E-9B8C72D04B15}" type="slidenum">
              <a:rPr lang="en-US" sz="900" smtClean="0"/>
              <a:pPr/>
              <a:t>8</a:t>
            </a:fld>
            <a:endParaRPr lang="en-US" sz="900"/>
          </a:p>
        </p:txBody>
      </p:sp>
      <p:sp>
        <p:nvSpPr>
          <p:cNvPr id="8" name="Footer Placeholder 7"/>
          <p:cNvSpPr>
            <a:spLocks noGrp="1"/>
          </p:cNvSpPr>
          <p:nvPr>
            <p:ph type="ftr" sz="quarter" idx="11"/>
          </p:nvPr>
        </p:nvSpPr>
        <p:spPr/>
        <p:txBody>
          <a:bodyPr/>
          <a:lstStyle/>
          <a:p>
            <a:r>
              <a:rPr lang="en-US" sz="900" smtClean="0"/>
              <a:t>ntphuong-cnpm</a:t>
            </a:r>
            <a:endParaRPr lang="en-US" sz="900"/>
          </a:p>
        </p:txBody>
      </p:sp>
      <p:pic>
        <p:nvPicPr>
          <p:cNvPr id="10" name="Picture 9" descr="Image1.jpg"/>
          <p:cNvPicPr>
            <a:picLocks noChangeAspect="1"/>
          </p:cNvPicPr>
          <p:nvPr/>
        </p:nvPicPr>
        <p:blipFill>
          <a:blip r:embed="rId2" cstate="print"/>
          <a:stretch>
            <a:fillRect/>
          </a:stretch>
        </p:blipFill>
        <p:spPr>
          <a:xfrm>
            <a:off x="684693" y="2286000"/>
            <a:ext cx="8248851" cy="1828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3. </a:t>
            </a:r>
            <a:r>
              <a:rPr lang="en-US" sz="2800" dirty="0" err="1"/>
              <a:t>Mô</a:t>
            </a:r>
            <a:r>
              <a:rPr lang="en-US" sz="2800" dirty="0"/>
              <a:t> </a:t>
            </a:r>
            <a:r>
              <a:rPr lang="en-US" sz="2800" dirty="0" err="1"/>
              <a:t>hình</a:t>
            </a:r>
            <a:r>
              <a:rPr lang="en-US" sz="2800" dirty="0"/>
              <a:t> </a:t>
            </a:r>
            <a:r>
              <a:rPr lang="en-US" sz="2800" dirty="0" err="1"/>
              <a:t>xử</a:t>
            </a:r>
            <a:r>
              <a:rPr lang="en-US" sz="2800" dirty="0"/>
              <a:t> </a:t>
            </a:r>
            <a:r>
              <a:rPr lang="en-US" sz="2800" dirty="0" err="1"/>
              <a:t>lý</a:t>
            </a:r>
            <a:r>
              <a:rPr lang="en-US" sz="2800" dirty="0"/>
              <a:t> </a:t>
            </a:r>
            <a:r>
              <a:rPr lang="en-US" sz="2800" dirty="0" err="1"/>
              <a:t>thông</a:t>
            </a:r>
            <a:r>
              <a:rPr lang="en-US" sz="2800" dirty="0"/>
              <a:t> tin MHP</a:t>
            </a:r>
          </a:p>
        </p:txBody>
      </p:sp>
      <p:sp>
        <p:nvSpPr>
          <p:cNvPr id="3" name="Content Placeholder 2"/>
          <p:cNvSpPr>
            <a:spLocks noGrp="1"/>
          </p:cNvSpPr>
          <p:nvPr>
            <p:ph idx="1"/>
          </p:nvPr>
        </p:nvSpPr>
        <p:spPr>
          <a:xfrm>
            <a:off x="457200" y="1076325"/>
            <a:ext cx="4114800" cy="5248275"/>
          </a:xfrm>
        </p:spPr>
        <p:txBody>
          <a:bodyPr/>
          <a:lstStyle/>
          <a:p>
            <a:r>
              <a:rPr lang="en-US" sz="2400" b="0" i="1" dirty="0">
                <a:latin typeface="Arial" pitchFamily="34" charset="0"/>
                <a:cs typeface="Arial" pitchFamily="34" charset="0"/>
              </a:rPr>
              <a:t>Card, Moran &amp; Newell </a:t>
            </a:r>
            <a:r>
              <a:rPr lang="en-US" sz="2400" b="0" dirty="0">
                <a:latin typeface="Arial" pitchFamily="34" charset="0"/>
                <a:cs typeface="Arial" pitchFamily="34" charset="0"/>
              </a:rPr>
              <a:t>(1983) </a:t>
            </a:r>
            <a:r>
              <a:rPr lang="en-US" sz="2400" b="0" dirty="0" err="1">
                <a:latin typeface="Arial" pitchFamily="34" charset="0"/>
                <a:cs typeface="Arial" pitchFamily="34" charset="0"/>
              </a:rPr>
              <a:t>đề</a:t>
            </a:r>
            <a:r>
              <a:rPr lang="en-US" sz="2400" b="0" dirty="0">
                <a:latin typeface="Arial" pitchFamily="34" charset="0"/>
                <a:cs typeface="Arial" pitchFamily="34" charset="0"/>
              </a:rPr>
              <a:t> </a:t>
            </a:r>
            <a:r>
              <a:rPr lang="en-US" sz="2400" b="0" dirty="0" err="1">
                <a:latin typeface="Arial" pitchFamily="34" charset="0"/>
                <a:cs typeface="Arial" pitchFamily="34" charset="0"/>
              </a:rPr>
              <a:t>xuất</a:t>
            </a:r>
            <a:r>
              <a:rPr lang="en-US" sz="2400" b="0" dirty="0">
                <a:latin typeface="Arial" pitchFamily="34" charset="0"/>
                <a:cs typeface="Arial" pitchFamily="34" charset="0"/>
              </a:rPr>
              <a:t> MHP ( </a:t>
            </a:r>
            <a:r>
              <a:rPr lang="en-US" sz="2400" b="0" i="1" dirty="0">
                <a:latin typeface="Arial" pitchFamily="34" charset="0"/>
                <a:cs typeface="Arial" pitchFamily="34" charset="0"/>
              </a:rPr>
              <a:t>Model Human Processor</a:t>
            </a:r>
            <a:r>
              <a:rPr lang="en-US" sz="2400" b="0" dirty="0">
                <a:latin typeface="Arial" pitchFamily="34" charset="0"/>
                <a:cs typeface="Arial" pitchFamily="34" charset="0"/>
              </a:rPr>
              <a:t>) </a:t>
            </a:r>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dirty="0" err="1">
                <a:latin typeface="Arial" pitchFamily="34" charset="0"/>
                <a:cs typeface="Arial" pitchFamily="34" charset="0"/>
              </a:rPr>
              <a:t>cơ</a:t>
            </a:r>
            <a:r>
              <a:rPr lang="en-US" sz="2400" b="0" dirty="0">
                <a:latin typeface="Arial" pitchFamily="34" charset="0"/>
                <a:cs typeface="Arial" pitchFamily="34" charset="0"/>
              </a:rPr>
              <a:t> </a:t>
            </a:r>
            <a:r>
              <a:rPr lang="en-US" sz="2400" b="0" dirty="0" err="1">
                <a:latin typeface="Arial" pitchFamily="34" charset="0"/>
                <a:cs typeface="Arial" pitchFamily="34" charset="0"/>
              </a:rPr>
              <a:t>sở</a:t>
            </a:r>
            <a:r>
              <a:rPr lang="en-US" sz="2400" b="0" dirty="0">
                <a:latin typeface="Arial" pitchFamily="34" charset="0"/>
                <a:cs typeface="Arial" pitchFamily="34" charset="0"/>
              </a:rPr>
              <a:t> </a:t>
            </a:r>
            <a:r>
              <a:rPr lang="en-US" sz="2400" b="0" dirty="0" err="1">
                <a:latin typeface="Arial" pitchFamily="34" charset="0"/>
                <a:cs typeface="Arial" pitchFamily="34" charset="0"/>
              </a:rPr>
              <a:t>tiến</a:t>
            </a:r>
            <a:r>
              <a:rPr lang="en-US" sz="2400" b="0" dirty="0">
                <a:latin typeface="Arial" pitchFamily="34" charset="0"/>
                <a:cs typeface="Arial" pitchFamily="34" charset="0"/>
              </a:rPr>
              <a:t>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xử</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tin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i="1" dirty="0">
                <a:latin typeface="Arial" pitchFamily="34" charset="0"/>
                <a:cs typeface="Arial" pitchFamily="34" charset="0"/>
              </a:rPr>
              <a:t>Lindsay &amp; Norman</a:t>
            </a:r>
          </a:p>
          <a:p>
            <a:r>
              <a:rPr lang="en-US" sz="2400" b="0" dirty="0">
                <a:latin typeface="Arial" pitchFamily="34" charset="0"/>
                <a:cs typeface="Arial" pitchFamily="34" charset="0"/>
              </a:rPr>
              <a:t>MHP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mô</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mô</a:t>
            </a:r>
            <a:r>
              <a:rPr lang="en-US" sz="2400" b="0" dirty="0">
                <a:latin typeface="Arial" pitchFamily="34" charset="0"/>
                <a:cs typeface="Arial" pitchFamily="34" charset="0"/>
              </a:rPr>
              <a:t> </a:t>
            </a:r>
            <a:r>
              <a:rPr lang="en-US" sz="2400" b="0" dirty="0" err="1">
                <a:latin typeface="Arial" pitchFamily="34" charset="0"/>
                <a:cs typeface="Arial" pitchFamily="34" charset="0"/>
              </a:rPr>
              <a:t>phỏng</a:t>
            </a:r>
            <a:r>
              <a:rPr lang="en-US" sz="2400" b="0" dirty="0">
                <a:latin typeface="Arial" pitchFamily="34" charset="0"/>
                <a:cs typeface="Arial" pitchFamily="34" charset="0"/>
              </a:rPr>
              <a:t> </a:t>
            </a:r>
            <a:r>
              <a:rPr lang="en-US" sz="2400" b="0" dirty="0" err="1">
                <a:latin typeface="Arial" pitchFamily="34" charset="0"/>
                <a:cs typeface="Arial" pitchFamily="34" charset="0"/>
              </a:rPr>
              <a:t>máy</a:t>
            </a:r>
            <a:r>
              <a:rPr lang="en-US" sz="2400" b="0" dirty="0">
                <a:latin typeface="Arial" pitchFamily="34" charset="0"/>
                <a:cs typeface="Arial" pitchFamily="34" charset="0"/>
              </a:rPr>
              <a:t> </a:t>
            </a:r>
            <a:r>
              <a:rPr lang="en-US" sz="2400" b="0" dirty="0" err="1">
                <a:latin typeface="Arial" pitchFamily="34" charset="0"/>
                <a:cs typeface="Arial" pitchFamily="34" charset="0"/>
              </a:rPr>
              <a:t>tính</a:t>
            </a:r>
            <a:r>
              <a:rPr lang="en-US" sz="2400" b="0" dirty="0">
                <a:latin typeface="Arial" pitchFamily="34" charset="0"/>
                <a:cs typeface="Arial" pitchFamily="34" charset="0"/>
              </a:rPr>
              <a:t>) </a:t>
            </a:r>
            <a:r>
              <a:rPr lang="en-US" sz="2400" b="0" dirty="0" err="1">
                <a:latin typeface="Arial" pitchFamily="34" charset="0"/>
                <a:cs typeface="Arial" pitchFamily="34" charset="0"/>
              </a:rPr>
              <a:t>về</a:t>
            </a:r>
            <a:r>
              <a:rPr lang="en-US" sz="2400" b="0" dirty="0">
                <a:latin typeface="Arial" pitchFamily="34" charset="0"/>
                <a:cs typeface="Arial" pitchFamily="34" charset="0"/>
              </a:rPr>
              <a:t> con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thu</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xử</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hành</a:t>
            </a:r>
            <a:r>
              <a:rPr lang="en-US" sz="2400" b="0" dirty="0">
                <a:latin typeface="Arial" pitchFamily="34" charset="0"/>
                <a:cs typeface="Arial" pitchFamily="34" charset="0"/>
              </a:rPr>
              <a:t> </a:t>
            </a:r>
            <a:r>
              <a:rPr lang="en-US" sz="2400" b="0" dirty="0" err="1">
                <a:latin typeface="Arial" pitchFamily="34" charset="0"/>
                <a:cs typeface="Arial" pitchFamily="34" charset="0"/>
              </a:rPr>
              <a:t>động</a:t>
            </a:r>
            <a:r>
              <a:rPr lang="en-US" sz="2400" b="0" dirty="0">
                <a:latin typeface="Arial" pitchFamily="34" charset="0"/>
                <a:cs typeface="Arial" pitchFamily="34" charset="0"/>
              </a:rPr>
              <a:t> </a:t>
            </a:r>
            <a:r>
              <a:rPr lang="en-US" sz="2400" b="0" dirty="0" err="1">
                <a:latin typeface="Arial" pitchFamily="34" charset="0"/>
                <a:cs typeface="Arial" pitchFamily="34" charset="0"/>
              </a:rPr>
              <a:t>đối</a:t>
            </a:r>
            <a:r>
              <a:rPr lang="en-US" sz="2400" b="0" dirty="0">
                <a:latin typeface="Arial" pitchFamily="34" charset="0"/>
                <a:cs typeface="Arial" pitchFamily="34" charset="0"/>
              </a:rPr>
              <a:t> </a:t>
            </a:r>
            <a:r>
              <a:rPr lang="en-US" sz="2400" b="0" dirty="0" err="1">
                <a:latin typeface="Arial" pitchFamily="34" charset="0"/>
                <a:cs typeface="Arial" pitchFamily="34" charset="0"/>
              </a:rPr>
              <a:t>với</a:t>
            </a:r>
            <a:r>
              <a:rPr lang="en-US" sz="2400" b="0" dirty="0">
                <a:latin typeface="Arial" pitchFamily="34" charset="0"/>
                <a:cs typeface="Arial" pitchFamily="34" charset="0"/>
              </a:rPr>
              <a:t> </a:t>
            </a:r>
            <a:r>
              <a:rPr lang="en-US" sz="2400" b="0" dirty="0" err="1">
                <a:latin typeface="Arial" pitchFamily="34" charset="0"/>
                <a:cs typeface="Arial" pitchFamily="34" charset="0"/>
              </a:rPr>
              <a:t>thông</a:t>
            </a:r>
            <a:r>
              <a:rPr lang="en-US" sz="2400" b="0" dirty="0">
                <a:latin typeface="Arial" pitchFamily="34" charset="0"/>
                <a:cs typeface="Arial" pitchFamily="34" charset="0"/>
              </a:rPr>
              <a:t> tin </a:t>
            </a:r>
            <a:r>
              <a:rPr lang="en-US" sz="2400" b="0" dirty="0" err="1">
                <a:latin typeface="Arial" pitchFamily="34" charset="0"/>
                <a:cs typeface="Arial" pitchFamily="34" charset="0"/>
              </a:rPr>
              <a:t>như</a:t>
            </a:r>
            <a:r>
              <a:rPr lang="en-US" sz="2400" b="0" dirty="0">
                <a:latin typeface="Arial" pitchFamily="34" charset="0"/>
                <a:cs typeface="Arial" pitchFamily="34" charset="0"/>
              </a:rPr>
              <a:t> </a:t>
            </a:r>
            <a:r>
              <a:rPr lang="en-US" sz="2400" b="0" dirty="0" err="1">
                <a:latin typeface="Arial" pitchFamily="34" charset="0"/>
                <a:cs typeface="Arial" pitchFamily="34" charset="0"/>
              </a:rPr>
              <a:t>thế</a:t>
            </a:r>
            <a:r>
              <a:rPr lang="en-US" sz="2400" b="0" dirty="0">
                <a:latin typeface="Arial" pitchFamily="34" charset="0"/>
                <a:cs typeface="Arial" pitchFamily="34" charset="0"/>
              </a:rPr>
              <a:t> </a:t>
            </a:r>
            <a:r>
              <a:rPr lang="en-US" sz="2400" b="0" dirty="0" err="1">
                <a:latin typeface="Arial" pitchFamily="34" charset="0"/>
                <a:cs typeface="Arial" pitchFamily="34" charset="0"/>
              </a:rPr>
              <a:t>nào</a:t>
            </a:r>
            <a:r>
              <a:rPr lang="en-US" sz="2400" b="0" dirty="0">
                <a:latin typeface="Arial" pitchFamily="34" charset="0"/>
                <a:cs typeface="Arial" pitchFamily="34" charset="0"/>
              </a:rPr>
              <a:t>.</a:t>
            </a:r>
          </a:p>
          <a:p>
            <a:r>
              <a:rPr lang="en-US" sz="2400" b="0" dirty="0">
                <a:latin typeface="Arial" pitchFamily="34" charset="0"/>
                <a:cs typeface="Arial" pitchFamily="34" charset="0"/>
              </a:rPr>
              <a:t>MHP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mô</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trừu</a:t>
            </a:r>
            <a:r>
              <a:rPr lang="en-US" sz="2400" b="0" dirty="0">
                <a:latin typeface="Arial" pitchFamily="34" charset="0"/>
                <a:cs typeface="Arial" pitchFamily="34" charset="0"/>
              </a:rPr>
              <a:t> </a:t>
            </a:r>
            <a:r>
              <a:rPr lang="en-US" sz="2400" b="0" dirty="0" err="1">
                <a:latin typeface="Arial" pitchFamily="34" charset="0"/>
                <a:cs typeface="Arial" pitchFamily="34" charset="0"/>
              </a:rPr>
              <a:t>tượng</a:t>
            </a:r>
            <a:r>
              <a:rPr lang="en-US" sz="2400" b="0" dirty="0">
                <a:latin typeface="Arial" pitchFamily="34" charset="0"/>
                <a:cs typeface="Arial" pitchFamily="34" charset="0"/>
              </a:rPr>
              <a:t> </a:t>
            </a:r>
            <a:r>
              <a:rPr lang="en-US" sz="2400" b="0" dirty="0" err="1">
                <a:latin typeface="Arial" pitchFamily="34" charset="0"/>
                <a:cs typeface="Arial" pitchFamily="34" charset="0"/>
              </a:rPr>
              <a:t>nhưng</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tham</a:t>
            </a:r>
            <a:r>
              <a:rPr lang="en-US" sz="2400" b="0" dirty="0">
                <a:latin typeface="Arial" pitchFamily="34" charset="0"/>
                <a:cs typeface="Arial" pitchFamily="34" charset="0"/>
              </a:rPr>
              <a:t> </a:t>
            </a:r>
            <a:r>
              <a:rPr lang="en-US" sz="2400" b="0" dirty="0" err="1">
                <a:latin typeface="Arial" pitchFamily="34" charset="0"/>
                <a:cs typeface="Arial" pitchFamily="34" charset="0"/>
              </a:rPr>
              <a:t>số</a:t>
            </a:r>
            <a:r>
              <a:rPr lang="en-US" sz="2400" b="0" dirty="0">
                <a:latin typeface="Arial" pitchFamily="34" charset="0"/>
                <a:cs typeface="Arial" pitchFamily="34" charset="0"/>
              </a:rPr>
              <a:t> </a:t>
            </a:r>
            <a:r>
              <a:rPr lang="en-US" sz="2400" b="0" dirty="0" err="1">
                <a:latin typeface="Arial" pitchFamily="34" charset="0"/>
                <a:cs typeface="Arial" pitchFamily="34" charset="0"/>
              </a:rPr>
              <a:t>cần</a:t>
            </a:r>
            <a:r>
              <a:rPr lang="en-US" sz="2400" b="0" dirty="0">
                <a:latin typeface="Arial" pitchFamily="34" charset="0"/>
                <a:cs typeface="Arial" pitchFamily="34" charset="0"/>
              </a:rPr>
              <a:t> </a:t>
            </a:r>
            <a:r>
              <a:rPr lang="en-US" sz="2400" b="0" dirty="0" err="1">
                <a:latin typeface="Arial" pitchFamily="34" charset="0"/>
                <a:cs typeface="Arial" pitchFamily="34" charset="0"/>
              </a:rPr>
              <a:t>tuân</a:t>
            </a:r>
            <a:r>
              <a:rPr lang="en-US" sz="2400" b="0" dirty="0">
                <a:latin typeface="Arial" pitchFamily="34" charset="0"/>
                <a:cs typeface="Arial" pitchFamily="34" charset="0"/>
              </a:rPr>
              <a:t> </a:t>
            </a:r>
            <a:r>
              <a:rPr lang="en-US" sz="2400" b="0" dirty="0" err="1">
                <a:latin typeface="Arial" pitchFamily="34" charset="0"/>
                <a:cs typeface="Arial" pitchFamily="34" charset="0"/>
              </a:rPr>
              <a:t>thủ</a:t>
            </a:r>
            <a:r>
              <a:rPr lang="en-US" sz="2400" b="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8" name="Picture 2"/>
          <p:cNvPicPr>
            <a:picLocks noChangeAspect="1" noChangeArrowheads="1"/>
          </p:cNvPicPr>
          <p:nvPr/>
        </p:nvPicPr>
        <p:blipFill>
          <a:blip r:embed="rId2" cstate="print"/>
          <a:srcRect/>
          <a:stretch>
            <a:fillRect/>
          </a:stretch>
        </p:blipFill>
        <p:spPr bwMode="auto">
          <a:xfrm>
            <a:off x="4953000" y="1111369"/>
            <a:ext cx="4114800" cy="525242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huong 1">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Chuong 1</Template>
  <TotalTime>2369</TotalTime>
  <Words>4102</Words>
  <Application>Microsoft Office PowerPoint</Application>
  <PresentationFormat>On-screen Show (4:3)</PresentationFormat>
  <Paragraphs>610</Paragraphs>
  <Slides>55</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58" baseType="lpstr">
      <vt:lpstr>Chuong 1</vt:lpstr>
      <vt:lpstr>Equation</vt:lpstr>
      <vt:lpstr>Clip</vt:lpstr>
      <vt:lpstr>KHẢ NĂNG CỦA CON NGƯỜI</vt:lpstr>
      <vt:lpstr>PowerPoint Presentation</vt:lpstr>
      <vt:lpstr>Nội dung</vt:lpstr>
      <vt:lpstr>1. Lỗi thiết kế UI</vt:lpstr>
      <vt:lpstr>Lỗi thiết kế</vt:lpstr>
      <vt:lpstr>2. Tiến trình xử lý thông tin của con người</vt:lpstr>
      <vt:lpstr>Xử lý thông tin của con người</vt:lpstr>
      <vt:lpstr>Xử lý thông tin của con người</vt:lpstr>
      <vt:lpstr>3. Mô hình xử lý thông tin MHP</vt:lpstr>
      <vt:lpstr>3. Mô hình xử lý thông tin MHP</vt:lpstr>
      <vt:lpstr>Mô hình bộ xử lý thông tin MHP</vt:lpstr>
      <vt:lpstr>Mô hình bộ xử lý thông tin MHP</vt:lpstr>
      <vt:lpstr>4. Bộ nhớ của con người</vt:lpstr>
      <vt:lpstr>Bộ nhớ giác quan ngắn hạn</vt:lpstr>
      <vt:lpstr>Bộ nhớ STM và LTM </vt:lpstr>
      <vt:lpstr>5. Các bộ xử lý của con người</vt:lpstr>
      <vt:lpstr>Các bộ xử lý</vt:lpstr>
      <vt:lpstr>Bộ xử lý cảm nhận</vt:lpstr>
      <vt:lpstr>Bộ xử lý cảm nhận</vt:lpstr>
      <vt:lpstr>Các loại tiến trình cảm nhận</vt:lpstr>
      <vt:lpstr>Tiến trình cảm nhận</vt:lpstr>
      <vt:lpstr>Cảm nhận</vt:lpstr>
      <vt:lpstr>Cảm nhận</vt:lpstr>
      <vt:lpstr>Bộ xử lý nhận thức</vt:lpstr>
      <vt:lpstr>Ba loại lập quyết định</vt:lpstr>
      <vt:lpstr>Sự chú ý</vt:lpstr>
      <vt:lpstr>Sự chú ý</vt:lpstr>
      <vt:lpstr>Xử lý vận động</vt:lpstr>
      <vt:lpstr>Xử lý vận động: Luật Fitts</vt:lpstr>
      <vt:lpstr>Xử lý vận động: Luật Fitts</vt:lpstr>
      <vt:lpstr>Xử lý vận động: Luật Fitts</vt:lpstr>
      <vt:lpstr>Xử lý vận động: Luật Fitts</vt:lpstr>
      <vt:lpstr>Xử lý vận động: Luật Fitts</vt:lpstr>
      <vt:lpstr>Power Law of Practice</vt:lpstr>
      <vt:lpstr>Power Law of Practice</vt:lpstr>
      <vt:lpstr>6. Hệ thống thị giác</vt:lpstr>
      <vt:lpstr>Hệ thống thị giác</vt:lpstr>
      <vt:lpstr>Phổ sóng điện từ</vt:lpstr>
      <vt:lpstr>Hệ thống thị giác</vt:lpstr>
      <vt:lpstr>Hệ thống thị giác</vt:lpstr>
      <vt:lpstr>Hệ thống thị giác</vt:lpstr>
      <vt:lpstr>Ví dụ phối màu</vt:lpstr>
      <vt:lpstr>Ví dụ về sử dụng màu sắc trong UI</vt:lpstr>
      <vt:lpstr>Ví dụ về sử dụng màu sắc trong UI</vt:lpstr>
      <vt:lpstr>PowerPoint Presentation</vt:lpstr>
      <vt:lpstr>PowerPoint Presentation</vt:lpstr>
      <vt:lpstr>PowerPoint Presentation</vt:lpstr>
      <vt:lpstr>PowerPoint Presentation</vt:lpstr>
      <vt:lpstr>PowerPoint Presentation</vt:lpstr>
      <vt:lpstr>PowerPoint Presentation</vt:lpstr>
      <vt:lpstr>7. Tổng kết bài</vt:lpstr>
      <vt:lpstr>Tam giác ma thuật của Amazon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GIAO DiỆN PHẦN MỀM</dc:title>
  <dc:creator>NguyenPhuong</dc:creator>
  <cp:lastModifiedBy>TheGioiSo</cp:lastModifiedBy>
  <cp:revision>211</cp:revision>
  <cp:lastPrinted>2018-01-14T09:06:05Z</cp:lastPrinted>
  <dcterms:created xsi:type="dcterms:W3CDTF">2013-12-17T08:29:44Z</dcterms:created>
  <dcterms:modified xsi:type="dcterms:W3CDTF">2018-01-17T03:46:21Z</dcterms:modified>
</cp:coreProperties>
</file>