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8" r:id="rId3"/>
    <p:sldId id="277" r:id="rId4"/>
    <p:sldId id="281" r:id="rId5"/>
    <p:sldId id="322" r:id="rId6"/>
    <p:sldId id="324" r:id="rId7"/>
    <p:sldId id="329" r:id="rId8"/>
    <p:sldId id="330" r:id="rId9"/>
    <p:sldId id="325" r:id="rId10"/>
    <p:sldId id="282" r:id="rId11"/>
    <p:sldId id="299" r:id="rId12"/>
    <p:sldId id="311" r:id="rId13"/>
    <p:sldId id="293" r:id="rId14"/>
    <p:sldId id="301" r:id="rId15"/>
    <p:sldId id="294" r:id="rId16"/>
    <p:sldId id="295" r:id="rId17"/>
    <p:sldId id="298" r:id="rId18"/>
    <p:sldId id="304" r:id="rId19"/>
    <p:sldId id="305" r:id="rId20"/>
    <p:sldId id="306" r:id="rId21"/>
    <p:sldId id="307" r:id="rId22"/>
    <p:sldId id="326" r:id="rId23"/>
    <p:sldId id="309" r:id="rId24"/>
    <p:sldId id="310" r:id="rId25"/>
    <p:sldId id="318" r:id="rId26"/>
    <p:sldId id="312" r:id="rId27"/>
    <p:sldId id="313" r:id="rId28"/>
    <p:sldId id="314" r:id="rId29"/>
    <p:sldId id="308" r:id="rId30"/>
    <p:sldId id="315" r:id="rId31"/>
    <p:sldId id="316" r:id="rId32"/>
    <p:sldId id="317" r:id="rId33"/>
    <p:sldId id="319" r:id="rId34"/>
    <p:sldId id="327" r:id="rId35"/>
    <p:sldId id="328" r:id="rId36"/>
    <p:sldId id="285" r:id="rId37"/>
    <p:sldId id="331"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565868"/>
    <a:srgbClr val="5F5F5F"/>
    <a:srgbClr val="80808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75774" autoAdjust="0"/>
  </p:normalViewPr>
  <p:slideViewPr>
    <p:cSldViewPr>
      <p:cViewPr varScale="1">
        <p:scale>
          <a:sx n="55" d="100"/>
          <a:sy n="55" d="100"/>
        </p:scale>
        <p:origin x="-180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44974-37E5-42DD-B699-A207BB7CBC2E}" type="datetimeFigureOut">
              <a:rPr lang="en-US" smtClean="0"/>
              <a:pPr/>
              <a:t>1/18/2018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DEA1E5-DC78-4E9A-8014-7B17B36B7CFF}" type="slidenum">
              <a:rPr lang="en-US" smtClean="0"/>
              <a:pPr/>
              <a:t>‹#›</a:t>
            </a:fld>
            <a:endParaRPr lang="en-US"/>
          </a:p>
        </p:txBody>
      </p:sp>
    </p:spTree>
    <p:extLst>
      <p:ext uri="{BB962C8B-B14F-4D97-AF65-F5344CB8AC3E}">
        <p14:creationId xmlns:p14="http://schemas.microsoft.com/office/powerpoint/2010/main" val="48282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DEA1E5-DC78-4E9A-8014-7B17B36B7CFF}"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DEA1E5-DC78-4E9A-8014-7B17B36B7CFF}"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DEA1E5-DC78-4E9A-8014-7B17B36B7CFF}"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a:effec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w="9525">
            <a:noFill/>
            <a:miter lim="800000"/>
            <a:headEnd/>
            <a:tailEnd/>
          </a:ln>
          <a:effec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w="9525">
            <a:noFill/>
            <a:miter lim="800000"/>
            <a:headEnd/>
            <a:tailEnd/>
          </a:ln>
          <a:effectLst/>
        </p:spPr>
        <p:txBody>
          <a:bodyPr wrap="none" anchor="ctr"/>
          <a:lstStyle/>
          <a:p>
            <a:endParaRPr lang="en-US"/>
          </a:p>
        </p:txBody>
      </p:sp>
      <p:sp>
        <p:nvSpPr>
          <p:cNvPr id="3092" name="Freeform 20"/>
          <p:cNvSpPr>
            <a:spLocks/>
          </p:cNvSpPr>
          <p:nvPr/>
        </p:nvSpPr>
        <p:spPr bwMode="gray">
          <a:xfrm>
            <a:off x="-9525" y="2138363"/>
            <a:ext cx="8015288"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w="9525">
            <a:noFill/>
            <a:round/>
            <a:headEnd/>
            <a:tailEnd/>
          </a:ln>
          <a:effec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r>
              <a:rPr lang="en-US" smtClean="0"/>
              <a:t>12/2013</a:t>
            </a:r>
            <a:endParaRPr 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r>
              <a:rPr lang="en-US" smtClean="0"/>
              <a:t>ntphuong-cnpm</a:t>
            </a:r>
            <a:endParaRPr 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9963460-0769-411E-87EA-8CDCF0607346}" type="slidenum">
              <a:rPr lang="en-US"/>
              <a:pPr/>
              <a:t>‹#›</a:t>
            </a:fld>
            <a:endParaRPr lang="en-US"/>
          </a:p>
        </p:txBody>
      </p:sp>
      <p:sp>
        <p:nvSpPr>
          <p:cNvPr id="3086" name="Text Box 14"/>
          <p:cNvSpPr txBox="1">
            <a:spLocks noChangeArrowheads="1"/>
          </p:cNvSpPr>
          <p:nvPr/>
        </p:nvSpPr>
        <p:spPr bwMode="auto">
          <a:xfrm>
            <a:off x="304800" y="228600"/>
            <a:ext cx="1447800" cy="519113"/>
          </a:xfrm>
          <a:prstGeom prst="rect">
            <a:avLst/>
          </a:prstGeom>
          <a:noFill/>
          <a:ln w="9525">
            <a:noFill/>
            <a:miter lim="800000"/>
            <a:headEnd/>
            <a:tailEnd/>
          </a:ln>
          <a:effectLst/>
        </p:spPr>
        <p:txBody>
          <a:bodyPr>
            <a:spAutoFit/>
          </a:bodyPr>
          <a:lstStyle/>
          <a:p>
            <a:pPr algn="ctr"/>
            <a:r>
              <a:rPr 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5D473B0D-3F4F-4C91-A5E9-CC7268E1A4B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76F82FBA-8B32-4465-94FB-184B2FFCF52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C662C168-7E80-4176-84D4-365808851E6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6AA7CD20-6E15-4B1D-A1C1-7545CAB6840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EC5BC178-54D5-4457-823E-9B8C72D04B1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115A2BDC-FBFF-4C73-AF02-84C3A733B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3195FD7D-355B-4AF8-96DE-DFBCD48495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12/2013</a:t>
            </a:r>
            <a:endParaRPr lang="en-US"/>
          </a:p>
        </p:txBody>
      </p:sp>
      <p:sp>
        <p:nvSpPr>
          <p:cNvPr id="8" name="Footer Placeholder 7"/>
          <p:cNvSpPr>
            <a:spLocks noGrp="1"/>
          </p:cNvSpPr>
          <p:nvPr>
            <p:ph type="ftr" sz="quarter" idx="11"/>
          </p:nvPr>
        </p:nvSpPr>
        <p:spPr/>
        <p:txBody>
          <a:bodyPr/>
          <a:lstStyle>
            <a:lvl1pPr>
              <a:defRPr/>
            </a:lvl1pPr>
          </a:lstStyle>
          <a:p>
            <a:r>
              <a:rPr lang="en-US" smtClean="0"/>
              <a:t>ntphuong-cnpm</a:t>
            </a:r>
            <a:endParaRPr lang="en-US"/>
          </a:p>
        </p:txBody>
      </p:sp>
      <p:sp>
        <p:nvSpPr>
          <p:cNvPr id="9" name="Slide Number Placeholder 8"/>
          <p:cNvSpPr>
            <a:spLocks noGrp="1"/>
          </p:cNvSpPr>
          <p:nvPr>
            <p:ph type="sldNum" sz="quarter" idx="12"/>
          </p:nvPr>
        </p:nvSpPr>
        <p:spPr/>
        <p:txBody>
          <a:bodyPr/>
          <a:lstStyle>
            <a:lvl1pPr>
              <a:defRPr/>
            </a:lvl1pPr>
          </a:lstStyle>
          <a:p>
            <a:fld id="{ABE189F2-11E9-4E72-A9BA-A5FFC1DCC3F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12/2013</a:t>
            </a:r>
            <a:endParaRPr lang="en-US"/>
          </a:p>
        </p:txBody>
      </p:sp>
      <p:sp>
        <p:nvSpPr>
          <p:cNvPr id="4" name="Footer Placeholder 3"/>
          <p:cNvSpPr>
            <a:spLocks noGrp="1"/>
          </p:cNvSpPr>
          <p:nvPr>
            <p:ph type="ftr" sz="quarter" idx="11"/>
          </p:nvPr>
        </p:nvSpPr>
        <p:spPr/>
        <p:txBody>
          <a:bodyPr/>
          <a:lstStyle>
            <a:lvl1pPr>
              <a:defRPr/>
            </a:lvl1pPr>
          </a:lstStyle>
          <a:p>
            <a:r>
              <a:rPr lang="en-US" smtClean="0"/>
              <a:t>ntphuong-cnpm</a:t>
            </a:r>
            <a:endParaRPr lang="en-US"/>
          </a:p>
        </p:txBody>
      </p:sp>
      <p:sp>
        <p:nvSpPr>
          <p:cNvPr id="5" name="Slide Number Placeholder 4"/>
          <p:cNvSpPr>
            <a:spLocks noGrp="1"/>
          </p:cNvSpPr>
          <p:nvPr>
            <p:ph type="sldNum" sz="quarter" idx="12"/>
          </p:nvPr>
        </p:nvSpPr>
        <p:spPr/>
        <p:txBody>
          <a:bodyPr/>
          <a:lstStyle>
            <a:lvl1pPr>
              <a:defRPr/>
            </a:lvl1pPr>
          </a:lstStyle>
          <a:p>
            <a:fld id="{FD579BEB-E592-40E5-9E39-8299A9B66A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12/2013</a:t>
            </a:r>
            <a:endParaRPr lang="en-US"/>
          </a:p>
        </p:txBody>
      </p:sp>
      <p:sp>
        <p:nvSpPr>
          <p:cNvPr id="3" name="Footer Placeholder 2"/>
          <p:cNvSpPr>
            <a:spLocks noGrp="1"/>
          </p:cNvSpPr>
          <p:nvPr>
            <p:ph type="ftr" sz="quarter" idx="11"/>
          </p:nvPr>
        </p:nvSpPr>
        <p:spPr/>
        <p:txBody>
          <a:bodyPr/>
          <a:lstStyle>
            <a:lvl1pPr>
              <a:defRPr/>
            </a:lvl1pPr>
          </a:lstStyle>
          <a:p>
            <a:r>
              <a:rPr lang="en-US" smtClean="0"/>
              <a:t>ntphuong-cnpm</a:t>
            </a:r>
            <a:endParaRPr lang="en-US"/>
          </a:p>
        </p:txBody>
      </p:sp>
      <p:sp>
        <p:nvSpPr>
          <p:cNvPr id="4" name="Slide Number Placeholder 3"/>
          <p:cNvSpPr>
            <a:spLocks noGrp="1"/>
          </p:cNvSpPr>
          <p:nvPr>
            <p:ph type="sldNum" sz="quarter" idx="12"/>
          </p:nvPr>
        </p:nvSpPr>
        <p:spPr/>
        <p:txBody>
          <a:bodyPr/>
          <a:lstStyle>
            <a:lvl1pPr>
              <a:defRPr/>
            </a:lvl1pPr>
          </a:lstStyle>
          <a:p>
            <a:fld id="{6467EC5C-89CF-440B-B5A0-55934BC28CA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CE1C073C-3A41-417F-B073-4F99A6F3C13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ADC789AF-EC43-4DC2-AE19-5BEB90C1197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a:effec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a:effec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w="9525">
              <a:noFill/>
              <a:miter lim="800000"/>
              <a:headEnd/>
              <a:tailEnd/>
            </a:ln>
            <a:effec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en-US" smtClean="0"/>
              <a:t>12/2013</a:t>
            </a:r>
            <a:endParaRPr 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smtClean="0"/>
              <a:t>ntphuong-cnpm</a:t>
            </a:r>
            <a:endParaRPr lang="en-US"/>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6AEBF2EB-9587-4A7E-AB2E-4ADD824A10B2}" type="slidenum">
              <a:rPr lang="en-US"/>
              <a:pPr/>
              <a:t>‹#›</a:t>
            </a:fld>
            <a:endParaRPr 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gi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gif"/></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914400"/>
            <a:ext cx="9144000" cy="1012825"/>
          </a:xfrm>
        </p:spPr>
        <p:txBody>
          <a:bodyPr/>
          <a:lstStyle/>
          <a:p>
            <a:r>
              <a:rPr lang="en-US" dirty="0" smtClean="0">
                <a:latin typeface="Arial" pitchFamily="34" charset="0"/>
                <a:cs typeface="Arial" pitchFamily="34" charset="0"/>
              </a:rPr>
              <a:t/>
            </a:r>
            <a:br>
              <a:rPr lang="en-US" dirty="0" smtClean="0">
                <a:latin typeface="Arial" pitchFamily="34" charset="0"/>
                <a:cs typeface="Arial" pitchFamily="34" charset="0"/>
              </a:rPr>
            </a:br>
            <a:r>
              <a:rPr lang="en-US" sz="3200" dirty="0" smtClean="0">
                <a:latin typeface="Arial" pitchFamily="34" charset="0"/>
                <a:cs typeface="Arial" pitchFamily="34" charset="0"/>
              </a:rPr>
              <a:t>NGUYÊN LÝ TRONG THIẾT KẾ GIAO DIỆN</a:t>
            </a:r>
            <a:endParaRPr lang="en-US" sz="3200" dirty="0">
              <a:latin typeface="Arial" pitchFamily="34" charset="0"/>
              <a:cs typeface="Arial" pitchFamily="34" charset="0"/>
            </a:endParaRPr>
          </a:p>
        </p:txBody>
      </p:sp>
      <p:sp>
        <p:nvSpPr>
          <p:cNvPr id="2051" name="Rectangle 3"/>
          <p:cNvSpPr>
            <a:spLocks noGrp="1" noChangeArrowheads="1"/>
          </p:cNvSpPr>
          <p:nvPr>
            <p:ph type="subTitle" idx="1"/>
          </p:nvPr>
        </p:nvSpPr>
        <p:spPr/>
        <p:txBody>
          <a:bodyPr/>
          <a:lstStyle/>
          <a:p>
            <a:r>
              <a:rPr lang="en-US" sz="1800" smtClean="0"/>
              <a:t>Nguyễn Thu Phương</a:t>
            </a:r>
          </a:p>
          <a:p>
            <a:r>
              <a:rPr lang="en-US" sz="1800" smtClean="0"/>
              <a:t>ntphuong@ictu.edu.vn</a:t>
            </a:r>
            <a:endParaRPr lang="en-US" sz="1800"/>
          </a:p>
        </p:txBody>
      </p:sp>
      <p:sp>
        <p:nvSpPr>
          <p:cNvPr id="6" name="Date Placeholder 5"/>
          <p:cNvSpPr>
            <a:spLocks noGrp="1"/>
          </p:cNvSpPr>
          <p:nvPr>
            <p:ph type="dt" sz="half" idx="2"/>
          </p:nvPr>
        </p:nvSpPr>
        <p:spPr/>
        <p:txBody>
          <a:bodyPr/>
          <a:lstStyle/>
          <a:p>
            <a:r>
              <a:rPr lang="en-US" smtClean="0"/>
              <a:t>12/2013</a:t>
            </a:r>
            <a:endParaRPr lang="en-US"/>
          </a:p>
        </p:txBody>
      </p:sp>
      <p:sp>
        <p:nvSpPr>
          <p:cNvPr id="7" name="Slide Number Placeholder 6"/>
          <p:cNvSpPr>
            <a:spLocks noGrp="1"/>
          </p:cNvSpPr>
          <p:nvPr>
            <p:ph type="sldNum" sz="quarter" idx="4"/>
          </p:nvPr>
        </p:nvSpPr>
        <p:spPr/>
        <p:txBody>
          <a:bodyPr/>
          <a:lstStyle/>
          <a:p>
            <a:fld id="{79963460-0769-411E-87EA-8CDCF0607346}" type="slidenum">
              <a:rPr lang="en-US" smtClean="0"/>
              <a:pPr/>
              <a:t>1</a:t>
            </a:fld>
            <a:endParaRPr lang="en-US"/>
          </a:p>
        </p:txBody>
      </p:sp>
      <p:sp>
        <p:nvSpPr>
          <p:cNvPr id="8" name="Footer Placeholder 7"/>
          <p:cNvSpPr>
            <a:spLocks noGrp="1"/>
          </p:cNvSpPr>
          <p:nvPr>
            <p:ph type="ftr" sz="quarter" idx="3"/>
          </p:nvPr>
        </p:nvSpPr>
        <p:spPr/>
        <p:txBody>
          <a:bodyPr/>
          <a:lstStyle/>
          <a:p>
            <a:r>
              <a:rPr lang="en-US" smtClean="0"/>
              <a:t>ntphuong-cnpm</a:t>
            </a:r>
            <a:endParaRPr lang="en-US"/>
          </a:p>
        </p:txBody>
      </p:sp>
      <p:pic>
        <p:nvPicPr>
          <p:cNvPr id="25602" name="Picture 2" descr="http://www.ictu.edu.vn/attachments/article/149/LogoICTU.jpg"/>
          <p:cNvPicPr>
            <a:picLocks noChangeAspect="1" noChangeArrowheads="1"/>
          </p:cNvPicPr>
          <p:nvPr/>
        </p:nvPicPr>
        <p:blipFill>
          <a:blip r:embed="rId2" cstate="print"/>
          <a:srcRect/>
          <a:stretch>
            <a:fillRect/>
          </a:stretch>
        </p:blipFill>
        <p:spPr bwMode="auto">
          <a:xfrm>
            <a:off x="457200" y="0"/>
            <a:ext cx="1143000" cy="1143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Nhắc</a:t>
            </a:r>
            <a:r>
              <a:rPr lang="en-US" dirty="0"/>
              <a:t> </a:t>
            </a:r>
            <a:r>
              <a:rPr lang="en-US" dirty="0" err="1"/>
              <a:t>lại</a:t>
            </a:r>
            <a:r>
              <a:rPr lang="en-US" dirty="0"/>
              <a:t> </a:t>
            </a:r>
            <a:r>
              <a:rPr lang="en-US" dirty="0" err="1"/>
              <a:t>các</a:t>
            </a:r>
            <a:r>
              <a:rPr lang="en-US" dirty="0"/>
              <a:t> </a:t>
            </a:r>
            <a:r>
              <a:rPr lang="en-US" dirty="0" err="1"/>
              <a:t>hướng</a:t>
            </a:r>
            <a:r>
              <a:rPr lang="en-US" dirty="0"/>
              <a:t> </a:t>
            </a:r>
            <a:r>
              <a:rPr lang="en-US" dirty="0" err="1"/>
              <a:t>dẫn</a:t>
            </a:r>
            <a:r>
              <a:rPr lang="en-US" dirty="0"/>
              <a:t> </a:t>
            </a:r>
            <a:r>
              <a:rPr lang="en-US" dirty="0" err="1"/>
              <a:t>thiết</a:t>
            </a:r>
            <a:r>
              <a:rPr lang="en-US" dirty="0"/>
              <a:t> </a:t>
            </a:r>
            <a:r>
              <a:rPr lang="en-US" dirty="0" err="1"/>
              <a:t>kế</a:t>
            </a:r>
            <a:endParaRPr lang="en-US" dirty="0"/>
          </a:p>
        </p:txBody>
      </p:sp>
      <p:sp>
        <p:nvSpPr>
          <p:cNvPr id="3" name="Content Placeholder 2"/>
          <p:cNvSpPr>
            <a:spLocks noGrp="1"/>
          </p:cNvSpPr>
          <p:nvPr>
            <p:ph idx="1"/>
          </p:nvPr>
        </p:nvSpPr>
        <p:spPr>
          <a:xfrm>
            <a:off x="457200" y="1295400"/>
            <a:ext cx="7620000" cy="5029200"/>
          </a:xfrm>
        </p:spPr>
        <p:txBody>
          <a:bodyPr/>
          <a:lstStyle/>
          <a:p>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màu</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phụ</a:t>
            </a:r>
            <a:r>
              <a:rPr lang="en-US" sz="2000" dirty="0">
                <a:latin typeface="Arial" pitchFamily="34" charset="0"/>
                <a:cs typeface="Arial" pitchFamily="34" charset="0"/>
              </a:rPr>
              <a:t> </a:t>
            </a:r>
            <a:r>
              <a:rPr lang="en-US" sz="2000" dirty="0" err="1">
                <a:latin typeface="Arial" pitchFamily="34" charset="0"/>
                <a:cs typeface="Arial" pitchFamily="34" charset="0"/>
              </a:rPr>
              <a:t>thuộc</a:t>
            </a:r>
            <a:r>
              <a:rPr lang="en-US" sz="2000" dirty="0">
                <a:latin typeface="Arial" pitchFamily="34" charset="0"/>
                <a:cs typeface="Arial" pitchFamily="34" charset="0"/>
              </a:rPr>
              <a:t> </a:t>
            </a:r>
            <a:r>
              <a:rPr lang="en-US" sz="2000" dirty="0" err="1">
                <a:latin typeface="Arial" pitchFamily="34" charset="0"/>
                <a:cs typeface="Arial" pitchFamily="34" charset="0"/>
              </a:rPr>
              <a:t>mạnh</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biệt</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nhiều</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bị</a:t>
            </a:r>
            <a:r>
              <a:rPr lang="en-US" sz="2000" dirty="0">
                <a:latin typeface="Arial" pitchFamily="34" charset="0"/>
                <a:cs typeface="Arial" pitchFamily="34" charset="0"/>
              </a:rPr>
              <a:t> </a:t>
            </a:r>
            <a:r>
              <a:rPr lang="en-US" sz="2000" dirty="0" err="1">
                <a:latin typeface="Arial" pitchFamily="34" charset="0"/>
                <a:cs typeface="Arial" pitchFamily="34" charset="0"/>
              </a:rPr>
              <a:t>mù</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kết</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vị</a:t>
            </a:r>
            <a:r>
              <a:rPr lang="en-US" sz="2000" dirty="0">
                <a:latin typeface="Arial" pitchFamily="34" charset="0"/>
                <a:cs typeface="Arial" pitchFamily="34" charset="0"/>
              </a:rPr>
              <a:t> </a:t>
            </a:r>
            <a:r>
              <a:rPr lang="en-US" sz="2000" dirty="0" err="1">
                <a:latin typeface="Arial" pitchFamily="34" charset="0"/>
                <a:cs typeface="Arial" pitchFamily="34" charset="0"/>
              </a:rPr>
              <a:t>trí</a:t>
            </a:r>
            <a:r>
              <a:rPr lang="en-US" sz="2000" dirty="0">
                <a:latin typeface="Arial" pitchFamily="34" charset="0"/>
                <a:cs typeface="Arial" pitchFamily="34" charset="0"/>
              </a:rPr>
              <a:t>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tượng</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Tránh</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đỏ</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chữ</a:t>
            </a:r>
            <a:r>
              <a:rPr lang="en-US" sz="2000" dirty="0">
                <a:latin typeface="Arial" pitchFamily="34" charset="0"/>
                <a:cs typeface="Arial" pitchFamily="34" charset="0"/>
              </a:rPr>
              <a:t> </a:t>
            </a:r>
            <a:r>
              <a:rPr lang="en-US" sz="2000" dirty="0" err="1">
                <a:latin typeface="Arial" pitchFamily="34" charset="0"/>
                <a:cs typeface="Arial" pitchFamily="34" charset="0"/>
              </a:rPr>
              <a:t>xanh</a:t>
            </a:r>
            <a:r>
              <a:rPr lang="en-US" sz="2000" dirty="0">
                <a:latin typeface="Arial" pitchFamily="34" charset="0"/>
                <a:cs typeface="Arial" pitchFamily="34" charset="0"/>
              </a:rPr>
              <a:t> (</a:t>
            </a:r>
            <a:r>
              <a:rPr lang="en-US" sz="2000" i="1" dirty="0">
                <a:latin typeface="Arial" pitchFamily="34" charset="0"/>
                <a:cs typeface="Arial" pitchFamily="34" charset="0"/>
              </a:rPr>
              <a:t>blue</a:t>
            </a:r>
            <a:r>
              <a:rPr lang="en-US" sz="2000" dirty="0">
                <a:latin typeface="Arial" pitchFamily="34" charset="0"/>
                <a:cs typeface="Arial" pitchFamily="34" charset="0"/>
              </a:rPr>
              <a:t>)</a:t>
            </a:r>
          </a:p>
          <a:p>
            <a:pPr lvl="1"/>
            <a:r>
              <a:rPr lang="en-US" sz="2000" dirty="0" err="1">
                <a:latin typeface="Arial" pitchFamily="34" charset="0"/>
                <a:cs typeface="Arial" pitchFamily="34" charset="0"/>
              </a:rPr>
              <a:t>Tránh</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chi </a:t>
            </a:r>
            <a:r>
              <a:rPr lang="en-US" sz="2000" dirty="0" err="1">
                <a:latin typeface="Arial" pitchFamily="34" charset="0"/>
                <a:cs typeface="Arial" pitchFamily="34" charset="0"/>
              </a:rPr>
              <a:t>tiết</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i="1" dirty="0">
                <a:latin typeface="Arial" pitchFamily="34" charset="0"/>
                <a:cs typeface="Arial" pitchFamily="34" charset="0"/>
              </a:rPr>
              <a:t>blue</a:t>
            </a:r>
          </a:p>
          <a:p>
            <a:r>
              <a:rPr lang="en-US" sz="2400" b="0" dirty="0" err="1">
                <a:latin typeface="Arial" pitchFamily="34" charset="0"/>
                <a:cs typeface="Arial" pitchFamily="34" charset="0"/>
              </a:rPr>
              <a:t>Nguyên</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i="1" dirty="0">
                <a:latin typeface="Arial" pitchFamily="34" charset="0"/>
                <a:cs typeface="Arial" pitchFamily="34" charset="0"/>
              </a:rPr>
              <a:t>Norman</a:t>
            </a:r>
            <a:r>
              <a:rPr lang="en-US" sz="2400" b="0" dirty="0">
                <a:latin typeface="Arial" pitchFamily="34" charset="0"/>
                <a:cs typeface="Arial" pitchFamily="34" charset="0"/>
              </a:rPr>
              <a:t> </a:t>
            </a:r>
            <a:r>
              <a:rPr lang="en-US" sz="2400" b="0" dirty="0" err="1">
                <a:latin typeface="Arial" pitchFamily="34" charset="0"/>
                <a:cs typeface="Arial" pitchFamily="34" charset="0"/>
              </a:rPr>
              <a:t>về</a:t>
            </a:r>
            <a:r>
              <a:rPr lang="en-US" sz="2400" b="0" dirty="0">
                <a:latin typeface="Arial" pitchFamily="34" charset="0"/>
                <a:cs typeface="Arial" pitchFamily="34" charset="0"/>
              </a:rPr>
              <a:t> </a:t>
            </a:r>
            <a:r>
              <a:rPr lang="en-US" sz="2400" b="0" dirty="0" err="1">
                <a:latin typeface="Arial" pitchFamily="34" charset="0"/>
                <a:cs typeface="Arial" pitchFamily="34" charset="0"/>
              </a:rPr>
              <a:t>thao</a:t>
            </a:r>
            <a:r>
              <a:rPr lang="en-US" sz="2400" b="0" dirty="0">
                <a:latin typeface="Arial" pitchFamily="34" charset="0"/>
                <a:cs typeface="Arial" pitchFamily="34" charset="0"/>
              </a:rPr>
              <a:t> </a:t>
            </a:r>
            <a:r>
              <a:rPr lang="en-US" sz="2400" b="0" dirty="0" err="1">
                <a:latin typeface="Arial" pitchFamily="34" charset="0"/>
                <a:cs typeface="Arial" pitchFamily="34" charset="0"/>
              </a:rPr>
              <a:t>tác</a:t>
            </a:r>
            <a:r>
              <a:rPr lang="en-US" sz="2400" b="0" dirty="0">
                <a:latin typeface="Arial" pitchFamily="34" charset="0"/>
                <a:cs typeface="Arial" pitchFamily="34" charset="0"/>
              </a:rPr>
              <a:t> </a:t>
            </a:r>
            <a:r>
              <a:rPr lang="en-US" sz="2400" b="0" dirty="0" err="1">
                <a:latin typeface="Arial" pitchFamily="34" charset="0"/>
                <a:cs typeface="Arial" pitchFamily="34" charset="0"/>
              </a:rPr>
              <a:t>trực</a:t>
            </a:r>
            <a:r>
              <a:rPr lang="en-US" sz="2400" b="0" dirty="0">
                <a:latin typeface="Arial" pitchFamily="34" charset="0"/>
                <a:cs typeface="Arial" pitchFamily="34" charset="0"/>
              </a:rPr>
              <a:t> </a:t>
            </a:r>
            <a:r>
              <a:rPr lang="en-US" sz="2400" b="0" dirty="0" err="1">
                <a:latin typeface="Arial" pitchFamily="34" charset="0"/>
                <a:cs typeface="Arial" pitchFamily="34" charset="0"/>
              </a:rPr>
              <a:t>tiếp</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Sự</a:t>
            </a:r>
            <a:r>
              <a:rPr lang="en-US" sz="2000" dirty="0">
                <a:latin typeface="Arial" pitchFamily="34" charset="0"/>
                <a:cs typeface="Arial" pitchFamily="34" charset="0"/>
              </a:rPr>
              <a:t> </a:t>
            </a:r>
            <a:r>
              <a:rPr lang="en-US" sz="2000" dirty="0" err="1">
                <a:latin typeface="Arial" pitchFamily="34" charset="0"/>
                <a:cs typeface="Arial" pitchFamily="34" charset="0"/>
              </a:rPr>
              <a:t>gợi</a:t>
            </a:r>
            <a:r>
              <a:rPr lang="en-US" sz="2000" dirty="0">
                <a:latin typeface="Arial" pitchFamily="34" charset="0"/>
                <a:cs typeface="Arial" pitchFamily="34" charset="0"/>
              </a:rPr>
              <a:t> ý</a:t>
            </a:r>
          </a:p>
          <a:p>
            <a:pPr lvl="1"/>
            <a:r>
              <a:rPr lang="en-US" sz="2000" dirty="0" err="1">
                <a:latin typeface="Arial" pitchFamily="34" charset="0"/>
                <a:cs typeface="Arial" pitchFamily="34" charset="0"/>
              </a:rPr>
              <a:t>Ánh</a:t>
            </a:r>
            <a:r>
              <a:rPr lang="en-US" sz="2000" dirty="0">
                <a:latin typeface="Arial" pitchFamily="34" charset="0"/>
                <a:cs typeface="Arial" pitchFamily="34" charset="0"/>
              </a:rPr>
              <a:t> </a:t>
            </a:r>
            <a:r>
              <a:rPr lang="en-US" sz="2000" dirty="0" err="1">
                <a:latin typeface="Arial" pitchFamily="34" charset="0"/>
                <a:cs typeface="Arial" pitchFamily="34" charset="0"/>
              </a:rPr>
              <a:t>xạ</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a:t>
            </a:r>
            <a:r>
              <a:rPr lang="en-US" sz="2000" dirty="0" err="1">
                <a:latin typeface="Arial" pitchFamily="34" charset="0"/>
                <a:cs typeface="Arial" pitchFamily="34" charset="0"/>
              </a:rPr>
              <a:t>nhiên</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Tính</a:t>
            </a:r>
            <a:r>
              <a:rPr lang="en-US" sz="2000" dirty="0">
                <a:latin typeface="Arial" pitchFamily="34" charset="0"/>
                <a:cs typeface="Arial" pitchFamily="34" charset="0"/>
              </a:rPr>
              <a:t> </a:t>
            </a:r>
            <a:r>
              <a:rPr lang="en-US" sz="2000" dirty="0" err="1">
                <a:latin typeface="Arial" pitchFamily="34" charset="0"/>
                <a:cs typeface="Arial" pitchFamily="34" charset="0"/>
              </a:rPr>
              <a:t>rõ</a:t>
            </a:r>
            <a:r>
              <a:rPr lang="en-US" sz="2000" dirty="0">
                <a:latin typeface="Arial" pitchFamily="34" charset="0"/>
                <a:cs typeface="Arial" pitchFamily="34" charset="0"/>
              </a:rPr>
              <a:t> </a:t>
            </a:r>
            <a:r>
              <a:rPr lang="en-US" sz="2000" dirty="0" err="1">
                <a:latin typeface="Arial" pitchFamily="34" charset="0"/>
                <a:cs typeface="Arial" pitchFamily="34" charset="0"/>
              </a:rPr>
              <a:t>ràng</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Phản</a:t>
            </a:r>
            <a:r>
              <a:rPr lang="en-US" sz="2000" dirty="0">
                <a:latin typeface="Arial" pitchFamily="34" charset="0"/>
                <a:cs typeface="Arial" pitchFamily="34" charset="0"/>
              </a:rPr>
              <a:t> </a:t>
            </a:r>
            <a:r>
              <a:rPr lang="en-US" sz="2000" dirty="0" err="1">
                <a:latin typeface="Arial" pitchFamily="34" charset="0"/>
                <a:cs typeface="Arial" pitchFamily="34" charset="0"/>
              </a:rPr>
              <a:t>hồi</a:t>
            </a:r>
            <a:r>
              <a:rPr lang="en-US" sz="2000" dirty="0">
                <a:latin typeface="Arial" pitchFamily="34" charset="0"/>
                <a:cs typeface="Arial" pitchFamily="34" charset="0"/>
              </a:rPr>
              <a:t> </a:t>
            </a:r>
            <a:r>
              <a:rPr lang="en-US" sz="2000" dirty="0" err="1">
                <a:latin typeface="Arial" pitchFamily="34" charset="0"/>
                <a:cs typeface="Arial" pitchFamily="34" charset="0"/>
              </a:rPr>
              <a:t>trực</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a:t>
            </a:r>
          </a:p>
          <a:p>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8622" y="4191952"/>
            <a:ext cx="17430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3. </a:t>
            </a:r>
            <a:r>
              <a:rPr lang="en-US" sz="2800" dirty="0" err="1"/>
              <a:t>Kinh</a:t>
            </a:r>
            <a:r>
              <a:rPr lang="en-US" sz="2800" dirty="0"/>
              <a:t> </a:t>
            </a:r>
            <a:r>
              <a:rPr lang="en-US" sz="2800" dirty="0" err="1"/>
              <a:t>nghiệm</a:t>
            </a:r>
            <a:r>
              <a:rPr lang="en-US" sz="2800" dirty="0"/>
              <a:t> </a:t>
            </a:r>
            <a:r>
              <a:rPr lang="en-US" sz="2800" dirty="0" err="1"/>
              <a:t>thiết</a:t>
            </a:r>
            <a:r>
              <a:rPr lang="en-US" sz="2800" dirty="0"/>
              <a:t> </a:t>
            </a:r>
            <a:r>
              <a:rPr lang="en-US" sz="2800" dirty="0" err="1"/>
              <a:t>kế</a:t>
            </a:r>
            <a:r>
              <a:rPr lang="en-US" sz="2800" dirty="0"/>
              <a:t> </a:t>
            </a:r>
            <a:r>
              <a:rPr lang="en-US" sz="2800" dirty="0" err="1"/>
              <a:t>của</a:t>
            </a:r>
            <a:r>
              <a:rPr lang="en-US" sz="2800" dirty="0"/>
              <a:t> </a:t>
            </a:r>
            <a:r>
              <a:rPr lang="en-US" sz="2800" i="1" dirty="0"/>
              <a:t>Nielsen</a:t>
            </a:r>
            <a:endParaRPr lang="en-US" sz="2800" dirty="0"/>
          </a:p>
        </p:txBody>
      </p:sp>
      <p:sp>
        <p:nvSpPr>
          <p:cNvPr id="3" name="Content Placeholder 2"/>
          <p:cNvSpPr>
            <a:spLocks noGrp="1"/>
          </p:cNvSpPr>
          <p:nvPr>
            <p:ph idx="1"/>
          </p:nvPr>
        </p:nvSpPr>
        <p:spPr>
          <a:xfrm>
            <a:off x="457200" y="1076325"/>
            <a:ext cx="7924800" cy="5248275"/>
          </a:xfrm>
        </p:spPr>
        <p:txBody>
          <a:bodyPr/>
          <a:lstStyle/>
          <a:p>
            <a:pPr marL="0" indent="0">
              <a:buNone/>
            </a:pPr>
            <a:r>
              <a:rPr lang="en-US" sz="2400" b="0" dirty="0" smtClean="0">
                <a:latin typeface="Arial" pitchFamily="34" charset="0"/>
                <a:cs typeface="Arial" pitchFamily="34" charset="0"/>
              </a:rPr>
              <a:t>1. </a:t>
            </a:r>
            <a:r>
              <a:rPr lang="en-US" sz="2400" b="0" dirty="0" err="1" smtClean="0">
                <a:latin typeface="Arial" pitchFamily="34" charset="0"/>
                <a:cs typeface="Arial" pitchFamily="34" charset="0"/>
              </a:rPr>
              <a:t>Phù</a:t>
            </a:r>
            <a:r>
              <a:rPr lang="en-US" sz="2400" b="0" dirty="0" smtClean="0">
                <a:latin typeface="Arial" pitchFamily="34" charset="0"/>
                <a:cs typeface="Arial" pitchFamily="34" charset="0"/>
              </a:rPr>
              <a:t> </a:t>
            </a:r>
            <a:r>
              <a:rPr lang="en-US" sz="2400" b="0" dirty="0" err="1">
                <a:latin typeface="Arial" pitchFamily="34" charset="0"/>
                <a:cs typeface="Arial" pitchFamily="34" charset="0"/>
              </a:rPr>
              <a:t>hợp</a:t>
            </a:r>
            <a:r>
              <a:rPr lang="en-US" sz="2400" b="0" dirty="0">
                <a:latin typeface="Arial" pitchFamily="34" charset="0"/>
                <a:cs typeface="Arial" pitchFamily="34" charset="0"/>
              </a:rPr>
              <a:t> </a:t>
            </a:r>
            <a:r>
              <a:rPr lang="en-US" sz="2400" b="0" dirty="0" err="1">
                <a:latin typeface="Arial" pitchFamily="34" charset="0"/>
                <a:cs typeface="Arial" pitchFamily="34" charset="0"/>
              </a:rPr>
              <a:t>với</a:t>
            </a:r>
            <a:r>
              <a:rPr lang="en-US" sz="2400" b="0" dirty="0">
                <a:latin typeface="Arial" pitchFamily="34" charset="0"/>
                <a:cs typeface="Arial" pitchFamily="34" charset="0"/>
              </a:rPr>
              <a:t> </a:t>
            </a:r>
            <a:r>
              <a:rPr lang="en-US" sz="2400" b="0" dirty="0" err="1">
                <a:latin typeface="Arial" pitchFamily="34" charset="0"/>
                <a:cs typeface="Arial" pitchFamily="34" charset="0"/>
              </a:rPr>
              <a:t>thế</a:t>
            </a:r>
            <a:r>
              <a:rPr lang="en-US" sz="2400" b="0" dirty="0">
                <a:latin typeface="Arial" pitchFamily="34" charset="0"/>
                <a:cs typeface="Arial" pitchFamily="34" charset="0"/>
              </a:rPr>
              <a:t> </a:t>
            </a:r>
            <a:r>
              <a:rPr lang="en-US" sz="2400" b="0" dirty="0" err="1">
                <a:latin typeface="Arial" pitchFamily="34" charset="0"/>
                <a:cs typeface="Arial" pitchFamily="34" charset="0"/>
              </a:rPr>
              <a:t>giới</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endParaRPr lang="en-US" sz="2400" b="0" dirty="0">
              <a:latin typeface="Arial" pitchFamily="34" charset="0"/>
              <a:cs typeface="Arial" pitchFamily="34" charset="0"/>
            </a:endParaRPr>
          </a:p>
          <a:p>
            <a:pPr lvl="1"/>
            <a:r>
              <a:rPr lang="en-GB" sz="2000" dirty="0">
                <a:latin typeface="Arial" pitchFamily="34" charset="0"/>
                <a:cs typeface="Arial" pitchFamily="34" charset="0"/>
              </a:rPr>
              <a:t>Nielsen </a:t>
            </a:r>
            <a:r>
              <a:rPr lang="en-GB" sz="2000" dirty="0" err="1">
                <a:latin typeface="Arial" pitchFamily="34" charset="0"/>
                <a:cs typeface="Arial" pitchFamily="34" charset="0"/>
              </a:rPr>
              <a:t>gọi</a:t>
            </a:r>
            <a:r>
              <a:rPr lang="en-GB" sz="2000" dirty="0">
                <a:latin typeface="Arial" pitchFamily="34" charset="0"/>
                <a:cs typeface="Arial" pitchFamily="34" charset="0"/>
              </a:rPr>
              <a:t> </a:t>
            </a:r>
            <a:r>
              <a:rPr lang="en-GB" sz="2000" dirty="0" err="1">
                <a:latin typeface="Arial" pitchFamily="34" charset="0"/>
                <a:cs typeface="Arial" pitchFamily="34" charset="0"/>
              </a:rPr>
              <a:t>hướng</a:t>
            </a:r>
            <a:r>
              <a:rPr lang="en-GB" sz="2000" dirty="0">
                <a:latin typeface="Arial" pitchFamily="34" charset="0"/>
                <a:cs typeface="Arial" pitchFamily="34" charset="0"/>
              </a:rPr>
              <a:t> </a:t>
            </a:r>
            <a:r>
              <a:rPr lang="en-GB" sz="2000" dirty="0" err="1">
                <a:latin typeface="Arial" pitchFamily="34" charset="0"/>
                <a:cs typeface="Arial" pitchFamily="34" charset="0"/>
              </a:rPr>
              <a:t>dẫn</a:t>
            </a:r>
            <a:r>
              <a:rPr lang="en-GB" sz="2000" dirty="0">
                <a:latin typeface="Arial" pitchFamily="34" charset="0"/>
                <a:cs typeface="Arial" pitchFamily="34" charset="0"/>
              </a:rPr>
              <a:t> </a:t>
            </a:r>
            <a:r>
              <a:rPr lang="en-GB" sz="2000" dirty="0" err="1">
                <a:latin typeface="Arial" pitchFamily="34" charset="0"/>
                <a:cs typeface="Arial" pitchFamily="34" charset="0"/>
              </a:rPr>
              <a:t>này</a:t>
            </a:r>
            <a:r>
              <a:rPr lang="en-GB" sz="2000" dirty="0">
                <a:latin typeface="Arial" pitchFamily="34" charset="0"/>
                <a:cs typeface="Arial" pitchFamily="34" charset="0"/>
              </a:rPr>
              <a:t> </a:t>
            </a:r>
            <a:r>
              <a:rPr lang="en-GB" sz="2000" dirty="0" err="1">
                <a:latin typeface="Arial" pitchFamily="34" charset="0"/>
                <a:cs typeface="Arial" pitchFamily="34" charset="0"/>
              </a:rPr>
              <a:t>là</a:t>
            </a:r>
            <a:r>
              <a:rPr lang="en-GB" sz="2000" dirty="0">
                <a:latin typeface="Arial" pitchFamily="34" charset="0"/>
                <a:cs typeface="Arial" pitchFamily="34" charset="0"/>
              </a:rPr>
              <a:t> “</a:t>
            </a:r>
            <a:r>
              <a:rPr lang="en-GB" sz="2000" i="1" dirty="0">
                <a:latin typeface="Arial" pitchFamily="34" charset="0"/>
                <a:cs typeface="Arial" pitchFamily="34" charset="0"/>
              </a:rPr>
              <a:t>Speak the user’s language</a:t>
            </a:r>
            <a:r>
              <a:rPr lang="en-GB" sz="2000" dirty="0">
                <a:latin typeface="Arial" pitchFamily="34" charset="0"/>
                <a:cs typeface="Arial" pitchFamily="34" charset="0"/>
              </a:rPr>
              <a:t>”</a:t>
            </a:r>
          </a:p>
          <a:p>
            <a:pPr lvl="1"/>
            <a:r>
              <a:rPr lang="en-GB" sz="2000" dirty="0" err="1">
                <a:latin typeface="Arial" pitchFamily="34" charset="0"/>
                <a:cs typeface="Arial" pitchFamily="34" charset="0"/>
              </a:rPr>
              <a:t>Nếu</a:t>
            </a:r>
            <a:r>
              <a:rPr lang="en-GB" sz="2000" dirty="0">
                <a:latin typeface="Arial" pitchFamily="34" charset="0"/>
                <a:cs typeface="Arial" pitchFamily="34" charset="0"/>
              </a:rPr>
              <a:t> </a:t>
            </a:r>
            <a:r>
              <a:rPr lang="en-GB" sz="2000" i="1" dirty="0">
                <a:latin typeface="Arial" pitchFamily="34" charset="0"/>
                <a:cs typeface="Arial" pitchFamily="34" charset="0"/>
              </a:rPr>
              <a:t>users</a:t>
            </a:r>
            <a:r>
              <a:rPr lang="en-GB" sz="2000" dirty="0">
                <a:latin typeface="Arial" pitchFamily="34" charset="0"/>
                <a:cs typeface="Arial" pitchFamily="34" charset="0"/>
              </a:rPr>
              <a:t> </a:t>
            </a:r>
            <a:r>
              <a:rPr lang="en-GB" sz="2000" dirty="0" err="1">
                <a:latin typeface="Arial" pitchFamily="34" charset="0"/>
                <a:cs typeface="Arial" pitchFamily="34" charset="0"/>
              </a:rPr>
              <a:t>của</a:t>
            </a:r>
            <a:r>
              <a:rPr lang="en-GB" sz="2000" dirty="0">
                <a:latin typeface="Arial" pitchFamily="34" charset="0"/>
                <a:cs typeface="Arial" pitchFamily="34" charset="0"/>
              </a:rPr>
              <a:t> </a:t>
            </a:r>
            <a:r>
              <a:rPr lang="en-GB" sz="2000" dirty="0" err="1">
                <a:latin typeface="Arial" pitchFamily="34" charset="0"/>
                <a:cs typeface="Arial" pitchFamily="34" charset="0"/>
              </a:rPr>
              <a:t>hệ</a:t>
            </a:r>
            <a:r>
              <a:rPr lang="en-GB" sz="2000" dirty="0">
                <a:latin typeface="Arial" pitchFamily="34" charset="0"/>
                <a:cs typeface="Arial" pitchFamily="34" charset="0"/>
              </a:rPr>
              <a:t> </a:t>
            </a:r>
            <a:r>
              <a:rPr lang="en-GB" sz="2000" dirty="0" err="1">
                <a:latin typeface="Arial" pitchFamily="34" charset="0"/>
                <a:cs typeface="Arial" pitchFamily="34" charset="0"/>
              </a:rPr>
              <a:t>thống</a:t>
            </a:r>
            <a:r>
              <a:rPr lang="en-GB" sz="2000" dirty="0">
                <a:latin typeface="Arial" pitchFamily="34" charset="0"/>
                <a:cs typeface="Arial" pitchFamily="34" charset="0"/>
              </a:rPr>
              <a:t> </a:t>
            </a:r>
            <a:r>
              <a:rPr lang="en-GB" sz="2000" dirty="0" err="1">
                <a:latin typeface="Arial" pitchFamily="34" charset="0"/>
                <a:cs typeface="Arial" pitchFamily="34" charset="0"/>
              </a:rPr>
              <a:t>nói</a:t>
            </a:r>
            <a:r>
              <a:rPr lang="en-GB" sz="2000" dirty="0">
                <a:latin typeface="Arial" pitchFamily="34" charset="0"/>
                <a:cs typeface="Arial" pitchFamily="34" charset="0"/>
              </a:rPr>
              <a:t> </a:t>
            </a:r>
            <a:r>
              <a:rPr lang="en-GB" sz="2000" dirty="0" err="1">
                <a:latin typeface="Arial" pitchFamily="34" charset="0"/>
                <a:cs typeface="Arial" pitchFamily="34" charset="0"/>
              </a:rPr>
              <a:t>tiếng</a:t>
            </a:r>
            <a:r>
              <a:rPr lang="en-GB" sz="2000" dirty="0">
                <a:latin typeface="Arial" pitchFamily="34" charset="0"/>
                <a:cs typeface="Arial" pitchFamily="34" charset="0"/>
              </a:rPr>
              <a:t> </a:t>
            </a:r>
            <a:r>
              <a:rPr lang="en-GB" sz="2000" dirty="0" err="1">
                <a:latin typeface="Arial" pitchFamily="34" charset="0"/>
                <a:cs typeface="Arial" pitchFamily="34" charset="0"/>
              </a:rPr>
              <a:t>Anh</a:t>
            </a:r>
            <a:r>
              <a:rPr lang="en-GB" sz="2000" dirty="0">
                <a:latin typeface="Arial" pitchFamily="34" charset="0"/>
                <a:cs typeface="Arial" pitchFamily="34" charset="0"/>
              </a:rPr>
              <a:t> </a:t>
            </a:r>
            <a:r>
              <a:rPr lang="en-GB" sz="2000" dirty="0" err="1">
                <a:latin typeface="Arial" pitchFamily="34" charset="0"/>
                <a:cs typeface="Arial" pitchFamily="34" charset="0"/>
              </a:rPr>
              <a:t>thì</a:t>
            </a:r>
            <a:r>
              <a:rPr lang="en-GB" sz="2000" dirty="0">
                <a:latin typeface="Arial" pitchFamily="34" charset="0"/>
                <a:cs typeface="Arial" pitchFamily="34" charset="0"/>
              </a:rPr>
              <a:t> UI </a:t>
            </a:r>
            <a:r>
              <a:rPr lang="en-GB" sz="2000" dirty="0" err="1">
                <a:latin typeface="Arial" pitchFamily="34" charset="0"/>
                <a:cs typeface="Arial" pitchFamily="34" charset="0"/>
              </a:rPr>
              <a:t>phải</a:t>
            </a:r>
            <a:r>
              <a:rPr lang="en-GB" sz="2000" dirty="0">
                <a:latin typeface="Arial" pitchFamily="34" charset="0"/>
                <a:cs typeface="Arial" pitchFamily="34" charset="0"/>
              </a:rPr>
              <a:t> </a:t>
            </a:r>
            <a:r>
              <a:rPr lang="en-GB" sz="2000" dirty="0" err="1">
                <a:latin typeface="Arial" pitchFamily="34" charset="0"/>
                <a:cs typeface="Arial" pitchFamily="34" charset="0"/>
              </a:rPr>
              <a:t>bằng</a:t>
            </a:r>
            <a:r>
              <a:rPr lang="en-GB" sz="2000" dirty="0">
                <a:latin typeface="Arial" pitchFamily="34" charset="0"/>
                <a:cs typeface="Arial" pitchFamily="34" charset="0"/>
              </a:rPr>
              <a:t> </a:t>
            </a:r>
            <a:r>
              <a:rPr lang="en-GB" sz="2000" dirty="0" err="1">
                <a:latin typeface="Arial" pitchFamily="34" charset="0"/>
                <a:cs typeface="Arial" pitchFamily="34" charset="0"/>
              </a:rPr>
              <a:t>tiếng</a:t>
            </a:r>
            <a:r>
              <a:rPr lang="en-GB" sz="2000" dirty="0">
                <a:latin typeface="Arial" pitchFamily="34" charset="0"/>
                <a:cs typeface="Arial" pitchFamily="34" charset="0"/>
              </a:rPr>
              <a:t> </a:t>
            </a:r>
            <a:r>
              <a:rPr lang="en-GB" sz="2000" dirty="0" err="1">
                <a:latin typeface="Arial" pitchFamily="34" charset="0"/>
                <a:cs typeface="Arial" pitchFamily="34" charset="0"/>
              </a:rPr>
              <a:t>Anh</a:t>
            </a:r>
            <a:endParaRPr lang="en-GB" sz="2000" dirty="0">
              <a:latin typeface="Arial" pitchFamily="34" charset="0"/>
              <a:cs typeface="Arial" pitchFamily="34" charset="0"/>
            </a:endParaRPr>
          </a:p>
          <a:p>
            <a:pPr lvl="1"/>
            <a:r>
              <a:rPr lang="en-US" sz="2000" dirty="0" err="1">
                <a:latin typeface="Arial" pitchFamily="34" charset="0"/>
                <a:cs typeface="Arial" pitchFamily="34" charset="0"/>
              </a:rPr>
              <a:t>Tránh</a:t>
            </a:r>
            <a:r>
              <a:rPr lang="en-US" sz="2000" dirty="0">
                <a:latin typeface="Arial" pitchFamily="34" charset="0"/>
                <a:cs typeface="Arial" pitchFamily="34" charset="0"/>
              </a:rPr>
              <a:t> </a:t>
            </a:r>
            <a:r>
              <a:rPr lang="en-US" sz="2000" dirty="0" err="1">
                <a:latin typeface="Arial" pitchFamily="34" charset="0"/>
                <a:cs typeface="Arial" pitchFamily="34" charset="0"/>
              </a:rPr>
              <a:t>biệt</a:t>
            </a:r>
            <a:r>
              <a:rPr lang="en-US" sz="2000" dirty="0">
                <a:latin typeface="Arial" pitchFamily="34" charset="0"/>
                <a:cs typeface="Arial" pitchFamily="34" charset="0"/>
              </a:rPr>
              <a:t> </a:t>
            </a:r>
            <a:r>
              <a:rPr lang="en-US" sz="2000" dirty="0" err="1">
                <a:latin typeface="Arial" pitchFamily="34" charset="0"/>
                <a:cs typeface="Arial" pitchFamily="34" charset="0"/>
              </a:rPr>
              <a:t>ngữ</a:t>
            </a:r>
            <a:r>
              <a:rPr lang="en-US" sz="2000" dirty="0">
                <a:latin typeface="Arial" pitchFamily="34" charset="0"/>
                <a:cs typeface="Arial" pitchFamily="34" charset="0"/>
              </a:rPr>
              <a:t> </a:t>
            </a:r>
            <a:r>
              <a:rPr lang="en-US" sz="2000" dirty="0" err="1">
                <a:latin typeface="Arial" pitchFamily="34" charset="0"/>
                <a:cs typeface="Arial" pitchFamily="34" charset="0"/>
              </a:rPr>
              <a:t>chuyên</a:t>
            </a:r>
            <a:r>
              <a:rPr lang="en-US" sz="2000" dirty="0">
                <a:latin typeface="Arial" pitchFamily="34" charset="0"/>
                <a:cs typeface="Arial" pitchFamily="34" charset="0"/>
              </a:rPr>
              <a:t> </a:t>
            </a:r>
            <a:r>
              <a:rPr lang="en-US" sz="2000" dirty="0" err="1">
                <a:latin typeface="Arial" pitchFamily="34" charset="0"/>
                <a:cs typeface="Arial" pitchFamily="34" charset="0"/>
              </a:rPr>
              <a:t>môn</a:t>
            </a:r>
            <a:r>
              <a:rPr lang="en-US" sz="2000" dirty="0">
                <a:latin typeface="Arial" pitchFamily="34" charset="0"/>
                <a:cs typeface="Arial" pitchFamily="34" charset="0"/>
              </a:rPr>
              <a:t>. </a:t>
            </a:r>
            <a:r>
              <a:rPr lang="en-US" sz="2000" dirty="0" err="1">
                <a:latin typeface="Arial" pitchFamily="34" charset="0"/>
                <a:cs typeface="Arial" pitchFamily="34" charset="0"/>
              </a:rPr>
              <a:t>Tuy</a:t>
            </a:r>
            <a:r>
              <a:rPr lang="en-US" sz="2000" dirty="0">
                <a:latin typeface="Arial" pitchFamily="34" charset="0"/>
                <a:cs typeface="Arial" pitchFamily="34" charset="0"/>
              </a:rPr>
              <a:t> </a:t>
            </a:r>
            <a:r>
              <a:rPr lang="en-US" sz="2000" dirty="0" err="1">
                <a:latin typeface="Arial" pitchFamily="34" charset="0"/>
                <a:cs typeface="Arial" pitchFamily="34" charset="0"/>
              </a:rPr>
              <a:t>nhiên</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từ</a:t>
            </a:r>
            <a:r>
              <a:rPr lang="en-US" sz="2000" dirty="0">
                <a:latin typeface="Arial" pitchFamily="34" charset="0"/>
                <a:cs typeface="Arial" pitchFamily="34" charset="0"/>
              </a:rPr>
              <a:t> </a:t>
            </a:r>
            <a:r>
              <a:rPr lang="en-US" sz="2000" dirty="0" err="1">
                <a:latin typeface="Arial" pitchFamily="34" charset="0"/>
                <a:cs typeface="Arial" pitchFamily="34" charset="0"/>
              </a:rPr>
              <a:t>chuyên</a:t>
            </a:r>
            <a:r>
              <a:rPr lang="en-US" sz="2000" dirty="0">
                <a:latin typeface="Arial" pitchFamily="34" charset="0"/>
                <a:cs typeface="Arial" pitchFamily="34" charset="0"/>
              </a:rPr>
              <a:t> </a:t>
            </a:r>
            <a:r>
              <a:rPr lang="en-US" sz="2000" dirty="0" err="1">
                <a:latin typeface="Arial" pitchFamily="34" charset="0"/>
                <a:cs typeface="Arial" pitchFamily="34" charset="0"/>
              </a:rPr>
              <a:t>môn</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lĩnh</a:t>
            </a:r>
            <a:r>
              <a:rPr lang="en-US" sz="2000" dirty="0">
                <a:latin typeface="Arial" pitchFamily="34" charset="0"/>
                <a:cs typeface="Arial" pitchFamily="34" charset="0"/>
              </a:rPr>
              <a:t> </a:t>
            </a:r>
            <a:r>
              <a:rPr lang="en-US" sz="2000" dirty="0" err="1">
                <a:latin typeface="Arial" pitchFamily="34" charset="0"/>
                <a:cs typeface="Arial" pitchFamily="34" charset="0"/>
              </a:rPr>
              <a:t>vực</a:t>
            </a:r>
            <a:r>
              <a:rPr lang="en-US" sz="2000" dirty="0">
                <a:latin typeface="Arial" pitchFamily="34" charset="0"/>
                <a:cs typeface="Arial" pitchFamily="34" charset="0"/>
              </a:rPr>
              <a:t> </a:t>
            </a:r>
            <a:r>
              <a:rPr lang="en-US" sz="2000" dirty="0" err="1">
                <a:latin typeface="Arial" pitchFamily="34" charset="0"/>
                <a:cs typeface="Arial" pitchFamily="34" charset="0"/>
              </a:rPr>
              <a:t>ứng</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users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chuyên</a:t>
            </a:r>
            <a:r>
              <a:rPr lang="en-US" sz="2000" dirty="0">
                <a:latin typeface="Arial" pitchFamily="34" charset="0"/>
                <a:cs typeface="Arial" pitchFamily="34" charset="0"/>
              </a:rPr>
              <a:t> </a:t>
            </a:r>
            <a:r>
              <a:rPr lang="en-US" sz="2000" dirty="0" err="1">
                <a:latin typeface="Arial" pitchFamily="34" charset="0"/>
                <a:cs typeface="Arial" pitchFamily="34" charset="0"/>
              </a:rPr>
              <a:t>gia</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lĩnh</a:t>
            </a:r>
            <a:r>
              <a:rPr lang="en-US" sz="2000" dirty="0">
                <a:latin typeface="Arial" pitchFamily="34" charset="0"/>
                <a:cs typeface="Arial" pitchFamily="34" charset="0"/>
              </a:rPr>
              <a:t> </a:t>
            </a:r>
            <a:r>
              <a:rPr lang="en-US" sz="2000" dirty="0" err="1">
                <a:latin typeface="Arial" pitchFamily="34" charset="0"/>
                <a:cs typeface="Arial" pitchFamily="34" charset="0"/>
              </a:rPr>
              <a:t>vực</a:t>
            </a:r>
            <a:r>
              <a:rPr lang="en-US" sz="2000" dirty="0">
                <a:latin typeface="Arial" pitchFamily="34" charset="0"/>
                <a:cs typeface="Arial" pitchFamily="34" charset="0"/>
              </a:rPr>
              <a:t> </a:t>
            </a:r>
            <a:r>
              <a:rPr lang="en-US" sz="2000" dirty="0" err="1">
                <a:latin typeface="Arial" pitchFamily="34" charset="0"/>
                <a:cs typeface="Arial" pitchFamily="34" charset="0"/>
              </a:rPr>
              <a:t>ứng</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a:t>
            </a:r>
          </a:p>
          <a:p>
            <a:pPr lvl="1"/>
            <a:r>
              <a:rPr lang="en-US" sz="2000" dirty="0" err="1">
                <a:latin typeface="Arial" pitchFamily="34" charset="0"/>
                <a:cs typeface="Arial" pitchFamily="34" charset="0"/>
              </a:rPr>
              <a:t>Khi</a:t>
            </a:r>
            <a:r>
              <a:rPr lang="en-US" sz="2000" dirty="0">
                <a:latin typeface="Arial" pitchFamily="34" charset="0"/>
                <a:cs typeface="Arial" pitchFamily="34" charset="0"/>
              </a:rPr>
              <a:t> user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quyền</a:t>
            </a:r>
            <a:r>
              <a:rPr lang="en-US" sz="2000" dirty="0">
                <a:latin typeface="Arial" pitchFamily="34" charset="0"/>
                <a:cs typeface="Arial" pitchFamily="34" charset="0"/>
              </a:rPr>
              <a:t> </a:t>
            </a:r>
            <a:r>
              <a:rPr lang="en-US" sz="2000" dirty="0" err="1">
                <a:latin typeface="Arial" pitchFamily="34" charset="0"/>
                <a:cs typeface="Arial" pitchFamily="34" charset="0"/>
              </a:rPr>
              <a:t>đặt</a:t>
            </a:r>
            <a:r>
              <a:rPr lang="en-US" sz="2000" dirty="0">
                <a:latin typeface="Arial" pitchFamily="34" charset="0"/>
                <a:cs typeface="Arial" pitchFamily="34" charset="0"/>
              </a:rPr>
              <a:t> </a:t>
            </a:r>
            <a:r>
              <a:rPr lang="en-US" sz="2000" dirty="0" err="1">
                <a:latin typeface="Arial" pitchFamily="34" charset="0"/>
                <a:cs typeface="Arial" pitchFamily="34" charset="0"/>
              </a:rPr>
              <a:t>tên</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UI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dirty="0" err="1">
                <a:latin typeface="Arial" pitchFamily="34" charset="0"/>
                <a:cs typeface="Arial" pitchFamily="34" charset="0"/>
              </a:rPr>
              <a:t>họ</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do </a:t>
            </a:r>
            <a:r>
              <a:rPr lang="en-US" sz="2000" dirty="0" err="1">
                <a:latin typeface="Arial" pitchFamily="34" charset="0"/>
                <a:cs typeface="Arial" pitchFamily="34" charset="0"/>
              </a:rPr>
              <a:t>lựa</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dirty="0" err="1">
                <a:latin typeface="Arial" pitchFamily="34" charset="0"/>
                <a:cs typeface="Arial" pitchFamily="34" charset="0"/>
              </a:rPr>
              <a:t>tên</a:t>
            </a:r>
            <a:r>
              <a:rPr lang="en-US" sz="2000" dirty="0">
                <a:latin typeface="Arial" pitchFamily="34" charset="0"/>
                <a:cs typeface="Arial" pitchFamily="34" charset="0"/>
              </a:rPr>
              <a:t>. </a:t>
            </a:r>
            <a:r>
              <a:rPr lang="en-US" sz="2000" dirty="0" err="1">
                <a:latin typeface="Arial" pitchFamily="34" charset="0"/>
                <a:cs typeface="Arial" pitchFamily="34" charset="0"/>
              </a:rPr>
              <a:t>Nên</a:t>
            </a:r>
            <a:r>
              <a:rPr lang="en-US" sz="2000" dirty="0">
                <a:latin typeface="Arial" pitchFamily="34" charset="0"/>
                <a:cs typeface="Arial" pitchFamily="34" charset="0"/>
              </a:rPr>
              <a:t> </a:t>
            </a:r>
            <a:r>
              <a:rPr lang="en-US" sz="2000" dirty="0" err="1">
                <a:latin typeface="Arial" pitchFamily="34" charset="0"/>
                <a:cs typeface="Arial" pitchFamily="34" charset="0"/>
              </a:rPr>
              <a:t>tránh</a:t>
            </a:r>
            <a:r>
              <a:rPr lang="en-US" sz="2000" dirty="0">
                <a:latin typeface="Arial" pitchFamily="34" charset="0"/>
                <a:cs typeface="Arial" pitchFamily="34" charset="0"/>
              </a:rPr>
              <a:t> </a:t>
            </a:r>
            <a:r>
              <a:rPr lang="en-US" sz="2000" dirty="0" err="1">
                <a:latin typeface="Arial" pitchFamily="34" charset="0"/>
                <a:cs typeface="Arial" pitchFamily="34" charset="0"/>
              </a:rPr>
              <a:t>giới</a:t>
            </a:r>
            <a:r>
              <a:rPr lang="en-US" sz="2000" dirty="0">
                <a:latin typeface="Arial" pitchFamily="34" charset="0"/>
                <a:cs typeface="Arial" pitchFamily="34" charset="0"/>
              </a:rPr>
              <a:t> </a:t>
            </a:r>
            <a:r>
              <a:rPr lang="en-US" sz="2000" dirty="0" err="1">
                <a:latin typeface="Arial" pitchFamily="34" charset="0"/>
                <a:cs typeface="Arial" pitchFamily="34" charset="0"/>
              </a:rPr>
              <a:t>hạn</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dài</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nội</a:t>
            </a:r>
            <a:r>
              <a:rPr lang="en-US" sz="2000" dirty="0">
                <a:latin typeface="Arial" pitchFamily="34" charset="0"/>
                <a:cs typeface="Arial" pitchFamily="34" charset="0"/>
              </a:rPr>
              <a:t> dung.</a:t>
            </a:r>
          </a:p>
          <a:p>
            <a:pPr lvl="1"/>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phép</a:t>
            </a:r>
            <a:r>
              <a:rPr lang="en-US" sz="2000" dirty="0">
                <a:latin typeface="Arial" pitchFamily="34" charset="0"/>
                <a:cs typeface="Arial" pitchFamily="34" charset="0"/>
              </a:rPr>
              <a:t> user </a:t>
            </a:r>
            <a:r>
              <a:rPr lang="en-US" sz="2000" dirty="0" err="1">
                <a:latin typeface="Arial" pitchFamily="34" charset="0"/>
                <a:cs typeface="Arial" pitchFamily="34" charset="0"/>
              </a:rPr>
              <a:t>nhập</a:t>
            </a:r>
            <a:r>
              <a:rPr lang="en-US" sz="2000" dirty="0">
                <a:latin typeface="Arial" pitchFamily="34" charset="0"/>
                <a:cs typeface="Arial" pitchFamily="34" charset="0"/>
              </a:rPr>
              <a:t> </a:t>
            </a:r>
            <a:r>
              <a:rPr lang="en-US" sz="2000" dirty="0" err="1">
                <a:latin typeface="Arial" pitchFamily="34" charset="0"/>
                <a:cs typeface="Arial" pitchFamily="34" charset="0"/>
              </a:rPr>
              <a:t>lệnh</a:t>
            </a:r>
            <a:r>
              <a:rPr lang="en-US" sz="2000" dirty="0">
                <a:latin typeface="Arial" pitchFamily="34" charset="0"/>
                <a:cs typeface="Arial" pitchFamily="34" charset="0"/>
              </a:rPr>
              <a:t> hay </a:t>
            </a:r>
            <a:r>
              <a:rPr lang="en-US" sz="2000" dirty="0" err="1">
                <a:latin typeface="Arial" pitchFamily="34" charset="0"/>
                <a:cs typeface="Arial" pitchFamily="34" charset="0"/>
              </a:rPr>
              <a:t>từ</a:t>
            </a:r>
            <a:r>
              <a:rPr lang="en-US" sz="2000" dirty="0">
                <a:latin typeface="Arial" pitchFamily="34" charset="0"/>
                <a:cs typeface="Arial" pitchFamily="34" charset="0"/>
              </a:rPr>
              <a:t> </a:t>
            </a:r>
            <a:r>
              <a:rPr lang="en-US" sz="2000" dirty="0" err="1">
                <a:latin typeface="Arial" pitchFamily="34" charset="0"/>
                <a:cs typeface="Arial" pitchFamily="34" charset="0"/>
              </a:rPr>
              <a:t>khóa</a:t>
            </a:r>
            <a:r>
              <a:rPr lang="en-US" sz="2000" dirty="0">
                <a:latin typeface="Arial" pitchFamily="34" charset="0"/>
                <a:cs typeface="Arial" pitchFamily="34" charset="0"/>
              </a:rPr>
              <a:t> </a:t>
            </a:r>
            <a:r>
              <a:rPr lang="en-US" sz="2000" dirty="0" err="1">
                <a:latin typeface="Arial" pitchFamily="34" charset="0"/>
                <a:cs typeface="Arial" pitchFamily="34" charset="0"/>
              </a:rPr>
              <a:t>tìm</a:t>
            </a:r>
            <a:r>
              <a:rPr lang="en-US" sz="2000" dirty="0">
                <a:latin typeface="Arial" pitchFamily="34" charset="0"/>
                <a:cs typeface="Arial" pitchFamily="34" charset="0"/>
              </a:rPr>
              <a:t> </a:t>
            </a:r>
            <a:r>
              <a:rPr lang="en-US" sz="2000" dirty="0" err="1">
                <a:latin typeface="Arial" pitchFamily="34" charset="0"/>
                <a:cs typeface="Arial" pitchFamily="34" charset="0"/>
              </a:rPr>
              <a:t>kiếm</a:t>
            </a:r>
            <a:r>
              <a:rPr lang="en-US" sz="2000" dirty="0">
                <a:latin typeface="Arial" pitchFamily="34" charset="0"/>
                <a:cs typeface="Arial" pitchFamily="34" charset="0"/>
              </a:rPr>
              <a:t>, UI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hỗ</a:t>
            </a:r>
            <a:r>
              <a:rPr lang="en-US" sz="2000" dirty="0">
                <a:latin typeface="Arial" pitchFamily="34" charset="0"/>
                <a:cs typeface="Arial" pitchFamily="34" charset="0"/>
              </a:rPr>
              <a:t> </a:t>
            </a:r>
            <a:r>
              <a:rPr lang="en-US" sz="2000" dirty="0" err="1">
                <a:latin typeface="Arial" pitchFamily="34" charset="0"/>
                <a:cs typeface="Arial" pitchFamily="34" charset="0"/>
              </a:rPr>
              <a:t>trợ</a:t>
            </a:r>
            <a:r>
              <a:rPr lang="en-US" sz="2000" dirty="0">
                <a:latin typeface="Arial" pitchFamily="34" charset="0"/>
                <a:cs typeface="Arial" pitchFamily="34" charset="0"/>
              </a:rPr>
              <a:t> </a:t>
            </a:r>
            <a:r>
              <a:rPr lang="en-US" sz="2000" dirty="0" err="1">
                <a:latin typeface="Arial" pitchFamily="34" charset="0"/>
                <a:cs typeface="Arial" pitchFamily="34" charset="0"/>
              </a:rPr>
              <a:t>nhiều</a:t>
            </a:r>
            <a:r>
              <a:rPr lang="en-US" sz="2000" dirty="0">
                <a:latin typeface="Arial" pitchFamily="34" charset="0"/>
                <a:cs typeface="Arial" pitchFamily="34" charset="0"/>
              </a:rPr>
              <a:t> </a:t>
            </a:r>
            <a:r>
              <a:rPr lang="en-US" sz="2000" dirty="0" err="1">
                <a:latin typeface="Arial" pitchFamily="34" charset="0"/>
                <a:cs typeface="Arial" pitchFamily="34" charset="0"/>
              </a:rPr>
              <a:t>nhất</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từ</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nghĩa</a:t>
            </a:r>
            <a:r>
              <a:rPr lang="en-US" sz="2000" dirty="0">
                <a:latin typeface="Arial" pitchFamily="34" charset="0"/>
                <a:cs typeface="Arial" pitchFamily="34" charset="0"/>
              </a:rPr>
              <a:t> </a:t>
            </a:r>
            <a:r>
              <a:rPr lang="en-US" sz="2000" dirty="0" err="1">
                <a:latin typeface="Arial" pitchFamily="34" charset="0"/>
                <a:cs typeface="Arial" pitchFamily="34" charset="0"/>
              </a:rPr>
              <a:t>vì</a:t>
            </a:r>
            <a:r>
              <a:rPr lang="en-US" sz="2000" dirty="0">
                <a:latin typeface="Arial" pitchFamily="34" charset="0"/>
                <a:cs typeface="Arial" pitchFamily="34" charset="0"/>
              </a:rPr>
              <a:t> user </a:t>
            </a:r>
            <a:r>
              <a:rPr lang="en-US" sz="2000" dirty="0" err="1">
                <a:latin typeface="Arial" pitchFamily="34" charset="0"/>
                <a:cs typeface="Arial" pitchFamily="34" charset="0"/>
              </a:rPr>
              <a:t>khác</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gọi</a:t>
            </a:r>
            <a:r>
              <a:rPr lang="en-US" sz="2000" dirty="0">
                <a:latin typeface="Arial" pitchFamily="34" charset="0"/>
                <a:cs typeface="Arial" pitchFamily="34" charset="0"/>
              </a:rPr>
              <a:t> </a:t>
            </a:r>
            <a:r>
              <a:rPr lang="en-US" sz="2000" dirty="0" err="1">
                <a:latin typeface="Arial" pitchFamily="34" charset="0"/>
                <a:cs typeface="Arial" pitchFamily="34" charset="0"/>
              </a:rPr>
              <a:t>tên</a:t>
            </a:r>
            <a:r>
              <a:rPr lang="en-US" sz="2000" dirty="0">
                <a:latin typeface="Arial" pitchFamily="34" charset="0"/>
                <a:cs typeface="Arial" pitchFamily="34" charset="0"/>
              </a:rPr>
              <a:t> </a:t>
            </a:r>
            <a:r>
              <a:rPr lang="en-US" sz="2000" dirty="0" err="1">
                <a:latin typeface="Arial" pitchFamily="34" charset="0"/>
                <a:cs typeface="Arial" pitchFamily="34" charset="0"/>
              </a:rPr>
              <a:t>đối</a:t>
            </a:r>
            <a:r>
              <a:rPr lang="en-US" sz="2000" dirty="0">
                <a:latin typeface="Arial" pitchFamily="34" charset="0"/>
                <a:cs typeface="Arial" pitchFamily="34" charset="0"/>
              </a:rPr>
              <a:t> </a:t>
            </a:r>
            <a:r>
              <a:rPr lang="en-US" sz="2000" dirty="0" err="1">
                <a:latin typeface="Arial" pitchFamily="34" charset="0"/>
                <a:cs typeface="Arial" pitchFamily="34" charset="0"/>
              </a:rPr>
              <a:t>tượng</a:t>
            </a:r>
            <a:r>
              <a:rPr lang="en-US" sz="2000" dirty="0">
                <a:latin typeface="Arial" pitchFamily="34" charset="0"/>
                <a:cs typeface="Arial" pitchFamily="34" charset="0"/>
              </a:rPr>
              <a:t> </a:t>
            </a:r>
            <a:r>
              <a:rPr lang="en-US" sz="2000" dirty="0" err="1">
                <a:latin typeface="Arial" pitchFamily="34" charset="0"/>
                <a:cs typeface="Arial" pitchFamily="34" charset="0"/>
              </a:rPr>
              <a:t>khác</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a:t>
            </a:r>
          </a:p>
          <a:p>
            <a:pPr lvl="2"/>
            <a:r>
              <a:rPr lang="en-US" sz="1800" dirty="0">
                <a:latin typeface="Arial" pitchFamily="34" charset="0"/>
                <a:cs typeface="Arial" pitchFamily="34" charset="0"/>
              </a:rPr>
              <a:t>Theo Furnas (</a:t>
            </a:r>
            <a:r>
              <a:rPr lang="pt-BR" sz="1800" i="1" dirty="0">
                <a:latin typeface="Arial" pitchFamily="34" charset="0"/>
                <a:cs typeface="Arial" pitchFamily="34" charset="0"/>
              </a:rPr>
              <a:t>CACM v30 n11, Nov. 1987</a:t>
            </a:r>
            <a:r>
              <a:rPr lang="en-US" sz="1800" dirty="0">
                <a:latin typeface="Arial" pitchFamily="34" charset="0"/>
                <a:cs typeface="Arial" pitchFamily="34" charset="0"/>
              </a:rPr>
              <a:t>) </a:t>
            </a:r>
            <a:r>
              <a:rPr lang="en-US" sz="1800" dirty="0" err="1">
                <a:latin typeface="Arial" pitchFamily="34" charset="0"/>
                <a:cs typeface="Arial" pitchFamily="34" charset="0"/>
              </a:rPr>
              <a:t>thì</a:t>
            </a:r>
            <a:r>
              <a:rPr lang="en-US" sz="1800" dirty="0">
                <a:latin typeface="Arial" pitchFamily="34" charset="0"/>
                <a:cs typeface="Arial" pitchFamily="34" charset="0"/>
              </a:rPr>
              <a:t> </a:t>
            </a:r>
            <a:r>
              <a:rPr lang="en-US" sz="1800" dirty="0" err="1">
                <a:latin typeface="Arial" pitchFamily="34" charset="0"/>
                <a:cs typeface="Arial" pitchFamily="34" charset="0"/>
              </a:rPr>
              <a:t>chỉ</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khoảng</a:t>
            </a:r>
            <a:r>
              <a:rPr lang="en-US" sz="1800" dirty="0">
                <a:latin typeface="Arial" pitchFamily="34" charset="0"/>
                <a:cs typeface="Arial" pitchFamily="34" charset="0"/>
              </a:rPr>
              <a:t> 7-18% </a:t>
            </a:r>
            <a:r>
              <a:rPr lang="en-US" sz="1800" dirty="0" err="1">
                <a:latin typeface="Arial" pitchFamily="34" charset="0"/>
                <a:cs typeface="Arial" pitchFamily="34" charset="0"/>
              </a:rPr>
              <a:t>cặp</a:t>
            </a:r>
            <a:r>
              <a:rPr lang="en-US" sz="1800" dirty="0">
                <a:latin typeface="Arial" pitchFamily="34" charset="0"/>
                <a:cs typeface="Arial" pitchFamily="34" charset="0"/>
              </a:rPr>
              <a:t> </a:t>
            </a:r>
            <a:r>
              <a:rPr lang="en-US" sz="1800" dirty="0" err="1">
                <a:latin typeface="Arial" pitchFamily="34" charset="0"/>
                <a:cs typeface="Arial" pitchFamily="34" charset="0"/>
              </a:rPr>
              <a:t>người</a:t>
            </a:r>
            <a:r>
              <a:rPr lang="en-US" sz="1800" dirty="0">
                <a:latin typeface="Arial" pitchFamily="34" charset="0"/>
                <a:cs typeface="Arial" pitchFamily="34" charset="0"/>
              </a:rPr>
              <a:t> </a:t>
            </a:r>
            <a:r>
              <a:rPr lang="en-US" sz="1800" dirty="0" err="1">
                <a:latin typeface="Arial" pitchFamily="34" charset="0"/>
                <a:cs typeface="Arial" pitchFamily="34" charset="0"/>
              </a:rPr>
              <a:t>thống</a:t>
            </a:r>
            <a:r>
              <a:rPr lang="en-US" sz="1800" dirty="0">
                <a:latin typeface="Arial" pitchFamily="34" charset="0"/>
                <a:cs typeface="Arial" pitchFamily="34" charset="0"/>
              </a:rPr>
              <a:t> </a:t>
            </a:r>
            <a:r>
              <a:rPr lang="en-US" sz="1800" dirty="0" err="1">
                <a:latin typeface="Arial" pitchFamily="34" charset="0"/>
                <a:cs typeface="Arial" pitchFamily="34" charset="0"/>
              </a:rPr>
              <a:t>nhất</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nhau</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việc</a:t>
            </a:r>
            <a:r>
              <a:rPr lang="en-US" sz="1800" dirty="0">
                <a:latin typeface="Arial" pitchFamily="34" charset="0"/>
                <a:cs typeface="Arial" pitchFamily="34" charset="0"/>
              </a:rPr>
              <a:t> </a:t>
            </a:r>
            <a:r>
              <a:rPr lang="en-US" sz="1800" dirty="0" err="1">
                <a:latin typeface="Arial" pitchFamily="34" charset="0"/>
                <a:cs typeface="Arial" pitchFamily="34" charset="0"/>
              </a:rPr>
              <a:t>gọi</a:t>
            </a:r>
            <a:r>
              <a:rPr lang="en-US" sz="1800" dirty="0">
                <a:latin typeface="Arial" pitchFamily="34" charset="0"/>
                <a:cs typeface="Arial" pitchFamily="34" charset="0"/>
              </a:rPr>
              <a:t> </a:t>
            </a:r>
            <a:r>
              <a:rPr lang="en-US" sz="1800" dirty="0" err="1">
                <a:latin typeface="Arial" pitchFamily="34" charset="0"/>
                <a:cs typeface="Arial" pitchFamily="34" charset="0"/>
              </a:rPr>
              <a:t>tên</a:t>
            </a:r>
            <a:r>
              <a:rPr lang="en-US" sz="1800" dirty="0">
                <a:latin typeface="Arial" pitchFamily="34" charset="0"/>
                <a:cs typeface="Arial" pitchFamily="34" charset="0"/>
              </a:rPr>
              <a:t> </a:t>
            </a:r>
            <a:r>
              <a:rPr lang="en-US" sz="1800" dirty="0" err="1">
                <a:latin typeface="Arial" pitchFamily="34" charset="0"/>
                <a:cs typeface="Arial" pitchFamily="34" charset="0"/>
              </a:rPr>
              <a:t>đối</a:t>
            </a:r>
            <a:r>
              <a:rPr lang="en-US" sz="1800" dirty="0">
                <a:latin typeface="Arial" pitchFamily="34" charset="0"/>
                <a:cs typeface="Arial" pitchFamily="34" charset="0"/>
              </a:rPr>
              <a:t> </a:t>
            </a:r>
            <a:r>
              <a:rPr lang="en-US" sz="1800" dirty="0" err="1">
                <a:latin typeface="Arial" pitchFamily="34" charset="0"/>
                <a:cs typeface="Arial" pitchFamily="34" charset="0"/>
              </a:rPr>
              <a:t>tượng</a:t>
            </a:r>
            <a:r>
              <a:rPr lang="en-US" sz="1800" dirty="0">
                <a:latin typeface="Arial" pitchFamily="34" charset="0"/>
                <a:cs typeface="Arial" pitchFamily="34" charset="0"/>
              </a:rPr>
              <a:t>.</a:t>
            </a:r>
          </a:p>
          <a:p>
            <a:pPr lvl="1"/>
            <a:r>
              <a:rPr lang="en-US" sz="2000" dirty="0" err="1">
                <a:latin typeface="Arial" pitchFamily="34" charset="0"/>
                <a:cs typeface="Arial" pitchFamily="34" charset="0"/>
              </a:rPr>
              <a:t>Thận</a:t>
            </a:r>
            <a:r>
              <a:rPr lang="en-US" sz="2000" dirty="0">
                <a:latin typeface="Arial" pitchFamily="34" charset="0"/>
                <a:cs typeface="Arial" pitchFamily="34" charset="0"/>
              </a:rPr>
              <a:t> </a:t>
            </a:r>
            <a:r>
              <a:rPr lang="en-US" sz="2000" dirty="0" err="1">
                <a:latin typeface="Arial" pitchFamily="34" charset="0"/>
                <a:cs typeface="Arial" pitchFamily="34" charset="0"/>
              </a:rPr>
              <a:t>trọng</a:t>
            </a:r>
            <a:r>
              <a:rPr lang="en-US" sz="2000" dirty="0">
                <a:latin typeface="Arial" pitchFamily="34" charset="0"/>
                <a:cs typeface="Arial" pitchFamily="34" charset="0"/>
              </a:rPr>
              <a:t> </a:t>
            </a:r>
            <a:r>
              <a:rPr lang="en-US" sz="2000" dirty="0" err="1">
                <a:latin typeface="Arial" pitchFamily="34" charset="0"/>
                <a:cs typeface="Arial" pitchFamily="34" charset="0"/>
              </a:rPr>
              <a:t>lựa</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i="1" dirty="0">
                <a:latin typeface="Arial" pitchFamily="34" charset="0"/>
                <a:cs typeface="Arial" pitchFamily="34" charset="0"/>
              </a:rPr>
              <a:t>metaphor</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góp</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đáp</a:t>
            </a:r>
            <a:r>
              <a:rPr lang="en-US" sz="2000" dirty="0">
                <a:latin typeface="Arial" pitchFamily="34" charset="0"/>
                <a:cs typeface="Arial" pitchFamily="34" charset="0"/>
              </a:rPr>
              <a:t> </a:t>
            </a:r>
            <a:r>
              <a:rPr lang="en-US" sz="2000" dirty="0" err="1">
                <a:latin typeface="Arial" pitchFamily="34" charset="0"/>
                <a:cs typeface="Arial" pitchFamily="34" charset="0"/>
              </a:rPr>
              <a:t>ứng</a:t>
            </a:r>
            <a:r>
              <a:rPr lang="en-US" sz="2000" dirty="0">
                <a:latin typeface="Arial" pitchFamily="34" charset="0"/>
                <a:cs typeface="Arial" pitchFamily="34" charset="0"/>
              </a:rPr>
              <a:t> UI </a:t>
            </a:r>
            <a:r>
              <a:rPr lang="en-US" sz="2000" dirty="0" err="1">
                <a:latin typeface="Arial" pitchFamily="34" charset="0"/>
                <a:cs typeface="Arial" pitchFamily="34" charset="0"/>
              </a:rPr>
              <a:t>phù</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thế</a:t>
            </a:r>
            <a:r>
              <a:rPr lang="en-US" sz="2000" dirty="0">
                <a:latin typeface="Arial" pitchFamily="34" charset="0"/>
                <a:cs typeface="Arial" pitchFamily="34" charset="0"/>
              </a:rPr>
              <a:t> </a:t>
            </a:r>
            <a:r>
              <a:rPr lang="en-US" sz="2000" dirty="0" err="1">
                <a:latin typeface="Arial" pitchFamily="34" charset="0"/>
                <a:cs typeface="Arial" pitchFamily="34" charset="0"/>
              </a:rPr>
              <a:t>giới</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p>
          <a:p>
            <a:endParaRPr lang="en-US" sz="20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11</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685800"/>
            <a:ext cx="942184" cy="117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pPr>
              <a:buNone/>
            </a:pPr>
            <a:r>
              <a:rPr lang="en-US" sz="2400" b="0" dirty="0" err="1" smtClean="0"/>
              <a:t>Làm</a:t>
            </a:r>
            <a:r>
              <a:rPr lang="en-US" sz="2400" b="0" dirty="0" smtClean="0"/>
              <a:t> </a:t>
            </a:r>
            <a:r>
              <a:rPr lang="en-US" sz="2400" b="0" dirty="0" err="1" smtClean="0"/>
              <a:t>cho</a:t>
            </a:r>
            <a:r>
              <a:rPr lang="en-US" sz="2400" b="0" dirty="0" smtClean="0"/>
              <a:t> </a:t>
            </a:r>
            <a:r>
              <a:rPr lang="en-US" sz="2400" b="0" dirty="0" err="1" smtClean="0"/>
              <a:t>giao</a:t>
            </a:r>
            <a:r>
              <a:rPr lang="en-US" sz="2400" b="0" dirty="0" smtClean="0"/>
              <a:t> </a:t>
            </a:r>
            <a:r>
              <a:rPr lang="en-US" sz="2400" b="0" dirty="0" err="1" smtClean="0"/>
              <a:t>diện</a:t>
            </a:r>
            <a:r>
              <a:rPr lang="en-US" sz="2400" b="0" dirty="0" smtClean="0"/>
              <a:t> </a:t>
            </a:r>
            <a:r>
              <a:rPr lang="en-US" sz="2400" b="0" dirty="0" err="1" smtClean="0"/>
              <a:t>giống</a:t>
            </a:r>
            <a:r>
              <a:rPr lang="en-US" sz="2400" b="0" dirty="0" smtClean="0"/>
              <a:t> </a:t>
            </a:r>
            <a:r>
              <a:rPr lang="en-US" sz="2400" b="0" dirty="0" err="1" smtClean="0"/>
              <a:t>đời</a:t>
            </a:r>
            <a:r>
              <a:rPr lang="en-US" sz="2400" b="0" dirty="0" smtClean="0"/>
              <a:t> </a:t>
            </a:r>
            <a:r>
              <a:rPr lang="en-US" sz="2400" b="0" dirty="0" err="1" smtClean="0"/>
              <a:t>sống</a:t>
            </a:r>
            <a:r>
              <a:rPr lang="en-US" sz="2400" b="0" dirty="0" smtClean="0"/>
              <a:t> </a:t>
            </a:r>
            <a:r>
              <a:rPr lang="en-US" sz="2400" b="0" dirty="0" err="1" smtClean="0"/>
              <a:t>thực</a:t>
            </a:r>
            <a:endParaRPr lang="en-US" sz="2400" b="0" dirty="0" smtClean="0"/>
          </a:p>
          <a:p>
            <a:pPr>
              <a:buNone/>
            </a:pPr>
            <a:endParaRPr lang="en-US" sz="2400" b="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12</a:t>
            </a:fld>
            <a:endParaRPr lang="en-US"/>
          </a:p>
        </p:txBody>
      </p:sp>
      <p:pic>
        <p:nvPicPr>
          <p:cNvPr id="7" name="Picture 6" descr="Speak_the_user_language."/>
          <p:cNvPicPr/>
          <p:nvPr/>
        </p:nvPicPr>
        <p:blipFill>
          <a:blip r:embed="rId2" cstate="print"/>
          <a:srcRect/>
          <a:stretch>
            <a:fillRect/>
          </a:stretch>
        </p:blipFill>
        <p:spPr bwMode="auto">
          <a:xfrm>
            <a:off x="457200" y="1905000"/>
            <a:ext cx="3976577" cy="2374583"/>
          </a:xfrm>
          <a:prstGeom prst="rect">
            <a:avLst/>
          </a:prstGeom>
          <a:noFill/>
          <a:ln w="9525">
            <a:noFill/>
            <a:miter lim="800000"/>
            <a:headEnd/>
            <a:tailEnd/>
          </a:ln>
        </p:spPr>
      </p:pic>
      <p:sp>
        <p:nvSpPr>
          <p:cNvPr id="8" name="TextBox 7"/>
          <p:cNvSpPr txBox="1"/>
          <p:nvPr/>
        </p:nvSpPr>
        <p:spPr>
          <a:xfrm>
            <a:off x="1219200" y="4572000"/>
            <a:ext cx="2775119" cy="369332"/>
          </a:xfrm>
          <a:prstGeom prst="rect">
            <a:avLst/>
          </a:prstGeom>
          <a:noFill/>
        </p:spPr>
        <p:txBody>
          <a:bodyPr wrap="none" rtlCol="0">
            <a:spAutoFit/>
          </a:bodyPr>
          <a:lstStyle/>
          <a:p>
            <a:r>
              <a:rPr lang="en-US" smtClean="0"/>
              <a:t>Giao diện của Photoshop</a:t>
            </a:r>
            <a:endParaRPr lang="en-US"/>
          </a:p>
        </p:txBody>
      </p:sp>
      <p:pic>
        <p:nvPicPr>
          <p:cNvPr id="9" name="Picture 8" descr="Speak_the_user_language_1."/>
          <p:cNvPicPr/>
          <p:nvPr/>
        </p:nvPicPr>
        <p:blipFill>
          <a:blip r:embed="rId3" cstate="print"/>
          <a:srcRect/>
          <a:stretch>
            <a:fillRect/>
          </a:stretch>
        </p:blipFill>
        <p:spPr bwMode="auto">
          <a:xfrm>
            <a:off x="4876800" y="1905000"/>
            <a:ext cx="3817158" cy="2333920"/>
          </a:xfrm>
          <a:prstGeom prst="rect">
            <a:avLst/>
          </a:prstGeom>
          <a:noFill/>
          <a:ln w="9525">
            <a:noFill/>
            <a:miter lim="800000"/>
            <a:headEnd/>
            <a:tailEnd/>
          </a:ln>
        </p:spPr>
      </p:pic>
      <p:sp>
        <p:nvSpPr>
          <p:cNvPr id="10" name="TextBox 9"/>
          <p:cNvSpPr txBox="1"/>
          <p:nvPr/>
        </p:nvSpPr>
        <p:spPr>
          <a:xfrm>
            <a:off x="5715000" y="4572000"/>
            <a:ext cx="2326278" cy="369332"/>
          </a:xfrm>
          <a:prstGeom prst="rect">
            <a:avLst/>
          </a:prstGeom>
          <a:noFill/>
        </p:spPr>
        <p:txBody>
          <a:bodyPr wrap="none" rtlCol="0">
            <a:spAutoFit/>
          </a:bodyPr>
          <a:lstStyle/>
          <a:p>
            <a:r>
              <a:rPr lang="en-US" smtClean="0"/>
              <a:t>Giao diện của iPhoto</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a:t>Kinh</a:t>
            </a:r>
            <a:r>
              <a:rPr lang="en-US" sz="2800" dirty="0"/>
              <a:t> </a:t>
            </a:r>
            <a:r>
              <a:rPr lang="en-US" sz="2800" dirty="0" err="1"/>
              <a:t>nghiệm</a:t>
            </a:r>
            <a:r>
              <a:rPr lang="en-US" sz="2800" dirty="0"/>
              <a:t> </a:t>
            </a:r>
            <a:r>
              <a:rPr lang="en-US" sz="2800" dirty="0" err="1"/>
              <a:t>thiết</a:t>
            </a:r>
            <a:r>
              <a:rPr lang="en-US" sz="2800" dirty="0"/>
              <a:t> </a:t>
            </a:r>
            <a:r>
              <a:rPr lang="en-US" sz="2800" dirty="0" err="1"/>
              <a:t>kế</a:t>
            </a:r>
            <a:r>
              <a:rPr lang="en-US" sz="2800" dirty="0"/>
              <a:t> </a:t>
            </a:r>
            <a:r>
              <a:rPr lang="en-US" sz="2800" dirty="0" err="1"/>
              <a:t>của</a:t>
            </a:r>
            <a:r>
              <a:rPr lang="en-US" sz="2800" dirty="0"/>
              <a:t> </a:t>
            </a:r>
            <a:r>
              <a:rPr lang="en-US" sz="2800" i="1" dirty="0"/>
              <a:t>Nielsen</a:t>
            </a:r>
            <a:endParaRPr lang="en-US" sz="2800" dirty="0"/>
          </a:p>
        </p:txBody>
      </p:sp>
      <p:sp>
        <p:nvSpPr>
          <p:cNvPr id="3" name="Content Placeholder 2"/>
          <p:cNvSpPr>
            <a:spLocks noGrp="1"/>
          </p:cNvSpPr>
          <p:nvPr>
            <p:ph idx="1"/>
          </p:nvPr>
        </p:nvSpPr>
        <p:spPr/>
        <p:txBody>
          <a:bodyPr/>
          <a:lstStyle/>
          <a:p>
            <a:pPr marL="0" indent="0">
              <a:buNone/>
            </a:pPr>
            <a:r>
              <a:rPr lang="en-US" sz="2400" b="0" dirty="0" smtClean="0"/>
              <a:t>2. </a:t>
            </a:r>
            <a:r>
              <a:rPr lang="en-US" sz="2400" b="0" dirty="0" err="1" smtClean="0"/>
              <a:t>Luôn</a:t>
            </a:r>
            <a:r>
              <a:rPr lang="en-US" sz="2400" b="0" dirty="0" smtClean="0"/>
              <a:t> </a:t>
            </a:r>
            <a:r>
              <a:rPr lang="en-US" sz="2400" b="0" dirty="0" err="1" smtClean="0"/>
              <a:t>hiện</a:t>
            </a:r>
            <a:r>
              <a:rPr lang="en-US" sz="2400" b="0" dirty="0" smtClean="0"/>
              <a:t> </a:t>
            </a:r>
            <a:r>
              <a:rPr lang="en-US" sz="2400" b="0" dirty="0" err="1" smtClean="0"/>
              <a:t>rõ</a:t>
            </a:r>
            <a:r>
              <a:rPr lang="en-US" sz="2400" b="0" dirty="0" smtClean="0"/>
              <a:t> </a:t>
            </a:r>
            <a:r>
              <a:rPr lang="en-US" sz="2400" b="0" dirty="0" err="1" smtClean="0"/>
              <a:t>trạng</a:t>
            </a:r>
            <a:r>
              <a:rPr lang="en-US" sz="2400" b="0" dirty="0" smtClean="0"/>
              <a:t> </a:t>
            </a:r>
            <a:r>
              <a:rPr lang="en-US" sz="2400" b="0" dirty="0" err="1" smtClean="0"/>
              <a:t>thái</a:t>
            </a:r>
            <a:r>
              <a:rPr lang="en-US" sz="2400" b="0" dirty="0" smtClean="0"/>
              <a:t> </a:t>
            </a:r>
            <a:r>
              <a:rPr lang="en-US" sz="2400" b="0" dirty="0" err="1" smtClean="0"/>
              <a:t>của</a:t>
            </a:r>
            <a:r>
              <a:rPr lang="en-US" sz="2400" b="0" dirty="0" smtClean="0"/>
              <a:t> </a:t>
            </a:r>
            <a:r>
              <a:rPr lang="en-US" sz="2400" b="0" dirty="0" err="1" smtClean="0"/>
              <a:t>hệ</a:t>
            </a:r>
            <a:r>
              <a:rPr lang="en-US" sz="2400" b="0" dirty="0" smtClean="0"/>
              <a:t> </a:t>
            </a:r>
            <a:r>
              <a:rPr lang="en-US" sz="2400" b="0" dirty="0" err="1" smtClean="0"/>
              <a:t>thống</a:t>
            </a:r>
            <a:endParaRPr lang="en-US" sz="2400" b="0" dirty="0"/>
          </a:p>
          <a:p>
            <a:pPr lvl="1"/>
            <a:r>
              <a:rPr lang="en-US" sz="2000" dirty="0" err="1" smtClean="0"/>
              <a:t>Luôn</a:t>
            </a:r>
            <a:r>
              <a:rPr lang="en-US" sz="2000" dirty="0" smtClean="0"/>
              <a:t> </a:t>
            </a:r>
            <a:r>
              <a:rPr lang="en-US" sz="2000" dirty="0" err="1" smtClean="0"/>
              <a:t>thông</a:t>
            </a:r>
            <a:r>
              <a:rPr lang="en-US" sz="2000" dirty="0" smtClean="0"/>
              <a:t> </a:t>
            </a:r>
            <a:r>
              <a:rPr lang="en-US" sz="2000" dirty="0" err="1" smtClean="0"/>
              <a:t>báo</a:t>
            </a:r>
            <a:r>
              <a:rPr lang="en-US" sz="2000" dirty="0" smtClean="0"/>
              <a:t> Users </a:t>
            </a:r>
            <a:r>
              <a:rPr lang="en-US" sz="2000" dirty="0" err="1" smtClean="0"/>
              <a:t>về</a:t>
            </a:r>
            <a:r>
              <a:rPr lang="en-US" sz="2000" dirty="0" smtClean="0"/>
              <a:t> </a:t>
            </a:r>
            <a:r>
              <a:rPr lang="en-US" sz="2000" dirty="0" err="1" smtClean="0"/>
              <a:t>trạng</a:t>
            </a:r>
            <a:r>
              <a:rPr lang="en-US" sz="2000" dirty="0" smtClean="0"/>
              <a:t> </a:t>
            </a:r>
            <a:r>
              <a:rPr lang="en-US" sz="2000" dirty="0" err="1" smtClean="0"/>
              <a:t>thái</a:t>
            </a:r>
            <a:r>
              <a:rPr lang="en-US" sz="2000" dirty="0" smtClean="0"/>
              <a:t> </a:t>
            </a:r>
            <a:r>
              <a:rPr lang="en-US" sz="2000" dirty="0" err="1" smtClean="0"/>
              <a:t>của</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đang</a:t>
            </a:r>
            <a:r>
              <a:rPr lang="en-US" sz="2000" dirty="0" smtClean="0"/>
              <a:t> </a:t>
            </a:r>
            <a:r>
              <a:rPr lang="en-US" sz="2000" dirty="0" err="1" smtClean="0"/>
              <a:t>hoạt</a:t>
            </a:r>
            <a:r>
              <a:rPr lang="en-US" sz="2000" dirty="0" smtClean="0"/>
              <a:t> </a:t>
            </a:r>
            <a:r>
              <a:rPr lang="en-US" sz="2000" dirty="0" err="1" smtClean="0"/>
              <a:t>động</a:t>
            </a:r>
            <a:endParaRPr lang="en-US" sz="2000" dirty="0" smtClean="0"/>
          </a:p>
          <a:p>
            <a:pPr lvl="1"/>
            <a:r>
              <a:rPr lang="en-US" sz="2000" dirty="0" err="1" smtClean="0"/>
              <a:t>Các</a:t>
            </a:r>
            <a:r>
              <a:rPr lang="en-US" sz="2000" dirty="0" smtClean="0"/>
              <a:t> </a:t>
            </a:r>
            <a:r>
              <a:rPr lang="en-US" sz="2000" dirty="0" err="1" smtClean="0"/>
              <a:t>dấu</a:t>
            </a:r>
            <a:r>
              <a:rPr lang="en-US" sz="2000" dirty="0" smtClean="0"/>
              <a:t> </a:t>
            </a:r>
            <a:r>
              <a:rPr lang="en-US" sz="2000" dirty="0" err="1" smtClean="0"/>
              <a:t>hiệu</a:t>
            </a:r>
            <a:r>
              <a:rPr lang="en-US" sz="2000" dirty="0" smtClean="0"/>
              <a:t> (</a:t>
            </a:r>
            <a:r>
              <a:rPr lang="en-US" sz="2000" i="1" dirty="0" smtClean="0"/>
              <a:t>idioms</a:t>
            </a:r>
            <a:r>
              <a:rPr lang="en-US" sz="2000" dirty="0" smtClean="0"/>
              <a:t>) </a:t>
            </a:r>
            <a:r>
              <a:rPr lang="en-US" sz="2000" dirty="0" err="1" smtClean="0"/>
              <a:t>trong</a:t>
            </a:r>
            <a:r>
              <a:rPr lang="en-US" sz="2000" dirty="0" smtClean="0"/>
              <a:t> GUI</a:t>
            </a:r>
          </a:p>
          <a:p>
            <a:pPr lvl="2"/>
            <a:r>
              <a:rPr lang="en-GB" sz="1800" dirty="0" err="1" smtClean="0"/>
              <a:t>Thay</a:t>
            </a:r>
            <a:r>
              <a:rPr lang="en-GB" sz="1800" dirty="0" smtClean="0"/>
              <a:t> </a:t>
            </a:r>
            <a:r>
              <a:rPr lang="en-GB" sz="1800" dirty="0" err="1" smtClean="0"/>
              <a:t>đổi</a:t>
            </a:r>
            <a:r>
              <a:rPr lang="en-GB" sz="1800" dirty="0" smtClean="0"/>
              <a:t> </a:t>
            </a:r>
            <a:r>
              <a:rPr lang="en-GB" sz="1800" dirty="0" err="1" smtClean="0"/>
              <a:t>hình</a:t>
            </a:r>
            <a:r>
              <a:rPr lang="en-GB" sz="1800" dirty="0" smtClean="0"/>
              <a:t> </a:t>
            </a:r>
            <a:r>
              <a:rPr lang="en-GB" sz="1800" dirty="0" err="1" smtClean="0"/>
              <a:t>dạng</a:t>
            </a:r>
            <a:r>
              <a:rPr lang="en-GB" sz="1800" dirty="0" smtClean="0"/>
              <a:t> con </a:t>
            </a:r>
            <a:r>
              <a:rPr lang="en-GB" sz="1800" dirty="0" err="1" smtClean="0"/>
              <a:t>chạy</a:t>
            </a:r>
            <a:r>
              <a:rPr lang="en-GB" sz="1800" dirty="0" smtClean="0"/>
              <a:t> </a:t>
            </a:r>
          </a:p>
          <a:p>
            <a:pPr lvl="2"/>
            <a:r>
              <a:rPr lang="en-GB" sz="1800" i="1" dirty="0" smtClean="0"/>
              <a:t>Highlight</a:t>
            </a:r>
            <a:r>
              <a:rPr lang="en-GB" sz="1800" dirty="0" smtClean="0"/>
              <a:t> </a:t>
            </a:r>
            <a:r>
              <a:rPr lang="en-GB" sz="1800" dirty="0" err="1" smtClean="0"/>
              <a:t>chỉ</a:t>
            </a:r>
            <a:r>
              <a:rPr lang="en-GB" sz="1800" dirty="0" smtClean="0"/>
              <a:t> </a:t>
            </a:r>
            <a:r>
              <a:rPr lang="en-GB" sz="1800" dirty="0" err="1" smtClean="0"/>
              <a:t>ra</a:t>
            </a:r>
            <a:r>
              <a:rPr lang="en-GB" sz="1800" dirty="0" smtClean="0"/>
              <a:t> </a:t>
            </a:r>
            <a:r>
              <a:rPr lang="en-GB" sz="1800" dirty="0" err="1" smtClean="0"/>
              <a:t>mục</a:t>
            </a:r>
            <a:r>
              <a:rPr lang="en-GB" sz="1800" dirty="0" smtClean="0"/>
              <a:t> </a:t>
            </a:r>
            <a:r>
              <a:rPr lang="en-GB" sz="1800" dirty="0" err="1" smtClean="0"/>
              <a:t>được</a:t>
            </a:r>
            <a:r>
              <a:rPr lang="en-GB" sz="1800" dirty="0" smtClean="0"/>
              <a:t> </a:t>
            </a:r>
            <a:r>
              <a:rPr lang="en-GB" sz="1800" dirty="0" err="1" smtClean="0"/>
              <a:t>chọn</a:t>
            </a:r>
            <a:endParaRPr lang="en-GB" sz="1800" dirty="0" smtClean="0"/>
          </a:p>
          <a:p>
            <a:pPr lvl="2"/>
            <a:r>
              <a:rPr lang="en-GB" sz="1800" dirty="0" err="1" smtClean="0"/>
              <a:t>Thanh</a:t>
            </a:r>
            <a:r>
              <a:rPr lang="en-GB" sz="1800" dirty="0" smtClean="0"/>
              <a:t> </a:t>
            </a:r>
            <a:r>
              <a:rPr lang="en-GB" sz="1800" dirty="0" err="1" smtClean="0"/>
              <a:t>trạng</a:t>
            </a:r>
            <a:r>
              <a:rPr lang="en-GB" sz="1800" dirty="0" smtClean="0"/>
              <a:t> </a:t>
            </a:r>
            <a:r>
              <a:rPr lang="en-GB" sz="1800" dirty="0" err="1" smtClean="0"/>
              <a:t>thái</a:t>
            </a:r>
            <a:r>
              <a:rPr lang="en-GB" sz="1800" dirty="0" smtClean="0"/>
              <a:t> </a:t>
            </a:r>
            <a:r>
              <a:rPr lang="en-GB" sz="1800" dirty="0" err="1" smtClean="0"/>
              <a:t>và</a:t>
            </a:r>
            <a:r>
              <a:rPr lang="en-GB" sz="1800" dirty="0" smtClean="0"/>
              <a:t> </a:t>
            </a:r>
            <a:r>
              <a:rPr lang="en-GB" sz="1800" dirty="0" err="1" smtClean="0"/>
              <a:t>chỉ</a:t>
            </a:r>
            <a:r>
              <a:rPr lang="en-GB" sz="1800" dirty="0" smtClean="0"/>
              <a:t> </a:t>
            </a:r>
            <a:r>
              <a:rPr lang="en-GB" sz="1800" dirty="0" err="1" smtClean="0"/>
              <a:t>báo</a:t>
            </a:r>
            <a:r>
              <a:rPr lang="en-GB" sz="1800" dirty="0" smtClean="0"/>
              <a:t> (</a:t>
            </a:r>
            <a:r>
              <a:rPr lang="en-GB" sz="1800" i="1" dirty="0" smtClean="0"/>
              <a:t>progress</a:t>
            </a:r>
            <a:r>
              <a:rPr lang="en-GB" sz="1800" dirty="0" smtClean="0"/>
              <a:t>).</a:t>
            </a:r>
            <a:r>
              <a:rPr lang="en-US" sz="1800" dirty="0" smtClean="0"/>
              <a:t> </a:t>
            </a:r>
          </a:p>
          <a:p>
            <a:pPr lvl="1"/>
            <a:r>
              <a:rPr lang="en-US" sz="2000" dirty="0" err="1" smtClean="0"/>
              <a:t>Không</a:t>
            </a:r>
            <a:r>
              <a:rPr lang="en-US" sz="2000" dirty="0" smtClean="0"/>
              <a:t> </a:t>
            </a:r>
            <a:r>
              <a:rPr lang="en-US" sz="2000" dirty="0" err="1" smtClean="0"/>
              <a:t>nên</a:t>
            </a:r>
            <a:r>
              <a:rPr lang="en-US" sz="2000" dirty="0" smtClean="0"/>
              <a:t> </a:t>
            </a:r>
            <a:r>
              <a:rPr lang="en-US" sz="2000" dirty="0" err="1" smtClean="0"/>
              <a:t>cài</a:t>
            </a:r>
            <a:r>
              <a:rPr lang="en-US" sz="2000" dirty="0" smtClean="0"/>
              <a:t> </a:t>
            </a:r>
            <a:r>
              <a:rPr lang="en-US" sz="2000" dirty="0" err="1" smtClean="0"/>
              <a:t>đặt</a:t>
            </a:r>
            <a:r>
              <a:rPr lang="en-US" sz="2000" dirty="0" smtClean="0"/>
              <a:t> “</a:t>
            </a:r>
            <a:r>
              <a:rPr lang="en-US" sz="2000" dirty="0" err="1" smtClean="0"/>
              <a:t>dày</a:t>
            </a:r>
            <a:r>
              <a:rPr lang="en-US" sz="2000" dirty="0" smtClean="0"/>
              <a:t> </a:t>
            </a:r>
            <a:r>
              <a:rPr lang="en-US" sz="2000" dirty="0" err="1" smtClean="0"/>
              <a:t>đặc</a:t>
            </a:r>
            <a:r>
              <a:rPr lang="en-US" sz="2000" dirty="0" smtClean="0"/>
              <a:t>” </a:t>
            </a:r>
            <a:r>
              <a:rPr lang="en-US" sz="2000" dirty="0" err="1" smtClean="0"/>
              <a:t>phản</a:t>
            </a:r>
            <a:r>
              <a:rPr lang="en-US" sz="2000" dirty="0" smtClean="0"/>
              <a:t> </a:t>
            </a:r>
            <a:r>
              <a:rPr lang="en-US" sz="2000" dirty="0" err="1" smtClean="0"/>
              <a:t>hồi</a:t>
            </a:r>
            <a:endParaRPr lang="en-US" sz="2000" dirty="0" smtClean="0"/>
          </a:p>
          <a:p>
            <a:pPr lvl="2"/>
            <a:r>
              <a:rPr lang="en-US" sz="1800" dirty="0" err="1" smtClean="0"/>
              <a:t>Ví</a:t>
            </a:r>
            <a:r>
              <a:rPr lang="en-US" sz="1800" dirty="0" smtClean="0"/>
              <a:t> </a:t>
            </a:r>
            <a:r>
              <a:rPr lang="en-US" sz="1800" dirty="0" err="1" smtClean="0"/>
              <a:t>dụ</a:t>
            </a:r>
            <a:r>
              <a:rPr lang="en-US" sz="1800" dirty="0" smtClean="0"/>
              <a:t> </a:t>
            </a:r>
            <a:r>
              <a:rPr lang="en-US" sz="1800" dirty="0" err="1" smtClean="0"/>
              <a:t>hộp</a:t>
            </a:r>
            <a:r>
              <a:rPr lang="en-US" sz="1800" dirty="0" smtClean="0"/>
              <a:t> </a:t>
            </a:r>
            <a:r>
              <a:rPr lang="en-US" sz="1800" dirty="0" err="1" smtClean="0"/>
              <a:t>thoại</a:t>
            </a:r>
            <a:r>
              <a:rPr lang="en-US" sz="1800" dirty="0" smtClean="0"/>
              <a:t> </a:t>
            </a:r>
            <a:r>
              <a:rPr lang="en-US" sz="1800" dirty="0" err="1" smtClean="0"/>
              <a:t>không</a:t>
            </a:r>
            <a:r>
              <a:rPr lang="en-US" sz="1800" dirty="0" smtClean="0"/>
              <a:t> </a:t>
            </a:r>
            <a:r>
              <a:rPr lang="en-US" sz="1800" dirty="0" err="1" smtClean="0"/>
              <a:t>phù</a:t>
            </a:r>
            <a:r>
              <a:rPr lang="en-US" sz="1800" dirty="0" smtClean="0"/>
              <a:t> </a:t>
            </a:r>
            <a:r>
              <a:rPr lang="en-US" sz="1800" dirty="0" err="1" smtClean="0"/>
              <a:t>hợp</a:t>
            </a:r>
            <a:r>
              <a:rPr lang="en-US" sz="1800" dirty="0" smtClean="0"/>
              <a:t>.</a:t>
            </a:r>
          </a:p>
          <a:p>
            <a:pPr lvl="1"/>
            <a:r>
              <a:rPr lang="en-US" sz="2000" dirty="0" err="1" smtClean="0"/>
              <a:t>Khuyến</a:t>
            </a:r>
            <a:r>
              <a:rPr lang="en-US" sz="2000" dirty="0" smtClean="0"/>
              <a:t> </a:t>
            </a:r>
            <a:r>
              <a:rPr lang="en-US" sz="2000" dirty="0" err="1" smtClean="0"/>
              <a:t>cáo</a:t>
            </a:r>
            <a:r>
              <a:rPr lang="en-US" sz="2000" dirty="0" smtClean="0"/>
              <a:t> </a:t>
            </a:r>
            <a:r>
              <a:rPr lang="en-US" sz="2000" dirty="0" err="1" smtClean="0"/>
              <a:t>sử</a:t>
            </a:r>
            <a:r>
              <a:rPr lang="en-US" sz="2000" dirty="0" smtClean="0"/>
              <a:t> </a:t>
            </a:r>
            <a:r>
              <a:rPr lang="en-US" sz="2000" dirty="0" err="1" smtClean="0"/>
              <a:t>dụng</a:t>
            </a:r>
            <a:endParaRPr lang="en-US" sz="2000" dirty="0" smtClean="0"/>
          </a:p>
          <a:p>
            <a:pPr lvl="2"/>
            <a:r>
              <a:rPr lang="en-GB" sz="1800" dirty="0" err="1" smtClean="0"/>
              <a:t>Hành</a:t>
            </a:r>
            <a:r>
              <a:rPr lang="en-GB" sz="1800" dirty="0" smtClean="0"/>
              <a:t> </a:t>
            </a:r>
            <a:r>
              <a:rPr lang="en-GB" sz="1800" dirty="0" err="1" smtClean="0"/>
              <a:t>động</a:t>
            </a:r>
            <a:r>
              <a:rPr lang="en-GB" sz="1800" dirty="0" smtClean="0"/>
              <a:t> &lt;0.1s, </a:t>
            </a:r>
            <a:r>
              <a:rPr lang="en-GB" sz="1800" dirty="0" err="1" smtClean="0"/>
              <a:t>cảm</a:t>
            </a:r>
            <a:r>
              <a:rPr lang="en-GB" sz="1800" dirty="0" smtClean="0"/>
              <a:t> </a:t>
            </a:r>
            <a:r>
              <a:rPr lang="en-GB" sz="1800" dirty="0" err="1" smtClean="0"/>
              <a:t>giác</a:t>
            </a:r>
            <a:r>
              <a:rPr lang="en-GB" sz="1800" dirty="0" smtClean="0"/>
              <a:t> </a:t>
            </a:r>
            <a:r>
              <a:rPr lang="en-GB" sz="1800" dirty="0" err="1" smtClean="0"/>
              <a:t>hành</a:t>
            </a:r>
            <a:r>
              <a:rPr lang="en-GB" sz="1800" dirty="0" smtClean="0"/>
              <a:t> </a:t>
            </a:r>
            <a:r>
              <a:rPr lang="en-GB" sz="1800" dirty="0" err="1" smtClean="0"/>
              <a:t>động</a:t>
            </a:r>
            <a:r>
              <a:rPr lang="en-GB" sz="1800" dirty="0" smtClean="0"/>
              <a:t> </a:t>
            </a:r>
            <a:r>
              <a:rPr lang="en-GB" sz="1800" dirty="0" err="1" smtClean="0"/>
              <a:t>xảy</a:t>
            </a:r>
            <a:r>
              <a:rPr lang="en-GB" sz="1800" dirty="0" smtClean="0"/>
              <a:t> </a:t>
            </a:r>
            <a:r>
              <a:rPr lang="en-GB" sz="1800" dirty="0" err="1" smtClean="0"/>
              <a:t>ra</a:t>
            </a:r>
            <a:r>
              <a:rPr lang="en-GB" sz="1800" dirty="0" smtClean="0"/>
              <a:t> </a:t>
            </a:r>
            <a:r>
              <a:rPr lang="en-GB" sz="1800" dirty="0" err="1" smtClean="0"/>
              <a:t>tức</a:t>
            </a:r>
            <a:r>
              <a:rPr lang="en-GB" sz="1800" dirty="0" smtClean="0"/>
              <a:t> </a:t>
            </a:r>
            <a:r>
              <a:rPr lang="en-GB" sz="1800" dirty="0" err="1" smtClean="0"/>
              <a:t>thì</a:t>
            </a:r>
            <a:endParaRPr lang="en-GB" sz="1800" dirty="0" smtClean="0"/>
          </a:p>
          <a:p>
            <a:pPr lvl="2"/>
            <a:r>
              <a:rPr lang="en-GB" sz="1800" dirty="0" err="1" smtClean="0"/>
              <a:t>Hành</a:t>
            </a:r>
            <a:r>
              <a:rPr lang="en-GB" sz="1800" dirty="0" smtClean="0"/>
              <a:t> </a:t>
            </a:r>
            <a:r>
              <a:rPr lang="en-GB" sz="1800" dirty="0" err="1" smtClean="0"/>
              <a:t>động</a:t>
            </a:r>
            <a:r>
              <a:rPr lang="en-GB" sz="1800" dirty="0" smtClean="0"/>
              <a:t> </a:t>
            </a:r>
            <a:r>
              <a:rPr lang="en-GB" sz="1800" dirty="0" err="1" smtClean="0"/>
              <a:t>xảy</a:t>
            </a:r>
            <a:r>
              <a:rPr lang="en-GB" sz="1800" dirty="0" smtClean="0"/>
              <a:t> </a:t>
            </a:r>
            <a:r>
              <a:rPr lang="en-GB" sz="1800" dirty="0" err="1" smtClean="0"/>
              <a:t>ra</a:t>
            </a:r>
            <a:r>
              <a:rPr lang="en-GB" sz="1800" dirty="0" smtClean="0"/>
              <a:t> </a:t>
            </a:r>
            <a:r>
              <a:rPr lang="en-GB" sz="1800" dirty="0" err="1" smtClean="0"/>
              <a:t>trong</a:t>
            </a:r>
            <a:r>
              <a:rPr lang="en-GB" sz="1800" dirty="0" smtClean="0"/>
              <a:t> </a:t>
            </a:r>
            <a:r>
              <a:rPr lang="en-GB" sz="1800" dirty="0" err="1" smtClean="0"/>
              <a:t>khoảng</a:t>
            </a:r>
            <a:r>
              <a:rPr lang="en-GB" sz="1800" dirty="0" smtClean="0"/>
              <a:t> 0.1-1.0 s, </a:t>
            </a:r>
            <a:r>
              <a:rPr lang="en-GB" sz="1800" dirty="0" err="1" smtClean="0"/>
              <a:t>người</a:t>
            </a:r>
            <a:r>
              <a:rPr lang="en-GB" sz="1800" dirty="0" smtClean="0"/>
              <a:t> </a:t>
            </a:r>
            <a:r>
              <a:rPr lang="en-GB" sz="1800" dirty="0" err="1" smtClean="0"/>
              <a:t>sử</a:t>
            </a:r>
            <a:r>
              <a:rPr lang="en-GB" sz="1800" dirty="0" smtClean="0"/>
              <a:t> </a:t>
            </a:r>
            <a:r>
              <a:rPr lang="en-GB" sz="1800" dirty="0" err="1" smtClean="0"/>
              <a:t>dụng</a:t>
            </a:r>
            <a:r>
              <a:rPr lang="en-GB" sz="1800" dirty="0" smtClean="0"/>
              <a:t> </a:t>
            </a:r>
            <a:r>
              <a:rPr lang="en-GB" sz="1800" dirty="0" err="1" smtClean="0"/>
              <a:t>nhận</a:t>
            </a:r>
            <a:r>
              <a:rPr lang="en-GB" sz="1800" dirty="0" smtClean="0"/>
              <a:t> </a:t>
            </a:r>
            <a:r>
              <a:rPr lang="en-GB" sz="1800" dirty="0" err="1" smtClean="0"/>
              <a:t>ra</a:t>
            </a:r>
            <a:r>
              <a:rPr lang="en-GB" sz="1800" dirty="0" smtClean="0"/>
              <a:t> </a:t>
            </a:r>
            <a:r>
              <a:rPr lang="en-GB" sz="1800" dirty="0" err="1" smtClean="0"/>
              <a:t>hành</a:t>
            </a:r>
            <a:r>
              <a:rPr lang="en-GB" sz="1800" dirty="0" smtClean="0"/>
              <a:t> </a:t>
            </a:r>
            <a:r>
              <a:rPr lang="en-GB" sz="1800" dirty="0" err="1" smtClean="0"/>
              <a:t>động</a:t>
            </a:r>
            <a:r>
              <a:rPr lang="en-GB" sz="1800" dirty="0" smtClean="0"/>
              <a:t> </a:t>
            </a:r>
            <a:r>
              <a:rPr lang="en-GB" sz="1800" dirty="0" err="1" smtClean="0"/>
              <a:t>nhưng</a:t>
            </a:r>
            <a:r>
              <a:rPr lang="en-GB" sz="1800" dirty="0" smtClean="0"/>
              <a:t> </a:t>
            </a:r>
            <a:r>
              <a:rPr lang="en-GB" sz="1800" dirty="0" err="1" smtClean="0"/>
              <a:t>không</a:t>
            </a:r>
            <a:r>
              <a:rPr lang="en-GB" sz="1800" dirty="0" smtClean="0"/>
              <a:t> </a:t>
            </a:r>
            <a:r>
              <a:rPr lang="en-GB" sz="1800" dirty="0" err="1" smtClean="0"/>
              <a:t>cần</a:t>
            </a:r>
            <a:r>
              <a:rPr lang="en-GB" sz="1800" dirty="0" smtClean="0"/>
              <a:t> </a:t>
            </a:r>
            <a:r>
              <a:rPr lang="en-GB" sz="1800" dirty="0" err="1" smtClean="0"/>
              <a:t>phản</a:t>
            </a:r>
            <a:r>
              <a:rPr lang="en-GB" sz="1800" dirty="0" smtClean="0"/>
              <a:t> </a:t>
            </a:r>
            <a:r>
              <a:rPr lang="en-GB" sz="1800" dirty="0" err="1" smtClean="0"/>
              <a:t>hồi</a:t>
            </a:r>
            <a:endParaRPr lang="en-GB" sz="1800" dirty="0" smtClean="0"/>
          </a:p>
          <a:p>
            <a:pPr lvl="2"/>
            <a:r>
              <a:rPr lang="en-GB" sz="1800" dirty="0" err="1" smtClean="0"/>
              <a:t>Hành</a:t>
            </a:r>
            <a:r>
              <a:rPr lang="en-GB" sz="1800" dirty="0" smtClean="0"/>
              <a:t> </a:t>
            </a:r>
            <a:r>
              <a:rPr lang="en-GB" sz="1800" dirty="0" err="1" smtClean="0"/>
              <a:t>động</a:t>
            </a:r>
            <a:r>
              <a:rPr lang="en-GB" sz="1800" dirty="0" smtClean="0"/>
              <a:t> </a:t>
            </a:r>
            <a:r>
              <a:rPr lang="en-GB" sz="1800" dirty="0" err="1" smtClean="0"/>
              <a:t>trong</a:t>
            </a:r>
            <a:r>
              <a:rPr lang="en-GB" sz="1800" dirty="0" smtClean="0"/>
              <a:t> </a:t>
            </a:r>
            <a:r>
              <a:rPr lang="en-GB" sz="1800" dirty="0" err="1" smtClean="0"/>
              <a:t>khoảng</a:t>
            </a:r>
            <a:r>
              <a:rPr lang="en-GB" sz="1800" dirty="0" smtClean="0"/>
              <a:t> 1-5s, </a:t>
            </a:r>
            <a:r>
              <a:rPr lang="en-GB" sz="1800" dirty="0" err="1" smtClean="0"/>
              <a:t>hiển</a:t>
            </a:r>
            <a:r>
              <a:rPr lang="en-GB" sz="1800" dirty="0" smtClean="0"/>
              <a:t> </a:t>
            </a:r>
            <a:r>
              <a:rPr lang="en-GB" sz="1800" dirty="0" err="1" smtClean="0"/>
              <a:t>thị</a:t>
            </a:r>
            <a:r>
              <a:rPr lang="en-GB" sz="1800" dirty="0" smtClean="0"/>
              <a:t> con </a:t>
            </a:r>
            <a:r>
              <a:rPr lang="en-GB" sz="1800" dirty="0" err="1" smtClean="0"/>
              <a:t>chạy</a:t>
            </a:r>
            <a:r>
              <a:rPr lang="en-GB" sz="1800" dirty="0" smtClean="0"/>
              <a:t> “</a:t>
            </a:r>
            <a:r>
              <a:rPr lang="en-GB" sz="1800" i="1" dirty="0" smtClean="0"/>
              <a:t>busy</a:t>
            </a:r>
            <a:r>
              <a:rPr lang="en-GB" sz="1800" dirty="0" smtClean="0"/>
              <a:t>”</a:t>
            </a:r>
          </a:p>
          <a:p>
            <a:pPr lvl="2"/>
            <a:r>
              <a:rPr lang="en-GB" sz="1800" dirty="0" err="1" smtClean="0"/>
              <a:t>Hành</a:t>
            </a:r>
            <a:r>
              <a:rPr lang="en-GB" sz="1800" dirty="0" smtClean="0"/>
              <a:t> </a:t>
            </a:r>
            <a:r>
              <a:rPr lang="en-GB" sz="1800" dirty="0" err="1" smtClean="0"/>
              <a:t>động</a:t>
            </a:r>
            <a:r>
              <a:rPr lang="en-GB" sz="1800" dirty="0" smtClean="0"/>
              <a:t> </a:t>
            </a:r>
            <a:r>
              <a:rPr lang="en-GB" sz="1800" dirty="0" err="1" smtClean="0"/>
              <a:t>kéo</a:t>
            </a:r>
            <a:r>
              <a:rPr lang="en-GB" sz="1800" dirty="0" smtClean="0"/>
              <a:t> </a:t>
            </a:r>
            <a:r>
              <a:rPr lang="en-GB" sz="1800" dirty="0" err="1" smtClean="0"/>
              <a:t>dài</a:t>
            </a:r>
            <a:r>
              <a:rPr lang="en-GB" sz="1800" dirty="0" smtClean="0"/>
              <a:t> </a:t>
            </a:r>
            <a:r>
              <a:rPr lang="en-GB" sz="1800" dirty="0" err="1" smtClean="0"/>
              <a:t>trên</a:t>
            </a:r>
            <a:r>
              <a:rPr lang="en-GB" sz="1800" dirty="0" smtClean="0"/>
              <a:t> 5 s, </a:t>
            </a:r>
            <a:r>
              <a:rPr lang="en-GB" sz="1800" dirty="0" err="1" smtClean="0"/>
              <a:t>hiển</a:t>
            </a:r>
            <a:r>
              <a:rPr lang="en-GB" sz="1800" dirty="0" smtClean="0"/>
              <a:t> </a:t>
            </a:r>
            <a:r>
              <a:rPr lang="en-GB" sz="1800" dirty="0" err="1" smtClean="0"/>
              <a:t>thị</a:t>
            </a:r>
            <a:r>
              <a:rPr lang="en-GB" sz="1800" dirty="0" smtClean="0"/>
              <a:t> </a:t>
            </a:r>
            <a:r>
              <a:rPr lang="en-GB" sz="1800" i="1" dirty="0" smtClean="0"/>
              <a:t>Progress bar</a:t>
            </a:r>
            <a:r>
              <a:rPr lang="en-GB" sz="1800" dirty="0" smtClean="0"/>
              <a:t>.</a:t>
            </a:r>
            <a:endParaRPr lang="en-US" sz="1800" dirty="0" smtClean="0"/>
          </a:p>
          <a:p>
            <a:pPr marL="857250" lvl="1" indent="-457200">
              <a:buAutoNum type="arabicPeriod"/>
            </a:pPr>
            <a:endParaRPr lang="en-US" sz="1600" dirty="0" smtClean="0"/>
          </a:p>
        </p:txBody>
      </p:sp>
      <p:sp>
        <p:nvSpPr>
          <p:cNvPr id="6" name="Date Placeholder 5"/>
          <p:cNvSpPr>
            <a:spLocks noGrp="1"/>
          </p:cNvSpPr>
          <p:nvPr>
            <p:ph type="dt" sz="half" idx="10"/>
          </p:nvPr>
        </p:nvSpPr>
        <p:spPr/>
        <p:txBody>
          <a:bodyPr/>
          <a:lstStyle/>
          <a:p>
            <a:r>
              <a:rPr lang="en-US" smtClean="0"/>
              <a:t>12/2013</a:t>
            </a:r>
            <a:endParaRPr lang="en-US"/>
          </a:p>
        </p:txBody>
      </p:sp>
      <p:sp>
        <p:nvSpPr>
          <p:cNvPr id="7" name="Slide Number Placeholder 6"/>
          <p:cNvSpPr>
            <a:spLocks noGrp="1"/>
          </p:cNvSpPr>
          <p:nvPr>
            <p:ph type="sldNum" sz="quarter" idx="12"/>
          </p:nvPr>
        </p:nvSpPr>
        <p:spPr/>
        <p:txBody>
          <a:bodyPr/>
          <a:lstStyle/>
          <a:p>
            <a:fld id="{EC5BC178-54D5-4457-823E-9B8C72D04B15}" type="slidenum">
              <a:rPr lang="en-US" smtClean="0"/>
              <a:pPr/>
              <a:t>13</a:t>
            </a:fld>
            <a:endParaRPr lang="en-US"/>
          </a:p>
        </p:txBody>
      </p:sp>
      <p:sp>
        <p:nvSpPr>
          <p:cNvPr id="8" name="Footer Placeholder 7"/>
          <p:cNvSpPr>
            <a:spLocks noGrp="1"/>
          </p:cNvSpPr>
          <p:nvPr>
            <p:ph type="ftr" sz="quarter" idx="11"/>
          </p:nvPr>
        </p:nvSpPr>
        <p:spPr/>
        <p:txBody>
          <a:bodyPr/>
          <a:lstStyle/>
          <a:p>
            <a:r>
              <a:rPr lang="en-US" smtClean="0"/>
              <a:t>ntphuong-cnpm</a:t>
            </a:r>
            <a:endParaRPr lang="en-US"/>
          </a:p>
        </p:txBody>
      </p:sp>
      <p:sp>
        <p:nvSpPr>
          <p:cNvPr id="92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5"/>
          <p:cNvSpPr>
            <a:spLocks/>
          </p:cNvSpPr>
          <p:nvPr/>
        </p:nvSpPr>
        <p:spPr bwMode="auto">
          <a:xfrm>
            <a:off x="6019800" y="1981200"/>
            <a:ext cx="2819400" cy="1600200"/>
          </a:xfrm>
          <a:prstGeom prst="rect">
            <a:avLst/>
          </a:prstGeom>
          <a:blipFill dpi="0" rotWithShape="0">
            <a:blip r:embed="rId2" cstate="print"/>
            <a:srcRect/>
            <a:stretch>
              <a:fillRect/>
            </a:stretch>
          </a:blipFill>
          <a:ln w="9525">
            <a:noFill/>
            <a:miter lim="800000"/>
            <a:headEnd/>
            <a:tailEnd/>
          </a:ln>
        </p:spPr>
        <p:txBody>
          <a:bodyPr/>
          <a:lstStyle/>
          <a:p>
            <a:endParaRPr lang="en-US"/>
          </a:p>
        </p:txBody>
      </p:sp>
      <p:pic>
        <p:nvPicPr>
          <p:cNvPr id="10" name="Picture 4"/>
          <p:cNvPicPr>
            <a:picLocks noChangeAspect="1" noChangeArrowheads="1"/>
          </p:cNvPicPr>
          <p:nvPr/>
        </p:nvPicPr>
        <p:blipFill>
          <a:blip r:embed="rId3" cstate="print"/>
          <a:srcRect/>
          <a:stretch>
            <a:fillRect/>
          </a:stretch>
        </p:blipFill>
        <p:spPr bwMode="auto">
          <a:xfrm>
            <a:off x="6014113" y="3810000"/>
            <a:ext cx="2743200" cy="329305"/>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pPr algn="ctr"/>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pPr marL="0" indent="0">
              <a:buNone/>
            </a:pPr>
            <a:r>
              <a:rPr lang="en-US" sz="2400" b="0" dirty="0" smtClean="0">
                <a:latin typeface="Arial" pitchFamily="34" charset="0"/>
                <a:cs typeface="Arial" pitchFamily="34" charset="0"/>
              </a:rPr>
              <a:t>3. </a:t>
            </a:r>
            <a:r>
              <a:rPr lang="en-US" sz="2400" b="0" dirty="0" err="1" smtClean="0">
                <a:latin typeface="Arial" pitchFamily="34" charset="0"/>
                <a:cs typeface="Arial" pitchFamily="34" charset="0"/>
              </a:rPr>
              <a:t>Người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dùng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làm</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chủ</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và</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sự</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tự</a:t>
            </a:r>
            <a:r>
              <a:rPr lang="en-US" sz="2400" b="0" dirty="0" smtClean="0">
                <a:latin typeface="Arial" pitchFamily="34" charset="0"/>
                <a:cs typeface="Arial" pitchFamily="34" charset="0"/>
              </a:rPr>
              <a:t> do</a:t>
            </a:r>
          </a:p>
          <a:p>
            <a:pPr lvl="1"/>
            <a:r>
              <a:rPr lang="en-US" sz="2000" i="1" dirty="0" smtClean="0"/>
              <a:t>Nielsen</a:t>
            </a:r>
            <a:r>
              <a:rPr lang="en-US" sz="2000" dirty="0" smtClean="0"/>
              <a:t> </a:t>
            </a:r>
            <a:r>
              <a:rPr lang="en-US" sz="2000" dirty="0" err="1" smtClean="0"/>
              <a:t>còn</a:t>
            </a:r>
            <a:r>
              <a:rPr lang="en-US" sz="2000" dirty="0" smtClean="0"/>
              <a:t> </a:t>
            </a:r>
            <a:r>
              <a:rPr lang="en-US" sz="2000" dirty="0" err="1" smtClean="0"/>
              <a:t>gọi</a:t>
            </a:r>
            <a:r>
              <a:rPr lang="en-US" sz="2000" dirty="0" smtClean="0"/>
              <a:t> </a:t>
            </a:r>
            <a:r>
              <a:rPr lang="en-US" sz="2000" dirty="0" err="1" smtClean="0"/>
              <a:t>kinh</a:t>
            </a:r>
            <a:r>
              <a:rPr lang="en-US" sz="2000" dirty="0" smtClean="0"/>
              <a:t> </a:t>
            </a:r>
            <a:r>
              <a:rPr lang="en-US" sz="2000" dirty="0" err="1" smtClean="0"/>
              <a:t>nghiệm</a:t>
            </a:r>
            <a:r>
              <a:rPr lang="en-US" sz="2000" dirty="0" smtClean="0"/>
              <a:t> </a:t>
            </a:r>
            <a:r>
              <a:rPr lang="en-US" sz="2000" dirty="0" err="1" smtClean="0"/>
              <a:t>này</a:t>
            </a:r>
            <a:r>
              <a:rPr lang="en-US" sz="2000" dirty="0" smtClean="0"/>
              <a:t> </a:t>
            </a:r>
            <a:r>
              <a:rPr lang="en-US" sz="2000" dirty="0" err="1" smtClean="0"/>
              <a:t>là</a:t>
            </a:r>
            <a:r>
              <a:rPr lang="en-US" sz="2000" dirty="0" smtClean="0"/>
              <a:t> “</a:t>
            </a:r>
            <a:r>
              <a:rPr lang="en-GB" sz="2000" i="1" dirty="0" smtClean="0"/>
              <a:t>Clearly Marked Exits</a:t>
            </a:r>
            <a:r>
              <a:rPr lang="en-GB" sz="2000" dirty="0" smtClean="0"/>
              <a:t>”</a:t>
            </a:r>
          </a:p>
          <a:p>
            <a:pPr lvl="1"/>
            <a:r>
              <a:rPr lang="en-GB" sz="2000" dirty="0" err="1" smtClean="0"/>
              <a:t>Không</a:t>
            </a:r>
            <a:r>
              <a:rPr lang="en-GB" sz="2000" dirty="0" smtClean="0"/>
              <a:t> </a:t>
            </a:r>
            <a:r>
              <a:rPr lang="en-GB" sz="2000" dirty="0" err="1" smtClean="0"/>
              <a:t>để</a:t>
            </a:r>
            <a:r>
              <a:rPr lang="en-GB" sz="2000" dirty="0" smtClean="0"/>
              <a:t> </a:t>
            </a:r>
            <a:r>
              <a:rPr lang="en-GB" sz="2000" dirty="0" err="1" smtClean="0"/>
              <a:t>người</a:t>
            </a:r>
            <a:r>
              <a:rPr lang="en-GB" sz="2000" dirty="0" smtClean="0"/>
              <a:t> </a:t>
            </a:r>
            <a:r>
              <a:rPr lang="en-GB" sz="2000" dirty="0" err="1" smtClean="0"/>
              <a:t>sử</a:t>
            </a:r>
            <a:r>
              <a:rPr lang="en-GB" sz="2000" dirty="0" smtClean="0"/>
              <a:t> </a:t>
            </a:r>
            <a:r>
              <a:rPr lang="en-GB" sz="2000" dirty="0" err="1" smtClean="0"/>
              <a:t>dụng</a:t>
            </a:r>
            <a:r>
              <a:rPr lang="en-GB" sz="2000" dirty="0" smtClean="0"/>
              <a:t> </a:t>
            </a:r>
            <a:r>
              <a:rPr lang="en-GB" sz="2000" dirty="0" err="1" smtClean="0"/>
              <a:t>vào</a:t>
            </a:r>
            <a:r>
              <a:rPr lang="en-GB" sz="2000" dirty="0" smtClean="0"/>
              <a:t> </a:t>
            </a:r>
            <a:r>
              <a:rPr lang="en-GB" sz="2000" dirty="0" err="1" smtClean="0"/>
              <a:t>tình</a:t>
            </a:r>
            <a:r>
              <a:rPr lang="en-GB" sz="2000" dirty="0" smtClean="0"/>
              <a:t> </a:t>
            </a:r>
            <a:r>
              <a:rPr lang="en-GB" sz="2000" dirty="0" err="1" smtClean="0"/>
              <a:t>thế</a:t>
            </a:r>
            <a:r>
              <a:rPr lang="en-GB" sz="2000" dirty="0" smtClean="0"/>
              <a:t> “</a:t>
            </a:r>
            <a:r>
              <a:rPr lang="en-GB" sz="2000" dirty="0" err="1" smtClean="0"/>
              <a:t>tắc</a:t>
            </a:r>
            <a:r>
              <a:rPr lang="en-GB" sz="2000" dirty="0" smtClean="0"/>
              <a:t> – </a:t>
            </a:r>
            <a:r>
              <a:rPr lang="en-GB" sz="2000" dirty="0" err="1" smtClean="0"/>
              <a:t>kẹt</a:t>
            </a:r>
            <a:r>
              <a:rPr lang="en-GB" sz="2000" dirty="0" smtClean="0"/>
              <a:t>" </a:t>
            </a:r>
            <a:r>
              <a:rPr lang="en-GB" sz="2000" dirty="0" err="1" smtClean="0"/>
              <a:t>không</a:t>
            </a:r>
            <a:r>
              <a:rPr lang="en-GB" sz="2000" dirty="0" smtClean="0"/>
              <a:t> </a:t>
            </a:r>
            <a:r>
              <a:rPr lang="en-GB" sz="2000" dirty="0" err="1" smtClean="0"/>
              <a:t>có</a:t>
            </a:r>
            <a:r>
              <a:rPr lang="en-GB" sz="2000" dirty="0" smtClean="0"/>
              <a:t> </a:t>
            </a:r>
            <a:r>
              <a:rPr lang="en-GB" sz="2000" dirty="0" err="1" smtClean="0"/>
              <a:t>lối</a:t>
            </a:r>
            <a:r>
              <a:rPr lang="en-GB" sz="2000" dirty="0" smtClean="0"/>
              <a:t> </a:t>
            </a:r>
            <a:r>
              <a:rPr lang="en-GB" sz="2000" dirty="0" err="1" smtClean="0"/>
              <a:t>ra</a:t>
            </a:r>
            <a:r>
              <a:rPr lang="en-GB" sz="2000" dirty="0" smtClean="0"/>
              <a:t> </a:t>
            </a:r>
            <a:r>
              <a:rPr lang="en-GB" sz="2000" dirty="0" err="1" smtClean="0"/>
              <a:t>từ</a:t>
            </a:r>
            <a:r>
              <a:rPr lang="en-GB" sz="2000" dirty="0" smtClean="0"/>
              <a:t> </a:t>
            </a:r>
            <a:r>
              <a:rPr lang="en-GB" sz="2000" dirty="0" err="1" smtClean="0"/>
              <a:t>giao</a:t>
            </a:r>
            <a:r>
              <a:rPr lang="en-GB" sz="2000" dirty="0" smtClean="0"/>
              <a:t> </a:t>
            </a:r>
            <a:r>
              <a:rPr lang="en-GB" sz="2000" dirty="0" err="1" smtClean="0"/>
              <a:t>diện</a:t>
            </a:r>
            <a:r>
              <a:rPr lang="en-GB" sz="2000" dirty="0" smtClean="0"/>
              <a:t> </a:t>
            </a:r>
          </a:p>
          <a:p>
            <a:pPr lvl="1"/>
            <a:r>
              <a:rPr lang="en-US" sz="2000" dirty="0" err="1" smtClean="0"/>
              <a:t>Phải</a:t>
            </a:r>
            <a:r>
              <a:rPr lang="en-US" sz="2000" dirty="0" smtClean="0"/>
              <a:t> </a:t>
            </a:r>
            <a:r>
              <a:rPr lang="en-US" sz="2000" dirty="0" err="1" smtClean="0"/>
              <a:t>cung</a:t>
            </a:r>
            <a:r>
              <a:rPr lang="en-US" sz="2000" dirty="0" smtClean="0"/>
              <a:t> </a:t>
            </a:r>
            <a:r>
              <a:rPr lang="en-US" sz="2000" dirty="0" err="1" smtClean="0"/>
              <a:t>cấp</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i="1" dirty="0" smtClean="0"/>
              <a:t>Undo</a:t>
            </a:r>
          </a:p>
          <a:p>
            <a:pPr lvl="1"/>
            <a:r>
              <a:rPr lang="en-US" sz="2000" dirty="0" err="1" smtClean="0"/>
              <a:t>Các</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cần</a:t>
            </a:r>
            <a:r>
              <a:rPr lang="en-US" sz="2000" dirty="0" smtClean="0"/>
              <a:t> </a:t>
            </a:r>
            <a:r>
              <a:rPr lang="en-US" sz="2000" dirty="0" err="1" smtClean="0"/>
              <a:t>nhiều</a:t>
            </a:r>
            <a:r>
              <a:rPr lang="en-US" sz="2000" dirty="0" smtClean="0"/>
              <a:t> </a:t>
            </a:r>
            <a:r>
              <a:rPr lang="en-US" sz="2000" dirty="0" err="1" smtClean="0"/>
              <a:t>thời</a:t>
            </a:r>
            <a:r>
              <a:rPr lang="en-US" sz="2000" dirty="0" smtClean="0"/>
              <a:t> </a:t>
            </a:r>
            <a:r>
              <a:rPr lang="en-US" sz="2000" dirty="0" err="1" smtClean="0"/>
              <a:t>gian</a:t>
            </a:r>
            <a:r>
              <a:rPr lang="en-US" sz="2000" dirty="0" smtClean="0"/>
              <a:t> </a:t>
            </a:r>
            <a:r>
              <a:rPr lang="en-US" sz="2000" dirty="0" err="1" smtClean="0"/>
              <a:t>thì</a:t>
            </a:r>
            <a:r>
              <a:rPr lang="en-US" sz="2000" dirty="0" smtClean="0"/>
              <a:t> </a:t>
            </a:r>
            <a:r>
              <a:rPr lang="en-US" sz="2000" dirty="0" err="1" smtClean="0"/>
              <a:t>phải</a:t>
            </a:r>
            <a:r>
              <a:rPr lang="en-US" sz="2000" dirty="0" smtClean="0"/>
              <a:t> </a:t>
            </a:r>
            <a:r>
              <a:rPr lang="en-US" sz="2000" dirty="0" err="1" smtClean="0"/>
              <a:t>có</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hủy</a:t>
            </a:r>
            <a:r>
              <a:rPr lang="en-US" sz="2000" dirty="0" smtClean="0"/>
              <a:t> (</a:t>
            </a:r>
            <a:r>
              <a:rPr lang="en-US" sz="2000" i="1" dirty="0" smtClean="0"/>
              <a:t>cancelable</a:t>
            </a:r>
            <a:r>
              <a:rPr lang="en-US" sz="2000" dirty="0" smtClean="0"/>
              <a:t>)</a:t>
            </a:r>
          </a:p>
          <a:p>
            <a:pPr lvl="1"/>
            <a:r>
              <a:rPr lang="en-US" sz="2000" dirty="0" err="1" smtClean="0"/>
              <a:t>Tất</a:t>
            </a:r>
            <a:r>
              <a:rPr lang="en-US" sz="2000" dirty="0" smtClean="0"/>
              <a:t> </a:t>
            </a:r>
            <a:r>
              <a:rPr lang="en-US" sz="2000" dirty="0" err="1" smtClean="0"/>
              <a:t>các</a:t>
            </a:r>
            <a:r>
              <a:rPr lang="en-US" sz="2000" dirty="0" smtClean="0"/>
              <a:t> </a:t>
            </a:r>
            <a:r>
              <a:rPr lang="en-US" sz="2000" dirty="0" err="1" smtClean="0"/>
              <a:t>các</a:t>
            </a:r>
            <a:r>
              <a:rPr lang="en-US" sz="2000" dirty="0" smtClean="0"/>
              <a:t> </a:t>
            </a:r>
            <a:r>
              <a:rPr lang="en-US" sz="2000" dirty="0" err="1" smtClean="0"/>
              <a:t>hộp</a:t>
            </a:r>
            <a:r>
              <a:rPr lang="en-US" sz="2000" dirty="0" smtClean="0"/>
              <a:t> </a:t>
            </a:r>
            <a:r>
              <a:rPr lang="en-US" sz="2000" dirty="0" err="1" smtClean="0"/>
              <a:t>thoại</a:t>
            </a:r>
            <a:r>
              <a:rPr lang="en-US" sz="2000" dirty="0" smtClean="0"/>
              <a:t> </a:t>
            </a:r>
            <a:r>
              <a:rPr lang="en-US" sz="2000" dirty="0" err="1" smtClean="0"/>
              <a:t>cần</a:t>
            </a:r>
            <a:r>
              <a:rPr lang="en-US" sz="2000" dirty="0" smtClean="0"/>
              <a:t> </a:t>
            </a:r>
            <a:r>
              <a:rPr lang="en-US" sz="2000" dirty="0" err="1" smtClean="0"/>
              <a:t>có</a:t>
            </a:r>
            <a:r>
              <a:rPr lang="en-US" sz="2000" dirty="0" smtClean="0"/>
              <a:t> </a:t>
            </a:r>
            <a:r>
              <a:rPr lang="en-US" sz="2000" dirty="0" err="1" smtClean="0"/>
              <a:t>phím</a:t>
            </a:r>
            <a:r>
              <a:rPr lang="en-US" sz="2000" dirty="0" smtClean="0"/>
              <a:t> </a:t>
            </a:r>
            <a:r>
              <a:rPr lang="en-US" sz="2000" i="1" dirty="0" smtClean="0"/>
              <a:t>Cancel</a:t>
            </a:r>
            <a:r>
              <a:rPr lang="en-US" sz="2000" dirty="0" smtClean="0"/>
              <a:t>.</a:t>
            </a:r>
          </a:p>
          <a:p>
            <a:pPr lvl="2"/>
            <a:r>
              <a:rPr lang="en-US" sz="1800" dirty="0" err="1" smtClean="0"/>
              <a:t>Ví</a:t>
            </a:r>
            <a:r>
              <a:rPr lang="en-US" sz="1800" dirty="0" smtClean="0"/>
              <a:t> </a:t>
            </a:r>
            <a:r>
              <a:rPr lang="en-US" sz="1800" dirty="0" err="1" smtClean="0"/>
              <a:t>dụ</a:t>
            </a:r>
            <a:r>
              <a:rPr lang="en-US" sz="1800" dirty="0" smtClean="0"/>
              <a:t>: </a:t>
            </a:r>
            <a:r>
              <a:rPr lang="en-US" sz="1800" dirty="0" err="1" smtClean="0"/>
              <a:t>Nhận</a:t>
            </a:r>
            <a:r>
              <a:rPr lang="en-US" sz="1800" dirty="0" smtClean="0"/>
              <a:t> </a:t>
            </a:r>
            <a:r>
              <a:rPr lang="en-US" sz="1800" dirty="0" err="1" smtClean="0"/>
              <a:t>xét</a:t>
            </a:r>
            <a:r>
              <a:rPr lang="en-US" sz="1800" dirty="0" smtClean="0"/>
              <a:t> </a:t>
            </a:r>
            <a:r>
              <a:rPr lang="en-US" sz="1800" dirty="0" err="1" smtClean="0"/>
              <a:t>hộp</a:t>
            </a:r>
            <a:r>
              <a:rPr lang="en-US" sz="1800" dirty="0" smtClean="0"/>
              <a:t> </a:t>
            </a:r>
            <a:r>
              <a:rPr lang="en-US" sz="1800" dirty="0" err="1" smtClean="0"/>
              <a:t>thoại</a:t>
            </a:r>
            <a:r>
              <a:rPr lang="en-US" sz="1800" dirty="0" smtClean="0"/>
              <a:t> </a:t>
            </a:r>
            <a:r>
              <a:rPr lang="en-US" sz="1800" dirty="0" err="1" smtClean="0"/>
              <a:t>sau</a:t>
            </a:r>
            <a:r>
              <a:rPr lang="en-US" sz="1800" dirty="0" smtClean="0"/>
              <a:t>:</a:t>
            </a:r>
          </a:p>
          <a:p>
            <a:endParaRPr lang="en-US"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14</a:t>
            </a:fld>
            <a:endParaRPr lang="en-US"/>
          </a:p>
        </p:txBody>
      </p:sp>
      <p:sp>
        <p:nvSpPr>
          <p:cNvPr id="8" name="Rectangle 8"/>
          <p:cNvSpPr>
            <a:spLocks/>
          </p:cNvSpPr>
          <p:nvPr/>
        </p:nvSpPr>
        <p:spPr bwMode="auto">
          <a:xfrm>
            <a:off x="2438400" y="4495800"/>
            <a:ext cx="3505200" cy="1676400"/>
          </a:xfrm>
          <a:prstGeom prst="rect">
            <a:avLst/>
          </a:prstGeom>
          <a:blipFill dpi="0" rotWithShape="0">
            <a:blip r:embed="rId2" cstate="print"/>
            <a:srcRect/>
            <a:stretch>
              <a:fillRect/>
            </a:stretch>
          </a:blip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pPr algn="ctr"/>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a:xfrm>
            <a:off x="609600" y="1143000"/>
            <a:ext cx="8229600" cy="5248275"/>
          </a:xfrm>
        </p:spPr>
        <p:txBody>
          <a:bodyPr/>
          <a:lstStyle/>
          <a:p>
            <a:pPr marL="0" indent="0">
              <a:buNone/>
            </a:pPr>
            <a:r>
              <a:rPr lang="en-US" sz="2400" b="0" dirty="0" smtClean="0">
                <a:latin typeface="Arial" pitchFamily="34" charset="0"/>
                <a:cs typeface="Arial" pitchFamily="34" charset="0"/>
              </a:rPr>
              <a:t>4. </a:t>
            </a:r>
            <a:r>
              <a:rPr lang="en-US" sz="2400" b="0" dirty="0" err="1" smtClean="0">
                <a:latin typeface="Arial" pitchFamily="34" charset="0"/>
                <a:cs typeface="Arial" pitchFamily="34" charset="0"/>
              </a:rPr>
              <a:t>Nhất</a:t>
            </a:r>
            <a:r>
              <a:rPr lang="en-US" sz="2400" b="0" dirty="0" smtClean="0">
                <a:latin typeface="Arial" pitchFamily="34" charset="0"/>
                <a:cs typeface="Arial" pitchFamily="34" charset="0"/>
              </a:rPr>
              <a:t> </a:t>
            </a:r>
            <a:r>
              <a:rPr lang="en-US" sz="2400" b="0" dirty="0" err="1">
                <a:latin typeface="Arial" pitchFamily="34" charset="0"/>
                <a:cs typeface="Arial" pitchFamily="34" charset="0"/>
              </a:rPr>
              <a:t>quán</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chuẩn</a:t>
            </a:r>
            <a:endParaRPr lang="en-US" sz="2400" b="0" dirty="0">
              <a:latin typeface="Arial" pitchFamily="34" charset="0"/>
              <a:cs typeface="Arial" pitchFamily="34" charset="0"/>
            </a:endParaRPr>
          </a:p>
          <a:p>
            <a:pPr lvl="1"/>
            <a:r>
              <a:rPr lang="en-GB" sz="2000" dirty="0" err="1">
                <a:latin typeface="Arial" pitchFamily="34" charset="0"/>
                <a:cs typeface="Arial" pitchFamily="34" charset="0"/>
              </a:rPr>
              <a:t>Kinh</a:t>
            </a:r>
            <a:r>
              <a:rPr lang="en-GB" sz="2000" dirty="0">
                <a:latin typeface="Arial" pitchFamily="34" charset="0"/>
                <a:cs typeface="Arial" pitchFamily="34" charset="0"/>
              </a:rPr>
              <a:t> </a:t>
            </a:r>
            <a:r>
              <a:rPr lang="en-GB" sz="2000" dirty="0" err="1">
                <a:latin typeface="Arial" pitchFamily="34" charset="0"/>
                <a:cs typeface="Arial" pitchFamily="34" charset="0"/>
              </a:rPr>
              <a:t>nghiệm</a:t>
            </a:r>
            <a:r>
              <a:rPr lang="en-GB" sz="2000" dirty="0">
                <a:latin typeface="Arial" pitchFamily="34" charset="0"/>
                <a:cs typeface="Arial" pitchFamily="34" charset="0"/>
              </a:rPr>
              <a:t> </a:t>
            </a:r>
            <a:r>
              <a:rPr lang="en-GB" sz="2000" dirty="0" err="1">
                <a:latin typeface="Arial" pitchFamily="34" charset="0"/>
                <a:cs typeface="Arial" pitchFamily="34" charset="0"/>
              </a:rPr>
              <a:t>thứ</a:t>
            </a:r>
            <a:r>
              <a:rPr lang="en-GB" sz="2000" dirty="0">
                <a:latin typeface="Arial" pitchFamily="34" charset="0"/>
                <a:cs typeface="Arial" pitchFamily="34" charset="0"/>
              </a:rPr>
              <a:t> </a:t>
            </a:r>
            <a:r>
              <a:rPr lang="en-GB" sz="2000" dirty="0" err="1">
                <a:latin typeface="Arial" pitchFamily="34" charset="0"/>
                <a:cs typeface="Arial" pitchFamily="34" charset="0"/>
              </a:rPr>
              <a:t>hai</a:t>
            </a:r>
            <a:r>
              <a:rPr lang="en-GB" sz="2000" dirty="0">
                <a:latin typeface="Arial" pitchFamily="34" charset="0"/>
                <a:cs typeface="Arial" pitchFamily="34" charset="0"/>
              </a:rPr>
              <a:t> </a:t>
            </a:r>
            <a:r>
              <a:rPr lang="en-GB" sz="2000" dirty="0" err="1">
                <a:latin typeface="Arial" pitchFamily="34" charset="0"/>
                <a:cs typeface="Arial" pitchFamily="34" charset="0"/>
              </a:rPr>
              <a:t>là</a:t>
            </a:r>
            <a:r>
              <a:rPr lang="en-GB" sz="2000" dirty="0">
                <a:latin typeface="Arial" pitchFamily="34" charset="0"/>
                <a:cs typeface="Arial" pitchFamily="34" charset="0"/>
              </a:rPr>
              <a:t> </a:t>
            </a:r>
            <a:r>
              <a:rPr lang="en-GB" sz="2000" dirty="0" err="1">
                <a:latin typeface="Arial" pitchFamily="34" charset="0"/>
                <a:cs typeface="Arial" pitchFamily="34" charset="0"/>
              </a:rPr>
              <a:t>nhất</a:t>
            </a:r>
            <a:r>
              <a:rPr lang="en-GB" sz="2000" dirty="0">
                <a:latin typeface="Arial" pitchFamily="34" charset="0"/>
                <a:cs typeface="Arial" pitchFamily="34" charset="0"/>
              </a:rPr>
              <a:t> </a:t>
            </a:r>
            <a:r>
              <a:rPr lang="en-GB" sz="2000" dirty="0" err="1">
                <a:latin typeface="Arial" pitchFamily="34" charset="0"/>
                <a:cs typeface="Arial" pitchFamily="34" charset="0"/>
              </a:rPr>
              <a:t>quán</a:t>
            </a:r>
            <a:r>
              <a:rPr lang="en-GB" sz="2000" dirty="0">
                <a:latin typeface="Arial" pitchFamily="34" charset="0"/>
                <a:cs typeface="Arial" pitchFamily="34" charset="0"/>
              </a:rPr>
              <a:t>, hay </a:t>
            </a:r>
            <a:r>
              <a:rPr lang="en-GB" sz="2000" dirty="0" err="1">
                <a:latin typeface="Arial" pitchFamily="34" charset="0"/>
                <a:cs typeface="Arial" pitchFamily="34" charset="0"/>
              </a:rPr>
              <a:t>còn</a:t>
            </a:r>
            <a:r>
              <a:rPr lang="en-GB" sz="2000" dirty="0">
                <a:latin typeface="Arial" pitchFamily="34" charset="0"/>
                <a:cs typeface="Arial" pitchFamily="34" charset="0"/>
              </a:rPr>
              <a:t> </a:t>
            </a:r>
            <a:r>
              <a:rPr lang="en-GB" sz="2000" dirty="0" err="1">
                <a:latin typeface="Arial" pitchFamily="34" charset="0"/>
                <a:cs typeface="Arial" pitchFamily="34" charset="0"/>
              </a:rPr>
              <a:t>gọi</a:t>
            </a:r>
            <a:r>
              <a:rPr lang="en-GB" sz="2000" dirty="0">
                <a:latin typeface="Arial" pitchFamily="34" charset="0"/>
                <a:cs typeface="Arial" pitchFamily="34" charset="0"/>
              </a:rPr>
              <a:t> </a:t>
            </a:r>
            <a:r>
              <a:rPr lang="en-GB" sz="2000" dirty="0" err="1">
                <a:latin typeface="Arial" pitchFamily="34" charset="0"/>
                <a:cs typeface="Arial" pitchFamily="34" charset="0"/>
              </a:rPr>
              <a:t>là</a:t>
            </a:r>
            <a:r>
              <a:rPr lang="en-GB" sz="2000" dirty="0">
                <a:latin typeface="Arial" pitchFamily="34" charset="0"/>
                <a:cs typeface="Arial" pitchFamily="34" charset="0"/>
              </a:rPr>
              <a:t> “</a:t>
            </a:r>
            <a:r>
              <a:rPr lang="en-GB" sz="2000" i="1" dirty="0">
                <a:latin typeface="Arial" pitchFamily="34" charset="0"/>
                <a:cs typeface="Arial" pitchFamily="34" charset="0"/>
              </a:rPr>
              <a:t>Principle of Least Surprise</a:t>
            </a:r>
            <a:r>
              <a:rPr lang="en-GB" sz="2000" dirty="0">
                <a:latin typeface="Arial" pitchFamily="34" charset="0"/>
                <a:cs typeface="Arial" pitchFamily="34" charset="0"/>
              </a:rPr>
              <a:t>”</a:t>
            </a:r>
          </a:p>
          <a:p>
            <a:pPr lvl="2"/>
            <a:r>
              <a:rPr lang="en-GB" sz="1800" dirty="0" err="1">
                <a:latin typeface="Arial" pitchFamily="34" charset="0"/>
                <a:cs typeface="Arial" pitchFamily="34" charset="0"/>
              </a:rPr>
              <a:t>Không</a:t>
            </a:r>
            <a:r>
              <a:rPr lang="en-GB" sz="1800" dirty="0">
                <a:latin typeface="Arial" pitchFamily="34" charset="0"/>
                <a:cs typeface="Arial" pitchFamily="34" charset="0"/>
              </a:rPr>
              <a:t> </a:t>
            </a:r>
            <a:r>
              <a:rPr lang="en-GB" sz="1800" dirty="0" err="1">
                <a:latin typeface="Arial" pitchFamily="34" charset="0"/>
                <a:cs typeface="Arial" pitchFamily="34" charset="0"/>
              </a:rPr>
              <a:t>được</a:t>
            </a:r>
            <a:r>
              <a:rPr lang="en-GB" sz="1800" dirty="0">
                <a:latin typeface="Arial" pitchFamily="34" charset="0"/>
                <a:cs typeface="Arial" pitchFamily="34" charset="0"/>
              </a:rPr>
              <a:t> </a:t>
            </a:r>
            <a:r>
              <a:rPr lang="en-GB" sz="1800" dirty="0" err="1">
                <a:latin typeface="Arial" pitchFamily="34" charset="0"/>
                <a:cs typeface="Arial" pitchFamily="34" charset="0"/>
              </a:rPr>
              <a:t>làm</a:t>
            </a:r>
            <a:r>
              <a:rPr lang="en-GB" sz="1800" dirty="0">
                <a:latin typeface="Arial" pitchFamily="34" charset="0"/>
                <a:cs typeface="Arial" pitchFamily="34" charset="0"/>
              </a:rPr>
              <a:t> </a:t>
            </a:r>
            <a:r>
              <a:rPr lang="en-GB" sz="1800" dirty="0" err="1">
                <a:latin typeface="Arial" pitchFamily="34" charset="0"/>
                <a:cs typeface="Arial" pitchFamily="34" charset="0"/>
              </a:rPr>
              <a:t>cho</a:t>
            </a:r>
            <a:r>
              <a:rPr lang="en-GB" sz="1800" dirty="0">
                <a:latin typeface="Arial" pitchFamily="34" charset="0"/>
                <a:cs typeface="Arial" pitchFamily="34" charset="0"/>
              </a:rPr>
              <a:t> users </a:t>
            </a:r>
            <a:r>
              <a:rPr lang="en-GB" sz="1800" dirty="0" err="1">
                <a:latin typeface="Arial" pitchFamily="34" charset="0"/>
                <a:cs typeface="Arial" pitchFamily="34" charset="0"/>
              </a:rPr>
              <a:t>ngạc</a:t>
            </a:r>
            <a:r>
              <a:rPr lang="en-GB" sz="1800" dirty="0">
                <a:latin typeface="Arial" pitchFamily="34" charset="0"/>
                <a:cs typeface="Arial" pitchFamily="34" charset="0"/>
              </a:rPr>
              <a:t> </a:t>
            </a:r>
            <a:r>
              <a:rPr lang="en-GB" sz="1800" dirty="0" err="1">
                <a:latin typeface="Arial" pitchFamily="34" charset="0"/>
                <a:cs typeface="Arial" pitchFamily="34" charset="0"/>
              </a:rPr>
              <a:t>nhiên</a:t>
            </a:r>
            <a:r>
              <a:rPr lang="en-GB" sz="1800" dirty="0">
                <a:latin typeface="Arial" pitchFamily="34" charset="0"/>
                <a:cs typeface="Arial" pitchFamily="34" charset="0"/>
              </a:rPr>
              <a:t> </a:t>
            </a:r>
            <a:r>
              <a:rPr lang="en-GB" sz="1800" dirty="0" err="1">
                <a:latin typeface="Arial" pitchFamily="34" charset="0"/>
                <a:cs typeface="Arial" pitchFamily="34" charset="0"/>
              </a:rPr>
              <a:t>với</a:t>
            </a:r>
            <a:r>
              <a:rPr lang="en-GB" sz="1800" dirty="0">
                <a:latin typeface="Arial" pitchFamily="34" charset="0"/>
                <a:cs typeface="Arial" pitchFamily="34" charset="0"/>
              </a:rPr>
              <a:t> </a:t>
            </a:r>
            <a:r>
              <a:rPr lang="en-GB" sz="1800" dirty="0" err="1">
                <a:latin typeface="Arial" pitchFamily="34" charset="0"/>
                <a:cs typeface="Arial" pitchFamily="34" charset="0"/>
              </a:rPr>
              <a:t>cách</a:t>
            </a:r>
            <a:r>
              <a:rPr lang="en-GB" sz="1800" dirty="0">
                <a:latin typeface="Arial" pitchFamily="34" charset="0"/>
                <a:cs typeface="Arial" pitchFamily="34" charset="0"/>
              </a:rPr>
              <a:t> </a:t>
            </a:r>
            <a:r>
              <a:rPr lang="en-GB" sz="1800" dirty="0" err="1">
                <a:latin typeface="Arial" pitchFamily="34" charset="0"/>
                <a:cs typeface="Arial" pitchFamily="34" charset="0"/>
              </a:rPr>
              <a:t>mà</a:t>
            </a:r>
            <a:r>
              <a:rPr lang="en-GB" sz="1800" dirty="0">
                <a:latin typeface="Arial" pitchFamily="34" charset="0"/>
                <a:cs typeface="Arial" pitchFamily="34" charset="0"/>
              </a:rPr>
              <a:t> </a:t>
            </a:r>
            <a:r>
              <a:rPr lang="en-GB" sz="1800" dirty="0" err="1">
                <a:latin typeface="Arial" pitchFamily="34" charset="0"/>
                <a:cs typeface="Arial" pitchFamily="34" charset="0"/>
              </a:rPr>
              <a:t>lệnh</a:t>
            </a:r>
            <a:r>
              <a:rPr lang="en-GB" sz="1800" dirty="0">
                <a:latin typeface="Arial" pitchFamily="34" charset="0"/>
                <a:cs typeface="Arial" pitchFamily="34" charset="0"/>
              </a:rPr>
              <a:t> </a:t>
            </a:r>
            <a:r>
              <a:rPr lang="en-GB" sz="1800" dirty="0" err="1">
                <a:latin typeface="Arial" pitchFamily="34" charset="0"/>
                <a:cs typeface="Arial" pitchFamily="34" charset="0"/>
              </a:rPr>
              <a:t>và</a:t>
            </a:r>
            <a:r>
              <a:rPr lang="en-GB" sz="1800" dirty="0">
                <a:latin typeface="Arial" pitchFamily="34" charset="0"/>
                <a:cs typeface="Arial" pitchFamily="34" charset="0"/>
              </a:rPr>
              <a:t> </a:t>
            </a:r>
            <a:r>
              <a:rPr lang="en-GB" sz="1800" dirty="0" err="1">
                <a:latin typeface="Arial" pitchFamily="34" charset="0"/>
                <a:cs typeface="Arial" pitchFamily="34" charset="0"/>
              </a:rPr>
              <a:t>đối</a:t>
            </a:r>
            <a:r>
              <a:rPr lang="en-GB" sz="1800" dirty="0">
                <a:latin typeface="Arial" pitchFamily="34" charset="0"/>
                <a:cs typeface="Arial" pitchFamily="34" charset="0"/>
              </a:rPr>
              <a:t> </a:t>
            </a:r>
            <a:r>
              <a:rPr lang="en-GB" sz="1800" dirty="0" err="1">
                <a:latin typeface="Arial" pitchFamily="34" charset="0"/>
                <a:cs typeface="Arial" pitchFamily="34" charset="0"/>
              </a:rPr>
              <a:t>tượng</a:t>
            </a:r>
            <a:r>
              <a:rPr lang="en-GB" sz="1800" dirty="0">
                <a:latin typeface="Arial" pitchFamily="34" charset="0"/>
                <a:cs typeface="Arial" pitchFamily="34" charset="0"/>
              </a:rPr>
              <a:t> </a:t>
            </a:r>
            <a:r>
              <a:rPr lang="en-GB" sz="1800" dirty="0" err="1">
                <a:latin typeface="Arial" pitchFamily="34" charset="0"/>
                <a:cs typeface="Arial" pitchFamily="34" charset="0"/>
              </a:rPr>
              <a:t>giao</a:t>
            </a:r>
            <a:r>
              <a:rPr lang="en-GB" sz="1800" dirty="0">
                <a:latin typeface="Arial" pitchFamily="34" charset="0"/>
                <a:cs typeface="Arial" pitchFamily="34" charset="0"/>
              </a:rPr>
              <a:t> </a:t>
            </a:r>
            <a:r>
              <a:rPr lang="en-GB" sz="1800" dirty="0" err="1">
                <a:latin typeface="Arial" pitchFamily="34" charset="0"/>
                <a:cs typeface="Arial" pitchFamily="34" charset="0"/>
              </a:rPr>
              <a:t>diện</a:t>
            </a:r>
            <a:r>
              <a:rPr lang="en-GB" sz="1800" dirty="0">
                <a:latin typeface="Arial" pitchFamily="34" charset="0"/>
                <a:cs typeface="Arial" pitchFamily="34" charset="0"/>
              </a:rPr>
              <a:t> </a:t>
            </a:r>
            <a:r>
              <a:rPr lang="en-GB" sz="1800" dirty="0" err="1">
                <a:latin typeface="Arial" pitchFamily="34" charset="0"/>
                <a:cs typeface="Arial" pitchFamily="34" charset="0"/>
              </a:rPr>
              <a:t>hoạt</a:t>
            </a:r>
            <a:r>
              <a:rPr lang="en-GB" sz="1800" dirty="0">
                <a:latin typeface="Arial" pitchFamily="34" charset="0"/>
                <a:cs typeface="Arial" pitchFamily="34" charset="0"/>
              </a:rPr>
              <a:t> </a:t>
            </a:r>
            <a:r>
              <a:rPr lang="en-GB" sz="1800" dirty="0" err="1">
                <a:latin typeface="Arial" pitchFamily="34" charset="0"/>
                <a:cs typeface="Arial" pitchFamily="34" charset="0"/>
              </a:rPr>
              <a:t>động</a:t>
            </a:r>
            <a:r>
              <a:rPr lang="en-GB" sz="1800" dirty="0">
                <a:latin typeface="Arial" pitchFamily="34" charset="0"/>
                <a:cs typeface="Arial" pitchFamily="34" charset="0"/>
              </a:rPr>
              <a:t>.</a:t>
            </a:r>
          </a:p>
          <a:p>
            <a:pPr lvl="1"/>
            <a:r>
              <a:rPr lang="en-GB" sz="2000" dirty="0" err="1">
                <a:latin typeface="Arial" pitchFamily="34" charset="0"/>
                <a:cs typeface="Arial" pitchFamily="34" charset="0"/>
              </a:rPr>
              <a:t>Những</a:t>
            </a:r>
            <a:r>
              <a:rPr lang="en-GB" sz="2000" dirty="0">
                <a:latin typeface="Arial" pitchFamily="34" charset="0"/>
                <a:cs typeface="Arial" pitchFamily="34" charset="0"/>
              </a:rPr>
              <a:t> </a:t>
            </a:r>
            <a:r>
              <a:rPr lang="en-GB" sz="2000" dirty="0" err="1">
                <a:latin typeface="Arial" pitchFamily="34" charset="0"/>
                <a:cs typeface="Arial" pitchFamily="34" charset="0"/>
              </a:rPr>
              <a:t>cái</a:t>
            </a:r>
            <a:r>
              <a:rPr lang="en-GB" sz="2000" dirty="0">
                <a:latin typeface="Arial" pitchFamily="34" charset="0"/>
                <a:cs typeface="Arial" pitchFamily="34" charset="0"/>
              </a:rPr>
              <a:t> </a:t>
            </a:r>
            <a:r>
              <a:rPr lang="en-GB" sz="2000" dirty="0" err="1">
                <a:latin typeface="Arial" pitchFamily="34" charset="0"/>
                <a:cs typeface="Arial" pitchFamily="34" charset="0"/>
              </a:rPr>
              <a:t>tương</a:t>
            </a:r>
            <a:r>
              <a:rPr lang="en-GB" sz="2000" dirty="0">
                <a:latin typeface="Arial" pitchFamily="34" charset="0"/>
                <a:cs typeface="Arial" pitchFamily="34" charset="0"/>
              </a:rPr>
              <a:t> </a:t>
            </a:r>
            <a:r>
              <a:rPr lang="en-GB" sz="2000" dirty="0" err="1">
                <a:latin typeface="Arial" pitchFamily="34" charset="0"/>
                <a:cs typeface="Arial" pitchFamily="34" charset="0"/>
              </a:rPr>
              <a:t>tự</a:t>
            </a:r>
            <a:r>
              <a:rPr lang="en-GB" sz="2000" dirty="0">
                <a:latin typeface="Arial" pitchFamily="34" charset="0"/>
                <a:cs typeface="Arial" pitchFamily="34" charset="0"/>
              </a:rPr>
              <a:t> </a:t>
            </a:r>
            <a:r>
              <a:rPr lang="en-GB" sz="2000" dirty="0" err="1">
                <a:latin typeface="Arial" pitchFamily="34" charset="0"/>
                <a:cs typeface="Arial" pitchFamily="34" charset="0"/>
              </a:rPr>
              <a:t>cần</a:t>
            </a:r>
            <a:r>
              <a:rPr lang="en-GB" sz="2000" dirty="0">
                <a:latin typeface="Arial" pitchFamily="34" charset="0"/>
                <a:cs typeface="Arial" pitchFamily="34" charset="0"/>
              </a:rPr>
              <a:t> </a:t>
            </a:r>
            <a:r>
              <a:rPr lang="en-GB" sz="2000" dirty="0" err="1">
                <a:latin typeface="Arial" pitchFamily="34" charset="0"/>
                <a:cs typeface="Arial" pitchFamily="34" charset="0"/>
              </a:rPr>
              <a:t>phải</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hình</a:t>
            </a:r>
            <a:r>
              <a:rPr lang="en-GB" sz="2000" dirty="0">
                <a:latin typeface="Arial" pitchFamily="34" charset="0"/>
                <a:cs typeface="Arial" pitchFamily="34" charset="0"/>
              </a:rPr>
              <a:t> </a:t>
            </a:r>
            <a:r>
              <a:rPr lang="en-GB" sz="2000" dirty="0" err="1">
                <a:latin typeface="Arial" pitchFamily="34" charset="0"/>
                <a:cs typeface="Arial" pitchFamily="34" charset="0"/>
              </a:rPr>
              <a:t>dáng</a:t>
            </a:r>
            <a:r>
              <a:rPr lang="en-GB" sz="2000" dirty="0">
                <a:latin typeface="Arial" pitchFamily="34" charset="0"/>
                <a:cs typeface="Arial" pitchFamily="34" charset="0"/>
              </a:rPr>
              <a:t> </a:t>
            </a:r>
            <a:r>
              <a:rPr lang="en-GB" sz="2000" dirty="0" err="1">
                <a:latin typeface="Arial" pitchFamily="34" charset="0"/>
                <a:cs typeface="Arial" pitchFamily="34" charset="0"/>
              </a:rPr>
              <a:t>và</a:t>
            </a:r>
            <a:r>
              <a:rPr lang="en-GB" sz="2000" dirty="0">
                <a:latin typeface="Arial" pitchFamily="34" charset="0"/>
                <a:cs typeface="Arial" pitchFamily="34" charset="0"/>
              </a:rPr>
              <a:t> </a:t>
            </a:r>
            <a:r>
              <a:rPr lang="en-GB" sz="2000" dirty="0" err="1">
                <a:latin typeface="Arial" pitchFamily="34" charset="0"/>
                <a:cs typeface="Arial" pitchFamily="34" charset="0"/>
              </a:rPr>
              <a:t>hành</a:t>
            </a:r>
            <a:r>
              <a:rPr lang="en-GB" sz="2000" dirty="0">
                <a:latin typeface="Arial" pitchFamily="34" charset="0"/>
                <a:cs typeface="Arial" pitchFamily="34" charset="0"/>
              </a:rPr>
              <a:t> vi </a:t>
            </a:r>
            <a:r>
              <a:rPr lang="en-GB" sz="2000" dirty="0" err="1">
                <a:latin typeface="Arial" pitchFamily="34" charset="0"/>
                <a:cs typeface="Arial" pitchFamily="34" charset="0"/>
              </a:rPr>
              <a:t>tương</a:t>
            </a:r>
            <a:r>
              <a:rPr lang="en-GB" sz="2000" dirty="0">
                <a:latin typeface="Arial" pitchFamily="34" charset="0"/>
                <a:cs typeface="Arial" pitchFamily="34" charset="0"/>
              </a:rPr>
              <a:t> </a:t>
            </a:r>
            <a:r>
              <a:rPr lang="en-GB" sz="2000" dirty="0" err="1">
                <a:latin typeface="Arial" pitchFamily="34" charset="0"/>
                <a:cs typeface="Arial" pitchFamily="34" charset="0"/>
              </a:rPr>
              <a:t>tự</a:t>
            </a:r>
            <a:r>
              <a:rPr lang="en-GB" sz="2000" dirty="0">
                <a:latin typeface="Arial" pitchFamily="34" charset="0"/>
                <a:cs typeface="Arial" pitchFamily="34" charset="0"/>
              </a:rPr>
              <a:t>, </a:t>
            </a:r>
            <a:r>
              <a:rPr lang="en-GB" sz="2000" dirty="0" err="1">
                <a:latin typeface="Arial" pitchFamily="34" charset="0"/>
                <a:cs typeface="Arial" pitchFamily="34" charset="0"/>
              </a:rPr>
              <a:t>những</a:t>
            </a:r>
            <a:r>
              <a:rPr lang="en-GB" sz="2000" dirty="0">
                <a:latin typeface="Arial" pitchFamily="34" charset="0"/>
                <a:cs typeface="Arial" pitchFamily="34" charset="0"/>
              </a:rPr>
              <a:t> </a:t>
            </a:r>
            <a:r>
              <a:rPr lang="en-GB" sz="2000" dirty="0" err="1">
                <a:latin typeface="Arial" pitchFamily="34" charset="0"/>
                <a:cs typeface="Arial" pitchFamily="34" charset="0"/>
              </a:rPr>
              <a:t>cái</a:t>
            </a:r>
            <a:r>
              <a:rPr lang="en-GB" sz="2000" dirty="0">
                <a:latin typeface="Arial" pitchFamily="34" charset="0"/>
                <a:cs typeface="Arial" pitchFamily="34" charset="0"/>
              </a:rPr>
              <a:t> </a:t>
            </a:r>
            <a:r>
              <a:rPr lang="en-GB" sz="2000" dirty="0" err="1">
                <a:latin typeface="Arial" pitchFamily="34" charset="0"/>
                <a:cs typeface="Arial" pitchFamily="34" charset="0"/>
              </a:rPr>
              <a:t>khác</a:t>
            </a:r>
            <a:r>
              <a:rPr lang="en-GB" sz="2000" dirty="0">
                <a:latin typeface="Arial" pitchFamily="34" charset="0"/>
                <a:cs typeface="Arial" pitchFamily="34" charset="0"/>
              </a:rPr>
              <a:t> </a:t>
            </a:r>
            <a:r>
              <a:rPr lang="en-GB" sz="2000" dirty="0" err="1">
                <a:latin typeface="Arial" pitchFamily="34" charset="0"/>
                <a:cs typeface="Arial" pitchFamily="34" charset="0"/>
              </a:rPr>
              <a:t>nhau</a:t>
            </a:r>
            <a:r>
              <a:rPr lang="en-GB" sz="2000" dirty="0">
                <a:latin typeface="Arial" pitchFamily="34" charset="0"/>
                <a:cs typeface="Arial" pitchFamily="34" charset="0"/>
              </a:rPr>
              <a:t> </a:t>
            </a:r>
            <a:r>
              <a:rPr lang="en-GB" sz="2000" dirty="0" err="1">
                <a:latin typeface="Arial" pitchFamily="34" charset="0"/>
                <a:cs typeface="Arial" pitchFamily="34" charset="0"/>
              </a:rPr>
              <a:t>phải</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hình</a:t>
            </a:r>
            <a:r>
              <a:rPr lang="en-GB" sz="2000" dirty="0">
                <a:latin typeface="Arial" pitchFamily="34" charset="0"/>
                <a:cs typeface="Arial" pitchFamily="34" charset="0"/>
              </a:rPr>
              <a:t> </a:t>
            </a:r>
            <a:r>
              <a:rPr lang="en-GB" sz="2000" dirty="0" err="1">
                <a:latin typeface="Arial" pitchFamily="34" charset="0"/>
                <a:cs typeface="Arial" pitchFamily="34" charset="0"/>
              </a:rPr>
              <a:t>dáng</a:t>
            </a:r>
            <a:r>
              <a:rPr lang="en-GB" sz="2000" dirty="0">
                <a:latin typeface="Arial" pitchFamily="34" charset="0"/>
                <a:cs typeface="Arial" pitchFamily="34" charset="0"/>
              </a:rPr>
              <a:t> </a:t>
            </a:r>
            <a:r>
              <a:rPr lang="en-GB" sz="2000" dirty="0" err="1">
                <a:latin typeface="Arial" pitchFamily="34" charset="0"/>
                <a:cs typeface="Arial" pitchFamily="34" charset="0"/>
              </a:rPr>
              <a:t>khác</a:t>
            </a:r>
            <a:r>
              <a:rPr lang="en-GB" sz="2000" dirty="0">
                <a:latin typeface="Arial" pitchFamily="34" charset="0"/>
                <a:cs typeface="Arial" pitchFamily="34" charset="0"/>
              </a:rPr>
              <a:t> </a:t>
            </a:r>
            <a:r>
              <a:rPr lang="en-GB" sz="2000" dirty="0" err="1">
                <a:latin typeface="Arial" pitchFamily="34" charset="0"/>
                <a:cs typeface="Arial" pitchFamily="34" charset="0"/>
              </a:rPr>
              <a:t>nhau</a:t>
            </a:r>
            <a:endParaRPr lang="en-GB" sz="2000" dirty="0">
              <a:latin typeface="Arial" pitchFamily="34" charset="0"/>
              <a:cs typeface="Arial" pitchFamily="34" charset="0"/>
            </a:endParaRPr>
          </a:p>
          <a:p>
            <a:pPr lvl="1"/>
            <a:r>
              <a:rPr lang="en-GB" sz="2000" dirty="0" err="1">
                <a:latin typeface="Arial" pitchFamily="34" charset="0"/>
                <a:cs typeface="Arial" pitchFamily="34" charset="0"/>
              </a:rPr>
              <a:t>Phải</a:t>
            </a:r>
            <a:r>
              <a:rPr lang="en-GB" sz="2000" dirty="0">
                <a:latin typeface="Arial" pitchFamily="34" charset="0"/>
                <a:cs typeface="Arial" pitchFamily="34" charset="0"/>
              </a:rPr>
              <a:t> </a:t>
            </a:r>
            <a:r>
              <a:rPr lang="en-GB" sz="2000" dirty="0" err="1">
                <a:latin typeface="Arial" pitchFamily="34" charset="0"/>
                <a:cs typeface="Arial" pitchFamily="34" charset="0"/>
              </a:rPr>
              <a:t>nhất</a:t>
            </a:r>
            <a:r>
              <a:rPr lang="en-GB" sz="2000" dirty="0">
                <a:latin typeface="Arial" pitchFamily="34" charset="0"/>
                <a:cs typeface="Arial" pitchFamily="34" charset="0"/>
              </a:rPr>
              <a:t> </a:t>
            </a:r>
            <a:r>
              <a:rPr lang="en-GB" sz="2000" dirty="0" err="1">
                <a:latin typeface="Arial" pitchFamily="34" charset="0"/>
                <a:cs typeface="Arial" pitchFamily="34" charset="0"/>
              </a:rPr>
              <a:t>quán</a:t>
            </a:r>
            <a:r>
              <a:rPr lang="en-GB" sz="2000" dirty="0">
                <a:latin typeface="Arial" pitchFamily="34" charset="0"/>
                <a:cs typeface="Arial" pitchFamily="34" charset="0"/>
              </a:rPr>
              <a:t> </a:t>
            </a:r>
            <a:r>
              <a:rPr lang="en-GB" sz="2000" dirty="0" err="1">
                <a:latin typeface="Arial" pitchFamily="34" charset="0"/>
                <a:cs typeface="Arial" pitchFamily="34" charset="0"/>
              </a:rPr>
              <a:t>về</a:t>
            </a:r>
            <a:r>
              <a:rPr lang="en-GB" sz="2000" dirty="0">
                <a:latin typeface="Arial" pitchFamily="34" charset="0"/>
                <a:cs typeface="Arial" pitchFamily="34" charset="0"/>
              </a:rPr>
              <a:t> </a:t>
            </a:r>
            <a:r>
              <a:rPr lang="en-GB" sz="2000" dirty="0" err="1">
                <a:latin typeface="Arial" pitchFamily="34" charset="0"/>
                <a:cs typeface="Arial" pitchFamily="34" charset="0"/>
              </a:rPr>
              <a:t>cách</a:t>
            </a:r>
            <a:r>
              <a:rPr lang="en-GB" sz="2000" dirty="0">
                <a:latin typeface="Arial" pitchFamily="34" charset="0"/>
                <a:cs typeface="Arial" pitchFamily="34" charset="0"/>
              </a:rPr>
              <a:t> </a:t>
            </a:r>
            <a:r>
              <a:rPr lang="en-GB" sz="2000" dirty="0" err="1">
                <a:latin typeface="Arial" pitchFamily="34" charset="0"/>
                <a:cs typeface="Arial" pitchFamily="34" charset="0"/>
              </a:rPr>
              <a:t>diễn</a:t>
            </a:r>
            <a:r>
              <a:rPr lang="en-GB" sz="2000" dirty="0">
                <a:latin typeface="Arial" pitchFamily="34" charset="0"/>
                <a:cs typeface="Arial" pitchFamily="34" charset="0"/>
              </a:rPr>
              <a:t> </a:t>
            </a:r>
            <a:r>
              <a:rPr lang="en-GB" sz="2000" dirty="0" err="1">
                <a:latin typeface="Arial" pitchFamily="34" charset="0"/>
                <a:cs typeface="Arial" pitchFamily="34" charset="0"/>
              </a:rPr>
              <a:t>đạt</a:t>
            </a:r>
            <a:r>
              <a:rPr lang="en-GB" sz="2000" dirty="0">
                <a:latin typeface="Arial" pitchFamily="34" charset="0"/>
                <a:cs typeface="Arial" pitchFamily="34" charset="0"/>
              </a:rPr>
              <a:t> </a:t>
            </a:r>
            <a:r>
              <a:rPr lang="en-GB" sz="2000" dirty="0" err="1">
                <a:latin typeface="Arial" pitchFamily="34" charset="0"/>
                <a:cs typeface="Arial" pitchFamily="34" charset="0"/>
              </a:rPr>
              <a:t>thông</a:t>
            </a:r>
            <a:r>
              <a:rPr lang="en-GB" sz="2000" dirty="0">
                <a:latin typeface="Arial" pitchFamily="34" charset="0"/>
                <a:cs typeface="Arial" pitchFamily="34" charset="0"/>
              </a:rPr>
              <a:t> qua </a:t>
            </a:r>
            <a:r>
              <a:rPr lang="en-GB" sz="2000" dirty="0" err="1">
                <a:latin typeface="Arial" pitchFamily="34" charset="0"/>
                <a:cs typeface="Arial" pitchFamily="34" charset="0"/>
              </a:rPr>
              <a:t>toàn</a:t>
            </a:r>
            <a:r>
              <a:rPr lang="en-GB" sz="2000" dirty="0">
                <a:latin typeface="Arial" pitchFamily="34" charset="0"/>
                <a:cs typeface="Arial" pitchFamily="34" charset="0"/>
              </a:rPr>
              <a:t> </a:t>
            </a:r>
            <a:r>
              <a:rPr lang="en-GB" sz="2000" dirty="0" err="1">
                <a:latin typeface="Arial" pitchFamily="34" charset="0"/>
                <a:cs typeface="Arial" pitchFamily="34" charset="0"/>
              </a:rPr>
              <a:t>bộ</a:t>
            </a:r>
            <a:r>
              <a:rPr lang="en-GB" sz="2000" dirty="0">
                <a:latin typeface="Arial" pitchFamily="34" charset="0"/>
                <a:cs typeface="Arial" pitchFamily="34" charset="0"/>
              </a:rPr>
              <a:t> UI</a:t>
            </a:r>
          </a:p>
          <a:p>
            <a:pPr lvl="2"/>
            <a:r>
              <a:rPr lang="en-GB" sz="1800" dirty="0" err="1">
                <a:latin typeface="Arial" pitchFamily="34" charset="0"/>
                <a:cs typeface="Arial" pitchFamily="34" charset="0"/>
              </a:rPr>
              <a:t>Nếu</a:t>
            </a:r>
            <a:r>
              <a:rPr lang="en-GB" sz="1800" dirty="0">
                <a:latin typeface="Arial" pitchFamily="34" charset="0"/>
                <a:cs typeface="Arial" pitchFamily="34" charset="0"/>
              </a:rPr>
              <a:t> </a:t>
            </a:r>
            <a:r>
              <a:rPr lang="en-GB" sz="1800" dirty="0" err="1">
                <a:latin typeface="Arial" pitchFamily="34" charset="0"/>
                <a:cs typeface="Arial" pitchFamily="34" charset="0"/>
              </a:rPr>
              <a:t>sử</a:t>
            </a:r>
            <a:r>
              <a:rPr lang="en-GB" sz="1800" dirty="0">
                <a:latin typeface="Arial" pitchFamily="34" charset="0"/>
                <a:cs typeface="Arial" pitchFamily="34" charset="0"/>
              </a:rPr>
              <a:t> </a:t>
            </a:r>
            <a:r>
              <a:rPr lang="en-GB" sz="1800" dirty="0" err="1">
                <a:latin typeface="Arial" pitchFamily="34" charset="0"/>
                <a:cs typeface="Arial" pitchFamily="34" charset="0"/>
              </a:rPr>
              <a:t>dụng</a:t>
            </a:r>
            <a:r>
              <a:rPr lang="en-GB" sz="1800" dirty="0">
                <a:latin typeface="Arial" pitchFamily="34" charset="0"/>
                <a:cs typeface="Arial" pitchFamily="34" charset="0"/>
              </a:rPr>
              <a:t> “</a:t>
            </a:r>
            <a:r>
              <a:rPr lang="en-US" sz="1800" i="1" dirty="0">
                <a:latin typeface="Arial" pitchFamily="34" charset="0"/>
                <a:cs typeface="Arial" pitchFamily="34" charset="0"/>
              </a:rPr>
              <a:t>share price</a:t>
            </a:r>
            <a:r>
              <a:rPr lang="en-US" sz="1800" dirty="0">
                <a:latin typeface="Arial" pitchFamily="34" charset="0"/>
                <a:cs typeface="Arial" pitchFamily="34" charset="0"/>
              </a:rPr>
              <a:t>” ở 1 </a:t>
            </a:r>
            <a:r>
              <a:rPr lang="en-US" sz="1800" dirty="0" err="1">
                <a:latin typeface="Arial" pitchFamily="34" charset="0"/>
                <a:cs typeface="Arial" pitchFamily="34" charset="0"/>
              </a:rPr>
              <a:t>nơi</a:t>
            </a:r>
            <a:r>
              <a:rPr lang="en-US" sz="1800" dirty="0">
                <a:latin typeface="Arial" pitchFamily="34" charset="0"/>
                <a:cs typeface="Arial" pitchFamily="34" charset="0"/>
              </a:rPr>
              <a:t>, “</a:t>
            </a:r>
            <a:r>
              <a:rPr lang="en-US" sz="1800" i="1" dirty="0">
                <a:latin typeface="Arial" pitchFamily="34" charset="0"/>
                <a:cs typeface="Arial" pitchFamily="34" charset="0"/>
              </a:rPr>
              <a:t>stock price</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i="1" dirty="0">
                <a:latin typeface="Arial" pitchFamily="34" charset="0"/>
                <a:cs typeface="Arial" pitchFamily="34" charset="0"/>
              </a:rPr>
              <a:t>stock quote</a:t>
            </a:r>
            <a:r>
              <a:rPr lang="en-US" sz="1800" dirty="0">
                <a:latin typeface="Arial" pitchFamily="34" charset="0"/>
                <a:cs typeface="Arial" pitchFamily="34" charset="0"/>
              </a:rPr>
              <a:t>” ở </a:t>
            </a:r>
            <a:r>
              <a:rPr lang="en-US" sz="1800" dirty="0" err="1">
                <a:latin typeface="Arial" pitchFamily="34" charset="0"/>
                <a:cs typeface="Arial" pitchFamily="34" charset="0"/>
              </a:rPr>
              <a:t>nơi</a:t>
            </a:r>
            <a:r>
              <a:rPr lang="en-US" sz="1800" dirty="0">
                <a:latin typeface="Arial" pitchFamily="34" charset="0"/>
                <a:cs typeface="Arial" pitchFamily="34" charset="0"/>
              </a:rPr>
              <a:t> </a:t>
            </a:r>
            <a:r>
              <a:rPr lang="en-US" sz="1800" dirty="0" err="1">
                <a:latin typeface="Arial" pitchFamily="34" charset="0"/>
                <a:cs typeface="Arial" pitchFamily="34" charset="0"/>
              </a:rPr>
              <a:t>khác</a:t>
            </a:r>
            <a:r>
              <a:rPr lang="en-US" sz="1800" dirty="0">
                <a:latin typeface="Arial" pitchFamily="34" charset="0"/>
                <a:cs typeface="Arial" pitchFamily="34" charset="0"/>
              </a:rPr>
              <a:t> </a:t>
            </a:r>
            <a:r>
              <a:rPr lang="en-US" sz="1800" dirty="0" err="1">
                <a:latin typeface="Arial" pitchFamily="34" charset="0"/>
                <a:cs typeface="Arial" pitchFamily="34" charset="0"/>
              </a:rPr>
              <a:t>thì</a:t>
            </a:r>
            <a:r>
              <a:rPr lang="en-US" sz="1800" dirty="0">
                <a:latin typeface="Arial" pitchFamily="34" charset="0"/>
                <a:cs typeface="Arial" pitchFamily="34" charset="0"/>
              </a:rPr>
              <a:t> user </a:t>
            </a:r>
            <a:r>
              <a:rPr lang="en-US" sz="1800" dirty="0" err="1">
                <a:latin typeface="Arial" pitchFamily="34" charset="0"/>
                <a:cs typeface="Arial" pitchFamily="34" charset="0"/>
              </a:rPr>
              <a:t>sẽ</a:t>
            </a:r>
            <a:r>
              <a:rPr lang="en-US" sz="1800" dirty="0">
                <a:latin typeface="Arial" pitchFamily="34" charset="0"/>
                <a:cs typeface="Arial" pitchFamily="34" charset="0"/>
              </a:rPr>
              <a:t> do </a:t>
            </a:r>
            <a:r>
              <a:rPr lang="en-US" sz="1800" dirty="0" err="1">
                <a:latin typeface="Arial" pitchFamily="34" charset="0"/>
                <a:cs typeface="Arial" pitchFamily="34" charset="0"/>
              </a:rPr>
              <a:t>dự</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biết</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phải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3 </a:t>
            </a:r>
            <a:r>
              <a:rPr lang="en-US" sz="1800" dirty="0" err="1">
                <a:latin typeface="Arial" pitchFamily="34" charset="0"/>
                <a:cs typeface="Arial" pitchFamily="34" charset="0"/>
              </a:rPr>
              <a:t>vấn</a:t>
            </a:r>
            <a:r>
              <a:rPr lang="en-US" sz="1800" dirty="0">
                <a:latin typeface="Arial" pitchFamily="34" charset="0"/>
                <a:cs typeface="Arial" pitchFamily="34" charset="0"/>
              </a:rPr>
              <a:t> </a:t>
            </a:r>
            <a:r>
              <a:rPr lang="en-US" sz="1800" dirty="0" err="1">
                <a:latin typeface="Arial" pitchFamily="34" charset="0"/>
                <a:cs typeface="Arial" pitchFamily="34" charset="0"/>
              </a:rPr>
              <a:t>đề</a:t>
            </a:r>
            <a:r>
              <a:rPr lang="en-US" sz="1800" dirty="0">
                <a:latin typeface="Arial" pitchFamily="34" charset="0"/>
                <a:cs typeface="Arial" pitchFamily="34" charset="0"/>
              </a:rPr>
              <a:t> </a:t>
            </a:r>
            <a:r>
              <a:rPr lang="en-US" sz="1800" dirty="0" err="1">
                <a:latin typeface="Arial" pitchFamily="34" charset="0"/>
                <a:cs typeface="Arial" pitchFamily="34" charset="0"/>
              </a:rPr>
              <a:t>khác</a:t>
            </a:r>
            <a:r>
              <a:rPr lang="en-US" sz="1800" dirty="0">
                <a:latin typeface="Arial" pitchFamily="34" charset="0"/>
                <a:cs typeface="Arial" pitchFamily="34" charset="0"/>
              </a:rPr>
              <a:t> </a:t>
            </a:r>
            <a:r>
              <a:rPr lang="en-US" sz="1800" dirty="0" err="1">
                <a:latin typeface="Arial" pitchFamily="34" charset="0"/>
                <a:cs typeface="Arial" pitchFamily="34" charset="0"/>
              </a:rPr>
              <a:t>nhau</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hệ</a:t>
            </a:r>
            <a:r>
              <a:rPr lang="en-US" sz="1800" dirty="0">
                <a:latin typeface="Arial" pitchFamily="34" charset="0"/>
                <a:cs typeface="Arial" pitchFamily="34" charset="0"/>
              </a:rPr>
              <a:t> </a:t>
            </a:r>
            <a:r>
              <a:rPr lang="en-US" sz="1800" dirty="0" err="1">
                <a:latin typeface="Arial" pitchFamily="34" charset="0"/>
                <a:cs typeface="Arial" pitchFamily="34" charset="0"/>
              </a:rPr>
              <a:t>thống</a:t>
            </a:r>
            <a:r>
              <a:rPr lang="en-US" sz="1800" dirty="0">
                <a:latin typeface="Arial" pitchFamily="34" charset="0"/>
                <a:cs typeface="Arial" pitchFamily="34" charset="0"/>
              </a:rPr>
              <a:t>?</a:t>
            </a:r>
            <a:endParaRPr lang="en-GB" sz="1800" dirty="0">
              <a:latin typeface="Arial" pitchFamily="34" charset="0"/>
              <a:cs typeface="Arial" pitchFamily="34" charset="0"/>
            </a:endParaRPr>
          </a:p>
          <a:p>
            <a:endParaRPr lang="en-US" sz="2000" b="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42" name="Date Placeholder 41"/>
          <p:cNvSpPr>
            <a:spLocks noGrp="1"/>
          </p:cNvSpPr>
          <p:nvPr>
            <p:ph type="dt" sz="half" idx="10"/>
          </p:nvPr>
        </p:nvSpPr>
        <p:spPr/>
        <p:txBody>
          <a:bodyPr/>
          <a:lstStyle/>
          <a:p>
            <a:r>
              <a:rPr lang="en-US" smtClean="0"/>
              <a:t>12/2013</a:t>
            </a:r>
            <a:endParaRPr lang="en-US"/>
          </a:p>
        </p:txBody>
      </p:sp>
      <p:sp>
        <p:nvSpPr>
          <p:cNvPr id="43" name="Slide Number Placeholder 42"/>
          <p:cNvSpPr>
            <a:spLocks noGrp="1"/>
          </p:cNvSpPr>
          <p:nvPr>
            <p:ph type="sldNum" sz="quarter" idx="12"/>
          </p:nvPr>
        </p:nvSpPr>
        <p:spPr/>
        <p:txBody>
          <a:bodyPr/>
          <a:lstStyle/>
          <a:p>
            <a:fld id="{EC5BC178-54D5-4457-823E-9B8C72D04B1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pPr algn="ctr"/>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Nhất</a:t>
            </a:r>
            <a:r>
              <a:rPr lang="en-US" sz="2400" b="0" dirty="0">
                <a:latin typeface="Arial" pitchFamily="34" charset="0"/>
                <a:cs typeface="Arial" pitchFamily="34" charset="0"/>
              </a:rPr>
              <a:t> </a:t>
            </a:r>
            <a:r>
              <a:rPr lang="en-US" sz="2400" b="0" dirty="0" err="1">
                <a:latin typeface="Arial" pitchFamily="34" charset="0"/>
                <a:cs typeface="Arial" pitchFamily="34" charset="0"/>
              </a:rPr>
              <a:t>quán</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chuẩn</a:t>
            </a:r>
            <a:r>
              <a:rPr lang="en-US" sz="2400" b="0" dirty="0">
                <a:latin typeface="Arial" pitchFamily="34" charset="0"/>
                <a:cs typeface="Arial" pitchFamily="34" charset="0"/>
              </a:rPr>
              <a:t> (</a:t>
            </a:r>
            <a:r>
              <a:rPr lang="en-US" sz="2400" b="0" dirty="0" err="1">
                <a:latin typeface="Arial" pitchFamily="34" charset="0"/>
                <a:cs typeface="Arial" pitchFamily="34" charset="0"/>
              </a:rPr>
              <a:t>tt</a:t>
            </a:r>
            <a:r>
              <a:rPr lang="en-US" sz="2400" b="0" dirty="0">
                <a:latin typeface="Arial" pitchFamily="34" charset="0"/>
                <a:cs typeface="Arial" pitchFamily="34" charset="0"/>
              </a:rPr>
              <a:t>)</a:t>
            </a:r>
          </a:p>
          <a:p>
            <a:pPr lvl="1"/>
            <a:r>
              <a:rPr lang="en-US" sz="2000" dirty="0">
                <a:latin typeface="Arial" pitchFamily="34" charset="0"/>
                <a:cs typeface="Arial" pitchFamily="34" charset="0"/>
              </a:rPr>
              <a:t>“</a:t>
            </a:r>
            <a:r>
              <a:rPr lang="en-US" sz="2000" dirty="0" err="1">
                <a:latin typeface="Arial" pitchFamily="34" charset="0"/>
                <a:cs typeface="Arial" pitchFamily="34" charset="0"/>
              </a:rPr>
              <a:t>Phù</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thế</a:t>
            </a:r>
            <a:r>
              <a:rPr lang="en-US" sz="2000" dirty="0">
                <a:latin typeface="Arial" pitchFamily="34" charset="0"/>
                <a:cs typeface="Arial" pitchFamily="34" charset="0"/>
              </a:rPr>
              <a:t> </a:t>
            </a:r>
            <a:r>
              <a:rPr lang="en-US" sz="2000" dirty="0" err="1">
                <a:latin typeface="Arial" pitchFamily="34" charset="0"/>
                <a:cs typeface="Arial" pitchFamily="34" charset="0"/>
              </a:rPr>
              <a:t>giới</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Nhất</a:t>
            </a:r>
            <a:r>
              <a:rPr lang="en-US" sz="2000" dirty="0">
                <a:latin typeface="Arial" pitchFamily="34" charset="0"/>
                <a:cs typeface="Arial" pitchFamily="34" charset="0"/>
              </a:rPr>
              <a:t> </a:t>
            </a:r>
            <a:r>
              <a:rPr lang="en-US" sz="2000" dirty="0" err="1">
                <a:latin typeface="Arial" pitchFamily="34" charset="0"/>
                <a:cs typeface="Arial" pitchFamily="34" charset="0"/>
              </a:rPr>
              <a:t>quán</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mâu</a:t>
            </a:r>
            <a:r>
              <a:rPr lang="en-US" sz="2000" dirty="0">
                <a:latin typeface="Arial" pitchFamily="34" charset="0"/>
                <a:cs typeface="Arial" pitchFamily="34" charset="0"/>
              </a:rPr>
              <a:t> </a:t>
            </a:r>
            <a:r>
              <a:rPr lang="en-US" sz="2000" dirty="0" err="1">
                <a:latin typeface="Arial" pitchFamily="34" charset="0"/>
                <a:cs typeface="Arial" pitchFamily="34" charset="0"/>
              </a:rPr>
              <a:t>thuẫn</a:t>
            </a:r>
            <a:r>
              <a:rPr lang="en-US" sz="2000" dirty="0">
                <a:latin typeface="Arial" pitchFamily="34" charset="0"/>
                <a:cs typeface="Arial" pitchFamily="34" charset="0"/>
              </a:rPr>
              <a:t>?</a:t>
            </a:r>
          </a:p>
          <a:p>
            <a:pPr lvl="2"/>
            <a:r>
              <a:rPr lang="en-US" sz="1800" dirty="0" err="1">
                <a:latin typeface="Arial" pitchFamily="34" charset="0"/>
                <a:cs typeface="Arial" pitchFamily="34" charset="0"/>
              </a:rPr>
              <a:t>Phù</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thế</a:t>
            </a:r>
            <a:r>
              <a:rPr lang="en-US" sz="1800" dirty="0">
                <a:latin typeface="Arial" pitchFamily="34" charset="0"/>
                <a:cs typeface="Arial" pitchFamily="34" charset="0"/>
              </a:rPr>
              <a:t> </a:t>
            </a:r>
            <a:r>
              <a:rPr lang="en-US" sz="1800" dirty="0" err="1">
                <a:latin typeface="Arial" pitchFamily="34" charset="0"/>
                <a:cs typeface="Arial" pitchFamily="34" charset="0"/>
              </a:rPr>
              <a:t>giới</a:t>
            </a:r>
            <a:r>
              <a:rPr lang="en-US" sz="1800" dirty="0">
                <a:latin typeface="Arial" pitchFamily="34" charset="0"/>
                <a:cs typeface="Arial" pitchFamily="34" charset="0"/>
              </a:rPr>
              <a:t> </a:t>
            </a:r>
            <a:r>
              <a:rPr lang="en-US" sz="1800" dirty="0" err="1">
                <a:latin typeface="Arial" pitchFamily="34" charset="0"/>
                <a:cs typeface="Arial" pitchFamily="34" charset="0"/>
              </a:rPr>
              <a:t>thực</a:t>
            </a:r>
            <a:r>
              <a:rPr lang="en-US" sz="1800" dirty="0">
                <a:latin typeface="Arial" pitchFamily="34" charset="0"/>
                <a:cs typeface="Arial" pitchFamily="34" charset="0"/>
              </a:rPr>
              <a:t>: </a:t>
            </a:r>
            <a:r>
              <a:rPr lang="en-US" sz="1800" dirty="0" err="1">
                <a:latin typeface="Arial" pitchFamily="34" charset="0"/>
                <a:cs typeface="Arial" pitchFamily="34" charset="0"/>
              </a:rPr>
              <a:t>Yêu</a:t>
            </a:r>
            <a:r>
              <a:rPr lang="en-US" sz="1800" dirty="0">
                <a:latin typeface="Arial" pitchFamily="34" charset="0"/>
                <a:cs typeface="Arial" pitchFamily="34" charset="0"/>
              </a:rPr>
              <a:t> </a:t>
            </a:r>
            <a:r>
              <a:rPr lang="en-US" sz="1800" dirty="0" err="1">
                <a:latin typeface="Arial" pitchFamily="34" charset="0"/>
                <a:cs typeface="Arial" pitchFamily="34" charset="0"/>
              </a:rPr>
              <a:t>cầu</a:t>
            </a:r>
            <a:r>
              <a:rPr lang="en-US" sz="1800" dirty="0">
                <a:latin typeface="Arial" pitchFamily="34" charset="0"/>
                <a:cs typeface="Arial" pitchFamily="34" charset="0"/>
              </a:rPr>
              <a:t> </a:t>
            </a:r>
            <a:r>
              <a:rPr lang="en-US" sz="1800" dirty="0" err="1">
                <a:latin typeface="Arial" pitchFamily="34" charset="0"/>
                <a:cs typeface="Arial" pitchFamily="34" charset="0"/>
              </a:rPr>
              <a:t>hỗ</a:t>
            </a:r>
            <a:r>
              <a:rPr lang="en-US" sz="1800" dirty="0">
                <a:latin typeface="Arial" pitchFamily="34" charset="0"/>
                <a:cs typeface="Arial" pitchFamily="34" charset="0"/>
              </a:rPr>
              <a:t> </a:t>
            </a:r>
            <a:r>
              <a:rPr lang="en-US" sz="1800" dirty="0" err="1">
                <a:latin typeface="Arial" pitchFamily="34" charset="0"/>
                <a:cs typeface="Arial" pitchFamily="34" charset="0"/>
              </a:rPr>
              <a:t>trợ</a:t>
            </a:r>
            <a:r>
              <a:rPr lang="en-US" sz="1800" dirty="0">
                <a:latin typeface="Arial" pitchFamily="34" charset="0"/>
                <a:cs typeface="Arial" pitchFamily="34" charset="0"/>
              </a:rPr>
              <a:t> </a:t>
            </a:r>
            <a:r>
              <a:rPr lang="en-US" sz="1800" dirty="0" err="1">
                <a:latin typeface="Arial" pitchFamily="34" charset="0"/>
                <a:cs typeface="Arial" pitchFamily="34" charset="0"/>
              </a:rPr>
              <a:t>từ</a:t>
            </a:r>
            <a:r>
              <a:rPr lang="en-US" sz="1800" dirty="0">
                <a:latin typeface="Arial" pitchFamily="34" charset="0"/>
                <a:cs typeface="Arial" pitchFamily="34" charset="0"/>
              </a:rPr>
              <a:t> </a:t>
            </a:r>
            <a:r>
              <a:rPr lang="en-US" sz="1800" dirty="0" err="1">
                <a:latin typeface="Arial" pitchFamily="34" charset="0"/>
                <a:cs typeface="Arial" pitchFamily="34" charset="0"/>
              </a:rPr>
              <a:t>đồng</a:t>
            </a:r>
            <a:r>
              <a:rPr lang="en-US" sz="1800" dirty="0">
                <a:latin typeface="Arial" pitchFamily="34" charset="0"/>
                <a:cs typeface="Arial" pitchFamily="34" charset="0"/>
              </a:rPr>
              <a:t> </a:t>
            </a:r>
            <a:r>
              <a:rPr lang="en-US" sz="1800" dirty="0" err="1">
                <a:latin typeface="Arial" pitchFamily="34" charset="0"/>
                <a:cs typeface="Arial" pitchFamily="34" charset="0"/>
              </a:rPr>
              <a:t>nghĩa</a:t>
            </a:r>
            <a:r>
              <a:rPr lang="en-US" sz="1800" dirty="0">
                <a:latin typeface="Arial" pitchFamily="34" charset="0"/>
                <a:cs typeface="Arial" pitchFamily="34" charset="0"/>
              </a:rPr>
              <a:t> </a:t>
            </a:r>
            <a:r>
              <a:rPr lang="en-US" sz="1800" i="1" dirty="0">
                <a:latin typeface="Arial" pitchFamily="34" charset="0"/>
                <a:cs typeface="Arial" pitchFamily="34" charset="0"/>
              </a:rPr>
              <a:t>(delete, erase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i="1" dirty="0">
                <a:latin typeface="Arial" pitchFamily="34" charset="0"/>
                <a:cs typeface="Arial" pitchFamily="34" charset="0"/>
              </a:rPr>
              <a:t>remove</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lệnh</a:t>
            </a:r>
            <a:r>
              <a:rPr lang="en-US" sz="1800" dirty="0">
                <a:latin typeface="Arial" pitchFamily="34" charset="0"/>
                <a:cs typeface="Arial" pitchFamily="34" charset="0"/>
              </a:rPr>
              <a:t>.</a:t>
            </a:r>
          </a:p>
          <a:p>
            <a:pPr lvl="2"/>
            <a:r>
              <a:rPr lang="en-US" sz="1800" dirty="0" err="1">
                <a:latin typeface="Arial" pitchFamily="34" charset="0"/>
                <a:cs typeface="Arial" pitchFamily="34" charset="0"/>
              </a:rPr>
              <a:t>Nhất</a:t>
            </a:r>
            <a:r>
              <a:rPr lang="en-US" sz="1800" dirty="0">
                <a:latin typeface="Arial" pitchFamily="34" charset="0"/>
                <a:cs typeface="Arial" pitchFamily="34" charset="0"/>
              </a:rPr>
              <a:t> </a:t>
            </a:r>
            <a:r>
              <a:rPr lang="en-US" sz="1800" dirty="0" err="1">
                <a:latin typeface="Arial" pitchFamily="34" charset="0"/>
                <a:cs typeface="Arial" pitchFamily="34" charset="0"/>
              </a:rPr>
              <a:t>quán</a:t>
            </a:r>
            <a:r>
              <a:rPr lang="en-US" sz="1800" dirty="0">
                <a:latin typeface="Arial" pitchFamily="34" charset="0"/>
                <a:cs typeface="Arial" pitchFamily="34" charset="0"/>
              </a:rPr>
              <a:t>: </a:t>
            </a:r>
            <a:r>
              <a:rPr lang="en-US" sz="1800" dirty="0" err="1">
                <a:latin typeface="Arial" pitchFamily="34" charset="0"/>
                <a:cs typeface="Arial" pitchFamily="34" charset="0"/>
              </a:rPr>
              <a:t>Yêu</a:t>
            </a:r>
            <a:r>
              <a:rPr lang="en-US" sz="1800" dirty="0">
                <a:latin typeface="Arial" pitchFamily="34" charset="0"/>
                <a:cs typeface="Arial" pitchFamily="34" charset="0"/>
              </a:rPr>
              <a:t> </a:t>
            </a:r>
            <a:r>
              <a:rPr lang="en-US" sz="1800" dirty="0" err="1">
                <a:latin typeface="Arial" pitchFamily="34" charset="0"/>
                <a:cs typeface="Arial" pitchFamily="34" charset="0"/>
              </a:rPr>
              <a:t>cầu</a:t>
            </a:r>
            <a:r>
              <a:rPr lang="en-US" sz="1800" dirty="0">
                <a:latin typeface="Arial" pitchFamily="34" charset="0"/>
                <a:cs typeface="Arial" pitchFamily="34" charset="0"/>
              </a:rPr>
              <a:t> </a:t>
            </a:r>
            <a:r>
              <a:rPr lang="en-US" sz="1800" dirty="0" err="1">
                <a:latin typeface="Arial" pitchFamily="34" charset="0"/>
                <a:cs typeface="Arial" pitchFamily="34" charset="0"/>
              </a:rPr>
              <a:t>chỉ</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1 </a:t>
            </a:r>
            <a:r>
              <a:rPr lang="en-US" sz="1800" dirty="0" err="1">
                <a:latin typeface="Arial" pitchFamily="34" charset="0"/>
                <a:cs typeface="Arial" pitchFamily="34" charset="0"/>
              </a:rPr>
              <a:t>tên</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cùng</a:t>
            </a:r>
            <a:r>
              <a:rPr lang="en-US" sz="1800" dirty="0">
                <a:latin typeface="Arial" pitchFamily="34" charset="0"/>
                <a:cs typeface="Arial" pitchFamily="34" charset="0"/>
              </a:rPr>
              <a:t> </a:t>
            </a:r>
            <a:r>
              <a:rPr lang="en-US" sz="1800" dirty="0" err="1">
                <a:latin typeface="Arial" pitchFamily="34" charset="0"/>
                <a:cs typeface="Arial" pitchFamily="34" charset="0"/>
              </a:rPr>
              <a:t>lệnh</a:t>
            </a:r>
            <a:endParaRPr lang="en-US" sz="1800" dirty="0">
              <a:latin typeface="Arial" pitchFamily="34" charset="0"/>
              <a:cs typeface="Arial" pitchFamily="34" charset="0"/>
            </a:endParaRPr>
          </a:p>
          <a:p>
            <a:pPr lvl="2"/>
            <a:r>
              <a:rPr lang="en-US" sz="1800" dirty="0" err="1">
                <a:latin typeface="Arial" pitchFamily="34" charset="0"/>
                <a:cs typeface="Arial" pitchFamily="34" charset="0"/>
              </a:rPr>
              <a:t>Giải</a:t>
            </a:r>
            <a:r>
              <a:rPr lang="en-US" sz="1800" dirty="0">
                <a:latin typeface="Arial" pitchFamily="34" charset="0"/>
                <a:cs typeface="Arial" pitchFamily="34" charset="0"/>
              </a:rPr>
              <a:t> </a:t>
            </a:r>
            <a:r>
              <a:rPr lang="en-US" sz="1800" dirty="0" err="1">
                <a:latin typeface="Arial" pitchFamily="34" charset="0"/>
                <a:cs typeface="Arial" pitchFamily="34" charset="0"/>
              </a:rPr>
              <a:t>pháp</a:t>
            </a:r>
            <a:r>
              <a:rPr lang="en-US" sz="1800" dirty="0">
                <a:latin typeface="Arial" pitchFamily="34" charset="0"/>
                <a:cs typeface="Arial" pitchFamily="34" charset="0"/>
              </a:rPr>
              <a:t>: </a:t>
            </a:r>
          </a:p>
          <a:p>
            <a:pPr lvl="3"/>
            <a:r>
              <a:rPr lang="en-US" sz="1600" dirty="0" err="1">
                <a:latin typeface="Arial" pitchFamily="34" charset="0"/>
                <a:cs typeface="Arial" pitchFamily="34" charset="0"/>
              </a:rPr>
              <a:t>Khi</a:t>
            </a:r>
            <a:r>
              <a:rPr lang="en-US" sz="1600" dirty="0">
                <a:latin typeface="Arial" pitchFamily="34" charset="0"/>
                <a:cs typeface="Arial" pitchFamily="34" charset="0"/>
              </a:rPr>
              <a:t> user “</a:t>
            </a:r>
            <a:r>
              <a:rPr lang="en-US" sz="1600" dirty="0" err="1">
                <a:latin typeface="Arial" pitchFamily="34" charset="0"/>
                <a:cs typeface="Arial" pitchFamily="34" charset="0"/>
              </a:rPr>
              <a:t>ra</a:t>
            </a:r>
            <a:r>
              <a:rPr lang="en-US" sz="1600" dirty="0">
                <a:latin typeface="Arial" pitchFamily="34" charset="0"/>
                <a:cs typeface="Arial" pitchFamily="34" charset="0"/>
              </a:rPr>
              <a:t> </a:t>
            </a:r>
            <a:r>
              <a:rPr lang="en-US" sz="1600" dirty="0" err="1">
                <a:latin typeface="Arial" pitchFamily="34" charset="0"/>
                <a:cs typeface="Arial" pitchFamily="34" charset="0"/>
              </a:rPr>
              <a:t>lệnh</a:t>
            </a:r>
            <a:r>
              <a:rPr lang="en-US" sz="1600" dirty="0">
                <a:latin typeface="Arial" pitchFamily="34" charset="0"/>
                <a:cs typeface="Arial" pitchFamily="34" charset="0"/>
              </a:rPr>
              <a:t>" </a:t>
            </a:r>
            <a:r>
              <a:rPr lang="en-US" sz="1600" dirty="0" err="1">
                <a:latin typeface="Arial" pitchFamily="34" charset="0"/>
                <a:cs typeface="Arial" pitchFamily="34" charset="0"/>
              </a:rPr>
              <a:t>thì</a:t>
            </a:r>
            <a:r>
              <a:rPr lang="en-US" sz="1600" dirty="0">
                <a:latin typeface="Arial" pitchFamily="34" charset="0"/>
                <a:cs typeface="Arial" pitchFamily="34" charset="0"/>
              </a:rPr>
              <a:t> </a:t>
            </a:r>
            <a:r>
              <a:rPr lang="en-US" sz="1600" dirty="0" err="1">
                <a:latin typeface="Arial" pitchFamily="34" charset="0"/>
                <a:cs typeface="Arial" pitchFamily="34" charset="0"/>
              </a:rPr>
              <a:t>cho</a:t>
            </a:r>
            <a:r>
              <a:rPr lang="en-US" sz="1600" dirty="0">
                <a:latin typeface="Arial" pitchFamily="34" charset="0"/>
                <a:cs typeface="Arial" pitchFamily="34" charset="0"/>
              </a:rPr>
              <a:t> </a:t>
            </a:r>
            <a:r>
              <a:rPr lang="en-US" sz="1600" dirty="0" err="1">
                <a:latin typeface="Arial" pitchFamily="34" charset="0"/>
                <a:cs typeface="Arial" pitchFamily="34" charset="0"/>
              </a:rPr>
              <a:t>phép</a:t>
            </a:r>
            <a:r>
              <a:rPr lang="en-US" sz="1600" dirty="0">
                <a:latin typeface="Arial" pitchFamily="34" charset="0"/>
                <a:cs typeface="Arial" pitchFamily="34" charset="0"/>
              </a:rPr>
              <a:t> </a:t>
            </a:r>
            <a:r>
              <a:rPr lang="en-US" sz="1600" dirty="0" err="1">
                <a:latin typeface="Arial" pitchFamily="34" charset="0"/>
                <a:cs typeface="Arial" pitchFamily="34" charset="0"/>
              </a:rPr>
              <a:t>sử</a:t>
            </a:r>
            <a:r>
              <a:rPr lang="en-US" sz="1600" dirty="0">
                <a:latin typeface="Arial" pitchFamily="34" charset="0"/>
                <a:cs typeface="Arial" pitchFamily="34" charset="0"/>
              </a:rPr>
              <a:t> </a:t>
            </a:r>
            <a:r>
              <a:rPr lang="en-US" sz="1600" dirty="0" err="1">
                <a:latin typeface="Arial" pitchFamily="34" charset="0"/>
                <a:cs typeface="Arial" pitchFamily="34" charset="0"/>
              </a:rPr>
              <a:t>dụng</a:t>
            </a:r>
            <a:r>
              <a:rPr lang="en-US" sz="1600" dirty="0">
                <a:latin typeface="Arial" pitchFamily="34" charset="0"/>
                <a:cs typeface="Arial" pitchFamily="34" charset="0"/>
              </a:rPr>
              <a:t> </a:t>
            </a:r>
            <a:r>
              <a:rPr lang="en-US" sz="1600" dirty="0" err="1">
                <a:latin typeface="Arial" pitchFamily="34" charset="0"/>
                <a:cs typeface="Arial" pitchFamily="34" charset="0"/>
              </a:rPr>
              <a:t>từ</a:t>
            </a:r>
            <a:r>
              <a:rPr lang="en-US" sz="1600" dirty="0">
                <a:latin typeface="Arial" pitchFamily="34" charset="0"/>
                <a:cs typeface="Arial" pitchFamily="34" charset="0"/>
              </a:rPr>
              <a:t> </a:t>
            </a:r>
            <a:r>
              <a:rPr lang="en-US" sz="1600" dirty="0" err="1">
                <a:latin typeface="Arial" pitchFamily="34" charset="0"/>
                <a:cs typeface="Arial" pitchFamily="34" charset="0"/>
              </a:rPr>
              <a:t>đồng</a:t>
            </a:r>
            <a:r>
              <a:rPr lang="en-US" sz="1600" dirty="0">
                <a:latin typeface="Arial" pitchFamily="34" charset="0"/>
                <a:cs typeface="Arial" pitchFamily="34" charset="0"/>
              </a:rPr>
              <a:t> </a:t>
            </a:r>
            <a:r>
              <a:rPr lang="en-US" sz="1600" dirty="0" err="1">
                <a:latin typeface="Arial" pitchFamily="34" charset="0"/>
                <a:cs typeface="Arial" pitchFamily="34" charset="0"/>
              </a:rPr>
              <a:t>nghĩa</a:t>
            </a:r>
            <a:r>
              <a:rPr lang="en-US" sz="1600" dirty="0">
                <a:latin typeface="Arial" pitchFamily="34" charset="0"/>
                <a:cs typeface="Arial" pitchFamily="34" charset="0"/>
              </a:rPr>
              <a:t>; </a:t>
            </a:r>
            <a:r>
              <a:rPr lang="en-US" sz="1600" dirty="0" err="1">
                <a:latin typeface="Arial" pitchFamily="34" charset="0"/>
                <a:cs typeface="Arial" pitchFamily="34" charset="0"/>
              </a:rPr>
              <a:t>khi</a:t>
            </a:r>
            <a:r>
              <a:rPr lang="en-US" sz="1600" dirty="0">
                <a:latin typeface="Arial" pitchFamily="34" charset="0"/>
                <a:cs typeface="Arial" pitchFamily="34" charset="0"/>
              </a:rPr>
              <a:t> UI “</a:t>
            </a:r>
            <a:r>
              <a:rPr lang="en-US" sz="1600" dirty="0" err="1">
                <a:latin typeface="Arial" pitchFamily="34" charset="0"/>
                <a:cs typeface="Arial" pitchFamily="34" charset="0"/>
              </a:rPr>
              <a:t>trình</a:t>
            </a:r>
            <a:r>
              <a:rPr lang="en-US" sz="1600" dirty="0">
                <a:latin typeface="Arial" pitchFamily="34" charset="0"/>
                <a:cs typeface="Arial" pitchFamily="34" charset="0"/>
              </a:rPr>
              <a:t> </a:t>
            </a:r>
            <a:r>
              <a:rPr lang="en-US" sz="1600" dirty="0" err="1">
                <a:latin typeface="Arial" pitchFamily="34" charset="0"/>
                <a:cs typeface="Arial" pitchFamily="34" charset="0"/>
              </a:rPr>
              <a:t>diễn</a:t>
            </a:r>
            <a:r>
              <a:rPr lang="en-US" sz="1600" dirty="0">
                <a:latin typeface="Arial" pitchFamily="34" charset="0"/>
                <a:cs typeface="Arial" pitchFamily="34" charset="0"/>
              </a:rPr>
              <a:t>" </a:t>
            </a:r>
            <a:r>
              <a:rPr lang="en-US" sz="1600" dirty="0" err="1">
                <a:latin typeface="Arial" pitchFamily="34" charset="0"/>
                <a:cs typeface="Arial" pitchFamily="34" charset="0"/>
              </a:rPr>
              <a:t>thì</a:t>
            </a:r>
            <a:r>
              <a:rPr lang="en-US" sz="1600" dirty="0">
                <a:latin typeface="Arial" pitchFamily="34" charset="0"/>
                <a:cs typeface="Arial" pitchFamily="34" charset="0"/>
              </a:rPr>
              <a:t> </a:t>
            </a:r>
            <a:r>
              <a:rPr lang="en-US" sz="1600" dirty="0" err="1">
                <a:latin typeface="Arial" pitchFamily="34" charset="0"/>
                <a:cs typeface="Arial" pitchFamily="34" charset="0"/>
              </a:rPr>
              <a:t>phải</a:t>
            </a:r>
            <a:r>
              <a:rPr lang="en-US" sz="1600" dirty="0">
                <a:latin typeface="Arial" pitchFamily="34" charset="0"/>
                <a:cs typeface="Arial" pitchFamily="34" charset="0"/>
              </a:rPr>
              <a:t> </a:t>
            </a:r>
            <a:r>
              <a:rPr lang="en-US" sz="1600" dirty="0" err="1">
                <a:latin typeface="Arial" pitchFamily="34" charset="0"/>
                <a:cs typeface="Arial" pitchFamily="34" charset="0"/>
              </a:rPr>
              <a:t>nhất</a:t>
            </a:r>
            <a:r>
              <a:rPr lang="en-US" sz="1600" dirty="0">
                <a:latin typeface="Arial" pitchFamily="34" charset="0"/>
                <a:cs typeface="Arial" pitchFamily="34" charset="0"/>
              </a:rPr>
              <a:t> </a:t>
            </a:r>
            <a:r>
              <a:rPr lang="en-US" sz="1600" dirty="0" err="1">
                <a:latin typeface="Arial" pitchFamily="34" charset="0"/>
                <a:cs typeface="Arial" pitchFamily="34" charset="0"/>
              </a:rPr>
              <a:t>quán</a:t>
            </a:r>
            <a:r>
              <a:rPr lang="en-US" sz="1600" dirty="0">
                <a:latin typeface="Arial" pitchFamily="34" charset="0"/>
                <a:cs typeface="Arial" pitchFamily="34" charset="0"/>
              </a:rPr>
              <a:t>, </a:t>
            </a:r>
            <a:r>
              <a:rPr lang="en-US" sz="1600" dirty="0" err="1">
                <a:latin typeface="Arial" pitchFamily="34" charset="0"/>
                <a:cs typeface="Arial" pitchFamily="34" charset="0"/>
              </a:rPr>
              <a:t>luôn</a:t>
            </a:r>
            <a:r>
              <a:rPr lang="en-US" sz="1600" dirty="0">
                <a:latin typeface="Arial" pitchFamily="34" charset="0"/>
                <a:cs typeface="Arial" pitchFamily="34" charset="0"/>
              </a:rPr>
              <a:t> </a:t>
            </a:r>
            <a:r>
              <a:rPr lang="en-US" sz="1600" dirty="0" err="1">
                <a:latin typeface="Arial" pitchFamily="34" charset="0"/>
                <a:cs typeface="Arial" pitchFamily="34" charset="0"/>
              </a:rPr>
              <a:t>sử</a:t>
            </a:r>
            <a:r>
              <a:rPr lang="en-US" sz="1600" dirty="0">
                <a:latin typeface="Arial" pitchFamily="34" charset="0"/>
                <a:cs typeface="Arial" pitchFamily="34" charset="0"/>
              </a:rPr>
              <a:t> </a:t>
            </a:r>
            <a:r>
              <a:rPr lang="en-US" sz="1600" dirty="0" err="1">
                <a:latin typeface="Arial" pitchFamily="34" charset="0"/>
                <a:cs typeface="Arial" pitchFamily="34" charset="0"/>
              </a:rPr>
              <a:t>dụng</a:t>
            </a:r>
            <a:r>
              <a:rPr lang="en-US" sz="1600" dirty="0">
                <a:latin typeface="Arial" pitchFamily="34" charset="0"/>
                <a:cs typeface="Arial" pitchFamily="34" charset="0"/>
              </a:rPr>
              <a:t> </a:t>
            </a:r>
            <a:r>
              <a:rPr lang="en-US" sz="1600" dirty="0" err="1">
                <a:latin typeface="Arial" pitchFamily="34" charset="0"/>
                <a:cs typeface="Arial" pitchFamily="34" charset="0"/>
              </a:rPr>
              <a:t>cùng</a:t>
            </a:r>
            <a:r>
              <a:rPr lang="en-US" sz="1600" dirty="0">
                <a:latin typeface="Arial" pitchFamily="34" charset="0"/>
                <a:cs typeface="Arial" pitchFamily="34" charset="0"/>
              </a:rPr>
              <a:t> 1 </a:t>
            </a:r>
            <a:r>
              <a:rPr lang="en-US" sz="1600" dirty="0" err="1">
                <a:latin typeface="Arial" pitchFamily="34" charset="0"/>
                <a:cs typeface="Arial" pitchFamily="34" charset="0"/>
              </a:rPr>
              <a:t>tên</a:t>
            </a:r>
            <a:r>
              <a:rPr lang="en-US" sz="1600" dirty="0">
                <a:latin typeface="Arial" pitchFamily="34" charset="0"/>
                <a:cs typeface="Arial" pitchFamily="34" charset="0"/>
              </a:rPr>
              <a:t> </a:t>
            </a:r>
            <a:r>
              <a:rPr lang="en-US" sz="1600" dirty="0" err="1">
                <a:latin typeface="Arial" pitchFamily="34" charset="0"/>
                <a:cs typeface="Arial" pitchFamily="34" charset="0"/>
              </a:rPr>
              <a:t>cho</a:t>
            </a:r>
            <a:r>
              <a:rPr lang="en-US" sz="1600" dirty="0">
                <a:latin typeface="Arial" pitchFamily="34" charset="0"/>
                <a:cs typeface="Arial" pitchFamily="34" charset="0"/>
              </a:rPr>
              <a:t> </a:t>
            </a:r>
            <a:r>
              <a:rPr lang="en-US" sz="1600" dirty="0" err="1">
                <a:latin typeface="Arial" pitchFamily="34" charset="0"/>
                <a:cs typeface="Arial" pitchFamily="34" charset="0"/>
              </a:rPr>
              <a:t>cùng</a:t>
            </a:r>
            <a:r>
              <a:rPr lang="en-US" sz="1600" dirty="0">
                <a:latin typeface="Arial" pitchFamily="34" charset="0"/>
                <a:cs typeface="Arial" pitchFamily="34" charset="0"/>
              </a:rPr>
              <a:t> 1 </a:t>
            </a:r>
            <a:r>
              <a:rPr lang="en-US" sz="1600" dirty="0" err="1">
                <a:latin typeface="Arial" pitchFamily="34" charset="0"/>
                <a:cs typeface="Arial" pitchFamily="34" charset="0"/>
              </a:rPr>
              <a:t>lệnh</a:t>
            </a:r>
            <a:r>
              <a:rPr lang="en-US" sz="1600" dirty="0">
                <a:latin typeface="Arial" pitchFamily="34" charset="0"/>
                <a:cs typeface="Arial" pitchFamily="34" charset="0"/>
              </a:rPr>
              <a:t> hay </a:t>
            </a:r>
            <a:r>
              <a:rPr lang="en-US" sz="1600" dirty="0" err="1">
                <a:latin typeface="Arial" pitchFamily="34" charset="0"/>
                <a:cs typeface="Arial" pitchFamily="34" charset="0"/>
              </a:rPr>
              <a:t>đối</a:t>
            </a:r>
            <a:r>
              <a:rPr lang="en-US" sz="1600" dirty="0">
                <a:latin typeface="Arial" pitchFamily="34" charset="0"/>
                <a:cs typeface="Arial" pitchFamily="34" charset="0"/>
              </a:rPr>
              <a:t> </a:t>
            </a:r>
            <a:r>
              <a:rPr lang="en-US" sz="1600" dirty="0" err="1">
                <a:latin typeface="Arial" pitchFamily="34" charset="0"/>
                <a:cs typeface="Arial" pitchFamily="34" charset="0"/>
              </a:rPr>
              <a:t>tượng</a:t>
            </a:r>
            <a:r>
              <a:rPr lang="en-US" sz="1600" dirty="0">
                <a:latin typeface="Arial" pitchFamily="34" charset="0"/>
                <a:cs typeface="Arial" pitchFamily="34" charset="0"/>
              </a:rPr>
              <a:t>.</a:t>
            </a:r>
          </a:p>
          <a:p>
            <a:pPr lvl="1"/>
            <a:r>
              <a:rPr lang="en-US" sz="2000" dirty="0" err="1">
                <a:latin typeface="Arial" pitchFamily="34" charset="0"/>
                <a:cs typeface="Arial" pitchFamily="34" charset="0"/>
              </a:rPr>
              <a:t>Nhất</a:t>
            </a:r>
            <a:r>
              <a:rPr lang="en-US" sz="2000" dirty="0">
                <a:latin typeface="Arial" pitchFamily="34" charset="0"/>
                <a:cs typeface="Arial" pitchFamily="34" charset="0"/>
              </a:rPr>
              <a:t> </a:t>
            </a:r>
            <a:r>
              <a:rPr lang="en-US" sz="2000" dirty="0" err="1">
                <a:latin typeface="Arial" pitchFamily="34" charset="0"/>
                <a:cs typeface="Arial" pitchFamily="34" charset="0"/>
              </a:rPr>
              <a:t>quán</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thứ</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a:t>
            </a:r>
            <a:r>
              <a:rPr lang="en-US" sz="2000" dirty="0" err="1">
                <a:latin typeface="Arial" pitchFamily="34" charset="0"/>
                <a:cs typeface="Arial" pitchFamily="34" charset="0"/>
              </a:rPr>
              <a:t>lệnh</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tham</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lệnh</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tế</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cả</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sau</a:t>
            </a:r>
            <a:r>
              <a:rPr lang="en-US" sz="2000" dirty="0">
                <a:latin typeface="Arial" pitchFamily="34" charset="0"/>
                <a:cs typeface="Arial" pitchFamily="34" charset="0"/>
              </a:rPr>
              <a:t>:</a:t>
            </a:r>
          </a:p>
          <a:p>
            <a:pPr lvl="2"/>
            <a:r>
              <a:rPr lang="en-US" sz="1800" dirty="0" err="1">
                <a:latin typeface="Arial" pitchFamily="34" charset="0"/>
                <a:cs typeface="Arial" pitchFamily="34" charset="0"/>
              </a:rPr>
              <a:t>Thứ</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danh</a:t>
            </a:r>
            <a:r>
              <a:rPr lang="en-US" sz="1800" dirty="0">
                <a:latin typeface="Arial" pitchFamily="34" charset="0"/>
                <a:cs typeface="Arial" pitchFamily="34" charset="0"/>
              </a:rPr>
              <a:t> </a:t>
            </a:r>
            <a:r>
              <a:rPr lang="en-US" sz="1800" dirty="0" err="1">
                <a:latin typeface="Arial" pitchFamily="34" charset="0"/>
                <a:cs typeface="Arial" pitchFamily="34" charset="0"/>
              </a:rPr>
              <a:t>từ-động</a:t>
            </a:r>
            <a:r>
              <a:rPr lang="en-US" sz="1800" dirty="0">
                <a:latin typeface="Arial" pitchFamily="34" charset="0"/>
                <a:cs typeface="Arial" pitchFamily="34" charset="0"/>
              </a:rPr>
              <a:t> </a:t>
            </a:r>
            <a:r>
              <a:rPr lang="en-US" sz="1800" dirty="0" err="1">
                <a:latin typeface="Arial" pitchFamily="34" charset="0"/>
                <a:cs typeface="Arial" pitchFamily="34" charset="0"/>
              </a:rPr>
              <a:t>từ</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GUI: User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đối</a:t>
            </a:r>
            <a:r>
              <a:rPr lang="en-US" sz="1800" dirty="0">
                <a:latin typeface="Arial" pitchFamily="34" charset="0"/>
                <a:cs typeface="Arial" pitchFamily="34" charset="0"/>
              </a:rPr>
              <a:t> </a:t>
            </a:r>
            <a:r>
              <a:rPr lang="en-US" sz="1800" dirty="0" err="1">
                <a:latin typeface="Arial" pitchFamily="34" charset="0"/>
                <a:cs typeface="Arial" pitchFamily="34" charset="0"/>
              </a:rPr>
              <a:t>tượng</a:t>
            </a:r>
            <a:r>
              <a:rPr lang="en-US" sz="1800" dirty="0">
                <a:latin typeface="Arial" pitchFamily="34" charset="0"/>
                <a:cs typeface="Arial" pitchFamily="34" charset="0"/>
              </a:rPr>
              <a:t> </a:t>
            </a:r>
            <a:r>
              <a:rPr lang="en-US" sz="1800" dirty="0" err="1">
                <a:latin typeface="Arial" pitchFamily="34" charset="0"/>
                <a:cs typeface="Arial" pitchFamily="34" charset="0"/>
              </a:rPr>
              <a:t>sau</a:t>
            </a:r>
            <a:r>
              <a:rPr lang="en-US" sz="1800" dirty="0">
                <a:latin typeface="Arial" pitchFamily="34" charset="0"/>
                <a:cs typeface="Arial" pitchFamily="34" charset="0"/>
              </a:rPr>
              <a:t> </a:t>
            </a:r>
            <a:r>
              <a:rPr lang="en-US" sz="1800" dirty="0" err="1">
                <a:latin typeface="Arial" pitchFamily="34" charset="0"/>
                <a:cs typeface="Arial" pitchFamily="34" charset="0"/>
              </a:rPr>
              <a:t>đó</a:t>
            </a:r>
            <a:r>
              <a:rPr lang="en-US" sz="1800" dirty="0">
                <a:latin typeface="Arial" pitchFamily="34" charset="0"/>
                <a:cs typeface="Arial" pitchFamily="34" charset="0"/>
              </a:rPr>
              <a:t>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lệnh</a:t>
            </a:r>
            <a:r>
              <a:rPr lang="en-US" sz="1800" dirty="0">
                <a:latin typeface="Arial" pitchFamily="34" charset="0"/>
                <a:cs typeface="Arial" pitchFamily="34" charset="0"/>
              </a:rPr>
              <a:t> </a:t>
            </a:r>
            <a:r>
              <a:rPr lang="en-US" sz="1800" dirty="0" err="1">
                <a:latin typeface="Arial" pitchFamily="34" charset="0"/>
                <a:cs typeface="Arial" pitchFamily="34" charset="0"/>
              </a:rPr>
              <a:t>tác</a:t>
            </a:r>
            <a:r>
              <a:rPr lang="en-US" sz="1800" dirty="0">
                <a:latin typeface="Arial" pitchFamily="34" charset="0"/>
                <a:cs typeface="Arial" pitchFamily="34" charset="0"/>
              </a:rPr>
              <a:t> </a:t>
            </a:r>
            <a:r>
              <a:rPr lang="en-US" sz="1800" dirty="0" err="1">
                <a:latin typeface="Arial" pitchFamily="34" charset="0"/>
                <a:cs typeface="Arial" pitchFamily="34" charset="0"/>
              </a:rPr>
              <a:t>động</a:t>
            </a:r>
            <a:r>
              <a:rPr lang="en-US" sz="1800" dirty="0">
                <a:latin typeface="Arial" pitchFamily="34" charset="0"/>
                <a:cs typeface="Arial" pitchFamily="34" charset="0"/>
              </a:rPr>
              <a:t>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đối</a:t>
            </a:r>
            <a:r>
              <a:rPr lang="en-US" sz="1800" dirty="0">
                <a:latin typeface="Arial" pitchFamily="34" charset="0"/>
                <a:cs typeface="Arial" pitchFamily="34" charset="0"/>
              </a:rPr>
              <a:t> </a:t>
            </a:r>
            <a:r>
              <a:rPr lang="en-US" sz="1800" dirty="0" err="1">
                <a:latin typeface="Arial" pitchFamily="34" charset="0"/>
                <a:cs typeface="Arial" pitchFamily="34" charset="0"/>
              </a:rPr>
              <a:t>tượng</a:t>
            </a:r>
            <a:r>
              <a:rPr lang="en-US" sz="1800" dirty="0">
                <a:latin typeface="Arial" pitchFamily="34" charset="0"/>
                <a:cs typeface="Arial" pitchFamily="34" charset="0"/>
              </a:rPr>
              <a:t>.</a:t>
            </a:r>
          </a:p>
          <a:p>
            <a:pPr lvl="2"/>
            <a:r>
              <a:rPr lang="en-US" sz="1800" dirty="0" err="1">
                <a:latin typeface="Arial" pitchFamily="34" charset="0"/>
                <a:cs typeface="Arial" pitchFamily="34" charset="0"/>
              </a:rPr>
              <a:t>Thứ</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động</a:t>
            </a:r>
            <a:r>
              <a:rPr lang="en-US" sz="1800" dirty="0">
                <a:latin typeface="Arial" pitchFamily="34" charset="0"/>
                <a:cs typeface="Arial" pitchFamily="34" charset="0"/>
              </a:rPr>
              <a:t> </a:t>
            </a:r>
            <a:r>
              <a:rPr lang="en-US" sz="1800" dirty="0" err="1">
                <a:latin typeface="Arial" pitchFamily="34" charset="0"/>
                <a:cs typeface="Arial" pitchFamily="34" charset="0"/>
              </a:rPr>
              <a:t>từ-danh</a:t>
            </a:r>
            <a:r>
              <a:rPr lang="en-US" sz="1800" dirty="0">
                <a:latin typeface="Arial" pitchFamily="34" charset="0"/>
                <a:cs typeface="Arial" pitchFamily="34" charset="0"/>
              </a:rPr>
              <a:t> </a:t>
            </a:r>
            <a:r>
              <a:rPr lang="en-US" sz="1800" dirty="0" err="1">
                <a:latin typeface="Arial" pitchFamily="34" charset="0"/>
                <a:cs typeface="Arial" pitchFamily="34" charset="0"/>
              </a:rPr>
              <a:t>từ</a:t>
            </a:r>
            <a:r>
              <a:rPr lang="en-US" sz="1800" dirty="0">
                <a:latin typeface="Arial" pitchFamily="34" charset="0"/>
                <a:cs typeface="Arial" pitchFamily="34" charset="0"/>
              </a:rPr>
              <a:t>: </a:t>
            </a:r>
            <a:r>
              <a:rPr lang="en-US" sz="1800" dirty="0" err="1">
                <a:latin typeface="Arial" pitchFamily="34" charset="0"/>
                <a:cs typeface="Arial" pitchFamily="34" charset="0"/>
              </a:rPr>
              <a:t>Kích</a:t>
            </a:r>
            <a:r>
              <a:rPr lang="en-US" sz="1800" dirty="0">
                <a:latin typeface="Arial" pitchFamily="34" charset="0"/>
                <a:cs typeface="Arial" pitchFamily="34" charset="0"/>
              </a:rPr>
              <a:t> </a:t>
            </a:r>
            <a:r>
              <a:rPr lang="en-US" sz="1800" dirty="0" err="1">
                <a:latin typeface="Arial" pitchFamily="34" charset="0"/>
                <a:cs typeface="Arial" pitchFamily="34" charset="0"/>
              </a:rPr>
              <a:t>hoạt</a:t>
            </a:r>
            <a:r>
              <a:rPr lang="en-US" sz="1800" dirty="0">
                <a:latin typeface="Arial" pitchFamily="34" charset="0"/>
                <a:cs typeface="Arial" pitchFamily="34" charset="0"/>
              </a:rPr>
              <a:t> </a:t>
            </a:r>
            <a:r>
              <a:rPr lang="en-US" sz="1800" dirty="0" err="1">
                <a:latin typeface="Arial" pitchFamily="34" charset="0"/>
                <a:cs typeface="Arial" pitchFamily="34" charset="0"/>
              </a:rPr>
              <a:t>lệnh</a:t>
            </a:r>
            <a:r>
              <a:rPr lang="en-US" sz="1800" dirty="0">
                <a:latin typeface="Arial" pitchFamily="34" charset="0"/>
                <a:cs typeface="Arial" pitchFamily="34" charset="0"/>
              </a:rPr>
              <a:t> </a:t>
            </a:r>
            <a:r>
              <a:rPr lang="en-US" sz="1800" dirty="0" err="1">
                <a:latin typeface="Arial" pitchFamily="34" charset="0"/>
                <a:cs typeface="Arial" pitchFamily="34" charset="0"/>
              </a:rPr>
              <a:t>trước</a:t>
            </a:r>
            <a:r>
              <a:rPr lang="en-US" sz="1800" dirty="0">
                <a:latin typeface="Arial" pitchFamily="34" charset="0"/>
                <a:cs typeface="Arial" pitchFamily="34" charset="0"/>
              </a:rPr>
              <a:t>, </a:t>
            </a:r>
            <a:r>
              <a:rPr lang="en-US" sz="1800" dirty="0" err="1">
                <a:latin typeface="Arial" pitchFamily="34" charset="0"/>
                <a:cs typeface="Arial" pitchFamily="34" charset="0"/>
              </a:rPr>
              <a:t>sau</a:t>
            </a:r>
            <a:r>
              <a:rPr lang="en-US" sz="1800" dirty="0">
                <a:latin typeface="Arial" pitchFamily="34" charset="0"/>
                <a:cs typeface="Arial" pitchFamily="34" charset="0"/>
              </a:rPr>
              <a:t> </a:t>
            </a:r>
            <a:r>
              <a:rPr lang="en-US" sz="1800" dirty="0" err="1">
                <a:latin typeface="Arial" pitchFamily="34" charset="0"/>
                <a:cs typeface="Arial" pitchFamily="34" charset="0"/>
              </a:rPr>
              <a:t>đó</a:t>
            </a:r>
            <a:r>
              <a:rPr lang="en-US" sz="1800" dirty="0">
                <a:latin typeface="Arial" pitchFamily="34" charset="0"/>
                <a:cs typeface="Arial" pitchFamily="34" charset="0"/>
              </a:rPr>
              <a:t>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tham</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a:t>
            </a:r>
          </a:p>
          <a:p>
            <a:pPr lvl="2"/>
            <a:r>
              <a:rPr lang="en-US" sz="1800" dirty="0" err="1">
                <a:latin typeface="Arial" pitchFamily="34" charset="0"/>
                <a:cs typeface="Arial" pitchFamily="34" charset="0"/>
              </a:rPr>
              <a:t>Nếu</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chương</a:t>
            </a:r>
            <a:r>
              <a:rPr lang="en-US" sz="1800" dirty="0">
                <a:latin typeface="Arial" pitchFamily="34" charset="0"/>
                <a:cs typeface="Arial" pitchFamily="34" charset="0"/>
              </a:rPr>
              <a:t> </a:t>
            </a:r>
            <a:r>
              <a:rPr lang="en-US" sz="1800" dirty="0" err="1">
                <a:latin typeface="Arial" pitchFamily="34" charset="0"/>
                <a:cs typeface="Arial" pitchFamily="34" charset="0"/>
              </a:rPr>
              <a:t>trình</a:t>
            </a:r>
            <a:r>
              <a:rPr lang="en-US" sz="1800" dirty="0">
                <a:latin typeface="Arial" pitchFamily="34" charset="0"/>
                <a:cs typeface="Arial" pitchFamily="34" charset="0"/>
              </a:rPr>
              <a:t> </a:t>
            </a:r>
            <a:r>
              <a:rPr lang="en-US" sz="1800" dirty="0" err="1">
                <a:latin typeface="Arial" pitchFamily="34" charset="0"/>
                <a:cs typeface="Arial" pitchFamily="34" charset="0"/>
              </a:rPr>
              <a:t>vẽ</a:t>
            </a:r>
            <a:r>
              <a:rPr lang="en-US" sz="1800" dirty="0">
                <a:latin typeface="Arial" pitchFamily="34" charset="0"/>
                <a:cs typeface="Arial" pitchFamily="34" charset="0"/>
              </a:rPr>
              <a:t> </a:t>
            </a:r>
            <a:r>
              <a:rPr lang="en-US" sz="1800" dirty="0" err="1">
                <a:latin typeface="Arial" pitchFamily="34" charset="0"/>
                <a:cs typeface="Arial" pitchFamily="34" charset="0"/>
              </a:rPr>
              <a:t>đồ</a:t>
            </a:r>
            <a:r>
              <a:rPr lang="en-US" sz="1800" dirty="0">
                <a:latin typeface="Arial" pitchFamily="34" charset="0"/>
                <a:cs typeface="Arial" pitchFamily="34" charset="0"/>
              </a:rPr>
              <a:t> </a:t>
            </a:r>
            <a:r>
              <a:rPr lang="en-US" sz="1800" dirty="0" err="1">
                <a:latin typeface="Arial" pitchFamily="34" charset="0"/>
                <a:cs typeface="Arial" pitchFamily="34" charset="0"/>
              </a:rPr>
              <a:t>họa</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cả</a:t>
            </a:r>
            <a:r>
              <a:rPr lang="en-US" sz="1800" dirty="0">
                <a:latin typeface="Arial" pitchFamily="34" charset="0"/>
                <a:cs typeface="Arial" pitchFamily="34" charset="0"/>
              </a:rPr>
              <a:t> 2 </a:t>
            </a:r>
            <a:r>
              <a:rPr lang="en-US" sz="1800" dirty="0" err="1">
                <a:latin typeface="Arial" pitchFamily="34" charset="0"/>
                <a:cs typeface="Arial" pitchFamily="34" charset="0"/>
              </a:rPr>
              <a:t>loại</a:t>
            </a:r>
            <a:r>
              <a:rPr lang="en-US" sz="1800" dirty="0">
                <a:latin typeface="Arial" pitchFamily="34" charset="0"/>
                <a:cs typeface="Arial" pitchFamily="34" charset="0"/>
              </a:rPr>
              <a:t>  </a:t>
            </a:r>
            <a:r>
              <a:rPr lang="en-US" sz="1800" dirty="0" err="1">
                <a:latin typeface="Arial" pitchFamily="34" charset="0"/>
                <a:cs typeface="Arial" pitchFamily="34" charset="0"/>
              </a:rPr>
              <a:t>thì</a:t>
            </a:r>
            <a:r>
              <a:rPr lang="en-US" sz="1800" dirty="0">
                <a:latin typeface="Arial" pitchFamily="34" charset="0"/>
                <a:cs typeface="Arial" pitchFamily="34" charset="0"/>
              </a:rPr>
              <a:t> </a:t>
            </a:r>
            <a:r>
              <a:rPr lang="en-US" sz="1800" dirty="0" err="1">
                <a:latin typeface="Arial" pitchFamily="34" charset="0"/>
                <a:cs typeface="Arial" pitchFamily="34" charset="0"/>
              </a:rPr>
              <a:t>làm</a:t>
            </a:r>
            <a:r>
              <a:rPr lang="en-US" sz="1800" dirty="0">
                <a:latin typeface="Arial" pitchFamily="34" charset="0"/>
                <a:cs typeface="Arial" pitchFamily="34" charset="0"/>
              </a:rPr>
              <a:t> </a:t>
            </a:r>
            <a:r>
              <a:rPr lang="en-US" sz="1800" dirty="0" err="1">
                <a:latin typeface="Arial" pitchFamily="34" charset="0"/>
                <a:cs typeface="Arial" pitchFamily="34" charset="0"/>
              </a:rPr>
              <a:t>rất</a:t>
            </a:r>
            <a:r>
              <a:rPr lang="en-US" sz="1800" dirty="0">
                <a:latin typeface="Arial" pitchFamily="34" charset="0"/>
                <a:cs typeface="Arial" pitchFamily="34" charset="0"/>
              </a:rPr>
              <a:t> </a:t>
            </a:r>
            <a:r>
              <a:rPr lang="en-US" sz="1800" dirty="0" err="1">
                <a:latin typeface="Arial" pitchFamily="34" charset="0"/>
                <a:cs typeface="Arial" pitchFamily="34" charset="0"/>
              </a:rPr>
              <a:t>khó</a:t>
            </a:r>
            <a:r>
              <a:rPr lang="en-US" sz="1800" dirty="0">
                <a:latin typeface="Arial" pitchFamily="34" charset="0"/>
                <a:cs typeface="Arial" pitchFamily="34" charset="0"/>
              </a:rPr>
              <a:t> </a:t>
            </a:r>
            <a:r>
              <a:rPr lang="en-US" sz="1800" dirty="0" err="1">
                <a:latin typeface="Arial" pitchFamily="34" charset="0"/>
                <a:cs typeface="Arial" pitchFamily="34" charset="0"/>
              </a:rPr>
              <a:t>học</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a:t>
            </a:r>
          </a:p>
          <a:p>
            <a:pPr lvl="1"/>
            <a:endParaRPr lang="en-US" sz="2000" dirty="0">
              <a:latin typeface="Arial" pitchFamily="34" charset="0"/>
              <a:cs typeface="Arial" pitchFamily="34" charset="0"/>
            </a:endParaRPr>
          </a:p>
          <a:p>
            <a:endParaRPr lang="en-US" sz="2000" b="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9" name="Date Placeholder 8"/>
          <p:cNvSpPr>
            <a:spLocks noGrp="1"/>
          </p:cNvSpPr>
          <p:nvPr>
            <p:ph type="dt" sz="half" idx="10"/>
          </p:nvPr>
        </p:nvSpPr>
        <p:spPr/>
        <p:txBody>
          <a:bodyPr/>
          <a:lstStyle/>
          <a:p>
            <a:r>
              <a:rPr lang="en-US" smtClean="0"/>
              <a:t>12/2013</a:t>
            </a:r>
            <a:endParaRPr lang="en-US"/>
          </a:p>
        </p:txBody>
      </p:sp>
      <p:sp>
        <p:nvSpPr>
          <p:cNvPr id="10" name="Slide Number Placeholder 9"/>
          <p:cNvSpPr>
            <a:spLocks noGrp="1"/>
          </p:cNvSpPr>
          <p:nvPr>
            <p:ph type="sldNum" sz="quarter" idx="12"/>
          </p:nvPr>
        </p:nvSpPr>
        <p:spPr/>
        <p:txBody>
          <a:bodyPr/>
          <a:lstStyle/>
          <a:p>
            <a:fld id="{EC5BC178-54D5-4457-823E-9B8C72D04B15}"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pPr algn="ctr"/>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Nhất</a:t>
            </a:r>
            <a:r>
              <a:rPr lang="en-US" sz="2400" b="0" dirty="0">
                <a:latin typeface="Arial" pitchFamily="34" charset="0"/>
                <a:cs typeface="Arial" pitchFamily="34" charset="0"/>
              </a:rPr>
              <a:t> </a:t>
            </a:r>
            <a:r>
              <a:rPr lang="en-US" sz="2400" b="0" dirty="0" err="1">
                <a:latin typeface="Arial" pitchFamily="34" charset="0"/>
                <a:cs typeface="Arial" pitchFamily="34" charset="0"/>
              </a:rPr>
              <a:t>quán</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chuẩn</a:t>
            </a:r>
            <a:r>
              <a:rPr lang="en-US" sz="2400" b="0" dirty="0">
                <a:latin typeface="Arial" pitchFamily="34" charset="0"/>
                <a:cs typeface="Arial" pitchFamily="34" charset="0"/>
              </a:rPr>
              <a:t> (</a:t>
            </a:r>
            <a:r>
              <a:rPr lang="en-US" sz="2400" b="0" dirty="0" err="1">
                <a:latin typeface="Arial" pitchFamily="34" charset="0"/>
                <a:cs typeface="Arial" pitchFamily="34" charset="0"/>
              </a:rPr>
              <a:t>tt</a:t>
            </a:r>
            <a:r>
              <a:rPr lang="en-US" sz="2400" b="0" dirty="0">
                <a:latin typeface="Arial" pitchFamily="34" charset="0"/>
                <a:cs typeface="Arial" pitchFamily="34" charset="0"/>
              </a:rPr>
              <a:t>)</a:t>
            </a:r>
          </a:p>
          <a:p>
            <a:pPr lvl="1"/>
            <a:r>
              <a:rPr lang="en-US" sz="2000" dirty="0" err="1" smtClean="0"/>
              <a:t>Các</a:t>
            </a:r>
            <a:r>
              <a:rPr lang="en-US" sz="2000" dirty="0" smtClean="0"/>
              <a:t> </a:t>
            </a:r>
            <a:r>
              <a:rPr lang="en-US" sz="2000" dirty="0" err="1" smtClean="0"/>
              <a:t>loại</a:t>
            </a:r>
            <a:r>
              <a:rPr lang="en-US" sz="2000" dirty="0" smtClean="0"/>
              <a:t> </a:t>
            </a:r>
            <a:r>
              <a:rPr lang="en-US" sz="2000" dirty="0" err="1" smtClean="0"/>
              <a:t>nhất</a:t>
            </a:r>
            <a:r>
              <a:rPr lang="en-US" sz="2000" dirty="0" smtClean="0"/>
              <a:t> </a:t>
            </a:r>
            <a:r>
              <a:rPr lang="en-US" sz="2000" dirty="0" err="1" smtClean="0"/>
              <a:t>quán</a:t>
            </a:r>
            <a:endParaRPr lang="en-US" sz="2000" dirty="0" smtClean="0"/>
          </a:p>
          <a:p>
            <a:pPr lvl="2"/>
            <a:r>
              <a:rPr lang="en-US" sz="1800" dirty="0" err="1" smtClean="0"/>
              <a:t>Nhất</a:t>
            </a:r>
            <a:r>
              <a:rPr lang="en-US" sz="1800" dirty="0" smtClean="0"/>
              <a:t> </a:t>
            </a:r>
            <a:r>
              <a:rPr lang="en-US" sz="1800" dirty="0" err="1" smtClean="0"/>
              <a:t>quán</a:t>
            </a:r>
            <a:r>
              <a:rPr lang="en-US" sz="1800" dirty="0" smtClean="0"/>
              <a:t> </a:t>
            </a:r>
            <a:r>
              <a:rPr lang="en-US" sz="1800" dirty="0" err="1" smtClean="0"/>
              <a:t>trong</a:t>
            </a:r>
            <a:r>
              <a:rPr lang="en-US" sz="1800" dirty="0" smtClean="0"/>
              <a:t>: </a:t>
            </a:r>
            <a:r>
              <a:rPr lang="en-US" sz="1800" dirty="0" err="1" smtClean="0"/>
              <a:t>Nhất</a:t>
            </a:r>
            <a:r>
              <a:rPr lang="en-US" sz="1800" dirty="0" smtClean="0"/>
              <a:t> </a:t>
            </a:r>
          </a:p>
          <a:p>
            <a:pPr lvl="2">
              <a:buNone/>
            </a:pPr>
            <a:r>
              <a:rPr lang="en-US" sz="1800" dirty="0" smtClean="0"/>
              <a:t>	</a:t>
            </a:r>
            <a:r>
              <a:rPr lang="en-US" sz="1800" dirty="0" err="1" smtClean="0"/>
              <a:t>quán</a:t>
            </a:r>
            <a:r>
              <a:rPr lang="en-US" sz="1800" dirty="0" smtClean="0"/>
              <a:t> </a:t>
            </a:r>
            <a:r>
              <a:rPr lang="en-US" sz="1800" dirty="0" err="1" smtClean="0"/>
              <a:t>ngay</a:t>
            </a:r>
            <a:r>
              <a:rPr lang="en-US" sz="1800" dirty="0" smtClean="0"/>
              <a:t> </a:t>
            </a:r>
            <a:r>
              <a:rPr lang="en-US" sz="1800" dirty="0" err="1" smtClean="0"/>
              <a:t>trong</a:t>
            </a:r>
            <a:r>
              <a:rPr lang="en-US" sz="1800" dirty="0" smtClean="0"/>
              <a:t> </a:t>
            </a:r>
            <a:r>
              <a:rPr lang="en-US" sz="1800" dirty="0" err="1" smtClean="0"/>
              <a:t>ứng</a:t>
            </a:r>
            <a:r>
              <a:rPr lang="en-US" sz="1800" dirty="0" smtClean="0"/>
              <a:t> </a:t>
            </a:r>
          </a:p>
          <a:p>
            <a:pPr lvl="2">
              <a:buNone/>
            </a:pPr>
            <a:r>
              <a:rPr lang="en-US" sz="1800" dirty="0" smtClean="0"/>
              <a:t>	</a:t>
            </a:r>
            <a:r>
              <a:rPr lang="en-US" sz="1800" dirty="0" err="1" smtClean="0"/>
              <a:t>dụng</a:t>
            </a:r>
            <a:endParaRPr lang="en-US" sz="1800" dirty="0" smtClean="0"/>
          </a:p>
          <a:p>
            <a:pPr lvl="2"/>
            <a:r>
              <a:rPr lang="en-US" sz="1800" dirty="0" err="1" smtClean="0"/>
              <a:t>Nhất</a:t>
            </a:r>
            <a:r>
              <a:rPr lang="en-US" sz="1800" dirty="0" smtClean="0"/>
              <a:t> </a:t>
            </a:r>
            <a:r>
              <a:rPr lang="en-US" sz="1800" dirty="0" err="1" smtClean="0"/>
              <a:t>quán</a:t>
            </a:r>
            <a:r>
              <a:rPr lang="en-US" sz="1800" dirty="0" smtClean="0"/>
              <a:t> </a:t>
            </a:r>
            <a:r>
              <a:rPr lang="en-US" sz="1800" dirty="0" err="1" smtClean="0"/>
              <a:t>ngoài</a:t>
            </a:r>
            <a:r>
              <a:rPr lang="en-US" sz="1800" dirty="0" smtClean="0"/>
              <a:t> : </a:t>
            </a:r>
            <a:r>
              <a:rPr lang="en-US" sz="1800" dirty="0" err="1" smtClean="0"/>
              <a:t>Nhất</a:t>
            </a:r>
            <a:endParaRPr lang="en-US" sz="1800" dirty="0" smtClean="0"/>
          </a:p>
          <a:p>
            <a:pPr lvl="2">
              <a:buNone/>
            </a:pPr>
            <a:r>
              <a:rPr lang="en-US" sz="1800" dirty="0" smtClean="0"/>
              <a:t>	</a:t>
            </a:r>
            <a:r>
              <a:rPr lang="en-US" sz="1800" dirty="0" err="1" smtClean="0"/>
              <a:t>quán</a:t>
            </a:r>
            <a:r>
              <a:rPr lang="en-US" sz="1800" dirty="0" smtClean="0"/>
              <a:t> </a:t>
            </a:r>
            <a:r>
              <a:rPr lang="en-US" sz="1800" dirty="0" err="1" smtClean="0"/>
              <a:t>giữa</a:t>
            </a:r>
            <a:r>
              <a:rPr lang="en-US" sz="1800" dirty="0" smtClean="0"/>
              <a:t> </a:t>
            </a:r>
            <a:r>
              <a:rPr lang="en-US" sz="1800" dirty="0" err="1" smtClean="0"/>
              <a:t>các</a:t>
            </a:r>
            <a:r>
              <a:rPr lang="en-US" sz="1800" dirty="0" smtClean="0"/>
              <a:t> </a:t>
            </a:r>
            <a:r>
              <a:rPr lang="en-US" sz="1800" dirty="0" err="1" smtClean="0"/>
              <a:t>ứng</a:t>
            </a:r>
            <a:r>
              <a:rPr lang="en-US" sz="1800" dirty="0" smtClean="0"/>
              <a:t> </a:t>
            </a:r>
            <a:r>
              <a:rPr lang="en-US" sz="1800" dirty="0" err="1" smtClean="0"/>
              <a:t>dụng</a:t>
            </a:r>
            <a:endParaRPr lang="en-US" sz="1800" dirty="0" smtClean="0"/>
          </a:p>
          <a:p>
            <a:pPr lvl="2">
              <a:buNone/>
            </a:pPr>
            <a:r>
              <a:rPr lang="en-US" sz="1800" dirty="0" smtClean="0"/>
              <a:t>	</a:t>
            </a:r>
            <a:r>
              <a:rPr lang="en-US" sz="1800" dirty="0" err="1" smtClean="0"/>
              <a:t>trong</a:t>
            </a:r>
            <a:r>
              <a:rPr lang="en-US" sz="1800" dirty="0" smtClean="0"/>
              <a:t> </a:t>
            </a:r>
            <a:r>
              <a:rPr lang="en-US" sz="1800" dirty="0" err="1" smtClean="0"/>
              <a:t>cùng</a:t>
            </a:r>
            <a:r>
              <a:rPr lang="en-US" sz="1800" dirty="0" smtClean="0"/>
              <a:t> platform.</a:t>
            </a:r>
          </a:p>
          <a:p>
            <a:pPr lvl="2"/>
            <a:r>
              <a:rPr lang="en-US" sz="1800" dirty="0" err="1" smtClean="0"/>
              <a:t>Nhất</a:t>
            </a:r>
            <a:r>
              <a:rPr lang="en-US" sz="1800" dirty="0" smtClean="0"/>
              <a:t> </a:t>
            </a:r>
            <a:r>
              <a:rPr lang="en-US" sz="1800" dirty="0" err="1" smtClean="0"/>
              <a:t>quán</a:t>
            </a:r>
            <a:r>
              <a:rPr lang="en-US" sz="1800" dirty="0" smtClean="0"/>
              <a:t> </a:t>
            </a:r>
            <a:r>
              <a:rPr lang="en-US" sz="1800" dirty="0" err="1" smtClean="0"/>
              <a:t>ẩn</a:t>
            </a:r>
            <a:r>
              <a:rPr lang="en-US" sz="1800" dirty="0" smtClean="0"/>
              <a:t> </a:t>
            </a:r>
            <a:r>
              <a:rPr lang="en-US" sz="1800" dirty="0" err="1" smtClean="0"/>
              <a:t>dụ</a:t>
            </a:r>
            <a:r>
              <a:rPr lang="en-US" sz="1800" dirty="0" smtClean="0"/>
              <a:t>: </a:t>
            </a:r>
            <a:r>
              <a:rPr lang="en-US" sz="1800" dirty="0" err="1" smtClean="0"/>
              <a:t>Nhất</a:t>
            </a:r>
            <a:r>
              <a:rPr lang="en-US" sz="1800" dirty="0" smtClean="0"/>
              <a:t> </a:t>
            </a:r>
          </a:p>
          <a:p>
            <a:pPr lvl="2">
              <a:buNone/>
            </a:pPr>
            <a:r>
              <a:rPr lang="en-US" sz="1800" dirty="0" smtClean="0"/>
              <a:t>	</a:t>
            </a:r>
            <a:r>
              <a:rPr lang="en-US" sz="1800" dirty="0" err="1" smtClean="0"/>
              <a:t>quán</a:t>
            </a:r>
            <a:r>
              <a:rPr lang="en-US" sz="1800" dirty="0" smtClean="0"/>
              <a:t> </a:t>
            </a:r>
            <a:r>
              <a:rPr lang="en-US" sz="1800" dirty="0" err="1" smtClean="0"/>
              <a:t>trong</a:t>
            </a:r>
            <a:r>
              <a:rPr lang="en-US" sz="1800" dirty="0" smtClean="0"/>
              <a:t> </a:t>
            </a:r>
            <a:r>
              <a:rPr lang="en-US" sz="1800" dirty="0" err="1" smtClean="0"/>
              <a:t>việc</a:t>
            </a:r>
            <a:r>
              <a:rPr lang="en-US" sz="1800" dirty="0" smtClean="0"/>
              <a:t> </a:t>
            </a:r>
            <a:r>
              <a:rPr lang="en-US" sz="1800" dirty="0" err="1" smtClean="0"/>
              <a:t>chọn</a:t>
            </a:r>
            <a:r>
              <a:rPr lang="en-US" sz="1800" dirty="0" smtClean="0"/>
              <a:t> </a:t>
            </a:r>
          </a:p>
          <a:p>
            <a:pPr lvl="2">
              <a:buNone/>
            </a:pPr>
            <a:r>
              <a:rPr lang="en-US" sz="1800" dirty="0" smtClean="0"/>
              <a:t>	</a:t>
            </a:r>
            <a:r>
              <a:rPr lang="en-US" sz="1800" dirty="0" err="1" smtClean="0"/>
              <a:t>ẩn</a:t>
            </a:r>
            <a:r>
              <a:rPr lang="en-US" sz="1800" dirty="0" smtClean="0"/>
              <a:t> </a:t>
            </a:r>
            <a:r>
              <a:rPr lang="en-US" sz="1800" dirty="0" err="1" smtClean="0"/>
              <a:t>dụ</a:t>
            </a:r>
            <a:r>
              <a:rPr lang="en-US" sz="1800" dirty="0" smtClean="0"/>
              <a:t>.</a:t>
            </a:r>
          </a:p>
          <a:p>
            <a:pPr lvl="1"/>
            <a:endParaRPr lang="en-US" sz="2400" dirty="0" smtClean="0"/>
          </a:p>
          <a:p>
            <a:pPr>
              <a:lnSpc>
                <a:spcPct val="120000"/>
              </a:lnSpc>
            </a:pPr>
            <a:endParaRPr lang="en-US" sz="18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grpSp>
        <p:nvGrpSpPr>
          <p:cNvPr id="8" name="Group 4"/>
          <p:cNvGrpSpPr>
            <a:grpSpLocks/>
          </p:cNvGrpSpPr>
          <p:nvPr/>
        </p:nvGrpSpPr>
        <p:grpSpPr bwMode="auto">
          <a:xfrm>
            <a:off x="4572000" y="1676400"/>
            <a:ext cx="4343400" cy="2667000"/>
            <a:chOff x="6052" y="3262"/>
            <a:chExt cx="1784" cy="1252"/>
          </a:xfrm>
        </p:grpSpPr>
        <p:sp>
          <p:nvSpPr>
            <p:cNvPr id="9" name="Rectangle 5"/>
            <p:cNvSpPr>
              <a:spLocks/>
            </p:cNvSpPr>
            <p:nvPr/>
          </p:nvSpPr>
          <p:spPr bwMode="auto">
            <a:xfrm>
              <a:off x="6180" y="3849"/>
              <a:ext cx="1176" cy="665"/>
            </a:xfrm>
            <a:prstGeom prst="rect">
              <a:avLst/>
            </a:prstGeom>
            <a:blipFill dpi="0" rotWithShape="0">
              <a:blip r:embed="rId2" cstate="print"/>
              <a:srcRect/>
              <a:stretch>
                <a:fillRect/>
              </a:stretch>
            </a:blipFill>
            <a:ln w="9525">
              <a:noFill/>
              <a:miter lim="800000"/>
              <a:headEnd/>
              <a:tailEnd/>
            </a:ln>
          </p:spPr>
          <p:txBody>
            <a:bodyPr/>
            <a:lstStyle/>
            <a:p>
              <a:endParaRPr lang="en-US"/>
            </a:p>
          </p:txBody>
        </p:sp>
        <p:sp>
          <p:nvSpPr>
            <p:cNvPr id="10" name="Rectangle 6"/>
            <p:cNvSpPr>
              <a:spLocks/>
            </p:cNvSpPr>
            <p:nvPr/>
          </p:nvSpPr>
          <p:spPr bwMode="auto">
            <a:xfrm>
              <a:off x="6643" y="3513"/>
              <a:ext cx="1193" cy="675"/>
            </a:xfrm>
            <a:prstGeom prst="rect">
              <a:avLst/>
            </a:prstGeom>
            <a:blipFill dpi="0" rotWithShape="0">
              <a:blip r:embed="rId3" cstate="print"/>
              <a:srcRect/>
              <a:stretch>
                <a:fillRect/>
              </a:stretch>
            </a:blipFill>
            <a:ln w="9525">
              <a:noFill/>
              <a:miter lim="800000"/>
              <a:headEnd/>
              <a:tailEnd/>
            </a:ln>
          </p:spPr>
          <p:txBody>
            <a:bodyPr/>
            <a:lstStyle/>
            <a:p>
              <a:endParaRPr lang="en-US"/>
            </a:p>
          </p:txBody>
        </p:sp>
        <p:sp>
          <p:nvSpPr>
            <p:cNvPr id="11" name="Rectangle 7"/>
            <p:cNvSpPr>
              <a:spLocks/>
            </p:cNvSpPr>
            <p:nvPr/>
          </p:nvSpPr>
          <p:spPr bwMode="auto">
            <a:xfrm>
              <a:off x="6052" y="3262"/>
              <a:ext cx="1196" cy="671"/>
            </a:xfrm>
            <a:prstGeom prst="rect">
              <a:avLst/>
            </a:prstGeom>
            <a:blipFill dpi="0" rotWithShape="0">
              <a:blip r:embed="rId4" cstate="print"/>
              <a:srcRect/>
              <a:stretch>
                <a:fillRect/>
              </a:stretch>
            </a:blipFill>
            <a:ln w="9525">
              <a:noFill/>
              <a:miter lim="800000"/>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Nhất</a:t>
            </a:r>
            <a:r>
              <a:rPr lang="en-US" sz="2400" b="0" dirty="0">
                <a:latin typeface="Arial" pitchFamily="34" charset="0"/>
                <a:cs typeface="Arial" pitchFamily="34" charset="0"/>
              </a:rPr>
              <a:t> </a:t>
            </a:r>
            <a:r>
              <a:rPr lang="en-US" sz="2400" b="0" dirty="0" err="1">
                <a:latin typeface="Arial" pitchFamily="34" charset="0"/>
                <a:cs typeface="Arial" pitchFamily="34" charset="0"/>
              </a:rPr>
              <a:t>quán</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chuẩn</a:t>
            </a:r>
            <a:r>
              <a:rPr lang="en-US" sz="2400" b="0" dirty="0">
                <a:latin typeface="Arial" pitchFamily="34" charset="0"/>
                <a:cs typeface="Arial" pitchFamily="34" charset="0"/>
              </a:rPr>
              <a:t> (</a:t>
            </a:r>
            <a:r>
              <a:rPr lang="en-US" sz="2400" b="0" dirty="0" err="1">
                <a:latin typeface="Arial" pitchFamily="34" charset="0"/>
                <a:cs typeface="Arial" pitchFamily="34" charset="0"/>
              </a:rPr>
              <a:t>tt</a:t>
            </a:r>
            <a:r>
              <a:rPr lang="en-US" sz="2400" b="0" dirty="0">
                <a:latin typeface="Arial" pitchFamily="34" charset="0"/>
                <a:cs typeface="Arial" pitchFamily="34" charset="0"/>
              </a:rPr>
              <a:t>)</a:t>
            </a:r>
          </a:p>
          <a:p>
            <a:pPr lvl="1"/>
            <a:r>
              <a:rPr lang="en-US" sz="2000" dirty="0" err="1" smtClean="0"/>
              <a:t>Ví</a:t>
            </a:r>
            <a:r>
              <a:rPr lang="en-US" sz="2000" dirty="0" smtClean="0"/>
              <a:t> </a:t>
            </a:r>
            <a:r>
              <a:rPr lang="en-US" sz="2000" dirty="0" err="1" smtClean="0"/>
              <a:t>dụ</a:t>
            </a:r>
            <a:r>
              <a:rPr lang="en-US" sz="2000" dirty="0" smtClean="0"/>
              <a:t> </a:t>
            </a:r>
            <a:r>
              <a:rPr lang="en-US" sz="2000" dirty="0" err="1" smtClean="0"/>
              <a:t>về</a:t>
            </a:r>
            <a:r>
              <a:rPr lang="en-US" sz="2000" dirty="0" smtClean="0"/>
              <a:t> </a:t>
            </a:r>
            <a:r>
              <a:rPr lang="en-US" sz="2000" dirty="0" err="1" smtClean="0"/>
              <a:t>giao</a:t>
            </a:r>
            <a:r>
              <a:rPr lang="en-US" sz="2000" dirty="0" smtClean="0"/>
              <a:t> </a:t>
            </a:r>
            <a:r>
              <a:rPr lang="en-US" sz="2000" dirty="0" err="1" smtClean="0"/>
              <a:t>diện</a:t>
            </a:r>
            <a:r>
              <a:rPr lang="en-US" sz="2000" dirty="0" smtClean="0"/>
              <a:t> </a:t>
            </a:r>
            <a:r>
              <a:rPr lang="en-US" sz="2000" dirty="0" err="1" smtClean="0"/>
              <a:t>RealCD</a:t>
            </a:r>
            <a:r>
              <a:rPr lang="en-US" sz="2000" dirty="0" smtClean="0"/>
              <a:t> </a:t>
            </a:r>
            <a:r>
              <a:rPr lang="en-US" sz="2000" dirty="0" err="1" smtClean="0"/>
              <a:t>của</a:t>
            </a:r>
            <a:r>
              <a:rPr lang="en-US" sz="2000" dirty="0" smtClean="0"/>
              <a:t> IBM</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r>
              <a:rPr lang="en-US" sz="2000" dirty="0" smtClean="0"/>
              <a:t>Vi </a:t>
            </a:r>
            <a:r>
              <a:rPr lang="en-US" sz="2000" dirty="0" err="1" smtClean="0"/>
              <a:t>phạm</a:t>
            </a:r>
            <a:r>
              <a:rPr lang="en-US" sz="2000" dirty="0" smtClean="0"/>
              <a:t> </a:t>
            </a:r>
            <a:r>
              <a:rPr lang="en-US" sz="2000" dirty="0" err="1" smtClean="0"/>
              <a:t>nhất</a:t>
            </a:r>
            <a:r>
              <a:rPr lang="en-US" sz="2000" dirty="0" smtClean="0"/>
              <a:t> </a:t>
            </a:r>
            <a:r>
              <a:rPr lang="en-US" sz="2000" dirty="0" err="1" smtClean="0"/>
              <a:t>quán</a:t>
            </a:r>
            <a:r>
              <a:rPr lang="en-US" sz="2000" dirty="0" smtClean="0"/>
              <a:t> </a:t>
            </a:r>
            <a:r>
              <a:rPr lang="en-US" sz="2000" dirty="0" err="1" smtClean="0"/>
              <a:t>ẩn</a:t>
            </a:r>
            <a:r>
              <a:rPr lang="en-US" sz="2000" dirty="0" smtClean="0"/>
              <a:t> </a:t>
            </a:r>
            <a:r>
              <a:rPr lang="en-US" sz="2000" dirty="0" err="1" smtClean="0"/>
              <a:t>dụ</a:t>
            </a:r>
            <a:endParaRPr lang="en-US" sz="2000" dirty="0" smtClean="0"/>
          </a:p>
          <a:p>
            <a:pPr lvl="2"/>
            <a:r>
              <a:rPr lang="en-US" sz="1800" dirty="0" err="1" smtClean="0"/>
              <a:t>Hộp</a:t>
            </a:r>
            <a:r>
              <a:rPr lang="en-US" sz="1800" dirty="0" smtClean="0"/>
              <a:t> </a:t>
            </a:r>
            <a:r>
              <a:rPr lang="en-US" sz="1800" dirty="0" err="1" smtClean="0"/>
              <a:t>đựng</a:t>
            </a:r>
            <a:r>
              <a:rPr lang="en-US" sz="1800" dirty="0" smtClean="0"/>
              <a:t> </a:t>
            </a:r>
            <a:r>
              <a:rPr lang="en-US" sz="1800" dirty="0" err="1" smtClean="0"/>
              <a:t>đĩa</a:t>
            </a:r>
            <a:r>
              <a:rPr lang="en-US" sz="1800" dirty="0" smtClean="0"/>
              <a:t> CD </a:t>
            </a:r>
            <a:r>
              <a:rPr lang="en-US" sz="1800" dirty="0" err="1" smtClean="0"/>
              <a:t>không</a:t>
            </a:r>
            <a:r>
              <a:rPr lang="en-US" sz="1800" dirty="0" smtClean="0"/>
              <a:t> </a:t>
            </a:r>
            <a:r>
              <a:rPr lang="en-US" sz="1800" dirty="0" err="1" smtClean="0"/>
              <a:t>thể</a:t>
            </a:r>
            <a:r>
              <a:rPr lang="en-US" sz="1800" dirty="0" smtClean="0"/>
              <a:t> play</a:t>
            </a:r>
          </a:p>
          <a:p>
            <a:pPr lvl="2"/>
            <a:r>
              <a:rPr lang="en-US" sz="1800" dirty="0" err="1" smtClean="0"/>
              <a:t>Không</a:t>
            </a:r>
            <a:r>
              <a:rPr lang="en-US" sz="1800" dirty="0" smtClean="0"/>
              <a:t> </a:t>
            </a:r>
            <a:r>
              <a:rPr lang="en-US" sz="1800" dirty="0" err="1" smtClean="0"/>
              <a:t>mở</a:t>
            </a:r>
            <a:r>
              <a:rPr lang="en-US" sz="1800" dirty="0" smtClean="0"/>
              <a:t> </a:t>
            </a:r>
            <a:r>
              <a:rPr lang="en-US" sz="1800" dirty="0" err="1" smtClean="0"/>
              <a:t>vỏ</a:t>
            </a:r>
            <a:r>
              <a:rPr lang="en-US" sz="1800" dirty="0" smtClean="0"/>
              <a:t> </a:t>
            </a:r>
            <a:r>
              <a:rPr lang="en-US" sz="1800" dirty="0" err="1" smtClean="0"/>
              <a:t>đĩa</a:t>
            </a:r>
            <a:r>
              <a:rPr lang="en-US" sz="1800" dirty="0" smtClean="0"/>
              <a:t> CD </a:t>
            </a:r>
            <a:r>
              <a:rPr lang="en-US" sz="1800" dirty="0" err="1" smtClean="0"/>
              <a:t>bằng</a:t>
            </a:r>
            <a:r>
              <a:rPr lang="en-US" sz="1800" dirty="0" smtClean="0"/>
              <a:t> </a:t>
            </a:r>
            <a:r>
              <a:rPr lang="en-US" sz="1800" dirty="0" err="1" smtClean="0"/>
              <a:t>cách</a:t>
            </a:r>
            <a:r>
              <a:rPr lang="en-US" sz="1800" dirty="0" smtClean="0"/>
              <a:t> </a:t>
            </a:r>
            <a:r>
              <a:rPr lang="en-US" sz="1800" dirty="0" err="1" smtClean="0"/>
              <a:t>nhấn</a:t>
            </a:r>
            <a:r>
              <a:rPr lang="en-US" sz="1800" dirty="0" smtClean="0"/>
              <a:t> </a:t>
            </a:r>
            <a:r>
              <a:rPr lang="en-US" sz="1800" dirty="0" err="1" smtClean="0"/>
              <a:t>phím</a:t>
            </a:r>
            <a:r>
              <a:rPr lang="en-US" sz="1800" dirty="0" smtClean="0"/>
              <a:t> </a:t>
            </a:r>
            <a:r>
              <a:rPr lang="en-US" sz="1800" dirty="0" err="1" smtClean="0"/>
              <a:t>trên</a:t>
            </a:r>
            <a:r>
              <a:rPr lang="en-US" sz="1800" dirty="0" smtClean="0"/>
              <a:t> </a:t>
            </a:r>
            <a:r>
              <a:rPr lang="en-US" sz="1800" dirty="0" err="1" smtClean="0"/>
              <a:t>gáy</a:t>
            </a:r>
            <a:r>
              <a:rPr lang="en-US" sz="1800" dirty="0" smtClean="0"/>
              <a:t> </a:t>
            </a:r>
            <a:r>
              <a:rPr lang="en-US" sz="1800" dirty="0" err="1" smtClean="0"/>
              <a:t>đĩa</a:t>
            </a:r>
            <a:endParaRPr lang="en-US" sz="1800" dirty="0" smtClean="0"/>
          </a:p>
          <a:p>
            <a:pPr lvl="2"/>
            <a:r>
              <a:rPr lang="en-US" sz="1800" dirty="0" err="1" smtClean="0"/>
              <a:t>Không</a:t>
            </a:r>
            <a:r>
              <a:rPr lang="en-US" sz="1800" dirty="0" smtClean="0"/>
              <a:t> </a:t>
            </a:r>
            <a:r>
              <a:rPr lang="en-US" sz="1800" dirty="0" err="1" smtClean="0"/>
              <a:t>mở</a:t>
            </a:r>
            <a:r>
              <a:rPr lang="en-US" sz="1800" dirty="0" smtClean="0"/>
              <a:t> </a:t>
            </a:r>
            <a:r>
              <a:rPr lang="en-US" sz="1800" dirty="0" err="1" smtClean="0"/>
              <a:t>hai</a:t>
            </a:r>
            <a:r>
              <a:rPr lang="en-US" sz="1800" dirty="0" smtClean="0"/>
              <a:t> </a:t>
            </a:r>
            <a:r>
              <a:rPr lang="en-US" sz="1800" dirty="0" err="1" smtClean="0"/>
              <a:t>mặt</a:t>
            </a:r>
            <a:r>
              <a:rPr lang="en-US" sz="1800" dirty="0" smtClean="0"/>
              <a:t> </a:t>
            </a:r>
            <a:r>
              <a:rPr lang="en-US" sz="1800" dirty="0" err="1" smtClean="0"/>
              <a:t>của</a:t>
            </a:r>
            <a:r>
              <a:rPr lang="en-US" sz="1800" dirty="0" smtClean="0"/>
              <a:t> </a:t>
            </a:r>
            <a:r>
              <a:rPr lang="en-US" sz="1800" dirty="0" err="1" smtClean="0"/>
              <a:t>vỏ</a:t>
            </a:r>
            <a:r>
              <a:rPr lang="en-US" sz="1800" dirty="0" smtClean="0"/>
              <a:t> </a:t>
            </a:r>
            <a:r>
              <a:rPr lang="en-US" sz="1800" dirty="0" err="1" smtClean="0"/>
              <a:t>đĩa</a:t>
            </a:r>
            <a:r>
              <a:rPr lang="en-US" sz="1800" dirty="0" smtClean="0"/>
              <a:t> </a:t>
            </a:r>
            <a:r>
              <a:rPr lang="en-US" sz="1800" dirty="0" err="1" smtClean="0"/>
              <a:t>như</a:t>
            </a:r>
            <a:r>
              <a:rPr lang="en-US" sz="1800" dirty="0" smtClean="0"/>
              <a:t> </a:t>
            </a:r>
            <a:r>
              <a:rPr lang="en-US" sz="1800" dirty="0" err="1" smtClean="0"/>
              <a:t>hình</a:t>
            </a:r>
            <a:r>
              <a:rPr lang="en-US" sz="1800" dirty="0" smtClean="0"/>
              <a:t> </a:t>
            </a:r>
            <a:r>
              <a:rPr lang="en-US" sz="1800" dirty="0" err="1" smtClean="0"/>
              <a:t>trên</a:t>
            </a:r>
            <a:endParaRPr lang="en-US" sz="1800" dirty="0" smtClean="0"/>
          </a:p>
          <a:p>
            <a:pPr lvl="1"/>
            <a:r>
              <a:rPr lang="en-US" sz="2000" dirty="0" smtClean="0"/>
              <a:t>Vi </a:t>
            </a:r>
            <a:r>
              <a:rPr lang="en-US" sz="2000" dirty="0" err="1" smtClean="0"/>
              <a:t>phạm</a:t>
            </a:r>
            <a:r>
              <a:rPr lang="en-US" sz="2000" dirty="0" smtClean="0"/>
              <a:t> </a:t>
            </a:r>
            <a:r>
              <a:rPr lang="en-US" sz="2000" dirty="0" err="1" smtClean="0"/>
              <a:t>nhất</a:t>
            </a:r>
            <a:r>
              <a:rPr lang="en-US" sz="2000" dirty="0" smtClean="0"/>
              <a:t> </a:t>
            </a:r>
            <a:r>
              <a:rPr lang="en-US" sz="2000" dirty="0" err="1" smtClean="0"/>
              <a:t>quán</a:t>
            </a:r>
            <a:r>
              <a:rPr lang="en-US" sz="2000" dirty="0" smtClean="0"/>
              <a:t> </a:t>
            </a:r>
            <a:r>
              <a:rPr lang="en-US" sz="2000" dirty="0" err="1" smtClean="0"/>
              <a:t>ngoài</a:t>
            </a:r>
            <a:endParaRPr lang="en-US" sz="2000" dirty="0" smtClean="0"/>
          </a:p>
          <a:p>
            <a:pPr lvl="2"/>
            <a:r>
              <a:rPr lang="en-US" sz="1800" dirty="0" err="1" smtClean="0"/>
              <a:t>Thực</a:t>
            </a:r>
            <a:r>
              <a:rPr lang="en-US" sz="1800" dirty="0" smtClean="0"/>
              <a:t> </a:t>
            </a:r>
            <a:r>
              <a:rPr lang="en-US" sz="1800" dirty="0" err="1" smtClean="0"/>
              <a:t>tế</a:t>
            </a:r>
            <a:r>
              <a:rPr lang="en-US" sz="1800" dirty="0" smtClean="0"/>
              <a:t> </a:t>
            </a:r>
            <a:r>
              <a:rPr lang="en-US" sz="1800" dirty="0" err="1" smtClean="0"/>
              <a:t>các</a:t>
            </a:r>
            <a:r>
              <a:rPr lang="en-US" sz="1800" dirty="0" smtClean="0"/>
              <a:t> </a:t>
            </a:r>
            <a:r>
              <a:rPr lang="en-US" sz="1800" dirty="0" err="1" smtClean="0"/>
              <a:t>phím</a:t>
            </a:r>
            <a:r>
              <a:rPr lang="en-US" sz="1800" dirty="0" smtClean="0"/>
              <a:t> </a:t>
            </a:r>
            <a:r>
              <a:rPr lang="en-US" sz="1800" dirty="0" err="1" smtClean="0"/>
              <a:t>điều</a:t>
            </a:r>
            <a:r>
              <a:rPr lang="en-US" sz="1800" dirty="0" smtClean="0"/>
              <a:t> </a:t>
            </a:r>
            <a:r>
              <a:rPr lang="en-US" sz="1800" dirty="0" err="1" smtClean="0"/>
              <a:t>khiển</a:t>
            </a:r>
            <a:r>
              <a:rPr lang="en-US" sz="1800" dirty="0" smtClean="0"/>
              <a:t> play </a:t>
            </a:r>
            <a:r>
              <a:rPr lang="en-US" sz="1800" dirty="0" err="1" smtClean="0"/>
              <a:t>không</a:t>
            </a:r>
            <a:r>
              <a:rPr lang="en-US" sz="1800" dirty="0" smtClean="0"/>
              <a:t> </a:t>
            </a:r>
            <a:r>
              <a:rPr lang="en-US" sz="1800" dirty="0" err="1" smtClean="0"/>
              <a:t>xếp</a:t>
            </a:r>
            <a:r>
              <a:rPr lang="en-US" sz="1800" dirty="0" smtClean="0"/>
              <a:t> </a:t>
            </a:r>
            <a:r>
              <a:rPr lang="en-US" sz="1800" dirty="0" err="1" smtClean="0"/>
              <a:t>theo</a:t>
            </a:r>
            <a:r>
              <a:rPr lang="en-US" sz="1800" dirty="0" smtClean="0"/>
              <a:t> </a:t>
            </a:r>
            <a:r>
              <a:rPr lang="en-US" sz="1800" dirty="0" err="1" smtClean="0"/>
              <a:t>hàng</a:t>
            </a:r>
            <a:r>
              <a:rPr lang="en-US" sz="1800" dirty="0" smtClean="0"/>
              <a:t> </a:t>
            </a:r>
            <a:r>
              <a:rPr lang="en-US" sz="1800" dirty="0" err="1" smtClean="0"/>
              <a:t>đứng</a:t>
            </a:r>
            <a:endParaRPr lang="en-US" sz="1800" dirty="0" smtClean="0"/>
          </a:p>
          <a:p>
            <a:pPr lvl="2"/>
            <a:r>
              <a:rPr lang="en-US" sz="1800" dirty="0" err="1" smtClean="0"/>
              <a:t>Không</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i="1" dirty="0" smtClean="0"/>
              <a:t>scroll-bar</a:t>
            </a:r>
            <a:r>
              <a:rPr lang="en-US" sz="1800" dirty="0" smtClean="0"/>
              <a:t> </a:t>
            </a:r>
            <a:r>
              <a:rPr lang="en-US" sz="1800" dirty="0" err="1" smtClean="0"/>
              <a:t>như</a:t>
            </a:r>
            <a:r>
              <a:rPr lang="en-US" sz="1800" dirty="0" smtClean="0"/>
              <a:t> </a:t>
            </a:r>
            <a:r>
              <a:rPr lang="en-US" sz="1800" dirty="0" err="1" smtClean="0"/>
              <a:t>các</a:t>
            </a:r>
            <a:r>
              <a:rPr lang="en-US" sz="1800" dirty="0" smtClean="0"/>
              <a:t> </a:t>
            </a:r>
            <a:r>
              <a:rPr lang="en-US" sz="1800" dirty="0" err="1" smtClean="0"/>
              <a:t>ứng</a:t>
            </a:r>
            <a:r>
              <a:rPr lang="en-US" sz="1800" dirty="0" smtClean="0"/>
              <a:t> </a:t>
            </a:r>
            <a:r>
              <a:rPr lang="en-US" sz="1800" dirty="0" err="1" smtClean="0"/>
              <a:t>dụng</a:t>
            </a:r>
            <a:r>
              <a:rPr lang="en-US" sz="1800" dirty="0" smtClean="0"/>
              <a:t> </a:t>
            </a:r>
            <a:r>
              <a:rPr lang="en-US" sz="1800" dirty="0" err="1" smtClean="0"/>
              <a:t>khác</a:t>
            </a:r>
            <a:r>
              <a:rPr lang="en-US" sz="1800" dirty="0" smtClean="0"/>
              <a:t> </a:t>
            </a:r>
            <a:r>
              <a:rPr lang="en-US" sz="1800" dirty="0" err="1" smtClean="0"/>
              <a:t>đối</a:t>
            </a:r>
            <a:r>
              <a:rPr lang="en-US" sz="1800" dirty="0" smtClean="0"/>
              <a:t> </a:t>
            </a:r>
            <a:r>
              <a:rPr lang="en-US" sz="1800" dirty="0" err="1" smtClean="0"/>
              <a:t>với</a:t>
            </a:r>
            <a:r>
              <a:rPr lang="en-US" sz="1800" dirty="0" smtClean="0"/>
              <a:t> </a:t>
            </a:r>
            <a:r>
              <a:rPr lang="en-US" sz="1800" dirty="0" err="1" smtClean="0"/>
              <a:t>danh</a:t>
            </a:r>
            <a:r>
              <a:rPr lang="en-US" sz="1800" dirty="0" smtClean="0"/>
              <a:t> </a:t>
            </a:r>
            <a:r>
              <a:rPr lang="en-US" sz="1800" dirty="0" err="1" smtClean="0"/>
              <a:t>sách</a:t>
            </a:r>
            <a:r>
              <a:rPr lang="en-US" sz="1800" dirty="0" smtClean="0"/>
              <a:t> </a:t>
            </a:r>
            <a:r>
              <a:rPr lang="en-US" sz="1800" dirty="0" err="1" smtClean="0"/>
              <a:t>các</a:t>
            </a:r>
            <a:r>
              <a:rPr lang="en-US" sz="1800" dirty="0" smtClean="0"/>
              <a:t> tracks</a:t>
            </a:r>
          </a:p>
          <a:p>
            <a:pPr>
              <a:lnSpc>
                <a:spcPct val="120000"/>
              </a:lnSpc>
            </a:pPr>
            <a:endParaRPr lang="en-US" sz="1600" b="0" dirty="0" smtClean="0">
              <a:latin typeface="Arial" pitchFamily="34" charset="0"/>
              <a:cs typeface="Arial" pitchFamily="34" charset="0"/>
            </a:endParaRPr>
          </a:p>
          <a:p>
            <a:endParaRPr lang="en-US" sz="20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18</a:t>
            </a:fld>
            <a:endParaRPr lang="en-US"/>
          </a:p>
        </p:txBody>
      </p:sp>
      <p:pic>
        <p:nvPicPr>
          <p:cNvPr id="7" name="Picture 3"/>
          <p:cNvPicPr>
            <a:picLocks noChangeAspect="1" noChangeArrowheads="1"/>
          </p:cNvPicPr>
          <p:nvPr/>
        </p:nvPicPr>
        <p:blipFill>
          <a:blip r:embed="rId2" cstate="print"/>
          <a:srcRect/>
          <a:stretch>
            <a:fillRect/>
          </a:stretch>
        </p:blipFill>
        <p:spPr bwMode="auto">
          <a:xfrm>
            <a:off x="1116180" y="2057400"/>
            <a:ext cx="1898714" cy="1571625"/>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4114800" y="2057400"/>
            <a:ext cx="3574051"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pPr>
              <a:buNone/>
            </a:pPr>
            <a:r>
              <a:rPr lang="en-US" sz="2400" b="0" smtClean="0">
                <a:latin typeface="Arial" pitchFamily="34" charset="0"/>
                <a:cs typeface="Arial" pitchFamily="34" charset="0"/>
              </a:rPr>
              <a:t>5. Tránh lỗi </a:t>
            </a:r>
          </a:p>
          <a:p>
            <a:pPr lvl="1"/>
            <a:r>
              <a:rPr lang="en-US" sz="2000" smtClean="0"/>
              <a:t>Con người sẽ gây ra lỗi nếu có cơ hội</a:t>
            </a:r>
          </a:p>
          <a:p>
            <a:pPr lvl="1"/>
            <a:r>
              <a:rPr lang="en-US" sz="2000" smtClean="0"/>
              <a:t>Luật Murphy: "</a:t>
            </a:r>
            <a:r>
              <a:rPr lang="en-US" sz="2000" i="1" smtClean="0"/>
              <a:t>if something can go wrong, it will</a:t>
            </a:r>
            <a:r>
              <a:rPr lang="en-US" sz="2000" smtClean="0"/>
              <a:t>"</a:t>
            </a:r>
          </a:p>
          <a:p>
            <a:pPr lvl="1"/>
            <a:r>
              <a:rPr lang="en-US" sz="2000" smtClean="0"/>
              <a:t>Giải pháp tốt nhất là thiết kế tránh lỗi.</a:t>
            </a:r>
          </a:p>
          <a:p>
            <a:pPr lvl="1"/>
            <a:r>
              <a:rPr lang="en-US" sz="2000" smtClean="0"/>
              <a:t>Các phương pháp tránh lỗi</a:t>
            </a:r>
          </a:p>
          <a:p>
            <a:pPr lvl="2"/>
            <a:r>
              <a:rPr lang="en-US" sz="1800" smtClean="0"/>
              <a:t>Chọn lệnh thay nhập bàn phím. </a:t>
            </a:r>
          </a:p>
          <a:p>
            <a:pPr lvl="2"/>
            <a:r>
              <a:rPr lang="en-US" sz="1800" smtClean="0"/>
              <a:t>Chọn lệnh bằng chuột ít xảy ra lỗi hơn gõ lệnh từ bàn phím. Nhưng tránh cực đoan.</a:t>
            </a:r>
          </a:p>
          <a:p>
            <a:pPr lvl="2"/>
            <a:endParaRPr lang="en-US" sz="1800" smtClean="0"/>
          </a:p>
          <a:p>
            <a:pPr lvl="2">
              <a:buNone/>
            </a:pPr>
            <a:endParaRPr lang="en-US" sz="1800" smtClean="0"/>
          </a:p>
          <a:p>
            <a:pPr lvl="2"/>
            <a:endParaRPr lang="en-US" sz="1800" smtClean="0"/>
          </a:p>
          <a:p>
            <a:pPr lvl="2"/>
            <a:r>
              <a:rPr lang="en-US" sz="1800" smtClean="0"/>
              <a:t>Ẩn các lệnh không cần thiết đối với </a:t>
            </a:r>
          </a:p>
          <a:p>
            <a:pPr marL="909637" lvl="2" indent="0">
              <a:buNone/>
            </a:pPr>
            <a:r>
              <a:rPr lang="en-US" sz="1800" smtClean="0"/>
              <a:t>	  một trạng thái hiện hành của giao diện</a:t>
            </a:r>
          </a:p>
          <a:p>
            <a:pPr lvl="2"/>
            <a:r>
              <a:rPr lang="en-US" sz="1800" smtClean="0"/>
              <a:t>Ví dụ: Làm vô hiệu lực (làm mờ) </a:t>
            </a:r>
          </a:p>
          <a:p>
            <a:pPr marL="909637" lvl="2" indent="0">
              <a:buNone/>
            </a:pPr>
            <a:r>
              <a:rPr lang="en-US" sz="1800" smtClean="0"/>
              <a:t> lệnh "</a:t>
            </a:r>
            <a:r>
              <a:rPr lang="en-US" sz="1800" i="1" smtClean="0"/>
              <a:t>Copy</a:t>
            </a:r>
            <a:r>
              <a:rPr lang="en-US" sz="1800" smtClean="0"/>
              <a:t>" khi chưa chọn đối tượng</a:t>
            </a:r>
            <a:endParaRPr lang="en-US" sz="1800" b="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19</a:t>
            </a:fld>
            <a:endParaRPr lang="en-US"/>
          </a:p>
        </p:txBody>
      </p:sp>
      <p:sp>
        <p:nvSpPr>
          <p:cNvPr id="9" name="Rectangle 8"/>
          <p:cNvSpPr>
            <a:spLocks/>
          </p:cNvSpPr>
          <p:nvPr/>
        </p:nvSpPr>
        <p:spPr bwMode="auto">
          <a:xfrm>
            <a:off x="1752600" y="3962400"/>
            <a:ext cx="3733800" cy="698863"/>
          </a:xfrm>
          <a:prstGeom prst="rect">
            <a:avLst/>
          </a:prstGeom>
          <a:blipFill dpi="0" rotWithShape="0">
            <a:blip r:embed="rId2" cstate="print"/>
            <a:srcRect/>
            <a:stretch>
              <a:fillRect/>
            </a:stretch>
          </a:blipFill>
          <a:ln w="9525">
            <a:solidFill>
              <a:schemeClr val="accent1"/>
            </a:solidFill>
            <a:miter lim="800000"/>
            <a:headEnd/>
            <a:tailEnd/>
          </a:ln>
        </p:spPr>
        <p:txBody>
          <a:bodyPr/>
          <a:lstStyle/>
          <a:p>
            <a:endParaRPr lang="en-US"/>
          </a:p>
        </p:txBody>
      </p:sp>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4876800"/>
            <a:ext cx="3200400" cy="1246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a:t> dung </a:t>
            </a:r>
            <a:r>
              <a:rPr lang="en-US" dirty="0" err="1" smtClean="0"/>
              <a:t>môn</a:t>
            </a:r>
            <a:r>
              <a:rPr lang="en-US" dirty="0"/>
              <a:t> </a:t>
            </a:r>
            <a:r>
              <a:rPr lang="en-US" dirty="0" err="1"/>
              <a:t>học</a:t>
            </a:r>
            <a:endParaRPr lang="en-US" dirty="0"/>
          </a:p>
        </p:txBody>
      </p:sp>
      <p:sp>
        <p:nvSpPr>
          <p:cNvPr id="3" name="Content Placeholder 2"/>
          <p:cNvSpPr>
            <a:spLocks noGrp="1"/>
          </p:cNvSpPr>
          <p:nvPr>
            <p:ph idx="1"/>
          </p:nvPr>
        </p:nvSpPr>
        <p:spPr>
          <a:xfrm>
            <a:off x="457200" y="1447800"/>
            <a:ext cx="7772400" cy="4876800"/>
          </a:xfrm>
        </p:spPr>
        <p:txBody>
          <a:bodyPr/>
          <a:lstStyle/>
          <a:p>
            <a:pPr>
              <a:buNone/>
            </a:pPr>
            <a:endParaRPr lang="en-US" sz="2400" b="0" dirty="0" smtClean="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grpSp>
        <p:nvGrpSpPr>
          <p:cNvPr id="8" name="Group 3"/>
          <p:cNvGrpSpPr>
            <a:grpSpLocks noChangeAspect="1"/>
          </p:cNvGrpSpPr>
          <p:nvPr/>
        </p:nvGrpSpPr>
        <p:grpSpPr bwMode="auto">
          <a:xfrm>
            <a:off x="807805" y="1344766"/>
            <a:ext cx="681044" cy="594492"/>
            <a:chOff x="1110" y="2656"/>
            <a:chExt cx="1549" cy="1351"/>
          </a:xfrm>
        </p:grpSpPr>
        <p:sp>
          <p:nvSpPr>
            <p:cNvPr id="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7"/>
          <p:cNvGrpSpPr>
            <a:grpSpLocks noChangeAspect="1"/>
          </p:cNvGrpSpPr>
          <p:nvPr/>
        </p:nvGrpSpPr>
        <p:grpSpPr bwMode="auto">
          <a:xfrm>
            <a:off x="794928" y="1939260"/>
            <a:ext cx="694944" cy="606626"/>
            <a:chOff x="3174" y="2656"/>
            <a:chExt cx="1549" cy="1351"/>
          </a:xfrm>
        </p:grpSpPr>
        <p:sp>
          <p:nvSpPr>
            <p:cNvPr id="13"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Line 11"/>
          <p:cNvSpPr>
            <a:spLocks noChangeShapeType="1"/>
          </p:cNvSpPr>
          <p:nvPr/>
        </p:nvSpPr>
        <p:spPr bwMode="auto">
          <a:xfrm flipV="1">
            <a:off x="1314709" y="1920574"/>
            <a:ext cx="5470525"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2"/>
          <p:cNvSpPr txBox="1">
            <a:spLocks noChangeArrowheads="1"/>
          </p:cNvSpPr>
          <p:nvPr/>
        </p:nvSpPr>
        <p:spPr bwMode="auto">
          <a:xfrm>
            <a:off x="1892156" y="1471403"/>
            <a:ext cx="25426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a:t>Giới</a:t>
            </a:r>
            <a:r>
              <a:rPr lang="en-US" sz="2400" dirty="0"/>
              <a:t> </a:t>
            </a:r>
            <a:r>
              <a:rPr lang="en-US" sz="2400" err="1"/>
              <a:t>thiệu</a:t>
            </a:r>
            <a:r>
              <a:rPr lang="en-US" sz="2400"/>
              <a:t> về HCI</a:t>
            </a:r>
            <a:endParaRPr lang="en-US" sz="2400" dirty="0"/>
          </a:p>
        </p:txBody>
      </p:sp>
      <p:sp>
        <p:nvSpPr>
          <p:cNvPr id="18" name="Text Box 13"/>
          <p:cNvSpPr txBox="1">
            <a:spLocks noChangeArrowheads="1"/>
          </p:cNvSpPr>
          <p:nvPr/>
        </p:nvSpPr>
        <p:spPr bwMode="gray">
          <a:xfrm>
            <a:off x="953476" y="1430307"/>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1</a:t>
            </a:r>
          </a:p>
        </p:txBody>
      </p:sp>
      <p:sp>
        <p:nvSpPr>
          <p:cNvPr id="19" name="Line 14"/>
          <p:cNvSpPr>
            <a:spLocks noChangeShapeType="1"/>
          </p:cNvSpPr>
          <p:nvPr/>
        </p:nvSpPr>
        <p:spPr bwMode="auto">
          <a:xfrm>
            <a:off x="1314709" y="2523100"/>
            <a:ext cx="5546725" cy="512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5"/>
          <p:cNvSpPr txBox="1">
            <a:spLocks noChangeArrowheads="1"/>
          </p:cNvSpPr>
          <p:nvPr/>
        </p:nvSpPr>
        <p:spPr bwMode="auto">
          <a:xfrm>
            <a:off x="1866512" y="2050836"/>
            <a:ext cx="47019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Tính sử dụng được của hệ thống</a:t>
            </a:r>
          </a:p>
        </p:txBody>
      </p:sp>
      <p:sp>
        <p:nvSpPr>
          <p:cNvPr id="21" name="Text Box 16"/>
          <p:cNvSpPr txBox="1">
            <a:spLocks noChangeArrowheads="1"/>
          </p:cNvSpPr>
          <p:nvPr/>
        </p:nvSpPr>
        <p:spPr bwMode="gray">
          <a:xfrm>
            <a:off x="953476" y="203768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2</a:t>
            </a:r>
          </a:p>
        </p:txBody>
      </p:sp>
      <p:grpSp>
        <p:nvGrpSpPr>
          <p:cNvPr id="22" name="Group 17"/>
          <p:cNvGrpSpPr>
            <a:grpSpLocks noChangeAspect="1"/>
          </p:cNvGrpSpPr>
          <p:nvPr/>
        </p:nvGrpSpPr>
        <p:grpSpPr bwMode="auto">
          <a:xfrm>
            <a:off x="794928" y="2551832"/>
            <a:ext cx="694944" cy="606626"/>
            <a:chOff x="1110" y="2656"/>
            <a:chExt cx="1549" cy="1351"/>
          </a:xfrm>
        </p:grpSpPr>
        <p:sp>
          <p:nvSpPr>
            <p:cNvPr id="2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21"/>
          <p:cNvGrpSpPr>
            <a:grpSpLocks noChangeAspect="1"/>
          </p:cNvGrpSpPr>
          <p:nvPr/>
        </p:nvGrpSpPr>
        <p:grpSpPr bwMode="auto">
          <a:xfrm>
            <a:off x="794928" y="3158458"/>
            <a:ext cx="694944" cy="606626"/>
            <a:chOff x="3174" y="2656"/>
            <a:chExt cx="1549" cy="1351"/>
          </a:xfrm>
        </p:grpSpPr>
        <p:sp>
          <p:nvSpPr>
            <p:cNvPr id="2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 name="Line 25"/>
          <p:cNvSpPr>
            <a:spLocks noChangeShapeType="1"/>
          </p:cNvSpPr>
          <p:nvPr/>
        </p:nvSpPr>
        <p:spPr bwMode="auto">
          <a:xfrm>
            <a:off x="1314710" y="3135672"/>
            <a:ext cx="5546724"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26"/>
          <p:cNvSpPr txBox="1">
            <a:spLocks noChangeArrowheads="1"/>
          </p:cNvSpPr>
          <p:nvPr/>
        </p:nvSpPr>
        <p:spPr bwMode="auto">
          <a:xfrm>
            <a:off x="1812010" y="2676287"/>
            <a:ext cx="44101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Thiết kế hướng người sử dụng</a:t>
            </a:r>
          </a:p>
        </p:txBody>
      </p:sp>
      <p:sp>
        <p:nvSpPr>
          <p:cNvPr id="32" name="Text Box 27"/>
          <p:cNvSpPr txBox="1">
            <a:spLocks noChangeArrowheads="1"/>
          </p:cNvSpPr>
          <p:nvPr/>
        </p:nvSpPr>
        <p:spPr bwMode="gray">
          <a:xfrm>
            <a:off x="953476" y="2650255"/>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sp>
        <p:nvSpPr>
          <p:cNvPr id="33" name="Line 28"/>
          <p:cNvSpPr>
            <a:spLocks noChangeShapeType="1"/>
          </p:cNvSpPr>
          <p:nvPr/>
        </p:nvSpPr>
        <p:spPr bwMode="auto">
          <a:xfrm>
            <a:off x="1314710" y="3729418"/>
            <a:ext cx="5546724" cy="177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29"/>
          <p:cNvSpPr txBox="1">
            <a:spLocks noChangeArrowheads="1"/>
          </p:cNvSpPr>
          <p:nvPr/>
        </p:nvSpPr>
        <p:spPr bwMode="auto">
          <a:xfrm>
            <a:off x="1844040" y="3282913"/>
            <a:ext cx="2991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Khả năng con người</a:t>
            </a:r>
          </a:p>
        </p:txBody>
      </p:sp>
      <p:sp>
        <p:nvSpPr>
          <p:cNvPr id="35" name="Text Box 30"/>
          <p:cNvSpPr txBox="1">
            <a:spLocks noChangeArrowheads="1"/>
          </p:cNvSpPr>
          <p:nvPr/>
        </p:nvSpPr>
        <p:spPr bwMode="gray">
          <a:xfrm>
            <a:off x="953476" y="323112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4</a:t>
            </a:r>
          </a:p>
        </p:txBody>
      </p:sp>
      <p:grpSp>
        <p:nvGrpSpPr>
          <p:cNvPr id="36" name="Group 17"/>
          <p:cNvGrpSpPr>
            <a:grpSpLocks noChangeAspect="1"/>
          </p:cNvGrpSpPr>
          <p:nvPr/>
        </p:nvGrpSpPr>
        <p:grpSpPr bwMode="auto">
          <a:xfrm>
            <a:off x="794928" y="3764838"/>
            <a:ext cx="694944" cy="606626"/>
            <a:chOff x="1110" y="2656"/>
            <a:chExt cx="1549" cy="1351"/>
          </a:xfrm>
        </p:grpSpPr>
        <p:sp>
          <p:nvSpPr>
            <p:cNvPr id="3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 name="Line 25"/>
          <p:cNvSpPr>
            <a:spLocks noChangeShapeType="1"/>
          </p:cNvSpPr>
          <p:nvPr/>
        </p:nvSpPr>
        <p:spPr bwMode="auto">
          <a:xfrm>
            <a:off x="1314710" y="4349752"/>
            <a:ext cx="5546724" cy="4046"/>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26"/>
          <p:cNvSpPr txBox="1">
            <a:spLocks noChangeArrowheads="1"/>
          </p:cNvSpPr>
          <p:nvPr/>
        </p:nvSpPr>
        <p:spPr bwMode="auto">
          <a:xfrm>
            <a:off x="1837084" y="3915051"/>
            <a:ext cx="42498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b="1">
                <a:solidFill>
                  <a:schemeClr val="tx2">
                    <a:lumMod val="75000"/>
                  </a:schemeClr>
                </a:solidFill>
              </a:rPr>
              <a:t>Nguyên lý thiết kế giao diện</a:t>
            </a:r>
          </a:p>
        </p:txBody>
      </p:sp>
      <p:sp>
        <p:nvSpPr>
          <p:cNvPr id="42" name="Text Box 27"/>
          <p:cNvSpPr txBox="1">
            <a:spLocks noChangeArrowheads="1"/>
          </p:cNvSpPr>
          <p:nvPr/>
        </p:nvSpPr>
        <p:spPr bwMode="gray">
          <a:xfrm>
            <a:off x="952389" y="386326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5</a:t>
            </a:r>
          </a:p>
        </p:txBody>
      </p:sp>
      <p:grpSp>
        <p:nvGrpSpPr>
          <p:cNvPr id="43" name="Group 17"/>
          <p:cNvGrpSpPr>
            <a:grpSpLocks noChangeAspect="1"/>
          </p:cNvGrpSpPr>
          <p:nvPr/>
        </p:nvGrpSpPr>
        <p:grpSpPr bwMode="auto">
          <a:xfrm>
            <a:off x="794928" y="4368244"/>
            <a:ext cx="694944" cy="606626"/>
            <a:chOff x="1110" y="2656"/>
            <a:chExt cx="1549" cy="1351"/>
          </a:xfrm>
        </p:grpSpPr>
        <p:sp>
          <p:nvSpPr>
            <p:cNvPr id="4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 name="Group 21"/>
          <p:cNvGrpSpPr>
            <a:grpSpLocks noChangeAspect="1"/>
          </p:cNvGrpSpPr>
          <p:nvPr/>
        </p:nvGrpSpPr>
        <p:grpSpPr bwMode="auto">
          <a:xfrm>
            <a:off x="794928" y="4976770"/>
            <a:ext cx="694944" cy="606626"/>
            <a:chOff x="3174" y="2656"/>
            <a:chExt cx="1549" cy="1351"/>
          </a:xfrm>
        </p:grpSpPr>
        <p:sp>
          <p:nvSpPr>
            <p:cNvPr id="48"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 name="Line 25"/>
          <p:cNvSpPr>
            <a:spLocks noChangeShapeType="1"/>
          </p:cNvSpPr>
          <p:nvPr/>
        </p:nvSpPr>
        <p:spPr bwMode="auto">
          <a:xfrm flipV="1">
            <a:off x="1314710" y="4956934"/>
            <a:ext cx="5546724"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Text Box 26"/>
          <p:cNvSpPr txBox="1">
            <a:spLocks noChangeArrowheads="1"/>
          </p:cNvSpPr>
          <p:nvPr/>
        </p:nvSpPr>
        <p:spPr bwMode="auto">
          <a:xfrm>
            <a:off x="1840345" y="4518457"/>
            <a:ext cx="29754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Xây dựng prototype </a:t>
            </a:r>
          </a:p>
        </p:txBody>
      </p:sp>
      <p:sp>
        <p:nvSpPr>
          <p:cNvPr id="53" name="Text Box 27"/>
          <p:cNvSpPr txBox="1">
            <a:spLocks noChangeArrowheads="1"/>
          </p:cNvSpPr>
          <p:nvPr/>
        </p:nvSpPr>
        <p:spPr bwMode="gray">
          <a:xfrm>
            <a:off x="953476" y="4466667"/>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rPr>
              <a:t>6</a:t>
            </a:r>
            <a:endParaRPr lang="en-US" sz="2400" b="1">
              <a:solidFill>
                <a:srgbClr val="FFFFFF"/>
              </a:solidFill>
            </a:endParaRPr>
          </a:p>
        </p:txBody>
      </p:sp>
      <p:sp>
        <p:nvSpPr>
          <p:cNvPr id="54" name="Line 28"/>
          <p:cNvSpPr>
            <a:spLocks noChangeShapeType="1"/>
          </p:cNvSpPr>
          <p:nvPr/>
        </p:nvSpPr>
        <p:spPr bwMode="auto">
          <a:xfrm flipV="1">
            <a:off x="1314710" y="5565460"/>
            <a:ext cx="5546724"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Text Box 29"/>
          <p:cNvSpPr txBox="1">
            <a:spLocks noChangeArrowheads="1"/>
          </p:cNvSpPr>
          <p:nvPr/>
        </p:nvSpPr>
        <p:spPr bwMode="auto">
          <a:xfrm>
            <a:off x="1812010" y="5126983"/>
            <a:ext cx="4134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Thiết kế đồ họa và tương tác</a:t>
            </a:r>
          </a:p>
        </p:txBody>
      </p:sp>
      <p:sp>
        <p:nvSpPr>
          <p:cNvPr id="56" name="Text Box 30"/>
          <p:cNvSpPr txBox="1">
            <a:spLocks noChangeArrowheads="1"/>
          </p:cNvSpPr>
          <p:nvPr/>
        </p:nvSpPr>
        <p:spPr bwMode="gray">
          <a:xfrm>
            <a:off x="953476" y="507519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rPr>
              <a:t>7</a:t>
            </a:r>
            <a:endParaRPr lang="en-US" sz="2400" b="1" dirty="0">
              <a:solidFill>
                <a:srgbClr val="FFFFFF"/>
              </a:solidFill>
            </a:endParaRPr>
          </a:p>
        </p:txBody>
      </p:sp>
      <p:grpSp>
        <p:nvGrpSpPr>
          <p:cNvPr id="57" name="Group 17"/>
          <p:cNvGrpSpPr>
            <a:grpSpLocks noChangeAspect="1"/>
          </p:cNvGrpSpPr>
          <p:nvPr/>
        </p:nvGrpSpPr>
        <p:grpSpPr bwMode="auto">
          <a:xfrm>
            <a:off x="794928" y="5592562"/>
            <a:ext cx="694944" cy="606626"/>
            <a:chOff x="1110" y="2656"/>
            <a:chExt cx="1549" cy="1351"/>
          </a:xfrm>
        </p:grpSpPr>
        <p:sp>
          <p:nvSpPr>
            <p:cNvPr id="5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 name="Line 25"/>
          <p:cNvSpPr>
            <a:spLocks noChangeShapeType="1"/>
          </p:cNvSpPr>
          <p:nvPr/>
        </p:nvSpPr>
        <p:spPr bwMode="auto">
          <a:xfrm>
            <a:off x="1314710" y="6176401"/>
            <a:ext cx="5546724" cy="3135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Text Box 26"/>
          <p:cNvSpPr txBox="1">
            <a:spLocks noChangeArrowheads="1"/>
          </p:cNvSpPr>
          <p:nvPr/>
        </p:nvSpPr>
        <p:spPr bwMode="auto">
          <a:xfrm>
            <a:off x="1812010" y="5729896"/>
            <a:ext cx="4998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Đánh giá và kiểm nghiệm giao diện</a:t>
            </a:r>
            <a:endParaRPr lang="en-US" sz="2400"/>
          </a:p>
        </p:txBody>
      </p:sp>
      <p:sp>
        <p:nvSpPr>
          <p:cNvPr id="63" name="Text Box 27"/>
          <p:cNvSpPr txBox="1">
            <a:spLocks noChangeArrowheads="1"/>
          </p:cNvSpPr>
          <p:nvPr/>
        </p:nvSpPr>
        <p:spPr bwMode="gray">
          <a:xfrm>
            <a:off x="953476" y="56781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rPr>
              <a:t>8</a:t>
            </a:r>
            <a:endParaRPr lang="en-US" sz="2400" b="1">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pPr>
              <a:buNone/>
            </a:pPr>
            <a:r>
              <a:rPr lang="en-US" sz="2400" b="0" smtClean="0">
                <a:latin typeface="Arial" pitchFamily="34" charset="0"/>
                <a:cs typeface="Arial" pitchFamily="34" charset="0"/>
              </a:rPr>
              <a:t>5. Tránh lỗi (tt)</a:t>
            </a:r>
          </a:p>
          <a:p>
            <a:pPr>
              <a:buNone/>
            </a:pPr>
            <a:r>
              <a:rPr lang="en-US" sz="2400" b="0" smtClean="0">
                <a:latin typeface="Arial" pitchFamily="34" charset="0"/>
                <a:cs typeface="Arial" pitchFamily="34" charset="0"/>
              </a:rPr>
              <a:t>	Các loại lỗi chính</a:t>
            </a:r>
          </a:p>
          <a:p>
            <a:pPr lvl="1"/>
            <a:r>
              <a:rPr lang="en-US" sz="2000" smtClean="0"/>
              <a:t>Lỗi mô tả: Xảy ra khi hai hành động tương tự nhau. Khi người sử dụng dự định hành động này, nhưng lại vô ý thực hiện hành động khác.</a:t>
            </a:r>
          </a:p>
          <a:p>
            <a:pPr lvl="2"/>
            <a:r>
              <a:rPr lang="en-US" sz="1800" smtClean="0"/>
              <a:t>Ví dụ điển hình "pha sữa – ngũ cốc": Vào tủ lạnh lấy hộp nước cam thay cho lấy hộp sữa để đổ vào bát ngũ cốc. Hành động rót sữa vào ngũ cốc và rót nước cam vào ngũ cốc là tương tự nhau: Mở tủ lạnh, lấy hộp carton, mở nó ra, rót vào bát ngũ cốc. </a:t>
            </a:r>
          </a:p>
          <a:p>
            <a:pPr lvl="2"/>
            <a:r>
              <a:rPr lang="en-US" sz="1800" smtClean="0"/>
              <a:t>Ví dụ khác: các thực đơn/biểu tượng gần nhau có hình dáng tương tự nhau</a:t>
            </a:r>
          </a:p>
          <a:p>
            <a:pPr lvl="1"/>
            <a:r>
              <a:rPr lang="en-US" sz="2000" smtClean="0"/>
              <a:t>Lỗi thu hút: Khi hai hành động có giai đoạn bắt đầu khởi động tương tự như nhau</a:t>
            </a:r>
          </a:p>
          <a:p>
            <a:pPr lvl="2"/>
            <a:r>
              <a:rPr lang="en-US" sz="1800" smtClean="0"/>
              <a:t>Tránh các trình tự hành động thói quen với các lệnh có tiền tố như nhau.</a:t>
            </a:r>
          </a:p>
          <a:p>
            <a:pPr lvl="1"/>
            <a:r>
              <a:rPr lang="en-US" sz="2000" smtClean="0"/>
              <a:t>Lỗi phương thức...</a:t>
            </a:r>
          </a:p>
          <a:p>
            <a:pPr lvl="1"/>
            <a:endParaRPr lang="en-US" sz="200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pPr>
              <a:buNone/>
            </a:pPr>
            <a:r>
              <a:rPr lang="en-US" sz="2400" b="0" dirty="0" smtClean="0">
                <a:latin typeface="Arial" pitchFamily="34" charset="0"/>
                <a:cs typeface="Arial" pitchFamily="34" charset="0"/>
              </a:rPr>
              <a:t>5. </a:t>
            </a:r>
            <a:r>
              <a:rPr lang="en-US" sz="2400" b="0" dirty="0" err="1" smtClean="0">
                <a:latin typeface="Arial" pitchFamily="34" charset="0"/>
                <a:cs typeface="Arial" pitchFamily="34" charset="0"/>
              </a:rPr>
              <a:t>Tránh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lỗi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tt</a:t>
            </a:r>
            <a:r>
              <a:rPr lang="en-US" sz="2400" b="0" dirty="0" smtClean="0">
                <a:latin typeface="Arial" pitchFamily="34" charset="0"/>
                <a:cs typeface="Arial" pitchFamily="34" charset="0"/>
              </a:rPr>
              <a:t>): </a:t>
            </a:r>
            <a:r>
              <a:rPr lang="en-US" sz="2000" b="0" dirty="0" err="1" smtClean="0">
                <a:latin typeface="Arial" pitchFamily="34" charset="0"/>
                <a:cs typeface="Arial" pitchFamily="34" charset="0"/>
              </a:rPr>
              <a:t>Các</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loại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lỗi</a:t>
            </a:r>
            <a:r>
              <a:rPr lang="en-US" sz="2000" b="0" dirty="0" smtClean="0">
                <a:latin typeface="Arial" pitchFamily="34" charset="0"/>
                <a:cs typeface="Arial" pitchFamily="34" charset="0"/>
              </a:rPr>
              <a:t> </a:t>
            </a:r>
            <a:r>
              <a:rPr lang="en-US" sz="2000" b="0" dirty="0" err="1" smtClean="0">
                <a:latin typeface="Arial" pitchFamily="34" charset="0"/>
                <a:cs typeface="Arial" pitchFamily="34" charset="0"/>
              </a:rPr>
              <a:t>chính</a:t>
            </a:r>
            <a:endParaRPr lang="en-US" sz="2000" b="0" dirty="0" smtClean="0">
              <a:latin typeface="Arial" pitchFamily="34" charset="0"/>
              <a:cs typeface="Arial" pitchFamily="34" charset="0"/>
            </a:endParaRPr>
          </a:p>
          <a:p>
            <a:pPr lvl="1"/>
            <a:r>
              <a:rPr lang="en-US" sz="2000" dirty="0" err="1" smtClean="0"/>
              <a:t>Lỗi</a:t>
            </a:r>
            <a:r>
              <a:rPr lang="en-US" sz="2000" dirty="0" smtClean="0"/>
              <a:t> </a:t>
            </a:r>
            <a:r>
              <a:rPr lang="en-US" sz="2000" dirty="0" err="1" smtClean="0"/>
              <a:t>phương</a:t>
            </a:r>
            <a:r>
              <a:rPr lang="en-US" sz="2000" dirty="0" smtClean="0"/>
              <a:t> </a:t>
            </a:r>
            <a:r>
              <a:rPr lang="en-US" sz="2000" dirty="0" err="1" smtClean="0"/>
              <a:t>thức</a:t>
            </a:r>
            <a:r>
              <a:rPr lang="en-US" sz="2000" dirty="0" smtClean="0"/>
              <a:t>: </a:t>
            </a:r>
          </a:p>
          <a:p>
            <a:pPr lvl="2"/>
            <a:r>
              <a:rPr lang="en-US" sz="1800" dirty="0" err="1" smtClean="0"/>
              <a:t>Phương</a:t>
            </a:r>
            <a:r>
              <a:rPr lang="en-US" sz="1800" dirty="0" smtClean="0"/>
              <a:t> </a:t>
            </a:r>
            <a:r>
              <a:rPr lang="en-US" sz="1800" dirty="0" err="1" smtClean="0"/>
              <a:t>thức</a:t>
            </a:r>
            <a:r>
              <a:rPr lang="en-US" sz="1800" dirty="0" smtClean="0"/>
              <a:t> </a:t>
            </a:r>
            <a:r>
              <a:rPr lang="en-US" sz="1800" dirty="0" err="1" smtClean="0"/>
              <a:t>là</a:t>
            </a:r>
            <a:r>
              <a:rPr lang="en-US" sz="1800" dirty="0" smtClean="0"/>
              <a:t> </a:t>
            </a:r>
            <a:r>
              <a:rPr lang="en-US" sz="1800" dirty="0" err="1" smtClean="0"/>
              <a:t>trạng</a:t>
            </a:r>
            <a:r>
              <a:rPr lang="en-US" sz="1800" dirty="0" smtClean="0"/>
              <a:t> </a:t>
            </a:r>
            <a:r>
              <a:rPr lang="en-US" sz="1800" dirty="0" err="1" smtClean="0"/>
              <a:t>thái</a:t>
            </a:r>
            <a:r>
              <a:rPr lang="en-US" sz="1800" dirty="0" smtClean="0"/>
              <a:t> </a:t>
            </a:r>
            <a:r>
              <a:rPr lang="en-US" sz="1800" dirty="0" err="1" smtClean="0"/>
              <a:t>trong</a:t>
            </a:r>
            <a:r>
              <a:rPr lang="en-US" sz="1800" dirty="0" smtClean="0"/>
              <a:t> </a:t>
            </a:r>
            <a:r>
              <a:rPr lang="en-US" sz="1800" dirty="0" err="1" smtClean="0"/>
              <a:t>đó</a:t>
            </a:r>
            <a:r>
              <a:rPr lang="en-US" sz="1800" dirty="0" smtClean="0"/>
              <a:t> </a:t>
            </a:r>
            <a:r>
              <a:rPr lang="en-US" sz="1800" dirty="0" err="1" smtClean="0"/>
              <a:t>với</a:t>
            </a:r>
            <a:r>
              <a:rPr lang="en-US" sz="1800" dirty="0" smtClean="0"/>
              <a:t> </a:t>
            </a:r>
            <a:r>
              <a:rPr lang="en-US" sz="1800" dirty="0" err="1" smtClean="0"/>
              <a:t>cùng</a:t>
            </a:r>
            <a:r>
              <a:rPr lang="en-US" sz="1800" dirty="0" smtClean="0"/>
              <a:t> </a:t>
            </a:r>
            <a:r>
              <a:rPr lang="en-US" sz="1800" dirty="0" err="1" smtClean="0"/>
              <a:t>hành</a:t>
            </a:r>
            <a:r>
              <a:rPr lang="en-US" sz="1800" dirty="0" smtClean="0"/>
              <a:t> </a:t>
            </a:r>
            <a:r>
              <a:rPr lang="en-US" sz="1800" dirty="0" err="1" smtClean="0"/>
              <a:t>động</a:t>
            </a:r>
            <a:r>
              <a:rPr lang="en-US" sz="1800" dirty="0" smtClean="0"/>
              <a:t> </a:t>
            </a:r>
            <a:r>
              <a:rPr lang="en-US" sz="1800" dirty="0" err="1" smtClean="0"/>
              <a:t>nhưng</a:t>
            </a:r>
            <a:r>
              <a:rPr lang="en-US" sz="1800" dirty="0" smtClean="0"/>
              <a:t> </a:t>
            </a:r>
            <a:r>
              <a:rPr lang="en-US" sz="1800" dirty="0" err="1" smtClean="0"/>
              <a:t>có</a:t>
            </a:r>
            <a:r>
              <a:rPr lang="en-US" sz="1800" dirty="0" smtClean="0"/>
              <a:t> ý </a:t>
            </a:r>
            <a:r>
              <a:rPr lang="en-US" sz="1800" dirty="0" err="1" smtClean="0"/>
              <a:t>nghĩa</a:t>
            </a:r>
            <a:r>
              <a:rPr lang="en-US" sz="1800" dirty="0" smtClean="0"/>
              <a:t> </a:t>
            </a:r>
            <a:r>
              <a:rPr lang="en-US" sz="1800" dirty="0" err="1" smtClean="0"/>
              <a:t>khác</a:t>
            </a:r>
            <a:r>
              <a:rPr lang="en-US" sz="1800" dirty="0" smtClean="0"/>
              <a:t> </a:t>
            </a:r>
            <a:r>
              <a:rPr lang="en-US" sz="1800" dirty="0" err="1" smtClean="0"/>
              <a:t>nhau</a:t>
            </a:r>
            <a:r>
              <a:rPr lang="en-US" sz="1800" dirty="0" smtClean="0"/>
              <a:t>.</a:t>
            </a:r>
          </a:p>
          <a:p>
            <a:pPr lvl="1"/>
            <a:r>
              <a:rPr lang="en-US" sz="2000" dirty="0" err="1" smtClean="0"/>
              <a:t>Ví</a:t>
            </a:r>
            <a:r>
              <a:rPr lang="en-US" sz="2000" dirty="0" smtClean="0"/>
              <a:t> </a:t>
            </a:r>
            <a:r>
              <a:rPr lang="en-US" sz="2000" dirty="0" err="1" smtClean="0"/>
              <a:t>dụ</a:t>
            </a:r>
            <a:r>
              <a:rPr lang="en-US" sz="2000" dirty="0" smtClean="0"/>
              <a:t> </a:t>
            </a:r>
          </a:p>
          <a:p>
            <a:pPr lvl="2"/>
            <a:r>
              <a:rPr lang="en-US" sz="1800" dirty="0" err="1" smtClean="0"/>
              <a:t>Phím</a:t>
            </a:r>
            <a:r>
              <a:rPr lang="en-US" sz="1800" dirty="0" smtClean="0"/>
              <a:t> Caps Lock </a:t>
            </a:r>
            <a:r>
              <a:rPr lang="en-US" sz="1800" dirty="0" err="1" smtClean="0"/>
              <a:t>trên</a:t>
            </a:r>
            <a:r>
              <a:rPr lang="en-US" sz="1800" dirty="0" smtClean="0"/>
              <a:t> </a:t>
            </a:r>
            <a:r>
              <a:rPr lang="en-US" sz="1800" dirty="0" err="1" smtClean="0"/>
              <a:t>bàn</a:t>
            </a:r>
            <a:r>
              <a:rPr lang="en-US" sz="1800" dirty="0" smtClean="0"/>
              <a:t> </a:t>
            </a:r>
            <a:r>
              <a:rPr lang="en-US" sz="1800" dirty="0" err="1" smtClean="0"/>
              <a:t>phím</a:t>
            </a:r>
            <a:endParaRPr lang="en-US" sz="1800" dirty="0" smtClean="0"/>
          </a:p>
          <a:p>
            <a:pPr lvl="2"/>
            <a:r>
              <a:rPr lang="en-US" sz="1800" dirty="0" err="1" smtClean="0"/>
              <a:t>Với</a:t>
            </a:r>
            <a:r>
              <a:rPr lang="en-US" sz="1800" dirty="0" smtClean="0"/>
              <a:t> </a:t>
            </a:r>
            <a:r>
              <a:rPr lang="en-US" sz="1800" i="1" dirty="0" smtClean="0"/>
              <a:t>text editor vi</a:t>
            </a:r>
            <a:r>
              <a:rPr lang="en-US" sz="1800" dirty="0" smtClean="0"/>
              <a:t>, ở </a:t>
            </a:r>
            <a:r>
              <a:rPr lang="en-US" sz="1800" i="1" dirty="0" smtClean="0"/>
              <a:t>insert mode</a:t>
            </a:r>
            <a:r>
              <a:rPr lang="en-US" sz="1800" dirty="0" smtClean="0"/>
              <a:t>, </a:t>
            </a:r>
            <a:r>
              <a:rPr lang="en-US" sz="1800" dirty="0" err="1" smtClean="0"/>
              <a:t>các</a:t>
            </a:r>
            <a:r>
              <a:rPr lang="en-US" sz="1800" dirty="0" smtClean="0"/>
              <a:t> </a:t>
            </a:r>
            <a:r>
              <a:rPr lang="en-US" sz="1800" dirty="0" err="1" smtClean="0"/>
              <a:t>phím</a:t>
            </a:r>
            <a:r>
              <a:rPr lang="en-US" sz="1800" dirty="0" smtClean="0"/>
              <a:t> </a:t>
            </a:r>
            <a:r>
              <a:rPr lang="en-US" sz="1800" dirty="0" err="1" smtClean="0"/>
              <a:t>ký</a:t>
            </a:r>
            <a:r>
              <a:rPr lang="en-US" sz="1800" dirty="0" smtClean="0"/>
              <a:t> </a:t>
            </a:r>
            <a:r>
              <a:rPr lang="en-US" sz="1800" dirty="0" err="1" smtClean="0"/>
              <a:t>tự</a:t>
            </a:r>
            <a:r>
              <a:rPr lang="en-US" sz="1800" dirty="0" smtClean="0"/>
              <a:t> </a:t>
            </a:r>
            <a:r>
              <a:rPr lang="en-US" sz="1800" dirty="0" err="1" smtClean="0"/>
              <a:t>được</a:t>
            </a:r>
            <a:r>
              <a:rPr lang="en-US" sz="1800" dirty="0" smtClean="0"/>
              <a:t> </a:t>
            </a:r>
            <a:r>
              <a:rPr lang="en-US" sz="1800" dirty="0" err="1" smtClean="0"/>
              <a:t>chèn</a:t>
            </a:r>
            <a:r>
              <a:rPr lang="en-US" sz="1800" dirty="0" smtClean="0"/>
              <a:t> </a:t>
            </a:r>
            <a:r>
              <a:rPr lang="en-US" sz="1800" dirty="0" err="1" smtClean="0"/>
              <a:t>vào</a:t>
            </a:r>
            <a:r>
              <a:rPr lang="en-US" sz="1800" dirty="0" smtClean="0"/>
              <a:t> </a:t>
            </a:r>
            <a:r>
              <a:rPr lang="en-US" sz="1800" dirty="0" err="1" smtClean="0"/>
              <a:t>tệp</a:t>
            </a:r>
            <a:r>
              <a:rPr lang="en-US" sz="1800" dirty="0" smtClean="0"/>
              <a:t> </a:t>
            </a:r>
            <a:r>
              <a:rPr lang="en-US" sz="1800" dirty="0" err="1" smtClean="0"/>
              <a:t>văn</a:t>
            </a:r>
            <a:r>
              <a:rPr lang="en-US" sz="1800" dirty="0" smtClean="0"/>
              <a:t> </a:t>
            </a:r>
            <a:r>
              <a:rPr lang="en-US" sz="1800" dirty="0" err="1" smtClean="0"/>
              <a:t>bản</a:t>
            </a:r>
            <a:r>
              <a:rPr lang="en-US" sz="1800" dirty="0" smtClean="0"/>
              <a:t>, </a:t>
            </a:r>
            <a:r>
              <a:rPr lang="en-US" sz="1800" dirty="0" err="1" smtClean="0"/>
              <a:t>trong</a:t>
            </a:r>
            <a:r>
              <a:rPr lang="en-US" sz="1800" dirty="0" smtClean="0"/>
              <a:t> </a:t>
            </a:r>
            <a:r>
              <a:rPr lang="en-US" sz="1800" dirty="0" err="1" smtClean="0"/>
              <a:t>khi</a:t>
            </a:r>
            <a:r>
              <a:rPr lang="en-US" sz="1800" dirty="0" smtClean="0"/>
              <a:t> ở </a:t>
            </a:r>
            <a:r>
              <a:rPr lang="en-US" sz="1800" i="1" dirty="0" smtClean="0"/>
              <a:t>command mode </a:t>
            </a:r>
            <a:r>
              <a:rPr lang="en-US" sz="1800" dirty="0" smtClean="0"/>
              <a:t>(</a:t>
            </a:r>
            <a:r>
              <a:rPr lang="en-US" sz="1800" dirty="0" err="1" smtClean="0"/>
              <a:t>mặc</a:t>
            </a:r>
            <a:r>
              <a:rPr lang="en-US" sz="1800" dirty="0" smtClean="0"/>
              <a:t> </a:t>
            </a:r>
            <a:r>
              <a:rPr lang="en-US" sz="1800" dirty="0" err="1" smtClean="0"/>
              <a:t>định</a:t>
            </a:r>
            <a:r>
              <a:rPr lang="en-US" sz="1800" dirty="0" smtClean="0"/>
              <a:t>), </a:t>
            </a:r>
            <a:r>
              <a:rPr lang="en-US" sz="1800" dirty="0" err="1" smtClean="0"/>
              <a:t>phím</a:t>
            </a:r>
            <a:r>
              <a:rPr lang="en-US" sz="1800" dirty="0" smtClean="0"/>
              <a:t> </a:t>
            </a:r>
            <a:r>
              <a:rPr lang="en-US" sz="1800" dirty="0" err="1" smtClean="0"/>
              <a:t>ký</a:t>
            </a:r>
            <a:r>
              <a:rPr lang="en-US" sz="1800" dirty="0" smtClean="0"/>
              <a:t> </a:t>
            </a:r>
            <a:r>
              <a:rPr lang="en-US" sz="1800" dirty="0" err="1" smtClean="0"/>
              <a:t>tự</a:t>
            </a:r>
            <a:r>
              <a:rPr lang="en-US" sz="1800" dirty="0" smtClean="0"/>
              <a:t> </a:t>
            </a:r>
            <a:r>
              <a:rPr lang="en-US" sz="1800" dirty="0" err="1" smtClean="0"/>
              <a:t>kích</a:t>
            </a:r>
            <a:r>
              <a:rPr lang="en-US" sz="1800" dirty="0" smtClean="0"/>
              <a:t> </a:t>
            </a:r>
            <a:r>
              <a:rPr lang="en-US" sz="1800" dirty="0" err="1" smtClean="0"/>
              <a:t>hoạt</a:t>
            </a:r>
            <a:r>
              <a:rPr lang="en-US" sz="1800" dirty="0" smtClean="0"/>
              <a:t> </a:t>
            </a:r>
            <a:r>
              <a:rPr lang="en-US" sz="1800" i="1" dirty="0" smtClean="0"/>
              <a:t>editing commands</a:t>
            </a:r>
            <a:r>
              <a:rPr lang="en-US" sz="1800" dirty="0" smtClean="0"/>
              <a:t>.</a:t>
            </a:r>
          </a:p>
          <a:p>
            <a:pPr lvl="1"/>
            <a:r>
              <a:rPr lang="en-US" sz="2000" dirty="0" err="1" smtClean="0"/>
              <a:t>Tránh</a:t>
            </a:r>
            <a:r>
              <a:rPr lang="en-US" sz="2000" dirty="0" smtClean="0"/>
              <a:t> </a:t>
            </a:r>
            <a:r>
              <a:rPr lang="en-US" sz="2000" dirty="0" err="1" smtClean="0"/>
              <a:t>lỗi</a:t>
            </a:r>
            <a:r>
              <a:rPr lang="en-US" sz="2000" dirty="0" smtClean="0"/>
              <a:t> </a:t>
            </a:r>
            <a:r>
              <a:rPr lang="en-US" sz="2000" dirty="0" err="1" smtClean="0"/>
              <a:t>phương</a:t>
            </a:r>
            <a:r>
              <a:rPr lang="en-US" sz="2000" dirty="0" smtClean="0"/>
              <a:t> </a:t>
            </a:r>
            <a:r>
              <a:rPr lang="en-US" sz="2000" dirty="0" err="1" smtClean="0"/>
              <a:t>thức</a:t>
            </a:r>
            <a:r>
              <a:rPr lang="en-US" sz="2000" dirty="0" smtClean="0"/>
              <a:t>: </a:t>
            </a:r>
          </a:p>
          <a:p>
            <a:pPr lvl="2"/>
            <a:r>
              <a:rPr lang="en-US" sz="1800" dirty="0" err="1" smtClean="0"/>
              <a:t>Hạn</a:t>
            </a:r>
            <a:r>
              <a:rPr lang="en-US" sz="1800" dirty="0" smtClean="0"/>
              <a:t> </a:t>
            </a:r>
            <a:r>
              <a:rPr lang="en-US" sz="1800" dirty="0" err="1" smtClean="0"/>
              <a:t>chế</a:t>
            </a:r>
            <a:r>
              <a:rPr lang="en-US" sz="1800" dirty="0" smtClean="0"/>
              <a:t> </a:t>
            </a:r>
            <a:r>
              <a:rPr lang="en-US" sz="1800" dirty="0" err="1" smtClean="0"/>
              <a:t>thiết</a:t>
            </a:r>
            <a:r>
              <a:rPr lang="en-US" sz="1800" dirty="0" smtClean="0"/>
              <a:t> </a:t>
            </a:r>
            <a:r>
              <a:rPr lang="en-US" sz="1800" dirty="0" err="1" smtClean="0"/>
              <a:t>kế</a:t>
            </a:r>
            <a:r>
              <a:rPr lang="en-US" sz="1800" dirty="0" smtClean="0"/>
              <a:t> mode, </a:t>
            </a:r>
          </a:p>
          <a:p>
            <a:pPr lvl="2"/>
            <a:r>
              <a:rPr lang="en-US" sz="1800" dirty="0" err="1" smtClean="0"/>
              <a:t>Nếu</a:t>
            </a:r>
            <a:r>
              <a:rPr lang="en-US" sz="1800" dirty="0" smtClean="0"/>
              <a:t> </a:t>
            </a:r>
            <a:r>
              <a:rPr lang="en-US" sz="1800" dirty="0" err="1" smtClean="0"/>
              <a:t>cần</a:t>
            </a:r>
            <a:r>
              <a:rPr lang="en-US" sz="1800" dirty="0" smtClean="0"/>
              <a:t> </a:t>
            </a:r>
            <a:r>
              <a:rPr lang="en-US" sz="1800" dirty="0" err="1" smtClean="0"/>
              <a:t>có</a:t>
            </a:r>
            <a:r>
              <a:rPr lang="en-US" sz="1800" dirty="0" smtClean="0"/>
              <a:t> mode </a:t>
            </a:r>
            <a:r>
              <a:rPr lang="en-US" sz="1800" dirty="0" err="1" smtClean="0"/>
              <a:t>thì</a:t>
            </a:r>
            <a:r>
              <a:rPr lang="en-US" sz="1800" dirty="0" smtClean="0"/>
              <a:t> </a:t>
            </a:r>
            <a:r>
              <a:rPr lang="en-US" sz="1800" dirty="0" err="1" smtClean="0"/>
              <a:t>nó</a:t>
            </a:r>
            <a:r>
              <a:rPr lang="en-US" sz="1800" dirty="0" smtClean="0"/>
              <a:t> </a:t>
            </a:r>
            <a:r>
              <a:rPr lang="en-US" sz="1800" dirty="0" err="1" smtClean="0"/>
              <a:t>phải</a:t>
            </a:r>
            <a:r>
              <a:rPr lang="en-US" sz="1800" dirty="0" smtClean="0"/>
              <a:t> </a:t>
            </a:r>
            <a:r>
              <a:rPr lang="en-US" sz="1800" dirty="0" err="1" smtClean="0"/>
              <a:t>trực</a:t>
            </a:r>
            <a:r>
              <a:rPr lang="en-US" sz="1800" dirty="0" smtClean="0"/>
              <a:t> </a:t>
            </a:r>
            <a:r>
              <a:rPr lang="en-US" sz="1800" dirty="0" err="1" smtClean="0"/>
              <a:t>quan</a:t>
            </a:r>
            <a:r>
              <a:rPr lang="en-US" sz="1800" dirty="0" smtClean="0"/>
              <a:t> (</a:t>
            </a:r>
            <a:r>
              <a:rPr lang="en-US" sz="1800" dirty="0" err="1" smtClean="0"/>
              <a:t>đèn</a:t>
            </a:r>
            <a:r>
              <a:rPr lang="en-US" sz="1800" dirty="0" smtClean="0"/>
              <a:t> Caps Lock </a:t>
            </a:r>
            <a:r>
              <a:rPr lang="en-US" sz="1800" dirty="0" err="1" smtClean="0"/>
              <a:t>trên</a:t>
            </a:r>
            <a:r>
              <a:rPr lang="en-US" sz="1800" dirty="0" smtClean="0"/>
              <a:t> </a:t>
            </a:r>
            <a:r>
              <a:rPr lang="en-US" sz="1800" dirty="0" err="1" smtClean="0"/>
              <a:t>bàn</a:t>
            </a:r>
            <a:r>
              <a:rPr lang="en-US" sz="1800" dirty="0" smtClean="0"/>
              <a:t> </a:t>
            </a:r>
            <a:r>
              <a:rPr lang="en-US" sz="1800" dirty="0" err="1" smtClean="0"/>
              <a:t>phím</a:t>
            </a:r>
            <a:r>
              <a:rPr lang="en-US" sz="1800" dirty="0" smtClean="0"/>
              <a:t>). </a:t>
            </a:r>
          </a:p>
          <a:p>
            <a:pPr lvl="2"/>
            <a:r>
              <a:rPr lang="en-US" sz="1800" dirty="0" smtClean="0"/>
              <a:t>Mode </a:t>
            </a:r>
            <a:r>
              <a:rPr lang="en-US" sz="1800" dirty="0" err="1" smtClean="0"/>
              <a:t>tạm</a:t>
            </a:r>
            <a:r>
              <a:rPr lang="en-US" sz="1800" dirty="0" smtClean="0"/>
              <a:t> </a:t>
            </a:r>
            <a:r>
              <a:rPr lang="en-US" sz="1800" dirty="0" err="1" smtClean="0"/>
              <a:t>thời</a:t>
            </a:r>
            <a:r>
              <a:rPr lang="en-US" sz="1800" dirty="0" smtClean="0"/>
              <a:t>. </a:t>
            </a:r>
            <a:r>
              <a:rPr lang="en-US" sz="1800" dirty="0" err="1" smtClean="0"/>
              <a:t>Ví</a:t>
            </a:r>
            <a:r>
              <a:rPr lang="en-US" sz="1800" dirty="0" smtClean="0"/>
              <a:t> </a:t>
            </a:r>
            <a:r>
              <a:rPr lang="en-US" sz="1800" dirty="0" err="1" smtClean="0"/>
              <a:t>dụ</a:t>
            </a:r>
            <a:r>
              <a:rPr lang="en-US" sz="1800" dirty="0" smtClean="0"/>
              <a:t> </a:t>
            </a:r>
            <a:r>
              <a:rPr lang="en-US" sz="1800" dirty="0" err="1" smtClean="0"/>
              <a:t>chương</a:t>
            </a:r>
            <a:r>
              <a:rPr lang="en-US" sz="1800" dirty="0" smtClean="0"/>
              <a:t> </a:t>
            </a:r>
            <a:r>
              <a:rPr lang="en-US" sz="1800" dirty="0" err="1" smtClean="0"/>
              <a:t>trình</a:t>
            </a:r>
            <a:r>
              <a:rPr lang="en-US" sz="1800" dirty="0" smtClean="0"/>
              <a:t> </a:t>
            </a:r>
            <a:r>
              <a:rPr lang="en-US" sz="1800" dirty="0" err="1" smtClean="0"/>
              <a:t>vẽ</a:t>
            </a:r>
            <a:r>
              <a:rPr lang="en-US" sz="1800" dirty="0" smtClean="0"/>
              <a:t> </a:t>
            </a:r>
            <a:r>
              <a:rPr lang="en-US" sz="1800" dirty="0" err="1" smtClean="0"/>
              <a:t>đồ</a:t>
            </a:r>
            <a:r>
              <a:rPr lang="en-US" sz="1800" dirty="0" smtClean="0"/>
              <a:t> </a:t>
            </a:r>
            <a:r>
              <a:rPr lang="en-US" sz="1800" dirty="0" err="1" smtClean="0"/>
              <a:t>họa</a:t>
            </a:r>
            <a:r>
              <a:rPr lang="en-US" sz="1800" dirty="0" smtClean="0"/>
              <a:t>. </a:t>
            </a:r>
            <a:r>
              <a:rPr lang="en-US" sz="1800" dirty="0" err="1" smtClean="0"/>
              <a:t>Sau</a:t>
            </a:r>
            <a:r>
              <a:rPr lang="en-US" sz="1800" dirty="0" smtClean="0"/>
              <a:t> </a:t>
            </a:r>
            <a:r>
              <a:rPr lang="en-US" sz="1800" dirty="0" err="1" smtClean="0"/>
              <a:t>khi</a:t>
            </a:r>
            <a:r>
              <a:rPr lang="en-US" sz="1800" dirty="0" smtClean="0"/>
              <a:t> </a:t>
            </a:r>
            <a:r>
              <a:rPr lang="en-US" sz="1800" dirty="0" err="1" smtClean="0"/>
              <a:t>chọn</a:t>
            </a:r>
            <a:r>
              <a:rPr lang="en-US" sz="1800" dirty="0" smtClean="0"/>
              <a:t> </a:t>
            </a:r>
            <a:r>
              <a:rPr lang="en-US" sz="1800" dirty="0" err="1" smtClean="0"/>
              <a:t>đối</a:t>
            </a:r>
            <a:r>
              <a:rPr lang="en-US" sz="1800" dirty="0" smtClean="0"/>
              <a:t> </a:t>
            </a:r>
            <a:r>
              <a:rPr lang="en-US" sz="1800" dirty="0" err="1" smtClean="0"/>
              <a:t>tượng</a:t>
            </a:r>
            <a:r>
              <a:rPr lang="en-US" sz="1800" dirty="0" smtClean="0"/>
              <a:t> </a:t>
            </a:r>
            <a:r>
              <a:rPr lang="en-US" sz="1800" dirty="0" err="1" smtClean="0"/>
              <a:t>chữ</a:t>
            </a:r>
            <a:r>
              <a:rPr lang="en-US" sz="1800" dirty="0" smtClean="0"/>
              <a:t> </a:t>
            </a:r>
            <a:r>
              <a:rPr lang="en-US" sz="1800" dirty="0" err="1" smtClean="0"/>
              <a:t>nhật</a:t>
            </a:r>
            <a:r>
              <a:rPr lang="en-US" sz="1800" dirty="0" smtClean="0"/>
              <a:t>/</a:t>
            </a:r>
            <a:r>
              <a:rPr lang="en-US" sz="1800" dirty="0" err="1" smtClean="0"/>
              <a:t>đoạn</a:t>
            </a:r>
            <a:r>
              <a:rPr lang="en-US" sz="1800" dirty="0" smtClean="0"/>
              <a:t> </a:t>
            </a:r>
            <a:r>
              <a:rPr lang="en-US" sz="1800" dirty="0" err="1" smtClean="0"/>
              <a:t>thẳng</a:t>
            </a:r>
            <a:r>
              <a:rPr lang="en-US" sz="1800" dirty="0" smtClean="0"/>
              <a:t> </a:t>
            </a:r>
            <a:r>
              <a:rPr lang="en-US" sz="1800" dirty="0" err="1" smtClean="0"/>
              <a:t>từ</a:t>
            </a:r>
            <a:r>
              <a:rPr lang="en-US" sz="1800" dirty="0" smtClean="0"/>
              <a:t> </a:t>
            </a:r>
            <a:r>
              <a:rPr lang="en-US" sz="1800" dirty="0" err="1" smtClean="0"/>
              <a:t>bộ</a:t>
            </a:r>
            <a:r>
              <a:rPr lang="en-US" sz="1800" dirty="0" smtClean="0"/>
              <a:t> </a:t>
            </a:r>
            <a:r>
              <a:rPr lang="en-US" sz="1800" dirty="0" err="1" smtClean="0"/>
              <a:t>công</a:t>
            </a:r>
            <a:r>
              <a:rPr lang="en-US" sz="1800" dirty="0" smtClean="0"/>
              <a:t> </a:t>
            </a:r>
            <a:r>
              <a:rPr lang="en-US" sz="1800" dirty="0" err="1" smtClean="0"/>
              <a:t>cụ</a:t>
            </a:r>
            <a:r>
              <a:rPr lang="en-US" sz="1800" dirty="0" smtClean="0"/>
              <a:t> </a:t>
            </a:r>
            <a:r>
              <a:rPr lang="en-US" sz="1800" dirty="0" err="1" smtClean="0"/>
              <a:t>để</a:t>
            </a:r>
            <a:r>
              <a:rPr lang="en-US" sz="1800" dirty="0" smtClean="0"/>
              <a:t> </a:t>
            </a:r>
            <a:r>
              <a:rPr lang="en-US" sz="1800" dirty="0" err="1" smtClean="0"/>
              <a:t>vẽ</a:t>
            </a:r>
            <a:r>
              <a:rPr lang="en-US" sz="1800" dirty="0" smtClean="0"/>
              <a:t>, mode </a:t>
            </a:r>
            <a:r>
              <a:rPr lang="en-US" sz="1800" dirty="0" err="1" smtClean="0"/>
              <a:t>vẽ</a:t>
            </a:r>
            <a:r>
              <a:rPr lang="en-US" sz="1800" dirty="0" smtClean="0"/>
              <a:t> </a:t>
            </a:r>
            <a:r>
              <a:rPr lang="en-US" sz="1800" dirty="0" err="1" smtClean="0"/>
              <a:t>tích</a:t>
            </a:r>
            <a:r>
              <a:rPr lang="en-US" sz="1800" dirty="0" smtClean="0"/>
              <a:t> </a:t>
            </a:r>
            <a:r>
              <a:rPr lang="en-US" sz="1800" dirty="0" err="1" smtClean="0"/>
              <a:t>cực</a:t>
            </a:r>
            <a:r>
              <a:rPr lang="en-US" sz="1800" dirty="0" smtClean="0"/>
              <a:t> </a:t>
            </a:r>
            <a:r>
              <a:rPr lang="en-US" sz="1800" dirty="0" err="1" smtClean="0"/>
              <a:t>chỉ</a:t>
            </a:r>
            <a:r>
              <a:rPr lang="en-US" sz="1800" dirty="0" smtClean="0"/>
              <a:t> </a:t>
            </a:r>
            <a:r>
              <a:rPr lang="en-US" sz="1800" dirty="0" err="1" smtClean="0"/>
              <a:t>với</a:t>
            </a:r>
            <a:r>
              <a:rPr lang="en-US" sz="1800" dirty="0" smtClean="0"/>
              <a:t> </a:t>
            </a:r>
            <a:r>
              <a:rPr lang="en-US" sz="1800" dirty="0" err="1" smtClean="0"/>
              <a:t>một</a:t>
            </a:r>
            <a:r>
              <a:rPr lang="en-US" sz="1800" dirty="0" smtClean="0"/>
              <a:t> </a:t>
            </a:r>
            <a:r>
              <a:rPr lang="en-US" sz="1800" dirty="0" err="1" smtClean="0"/>
              <a:t>lần</a:t>
            </a:r>
            <a:r>
              <a:rPr lang="en-US" sz="1800" dirty="0" smtClean="0"/>
              <a:t> </a:t>
            </a:r>
            <a:r>
              <a:rPr lang="en-US" sz="1800" dirty="0" err="1" smtClean="0"/>
              <a:t>nhấn</a:t>
            </a:r>
            <a:r>
              <a:rPr lang="en-US" sz="1800" dirty="0" smtClean="0"/>
              <a:t> </a:t>
            </a:r>
            <a:r>
              <a:rPr lang="en-US" sz="1800" dirty="0" err="1" smtClean="0"/>
              <a:t>chuột</a:t>
            </a:r>
            <a:r>
              <a:rPr lang="en-US" sz="1800" dirty="0" smtClean="0"/>
              <a:t> </a:t>
            </a:r>
            <a:r>
              <a:rPr lang="en-US" sz="1800" dirty="0" err="1" smtClean="0"/>
              <a:t>để</a:t>
            </a:r>
            <a:r>
              <a:rPr lang="en-US" sz="1800" dirty="0" smtClean="0"/>
              <a:t> </a:t>
            </a:r>
            <a:r>
              <a:rPr lang="en-US" sz="1800" dirty="0" err="1" smtClean="0"/>
              <a:t>vẽ</a:t>
            </a:r>
            <a:r>
              <a:rPr lang="en-US" sz="1800" dirty="0" smtClean="0"/>
              <a:t>. </a:t>
            </a:r>
            <a:r>
              <a:rPr lang="en-US" sz="1800" dirty="0" err="1" smtClean="0"/>
              <a:t>Sau</a:t>
            </a:r>
            <a:r>
              <a:rPr lang="en-US" sz="1800" dirty="0" smtClean="0"/>
              <a:t> </a:t>
            </a:r>
            <a:r>
              <a:rPr lang="en-US" sz="1800" dirty="0" err="1" smtClean="0"/>
              <a:t>khi</a:t>
            </a:r>
            <a:r>
              <a:rPr lang="en-US" sz="1800" dirty="0" smtClean="0"/>
              <a:t> </a:t>
            </a:r>
            <a:r>
              <a:rPr lang="en-US" sz="1800" dirty="0" err="1" smtClean="0"/>
              <a:t>vẽ</a:t>
            </a:r>
            <a:r>
              <a:rPr lang="en-US" sz="1800" dirty="0" smtClean="0"/>
              <a:t> </a:t>
            </a:r>
            <a:r>
              <a:rPr lang="en-US" sz="1800" dirty="0" err="1" smtClean="0"/>
              <a:t>xong</a:t>
            </a:r>
            <a:r>
              <a:rPr lang="en-US" sz="1800" dirty="0" smtClean="0"/>
              <a:t>, con </a:t>
            </a:r>
            <a:r>
              <a:rPr lang="en-US" sz="1800" dirty="0" err="1" smtClean="0"/>
              <a:t>trỏ</a:t>
            </a:r>
            <a:r>
              <a:rPr lang="en-US" sz="1800" dirty="0" smtClean="0"/>
              <a:t> </a:t>
            </a:r>
            <a:r>
              <a:rPr lang="en-US" sz="1800" dirty="0" err="1" smtClean="0"/>
              <a:t>chuột</a:t>
            </a:r>
            <a:r>
              <a:rPr lang="en-US" sz="1800" dirty="0" smtClean="0"/>
              <a:t> </a:t>
            </a:r>
            <a:r>
              <a:rPr lang="en-US" sz="1800" dirty="0" err="1" smtClean="0"/>
              <a:t>tự</a:t>
            </a:r>
            <a:r>
              <a:rPr lang="en-US" sz="1800" dirty="0" smtClean="0"/>
              <a:t> </a:t>
            </a:r>
            <a:r>
              <a:rPr lang="en-US" sz="1800" dirty="0" err="1" smtClean="0"/>
              <a:t>động</a:t>
            </a:r>
            <a:r>
              <a:rPr lang="en-US" sz="1800" dirty="0" smtClean="0"/>
              <a:t> </a:t>
            </a:r>
            <a:r>
              <a:rPr lang="en-US" sz="1800" dirty="0" err="1" smtClean="0"/>
              <a:t>trở</a:t>
            </a:r>
            <a:r>
              <a:rPr lang="en-US" sz="1800" dirty="0" smtClean="0"/>
              <a:t> </a:t>
            </a:r>
            <a:r>
              <a:rPr lang="en-US" sz="1800" dirty="0" err="1" smtClean="0"/>
              <a:t>về</a:t>
            </a:r>
            <a:r>
              <a:rPr lang="en-US" sz="1800" dirty="0" smtClean="0"/>
              <a:t> </a:t>
            </a:r>
            <a:r>
              <a:rPr lang="en-US" sz="1800" dirty="0" err="1" smtClean="0"/>
              <a:t>hình</a:t>
            </a:r>
            <a:r>
              <a:rPr lang="en-US" sz="1800" dirty="0" smtClean="0"/>
              <a:t> </a:t>
            </a:r>
            <a:r>
              <a:rPr lang="en-US" sz="1800" dirty="0" err="1" smtClean="0"/>
              <a:t>dạng</a:t>
            </a:r>
            <a:r>
              <a:rPr lang="en-US" sz="1800" dirty="0" smtClean="0"/>
              <a:t> ban </a:t>
            </a:r>
            <a:r>
              <a:rPr lang="en-US" sz="1800" dirty="0" err="1" smtClean="0"/>
              <a:t>đầu</a:t>
            </a:r>
            <a:r>
              <a:rPr lang="en-US" sz="1800" dirty="0" smtClean="0"/>
              <a:t>.</a:t>
            </a:r>
          </a:p>
          <a:p>
            <a:endParaRPr lang="en-US" sz="20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Thông</a:t>
            </a:r>
            <a:r>
              <a:rPr lang="en-US" sz="2400" b="0" dirty="0">
                <a:latin typeface="Arial" pitchFamily="34" charset="0"/>
                <a:cs typeface="Arial" pitchFamily="34" charset="0"/>
              </a:rPr>
              <a:t> </a:t>
            </a:r>
            <a:r>
              <a:rPr lang="en-US" sz="2400" b="0" dirty="0" err="1">
                <a:latin typeface="Arial" pitchFamily="34" charset="0"/>
                <a:cs typeface="Arial" pitchFamily="34" charset="0"/>
              </a:rPr>
              <a:t>báo</a:t>
            </a:r>
            <a:r>
              <a:rPr lang="en-US" sz="2400" b="0" dirty="0">
                <a:latin typeface="Arial" pitchFamily="34" charset="0"/>
                <a:cs typeface="Arial" pitchFamily="34" charset="0"/>
              </a:rPr>
              <a:t> </a:t>
            </a:r>
            <a:r>
              <a:rPr lang="en-US" sz="2400" b="0" dirty="0" err="1">
                <a:latin typeface="Arial" pitchFamily="34" charset="0"/>
                <a:cs typeface="Arial" pitchFamily="34" charset="0"/>
              </a:rPr>
              <a:t>lỗi</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Nếu</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tránh</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lỗi</a:t>
            </a:r>
            <a:r>
              <a:rPr lang="en-US" sz="2000" dirty="0">
                <a:latin typeface="Arial" pitchFamily="34" charset="0"/>
                <a:cs typeface="Arial" pitchFamily="34" charset="0"/>
              </a:rPr>
              <a:t>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đưa</a:t>
            </a:r>
            <a:r>
              <a:rPr lang="en-US" sz="2000" dirty="0">
                <a:latin typeface="Arial" pitchFamily="34" charset="0"/>
                <a:cs typeface="Arial" pitchFamily="34" charset="0"/>
              </a:rPr>
              <a:t> </a:t>
            </a:r>
            <a:r>
              <a:rPr lang="en-US" sz="2000" dirty="0" err="1">
                <a:latin typeface="Arial" pitchFamily="34" charset="0"/>
                <a:cs typeface="Arial" pitchFamily="34" charset="0"/>
              </a:rPr>
              <a:t>ra</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báo</a:t>
            </a:r>
            <a:r>
              <a:rPr lang="en-US" sz="2000" dirty="0">
                <a:latin typeface="Arial" pitchFamily="34" charset="0"/>
                <a:cs typeface="Arial" pitchFamily="34" charset="0"/>
              </a:rPr>
              <a:t> </a:t>
            </a:r>
            <a:r>
              <a:rPr lang="en-US" sz="2000" dirty="0" err="1">
                <a:latin typeface="Arial" pitchFamily="34" charset="0"/>
                <a:cs typeface="Arial" pitchFamily="34" charset="0"/>
              </a:rPr>
              <a:t>lỗi</a:t>
            </a:r>
            <a:r>
              <a:rPr lang="en-US" sz="2000" dirty="0">
                <a:latin typeface="Arial" pitchFamily="34" charset="0"/>
                <a:cs typeface="Arial" pitchFamily="34" charset="0"/>
              </a:rPr>
              <a:t> </a:t>
            </a:r>
            <a:r>
              <a:rPr lang="en-US" sz="2000" dirty="0" err="1">
                <a:latin typeface="Arial" pitchFamily="34" charset="0"/>
                <a:cs typeface="Arial" pitchFamily="34" charset="0"/>
              </a:rPr>
              <a:t>phù</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a:t>
            </a:r>
          </a:p>
          <a:p>
            <a:pPr lvl="1"/>
            <a:r>
              <a:rPr lang="en-GB" sz="2000" dirty="0" err="1">
                <a:latin typeface="Arial" pitchFamily="34" charset="0"/>
                <a:cs typeface="Arial" pitchFamily="34" charset="0"/>
              </a:rPr>
              <a:t>Thông</a:t>
            </a:r>
            <a:r>
              <a:rPr lang="en-GB" sz="2000" dirty="0">
                <a:latin typeface="Arial" pitchFamily="34" charset="0"/>
                <a:cs typeface="Arial" pitchFamily="34" charset="0"/>
              </a:rPr>
              <a:t> </a:t>
            </a:r>
            <a:r>
              <a:rPr lang="en-GB" sz="2000" dirty="0" err="1">
                <a:latin typeface="Arial" pitchFamily="34" charset="0"/>
                <a:cs typeface="Arial" pitchFamily="34" charset="0"/>
              </a:rPr>
              <a:t>báo</a:t>
            </a:r>
            <a:r>
              <a:rPr lang="en-GB" sz="2000" dirty="0">
                <a:latin typeface="Arial" pitchFamily="34" charset="0"/>
                <a:cs typeface="Arial" pitchFamily="34" charset="0"/>
              </a:rPr>
              <a:t> </a:t>
            </a:r>
            <a:r>
              <a:rPr lang="en-GB" sz="2000" dirty="0" err="1">
                <a:latin typeface="Arial" pitchFamily="34" charset="0"/>
                <a:cs typeface="Arial" pitchFamily="34" charset="0"/>
              </a:rPr>
              <a:t>lỗi</a:t>
            </a:r>
            <a:r>
              <a:rPr lang="en-GB" sz="2000" dirty="0">
                <a:latin typeface="Arial" pitchFamily="34" charset="0"/>
                <a:cs typeface="Arial" pitchFamily="34" charset="0"/>
              </a:rPr>
              <a:t> </a:t>
            </a:r>
            <a:r>
              <a:rPr lang="en-GB" sz="2000" dirty="0" err="1">
                <a:latin typeface="Arial" pitchFamily="34" charset="0"/>
                <a:cs typeface="Arial" pitchFamily="34" charset="0"/>
              </a:rPr>
              <a:t>phải</a:t>
            </a:r>
            <a:r>
              <a:rPr lang="en-GB" sz="2000" dirty="0">
                <a:latin typeface="Arial" pitchFamily="34" charset="0"/>
                <a:cs typeface="Arial" pitchFamily="34" charset="0"/>
              </a:rPr>
              <a:t> </a:t>
            </a:r>
            <a:r>
              <a:rPr lang="en-GB" sz="2000" dirty="0" err="1">
                <a:latin typeface="Arial" pitchFamily="34" charset="0"/>
                <a:cs typeface="Arial" pitchFamily="34" charset="0"/>
              </a:rPr>
              <a:t>chính</a:t>
            </a:r>
            <a:r>
              <a:rPr lang="en-GB" sz="2000" dirty="0">
                <a:latin typeface="Arial" pitchFamily="34" charset="0"/>
                <a:cs typeface="Arial" pitchFamily="34" charset="0"/>
              </a:rPr>
              <a:t> </a:t>
            </a:r>
            <a:r>
              <a:rPr lang="en-GB" sz="2000" dirty="0" err="1">
                <a:latin typeface="Arial" pitchFamily="34" charset="0"/>
                <a:cs typeface="Arial" pitchFamily="34" charset="0"/>
              </a:rPr>
              <a:t>xác</a:t>
            </a:r>
            <a:r>
              <a:rPr lang="en-GB"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i="1" dirty="0">
                <a:latin typeface="Arial" pitchFamily="34" charset="0"/>
                <a:cs typeface="Arial" pitchFamily="34" charset="0"/>
              </a:rPr>
              <a:t>Cannot open file</a:t>
            </a:r>
            <a:r>
              <a:rPr lang="en-US" sz="2000" dirty="0">
                <a:latin typeface="Arial" pitchFamily="34" charset="0"/>
                <a:cs typeface="Arial" pitchFamily="34" charset="0"/>
              </a:rPr>
              <a:t>”, </a:t>
            </a:r>
            <a:r>
              <a:rPr lang="en-US" sz="2000" dirty="0" err="1">
                <a:latin typeface="Arial" pitchFamily="34" charset="0"/>
                <a:cs typeface="Arial" pitchFamily="34" charset="0"/>
              </a:rPr>
              <a:t>mà</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i="1" dirty="0">
                <a:latin typeface="Arial" pitchFamily="34" charset="0"/>
                <a:cs typeface="Arial" pitchFamily="34" charset="0"/>
              </a:rPr>
              <a:t>Cannot open file named paper.docx</a:t>
            </a:r>
            <a:r>
              <a:rPr lang="en-US" sz="2000" dirty="0">
                <a:latin typeface="Arial" pitchFamily="34" charset="0"/>
                <a:cs typeface="Arial" pitchFamily="34" charset="0"/>
              </a:rPr>
              <a:t>”</a:t>
            </a:r>
          </a:p>
          <a:p>
            <a:pPr lvl="1"/>
            <a:r>
              <a:rPr lang="en-GB" sz="2000" dirty="0">
                <a:latin typeface="Arial" pitchFamily="34" charset="0"/>
                <a:cs typeface="Arial" pitchFamily="34" charset="0"/>
              </a:rPr>
              <a:t>“</a:t>
            </a:r>
            <a:r>
              <a:rPr lang="en-GB" sz="2000" dirty="0" err="1">
                <a:latin typeface="Arial" pitchFamily="34" charset="0"/>
                <a:cs typeface="Arial" pitchFamily="34" charset="0"/>
              </a:rPr>
              <a:t>Nói</a:t>
            </a:r>
            <a:r>
              <a:rPr lang="en-GB" sz="2000" dirty="0">
                <a:latin typeface="Arial" pitchFamily="34" charset="0"/>
                <a:cs typeface="Arial" pitchFamily="34" charset="0"/>
              </a:rPr>
              <a:t>” </a:t>
            </a:r>
            <a:r>
              <a:rPr lang="en-GB" sz="2000" dirty="0" err="1">
                <a:latin typeface="Arial" pitchFamily="34" charset="0"/>
                <a:cs typeface="Arial" pitchFamily="34" charset="0"/>
              </a:rPr>
              <a:t>bằng</a:t>
            </a:r>
            <a:r>
              <a:rPr lang="en-GB" sz="2000" dirty="0">
                <a:latin typeface="Arial" pitchFamily="34" charset="0"/>
                <a:cs typeface="Arial" pitchFamily="34" charset="0"/>
              </a:rPr>
              <a:t> </a:t>
            </a:r>
            <a:r>
              <a:rPr lang="en-GB" sz="2000" dirty="0" err="1">
                <a:latin typeface="Arial" pitchFamily="34" charset="0"/>
                <a:cs typeface="Arial" pitchFamily="34" charset="0"/>
              </a:rPr>
              <a:t>ngôn</a:t>
            </a:r>
            <a:r>
              <a:rPr lang="en-GB" sz="2000" dirty="0">
                <a:latin typeface="Arial" pitchFamily="34" charset="0"/>
                <a:cs typeface="Arial" pitchFamily="34" charset="0"/>
              </a:rPr>
              <a:t> </a:t>
            </a:r>
            <a:r>
              <a:rPr lang="en-GB" sz="2000" dirty="0" err="1">
                <a:latin typeface="Arial" pitchFamily="34" charset="0"/>
                <a:cs typeface="Arial" pitchFamily="34" charset="0"/>
              </a:rPr>
              <a:t>ngữ</a:t>
            </a:r>
            <a:r>
              <a:rPr lang="en-GB" sz="2000" dirty="0">
                <a:latin typeface="Arial" pitchFamily="34" charset="0"/>
                <a:cs typeface="Arial" pitchFamily="34" charset="0"/>
              </a:rPr>
              <a:t> </a:t>
            </a:r>
            <a:r>
              <a:rPr lang="en-GB" sz="2000" dirty="0" err="1">
                <a:latin typeface="Arial" pitchFamily="34" charset="0"/>
                <a:cs typeface="Arial" pitchFamily="34" charset="0"/>
              </a:rPr>
              <a:t>của</a:t>
            </a:r>
            <a:r>
              <a:rPr lang="en-GB" sz="2000" dirty="0">
                <a:latin typeface="Arial" pitchFamily="34" charset="0"/>
                <a:cs typeface="Arial" pitchFamily="34" charset="0"/>
              </a:rPr>
              <a:t> </a:t>
            </a:r>
            <a:r>
              <a:rPr lang="en-GB" sz="2000" dirty="0" err="1">
                <a:latin typeface="Arial" pitchFamily="34" charset="0"/>
                <a:cs typeface="Arial" pitchFamily="34" charset="0"/>
              </a:rPr>
              <a:t>người</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tránh</a:t>
            </a:r>
            <a:r>
              <a:rPr lang="en-GB" sz="2000" dirty="0">
                <a:latin typeface="Arial" pitchFamily="34" charset="0"/>
                <a:cs typeface="Arial" pitchFamily="34" charset="0"/>
              </a:rPr>
              <a:t> </a:t>
            </a:r>
            <a:r>
              <a:rPr lang="en-GB" sz="2000" dirty="0" err="1">
                <a:latin typeface="Arial" pitchFamily="34" charset="0"/>
                <a:cs typeface="Arial" pitchFamily="34" charset="0"/>
              </a:rPr>
              <a:t>sử</a:t>
            </a:r>
            <a:r>
              <a:rPr lang="en-GB" sz="2000" dirty="0">
                <a:latin typeface="Arial" pitchFamily="34" charset="0"/>
                <a:cs typeface="Arial" pitchFamily="34" charset="0"/>
              </a:rPr>
              <a:t> </a:t>
            </a:r>
            <a:r>
              <a:rPr lang="en-GB" sz="2000" dirty="0" err="1">
                <a:latin typeface="Arial" pitchFamily="34" charset="0"/>
                <a:cs typeface="Arial" pitchFamily="34" charset="0"/>
              </a:rPr>
              <a:t>dụng</a:t>
            </a:r>
            <a:r>
              <a:rPr lang="en-GB" sz="2000" dirty="0">
                <a:latin typeface="Arial" pitchFamily="34" charset="0"/>
                <a:cs typeface="Arial" pitchFamily="34" charset="0"/>
              </a:rPr>
              <a:t> </a:t>
            </a:r>
            <a:r>
              <a:rPr lang="en-GB" sz="2000" dirty="0" err="1">
                <a:latin typeface="Arial" pitchFamily="34" charset="0"/>
                <a:cs typeface="Arial" pitchFamily="34" charset="0"/>
              </a:rPr>
              <a:t>những</a:t>
            </a:r>
            <a:r>
              <a:rPr lang="en-GB" sz="2000" dirty="0">
                <a:latin typeface="Arial" pitchFamily="34" charset="0"/>
                <a:cs typeface="Arial" pitchFamily="34" charset="0"/>
              </a:rPr>
              <a:t> </a:t>
            </a:r>
            <a:r>
              <a:rPr lang="en-GB" sz="2000" dirty="0" err="1">
                <a:latin typeface="Arial" pitchFamily="34" charset="0"/>
                <a:cs typeface="Arial" pitchFamily="34" charset="0"/>
              </a:rPr>
              <a:t>khái</a:t>
            </a:r>
            <a:r>
              <a:rPr lang="en-GB" sz="2000" dirty="0">
                <a:latin typeface="Arial" pitchFamily="34" charset="0"/>
                <a:cs typeface="Arial" pitchFamily="34" charset="0"/>
              </a:rPr>
              <a:t> </a:t>
            </a:r>
            <a:r>
              <a:rPr lang="en-GB" sz="2000" dirty="0" err="1">
                <a:latin typeface="Arial" pitchFamily="34" charset="0"/>
                <a:cs typeface="Arial" pitchFamily="34" charset="0"/>
              </a:rPr>
              <a:t>niệm</a:t>
            </a:r>
            <a:r>
              <a:rPr lang="en-GB" sz="2000" dirty="0">
                <a:latin typeface="Arial" pitchFamily="34" charset="0"/>
                <a:cs typeface="Arial" pitchFamily="34" charset="0"/>
              </a:rPr>
              <a:t> </a:t>
            </a:r>
            <a:r>
              <a:rPr lang="en-GB" sz="2000" dirty="0" err="1">
                <a:latin typeface="Arial" pitchFamily="34" charset="0"/>
                <a:cs typeface="Arial" pitchFamily="34" charset="0"/>
              </a:rPr>
              <a:t>kỹ</a:t>
            </a:r>
            <a:r>
              <a:rPr lang="en-GB" sz="2000" dirty="0">
                <a:latin typeface="Arial" pitchFamily="34" charset="0"/>
                <a:cs typeface="Arial" pitchFamily="34" charset="0"/>
              </a:rPr>
              <a:t> </a:t>
            </a:r>
            <a:r>
              <a:rPr lang="en-GB" sz="2000" dirty="0" err="1">
                <a:latin typeface="Arial" pitchFamily="34" charset="0"/>
                <a:cs typeface="Arial" pitchFamily="34" charset="0"/>
              </a:rPr>
              <a:t>thuật</a:t>
            </a:r>
            <a:r>
              <a:rPr lang="en-GB" sz="2000" dirty="0">
                <a:latin typeface="Arial" pitchFamily="34" charset="0"/>
                <a:cs typeface="Arial" pitchFamily="34" charset="0"/>
              </a:rPr>
              <a:t>, chi </a:t>
            </a:r>
            <a:r>
              <a:rPr lang="en-GB" sz="2000" dirty="0" err="1">
                <a:latin typeface="Arial" pitchFamily="34" charset="0"/>
                <a:cs typeface="Arial" pitchFamily="34" charset="0"/>
              </a:rPr>
              <a:t>tiết</a:t>
            </a:r>
            <a:r>
              <a:rPr lang="en-GB" sz="2000" dirty="0">
                <a:latin typeface="Arial" pitchFamily="34" charset="0"/>
                <a:cs typeface="Arial" pitchFamily="34" charset="0"/>
              </a:rPr>
              <a:t> </a:t>
            </a:r>
          </a:p>
          <a:p>
            <a:pPr lvl="1"/>
            <a:r>
              <a:rPr lang="en-GB" sz="2000" dirty="0" err="1">
                <a:latin typeface="Arial" pitchFamily="34" charset="0"/>
                <a:cs typeface="Arial" pitchFamily="34" charset="0"/>
              </a:rPr>
              <a:t>Đưa</a:t>
            </a:r>
            <a:r>
              <a:rPr lang="en-GB" sz="2000" dirty="0">
                <a:latin typeface="Arial" pitchFamily="34" charset="0"/>
                <a:cs typeface="Arial" pitchFamily="34" charset="0"/>
              </a:rPr>
              <a:t> </a:t>
            </a:r>
            <a:r>
              <a:rPr lang="en-GB" sz="2000" dirty="0" err="1">
                <a:latin typeface="Arial" pitchFamily="34" charset="0"/>
                <a:cs typeface="Arial" pitchFamily="34" charset="0"/>
              </a:rPr>
              <a:t>ra</a:t>
            </a:r>
            <a:r>
              <a:rPr lang="en-GB" sz="2000" dirty="0">
                <a:latin typeface="Arial" pitchFamily="34" charset="0"/>
                <a:cs typeface="Arial" pitchFamily="34" charset="0"/>
              </a:rPr>
              <a:t> </a:t>
            </a:r>
            <a:r>
              <a:rPr lang="en-GB" sz="2000" dirty="0" err="1">
                <a:latin typeface="Arial" pitchFamily="34" charset="0"/>
                <a:cs typeface="Arial" pitchFamily="34" charset="0"/>
              </a:rPr>
              <a:t>hỗ</a:t>
            </a:r>
            <a:r>
              <a:rPr lang="en-GB" sz="2000" dirty="0">
                <a:latin typeface="Arial" pitchFamily="34" charset="0"/>
                <a:cs typeface="Arial" pitchFamily="34" charset="0"/>
              </a:rPr>
              <a:t> </a:t>
            </a:r>
            <a:r>
              <a:rPr lang="en-GB" sz="2000" dirty="0" err="1">
                <a:latin typeface="Arial" pitchFamily="34" charset="0"/>
                <a:cs typeface="Arial" pitchFamily="34" charset="0"/>
              </a:rPr>
              <a:t>trợ</a:t>
            </a:r>
            <a:r>
              <a:rPr lang="en-GB" sz="2000" dirty="0">
                <a:latin typeface="Arial" pitchFamily="34" charset="0"/>
                <a:cs typeface="Arial" pitchFamily="34" charset="0"/>
              </a:rPr>
              <a:t> </a:t>
            </a:r>
            <a:r>
              <a:rPr lang="en-GB" sz="2000" dirty="0" err="1">
                <a:latin typeface="Arial" pitchFamily="34" charset="0"/>
                <a:cs typeface="Arial" pitchFamily="34" charset="0"/>
              </a:rPr>
              <a:t>mang</a:t>
            </a:r>
            <a:r>
              <a:rPr lang="en-GB" sz="2000" dirty="0">
                <a:latin typeface="Arial" pitchFamily="34" charset="0"/>
                <a:cs typeface="Arial" pitchFamily="34" charset="0"/>
              </a:rPr>
              <a:t> </a:t>
            </a:r>
            <a:r>
              <a:rPr lang="en-GB" sz="2000" dirty="0" err="1">
                <a:latin typeface="Arial" pitchFamily="34" charset="0"/>
                <a:cs typeface="Arial" pitchFamily="34" charset="0"/>
              </a:rPr>
              <a:t>tính</a:t>
            </a:r>
            <a:r>
              <a:rPr lang="en-GB" sz="2000" dirty="0">
                <a:latin typeface="Arial" pitchFamily="34" charset="0"/>
                <a:cs typeface="Arial" pitchFamily="34" charset="0"/>
              </a:rPr>
              <a:t> </a:t>
            </a:r>
            <a:r>
              <a:rPr lang="en-GB" sz="2000" dirty="0" err="1">
                <a:latin typeface="Arial" pitchFamily="34" charset="0"/>
                <a:cs typeface="Arial" pitchFamily="34" charset="0"/>
              </a:rPr>
              <a:t>xây</a:t>
            </a:r>
            <a:r>
              <a:rPr lang="en-GB" sz="2000" dirty="0">
                <a:latin typeface="Arial" pitchFamily="34" charset="0"/>
                <a:cs typeface="Arial" pitchFamily="34" charset="0"/>
              </a:rPr>
              <a:t> </a:t>
            </a:r>
            <a:r>
              <a:rPr lang="en-GB" sz="2000" dirty="0" err="1">
                <a:latin typeface="Arial" pitchFamily="34" charset="0"/>
                <a:cs typeface="Arial" pitchFamily="34" charset="0"/>
              </a:rPr>
              <a:t>dựng</a:t>
            </a:r>
            <a:r>
              <a:rPr lang="en-GB" sz="2000" dirty="0">
                <a:latin typeface="Arial" pitchFamily="34" charset="0"/>
                <a:cs typeface="Arial" pitchFamily="34" charset="0"/>
              </a:rPr>
              <a:t>. </a:t>
            </a:r>
            <a:r>
              <a:rPr lang="en-GB" sz="2000" dirty="0" err="1">
                <a:latin typeface="Arial" pitchFamily="34" charset="0"/>
                <a:cs typeface="Arial" pitchFamily="34" charset="0"/>
              </a:rPr>
              <a:t>Ví</a:t>
            </a:r>
            <a:r>
              <a:rPr lang="en-GB" sz="2000" dirty="0">
                <a:latin typeface="Arial" pitchFamily="34" charset="0"/>
                <a:cs typeface="Arial" pitchFamily="34" charset="0"/>
              </a:rPr>
              <a:t> </a:t>
            </a:r>
            <a:r>
              <a:rPr lang="en-GB" sz="2000" dirty="0" err="1">
                <a:latin typeface="Arial" pitchFamily="34" charset="0"/>
                <a:cs typeface="Arial" pitchFamily="34" charset="0"/>
              </a:rPr>
              <a:t>dụ</a:t>
            </a:r>
            <a:r>
              <a:rPr lang="en-GB" sz="2000" dirty="0">
                <a:latin typeface="Arial" pitchFamily="34" charset="0"/>
                <a:cs typeface="Arial" pitchFamily="34" charset="0"/>
              </a:rPr>
              <a:t>, </a:t>
            </a:r>
            <a:r>
              <a:rPr lang="en-GB" sz="2000" dirty="0" err="1">
                <a:latin typeface="Arial" pitchFamily="34" charset="0"/>
                <a:cs typeface="Arial" pitchFamily="34" charset="0"/>
              </a:rPr>
              <a:t>tại</a:t>
            </a:r>
            <a:r>
              <a:rPr lang="en-GB" sz="2000" dirty="0">
                <a:latin typeface="Arial" pitchFamily="34" charset="0"/>
                <a:cs typeface="Arial" pitchFamily="34" charset="0"/>
              </a:rPr>
              <a:t> </a:t>
            </a:r>
            <a:r>
              <a:rPr lang="en-GB" sz="2000" dirty="0" err="1">
                <a:latin typeface="Arial" pitchFamily="34" charset="0"/>
                <a:cs typeface="Arial" pitchFamily="34" charset="0"/>
              </a:rPr>
              <a:t>sao</a:t>
            </a:r>
            <a:r>
              <a:rPr lang="en-GB" sz="2000" dirty="0">
                <a:latin typeface="Arial" pitchFamily="34" charset="0"/>
                <a:cs typeface="Arial" pitchFamily="34" charset="0"/>
              </a:rPr>
              <a:t> </a:t>
            </a:r>
            <a:r>
              <a:rPr lang="en-GB" sz="2000" dirty="0" err="1">
                <a:latin typeface="Arial" pitchFamily="34" charset="0"/>
                <a:cs typeface="Arial" pitchFamily="34" charset="0"/>
              </a:rPr>
              <a:t>xảy</a:t>
            </a:r>
            <a:r>
              <a:rPr lang="en-GB" sz="2000" dirty="0">
                <a:latin typeface="Arial" pitchFamily="34" charset="0"/>
                <a:cs typeface="Arial" pitchFamily="34" charset="0"/>
              </a:rPr>
              <a:t> </a:t>
            </a:r>
            <a:r>
              <a:rPr lang="en-GB" sz="2000" dirty="0" err="1">
                <a:latin typeface="Arial" pitchFamily="34" charset="0"/>
                <a:cs typeface="Arial" pitchFamily="34" charset="0"/>
              </a:rPr>
              <a:t>ra</a:t>
            </a:r>
            <a:r>
              <a:rPr lang="en-GB" sz="2000" dirty="0">
                <a:latin typeface="Arial" pitchFamily="34" charset="0"/>
                <a:cs typeface="Arial" pitchFamily="34" charset="0"/>
              </a:rPr>
              <a:t> </a:t>
            </a:r>
            <a:r>
              <a:rPr lang="en-GB" sz="2000" dirty="0" err="1">
                <a:latin typeface="Arial" pitchFamily="34" charset="0"/>
                <a:cs typeface="Arial" pitchFamily="34" charset="0"/>
              </a:rPr>
              <a:t>lỗi</a:t>
            </a:r>
            <a:r>
              <a:rPr lang="en-GB" sz="2000" dirty="0">
                <a:latin typeface="Arial" pitchFamily="34" charset="0"/>
                <a:cs typeface="Arial" pitchFamily="34" charset="0"/>
              </a:rPr>
              <a:t>, </a:t>
            </a:r>
            <a:r>
              <a:rPr lang="en-GB" sz="2000" dirty="0" err="1">
                <a:latin typeface="Arial" pitchFamily="34" charset="0"/>
                <a:cs typeface="Arial" pitchFamily="34" charset="0"/>
              </a:rPr>
              <a:t>loại</a:t>
            </a:r>
            <a:r>
              <a:rPr lang="en-GB" sz="2000" dirty="0">
                <a:latin typeface="Arial" pitchFamily="34" charset="0"/>
                <a:cs typeface="Arial" pitchFamily="34" charset="0"/>
              </a:rPr>
              <a:t> </a:t>
            </a:r>
            <a:r>
              <a:rPr lang="en-GB" sz="2000" dirty="0" err="1">
                <a:latin typeface="Arial" pitchFamily="34" charset="0"/>
                <a:cs typeface="Arial" pitchFamily="34" charset="0"/>
              </a:rPr>
              <a:t>bỏ</a:t>
            </a:r>
            <a:r>
              <a:rPr lang="en-GB" sz="2000" dirty="0">
                <a:latin typeface="Arial" pitchFamily="34" charset="0"/>
                <a:cs typeface="Arial" pitchFamily="34" charset="0"/>
              </a:rPr>
              <a:t> </a:t>
            </a:r>
            <a:r>
              <a:rPr lang="en-GB" sz="2000" dirty="0" err="1">
                <a:latin typeface="Arial" pitchFamily="34" charset="0"/>
                <a:cs typeface="Arial" pitchFamily="34" charset="0"/>
              </a:rPr>
              <a:t>chúng</a:t>
            </a:r>
            <a:r>
              <a:rPr lang="en-GB" sz="2000" dirty="0">
                <a:latin typeface="Arial" pitchFamily="34" charset="0"/>
                <a:cs typeface="Arial" pitchFamily="34" charset="0"/>
              </a:rPr>
              <a:t> </a:t>
            </a:r>
            <a:r>
              <a:rPr lang="en-GB" sz="2000" dirty="0" err="1">
                <a:latin typeface="Arial" pitchFamily="34" charset="0"/>
                <a:cs typeface="Arial" pitchFamily="34" charset="0"/>
              </a:rPr>
              <a:t>bằng</a:t>
            </a:r>
            <a:r>
              <a:rPr lang="en-GB" sz="2000" dirty="0">
                <a:latin typeface="Arial" pitchFamily="34" charset="0"/>
                <a:cs typeface="Arial" pitchFamily="34" charset="0"/>
              </a:rPr>
              <a:t> </a:t>
            </a:r>
            <a:r>
              <a:rPr lang="en-GB" sz="2000" dirty="0" err="1">
                <a:latin typeface="Arial" pitchFamily="34" charset="0"/>
                <a:cs typeface="Arial" pitchFamily="34" charset="0"/>
              </a:rPr>
              <a:t>cách</a:t>
            </a:r>
            <a:r>
              <a:rPr lang="en-GB" sz="2000" dirty="0">
                <a:latin typeface="Arial" pitchFamily="34" charset="0"/>
                <a:cs typeface="Arial" pitchFamily="34" charset="0"/>
              </a:rPr>
              <a:t> </a:t>
            </a:r>
            <a:r>
              <a:rPr lang="en-GB" sz="2000" dirty="0" err="1">
                <a:latin typeface="Arial" pitchFamily="34" charset="0"/>
                <a:cs typeface="Arial" pitchFamily="34" charset="0"/>
              </a:rPr>
              <a:t>nào</a:t>
            </a:r>
            <a:r>
              <a:rPr lang="en-GB" sz="2000" dirty="0">
                <a:latin typeface="Arial" pitchFamily="34" charset="0"/>
                <a:cs typeface="Arial" pitchFamily="34" charset="0"/>
              </a:rPr>
              <a:t>.</a:t>
            </a:r>
          </a:p>
          <a:p>
            <a:pPr lvl="1"/>
            <a:r>
              <a:rPr lang="en-GB" sz="2000" dirty="0" err="1">
                <a:latin typeface="Arial" pitchFamily="34" charset="0"/>
                <a:cs typeface="Arial" pitchFamily="34" charset="0"/>
              </a:rPr>
              <a:t>Thông</a:t>
            </a:r>
            <a:r>
              <a:rPr lang="en-GB" sz="2000" dirty="0">
                <a:latin typeface="Arial" pitchFamily="34" charset="0"/>
                <a:cs typeface="Arial" pitchFamily="34" charset="0"/>
              </a:rPr>
              <a:t> </a:t>
            </a:r>
            <a:r>
              <a:rPr lang="en-GB" sz="2000" dirty="0" err="1">
                <a:latin typeface="Arial" pitchFamily="34" charset="0"/>
                <a:cs typeface="Arial" pitchFamily="34" charset="0"/>
              </a:rPr>
              <a:t>báo</a:t>
            </a:r>
            <a:r>
              <a:rPr lang="en-GB" sz="2000" dirty="0">
                <a:latin typeface="Arial" pitchFamily="34" charset="0"/>
                <a:cs typeface="Arial" pitchFamily="34" charset="0"/>
              </a:rPr>
              <a:t> </a:t>
            </a:r>
            <a:r>
              <a:rPr lang="en-GB" sz="2000" dirty="0" err="1">
                <a:latin typeface="Arial" pitchFamily="34" charset="0"/>
                <a:cs typeface="Arial" pitchFamily="34" charset="0"/>
              </a:rPr>
              <a:t>phải</a:t>
            </a:r>
            <a:r>
              <a:rPr lang="en-GB" sz="2000" dirty="0">
                <a:latin typeface="Arial" pitchFamily="34" charset="0"/>
                <a:cs typeface="Arial" pitchFamily="34" charset="0"/>
              </a:rPr>
              <a:t> </a:t>
            </a:r>
            <a:r>
              <a:rPr lang="en-GB" sz="2000" dirty="0" err="1">
                <a:latin typeface="Arial" pitchFamily="34" charset="0"/>
                <a:cs typeface="Arial" pitchFamily="34" charset="0"/>
              </a:rPr>
              <a:t>lịch</a:t>
            </a:r>
            <a:r>
              <a:rPr lang="en-GB" sz="2000" dirty="0">
                <a:latin typeface="Arial" pitchFamily="34" charset="0"/>
                <a:cs typeface="Arial" pitchFamily="34" charset="0"/>
              </a:rPr>
              <a:t> </a:t>
            </a:r>
            <a:r>
              <a:rPr lang="en-GB" sz="2000" dirty="0" err="1" smtClean="0">
                <a:latin typeface="Arial" pitchFamily="34" charset="0"/>
                <a:cs typeface="Arial" pitchFamily="34" charset="0"/>
              </a:rPr>
              <a:t>sự</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Dấu</a:t>
            </a:r>
            <a:r>
              <a:rPr lang="en-US" sz="2000" dirty="0">
                <a:latin typeface="Arial" pitchFamily="34" charset="0"/>
                <a:cs typeface="Arial" pitchFamily="34" charset="0"/>
              </a:rPr>
              <a:t> </a:t>
            </a:r>
            <a:r>
              <a:rPr lang="en-US" sz="2000" dirty="0" err="1">
                <a:latin typeface="Arial" pitchFamily="34" charset="0"/>
                <a:cs typeface="Arial" pitchFamily="34" charset="0"/>
              </a:rPr>
              <a:t>đi</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chi </a:t>
            </a:r>
            <a:r>
              <a:rPr lang="en-US" sz="2000" dirty="0" err="1">
                <a:latin typeface="Arial" pitchFamily="34" charset="0"/>
                <a:cs typeface="Arial" pitchFamily="34" charset="0"/>
              </a:rPr>
              <a:t>tiết</a:t>
            </a:r>
            <a:r>
              <a:rPr lang="en-US" sz="2000" dirty="0">
                <a:latin typeface="Arial" pitchFamily="34" charset="0"/>
                <a:cs typeface="Arial" pitchFamily="34" charset="0"/>
              </a:rPr>
              <a:t> </a:t>
            </a:r>
            <a:r>
              <a:rPr lang="en-US" sz="2000" dirty="0" err="1">
                <a:latin typeface="Arial" pitchFamily="34" charset="0"/>
                <a:cs typeface="Arial" pitchFamily="34" charset="0"/>
              </a:rPr>
              <a:t>kỹ</a:t>
            </a:r>
            <a:r>
              <a:rPr lang="en-US" sz="2000" dirty="0">
                <a:latin typeface="Arial" pitchFamily="34" charset="0"/>
                <a:cs typeface="Arial" pitchFamily="34" charset="0"/>
              </a:rPr>
              <a:t> </a:t>
            </a:r>
            <a:r>
              <a:rPr lang="en-US" sz="2000" dirty="0" err="1">
                <a:latin typeface="Arial" pitchFamily="34" charset="0"/>
                <a:cs typeface="Arial" pitchFamily="34" charset="0"/>
              </a:rPr>
              <a:t>thuật</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chưa</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yêu</a:t>
            </a:r>
            <a:r>
              <a:rPr lang="en-US" sz="2000" dirty="0">
                <a:latin typeface="Arial" pitchFamily="34" charset="0"/>
                <a:cs typeface="Arial" pitchFamily="34" charset="0"/>
              </a:rPr>
              <a:t> </a:t>
            </a:r>
            <a:r>
              <a:rPr lang="en-US" sz="2000" dirty="0" err="1">
                <a:latin typeface="Arial" pitchFamily="34" charset="0"/>
                <a:cs typeface="Arial" pitchFamily="34" charset="0"/>
              </a:rPr>
              <a:t>cầu</a:t>
            </a:r>
            <a:r>
              <a:rPr lang="en-US" sz="2000" dirty="0">
                <a:latin typeface="Arial" pitchFamily="34" charset="0"/>
                <a:cs typeface="Arial" pitchFamily="34" charset="0"/>
              </a:rPr>
              <a:t>.</a:t>
            </a:r>
          </a:p>
          <a:p>
            <a:pPr lvl="2"/>
            <a:endParaRPr lang="en-US" sz="1800" dirty="0">
              <a:latin typeface="Arial" pitchFamily="34" charset="0"/>
              <a:cs typeface="Arial" pitchFamily="34" charset="0"/>
            </a:endParaRPr>
          </a:p>
          <a:p>
            <a:pPr lvl="1"/>
            <a:endParaRPr lang="en-US" sz="2000" dirty="0">
              <a:latin typeface="Arial" pitchFamily="34" charset="0"/>
              <a:cs typeface="Arial" pitchFamily="34" charset="0"/>
            </a:endParaRPr>
          </a:p>
          <a:p>
            <a:pPr>
              <a:spcBef>
                <a:spcPts val="0"/>
              </a:spcBef>
            </a:pPr>
            <a:endParaRPr lang="en-US" sz="2000" b="0" dirty="0">
              <a:latin typeface="Arial" pitchFamily="34" charset="0"/>
              <a:cs typeface="Arial" pitchFamily="34" charset="0"/>
            </a:endParaRPr>
          </a:p>
          <a:p>
            <a:endParaRPr lang="en-US" sz="20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22</a:t>
            </a:fld>
            <a:endParaRPr lang="en-US"/>
          </a:p>
        </p:txBody>
      </p:sp>
    </p:spTree>
    <p:extLst>
      <p:ext uri="{BB962C8B-B14F-4D97-AF65-F5344CB8AC3E}">
        <p14:creationId xmlns:p14="http://schemas.microsoft.com/office/powerpoint/2010/main" val="2554360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pPr>
              <a:buNone/>
            </a:pPr>
            <a:r>
              <a:rPr lang="en-US" sz="2400" b="0" smtClean="0">
                <a:latin typeface="Arial" pitchFamily="34" charset="0"/>
                <a:cs typeface="Arial" pitchFamily="34" charset="0"/>
              </a:rPr>
              <a:t>6. Cung cấp sự linh hoạt cho người dùng (mềm dẻo và hiệu quả)</a:t>
            </a:r>
          </a:p>
          <a:p>
            <a:pPr lvl="1"/>
            <a:r>
              <a:rPr lang="en-US" sz="2000" smtClean="0"/>
              <a:t>Còn gọi là “</a:t>
            </a:r>
            <a:r>
              <a:rPr lang="en-GB" sz="2000" i="1" smtClean="0"/>
              <a:t>Shortcuts</a:t>
            </a:r>
            <a:r>
              <a:rPr lang="en-US" sz="2000" smtClean="0"/>
              <a:t>”, người sử dụng thường xuyên cần sử dụng nó.</a:t>
            </a:r>
          </a:p>
          <a:p>
            <a:pPr lvl="1"/>
            <a:r>
              <a:rPr lang="en-US" sz="2000" smtClean="0"/>
              <a:t>Hãy cung cấp các “đường tắt” dễ học để thực hiện các thao tác thường xuyên</a:t>
            </a:r>
          </a:p>
          <a:p>
            <a:pPr lvl="2"/>
            <a:r>
              <a:rPr lang="en-US" sz="1800" smtClean="0"/>
              <a:t>Phím lệnh cấp tốc (Ctrl+C, Ctrl+B, Ctrl+O...)</a:t>
            </a:r>
          </a:p>
          <a:p>
            <a:pPr lvl="2"/>
            <a:r>
              <a:rPr lang="en-US" sz="1800" smtClean="0"/>
              <a:t>Viết tắt dòng lệnh</a:t>
            </a:r>
          </a:p>
          <a:p>
            <a:pPr lvl="2"/>
            <a:r>
              <a:rPr lang="en-US" sz="1800" smtClean="0"/>
              <a:t>Phong cách</a:t>
            </a:r>
          </a:p>
          <a:p>
            <a:pPr lvl="2"/>
            <a:r>
              <a:rPr lang="en-US" sz="1800" smtClean="0"/>
              <a:t>Bookmarks</a:t>
            </a:r>
          </a:p>
          <a:p>
            <a:pPr lvl="2"/>
            <a:r>
              <a:rPr lang="en-US" sz="1800" smtClean="0"/>
              <a:t>Lịch sử thực hiện những lệnh </a:t>
            </a:r>
          </a:p>
          <a:p>
            <a:pPr lvl="2">
              <a:buNone/>
            </a:pPr>
            <a:r>
              <a:rPr lang="en-US" sz="1800" smtClean="0"/>
              <a:t>	cuối cùng rất hữu ích.</a:t>
            </a:r>
          </a:p>
          <a:p>
            <a:pPr>
              <a:buNone/>
            </a:pPr>
            <a:endParaRPr lang="en-US" sz="2400" b="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23</a:t>
            </a:fld>
            <a:endParaRPr lang="en-US"/>
          </a:p>
        </p:txBody>
      </p:sp>
      <p:pic>
        <p:nvPicPr>
          <p:cNvPr id="7" name="Picture 6" descr="Image1.jpg"/>
          <p:cNvPicPr>
            <a:picLocks noChangeAspect="1"/>
          </p:cNvPicPr>
          <p:nvPr/>
        </p:nvPicPr>
        <p:blipFill>
          <a:blip r:embed="rId2" cstate="print"/>
          <a:stretch>
            <a:fillRect/>
          </a:stretch>
        </p:blipFill>
        <p:spPr>
          <a:xfrm>
            <a:off x="5105400" y="3581400"/>
            <a:ext cx="3733800" cy="29517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pPr>
              <a:buNone/>
            </a:pPr>
            <a:r>
              <a:rPr lang="en-US" sz="2400" b="0" smtClean="0">
                <a:latin typeface="Arial" pitchFamily="34" charset="0"/>
                <a:cs typeface="Arial" pitchFamily="34" charset="0"/>
              </a:rPr>
              <a:t>6. Cung cấp sự linh hoạt cho người dùng (tt)</a:t>
            </a:r>
          </a:p>
          <a:p>
            <a:pPr>
              <a:buNone/>
            </a:pPr>
            <a:r>
              <a:rPr lang="en-US" b="0" smtClean="0">
                <a:latin typeface="Arial" pitchFamily="34" charset="0"/>
                <a:cs typeface="Arial" pitchFamily="34" charset="0"/>
              </a:rPr>
              <a:t>	</a:t>
            </a:r>
            <a:r>
              <a:rPr lang="en-US" sz="2000" b="0" smtClean="0">
                <a:latin typeface="Arial" pitchFamily="34" charset="0"/>
                <a:cs typeface="Arial" pitchFamily="34" charset="0"/>
              </a:rPr>
              <a:t>Ví dụ về Kinh nghiệm mềm dẻo và hiệu quả</a:t>
            </a:r>
          </a:p>
          <a:p>
            <a:pPr lvl="1"/>
            <a:r>
              <a:rPr lang="en-US" sz="2000" smtClean="0"/>
              <a:t>Nhắc lại "Lỗi thiết kế UI?": Hộp thoại xuất hiện khi cập nhật các tệp trong MS Windows</a:t>
            </a:r>
          </a:p>
          <a:p>
            <a:pPr lvl="1"/>
            <a:r>
              <a:rPr lang="en-US" sz="2000" smtClean="0"/>
              <a:t>Sử dụng các Push Button "</a:t>
            </a:r>
            <a:r>
              <a:rPr lang="en-US" sz="2000" i="1" smtClean="0"/>
              <a:t>Yes to All</a:t>
            </a:r>
            <a:r>
              <a:rPr lang="en-US" sz="2000" smtClean="0"/>
              <a:t>" và "</a:t>
            </a:r>
            <a:r>
              <a:rPr lang="en-US" sz="2000" i="1" smtClean="0"/>
              <a:t>No to All</a:t>
            </a:r>
            <a:r>
              <a:rPr lang="en-US" sz="2000" smtClean="0"/>
              <a:t>" là tốt</a:t>
            </a:r>
          </a:p>
          <a:p>
            <a:pPr lvl="1"/>
            <a:r>
              <a:rPr lang="en-US" sz="2000" smtClean="0"/>
              <a:t>Không phù hợp với trường hợp người sử dụng muốn chọn cả hai "Yes" và "No".</a:t>
            </a:r>
          </a:p>
          <a:p>
            <a:pPr lvl="1"/>
            <a:r>
              <a:rPr lang="en-US" sz="2000" smtClean="0"/>
              <a:t>Eclipse của IBM sử dụng checkboxes với khả năng "</a:t>
            </a:r>
            <a:r>
              <a:rPr lang="en-US" sz="2000" i="1" smtClean="0"/>
              <a:t>Select All</a:t>
            </a:r>
            <a:r>
              <a:rPr lang="en-US" sz="2000" smtClean="0"/>
              <a:t>" và "</a:t>
            </a:r>
            <a:r>
              <a:rPr lang="en-US" sz="2000" i="1" smtClean="0"/>
              <a:t>Deselect All</a:t>
            </a:r>
            <a:r>
              <a:rPr lang="en-US" sz="2000" smtClean="0"/>
              <a:t>" sẽ mềm dẻo và hiệu quả hơn.</a:t>
            </a:r>
          </a:p>
          <a:p>
            <a:endParaRPr lang="en-US"/>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24</a:t>
            </a:fld>
            <a:endParaRPr lang="en-US"/>
          </a:p>
        </p:txBody>
      </p:sp>
      <p:pic>
        <p:nvPicPr>
          <p:cNvPr id="8" name="Picture 2"/>
          <p:cNvPicPr>
            <a:picLocks noChangeAspect="1" noChangeArrowheads="1"/>
          </p:cNvPicPr>
          <p:nvPr/>
        </p:nvPicPr>
        <p:blipFill>
          <a:blip r:embed="rId2" cstate="print"/>
          <a:srcRect/>
          <a:stretch>
            <a:fillRect/>
          </a:stretch>
        </p:blipFill>
        <p:spPr bwMode="auto">
          <a:xfrm>
            <a:off x="2133600" y="4628784"/>
            <a:ext cx="5795961" cy="2229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pPr>
              <a:buNone/>
            </a:pPr>
            <a:r>
              <a:rPr lang="en-US" sz="2400" b="0" smtClean="0">
                <a:latin typeface="Arial" pitchFamily="34" charset="0"/>
                <a:cs typeface="Arial" pitchFamily="34" charset="0"/>
              </a:rPr>
              <a:t>7. Giảm tải những gì người dùng cần phải nhớ</a:t>
            </a:r>
          </a:p>
          <a:p>
            <a:pPr lvl="1"/>
            <a:r>
              <a:rPr lang="en-GB" sz="2000" smtClean="0"/>
              <a:t>Kinh nghiệm này còn được gọi là “</a:t>
            </a:r>
            <a:r>
              <a:rPr lang="en-GB" sz="2000" i="1" smtClean="0"/>
              <a:t>Minimize Memory Load</a:t>
            </a:r>
            <a:r>
              <a:rPr lang="en-GB" sz="2000" smtClean="0"/>
              <a:t>”</a:t>
            </a:r>
          </a:p>
          <a:p>
            <a:pPr lvl="1"/>
            <a:r>
              <a:rPr lang="en-GB" sz="2000" smtClean="0"/>
              <a:t>Hãy sử dụng thực đơn, không sử dụng dòng lệnh</a:t>
            </a:r>
          </a:p>
          <a:p>
            <a:pPr lvl="1"/>
            <a:r>
              <a:rPr lang="en-GB" sz="2000" smtClean="0"/>
              <a:t>Sử dụng Combo Box, không sử dụng Text Box nơi chọn lệnh</a:t>
            </a:r>
          </a:p>
          <a:p>
            <a:pPr lvl="1"/>
            <a:endParaRPr lang="en-GB" sz="2000" smtClean="0"/>
          </a:p>
          <a:p>
            <a:pPr lvl="1"/>
            <a:endParaRPr lang="en-GB" sz="2000" smtClean="0"/>
          </a:p>
          <a:p>
            <a:pPr lvl="1"/>
            <a:r>
              <a:rPr lang="en-GB" sz="2000" smtClean="0"/>
              <a:t>Sử dụng những lệnh chung ở những nơi có thể (ví dụ </a:t>
            </a:r>
            <a:r>
              <a:rPr lang="en-US" sz="2000" smtClean="0"/>
              <a:t>Open, Save, Copy và Paste)</a:t>
            </a:r>
          </a:p>
          <a:p>
            <a:pPr lvl="1"/>
            <a:r>
              <a:rPr lang="en-US" sz="2000" smtClean="0"/>
              <a:t>Tất cả các thông tin cần thiết phải được nhìn thấy.</a:t>
            </a:r>
          </a:p>
          <a:p>
            <a:pPr lvl="1"/>
            <a:r>
              <a:rPr lang="en-US" sz="2000" smtClean="0"/>
              <a:t>Ví dụ về hộp thoại Modal trong MS Word: Quá nhiều thông tin phải nhớ.</a:t>
            </a:r>
            <a:endParaRPr lang="en-GB" sz="2000" smtClean="0"/>
          </a:p>
          <a:p>
            <a:endParaRPr lang="en-US" sz="240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25</a:t>
            </a:fld>
            <a:endParaRPr lang="en-US"/>
          </a:p>
        </p:txBody>
      </p:sp>
      <p:pic>
        <p:nvPicPr>
          <p:cNvPr id="7" name="Picture 3"/>
          <p:cNvPicPr>
            <a:picLocks noChangeAspect="1" noChangeArrowheads="1"/>
          </p:cNvPicPr>
          <p:nvPr/>
        </p:nvPicPr>
        <p:blipFill>
          <a:blip r:embed="rId2" cstate="print"/>
          <a:srcRect/>
          <a:stretch>
            <a:fillRect/>
          </a:stretch>
        </p:blipFill>
        <p:spPr bwMode="auto">
          <a:xfrm>
            <a:off x="2337192" y="2654883"/>
            <a:ext cx="1219200" cy="702401"/>
          </a:xfrm>
          <a:prstGeom prst="rect">
            <a:avLst/>
          </a:prstGeom>
          <a:noFill/>
          <a:ln w="9525">
            <a:noFill/>
            <a:miter lim="800000"/>
            <a:headEnd/>
            <a:tailEnd/>
          </a:ln>
          <a:effectLst/>
        </p:spPr>
      </p:pic>
      <p:pic>
        <p:nvPicPr>
          <p:cNvPr id="8" name="Picture 7" descr="Image3.jpg"/>
          <p:cNvPicPr>
            <a:picLocks noChangeAspect="1"/>
          </p:cNvPicPr>
          <p:nvPr/>
        </p:nvPicPr>
        <p:blipFill>
          <a:blip r:embed="rId3" cstate="print"/>
          <a:stretch>
            <a:fillRect/>
          </a:stretch>
        </p:blipFill>
        <p:spPr>
          <a:xfrm>
            <a:off x="5080392" y="2744146"/>
            <a:ext cx="2667000" cy="457200"/>
          </a:xfrm>
          <a:prstGeom prst="rect">
            <a:avLst/>
          </a:prstGeom>
        </p:spPr>
      </p:pic>
      <p:sp>
        <p:nvSpPr>
          <p:cNvPr id="9" name="Rectangle 2"/>
          <p:cNvSpPr>
            <a:spLocks/>
          </p:cNvSpPr>
          <p:nvPr/>
        </p:nvSpPr>
        <p:spPr bwMode="auto">
          <a:xfrm>
            <a:off x="3048000" y="4881284"/>
            <a:ext cx="3568700" cy="1371600"/>
          </a:xfrm>
          <a:prstGeom prst="rect">
            <a:avLst/>
          </a:prstGeom>
          <a:blipFill dpi="0" rotWithShape="0">
            <a:blip r:embed="rId4" cstate="print"/>
            <a:srcRect/>
            <a:stretch>
              <a:fillRect/>
            </a:stretch>
          </a:blip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pPr>
              <a:buNone/>
            </a:pPr>
            <a:r>
              <a:rPr lang="en-US" sz="2400" b="0" smtClean="0">
                <a:latin typeface="Arial" pitchFamily="34" charset="0"/>
                <a:cs typeface="Arial" pitchFamily="34" charset="0"/>
              </a:rPr>
              <a:t>7. Giảm tải những gì người dùng cần phải nhớ (tt)</a:t>
            </a: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26</a:t>
            </a:fld>
            <a:endParaRPr lang="en-US"/>
          </a:p>
        </p:txBody>
      </p:sp>
      <p:pic>
        <p:nvPicPr>
          <p:cNvPr id="7" name="Picture 6" descr="GUI_vs_CLI."/>
          <p:cNvPicPr/>
          <p:nvPr/>
        </p:nvPicPr>
        <p:blipFill>
          <a:blip r:embed="rId2" cstate="print"/>
          <a:srcRect/>
          <a:stretch>
            <a:fillRect/>
          </a:stretch>
        </p:blipFill>
        <p:spPr bwMode="auto">
          <a:xfrm>
            <a:off x="1828800" y="1752600"/>
            <a:ext cx="4635795" cy="2609291"/>
          </a:xfrm>
          <a:prstGeom prst="rect">
            <a:avLst/>
          </a:prstGeom>
          <a:noFill/>
          <a:ln w="9525">
            <a:noFill/>
            <a:miter lim="800000"/>
            <a:headEnd/>
            <a:tailEnd/>
          </a:ln>
        </p:spPr>
      </p:pic>
      <p:sp>
        <p:nvSpPr>
          <p:cNvPr id="5121" name="Rectangle 1"/>
          <p:cNvSpPr>
            <a:spLocks noChangeArrowheads="1"/>
          </p:cNvSpPr>
          <p:nvPr/>
        </p:nvSpPr>
        <p:spPr bwMode="auto">
          <a:xfrm>
            <a:off x="1447800" y="4546433"/>
            <a:ext cx="6553200"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Bạn thích dùng cái nào hơn? Giao diện người dùng đẹp mắt hay là giao diện dòng lệnh đen và phải gõ gõ lệnh?</a:t>
            </a: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724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p:txBody>
          <a:bodyPr/>
          <a:lstStyle/>
          <a:p>
            <a:pPr>
              <a:buNone/>
            </a:pPr>
            <a:r>
              <a:rPr lang="en-US" sz="2400" b="0" smtClean="0">
                <a:latin typeface="Arial" pitchFamily="34" charset="0"/>
                <a:cs typeface="Arial" pitchFamily="34" charset="0"/>
              </a:rPr>
              <a:t>8. Giao diện phải có tính thẩm mỹ, đẹp và có liên quan</a:t>
            </a:r>
          </a:p>
          <a:p>
            <a:pPr lvl="1"/>
            <a:r>
              <a:rPr lang="en-US" sz="2000" smtClean="0"/>
              <a:t>Kinh nghiệm cuối cùng là tập qui tắc thiết kế đồ họa tốt. Triết lý ở đây là “</a:t>
            </a:r>
            <a:r>
              <a:rPr lang="en-US" sz="2000" i="1" smtClean="0"/>
              <a:t>Less is More</a:t>
            </a:r>
            <a:r>
              <a:rPr lang="en-US" sz="2000" smtClean="0"/>
              <a:t>”.</a:t>
            </a:r>
          </a:p>
          <a:p>
            <a:pPr lvl="1"/>
            <a:r>
              <a:rPr lang="en-US" sz="2000" smtClean="0"/>
              <a:t>Bỏ đi các thông tin, đặc trưng đồ họa và các tính chất xa lạ, không cần thiết.</a:t>
            </a:r>
          </a:p>
          <a:p>
            <a:pPr lvl="1"/>
            <a:r>
              <a:rPr lang="en-US" sz="2000" smtClean="0"/>
              <a:t>Ví dụ thiết kế đơn giản nhưng hiệu quả (triết lý less-is-more):</a:t>
            </a:r>
          </a:p>
          <a:p>
            <a:pPr>
              <a:buNone/>
            </a:pPr>
            <a:endParaRPr lang="en-US" sz="2400" b="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27</a:t>
            </a:fld>
            <a:endParaRPr lang="en-US"/>
          </a:p>
        </p:txBody>
      </p:sp>
      <p:sp>
        <p:nvSpPr>
          <p:cNvPr id="7" name="Rectangle 6"/>
          <p:cNvSpPr>
            <a:spLocks/>
          </p:cNvSpPr>
          <p:nvPr/>
        </p:nvSpPr>
        <p:spPr bwMode="auto">
          <a:xfrm>
            <a:off x="6269831" y="3920776"/>
            <a:ext cx="2645569" cy="2194560"/>
          </a:xfrm>
          <a:prstGeom prst="rect">
            <a:avLst/>
          </a:prstGeom>
          <a:blipFill dpi="0" rotWithShape="0">
            <a:blip r:embed="rId2" cstate="print"/>
            <a:srcRect/>
            <a:stretch>
              <a:fillRect/>
            </a:stretch>
          </a:blipFill>
          <a:ln w="9525">
            <a:noFill/>
            <a:miter lim="800000"/>
            <a:headEnd/>
            <a:tailEnd/>
          </a:ln>
        </p:spPr>
        <p:txBody>
          <a:bodyPr/>
          <a:lstStyle/>
          <a:p>
            <a:endParaRPr lang="en-US"/>
          </a:p>
        </p:txBody>
      </p:sp>
      <p:pic>
        <p:nvPicPr>
          <p:cNvPr id="8" name="Picture 2"/>
          <p:cNvPicPr>
            <a:picLocks noChangeAspect="1" noChangeArrowheads="1"/>
          </p:cNvPicPr>
          <p:nvPr/>
        </p:nvPicPr>
        <p:blipFill>
          <a:blip r:embed="rId3" cstate="print"/>
          <a:srcRect/>
          <a:stretch>
            <a:fillRect/>
          </a:stretch>
        </p:blipFill>
        <p:spPr bwMode="auto">
          <a:xfrm>
            <a:off x="1087295" y="3600736"/>
            <a:ext cx="4932505"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28</a:t>
            </a:fld>
            <a:endParaRPr lang="en-US"/>
          </a:p>
        </p:txBody>
      </p:sp>
      <p:sp>
        <p:nvSpPr>
          <p:cNvPr id="8" name="Content Placeholder 2"/>
          <p:cNvSpPr txBox="1">
            <a:spLocks/>
          </p:cNvSpPr>
          <p:nvPr/>
        </p:nvSpPr>
        <p:spPr bwMode="auto">
          <a:xfrm>
            <a:off x="457200" y="1066800"/>
            <a:ext cx="86868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i="0" u="none" strike="noStrike" kern="0" cap="none" spc="0" normalizeH="0" baseline="0" noProof="0" smtClean="0">
                <a:ln>
                  <a:noFill/>
                </a:ln>
                <a:solidFill>
                  <a:schemeClr val="tx1"/>
                </a:solidFill>
                <a:effectLst/>
                <a:uLnTx/>
                <a:uFillTx/>
                <a:latin typeface="Arial" pitchFamily="34" charset="0"/>
                <a:cs typeface="Arial" pitchFamily="34" charset="0"/>
              </a:rPr>
              <a:t>8. Thiết kế thẩm mỹ và tối thiểu (tt)</a:t>
            </a:r>
          </a:p>
          <a:p>
            <a:pPr marL="742950" marR="0" lvl="1" indent="-285750" algn="l" defTabSz="914400" rtl="0" eaLnBrk="1" fontAlgn="base" latinLnBrk="0" hangingPunct="1">
              <a:lnSpc>
                <a:spcPct val="90000"/>
              </a:lnSpc>
              <a:spcBef>
                <a:spcPct val="20000"/>
              </a:spcBef>
              <a:spcAft>
                <a:spcPct val="0"/>
              </a:spcAft>
              <a:buClr>
                <a:schemeClr val="accent1"/>
              </a:buClr>
              <a:buSzTx/>
              <a:buFont typeface="Wingdings" pitchFamily="2" charset="2"/>
              <a:buChar char="§"/>
              <a:tabLst/>
              <a:defRPr/>
            </a:pPr>
            <a:r>
              <a:rPr kumimoji="0" lang="en-US" sz="2000" b="0" i="0" u="none" strike="noStrike" kern="0" cap="none" spc="0" normalizeH="0" baseline="0" noProof="0" smtClean="0">
                <a:ln>
                  <a:noFill/>
                </a:ln>
                <a:solidFill>
                  <a:schemeClr val="tx1"/>
                </a:solidFill>
                <a:effectLst/>
                <a:uLnTx/>
                <a:uFillTx/>
                <a:latin typeface="Arial" charset="0"/>
              </a:rPr>
              <a:t>Lựa chọn màu và font phù hợp</a:t>
            </a:r>
          </a:p>
          <a:p>
            <a:pPr marL="742950" marR="0" lvl="1" indent="-285750" algn="l" defTabSz="914400" rtl="0" eaLnBrk="1" fontAlgn="base" latinLnBrk="0" hangingPunct="1">
              <a:lnSpc>
                <a:spcPct val="90000"/>
              </a:lnSpc>
              <a:spcBef>
                <a:spcPct val="20000"/>
              </a:spcBef>
              <a:spcAft>
                <a:spcPct val="0"/>
              </a:spcAft>
              <a:buClr>
                <a:schemeClr val="accent1"/>
              </a:buClr>
              <a:buSzTx/>
              <a:buFont typeface="Wingdings" pitchFamily="2" charset="2"/>
              <a:buChar char="§"/>
              <a:tabLst/>
              <a:defRPr/>
            </a:pPr>
            <a:r>
              <a:rPr kumimoji="0" lang="en-US" sz="2000" b="0" i="0" u="none" strike="noStrike" kern="0" cap="none" spc="0" normalizeH="0" baseline="0" noProof="0" smtClean="0">
                <a:ln>
                  <a:noFill/>
                </a:ln>
                <a:solidFill>
                  <a:schemeClr val="tx1"/>
                </a:solidFill>
                <a:effectLst/>
                <a:uLnTx/>
                <a:uFillTx/>
                <a:latin typeface="Arial" charset="0"/>
              </a:rPr>
              <a:t>Nhóm bằng dấu cách</a:t>
            </a:r>
          </a:p>
          <a:p>
            <a:pPr marL="742950" marR="0" lvl="1" indent="-285750" algn="l" defTabSz="914400" rtl="0" eaLnBrk="1" fontAlgn="base" latinLnBrk="0" hangingPunct="1">
              <a:lnSpc>
                <a:spcPct val="90000"/>
              </a:lnSpc>
              <a:spcBef>
                <a:spcPct val="20000"/>
              </a:spcBef>
              <a:spcAft>
                <a:spcPct val="0"/>
              </a:spcAft>
              <a:buClr>
                <a:schemeClr val="accent1"/>
              </a:buClr>
              <a:buSzTx/>
              <a:buFont typeface="Wingdings" pitchFamily="2" charset="2"/>
              <a:buChar char="§"/>
              <a:tabLst/>
              <a:defRPr/>
            </a:pPr>
            <a:r>
              <a:rPr kumimoji="0" lang="en-US" sz="2000" b="0" i="0" u="none" strike="noStrike" kern="0" cap="none" spc="0" normalizeH="0" baseline="0" noProof="0" smtClean="0">
                <a:ln>
                  <a:noFill/>
                </a:ln>
                <a:solidFill>
                  <a:schemeClr val="tx1"/>
                </a:solidFill>
                <a:effectLst/>
                <a:uLnTx/>
                <a:uFillTx/>
                <a:latin typeface="Arial" charset="0"/>
              </a:rPr>
              <a:t>Căn chỉnh các controls hợp lý</a:t>
            </a:r>
          </a:p>
          <a:p>
            <a:pPr marL="742950" marR="0" lvl="1" indent="-285750" algn="l" defTabSz="914400" rtl="0" eaLnBrk="1" fontAlgn="base" latinLnBrk="0" hangingPunct="1">
              <a:lnSpc>
                <a:spcPct val="90000"/>
              </a:lnSpc>
              <a:spcBef>
                <a:spcPct val="20000"/>
              </a:spcBef>
              <a:spcAft>
                <a:spcPct val="0"/>
              </a:spcAft>
              <a:buClr>
                <a:schemeClr val="accent1"/>
              </a:buClr>
              <a:buSzTx/>
              <a:buFont typeface="Wingdings" pitchFamily="2" charset="2"/>
              <a:buChar char="§"/>
              <a:tabLst/>
              <a:defRPr/>
            </a:pPr>
            <a:r>
              <a:rPr kumimoji="0" lang="en-US" sz="2000" b="0" i="0" u="none" strike="noStrike" kern="0" cap="none" spc="0" normalizeH="0" baseline="0" noProof="0" smtClean="0">
                <a:ln>
                  <a:noFill/>
                </a:ln>
                <a:solidFill>
                  <a:schemeClr val="tx1"/>
                </a:solidFill>
                <a:effectLst/>
                <a:uLnTx/>
                <a:uFillTx/>
                <a:latin typeface="Arial" charset="0"/>
              </a:rPr>
              <a:t>Sử dụng ngôn ngữ phù hợp, bố trí hợp lý</a:t>
            </a: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endParaRPr kumimoji="0" lang="en-US" sz="2000" b="0" i="0" u="none" strike="noStrike" kern="0" cap="none" spc="0" normalizeH="0" baseline="0" noProof="0" smtClean="0">
              <a:ln>
                <a:noFill/>
              </a:ln>
              <a:solidFill>
                <a:schemeClr val="tx1"/>
              </a:solidFill>
              <a:effectLst/>
              <a:uLnTx/>
              <a:uFillTx/>
              <a:latin typeface="Arial" charset="0"/>
            </a:endParaRPr>
          </a:p>
          <a:p>
            <a:pPr marL="1143000" marR="0" lvl="2" indent="-228600" algn="l" defTabSz="914400" rtl="0" eaLnBrk="1" fontAlgn="base" latinLnBrk="0" hangingPunct="1">
              <a:lnSpc>
                <a:spcPct val="100000"/>
              </a:lnSpc>
              <a:spcBef>
                <a:spcPct val="20000"/>
              </a:spcBef>
              <a:spcAft>
                <a:spcPct val="0"/>
              </a:spcAft>
              <a:buClr>
                <a:schemeClr val="tx1"/>
              </a:buClr>
              <a:buSzTx/>
              <a:buFontTx/>
              <a:buChar char="•"/>
              <a:tabLst/>
              <a:defRPr/>
            </a:pPr>
            <a:endParaRPr kumimoji="0" lang="en-US" b="0" i="0" u="none" strike="noStrike" kern="0" cap="none" spc="0" normalizeH="0" baseline="0" noProof="0" smtClean="0">
              <a:ln>
                <a:noFill/>
              </a:ln>
              <a:solidFill>
                <a:schemeClr val="tx1"/>
              </a:solidFill>
              <a:effectLst/>
              <a:uLnTx/>
              <a:uFillTx/>
              <a:latin typeface="Arial" charset="0"/>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itchFamily="2" charset="2"/>
              <a:buChar char="§"/>
              <a:tabLst/>
              <a:defRPr/>
            </a:pPr>
            <a:endParaRPr kumimoji="0" lang="en-US" sz="2000" b="0" i="0" u="none" strike="noStrike" kern="0" cap="none" spc="0" normalizeH="0" baseline="0" noProof="0" smtClean="0">
              <a:ln>
                <a:noFill/>
              </a:ln>
              <a:solidFill>
                <a:schemeClr val="tx1"/>
              </a:solidFill>
              <a:effectLst/>
              <a:uLnTx/>
              <a:uFillTx/>
              <a:latin typeface="Arial" charset="0"/>
            </a:endParaRPr>
          </a:p>
          <a:p>
            <a:pPr marL="342900" marR="0" lvl="0" indent="-342900" algn="l" defTabSz="914400" rtl="0" eaLnBrk="1" fontAlgn="base" latinLnBrk="0" hangingPunct="1">
              <a:lnSpc>
                <a:spcPct val="100000"/>
              </a:lnSpc>
              <a:spcBef>
                <a:spcPts val="0"/>
              </a:spcBef>
              <a:spcAft>
                <a:spcPct val="0"/>
              </a:spcAft>
              <a:buClr>
                <a:schemeClr val="hlink"/>
              </a:buClr>
              <a:buSzTx/>
              <a:buFont typeface="Wingdings" pitchFamily="2" charset="2"/>
              <a:buChar char="v"/>
              <a:tabLst/>
              <a:defRPr/>
            </a:pPr>
            <a:endParaRPr kumimoji="0" lang="en-US" sz="2000" b="1" i="0" u="none" strike="noStrike" kern="0" cap="none" spc="0" normalizeH="0" baseline="0" noProof="0">
              <a:ln>
                <a:noFill/>
              </a:ln>
              <a:solidFill>
                <a:schemeClr val="tx1"/>
              </a:solidFill>
              <a:effectLst/>
              <a:uLnTx/>
              <a:uFillTx/>
              <a:latin typeface="+mn-lt"/>
              <a:ea typeface="+mn-ea"/>
              <a:cs typeface="+mn-cs"/>
            </a:endParaRPr>
          </a:p>
        </p:txBody>
      </p:sp>
      <p:grpSp>
        <p:nvGrpSpPr>
          <p:cNvPr id="9" name="Group 7"/>
          <p:cNvGrpSpPr>
            <a:grpSpLocks/>
          </p:cNvGrpSpPr>
          <p:nvPr/>
        </p:nvGrpSpPr>
        <p:grpSpPr bwMode="auto">
          <a:xfrm>
            <a:off x="5410200" y="1676400"/>
            <a:ext cx="3429000" cy="762000"/>
            <a:chOff x="4665" y="8454"/>
            <a:chExt cx="3636" cy="970"/>
          </a:xfrm>
        </p:grpSpPr>
        <p:sp>
          <p:nvSpPr>
            <p:cNvPr id="10" name="Rectangle 8"/>
            <p:cNvSpPr>
              <a:spLocks/>
            </p:cNvSpPr>
            <p:nvPr/>
          </p:nvSpPr>
          <p:spPr bwMode="auto">
            <a:xfrm>
              <a:off x="4665" y="8454"/>
              <a:ext cx="3516" cy="490"/>
            </a:xfrm>
            <a:prstGeom prst="rect">
              <a:avLst/>
            </a:prstGeom>
            <a:blipFill dpi="0" rotWithShape="0">
              <a:blip r:embed="rId2" cstate="print"/>
              <a:srcRect/>
              <a:stretch>
                <a:fillRect/>
              </a:stretch>
            </a:blipFill>
            <a:ln w="9525">
              <a:noFill/>
              <a:miter lim="800000"/>
              <a:headEnd/>
              <a:tailEnd/>
            </a:ln>
          </p:spPr>
          <p:txBody>
            <a:bodyPr/>
            <a:lstStyle/>
            <a:p>
              <a:endParaRPr lang="en-US"/>
            </a:p>
          </p:txBody>
        </p:sp>
        <p:sp>
          <p:nvSpPr>
            <p:cNvPr id="11" name="Rectangle 9"/>
            <p:cNvSpPr>
              <a:spLocks/>
            </p:cNvSpPr>
            <p:nvPr/>
          </p:nvSpPr>
          <p:spPr bwMode="auto">
            <a:xfrm>
              <a:off x="4665" y="9064"/>
              <a:ext cx="3636" cy="360"/>
            </a:xfrm>
            <a:prstGeom prst="rect">
              <a:avLst/>
            </a:prstGeom>
            <a:blipFill dpi="0" rotWithShape="0">
              <a:blip r:embed="rId3" cstate="print"/>
              <a:srcRect/>
              <a:stretch>
                <a:fillRect/>
              </a:stretch>
            </a:blipFill>
            <a:ln w="9525">
              <a:noFill/>
              <a:miter lim="800000"/>
              <a:headEnd/>
              <a:tailEnd/>
            </a:ln>
          </p:spPr>
          <p:txBody>
            <a:bodyPr/>
            <a:lstStyle/>
            <a:p>
              <a:endParaRPr lang="en-US"/>
            </a:p>
          </p:txBody>
        </p:sp>
      </p:grpSp>
      <p:pic>
        <p:nvPicPr>
          <p:cNvPr id="12" name="Picture 11" descr="faxset_02.gif"/>
          <p:cNvPicPr/>
          <p:nvPr/>
        </p:nvPicPr>
        <p:blipFill>
          <a:blip r:embed="rId4" cstate="print"/>
          <a:stretch>
            <a:fillRect/>
          </a:stretch>
        </p:blipFill>
        <p:spPr>
          <a:xfrm>
            <a:off x="5029200" y="3355666"/>
            <a:ext cx="3962400" cy="3124200"/>
          </a:xfrm>
          <a:prstGeom prst="rect">
            <a:avLst/>
          </a:prstGeom>
        </p:spPr>
      </p:pic>
      <p:pic>
        <p:nvPicPr>
          <p:cNvPr id="13" name="Picture 2"/>
          <p:cNvPicPr>
            <a:picLocks noChangeAspect="1" noChangeArrowheads="1"/>
          </p:cNvPicPr>
          <p:nvPr/>
        </p:nvPicPr>
        <p:blipFill>
          <a:blip r:embed="rId5" cstate="print"/>
          <a:srcRect/>
          <a:stretch>
            <a:fillRect/>
          </a:stretch>
        </p:blipFill>
        <p:spPr bwMode="auto">
          <a:xfrm>
            <a:off x="901700" y="3203266"/>
            <a:ext cx="3822700" cy="3322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
        <p:nvSpPr>
          <p:cNvPr id="3" name="Content Placeholder 2"/>
          <p:cNvSpPr>
            <a:spLocks noGrp="1"/>
          </p:cNvSpPr>
          <p:nvPr>
            <p:ph idx="1"/>
          </p:nvPr>
        </p:nvSpPr>
        <p:spPr>
          <a:xfrm>
            <a:off x="0" y="1076325"/>
            <a:ext cx="9144000" cy="5248275"/>
          </a:xfrm>
        </p:spPr>
        <p:txBody>
          <a:bodyPr/>
          <a:lstStyle/>
          <a:p>
            <a:pPr>
              <a:buNone/>
            </a:pPr>
            <a:r>
              <a:rPr lang="en-US" sz="2400" b="0" dirty="0" smtClean="0">
                <a:latin typeface="Arial" pitchFamily="34" charset="0"/>
                <a:cs typeface="Arial" pitchFamily="34" charset="0"/>
              </a:rPr>
              <a:t>9. 	 </a:t>
            </a:r>
            <a:r>
              <a:rPr lang="en-US" sz="2400" b="0" dirty="0" err="1" smtClean="0">
                <a:latin typeface="Arial" pitchFamily="34" charset="0"/>
                <a:cs typeface="Arial" pitchFamily="34" charset="0"/>
              </a:rPr>
              <a:t>Giúp</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người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dùng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xác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định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và</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cách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khắc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phục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sau</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khi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lỗi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xảy</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ra</a:t>
            </a:r>
            <a:endParaRPr lang="en-US" sz="2400" b="0" dirty="0" smtClean="0">
              <a:latin typeface="Arial" pitchFamily="34" charset="0"/>
              <a:cs typeface="Arial" pitchFamily="34" charset="0"/>
            </a:endParaRPr>
          </a:p>
          <a:p>
            <a:pPr lvl="1"/>
            <a:r>
              <a:rPr lang="en-US" sz="2000" dirty="0" err="1" smtClean="0">
                <a:latin typeface="Arial" pitchFamily="34" charset="0"/>
                <a:cs typeface="Arial" pitchFamily="34" charset="0"/>
              </a:rPr>
              <a:t>Nếu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tránh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lỗi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thì</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báo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lỗi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phù</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hợp</a:t>
            </a:r>
            <a:r>
              <a:rPr lang="en-US" sz="2000" dirty="0" smtClean="0">
                <a:latin typeface="Arial" pitchFamily="34" charset="0"/>
                <a:cs typeface="Arial" pitchFamily="34" charset="0"/>
              </a:rPr>
              <a:t>.</a:t>
            </a:r>
          </a:p>
          <a:p>
            <a:pPr lvl="1"/>
            <a:r>
              <a:rPr lang="en-GB" sz="2000" dirty="0" err="1" smtClean="0">
                <a:latin typeface="Arial" pitchFamily="34" charset="0"/>
                <a:cs typeface="Arial" pitchFamily="34" charset="0"/>
              </a:rPr>
              <a:t>Thông</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báo</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lỗi</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phải</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chính</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xác</a:t>
            </a:r>
            <a:r>
              <a:rPr lang="en-GB" sz="2000" dirty="0" smtClean="0">
                <a:latin typeface="Arial" pitchFamily="34" charset="0"/>
                <a:cs typeface="Arial" pitchFamily="34" charset="0"/>
              </a:rPr>
              <a:t>: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Cannot open file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Cannot open file named paper.docx</a:t>
            </a:r>
            <a:r>
              <a:rPr lang="en-US" sz="2000" dirty="0" smtClean="0">
                <a:latin typeface="Arial" pitchFamily="34" charset="0"/>
                <a:cs typeface="Arial" pitchFamily="34" charset="0"/>
              </a:rPr>
              <a:t>”</a:t>
            </a:r>
          </a:p>
          <a:p>
            <a:pPr lvl="1"/>
            <a:r>
              <a:rPr lang="en-GB" sz="2000" dirty="0" smtClean="0">
                <a:latin typeface="Arial" pitchFamily="34" charset="0"/>
                <a:cs typeface="Arial" pitchFamily="34" charset="0"/>
              </a:rPr>
              <a:t>“</a:t>
            </a:r>
            <a:r>
              <a:rPr lang="en-GB" sz="2000" dirty="0" err="1" smtClean="0">
                <a:latin typeface="Arial" pitchFamily="34" charset="0"/>
                <a:cs typeface="Arial" pitchFamily="34" charset="0"/>
              </a:rPr>
              <a:t>Nói</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bằng</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ngôn</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ngữ</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của</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người</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sử</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dụng</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tránh</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sử</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dụng</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những</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khái</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niệm</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kỹ</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thuật</a:t>
            </a:r>
            <a:r>
              <a:rPr lang="en-GB" sz="2000" dirty="0" smtClean="0">
                <a:latin typeface="Arial" pitchFamily="34" charset="0"/>
                <a:cs typeface="Arial" pitchFamily="34" charset="0"/>
              </a:rPr>
              <a:t>, chi </a:t>
            </a:r>
            <a:r>
              <a:rPr lang="en-GB" sz="2000" dirty="0" err="1" smtClean="0">
                <a:latin typeface="Arial" pitchFamily="34" charset="0"/>
                <a:cs typeface="Arial" pitchFamily="34" charset="0"/>
              </a:rPr>
              <a:t>tiết</a:t>
            </a:r>
            <a:r>
              <a:rPr lang="en-GB" sz="2000" dirty="0" smtClean="0">
                <a:latin typeface="Arial" pitchFamily="34" charset="0"/>
                <a:cs typeface="Arial" pitchFamily="34" charset="0"/>
              </a:rPr>
              <a:t> </a:t>
            </a:r>
          </a:p>
          <a:p>
            <a:pPr lvl="1"/>
            <a:r>
              <a:rPr lang="en-GB" sz="2000" dirty="0" err="1" smtClean="0">
                <a:latin typeface="Arial" pitchFamily="34" charset="0"/>
                <a:cs typeface="Arial" pitchFamily="34" charset="0"/>
              </a:rPr>
              <a:t>Đưa</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ra</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hỗ</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trợ</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mang</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tính</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xây</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dựng</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Ví</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dụ</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tại</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sao</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xảy</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ra</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lỗi</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loại</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bỏ</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chúng</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bằng</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cách</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nào</a:t>
            </a:r>
            <a:r>
              <a:rPr lang="en-GB" sz="2000" dirty="0" smtClean="0">
                <a:latin typeface="Arial" pitchFamily="34" charset="0"/>
                <a:cs typeface="Arial" pitchFamily="34" charset="0"/>
              </a:rPr>
              <a:t>.</a:t>
            </a:r>
          </a:p>
          <a:p>
            <a:pPr lvl="1"/>
            <a:r>
              <a:rPr lang="en-GB" sz="2000" dirty="0" err="1" smtClean="0">
                <a:latin typeface="Arial" pitchFamily="34" charset="0"/>
                <a:cs typeface="Arial" pitchFamily="34" charset="0"/>
              </a:rPr>
              <a:t>Thông</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báo</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phải</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lịch</a:t>
            </a:r>
            <a:r>
              <a:rPr lang="en-GB" sz="2000" dirty="0" smtClean="0">
                <a:latin typeface="Arial" pitchFamily="34" charset="0"/>
                <a:cs typeface="Arial" pitchFamily="34" charset="0"/>
              </a:rPr>
              <a:t> </a:t>
            </a:r>
            <a:r>
              <a:rPr lang="en-GB" sz="2000" dirty="0" err="1" smtClean="0">
                <a:latin typeface="Arial" pitchFamily="34" charset="0"/>
                <a:cs typeface="Arial" pitchFamily="34" charset="0"/>
              </a:rPr>
              <a:t>sự</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Không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dụng</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fatal error</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i="1" dirty="0" smtClean="0">
                <a:latin typeface="Arial" pitchFamily="34" charset="0"/>
                <a:cs typeface="Arial" pitchFamily="34" charset="0"/>
              </a:rPr>
              <a:t>illegal</a:t>
            </a:r>
            <a:r>
              <a:rPr lang="en-US" sz="2000" dirty="0" smtClean="0">
                <a:latin typeface="Arial" pitchFamily="34" charset="0"/>
                <a:cs typeface="Arial" pitchFamily="34" charset="0"/>
              </a:rPr>
              <a:t>”</a:t>
            </a:r>
          </a:p>
          <a:p>
            <a:pPr lvl="1"/>
            <a:r>
              <a:rPr lang="en-US" sz="2000" dirty="0" err="1" smtClean="0">
                <a:latin typeface="Arial" pitchFamily="34" charset="0"/>
                <a:cs typeface="Arial" pitchFamily="34" charset="0"/>
              </a:rPr>
              <a:t>Dấu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chi </a:t>
            </a:r>
            <a:r>
              <a:rPr lang="en-US" sz="2000" dirty="0" err="1" smtClean="0">
                <a:latin typeface="Arial" pitchFamily="34" charset="0"/>
                <a:cs typeface="Arial" pitchFamily="34" charset="0"/>
              </a:rPr>
              <a:t>tiết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kỹ</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thuật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chưa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cầu</a:t>
            </a:r>
            <a:r>
              <a:rPr lang="en-US" sz="2000" dirty="0" smtClean="0">
                <a:latin typeface="Arial" pitchFamily="34" charset="0"/>
                <a:cs typeface="Arial" pitchFamily="34" charset="0"/>
              </a:rPr>
              <a:t>.</a:t>
            </a:r>
          </a:p>
          <a:p>
            <a:pPr lvl="2"/>
            <a:endParaRPr lang="en-US" sz="18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29</a:t>
            </a:fld>
            <a:endParaRPr lang="en-US"/>
          </a:p>
        </p:txBody>
      </p:sp>
      <p:pic>
        <p:nvPicPr>
          <p:cNvPr id="7" name="Picture 6" descr="Bsod_nt."/>
          <p:cNvPicPr/>
          <p:nvPr/>
        </p:nvPicPr>
        <p:blipFill>
          <a:blip r:embed="rId2" cstate="print"/>
          <a:srcRect/>
          <a:stretch>
            <a:fillRect/>
          </a:stretch>
        </p:blipFill>
        <p:spPr bwMode="auto">
          <a:xfrm>
            <a:off x="2209800" y="4572000"/>
            <a:ext cx="5205184"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066800" y="381000"/>
            <a:ext cx="6705600" cy="563563"/>
          </a:xfrm>
        </p:spPr>
        <p:txBody>
          <a:bodyPr/>
          <a:lstStyle/>
          <a:p>
            <a:pPr algn="ctr"/>
            <a:r>
              <a:rPr lang="en-US" smtClean="0"/>
              <a:t>Nội dung</a:t>
            </a:r>
            <a:endParaRPr lang="en-US">
              <a:solidFill>
                <a:schemeClr val="accent1"/>
              </a:solidFill>
            </a:endParaRPr>
          </a:p>
        </p:txBody>
      </p:sp>
      <p:sp>
        <p:nvSpPr>
          <p:cNvPr id="46" name="Date Placeholder 45"/>
          <p:cNvSpPr>
            <a:spLocks noGrp="1"/>
          </p:cNvSpPr>
          <p:nvPr>
            <p:ph type="dt" sz="half" idx="10"/>
          </p:nvPr>
        </p:nvSpPr>
        <p:spPr/>
        <p:txBody>
          <a:bodyPr/>
          <a:lstStyle/>
          <a:p>
            <a:r>
              <a:rPr lang="en-US" smtClean="0"/>
              <a:t>12/2013</a:t>
            </a:r>
            <a:endParaRPr lang="en-US"/>
          </a:p>
        </p:txBody>
      </p:sp>
      <p:sp>
        <p:nvSpPr>
          <p:cNvPr id="47" name="Slide Number Placeholder 46"/>
          <p:cNvSpPr>
            <a:spLocks noGrp="1"/>
          </p:cNvSpPr>
          <p:nvPr>
            <p:ph type="sldNum" sz="quarter" idx="12"/>
          </p:nvPr>
        </p:nvSpPr>
        <p:spPr/>
        <p:txBody>
          <a:bodyPr/>
          <a:lstStyle/>
          <a:p>
            <a:fld id="{EC5BC178-54D5-4457-823E-9B8C72D04B15}" type="slidenum">
              <a:rPr lang="en-US" smtClean="0"/>
              <a:pPr/>
              <a:t>3</a:t>
            </a:fld>
            <a:endParaRPr lang="en-US"/>
          </a:p>
        </p:txBody>
      </p:sp>
      <p:sp>
        <p:nvSpPr>
          <p:cNvPr id="48" name="Footer Placeholder 47"/>
          <p:cNvSpPr>
            <a:spLocks noGrp="1"/>
          </p:cNvSpPr>
          <p:nvPr>
            <p:ph type="ftr" sz="quarter" idx="11"/>
          </p:nvPr>
        </p:nvSpPr>
        <p:spPr>
          <a:xfrm>
            <a:off x="5181600" y="6477000"/>
            <a:ext cx="2592572" cy="233363"/>
          </a:xfrm>
        </p:spPr>
        <p:txBody>
          <a:bodyPr/>
          <a:lstStyle/>
          <a:p>
            <a:r>
              <a:rPr lang="en-US" smtClean="0"/>
              <a:t>ntphuong-cnpm</a:t>
            </a:r>
            <a:endParaRPr lang="en-US"/>
          </a:p>
        </p:txBody>
      </p:sp>
      <p:sp>
        <p:nvSpPr>
          <p:cNvPr id="20" name="TextBox 19"/>
          <p:cNvSpPr txBox="1"/>
          <p:nvPr/>
        </p:nvSpPr>
        <p:spPr>
          <a:xfrm>
            <a:off x="685800" y="1295400"/>
            <a:ext cx="7391400" cy="3046988"/>
          </a:xfrm>
          <a:prstGeom prst="rect">
            <a:avLst/>
          </a:prstGeom>
          <a:noFill/>
        </p:spPr>
        <p:txBody>
          <a:bodyPr wrap="square" rtlCol="0">
            <a:spAutoFit/>
          </a:bodyPr>
          <a:lstStyle/>
          <a:p>
            <a:pPr marL="342900" indent="-342900">
              <a:buFont typeface="Wingdings" pitchFamily="2" charset="2"/>
              <a:buChar char="v"/>
            </a:pPr>
            <a:r>
              <a:rPr lang="en-US" sz="2400" dirty="0" err="1"/>
              <a:t>Lỗi</a:t>
            </a:r>
            <a:r>
              <a:rPr lang="en-US" sz="2400" dirty="0"/>
              <a:t> </a:t>
            </a:r>
            <a:r>
              <a:rPr lang="en-US" sz="2400" dirty="0" err="1"/>
              <a:t>thiết</a:t>
            </a:r>
            <a:r>
              <a:rPr lang="en-US" sz="2400" dirty="0"/>
              <a:t> </a:t>
            </a:r>
            <a:r>
              <a:rPr lang="en-US" sz="2400" dirty="0" err="1"/>
              <a:t>kế</a:t>
            </a:r>
            <a:r>
              <a:rPr lang="en-US" sz="2400" dirty="0"/>
              <a:t> </a:t>
            </a:r>
            <a:r>
              <a:rPr lang="en-US" sz="2400" dirty="0" err="1"/>
              <a:t>trong</a:t>
            </a:r>
            <a:r>
              <a:rPr lang="en-US" sz="2400" dirty="0"/>
              <a:t> </a:t>
            </a:r>
            <a:r>
              <a:rPr lang="en-US" sz="2400" dirty="0" err="1"/>
              <a:t>hệ</a:t>
            </a:r>
            <a:r>
              <a:rPr lang="en-US" sz="2400" dirty="0"/>
              <a:t> </a:t>
            </a:r>
            <a:r>
              <a:rPr lang="en-US" sz="2400" dirty="0" err="1"/>
              <a:t>thống</a:t>
            </a:r>
            <a:r>
              <a:rPr lang="en-US" sz="2400" dirty="0"/>
              <a:t> </a:t>
            </a:r>
            <a:r>
              <a:rPr lang="en-US" sz="2400" dirty="0" err="1"/>
              <a:t>tương</a:t>
            </a:r>
            <a:r>
              <a:rPr lang="en-US" sz="2400" dirty="0"/>
              <a:t> </a:t>
            </a:r>
            <a:r>
              <a:rPr lang="en-US" sz="2400" dirty="0" err="1"/>
              <a:t>tác</a:t>
            </a:r>
            <a:endParaRPr lang="en-US" sz="2400" dirty="0"/>
          </a:p>
          <a:p>
            <a:pPr marL="342900" indent="-342900">
              <a:buFont typeface="Wingdings" pitchFamily="2" charset="2"/>
              <a:buChar char="v"/>
            </a:pPr>
            <a:r>
              <a:rPr lang="en-US" sz="2400" dirty="0" err="1"/>
              <a:t>Hướng</a:t>
            </a:r>
            <a:r>
              <a:rPr lang="en-US" sz="2400" dirty="0"/>
              <a:t> </a:t>
            </a:r>
            <a:r>
              <a:rPr lang="en-US" sz="2400" dirty="0" err="1"/>
              <a:t>dẫn</a:t>
            </a:r>
            <a:r>
              <a:rPr lang="en-US" sz="2400" dirty="0"/>
              <a:t> </a:t>
            </a:r>
            <a:r>
              <a:rPr lang="en-US" sz="2400" dirty="0" err="1"/>
              <a:t>thiết</a:t>
            </a:r>
            <a:r>
              <a:rPr lang="en-US" sz="2400" dirty="0"/>
              <a:t> </a:t>
            </a:r>
            <a:r>
              <a:rPr lang="en-US" sz="2400" dirty="0" err="1"/>
              <a:t>kế</a:t>
            </a:r>
            <a:r>
              <a:rPr lang="en-US" sz="2400" dirty="0"/>
              <a:t> </a:t>
            </a:r>
            <a:r>
              <a:rPr lang="en-US" sz="2400" dirty="0" err="1"/>
              <a:t>hệ</a:t>
            </a:r>
            <a:r>
              <a:rPr lang="en-US" sz="2400" dirty="0"/>
              <a:t> </a:t>
            </a:r>
            <a:r>
              <a:rPr lang="en-US" sz="2400" dirty="0" err="1"/>
              <a:t>thống</a:t>
            </a:r>
            <a:r>
              <a:rPr lang="en-US" sz="2400" dirty="0"/>
              <a:t> </a:t>
            </a:r>
            <a:r>
              <a:rPr lang="en-US" sz="2400" dirty="0" err="1"/>
              <a:t>có</a:t>
            </a:r>
            <a:r>
              <a:rPr lang="en-US" sz="2400" dirty="0"/>
              <a:t> </a:t>
            </a:r>
            <a:r>
              <a:rPr lang="en-US" sz="2400" dirty="0" err="1"/>
              <a:t>tính</a:t>
            </a:r>
            <a:r>
              <a:rPr lang="en-US" sz="2400" dirty="0"/>
              <a:t> </a:t>
            </a:r>
            <a:r>
              <a:rPr lang="en-US" sz="2400" dirty="0" err="1"/>
              <a:t>sử</a:t>
            </a:r>
            <a:r>
              <a:rPr lang="en-US" sz="2400" dirty="0"/>
              <a:t> </a:t>
            </a:r>
            <a:r>
              <a:rPr lang="en-US" sz="2400" dirty="0" err="1"/>
              <a:t>dụng</a:t>
            </a:r>
            <a:endParaRPr lang="en-US" sz="2400" dirty="0"/>
          </a:p>
          <a:p>
            <a:pPr marL="342900" indent="-342900">
              <a:buFont typeface="Wingdings" pitchFamily="2" charset="2"/>
              <a:buChar char="v"/>
            </a:pPr>
            <a:r>
              <a:rPr lang="en-US" sz="2400" dirty="0" err="1"/>
              <a:t>Mười</a:t>
            </a:r>
            <a:r>
              <a:rPr lang="en-US" sz="2400" dirty="0"/>
              <a:t> </a:t>
            </a:r>
            <a:r>
              <a:rPr lang="en-US" sz="2400" dirty="0" err="1"/>
              <a:t>kinh</a:t>
            </a:r>
            <a:r>
              <a:rPr lang="en-US" sz="2400" dirty="0"/>
              <a:t> </a:t>
            </a:r>
            <a:r>
              <a:rPr lang="en-US" sz="2400" dirty="0" err="1"/>
              <a:t>nghiệm</a:t>
            </a:r>
            <a:r>
              <a:rPr lang="en-US" sz="2400" dirty="0"/>
              <a:t> </a:t>
            </a:r>
            <a:r>
              <a:rPr lang="en-US" sz="2400" dirty="0" err="1"/>
              <a:t>của</a:t>
            </a:r>
            <a:r>
              <a:rPr lang="en-US" sz="2400" dirty="0"/>
              <a:t> </a:t>
            </a:r>
            <a:r>
              <a:rPr lang="en-US" sz="2400" i="1" dirty="0"/>
              <a:t>Nielsen</a:t>
            </a:r>
          </a:p>
          <a:p>
            <a:pPr marL="342900" indent="-342900">
              <a:buFont typeface="Wingdings" pitchFamily="2" charset="2"/>
              <a:buChar char="v"/>
            </a:pPr>
            <a:r>
              <a:rPr lang="en-US" sz="2400" dirty="0" err="1"/>
              <a:t>Mười</a:t>
            </a:r>
            <a:r>
              <a:rPr lang="en-US" sz="2400" dirty="0"/>
              <a:t> </a:t>
            </a:r>
            <a:r>
              <a:rPr lang="en-US" sz="2400" dirty="0" err="1"/>
              <a:t>sáu</a:t>
            </a:r>
            <a:r>
              <a:rPr lang="en-US" sz="2400" dirty="0"/>
              <a:t> qui </a:t>
            </a:r>
            <a:r>
              <a:rPr lang="en-US" sz="2400" dirty="0" err="1"/>
              <a:t>tắc</a:t>
            </a:r>
            <a:r>
              <a:rPr lang="en-US" sz="2400" dirty="0"/>
              <a:t> </a:t>
            </a:r>
            <a:r>
              <a:rPr lang="en-US" sz="2400" dirty="0" err="1"/>
              <a:t>của</a:t>
            </a:r>
            <a:r>
              <a:rPr lang="en-US" sz="2400" dirty="0"/>
              <a:t> </a:t>
            </a:r>
            <a:r>
              <a:rPr lang="en-US" sz="2400" i="1" dirty="0" err="1"/>
              <a:t>Tognazzini</a:t>
            </a:r>
            <a:r>
              <a:rPr lang="en-US" sz="2400" i="1" dirty="0"/>
              <a:t> </a:t>
            </a:r>
          </a:p>
          <a:p>
            <a:pPr marL="342900" indent="-342900">
              <a:buFont typeface="Wingdings" pitchFamily="2" charset="2"/>
              <a:buChar char="v"/>
            </a:pPr>
            <a:r>
              <a:rPr lang="en-US" sz="2400" dirty="0" err="1"/>
              <a:t>Tám</a:t>
            </a:r>
            <a:r>
              <a:rPr lang="en-US" sz="2400" dirty="0"/>
              <a:t> qui </a:t>
            </a:r>
            <a:r>
              <a:rPr lang="en-US" sz="2400" dirty="0" err="1"/>
              <a:t>tắc</a:t>
            </a:r>
            <a:r>
              <a:rPr lang="en-US" sz="2400" dirty="0"/>
              <a:t> </a:t>
            </a:r>
            <a:r>
              <a:rPr lang="en-US" sz="2400" dirty="0" err="1"/>
              <a:t>vàng</a:t>
            </a:r>
            <a:r>
              <a:rPr lang="en-US" sz="2400" dirty="0"/>
              <a:t> </a:t>
            </a:r>
            <a:r>
              <a:rPr lang="en-US" sz="2400" dirty="0" err="1"/>
              <a:t>của</a:t>
            </a:r>
            <a:r>
              <a:rPr lang="en-US" sz="2400" dirty="0"/>
              <a:t> </a:t>
            </a:r>
            <a:r>
              <a:rPr lang="en-US" sz="2400" i="1" dirty="0" err="1"/>
              <a:t>Shneiderman</a:t>
            </a:r>
            <a:endParaRPr lang="en-US" sz="2400" i="1" dirty="0"/>
          </a:p>
          <a:p>
            <a:pPr marL="342900" indent="-342900">
              <a:buFont typeface="Wingdings" pitchFamily="2" charset="2"/>
              <a:buChar char="v"/>
            </a:pPr>
            <a:r>
              <a:rPr lang="en-US" sz="2400" dirty="0"/>
              <a:t>Qui </a:t>
            </a:r>
            <a:r>
              <a:rPr lang="en-US" sz="2400" dirty="0" err="1"/>
              <a:t>trình</a:t>
            </a:r>
            <a:r>
              <a:rPr lang="en-US" sz="2400" dirty="0"/>
              <a:t> </a:t>
            </a:r>
            <a:r>
              <a:rPr lang="en-US" sz="2400" dirty="0" err="1"/>
              <a:t>thiết</a:t>
            </a:r>
            <a:r>
              <a:rPr lang="en-US" sz="2400" dirty="0"/>
              <a:t> </a:t>
            </a:r>
            <a:r>
              <a:rPr lang="en-US" sz="2400" dirty="0" err="1"/>
              <a:t>kế</a:t>
            </a:r>
            <a:r>
              <a:rPr lang="en-US" sz="2400" dirty="0"/>
              <a:t> UI </a:t>
            </a:r>
            <a:r>
              <a:rPr lang="en-US" sz="2400" dirty="0" err="1"/>
              <a:t>của</a:t>
            </a:r>
            <a:r>
              <a:rPr lang="en-US" sz="2400" dirty="0"/>
              <a:t> </a:t>
            </a:r>
            <a:r>
              <a:rPr lang="en-US" sz="2400" i="1" dirty="0" err="1"/>
              <a:t>Galitz</a:t>
            </a:r>
            <a:endParaRPr lang="en-US" sz="2400" i="1" dirty="0"/>
          </a:p>
          <a:p>
            <a:pPr marL="342900" indent="-342900">
              <a:buFont typeface="Wingdings" pitchFamily="2" charset="2"/>
              <a:buChar char="v"/>
            </a:pPr>
            <a:r>
              <a:rPr lang="en-US" sz="2400" dirty="0" err="1"/>
              <a:t>Tổng</a:t>
            </a:r>
            <a:r>
              <a:rPr lang="en-US" sz="2400" dirty="0"/>
              <a:t> </a:t>
            </a:r>
            <a:r>
              <a:rPr lang="en-US" sz="2400" dirty="0" err="1"/>
              <a:t>kết</a:t>
            </a:r>
            <a:r>
              <a:rPr lang="en-US" sz="2400" dirty="0"/>
              <a:t> </a:t>
            </a:r>
            <a:r>
              <a:rPr lang="en-US" sz="2400" dirty="0" err="1"/>
              <a:t>bài</a:t>
            </a:r>
            <a:endParaRPr lang="en-US" sz="2400" dirty="0"/>
          </a:p>
          <a:p>
            <a:pPr marL="342900" indent="-342900">
              <a:spcAft>
                <a:spcPts val="600"/>
              </a:spcAft>
              <a:buFont typeface="Wingdings" pitchFamily="2" charset="2"/>
              <a:buChar char="v"/>
            </a:pP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76325"/>
            <a:ext cx="8458200" cy="5248275"/>
          </a:xfrm>
        </p:spPr>
        <p:txBody>
          <a:bodyPr/>
          <a:lstStyle/>
          <a:p>
            <a:pPr>
              <a:buNone/>
            </a:pPr>
            <a:r>
              <a:rPr lang="en-US" sz="2400" b="0" dirty="0" smtClean="0">
                <a:latin typeface="Arial" pitchFamily="34" charset="0"/>
                <a:cs typeface="Arial" pitchFamily="34" charset="0"/>
              </a:rPr>
              <a:t>10. </a:t>
            </a:r>
            <a:r>
              <a:rPr lang="en-US" sz="2400" b="0" dirty="0" err="1" smtClean="0">
                <a:latin typeface="Arial" pitchFamily="34" charset="0"/>
                <a:cs typeface="Arial" pitchFamily="34" charset="0"/>
              </a:rPr>
              <a:t>Cung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cấp</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sự</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trợ</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giúp</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tài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liệu</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hướng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dẫn</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sử</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dụng</a:t>
            </a:r>
            <a:r>
              <a:rPr lang="en-US" sz="2400" b="0" dirty="0" smtClean="0">
                <a:latin typeface="Arial" pitchFamily="34" charset="0"/>
                <a:cs typeface="Arial" pitchFamily="34" charset="0"/>
              </a:rPr>
              <a:t> </a:t>
            </a:r>
          </a:p>
          <a:p>
            <a:pPr lvl="1"/>
            <a:r>
              <a:rPr lang="en-US" sz="2000" dirty="0" smtClean="0"/>
              <a:t>Users </a:t>
            </a:r>
            <a:r>
              <a:rPr lang="en-US" sz="2000" dirty="0" err="1" smtClean="0"/>
              <a:t>không</a:t>
            </a:r>
            <a:r>
              <a:rPr lang="en-US" sz="2000" dirty="0" smtClean="0"/>
              <a:t> </a:t>
            </a:r>
            <a:r>
              <a:rPr lang="en-US" sz="2000" dirty="0" err="1" smtClean="0"/>
              <a:t>đọc</a:t>
            </a:r>
            <a:r>
              <a:rPr lang="en-US" sz="2000" dirty="0" smtClean="0"/>
              <a:t> </a:t>
            </a:r>
            <a:r>
              <a:rPr lang="en-US" sz="2000" dirty="0" err="1" smtClean="0"/>
              <a:t>trợ</a:t>
            </a:r>
            <a:r>
              <a:rPr lang="en-US" sz="2000" dirty="0" smtClean="0"/>
              <a:t> </a:t>
            </a:r>
            <a:r>
              <a:rPr lang="en-US" sz="2000" dirty="0" err="1" smtClean="0"/>
              <a:t>giúp</a:t>
            </a:r>
            <a:r>
              <a:rPr lang="en-US" sz="2000" dirty="0" smtClean="0"/>
              <a:t> </a:t>
            </a:r>
            <a:r>
              <a:rPr lang="en-US" sz="2000" dirty="0" err="1" smtClean="0"/>
              <a:t>trong</a:t>
            </a:r>
            <a:r>
              <a:rPr lang="en-US" sz="2000" dirty="0" smtClean="0"/>
              <a:t> </a:t>
            </a:r>
            <a:r>
              <a:rPr lang="en-US" sz="2000" dirty="0" err="1" smtClean="0"/>
              <a:t>chương</a:t>
            </a:r>
            <a:r>
              <a:rPr lang="en-US" sz="2000" dirty="0" smtClean="0"/>
              <a:t> </a:t>
            </a:r>
            <a:r>
              <a:rPr lang="en-US" sz="2000" dirty="0" err="1" smtClean="0"/>
              <a:t>trình</a:t>
            </a:r>
            <a:r>
              <a:rPr lang="en-US" sz="2000" dirty="0" smtClean="0"/>
              <a:t> </a:t>
            </a:r>
            <a:r>
              <a:rPr lang="en-US" sz="2000" dirty="0" err="1" smtClean="0"/>
              <a:t>và</a:t>
            </a:r>
            <a:r>
              <a:rPr lang="en-US" sz="2000" dirty="0" smtClean="0"/>
              <a:t> </a:t>
            </a:r>
            <a:r>
              <a:rPr lang="en-US" sz="2000" dirty="0" err="1" smtClean="0"/>
              <a:t>tài</a:t>
            </a:r>
            <a:r>
              <a:rPr lang="en-US" sz="2000" dirty="0" smtClean="0"/>
              <a:t> </a:t>
            </a:r>
            <a:r>
              <a:rPr lang="en-US" sz="2000" dirty="0" err="1" smtClean="0"/>
              <a:t>liệu</a:t>
            </a:r>
            <a:r>
              <a:rPr lang="en-US" sz="2000" dirty="0" smtClean="0"/>
              <a:t> </a:t>
            </a:r>
            <a:r>
              <a:rPr lang="en-US" sz="2000" dirty="0" err="1" smtClean="0"/>
              <a:t>hướng</a:t>
            </a:r>
            <a:r>
              <a:rPr lang="en-US" sz="2000" dirty="0" smtClean="0"/>
              <a:t> </a:t>
            </a:r>
            <a:r>
              <a:rPr lang="en-US" sz="2000" dirty="0" err="1" smtClean="0"/>
              <a:t>dẫn</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chí</a:t>
            </a:r>
            <a:r>
              <a:rPr lang="en-US" sz="2000" dirty="0" smtClean="0"/>
              <a:t> </a:t>
            </a:r>
            <a:r>
              <a:rPr lang="en-US" sz="2000" dirty="0" err="1" smtClean="0"/>
              <a:t>ít</a:t>
            </a:r>
            <a:r>
              <a:rPr lang="en-US" sz="2000" dirty="0" smtClean="0"/>
              <a:t> </a:t>
            </a:r>
            <a:r>
              <a:rPr lang="en-US" sz="2000" dirty="0" err="1" smtClean="0"/>
              <a:t>cho</a:t>
            </a:r>
            <a:r>
              <a:rPr lang="en-US" sz="2000" dirty="0" smtClean="0"/>
              <a:t> </a:t>
            </a:r>
            <a:r>
              <a:rPr lang="en-US" sz="2000" dirty="0" err="1" smtClean="0"/>
              <a:t>đến</a:t>
            </a:r>
            <a:r>
              <a:rPr lang="en-US" sz="2000" dirty="0" smtClean="0"/>
              <a:t> </a:t>
            </a:r>
            <a:r>
              <a:rPr lang="en-US" sz="2000" dirty="0" err="1" smtClean="0"/>
              <a:t>thời</a:t>
            </a:r>
            <a:r>
              <a:rPr lang="en-US" sz="2000" dirty="0" smtClean="0"/>
              <a:t> </a:t>
            </a:r>
            <a:r>
              <a:rPr lang="en-US" sz="2000" dirty="0" err="1" smtClean="0"/>
              <a:t>điểm</a:t>
            </a:r>
            <a:r>
              <a:rPr lang="en-US" sz="2000" dirty="0" smtClean="0"/>
              <a:t> </a:t>
            </a:r>
            <a:r>
              <a:rPr lang="en-US" sz="2000" dirty="0" err="1" smtClean="0"/>
              <a:t>trước</a:t>
            </a:r>
            <a:r>
              <a:rPr lang="en-US" sz="2000" dirty="0" smtClean="0"/>
              <a:t> </a:t>
            </a:r>
            <a:r>
              <a:rPr lang="en-US" sz="2000" dirty="0" err="1" smtClean="0"/>
              <a:t>khi</a:t>
            </a:r>
            <a:r>
              <a:rPr lang="en-US" sz="2000" dirty="0" smtClean="0"/>
              <a:t> </a:t>
            </a:r>
            <a:r>
              <a:rPr lang="en-US" sz="2000" dirty="0" err="1" smtClean="0"/>
              <a:t>sử</a:t>
            </a:r>
            <a:r>
              <a:rPr lang="en-US" sz="2000" dirty="0" smtClean="0"/>
              <a:t> </a:t>
            </a:r>
            <a:r>
              <a:rPr lang="en-US" sz="2000" dirty="0" err="1" smtClean="0"/>
              <a:t>dụng</a:t>
            </a:r>
            <a:r>
              <a:rPr lang="en-US" sz="2000" dirty="0" smtClean="0"/>
              <a:t> UI.</a:t>
            </a:r>
          </a:p>
          <a:p>
            <a:pPr lvl="2"/>
            <a:r>
              <a:rPr lang="en-US" sz="1800" dirty="0" err="1" smtClean="0"/>
              <a:t>Họ</a:t>
            </a:r>
            <a:r>
              <a:rPr lang="en-US" sz="1800" dirty="0" smtClean="0"/>
              <a:t> </a:t>
            </a:r>
            <a:r>
              <a:rPr lang="en-US" sz="1800" dirty="0" err="1" smtClean="0"/>
              <a:t>muốn</a:t>
            </a:r>
            <a:r>
              <a:rPr lang="en-US" sz="1800" dirty="0" smtClean="0"/>
              <a:t> </a:t>
            </a:r>
            <a:r>
              <a:rPr lang="en-US" sz="1800" dirty="0" err="1" smtClean="0"/>
              <a:t>dành</a:t>
            </a:r>
            <a:r>
              <a:rPr lang="en-US" sz="1800" dirty="0" smtClean="0"/>
              <a:t> </a:t>
            </a:r>
            <a:r>
              <a:rPr lang="en-US" sz="1800" dirty="0" err="1" smtClean="0"/>
              <a:t>thời</a:t>
            </a:r>
            <a:r>
              <a:rPr lang="en-US" sz="1800" dirty="0" smtClean="0"/>
              <a:t> </a:t>
            </a:r>
            <a:r>
              <a:rPr lang="en-US" sz="1800" dirty="0" err="1" smtClean="0"/>
              <a:t>gian</a:t>
            </a:r>
            <a:r>
              <a:rPr lang="en-US" sz="1800" dirty="0" smtClean="0"/>
              <a:t> </a:t>
            </a:r>
            <a:r>
              <a:rPr lang="en-US" sz="1800" dirty="0" err="1" smtClean="0"/>
              <a:t>để</a:t>
            </a:r>
            <a:r>
              <a:rPr lang="en-US" sz="1800" dirty="0" smtClean="0"/>
              <a:t> </a:t>
            </a:r>
            <a:r>
              <a:rPr lang="en-US" sz="1800" dirty="0" err="1" smtClean="0"/>
              <a:t>làm</a:t>
            </a:r>
            <a:r>
              <a:rPr lang="en-US" sz="1800" dirty="0" smtClean="0"/>
              <a:t> </a:t>
            </a:r>
            <a:r>
              <a:rPr lang="en-US" sz="1800" dirty="0" err="1" smtClean="0"/>
              <a:t>việc</a:t>
            </a:r>
            <a:r>
              <a:rPr lang="en-US" sz="1800" dirty="0" smtClean="0"/>
              <a:t> </a:t>
            </a:r>
            <a:r>
              <a:rPr lang="en-US" sz="1800" dirty="0" err="1" smtClean="0"/>
              <a:t>ngay</a:t>
            </a:r>
            <a:r>
              <a:rPr lang="en-US" sz="1800" dirty="0" smtClean="0"/>
              <a:t> </a:t>
            </a:r>
            <a:r>
              <a:rPr lang="en-US" sz="1800" dirty="0" err="1" smtClean="0"/>
              <a:t>để</a:t>
            </a:r>
            <a:r>
              <a:rPr lang="en-US" sz="1800" dirty="0" smtClean="0"/>
              <a:t> </a:t>
            </a:r>
            <a:r>
              <a:rPr lang="en-US" sz="1800" dirty="0" err="1" smtClean="0"/>
              <a:t>đạt</a:t>
            </a:r>
            <a:r>
              <a:rPr lang="en-US" sz="1800" dirty="0" smtClean="0"/>
              <a:t> </a:t>
            </a:r>
            <a:r>
              <a:rPr lang="en-US" sz="1800" dirty="0" err="1" smtClean="0"/>
              <a:t>mục</a:t>
            </a:r>
            <a:r>
              <a:rPr lang="en-US" sz="1800" dirty="0" smtClean="0"/>
              <a:t> </a:t>
            </a:r>
            <a:r>
              <a:rPr lang="en-US" sz="1800" dirty="0" err="1" smtClean="0"/>
              <a:t>tiêu</a:t>
            </a:r>
            <a:r>
              <a:rPr lang="en-US" sz="1800" dirty="0" smtClean="0"/>
              <a:t>, </a:t>
            </a:r>
            <a:r>
              <a:rPr lang="en-US" sz="1800" dirty="0" err="1" smtClean="0"/>
              <a:t>không</a:t>
            </a:r>
            <a:r>
              <a:rPr lang="en-US" sz="1800" dirty="0" smtClean="0"/>
              <a:t> </a:t>
            </a:r>
            <a:r>
              <a:rPr lang="en-US" sz="1800" dirty="0" err="1" smtClean="0"/>
              <a:t>học</a:t>
            </a:r>
            <a:r>
              <a:rPr lang="en-US" sz="1800" dirty="0" smtClean="0"/>
              <a:t> </a:t>
            </a:r>
            <a:r>
              <a:rPr lang="en-US" sz="1800" dirty="0" err="1" smtClean="0"/>
              <a:t>về</a:t>
            </a:r>
            <a:r>
              <a:rPr lang="en-US" sz="1800" dirty="0" smtClean="0"/>
              <a:t> </a:t>
            </a:r>
            <a:r>
              <a:rPr lang="en-US" sz="1800" dirty="0" err="1" smtClean="0"/>
              <a:t>cách</a:t>
            </a:r>
            <a:r>
              <a:rPr lang="en-US" sz="1800" dirty="0" smtClean="0"/>
              <a:t> </a:t>
            </a:r>
            <a:r>
              <a:rPr lang="en-US" sz="1800" dirty="0" err="1" smtClean="0"/>
              <a:t>hoạt</a:t>
            </a:r>
            <a:r>
              <a:rPr lang="en-US" sz="1800" dirty="0" smtClean="0"/>
              <a:t> </a:t>
            </a:r>
            <a:r>
              <a:rPr lang="en-US" sz="1800" dirty="0" err="1" smtClean="0"/>
              <a:t>động</a:t>
            </a:r>
            <a:r>
              <a:rPr lang="en-US" sz="1800" dirty="0" smtClean="0"/>
              <a:t> </a:t>
            </a:r>
            <a:r>
              <a:rPr lang="en-US" sz="1800" dirty="0" err="1" smtClean="0"/>
              <a:t>của</a:t>
            </a:r>
            <a:r>
              <a:rPr lang="en-US" sz="1800" dirty="0" smtClean="0"/>
              <a:t> </a:t>
            </a:r>
            <a:r>
              <a:rPr lang="en-US" sz="1800" dirty="0" err="1" smtClean="0"/>
              <a:t>hệ</a:t>
            </a:r>
            <a:r>
              <a:rPr lang="en-US" sz="1800" dirty="0" smtClean="0"/>
              <a:t> </a:t>
            </a:r>
            <a:r>
              <a:rPr lang="en-US" sz="1800" dirty="0" err="1" smtClean="0"/>
              <a:t>thống</a:t>
            </a:r>
            <a:r>
              <a:rPr lang="en-US" sz="1800" dirty="0" smtClean="0"/>
              <a:t>.</a:t>
            </a:r>
          </a:p>
          <a:p>
            <a:pPr lvl="1"/>
            <a:r>
              <a:rPr lang="en-US" sz="2000" dirty="0" err="1" smtClean="0"/>
              <a:t>Cẩm</a:t>
            </a:r>
            <a:r>
              <a:rPr lang="en-US" sz="2000" dirty="0" smtClean="0"/>
              <a:t> </a:t>
            </a:r>
            <a:r>
              <a:rPr lang="en-US" sz="2000" dirty="0" err="1" smtClean="0"/>
              <a:t>nang</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và</a:t>
            </a:r>
            <a:r>
              <a:rPr lang="en-US" sz="2000" dirty="0" smtClean="0"/>
              <a:t> </a:t>
            </a:r>
            <a:r>
              <a:rPr lang="en-US" sz="2000" dirty="0" err="1" smtClean="0"/>
              <a:t>hướng</a:t>
            </a:r>
            <a:r>
              <a:rPr lang="en-US" sz="2000" dirty="0" smtClean="0"/>
              <a:t> </a:t>
            </a:r>
            <a:r>
              <a:rPr lang="en-US" sz="2000" dirty="0" err="1" smtClean="0"/>
              <a:t>dẫn</a:t>
            </a:r>
            <a:r>
              <a:rPr lang="en-US" sz="2000" dirty="0" smtClean="0"/>
              <a:t> </a:t>
            </a:r>
            <a:r>
              <a:rPr lang="en-US" sz="2000" dirty="0" err="1" smtClean="0"/>
              <a:t>trực</a:t>
            </a:r>
            <a:r>
              <a:rPr lang="en-US" sz="2000" dirty="0" smtClean="0"/>
              <a:t> </a:t>
            </a:r>
            <a:r>
              <a:rPr lang="en-US" sz="2000" dirty="0" err="1" smtClean="0"/>
              <a:t>tuyến</a:t>
            </a:r>
            <a:r>
              <a:rPr lang="en-US" sz="2000" dirty="0" smtClean="0"/>
              <a:t> </a:t>
            </a:r>
            <a:r>
              <a:rPr lang="en-US" sz="2000" dirty="0" err="1" smtClean="0"/>
              <a:t>là</a:t>
            </a:r>
            <a:r>
              <a:rPr lang="en-US" sz="2000" dirty="0" smtClean="0"/>
              <a:t> </a:t>
            </a:r>
            <a:r>
              <a:rPr lang="en-US" sz="2000" dirty="0" err="1" smtClean="0"/>
              <a:t>sống</a:t>
            </a:r>
            <a:r>
              <a:rPr lang="en-US" sz="2000" dirty="0" smtClean="0"/>
              <a:t> </a:t>
            </a:r>
            <a:r>
              <a:rPr lang="en-US" sz="2000" dirty="0" err="1" smtClean="0"/>
              <a:t>còn</a:t>
            </a:r>
            <a:endParaRPr lang="en-US" sz="2000" dirty="0" smtClean="0"/>
          </a:p>
          <a:p>
            <a:pPr lvl="2"/>
            <a:r>
              <a:rPr lang="en-US" sz="1800" dirty="0" err="1" smtClean="0"/>
              <a:t>Thông</a:t>
            </a:r>
            <a:r>
              <a:rPr lang="en-US" sz="1800" dirty="0" smtClean="0"/>
              <a:t> </a:t>
            </a:r>
            <a:r>
              <a:rPr lang="en-US" sz="1800" dirty="0" err="1" smtClean="0"/>
              <a:t>thường</a:t>
            </a:r>
            <a:r>
              <a:rPr lang="en-US" sz="1800" dirty="0" smtClean="0"/>
              <a:t> </a:t>
            </a:r>
            <a:r>
              <a:rPr lang="en-US" sz="1800" dirty="0" err="1" smtClean="0"/>
              <a:t>khi</a:t>
            </a:r>
            <a:r>
              <a:rPr lang="en-US" sz="1800" dirty="0" smtClean="0"/>
              <a:t> users </a:t>
            </a:r>
            <a:r>
              <a:rPr lang="en-US" sz="1800" dirty="0" err="1" smtClean="0"/>
              <a:t>bị</a:t>
            </a:r>
            <a:r>
              <a:rPr lang="en-US" sz="1800" dirty="0" smtClean="0"/>
              <a:t> “</a:t>
            </a:r>
            <a:r>
              <a:rPr lang="en-US" sz="1800" dirty="0" err="1" smtClean="0"/>
              <a:t>mắc</a:t>
            </a:r>
            <a:r>
              <a:rPr lang="en-US" sz="1800" dirty="0" smtClean="0"/>
              <a:t> </a:t>
            </a:r>
            <a:r>
              <a:rPr lang="en-US" sz="1800" dirty="0" err="1" smtClean="0"/>
              <a:t>kẹt</a:t>
            </a:r>
            <a:r>
              <a:rPr lang="en-US" sz="1800" dirty="0" smtClean="0"/>
              <a:t>” </a:t>
            </a:r>
            <a:r>
              <a:rPr lang="en-US" sz="1800" dirty="0" err="1" smtClean="0"/>
              <a:t>khi</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họ</a:t>
            </a:r>
            <a:r>
              <a:rPr lang="en-US" sz="1800" dirty="0" smtClean="0"/>
              <a:t> </a:t>
            </a:r>
            <a:r>
              <a:rPr lang="en-US" sz="1800" dirty="0" err="1" smtClean="0"/>
              <a:t>mới</a:t>
            </a:r>
            <a:r>
              <a:rPr lang="en-US" sz="1800" dirty="0" smtClean="0"/>
              <a:t> </a:t>
            </a:r>
            <a:r>
              <a:rPr lang="en-US" sz="1800" dirty="0" err="1" smtClean="0"/>
              <a:t>mở</a:t>
            </a:r>
            <a:r>
              <a:rPr lang="en-US" sz="1800" dirty="0" smtClean="0"/>
              <a:t> </a:t>
            </a:r>
            <a:r>
              <a:rPr lang="en-US" sz="1800" dirty="0" err="1" smtClean="0"/>
              <a:t>đến</a:t>
            </a:r>
            <a:r>
              <a:rPr lang="en-US" sz="1800" dirty="0" smtClean="0"/>
              <a:t> </a:t>
            </a:r>
            <a:r>
              <a:rPr lang="en-US" sz="1800" dirty="0" err="1" smtClean="0"/>
              <a:t>tài</a:t>
            </a:r>
            <a:r>
              <a:rPr lang="en-US" sz="1800" dirty="0" smtClean="0"/>
              <a:t> </a:t>
            </a:r>
            <a:r>
              <a:rPr lang="en-US" sz="1800" dirty="0" err="1" smtClean="0"/>
              <a:t>liệu</a:t>
            </a:r>
            <a:r>
              <a:rPr lang="en-US" sz="1800" dirty="0" smtClean="0"/>
              <a:t>.</a:t>
            </a:r>
          </a:p>
          <a:p>
            <a:pPr lvl="1"/>
            <a:r>
              <a:rPr lang="en-US" sz="2000" dirty="0" err="1" smtClean="0"/>
              <a:t>Trợ</a:t>
            </a:r>
            <a:r>
              <a:rPr lang="en-US" sz="2000" dirty="0" smtClean="0"/>
              <a:t> </a:t>
            </a:r>
            <a:r>
              <a:rPr lang="en-US" sz="2000" dirty="0" err="1" smtClean="0"/>
              <a:t>giúp</a:t>
            </a:r>
            <a:r>
              <a:rPr lang="en-US" sz="2000" dirty="0" smtClean="0"/>
              <a:t> </a:t>
            </a:r>
            <a:r>
              <a:rPr lang="en-US" sz="2000" dirty="0" err="1" smtClean="0"/>
              <a:t>cần</a:t>
            </a:r>
            <a:r>
              <a:rPr lang="en-US" sz="2000" dirty="0" smtClean="0"/>
              <a:t> </a:t>
            </a:r>
            <a:r>
              <a:rPr lang="en-US" sz="2000" dirty="0" err="1" smtClean="0"/>
              <a:t>phải</a:t>
            </a:r>
            <a:r>
              <a:rPr lang="en-US" sz="2000" dirty="0" smtClean="0"/>
              <a:t> </a:t>
            </a:r>
            <a:r>
              <a:rPr lang="en-US" sz="2000" dirty="0" err="1" smtClean="0"/>
              <a:t>có</a:t>
            </a:r>
            <a:r>
              <a:rPr lang="en-US" sz="2000" dirty="0" smtClean="0"/>
              <a:t> </a:t>
            </a:r>
            <a:r>
              <a:rPr lang="en-US" sz="2000" dirty="0" err="1" smtClean="0"/>
              <a:t>các</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sau</a:t>
            </a:r>
            <a:endParaRPr lang="en-US" sz="2000" dirty="0" smtClean="0"/>
          </a:p>
          <a:p>
            <a:pPr lvl="2"/>
            <a:r>
              <a:rPr lang="en-US" sz="1800" dirty="0" err="1" smtClean="0"/>
              <a:t>Tìm</a:t>
            </a:r>
            <a:r>
              <a:rPr lang="en-US" sz="1800" dirty="0" smtClean="0"/>
              <a:t> </a:t>
            </a:r>
            <a:r>
              <a:rPr lang="en-US" sz="1800" dirty="0" err="1" smtClean="0"/>
              <a:t>kiếm</a:t>
            </a:r>
            <a:r>
              <a:rPr lang="en-US" sz="1800" dirty="0" smtClean="0"/>
              <a:t> </a:t>
            </a:r>
            <a:r>
              <a:rPr lang="en-US" sz="1800" dirty="0" err="1" smtClean="0"/>
              <a:t>theo</a:t>
            </a:r>
            <a:r>
              <a:rPr lang="en-US" sz="1800" dirty="0" smtClean="0"/>
              <a:t> </a:t>
            </a:r>
            <a:r>
              <a:rPr lang="en-US" sz="1800" dirty="0" err="1" smtClean="0"/>
              <a:t>chủ</a:t>
            </a:r>
            <a:r>
              <a:rPr lang="en-US" sz="1800" dirty="0" smtClean="0"/>
              <a:t> </a:t>
            </a:r>
            <a:r>
              <a:rPr lang="en-US" sz="1800" dirty="0" err="1" smtClean="0"/>
              <a:t>đề</a:t>
            </a:r>
            <a:endParaRPr lang="en-US" sz="1800" dirty="0" smtClean="0"/>
          </a:p>
          <a:p>
            <a:pPr lvl="2"/>
            <a:r>
              <a:rPr lang="en-US" sz="1800" dirty="0" err="1" smtClean="0"/>
              <a:t>Phù</a:t>
            </a:r>
            <a:r>
              <a:rPr lang="en-US" sz="1800" dirty="0" smtClean="0"/>
              <a:t> </a:t>
            </a:r>
            <a:r>
              <a:rPr lang="en-US" sz="1800" dirty="0" err="1" smtClean="0"/>
              <a:t>hợp</a:t>
            </a:r>
            <a:r>
              <a:rPr lang="en-US" sz="1800" dirty="0" smtClean="0"/>
              <a:t> </a:t>
            </a:r>
            <a:r>
              <a:rPr lang="en-US" sz="1800" dirty="0" err="1" smtClean="0"/>
              <a:t>ngữ</a:t>
            </a:r>
            <a:r>
              <a:rPr lang="en-US" sz="1800" dirty="0" smtClean="0"/>
              <a:t> </a:t>
            </a:r>
            <a:r>
              <a:rPr lang="en-US" sz="1800" dirty="0" err="1" smtClean="0"/>
              <a:t>cảnh</a:t>
            </a:r>
            <a:endParaRPr lang="en-US" sz="1800" dirty="0" smtClean="0"/>
          </a:p>
          <a:p>
            <a:pPr lvl="2"/>
            <a:r>
              <a:rPr lang="en-US" sz="1800" dirty="0" err="1" smtClean="0"/>
              <a:t>Hướng</a:t>
            </a:r>
            <a:r>
              <a:rPr lang="en-US" sz="1800" dirty="0" smtClean="0"/>
              <a:t> </a:t>
            </a:r>
            <a:r>
              <a:rPr lang="en-US" sz="1800" dirty="0" err="1" smtClean="0"/>
              <a:t>nhiệm</a:t>
            </a:r>
            <a:r>
              <a:rPr lang="en-US" sz="1800" dirty="0" smtClean="0"/>
              <a:t> </a:t>
            </a:r>
            <a:r>
              <a:rPr lang="en-US" sz="1800" dirty="0" err="1" smtClean="0"/>
              <a:t>vụ</a:t>
            </a:r>
            <a:endParaRPr lang="en-US" sz="1800" dirty="0" smtClean="0"/>
          </a:p>
          <a:p>
            <a:pPr lvl="2"/>
            <a:r>
              <a:rPr lang="en-US" sz="1800" dirty="0" err="1" smtClean="0"/>
              <a:t>Cụ</a:t>
            </a:r>
            <a:r>
              <a:rPr lang="en-US" sz="1800" dirty="0" smtClean="0"/>
              <a:t> </a:t>
            </a:r>
            <a:r>
              <a:rPr lang="en-US" sz="1800" dirty="0" err="1" smtClean="0"/>
              <a:t>thể</a:t>
            </a:r>
            <a:endParaRPr lang="en-US" sz="1800" dirty="0" smtClean="0"/>
          </a:p>
          <a:p>
            <a:pPr lvl="2"/>
            <a:r>
              <a:rPr lang="en-US" sz="1800" dirty="0" err="1" smtClean="0"/>
              <a:t>Ngắn</a:t>
            </a:r>
            <a:r>
              <a:rPr lang="en-US" sz="1800" dirty="0" smtClean="0"/>
              <a:t> </a:t>
            </a:r>
            <a:r>
              <a:rPr lang="en-US" sz="1800" dirty="0" err="1" smtClean="0"/>
              <a:t>gọn</a:t>
            </a:r>
            <a:endParaRPr lang="en-US" sz="1800" dirty="0" smtClean="0"/>
          </a:p>
          <a:p>
            <a:pPr lvl="1"/>
            <a:r>
              <a:rPr lang="en-US" sz="2000" dirty="0" smtClean="0"/>
              <a:t>Tooltip box - </a:t>
            </a:r>
            <a:r>
              <a:rPr lang="en-US" sz="2000" dirty="0" err="1" smtClean="0"/>
              <a:t>dòng</a:t>
            </a:r>
            <a:r>
              <a:rPr lang="en-US" sz="2000" dirty="0" smtClean="0"/>
              <a:t> </a:t>
            </a:r>
            <a:r>
              <a:rPr lang="en-US" sz="2000" dirty="0" err="1" smtClean="0"/>
              <a:t>thông</a:t>
            </a:r>
            <a:r>
              <a:rPr lang="en-US" sz="2000" dirty="0" smtClean="0"/>
              <a:t> </a:t>
            </a:r>
            <a:r>
              <a:rPr lang="en-US" sz="2000" dirty="0" err="1" smtClean="0"/>
              <a:t>báo</a:t>
            </a:r>
            <a:r>
              <a:rPr lang="en-US" sz="2000" dirty="0" smtClean="0"/>
              <a:t> </a:t>
            </a:r>
            <a:r>
              <a:rPr lang="en-US" sz="2000" dirty="0" err="1" smtClean="0"/>
              <a:t>nhỏ</a:t>
            </a:r>
            <a:r>
              <a:rPr lang="en-US" sz="2000" dirty="0" smtClean="0"/>
              <a:t> </a:t>
            </a:r>
            <a:r>
              <a:rPr lang="en-US" sz="2000" dirty="0" err="1" smtClean="0"/>
              <a:t>hiện</a:t>
            </a:r>
            <a:r>
              <a:rPr lang="en-US" sz="2000" dirty="0" smtClean="0"/>
              <a:t> </a:t>
            </a:r>
            <a:r>
              <a:rPr lang="en-US" sz="2000" dirty="0" err="1" smtClean="0"/>
              <a:t>ra</a:t>
            </a:r>
            <a:r>
              <a:rPr lang="en-US" sz="2000" dirty="0" smtClean="0"/>
              <a:t> </a:t>
            </a:r>
            <a:r>
              <a:rPr lang="en-US" sz="2000" dirty="0" err="1" smtClean="0"/>
              <a:t>khi</a:t>
            </a:r>
            <a:r>
              <a:rPr lang="en-US" sz="2000" dirty="0" smtClean="0"/>
              <a:t> </a:t>
            </a:r>
            <a:r>
              <a:rPr lang="en-US" sz="2000" dirty="0" err="1" smtClean="0"/>
              <a:t>chúng</a:t>
            </a:r>
            <a:r>
              <a:rPr lang="en-US" sz="2000" dirty="0" smtClean="0"/>
              <a:t> ta </a:t>
            </a:r>
            <a:r>
              <a:rPr lang="en-US" sz="2000" dirty="0" err="1" smtClean="0"/>
              <a:t>rê</a:t>
            </a:r>
            <a:r>
              <a:rPr lang="en-US" sz="2000" dirty="0" smtClean="0"/>
              <a:t> </a:t>
            </a:r>
            <a:r>
              <a:rPr lang="en-US" sz="2000" dirty="0" err="1" smtClean="0"/>
              <a:t>chuột</a:t>
            </a:r>
            <a:r>
              <a:rPr lang="en-US" sz="2000" dirty="0" smtClean="0"/>
              <a:t> </a:t>
            </a:r>
            <a:r>
              <a:rPr lang="en-US" sz="2000" dirty="0" err="1" smtClean="0"/>
              <a:t>lên</a:t>
            </a:r>
            <a:r>
              <a:rPr lang="en-US" sz="2000" dirty="0" smtClean="0"/>
              <a:t> </a:t>
            </a:r>
            <a:r>
              <a:rPr lang="en-US" sz="2000" dirty="0" err="1" smtClean="0"/>
              <a:t>một</a:t>
            </a:r>
            <a:r>
              <a:rPr lang="en-US" sz="2000" dirty="0" smtClean="0"/>
              <a:t> </a:t>
            </a:r>
            <a:r>
              <a:rPr lang="en-US" sz="2000" dirty="0" err="1" smtClean="0"/>
              <a:t>nút</a:t>
            </a:r>
            <a:r>
              <a:rPr lang="en-US" sz="2000" dirty="0" smtClean="0"/>
              <a:t>, </a:t>
            </a:r>
            <a:r>
              <a:rPr lang="en-US" sz="2000" dirty="0" err="1" smtClean="0"/>
              <a:t>một</a:t>
            </a:r>
            <a:r>
              <a:rPr lang="en-US" sz="2000" dirty="0" smtClean="0"/>
              <a:t> ô, </a:t>
            </a:r>
            <a:r>
              <a:rPr lang="en-US" sz="2000" dirty="0" err="1" smtClean="0"/>
              <a:t>một</a:t>
            </a:r>
            <a:r>
              <a:rPr lang="en-US" sz="2000" dirty="0" smtClean="0"/>
              <a:t> </a:t>
            </a:r>
            <a:r>
              <a:rPr lang="en-US" sz="2000" dirty="0" err="1" smtClean="0"/>
              <a:t>hộp</a:t>
            </a:r>
            <a:r>
              <a:rPr lang="en-US" sz="2000" dirty="0" smtClean="0"/>
              <a:t> </a:t>
            </a:r>
            <a:r>
              <a:rPr lang="en-US" sz="2000" dirty="0" err="1" smtClean="0"/>
              <a:t>thoại</a:t>
            </a:r>
            <a:r>
              <a:rPr lang="en-US" sz="2000" dirty="0" smtClean="0"/>
              <a:t>,… - </a:t>
            </a:r>
            <a:r>
              <a:rPr lang="en-US" sz="2000" dirty="0" err="1" smtClean="0"/>
              <a:t>cũng</a:t>
            </a:r>
            <a:r>
              <a:rPr lang="en-US" sz="2000" dirty="0" smtClean="0"/>
              <a:t> </a:t>
            </a:r>
            <a:r>
              <a:rPr lang="en-US" sz="2000" dirty="0" err="1" smtClean="0"/>
              <a:t>chính</a:t>
            </a:r>
            <a:r>
              <a:rPr lang="en-US" sz="2000" dirty="0" smtClean="0"/>
              <a:t> </a:t>
            </a:r>
            <a:r>
              <a:rPr lang="en-US" sz="2000" dirty="0" err="1" smtClean="0"/>
              <a:t>là</a:t>
            </a:r>
            <a:r>
              <a:rPr lang="en-US" sz="2000" dirty="0" smtClean="0"/>
              <a:t> </a:t>
            </a:r>
            <a:r>
              <a:rPr lang="en-US" sz="2000" dirty="0" err="1" smtClean="0"/>
              <a:t>một</a:t>
            </a:r>
            <a:r>
              <a:rPr lang="en-US" sz="2000" dirty="0" smtClean="0"/>
              <a:t> </a:t>
            </a:r>
            <a:r>
              <a:rPr lang="en-US" sz="2000" dirty="0" err="1" smtClean="0"/>
              <a:t>sự</a:t>
            </a:r>
            <a:r>
              <a:rPr lang="en-US" sz="2000" dirty="0" smtClean="0"/>
              <a:t> </a:t>
            </a:r>
            <a:r>
              <a:rPr lang="en-US" sz="2000" dirty="0" err="1" smtClean="0"/>
              <a:t>trợ</a:t>
            </a:r>
            <a:r>
              <a:rPr lang="en-US" sz="2000" dirty="0" smtClean="0"/>
              <a:t> </a:t>
            </a:r>
            <a:r>
              <a:rPr lang="en-US" sz="2000" dirty="0" err="1" smtClean="0"/>
              <a:t>giúp</a:t>
            </a:r>
            <a:r>
              <a:rPr lang="en-US" sz="2000" dirty="0" smtClean="0"/>
              <a:t> </a:t>
            </a:r>
            <a:r>
              <a:rPr lang="en-US" sz="2000" dirty="0" err="1" smtClean="0"/>
              <a:t>chứ</a:t>
            </a:r>
            <a:r>
              <a:rPr lang="en-US" sz="2000" dirty="0" smtClean="0"/>
              <a:t> </a:t>
            </a:r>
            <a:r>
              <a:rPr lang="en-US" sz="2000" dirty="0" err="1" smtClean="0"/>
              <a:t>không</a:t>
            </a:r>
            <a:r>
              <a:rPr lang="en-US" sz="2000" dirty="0" smtClean="0"/>
              <a:t> </a:t>
            </a:r>
            <a:r>
              <a:rPr lang="en-US" sz="2000" dirty="0" err="1" smtClean="0"/>
              <a:t>phải</a:t>
            </a:r>
            <a:r>
              <a:rPr lang="en-US" sz="2000" dirty="0" smtClean="0"/>
              <a:t> </a:t>
            </a:r>
            <a:r>
              <a:rPr lang="en-US" sz="2000" dirty="0" err="1" smtClean="0"/>
              <a:t>cứ</a:t>
            </a:r>
            <a:r>
              <a:rPr lang="en-US" sz="2000" dirty="0" smtClean="0"/>
              <a:t> </a:t>
            </a:r>
            <a:r>
              <a:rPr lang="en-US" sz="2000" dirty="0" err="1" smtClean="0"/>
              <a:t>vào</a:t>
            </a:r>
            <a:r>
              <a:rPr lang="en-US" sz="2000" dirty="0" smtClean="0"/>
              <a:t> Help </a:t>
            </a:r>
            <a:r>
              <a:rPr lang="en-US" sz="2000" dirty="0" err="1" smtClean="0"/>
              <a:t>mới</a:t>
            </a:r>
            <a:r>
              <a:rPr lang="en-US" sz="2000" dirty="0" smtClean="0"/>
              <a:t> </a:t>
            </a:r>
            <a:r>
              <a:rPr lang="en-US" sz="2000" dirty="0" err="1" smtClean="0"/>
              <a:t>là</a:t>
            </a:r>
            <a:r>
              <a:rPr lang="en-US" sz="2000" dirty="0" smtClean="0"/>
              <a:t> </a:t>
            </a:r>
            <a:r>
              <a:rPr lang="en-US" sz="2000" dirty="0" err="1" smtClean="0"/>
              <a:t>trợ</a:t>
            </a:r>
            <a:r>
              <a:rPr lang="en-US" sz="2000" dirty="0" smtClean="0"/>
              <a:t> </a:t>
            </a:r>
            <a:r>
              <a:rPr lang="en-US" sz="2000" dirty="0" err="1" smtClean="0"/>
              <a:t>giúp</a:t>
            </a:r>
            <a:r>
              <a:rPr lang="en-US" sz="2000" dirty="0" smtClean="0"/>
              <a:t>.</a:t>
            </a:r>
          </a:p>
          <a:p>
            <a:pPr>
              <a:buNone/>
            </a:pPr>
            <a:endParaRPr lang="en-US" sz="18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30</a:t>
            </a:fld>
            <a:endParaRPr lang="en-US"/>
          </a:p>
        </p:txBody>
      </p:sp>
      <p:sp>
        <p:nvSpPr>
          <p:cNvPr id="7" name="Title 1"/>
          <p:cNvSpPr>
            <a:spLocks noGrp="1"/>
          </p:cNvSpPr>
          <p:nvPr>
            <p:ph type="title"/>
          </p:nvPr>
        </p:nvSpPr>
        <p:spPr>
          <a:xfrm>
            <a:off x="1143000" y="381000"/>
            <a:ext cx="8001000" cy="563563"/>
          </a:xfrm>
        </p:spPr>
        <p:txBody>
          <a:bodyPr/>
          <a:lstStyle/>
          <a:p>
            <a:r>
              <a:rPr lang="en-US" dirty="0" err="1"/>
              <a:t>Kinh</a:t>
            </a:r>
            <a:r>
              <a:rPr lang="en-US" dirty="0"/>
              <a:t> </a:t>
            </a:r>
            <a:r>
              <a:rPr lang="en-US" dirty="0" err="1"/>
              <a:t>nghiệm</a:t>
            </a:r>
            <a:r>
              <a:rPr lang="en-US" dirty="0"/>
              <a:t> </a:t>
            </a:r>
            <a:r>
              <a:rPr lang="en-US" dirty="0" err="1"/>
              <a:t>thiết</a:t>
            </a:r>
            <a:r>
              <a:rPr lang="en-US" dirty="0"/>
              <a:t> </a:t>
            </a:r>
            <a:r>
              <a:rPr lang="en-US" dirty="0" err="1"/>
              <a:t>kế</a:t>
            </a:r>
            <a:r>
              <a:rPr lang="en-US" dirty="0"/>
              <a:t> </a:t>
            </a:r>
            <a:r>
              <a:rPr lang="en-US" dirty="0" err="1"/>
              <a:t>của</a:t>
            </a:r>
            <a:r>
              <a:rPr lang="en-US" dirty="0"/>
              <a:t> </a:t>
            </a:r>
            <a:r>
              <a:rPr lang="en-US" i="1" dirty="0"/>
              <a:t>Nielsen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sz="2800" dirty="0"/>
              <a:t>4</a:t>
            </a:r>
            <a:r>
              <a:rPr lang="en-US" sz="2800" dirty="0" smtClean="0"/>
              <a:t>. </a:t>
            </a:r>
            <a:r>
              <a:rPr lang="en-US" sz="2800" dirty="0" err="1" smtClean="0"/>
              <a:t>Mười</a:t>
            </a:r>
            <a:r>
              <a:rPr lang="en-US" sz="2800" dirty="0" smtClean="0"/>
              <a:t> </a:t>
            </a:r>
            <a:r>
              <a:rPr lang="en-US" sz="2800" dirty="0" err="1" smtClean="0"/>
              <a:t>sáu</a:t>
            </a:r>
            <a:r>
              <a:rPr lang="en-US" sz="2800" dirty="0" smtClean="0"/>
              <a:t> </a:t>
            </a:r>
            <a:r>
              <a:rPr lang="en-US" sz="2800" dirty="0" err="1" smtClean="0"/>
              <a:t>nguyên</a:t>
            </a:r>
            <a:r>
              <a:rPr lang="en-US" sz="2800" dirty="0" smtClean="0"/>
              <a:t> </a:t>
            </a:r>
            <a:r>
              <a:rPr lang="en-US" sz="2800" dirty="0" err="1" smtClean="0"/>
              <a:t>tắc</a:t>
            </a:r>
            <a:r>
              <a:rPr lang="en-US" sz="2800" dirty="0" smtClean="0"/>
              <a:t> </a:t>
            </a:r>
            <a:r>
              <a:rPr lang="en-US" sz="2800" dirty="0" err="1" smtClean="0"/>
              <a:t>của</a:t>
            </a:r>
            <a:r>
              <a:rPr lang="en-US" sz="2800" dirty="0" smtClean="0"/>
              <a:t> </a:t>
            </a:r>
            <a:r>
              <a:rPr lang="en-US" sz="2800" dirty="0" err="1" smtClean="0"/>
              <a:t>Tognazzini</a:t>
            </a:r>
            <a:endParaRPr lang="en-US" sz="2800" dirty="0"/>
          </a:p>
        </p:txBody>
      </p:sp>
      <p:sp>
        <p:nvSpPr>
          <p:cNvPr id="3" name="Content Placeholder 2"/>
          <p:cNvSpPr>
            <a:spLocks noGrp="1"/>
          </p:cNvSpPr>
          <p:nvPr>
            <p:ph idx="1"/>
          </p:nvPr>
        </p:nvSpPr>
        <p:spPr/>
        <p:txBody>
          <a:bodyPr/>
          <a:lstStyle/>
          <a:p>
            <a:r>
              <a:rPr lang="en-US" sz="2400" b="0" smtClean="0">
                <a:latin typeface="Arial" pitchFamily="34" charset="0"/>
                <a:cs typeface="Arial" pitchFamily="34" charset="0"/>
              </a:rPr>
              <a:t>Danh sách 16 qui tắc thiết kế UI tốt của Tognazzini</a:t>
            </a:r>
          </a:p>
          <a:p>
            <a:endParaRPr lang="en-US" sz="2400" b="0" smtClean="0">
              <a:latin typeface="Arial" pitchFamily="34" charset="0"/>
              <a:cs typeface="Arial" pitchFamily="34" charset="0"/>
            </a:endParaRPr>
          </a:p>
          <a:p>
            <a:endParaRPr lang="en-US" sz="2400" b="0" smtClean="0">
              <a:latin typeface="Arial" pitchFamily="34" charset="0"/>
              <a:cs typeface="Arial" pitchFamily="34" charset="0"/>
            </a:endParaRPr>
          </a:p>
          <a:p>
            <a:endParaRPr lang="en-US" sz="2400" b="0" smtClean="0">
              <a:latin typeface="Arial" pitchFamily="34" charset="0"/>
              <a:cs typeface="Arial" pitchFamily="34" charset="0"/>
            </a:endParaRPr>
          </a:p>
          <a:p>
            <a:endParaRPr lang="en-US" sz="2400" b="0" smtClean="0">
              <a:latin typeface="Arial" pitchFamily="34" charset="0"/>
              <a:cs typeface="Arial" pitchFamily="34" charset="0"/>
            </a:endParaRPr>
          </a:p>
          <a:p>
            <a:endParaRPr lang="en-US" sz="2400" b="0" smtClean="0">
              <a:latin typeface="Arial" pitchFamily="34" charset="0"/>
              <a:cs typeface="Arial" pitchFamily="34" charset="0"/>
            </a:endParaRPr>
          </a:p>
          <a:p>
            <a:endParaRPr lang="en-US" sz="2400" b="0" smtClean="0">
              <a:latin typeface="Arial" pitchFamily="34" charset="0"/>
              <a:cs typeface="Arial" pitchFamily="34" charset="0"/>
            </a:endParaRPr>
          </a:p>
          <a:p>
            <a:r>
              <a:rPr lang="en-US" sz="2400" b="0" smtClean="0">
                <a:latin typeface="Arial" pitchFamily="34" charset="0"/>
                <a:cs typeface="Arial" pitchFamily="34" charset="0"/>
              </a:rPr>
              <a:t>Nhiều qui tắc trong danh sách đã được xem xét</a:t>
            </a:r>
          </a:p>
          <a:p>
            <a:r>
              <a:rPr lang="en-US" sz="2400" b="0" smtClean="0">
                <a:latin typeface="Arial" pitchFamily="34" charset="0"/>
                <a:cs typeface="Arial" pitchFamily="34" charset="0"/>
              </a:rPr>
              <a:t>Khảo sát một số qui tắc mới của Tognazzini</a:t>
            </a:r>
          </a:p>
          <a:p>
            <a:pPr lvl="1"/>
            <a:r>
              <a:rPr lang="en-US" sz="1800" i="1" smtClean="0"/>
              <a:t>Anticipation: </a:t>
            </a:r>
            <a:r>
              <a:rPr lang="en-US" sz="1800" smtClean="0"/>
              <a:t>Nên bố trí các thông tin và công cụ cần thiết vào nơi người sử dụng dễ xâm nhập.</a:t>
            </a:r>
          </a:p>
          <a:p>
            <a:pPr lvl="2"/>
            <a:r>
              <a:rPr lang="en-US" sz="1600" smtClean="0"/>
              <a:t>Ví dụ </a:t>
            </a:r>
            <a:r>
              <a:rPr lang="en-US" sz="1600" i="1" smtClean="0"/>
              <a:t>File Save dialog box </a:t>
            </a:r>
            <a:r>
              <a:rPr lang="en-US" sz="1600" smtClean="0"/>
              <a:t>cho khả năng tạo danh mục mới</a:t>
            </a:r>
          </a:p>
          <a:p>
            <a:pPr lvl="1"/>
            <a:r>
              <a:rPr lang="en-US" sz="1800" i="1" smtClean="0"/>
              <a:t>Defaults:</a:t>
            </a:r>
            <a:r>
              <a:rPr lang="en-US" sz="1800" smtClean="0"/>
              <a:t> Là đường tắt cho users mới và users hay sử dụng UI</a:t>
            </a:r>
          </a:p>
          <a:p>
            <a:pPr lvl="2"/>
            <a:r>
              <a:rPr lang="en-US" sz="1600" smtClean="0"/>
              <a:t>Sử dụng  "Restore Initial Settings", "Restore Factory Settings", "Standard Settings" hay </a:t>
            </a:r>
            <a:r>
              <a:rPr lang="en-US" sz="1600" i="1" smtClean="0"/>
              <a:t>Home</a:t>
            </a:r>
            <a:r>
              <a:rPr lang="en-US" sz="1600" smtClean="0"/>
              <a:t> trong khi duyệt Web.</a:t>
            </a:r>
          </a:p>
          <a:p>
            <a:endParaRPr lang="en-US" sz="2400" b="0" smtClean="0">
              <a:latin typeface="Arial" pitchFamily="34" charset="0"/>
              <a:cs typeface="Arial" pitchFamily="34" charset="0"/>
            </a:endParaRPr>
          </a:p>
          <a:p>
            <a:endParaRPr lang="en-US" sz="3200"/>
          </a:p>
        </p:txBody>
      </p:sp>
      <p:sp>
        <p:nvSpPr>
          <p:cNvPr id="4" name="Date Placeholder 3"/>
          <p:cNvSpPr>
            <a:spLocks noGrp="1"/>
          </p:cNvSpPr>
          <p:nvPr>
            <p:ph type="dt" sz="half" idx="10"/>
          </p:nvPr>
        </p:nvSpPr>
        <p:spPr/>
        <p:txBody>
          <a:bodyPr/>
          <a:lstStyle/>
          <a:p>
            <a:r>
              <a:rPr lang="en-US" sz="1600" smtClean="0"/>
              <a:t>12/2013</a:t>
            </a:r>
            <a:endParaRPr lang="en-US" sz="1600"/>
          </a:p>
        </p:txBody>
      </p:sp>
      <p:sp>
        <p:nvSpPr>
          <p:cNvPr id="5" name="Footer Placeholder 4"/>
          <p:cNvSpPr>
            <a:spLocks noGrp="1"/>
          </p:cNvSpPr>
          <p:nvPr>
            <p:ph type="ftr" sz="quarter" idx="11"/>
          </p:nvPr>
        </p:nvSpPr>
        <p:spPr/>
        <p:txBody>
          <a:bodyPr/>
          <a:lstStyle/>
          <a:p>
            <a:r>
              <a:rPr lang="en-US" sz="1050" smtClean="0"/>
              <a:t>ntphuong-cnpm</a:t>
            </a:r>
            <a:endParaRPr lang="en-US" sz="1050"/>
          </a:p>
        </p:txBody>
      </p:sp>
      <p:sp>
        <p:nvSpPr>
          <p:cNvPr id="6" name="Slide Number Placeholder 5"/>
          <p:cNvSpPr>
            <a:spLocks noGrp="1"/>
          </p:cNvSpPr>
          <p:nvPr>
            <p:ph type="sldNum" sz="quarter" idx="12"/>
          </p:nvPr>
        </p:nvSpPr>
        <p:spPr/>
        <p:txBody>
          <a:bodyPr/>
          <a:lstStyle/>
          <a:p>
            <a:fld id="{EC5BC178-54D5-4457-823E-9B8C72D04B15}" type="slidenum">
              <a:rPr lang="en-US" sz="1050" smtClean="0"/>
              <a:pPr/>
              <a:t>31</a:t>
            </a:fld>
            <a:endParaRPr lang="en-US" sz="1050"/>
          </a:p>
        </p:txBody>
      </p:sp>
      <p:sp>
        <p:nvSpPr>
          <p:cNvPr id="7" name="Rectangle 6"/>
          <p:cNvSpPr/>
          <p:nvPr/>
        </p:nvSpPr>
        <p:spPr>
          <a:xfrm>
            <a:off x="1093697" y="1645040"/>
            <a:ext cx="3352800" cy="2331407"/>
          </a:xfrm>
          <a:prstGeom prst="rect">
            <a:avLst/>
          </a:prstGeom>
          <a:solidFill>
            <a:schemeClr val="accent1">
              <a:lumMod val="40000"/>
              <a:lumOff val="60000"/>
            </a:schemeClr>
          </a:solidFill>
        </p:spPr>
        <p:txBody>
          <a:bodyPr wrap="square">
            <a:spAutoFit/>
          </a:bodyPr>
          <a:lstStyle/>
          <a:p>
            <a:pPr marL="342900" indent="-342900">
              <a:spcBef>
                <a:spcPts val="300"/>
              </a:spcBef>
              <a:buFont typeface="+mj-lt"/>
              <a:buAutoNum type="arabicPeriod"/>
            </a:pPr>
            <a:r>
              <a:rPr lang="en-US" sz="1600" b="1" dirty="0" smtClean="0">
                <a:solidFill>
                  <a:srgbClr val="000066"/>
                </a:solidFill>
              </a:rPr>
              <a:t>Anticipation</a:t>
            </a:r>
          </a:p>
          <a:p>
            <a:pPr marL="342900" indent="-342900">
              <a:spcBef>
                <a:spcPts val="300"/>
              </a:spcBef>
              <a:buFont typeface="+mj-lt"/>
              <a:buAutoNum type="arabicPeriod"/>
            </a:pPr>
            <a:r>
              <a:rPr lang="en-US" sz="1600" dirty="0" smtClean="0">
                <a:solidFill>
                  <a:srgbClr val="000066"/>
                </a:solidFill>
              </a:rPr>
              <a:t>Autonomy</a:t>
            </a:r>
          </a:p>
          <a:p>
            <a:pPr marL="342900" indent="-342900">
              <a:spcBef>
                <a:spcPts val="300"/>
              </a:spcBef>
              <a:buFont typeface="+mj-lt"/>
              <a:buAutoNum type="arabicPeriod"/>
            </a:pPr>
            <a:r>
              <a:rPr lang="en-US" sz="1600" dirty="0" smtClean="0">
                <a:solidFill>
                  <a:srgbClr val="000066"/>
                </a:solidFill>
              </a:rPr>
              <a:t>Color blindness</a:t>
            </a:r>
          </a:p>
          <a:p>
            <a:pPr marL="342900" indent="-342900">
              <a:spcBef>
                <a:spcPts val="300"/>
              </a:spcBef>
              <a:buFont typeface="+mj-lt"/>
              <a:buAutoNum type="arabicPeriod"/>
            </a:pPr>
            <a:r>
              <a:rPr lang="en-US" sz="1600" dirty="0" smtClean="0">
                <a:solidFill>
                  <a:srgbClr val="000066"/>
                </a:solidFill>
              </a:rPr>
              <a:t>Consistency</a:t>
            </a:r>
          </a:p>
          <a:p>
            <a:pPr marL="342900" indent="-342900">
              <a:spcBef>
                <a:spcPts val="300"/>
              </a:spcBef>
              <a:buFont typeface="+mj-lt"/>
              <a:buAutoNum type="arabicPeriod"/>
            </a:pPr>
            <a:r>
              <a:rPr lang="en-US" sz="1600" b="1" dirty="0" smtClean="0">
                <a:solidFill>
                  <a:srgbClr val="000066"/>
                </a:solidFill>
              </a:rPr>
              <a:t>Defaults</a:t>
            </a:r>
          </a:p>
          <a:p>
            <a:pPr marL="342900" indent="-342900">
              <a:spcBef>
                <a:spcPts val="300"/>
              </a:spcBef>
              <a:buFont typeface="+mj-lt"/>
              <a:buAutoNum type="arabicPeriod"/>
            </a:pPr>
            <a:r>
              <a:rPr lang="en-US" sz="1600" dirty="0" smtClean="0">
                <a:solidFill>
                  <a:srgbClr val="000066"/>
                </a:solidFill>
              </a:rPr>
              <a:t>Efficiency</a:t>
            </a:r>
          </a:p>
          <a:p>
            <a:pPr marL="342900" indent="-342900">
              <a:spcBef>
                <a:spcPts val="300"/>
              </a:spcBef>
              <a:buFont typeface="+mj-lt"/>
              <a:buAutoNum type="arabicPeriod"/>
            </a:pPr>
            <a:r>
              <a:rPr lang="en-US" sz="1600" b="1" dirty="0" err="1" smtClean="0">
                <a:solidFill>
                  <a:srgbClr val="000066"/>
                </a:solidFill>
              </a:rPr>
              <a:t>Explorable</a:t>
            </a:r>
            <a:r>
              <a:rPr lang="en-US" sz="1600" b="1" dirty="0" smtClean="0">
                <a:solidFill>
                  <a:srgbClr val="000066"/>
                </a:solidFill>
              </a:rPr>
              <a:t> interfaces</a:t>
            </a:r>
          </a:p>
          <a:p>
            <a:pPr marL="342900" indent="-342900">
              <a:spcBef>
                <a:spcPts val="300"/>
              </a:spcBef>
              <a:buFont typeface="+mj-lt"/>
              <a:buAutoNum type="arabicPeriod"/>
            </a:pPr>
            <a:r>
              <a:rPr lang="en-US" sz="1600" dirty="0" err="1" smtClean="0">
                <a:solidFill>
                  <a:srgbClr val="000066"/>
                </a:solidFill>
              </a:rPr>
              <a:t>Fitts</a:t>
            </a:r>
            <a:r>
              <a:rPr lang="en-US" sz="1600" dirty="0" smtClean="0">
                <a:solidFill>
                  <a:srgbClr val="000066"/>
                </a:solidFill>
              </a:rPr>
              <a:t> s Law</a:t>
            </a:r>
            <a:endParaRPr lang="en-US" sz="1600" dirty="0">
              <a:solidFill>
                <a:srgbClr val="000066"/>
              </a:solidFill>
            </a:endParaRPr>
          </a:p>
        </p:txBody>
      </p:sp>
      <p:sp>
        <p:nvSpPr>
          <p:cNvPr id="8" name="Rectangle 7"/>
          <p:cNvSpPr/>
          <p:nvPr/>
        </p:nvSpPr>
        <p:spPr>
          <a:xfrm>
            <a:off x="4446497" y="1654982"/>
            <a:ext cx="3657600" cy="2331407"/>
          </a:xfrm>
          <a:prstGeom prst="rect">
            <a:avLst/>
          </a:prstGeom>
          <a:solidFill>
            <a:schemeClr val="accent1">
              <a:lumMod val="40000"/>
              <a:lumOff val="60000"/>
            </a:schemeClr>
          </a:solidFill>
        </p:spPr>
        <p:txBody>
          <a:bodyPr wrap="square">
            <a:spAutoFit/>
          </a:bodyPr>
          <a:lstStyle/>
          <a:p>
            <a:pPr marL="342900" indent="-342900">
              <a:spcBef>
                <a:spcPts val="300"/>
              </a:spcBef>
              <a:buFont typeface="+mj-lt"/>
              <a:buAutoNum type="arabicPeriod" startAt="9"/>
            </a:pPr>
            <a:r>
              <a:rPr lang="en-US" sz="1600" smtClean="0">
                <a:solidFill>
                  <a:srgbClr val="000066"/>
                </a:solidFill>
              </a:rPr>
              <a:t>Human interface objects</a:t>
            </a:r>
          </a:p>
          <a:p>
            <a:pPr marL="342900" indent="-342900">
              <a:spcBef>
                <a:spcPts val="300"/>
              </a:spcBef>
              <a:buFont typeface="+mj-lt"/>
              <a:buAutoNum type="arabicPeriod" startAt="9"/>
            </a:pPr>
            <a:r>
              <a:rPr lang="en-US" sz="1600" smtClean="0">
                <a:solidFill>
                  <a:srgbClr val="000066"/>
                </a:solidFill>
              </a:rPr>
              <a:t>Latency reduction</a:t>
            </a:r>
          </a:p>
          <a:p>
            <a:pPr marL="342900" indent="-342900">
              <a:spcBef>
                <a:spcPts val="300"/>
              </a:spcBef>
              <a:buFont typeface="+mj-lt"/>
              <a:buAutoNum type="arabicPeriod" startAt="9"/>
            </a:pPr>
            <a:r>
              <a:rPr lang="en-US" sz="1600" b="1" smtClean="0">
                <a:solidFill>
                  <a:srgbClr val="000066"/>
                </a:solidFill>
              </a:rPr>
              <a:t>Learnability</a:t>
            </a:r>
          </a:p>
          <a:p>
            <a:pPr marL="342900" indent="-342900">
              <a:spcBef>
                <a:spcPts val="300"/>
              </a:spcBef>
              <a:buFont typeface="+mj-lt"/>
              <a:buAutoNum type="arabicPeriod" startAt="9"/>
            </a:pPr>
            <a:r>
              <a:rPr lang="en-US" sz="1600" smtClean="0">
                <a:solidFill>
                  <a:srgbClr val="000066"/>
                </a:solidFill>
              </a:rPr>
              <a:t>Metaphors</a:t>
            </a:r>
          </a:p>
          <a:p>
            <a:pPr marL="342900" indent="-342900">
              <a:spcBef>
                <a:spcPts val="300"/>
              </a:spcBef>
              <a:buFont typeface="+mj-lt"/>
              <a:buAutoNum type="arabicPeriod" startAt="9"/>
            </a:pPr>
            <a:r>
              <a:rPr lang="en-US" sz="1600" b="1" smtClean="0">
                <a:solidFill>
                  <a:srgbClr val="000066"/>
                </a:solidFill>
              </a:rPr>
              <a:t>Protect users work</a:t>
            </a:r>
          </a:p>
          <a:p>
            <a:pPr marL="342900" indent="-342900">
              <a:spcBef>
                <a:spcPts val="300"/>
              </a:spcBef>
              <a:buFont typeface="+mj-lt"/>
              <a:buAutoNum type="arabicPeriod" startAt="9"/>
            </a:pPr>
            <a:r>
              <a:rPr lang="en-US" sz="1600" b="1" smtClean="0">
                <a:solidFill>
                  <a:srgbClr val="000066"/>
                </a:solidFill>
              </a:rPr>
              <a:t>Readability</a:t>
            </a:r>
          </a:p>
          <a:p>
            <a:pPr marL="342900" indent="-342900">
              <a:spcBef>
                <a:spcPts val="300"/>
              </a:spcBef>
              <a:buFont typeface="+mj-lt"/>
              <a:buAutoNum type="arabicPeriod" startAt="9"/>
            </a:pPr>
            <a:r>
              <a:rPr lang="en-US" sz="1600" b="1" smtClean="0">
                <a:solidFill>
                  <a:srgbClr val="000066"/>
                </a:solidFill>
              </a:rPr>
              <a:t>Track state</a:t>
            </a:r>
          </a:p>
          <a:p>
            <a:pPr marL="342900" indent="-342900">
              <a:spcBef>
                <a:spcPts val="300"/>
              </a:spcBef>
              <a:buFont typeface="+mj-lt"/>
              <a:buAutoNum type="arabicPeriod" startAt="9"/>
            </a:pPr>
            <a:r>
              <a:rPr lang="en-US" sz="1600" b="1" smtClean="0">
                <a:solidFill>
                  <a:srgbClr val="000066"/>
                </a:solidFill>
              </a:rPr>
              <a:t>Visible navigation</a:t>
            </a:r>
            <a:endParaRPr lang="en-US" sz="1600">
              <a:solidFill>
                <a:srgbClr val="000066"/>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sz="2800" dirty="0" err="1" smtClean="0"/>
              <a:t>Mười</a:t>
            </a:r>
            <a:r>
              <a:rPr lang="en-US" sz="2800" dirty="0" smtClean="0"/>
              <a:t> </a:t>
            </a:r>
            <a:r>
              <a:rPr lang="en-US" sz="2800" dirty="0" err="1" smtClean="0"/>
              <a:t>sáu</a:t>
            </a:r>
            <a:r>
              <a:rPr lang="en-US" sz="2800" dirty="0" smtClean="0"/>
              <a:t> </a:t>
            </a:r>
            <a:r>
              <a:rPr lang="en-US" sz="2800" dirty="0" err="1" smtClean="0"/>
              <a:t>nguyên</a:t>
            </a:r>
            <a:r>
              <a:rPr lang="en-US" sz="2800" dirty="0" smtClean="0"/>
              <a:t> </a:t>
            </a:r>
            <a:r>
              <a:rPr lang="en-US" sz="2800" dirty="0" err="1" smtClean="0"/>
              <a:t>tắc</a:t>
            </a:r>
            <a:r>
              <a:rPr lang="en-US" sz="2800" dirty="0" smtClean="0"/>
              <a:t> </a:t>
            </a:r>
            <a:r>
              <a:rPr lang="en-US" sz="2800" dirty="0" err="1" smtClean="0"/>
              <a:t>của</a:t>
            </a:r>
            <a:r>
              <a:rPr lang="en-US" sz="2800" dirty="0" smtClean="0"/>
              <a:t> </a:t>
            </a:r>
            <a:r>
              <a:rPr lang="en-US" sz="2800" dirty="0" err="1" smtClean="0"/>
              <a:t>Tognazzini</a:t>
            </a:r>
            <a:endParaRPr lang="en-US" sz="2800" dirty="0"/>
          </a:p>
        </p:txBody>
      </p:sp>
      <p:sp>
        <p:nvSpPr>
          <p:cNvPr id="3" name="Content Placeholder 2"/>
          <p:cNvSpPr>
            <a:spLocks noGrp="1"/>
          </p:cNvSpPr>
          <p:nvPr>
            <p:ph idx="1"/>
          </p:nvPr>
        </p:nvSpPr>
        <p:spPr/>
        <p:txBody>
          <a:bodyPr/>
          <a:lstStyle/>
          <a:p>
            <a:r>
              <a:rPr lang="en-US" sz="2400" smtClean="0">
                <a:latin typeface="Arial" pitchFamily="34" charset="0"/>
                <a:cs typeface="Arial" pitchFamily="34" charset="0"/>
              </a:rPr>
              <a:t>Khảo sát một số qui tắc mới của Tognazzini (tt)</a:t>
            </a:r>
          </a:p>
          <a:p>
            <a:pPr lvl="1"/>
            <a:r>
              <a:rPr lang="en-US" sz="2000" i="1" smtClean="0"/>
              <a:t>Protect users' work: </a:t>
            </a:r>
            <a:r>
              <a:rPr lang="en-US" sz="2000" smtClean="0"/>
              <a:t>Đây thuộc nguyên lý tránh lỗi</a:t>
            </a:r>
          </a:p>
          <a:p>
            <a:pPr lvl="2"/>
            <a:r>
              <a:rPr lang="en-US" sz="1800" smtClean="0"/>
              <a:t>Lỗi gây ra sự phá hủy công việc của người sử dụng là loại lỗi nguy hiểm nhất</a:t>
            </a:r>
          </a:p>
          <a:p>
            <a:pPr lvl="2"/>
            <a:r>
              <a:rPr lang="en-US" sz="1800" smtClean="0"/>
              <a:t>Cần đầu tư thích đáng vào kỹ nghệ để phòng chống lỗi này.</a:t>
            </a:r>
          </a:p>
          <a:p>
            <a:pPr lvl="1"/>
            <a:r>
              <a:rPr lang="en-US" sz="2000" i="1" smtClean="0"/>
              <a:t>Track state:</a:t>
            </a:r>
            <a:r>
              <a:rPr lang="en-US" sz="2000" b="1" smtClean="0"/>
              <a:t> </a:t>
            </a:r>
            <a:r>
              <a:rPr lang="en-US" sz="2000" smtClean="0"/>
              <a:t>Là hình thức cung cấp đường tắt, cho phép user khôi phục trạng thái của phiên giao dịch cuối cùng.</a:t>
            </a:r>
          </a:p>
          <a:p>
            <a:pPr lvl="2"/>
            <a:r>
              <a:rPr lang="en-US" sz="1800" smtClean="0"/>
              <a:t>Ví dụ sử dụng lệnh Print. UI cần nhớ lại bộ tham số mà user thiết lập trước đó trong hộp thoại in.</a:t>
            </a:r>
          </a:p>
          <a:p>
            <a:pPr lvl="1"/>
            <a:r>
              <a:rPr lang="en-US" sz="2000" i="1" smtClean="0"/>
              <a:t>Visible navigation: </a:t>
            </a:r>
            <a:r>
              <a:rPr lang="en-US" sz="2000" smtClean="0"/>
              <a:t>Thuộc nhóm trực quan trạng thái hệ thống.</a:t>
            </a:r>
          </a:p>
          <a:p>
            <a:pPr lvl="2"/>
            <a:r>
              <a:rPr lang="en-US" sz="1800" smtClean="0"/>
              <a:t>Trên trang Web, user rất dễ bị lạc lối.</a:t>
            </a:r>
          </a:p>
          <a:p>
            <a:pPr lvl="2"/>
            <a:r>
              <a:rPr lang="en-US" sz="1800" smtClean="0"/>
              <a:t>Tránh việc này bằng cách hiển thị vị trí của user. Một kỹ thuật là chỉ dẫn trên " </a:t>
            </a:r>
            <a:r>
              <a:rPr lang="en-US" sz="1800" i="1" smtClean="0"/>
              <a:t>Navigation bars</a:t>
            </a:r>
            <a:r>
              <a:rPr lang="en-US" sz="1800" smtClean="0"/>
              <a:t>"</a:t>
            </a:r>
          </a:p>
          <a:p>
            <a:endParaRPr lang="en-US" sz="200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sz="2800" dirty="0" smtClean="0"/>
              <a:t>5. </a:t>
            </a:r>
            <a:r>
              <a:rPr lang="en-US" sz="2800" dirty="0" err="1" smtClean="0"/>
              <a:t>Tám</a:t>
            </a:r>
            <a:r>
              <a:rPr lang="en-US" sz="2800" dirty="0" smtClean="0"/>
              <a:t> qui </a:t>
            </a:r>
            <a:r>
              <a:rPr lang="en-US" sz="2800" dirty="0" err="1" smtClean="0"/>
              <a:t>tắc</a:t>
            </a:r>
            <a:r>
              <a:rPr lang="en-US" sz="2800" dirty="0" smtClean="0"/>
              <a:t> </a:t>
            </a:r>
            <a:r>
              <a:rPr lang="en-US" sz="2800" dirty="0" err="1" smtClean="0"/>
              <a:t>vàng</a:t>
            </a:r>
            <a:r>
              <a:rPr lang="en-US" sz="2800" dirty="0" smtClean="0"/>
              <a:t> </a:t>
            </a:r>
            <a:r>
              <a:rPr lang="en-US" sz="2800" dirty="0" err="1" smtClean="0"/>
              <a:t>của</a:t>
            </a:r>
            <a:r>
              <a:rPr lang="en-US" sz="2800" dirty="0" smtClean="0"/>
              <a:t> </a:t>
            </a:r>
            <a:r>
              <a:rPr lang="en-US" sz="2800" i="1" dirty="0" err="1" smtClean="0"/>
              <a:t>Shneiderman</a:t>
            </a:r>
            <a:endParaRPr lang="en-US" sz="2800" dirty="0"/>
          </a:p>
        </p:txBody>
      </p:sp>
      <p:sp>
        <p:nvSpPr>
          <p:cNvPr id="3" name="Content Placeholder 2"/>
          <p:cNvSpPr>
            <a:spLocks noGrp="1"/>
          </p:cNvSpPr>
          <p:nvPr>
            <p:ph idx="1"/>
          </p:nvPr>
        </p:nvSpPr>
        <p:spPr/>
        <p:txBody>
          <a:bodyPr/>
          <a:lstStyle/>
          <a:p>
            <a:r>
              <a:rPr lang="en-US" sz="2400" b="0" dirty="0" err="1" smtClean="0">
                <a:latin typeface="Arial" pitchFamily="34" charset="0"/>
                <a:cs typeface="Arial" pitchFamily="34" charset="0"/>
              </a:rPr>
              <a:t>Danh</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sách</a:t>
            </a:r>
            <a:r>
              <a:rPr lang="en-US" sz="2400" b="0" dirty="0" smtClean="0">
                <a:latin typeface="Arial" pitchFamily="34" charset="0"/>
                <a:cs typeface="Arial" pitchFamily="34" charset="0"/>
              </a:rPr>
              <a:t> 8 qui </a:t>
            </a:r>
            <a:r>
              <a:rPr lang="en-US" sz="2400" b="0" dirty="0" err="1" smtClean="0">
                <a:latin typeface="Arial" pitchFamily="34" charset="0"/>
                <a:cs typeface="Arial" pitchFamily="34" charset="0"/>
              </a:rPr>
              <a:t>tắc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vàng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thiết</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kế</a:t>
            </a:r>
            <a:r>
              <a:rPr lang="en-US" sz="2400" b="0" dirty="0" smtClean="0">
                <a:latin typeface="Arial" pitchFamily="34" charset="0"/>
                <a:cs typeface="Arial" pitchFamily="34" charset="0"/>
              </a:rPr>
              <a:t> UI </a:t>
            </a:r>
            <a:r>
              <a:rPr lang="en-US" sz="2400" b="0" dirty="0" err="1" smtClean="0">
                <a:latin typeface="Arial" pitchFamily="34" charset="0"/>
                <a:cs typeface="Arial" pitchFamily="34" charset="0"/>
              </a:rPr>
              <a:t>của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Shneiderman</a:t>
            </a:r>
            <a:endParaRPr lang="en-US" sz="2400" b="0"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sz="1600" dirty="0" smtClean="0">
              <a:latin typeface="Arial" pitchFamily="34" charset="0"/>
              <a:cs typeface="Arial" pitchFamily="34" charset="0"/>
            </a:endParaRPr>
          </a:p>
          <a:p>
            <a:r>
              <a:rPr lang="en-US" sz="2400" b="0" dirty="0" err="1" smtClean="0">
                <a:latin typeface="Arial" pitchFamily="34" charset="0"/>
                <a:cs typeface="Arial" pitchFamily="34" charset="0"/>
              </a:rPr>
              <a:t>Khảo</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sát</a:t>
            </a:r>
            <a:r>
              <a:rPr lang="en-US" sz="2400" b="0" dirty="0" smtClean="0">
                <a:latin typeface="Arial" pitchFamily="34" charset="0"/>
                <a:cs typeface="Arial" pitchFamily="34" charset="0"/>
              </a:rPr>
              <a:t> qui </a:t>
            </a:r>
            <a:r>
              <a:rPr lang="en-US" sz="2400" b="0" dirty="0" err="1" smtClean="0">
                <a:latin typeface="Arial" pitchFamily="34" charset="0"/>
                <a:cs typeface="Arial" pitchFamily="34" charset="0"/>
              </a:rPr>
              <a:t>tắc</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mới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của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Shneiderman</a:t>
            </a:r>
            <a:endParaRPr lang="en-US" sz="2400" b="0" dirty="0" smtClean="0">
              <a:latin typeface="Arial" pitchFamily="34" charset="0"/>
              <a:cs typeface="Arial" pitchFamily="34" charset="0"/>
            </a:endParaRPr>
          </a:p>
          <a:p>
            <a:pPr lvl="1"/>
            <a:r>
              <a:rPr lang="en-US" sz="1800" i="1" dirty="0" smtClean="0">
                <a:latin typeface="Arial" pitchFamily="34" charset="0"/>
                <a:cs typeface="Arial" pitchFamily="34" charset="0"/>
              </a:rPr>
              <a:t>Dialog closure: </a:t>
            </a:r>
            <a:r>
              <a:rPr lang="en-US" sz="1800" dirty="0" err="1" smtClean="0">
                <a:latin typeface="Arial" pitchFamily="34" charset="0"/>
                <a:cs typeface="Arial" pitchFamily="34" charset="0"/>
              </a:rPr>
              <a:t>Trình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tự</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hành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động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tổ</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chức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thành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các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nhóm</a:t>
            </a:r>
            <a:r>
              <a:rPr lang="en-US" sz="1800" dirty="0" smtClean="0">
                <a:latin typeface="Arial" pitchFamily="34" charset="0"/>
                <a:cs typeface="Arial" pitchFamily="34" charset="0"/>
              </a:rPr>
              <a:t> (begin - middle - end).</a:t>
            </a:r>
          </a:p>
          <a:p>
            <a:pPr lvl="1"/>
            <a:r>
              <a:rPr lang="en-US" sz="1800" dirty="0" smtClean="0">
                <a:latin typeface="Arial" pitchFamily="34" charset="0"/>
                <a:cs typeface="Arial" pitchFamily="34" charset="0"/>
              </a:rPr>
              <a:t>Vi </a:t>
            </a:r>
            <a:r>
              <a:rPr lang="en-US" sz="1800" dirty="0" err="1" smtClean="0">
                <a:latin typeface="Arial" pitchFamily="34" charset="0"/>
                <a:cs typeface="Arial" pitchFamily="34" charset="0"/>
              </a:rPr>
              <a:t>dụ</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với</a:t>
            </a:r>
            <a:r>
              <a:rPr lang="en-US" sz="1800" dirty="0" smtClean="0">
                <a:latin typeface="Arial" pitchFamily="34" charset="0"/>
                <a:cs typeface="Arial" pitchFamily="34" charset="0"/>
              </a:rPr>
              <a:t> </a:t>
            </a:r>
            <a:r>
              <a:rPr lang="en-US" sz="1800" i="1" dirty="0" smtClean="0">
                <a:latin typeface="Arial" pitchFamily="34" charset="0"/>
                <a:cs typeface="Arial" pitchFamily="34" charset="0"/>
              </a:rPr>
              <a:t>Drag and Drop</a:t>
            </a:r>
          </a:p>
          <a:p>
            <a:pPr lvl="2"/>
            <a:r>
              <a:rPr lang="en-US" sz="1600" dirty="0" err="1" smtClean="0">
                <a:latin typeface="Arial" pitchFamily="34" charset="0"/>
                <a:cs typeface="Arial" pitchFamily="34" charset="0"/>
              </a:rPr>
              <a:t>Bắt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đầu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Người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sử</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dụng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nhấn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chuột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thấy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đối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tượng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được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nhấc</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cùng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với</a:t>
            </a:r>
            <a:r>
              <a:rPr lang="en-US" sz="1600" dirty="0" smtClean="0">
                <a:latin typeface="Arial" pitchFamily="34" charset="0"/>
                <a:cs typeface="Arial" pitchFamily="34" charset="0"/>
              </a:rPr>
              <a:t> con </a:t>
            </a:r>
            <a:r>
              <a:rPr lang="en-US" sz="1600" dirty="0" err="1" smtClean="0">
                <a:latin typeface="Arial" pitchFamily="34" charset="0"/>
                <a:cs typeface="Arial" pitchFamily="34" charset="0"/>
              </a:rPr>
              <a:t>chạy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chuột</a:t>
            </a:r>
            <a:endParaRPr lang="en-US" sz="1600" dirty="0" smtClean="0">
              <a:latin typeface="Arial" pitchFamily="34" charset="0"/>
              <a:cs typeface="Arial" pitchFamily="34" charset="0"/>
            </a:endParaRPr>
          </a:p>
          <a:p>
            <a:pPr lvl="2"/>
            <a:r>
              <a:rPr lang="en-US" sz="1600" dirty="0" err="1" smtClean="0">
                <a:latin typeface="Arial" pitchFamily="34" charset="0"/>
                <a:cs typeface="Arial" pitchFamily="34" charset="0"/>
              </a:rPr>
              <a:t>Giữa</a:t>
            </a:r>
            <a:r>
              <a:rPr lang="en-US" sz="1600" dirty="0" smtClean="0">
                <a:latin typeface="Arial" pitchFamily="34" charset="0"/>
                <a:cs typeface="Arial" pitchFamily="34" charset="0"/>
              </a:rPr>
              <a:t>: Di </a:t>
            </a:r>
            <a:r>
              <a:rPr lang="en-US" sz="1600" dirty="0" err="1" smtClean="0">
                <a:latin typeface="Arial" pitchFamily="34" charset="0"/>
                <a:cs typeface="Arial" pitchFamily="34" charset="0"/>
              </a:rPr>
              <a:t>đối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tượng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trên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màn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hình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Phản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hồi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đối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tượng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chuyển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dịch</a:t>
            </a:r>
            <a:endParaRPr lang="en-US" sz="1600" dirty="0" smtClean="0">
              <a:latin typeface="Arial" pitchFamily="34" charset="0"/>
              <a:cs typeface="Arial" pitchFamily="34" charset="0"/>
            </a:endParaRPr>
          </a:p>
          <a:p>
            <a:pPr lvl="2"/>
            <a:r>
              <a:rPr lang="en-US" sz="1600" dirty="0" err="1" smtClean="0">
                <a:latin typeface="Arial" pitchFamily="34" charset="0"/>
                <a:cs typeface="Arial" pitchFamily="34" charset="0"/>
              </a:rPr>
              <a:t>Cuối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Nhả</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phím</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chuột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Phản</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hồi</a:t>
            </a:r>
            <a:r>
              <a:rPr lang="en-US" sz="1600" dirty="0" smtClean="0">
                <a:latin typeface="Arial" pitchFamily="34" charset="0"/>
                <a:cs typeface="Arial" pitchFamily="34" charset="0"/>
              </a:rPr>
              <a:t> ở </a:t>
            </a:r>
            <a:r>
              <a:rPr lang="en-US" sz="1600" dirty="0" err="1" smtClean="0">
                <a:latin typeface="Arial" pitchFamily="34" charset="0"/>
                <a:cs typeface="Arial" pitchFamily="34" charset="0"/>
              </a:rPr>
              <a:t>đây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là</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thấy</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hiệu</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ứng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nhả</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đối</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tượng</a:t>
            </a:r>
            <a:r>
              <a:rPr lang="en-US" sz="1600" dirty="0" smtClean="0">
                <a:latin typeface="Arial" pitchFamily="34" charset="0"/>
                <a:cs typeface="Arial" pitchFamily="34" charset="0"/>
              </a:rPr>
              <a:t>.</a:t>
            </a:r>
          </a:p>
          <a:p>
            <a:pPr lvl="1"/>
            <a:r>
              <a:rPr lang="en-US" sz="1800" dirty="0" err="1" smtClean="0">
                <a:latin typeface="Arial" pitchFamily="34" charset="0"/>
                <a:cs typeface="Arial" pitchFamily="34" charset="0"/>
              </a:rPr>
              <a:t>Phản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hồi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cần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được</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lại</a:t>
            </a:r>
            <a:r>
              <a:rPr lang="en-US" sz="1800" dirty="0" smtClean="0">
                <a:latin typeface="Arial" pitchFamily="34" charset="0"/>
                <a:cs typeface="Arial" pitchFamily="34" charset="0"/>
              </a:rPr>
              <a:t> ở </a:t>
            </a:r>
            <a:r>
              <a:rPr lang="en-US" sz="1800" dirty="0" err="1" smtClean="0">
                <a:latin typeface="Arial" pitchFamily="34" charset="0"/>
                <a:cs typeface="Arial" pitchFamily="34" charset="0"/>
              </a:rPr>
              <a:t>cuối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mỗi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nhóm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và</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cho</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biết</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đã</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hoàn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thành</a:t>
            </a:r>
            <a:r>
              <a:rPr lang="en-US" sz="1800" dirty="0" smtClean="0">
                <a:latin typeface="Arial" pitchFamily="34" charset="0"/>
                <a:cs typeface="Arial" pitchFamily="34" charset="0"/>
              </a:rPr>
              <a:t> task. </a:t>
            </a:r>
            <a:r>
              <a:rPr lang="en-US" sz="1800" dirty="0" err="1" smtClean="0">
                <a:latin typeface="Arial" pitchFamily="34" charset="0"/>
                <a:cs typeface="Arial" pitchFamily="34" charset="0"/>
              </a:rPr>
              <a:t>Người</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sử</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dụng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có</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thể</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chuyển</a:t>
            </a:r>
            <a:r>
              <a:rPr lang="en-US" sz="1800" dirty="0" smtClean="0">
                <a:latin typeface="Arial" pitchFamily="34" charset="0"/>
                <a:cs typeface="Arial" pitchFamily="34" charset="0"/>
              </a:rPr>
              <a:t> </a:t>
            </a:r>
            <a:r>
              <a:rPr lang="vi-VN" sz="1800" dirty="0" smtClean="0">
                <a:latin typeface="Arial" pitchFamily="34" charset="0"/>
                <a:cs typeface="Arial" pitchFamily="34" charset="0"/>
              </a:rPr>
              <a:t>đến</a:t>
            </a:r>
            <a:r>
              <a:rPr lang="en-US" sz="1800" dirty="0" smtClean="0">
                <a:latin typeface="Arial" pitchFamily="34" charset="0"/>
                <a:cs typeface="Arial" pitchFamily="34" charset="0"/>
              </a:rPr>
              <a:t> task </a:t>
            </a:r>
            <a:r>
              <a:rPr lang="en-US" sz="1800" dirty="0" err="1" smtClean="0">
                <a:latin typeface="Arial" pitchFamily="34" charset="0"/>
                <a:cs typeface="Arial" pitchFamily="34" charset="0"/>
              </a:rPr>
              <a:t>khác</a:t>
            </a:r>
            <a:r>
              <a:rPr lang="en-US" sz="1800" dirty="0" smtClean="0">
                <a:latin typeface="Arial" pitchFamily="34" charset="0"/>
                <a:cs typeface="Arial" pitchFamily="34" charset="0"/>
              </a:rPr>
              <a:t>.</a:t>
            </a:r>
          </a:p>
          <a:p>
            <a:endParaRPr lang="en-US"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33</a:t>
            </a:fld>
            <a:endParaRPr lang="en-US"/>
          </a:p>
        </p:txBody>
      </p:sp>
      <p:sp>
        <p:nvSpPr>
          <p:cNvPr id="7" name="Rectangle 6"/>
          <p:cNvSpPr/>
          <p:nvPr/>
        </p:nvSpPr>
        <p:spPr>
          <a:xfrm>
            <a:off x="1021981" y="1603234"/>
            <a:ext cx="2667000" cy="1077218"/>
          </a:xfrm>
          <a:prstGeom prst="rect">
            <a:avLst/>
          </a:prstGeom>
          <a:solidFill>
            <a:schemeClr val="accent1">
              <a:lumMod val="40000"/>
              <a:lumOff val="60000"/>
            </a:schemeClr>
          </a:solidFill>
        </p:spPr>
        <p:txBody>
          <a:bodyPr wrap="square">
            <a:spAutoFit/>
          </a:bodyPr>
          <a:lstStyle/>
          <a:p>
            <a:pPr marL="342900" indent="-342900">
              <a:buFont typeface="+mj-lt"/>
              <a:buAutoNum type="arabicPeriod"/>
            </a:pPr>
            <a:r>
              <a:rPr lang="en-US" sz="1600" smtClean="0">
                <a:solidFill>
                  <a:srgbClr val="000066"/>
                </a:solidFill>
              </a:rPr>
              <a:t>Consistency</a:t>
            </a:r>
          </a:p>
          <a:p>
            <a:pPr marL="342900" indent="-342900">
              <a:buFont typeface="+mj-lt"/>
              <a:buAutoNum type="arabicPeriod"/>
            </a:pPr>
            <a:r>
              <a:rPr lang="en-US" sz="1600" smtClean="0">
                <a:solidFill>
                  <a:srgbClr val="000066"/>
                </a:solidFill>
              </a:rPr>
              <a:t>Shortcuts</a:t>
            </a:r>
          </a:p>
          <a:p>
            <a:pPr marL="342900" indent="-342900">
              <a:buFont typeface="+mj-lt"/>
              <a:buAutoNum type="arabicPeriod"/>
            </a:pPr>
            <a:r>
              <a:rPr lang="en-US" sz="1600" smtClean="0">
                <a:solidFill>
                  <a:srgbClr val="000066"/>
                </a:solidFill>
              </a:rPr>
              <a:t>Feedback</a:t>
            </a:r>
          </a:p>
          <a:p>
            <a:pPr marL="342900" indent="-342900">
              <a:buFont typeface="+mj-lt"/>
              <a:buAutoNum type="arabicPeriod"/>
            </a:pPr>
            <a:r>
              <a:rPr lang="en-US" sz="1600" b="1" smtClean="0">
                <a:solidFill>
                  <a:srgbClr val="000066"/>
                </a:solidFill>
              </a:rPr>
              <a:t>Dialog closure</a:t>
            </a:r>
          </a:p>
        </p:txBody>
      </p:sp>
      <p:sp>
        <p:nvSpPr>
          <p:cNvPr id="8" name="Rectangle 7"/>
          <p:cNvSpPr/>
          <p:nvPr/>
        </p:nvSpPr>
        <p:spPr>
          <a:xfrm>
            <a:off x="3688981" y="1603234"/>
            <a:ext cx="4495800" cy="1077218"/>
          </a:xfrm>
          <a:prstGeom prst="rect">
            <a:avLst/>
          </a:prstGeom>
          <a:solidFill>
            <a:schemeClr val="accent1">
              <a:lumMod val="40000"/>
              <a:lumOff val="60000"/>
            </a:schemeClr>
          </a:solidFill>
        </p:spPr>
        <p:txBody>
          <a:bodyPr wrap="square">
            <a:spAutoFit/>
          </a:bodyPr>
          <a:lstStyle/>
          <a:p>
            <a:pPr marL="342900" indent="-342900">
              <a:buFont typeface="+mj-lt"/>
              <a:buAutoNum type="arabicPeriod" startAt="5"/>
            </a:pPr>
            <a:r>
              <a:rPr lang="en-US" sz="1600" smtClean="0">
                <a:solidFill>
                  <a:srgbClr val="000066"/>
                </a:solidFill>
              </a:rPr>
              <a:t>Simple error handling</a:t>
            </a:r>
          </a:p>
          <a:p>
            <a:pPr marL="342900" indent="-342900">
              <a:buFont typeface="+mj-lt"/>
              <a:buAutoNum type="arabicPeriod" startAt="5"/>
            </a:pPr>
            <a:r>
              <a:rPr lang="en-US" sz="1600" smtClean="0">
                <a:solidFill>
                  <a:srgbClr val="000066"/>
                </a:solidFill>
              </a:rPr>
              <a:t>Reversible actions</a:t>
            </a:r>
          </a:p>
          <a:p>
            <a:pPr marL="342900" indent="-342900">
              <a:buFont typeface="+mj-lt"/>
              <a:buAutoNum type="arabicPeriod" startAt="5"/>
            </a:pPr>
            <a:r>
              <a:rPr lang="en-US" sz="1600" smtClean="0">
                <a:solidFill>
                  <a:srgbClr val="000066"/>
                </a:solidFill>
              </a:rPr>
              <a:t>Put user in control</a:t>
            </a:r>
          </a:p>
          <a:p>
            <a:pPr marL="342900" indent="-342900">
              <a:buFont typeface="+mj-lt"/>
              <a:buAutoNum type="arabicPeriod" startAt="5"/>
            </a:pPr>
            <a:r>
              <a:rPr lang="en-US" sz="1600" smtClean="0">
                <a:solidFill>
                  <a:srgbClr val="000066"/>
                </a:solidFill>
              </a:rPr>
              <a:t>Reduce short-term memory load</a:t>
            </a:r>
            <a:endParaRPr lang="en-US" sz="1600">
              <a:solidFill>
                <a:srgbClr val="000066"/>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a:t>6. Qui </a:t>
            </a:r>
            <a:r>
              <a:rPr lang="en-US" dirty="0" err="1"/>
              <a:t>trình</a:t>
            </a:r>
            <a:r>
              <a:rPr lang="en-US" dirty="0"/>
              <a:t> </a:t>
            </a:r>
            <a:r>
              <a:rPr lang="en-US" dirty="0" err="1"/>
              <a:t>thiết</a:t>
            </a:r>
            <a:r>
              <a:rPr lang="en-US" dirty="0"/>
              <a:t> </a:t>
            </a:r>
            <a:r>
              <a:rPr lang="en-US" dirty="0" err="1"/>
              <a:t>kế</a:t>
            </a:r>
            <a:r>
              <a:rPr lang="en-US" dirty="0"/>
              <a:t> UI </a:t>
            </a:r>
            <a:r>
              <a:rPr lang="en-US" dirty="0" err="1"/>
              <a:t>của</a:t>
            </a:r>
            <a:r>
              <a:rPr lang="en-US" dirty="0"/>
              <a:t> </a:t>
            </a:r>
            <a:r>
              <a:rPr lang="en-US" dirty="0" err="1"/>
              <a:t>Galitz</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Galitz</a:t>
            </a:r>
            <a:r>
              <a:rPr lang="en-US" sz="2400" b="0" dirty="0">
                <a:latin typeface="Arial" pitchFamily="34" charset="0"/>
                <a:cs typeface="Arial" pitchFamily="34" charset="0"/>
              </a:rPr>
              <a:t> </a:t>
            </a:r>
            <a:r>
              <a:rPr lang="en-US" sz="2400" b="0" dirty="0" err="1">
                <a:latin typeface="Arial" pitchFamily="34" charset="0"/>
                <a:cs typeface="Arial" pitchFamily="34" charset="0"/>
              </a:rPr>
              <a:t>đề</a:t>
            </a:r>
            <a:r>
              <a:rPr lang="en-US" sz="2400" b="0" dirty="0">
                <a:latin typeface="Arial" pitchFamily="34" charset="0"/>
                <a:cs typeface="Arial" pitchFamily="34" charset="0"/>
              </a:rPr>
              <a:t> </a:t>
            </a:r>
            <a:r>
              <a:rPr lang="en-US" sz="2400" b="0" dirty="0" err="1">
                <a:latin typeface="Arial" pitchFamily="34" charset="0"/>
                <a:cs typeface="Arial" pitchFamily="34" charset="0"/>
              </a:rPr>
              <a:t>xuất</a:t>
            </a:r>
            <a:r>
              <a:rPr lang="en-US" sz="2400" b="0" dirty="0">
                <a:latin typeface="Arial" pitchFamily="34" charset="0"/>
                <a:cs typeface="Arial" pitchFamily="34" charset="0"/>
              </a:rPr>
              <a:t> 14 </a:t>
            </a:r>
            <a:r>
              <a:rPr lang="en-US" sz="2400" b="0" dirty="0" err="1">
                <a:latin typeface="Arial" pitchFamily="34" charset="0"/>
                <a:cs typeface="Arial" pitchFamily="34" charset="0"/>
              </a:rPr>
              <a:t>bước</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qui </a:t>
            </a:r>
            <a:r>
              <a:rPr lang="en-US" sz="2400" b="0" dirty="0" err="1">
                <a:latin typeface="Arial" pitchFamily="34" charset="0"/>
                <a:cs typeface="Arial" pitchFamily="34" charset="0"/>
              </a:rPr>
              <a:t>trình</a:t>
            </a:r>
            <a:r>
              <a:rPr lang="en-US" sz="2400" b="0" dirty="0">
                <a:latin typeface="Arial" pitchFamily="34" charset="0"/>
                <a:cs typeface="Arial" pitchFamily="34" charset="0"/>
              </a:rPr>
              <a:t> </a:t>
            </a:r>
            <a:r>
              <a:rPr lang="en-US" sz="2400" b="0" dirty="0" err="1">
                <a:latin typeface="Arial" pitchFamily="34" charset="0"/>
                <a:cs typeface="Arial" pitchFamily="34" charset="0"/>
              </a:rPr>
              <a:t>phát</a:t>
            </a:r>
            <a:r>
              <a:rPr lang="en-US" sz="2400" b="0" dirty="0">
                <a:latin typeface="Arial" pitchFamily="34" charset="0"/>
                <a:cs typeface="Arial" pitchFamily="34" charset="0"/>
              </a:rPr>
              <a:t> </a:t>
            </a:r>
            <a:r>
              <a:rPr lang="en-US" sz="2400" b="0" dirty="0" err="1">
                <a:latin typeface="Arial" pitchFamily="34" charset="0"/>
                <a:cs typeface="Arial" pitchFamily="34" charset="0"/>
              </a:rPr>
              <a:t>triển</a:t>
            </a:r>
            <a:r>
              <a:rPr lang="en-US" sz="2400" b="0" dirty="0">
                <a:latin typeface="Arial" pitchFamily="34" charset="0"/>
                <a:cs typeface="Arial" pitchFamily="34" charset="0"/>
              </a:rPr>
              <a:t> GUI</a:t>
            </a: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1: </a:t>
            </a:r>
            <a:r>
              <a:rPr lang="en-US" sz="1800" dirty="0" err="1">
                <a:latin typeface="Arial" pitchFamily="34" charset="0"/>
                <a:cs typeface="Arial" pitchFamily="34" charset="0"/>
              </a:rPr>
              <a:t>Nhận</a:t>
            </a:r>
            <a:r>
              <a:rPr lang="en-US" sz="1800" dirty="0">
                <a:latin typeface="Arial" pitchFamily="34" charset="0"/>
                <a:cs typeface="Arial" pitchFamily="34" charset="0"/>
              </a:rPr>
              <a:t> </a:t>
            </a:r>
            <a:r>
              <a:rPr lang="en-US" sz="1800" dirty="0" err="1">
                <a:latin typeface="Arial" pitchFamily="34" charset="0"/>
                <a:cs typeface="Arial" pitchFamily="34" charset="0"/>
              </a:rPr>
              <a:t>biết</a:t>
            </a:r>
            <a:r>
              <a:rPr lang="en-US" sz="1800" dirty="0">
                <a:latin typeface="Arial" pitchFamily="34" charset="0"/>
                <a:cs typeface="Arial" pitchFamily="34" charset="0"/>
              </a:rPr>
              <a:t> </a:t>
            </a:r>
            <a:r>
              <a:rPr lang="en-US" sz="1800" dirty="0" err="1">
                <a:latin typeface="Arial" pitchFamily="34" charset="0"/>
                <a:cs typeface="Arial" pitchFamily="34" charset="0"/>
              </a:rPr>
              <a:t>ai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người</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2: </a:t>
            </a:r>
            <a:r>
              <a:rPr lang="en-US" sz="1800" dirty="0" err="1">
                <a:latin typeface="Arial" pitchFamily="34" charset="0"/>
                <a:cs typeface="Arial" pitchFamily="34" charset="0"/>
              </a:rPr>
              <a:t>Hiểu</a:t>
            </a:r>
            <a:r>
              <a:rPr lang="en-US" sz="1800" dirty="0">
                <a:latin typeface="Arial" pitchFamily="34" charset="0"/>
                <a:cs typeface="Arial" pitchFamily="34" charset="0"/>
              </a:rPr>
              <a:t> </a:t>
            </a:r>
            <a:r>
              <a:rPr lang="en-US" sz="1800" dirty="0" err="1">
                <a:latin typeface="Arial" pitchFamily="34" charset="0"/>
                <a:cs typeface="Arial" pitchFamily="34" charset="0"/>
              </a:rPr>
              <a:t>rõ</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chức</a:t>
            </a:r>
            <a:r>
              <a:rPr lang="en-US" sz="1800" dirty="0">
                <a:latin typeface="Arial" pitchFamily="34" charset="0"/>
                <a:cs typeface="Arial" pitchFamily="34" charset="0"/>
              </a:rPr>
              <a:t> </a:t>
            </a:r>
            <a:r>
              <a:rPr lang="en-US" sz="1800" dirty="0" err="1">
                <a:latin typeface="Arial" pitchFamily="34" charset="0"/>
                <a:cs typeface="Arial" pitchFamily="34" charset="0"/>
              </a:rPr>
              <a:t>năng</a:t>
            </a:r>
            <a:r>
              <a:rPr lang="en-US" sz="1800" dirty="0">
                <a:latin typeface="Arial" pitchFamily="34" charset="0"/>
                <a:cs typeface="Arial" pitchFamily="34" charset="0"/>
              </a:rPr>
              <a:t> </a:t>
            </a:r>
            <a:r>
              <a:rPr lang="en-US" sz="1800" dirty="0" err="1">
                <a:latin typeface="Arial" pitchFamily="34" charset="0"/>
                <a:cs typeface="Arial" pitchFamily="34" charset="0"/>
              </a:rPr>
              <a:t>nghiệp</a:t>
            </a:r>
            <a:r>
              <a:rPr lang="en-US" sz="1800" dirty="0">
                <a:latin typeface="Arial" pitchFamily="34" charset="0"/>
                <a:cs typeface="Arial" pitchFamily="34" charset="0"/>
              </a:rPr>
              <a:t> </a:t>
            </a:r>
            <a:r>
              <a:rPr lang="en-US" sz="1800" dirty="0" err="1">
                <a:latin typeface="Arial" pitchFamily="34" charset="0"/>
                <a:cs typeface="Arial" pitchFamily="34" charset="0"/>
              </a:rPr>
              <a:t>vụ</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3: </a:t>
            </a:r>
            <a:r>
              <a:rPr lang="en-US" sz="1800" dirty="0" err="1">
                <a:latin typeface="Arial" pitchFamily="34" charset="0"/>
                <a:cs typeface="Arial" pitchFamily="34" charset="0"/>
              </a:rPr>
              <a:t>Hiểu</a:t>
            </a:r>
            <a:r>
              <a:rPr lang="en-US" sz="1800" dirty="0">
                <a:latin typeface="Arial" pitchFamily="34" charset="0"/>
                <a:cs typeface="Arial" pitchFamily="34" charset="0"/>
              </a:rPr>
              <a:t> </a:t>
            </a:r>
            <a:r>
              <a:rPr lang="en-US" sz="1800" dirty="0" err="1">
                <a:latin typeface="Arial" pitchFamily="34" charset="0"/>
                <a:cs typeface="Arial" pitchFamily="34" charset="0"/>
              </a:rPr>
              <a:t>rõ</a:t>
            </a:r>
            <a:r>
              <a:rPr lang="en-US" sz="1800" dirty="0">
                <a:latin typeface="Arial" pitchFamily="34" charset="0"/>
                <a:cs typeface="Arial" pitchFamily="34" charset="0"/>
              </a:rPr>
              <a:t> </a:t>
            </a:r>
            <a:r>
              <a:rPr lang="en-US" sz="1800" dirty="0" err="1">
                <a:latin typeface="Arial" pitchFamily="34" charset="0"/>
                <a:cs typeface="Arial" pitchFamily="34" charset="0"/>
              </a:rPr>
              <a:t>nguyên</a:t>
            </a:r>
            <a:r>
              <a:rPr lang="en-US" sz="1800" dirty="0">
                <a:latin typeface="Arial" pitchFamily="34" charset="0"/>
                <a:cs typeface="Arial" pitchFamily="34" charset="0"/>
              </a:rPr>
              <a:t> </a:t>
            </a:r>
            <a:r>
              <a:rPr lang="en-US" sz="1800" dirty="0" err="1">
                <a:latin typeface="Arial" pitchFamily="34" charset="0"/>
                <a:cs typeface="Arial" pitchFamily="34" charset="0"/>
              </a:rPr>
              <a:t>lý</a:t>
            </a:r>
            <a:r>
              <a:rPr lang="en-US" sz="1800" dirty="0">
                <a:latin typeface="Arial" pitchFamily="34" charset="0"/>
                <a:cs typeface="Arial" pitchFamily="34" charset="0"/>
              </a:rPr>
              <a:t> </a:t>
            </a:r>
            <a:r>
              <a:rPr lang="en-US" sz="1800" dirty="0" err="1">
                <a:latin typeface="Arial" pitchFamily="34" charset="0"/>
                <a:cs typeface="Arial" pitchFamily="34" charset="0"/>
              </a:rPr>
              <a:t>thiết</a:t>
            </a:r>
            <a:r>
              <a:rPr lang="en-US" sz="1800" dirty="0">
                <a:latin typeface="Arial" pitchFamily="34" charset="0"/>
                <a:cs typeface="Arial" pitchFamily="34" charset="0"/>
              </a:rPr>
              <a:t> </a:t>
            </a:r>
            <a:r>
              <a:rPr lang="en-US" sz="1800" dirty="0" err="1">
                <a:latin typeface="Arial" pitchFamily="34" charset="0"/>
                <a:cs typeface="Arial" pitchFamily="34" charset="0"/>
              </a:rPr>
              <a:t>kế</a:t>
            </a:r>
            <a:r>
              <a:rPr lang="en-US" sz="1800" dirty="0">
                <a:latin typeface="Arial" pitchFamily="34" charset="0"/>
                <a:cs typeface="Arial" pitchFamily="34" charset="0"/>
              </a:rPr>
              <a:t> </a:t>
            </a:r>
            <a:r>
              <a:rPr lang="en-US" sz="1800" dirty="0" err="1">
                <a:latin typeface="Arial" pitchFamily="34" charset="0"/>
                <a:cs typeface="Arial" pitchFamily="34" charset="0"/>
              </a:rPr>
              <a:t>màn</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 </a:t>
            </a:r>
            <a:r>
              <a:rPr lang="en-US" sz="1800" dirty="0" err="1">
                <a:latin typeface="Arial" pitchFamily="34" charset="0"/>
                <a:cs typeface="Arial" pitchFamily="34" charset="0"/>
              </a:rPr>
              <a:t>tốt</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4: </a:t>
            </a:r>
            <a:r>
              <a:rPr lang="en-US" sz="1800" dirty="0" err="1">
                <a:latin typeface="Arial" pitchFamily="34" charset="0"/>
                <a:cs typeface="Arial" pitchFamily="34" charset="0"/>
              </a:rPr>
              <a:t>Phát</a:t>
            </a:r>
            <a:r>
              <a:rPr lang="en-US" sz="1800" dirty="0">
                <a:latin typeface="Arial" pitchFamily="34" charset="0"/>
                <a:cs typeface="Arial" pitchFamily="34" charset="0"/>
              </a:rPr>
              <a:t> </a:t>
            </a:r>
            <a:r>
              <a:rPr lang="en-US" sz="1800" dirty="0" err="1">
                <a:latin typeface="Arial" pitchFamily="34" charset="0"/>
                <a:cs typeface="Arial" pitchFamily="34" charset="0"/>
              </a:rPr>
              <a:t>triển</a:t>
            </a:r>
            <a:r>
              <a:rPr lang="en-US" sz="1800" dirty="0">
                <a:latin typeface="Arial" pitchFamily="34" charset="0"/>
                <a:cs typeface="Arial" pitchFamily="34" charset="0"/>
              </a:rPr>
              <a:t> </a:t>
            </a:r>
            <a:r>
              <a:rPr lang="en-US" sz="1800" dirty="0" err="1">
                <a:latin typeface="Arial" pitchFamily="34" charset="0"/>
                <a:cs typeface="Arial" pitchFamily="34" charset="0"/>
              </a:rPr>
              <a:t>thực</a:t>
            </a:r>
            <a:r>
              <a:rPr lang="en-US" sz="1800" dirty="0">
                <a:latin typeface="Arial" pitchFamily="34" charset="0"/>
                <a:cs typeface="Arial" pitchFamily="34" charset="0"/>
              </a:rPr>
              <a:t> </a:t>
            </a:r>
            <a:r>
              <a:rPr lang="en-US" sz="1800" dirty="0" err="1">
                <a:latin typeface="Arial" pitchFamily="34" charset="0"/>
                <a:cs typeface="Arial" pitchFamily="34" charset="0"/>
              </a:rPr>
              <a:t>đơn</a:t>
            </a:r>
            <a:r>
              <a:rPr lang="en-US" sz="1800" dirty="0">
                <a:latin typeface="Arial" pitchFamily="34" charset="0"/>
                <a:cs typeface="Arial" pitchFamily="34" charset="0"/>
              </a:rPr>
              <a:t> </a:t>
            </a:r>
            <a:r>
              <a:rPr lang="en-US" sz="1800" dirty="0" err="1">
                <a:latin typeface="Arial" pitchFamily="34" charset="0"/>
                <a:cs typeface="Arial" pitchFamily="34" charset="0"/>
              </a:rPr>
              <a:t>hệ</a:t>
            </a:r>
            <a:r>
              <a:rPr lang="en-US" sz="1800" dirty="0">
                <a:latin typeface="Arial" pitchFamily="34" charset="0"/>
                <a:cs typeface="Arial" pitchFamily="34" charset="0"/>
              </a:rPr>
              <a:t> </a:t>
            </a:r>
            <a:r>
              <a:rPr lang="en-US" sz="1800" dirty="0" err="1">
                <a:latin typeface="Arial" pitchFamily="34" charset="0"/>
                <a:cs typeface="Arial" pitchFamily="34" charset="0"/>
              </a:rPr>
              <a:t>thống</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lược</a:t>
            </a:r>
            <a:r>
              <a:rPr lang="en-US" sz="1800" dirty="0">
                <a:latin typeface="Arial" pitchFamily="34" charset="0"/>
                <a:cs typeface="Arial" pitchFamily="34" charset="0"/>
              </a:rPr>
              <a:t> </a:t>
            </a:r>
            <a:r>
              <a:rPr lang="en-US" sz="1800" dirty="0" err="1">
                <a:latin typeface="Arial" pitchFamily="34" charset="0"/>
                <a:cs typeface="Arial" pitchFamily="34" charset="0"/>
              </a:rPr>
              <a:t>đồ</a:t>
            </a:r>
            <a:r>
              <a:rPr lang="en-US" sz="1800" dirty="0">
                <a:latin typeface="Arial" pitchFamily="34" charset="0"/>
                <a:cs typeface="Arial" pitchFamily="34" charset="0"/>
              </a:rPr>
              <a:t> </a:t>
            </a:r>
            <a:r>
              <a:rPr lang="en-US" sz="1800" dirty="0" err="1">
                <a:latin typeface="Arial" pitchFamily="34" charset="0"/>
                <a:cs typeface="Arial" pitchFamily="34" charset="0"/>
              </a:rPr>
              <a:t>dẫn</a:t>
            </a:r>
            <a:r>
              <a:rPr lang="en-US" sz="1800" dirty="0">
                <a:latin typeface="Arial" pitchFamily="34" charset="0"/>
                <a:cs typeface="Arial" pitchFamily="34" charset="0"/>
              </a:rPr>
              <a:t> </a:t>
            </a:r>
            <a:r>
              <a:rPr lang="en-US" sz="1800" dirty="0" err="1">
                <a:latin typeface="Arial" pitchFamily="34" charset="0"/>
                <a:cs typeface="Arial" pitchFamily="34" charset="0"/>
              </a:rPr>
              <a:t>đường</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5: </a:t>
            </a:r>
            <a:r>
              <a:rPr lang="en-US" sz="1800" dirty="0" err="1">
                <a:latin typeface="Arial" pitchFamily="34" charset="0"/>
                <a:cs typeface="Arial" pitchFamily="34" charset="0"/>
              </a:rPr>
              <a:t>Lựa</a:t>
            </a:r>
            <a:r>
              <a:rPr lang="en-US" sz="1800" dirty="0">
                <a:latin typeface="Arial" pitchFamily="34" charset="0"/>
                <a:cs typeface="Arial" pitchFamily="34" charset="0"/>
              </a:rPr>
              <a:t>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loại</a:t>
            </a:r>
            <a:r>
              <a:rPr lang="en-US" sz="1800" dirty="0">
                <a:latin typeface="Arial" pitchFamily="34" charset="0"/>
                <a:cs typeface="Arial" pitchFamily="34" charset="0"/>
              </a:rPr>
              <a:t> </a:t>
            </a:r>
            <a:r>
              <a:rPr lang="en-US" sz="1800" dirty="0" err="1">
                <a:latin typeface="Arial" pitchFamily="34" charset="0"/>
                <a:cs typeface="Arial" pitchFamily="34" charset="0"/>
              </a:rPr>
              <a:t>cửa</a:t>
            </a:r>
            <a:r>
              <a:rPr lang="en-US" sz="1800" dirty="0">
                <a:latin typeface="Arial" pitchFamily="34" charset="0"/>
                <a:cs typeface="Arial" pitchFamily="34" charset="0"/>
              </a:rPr>
              <a:t> </a:t>
            </a:r>
            <a:r>
              <a:rPr lang="en-US" sz="1800" dirty="0" err="1">
                <a:latin typeface="Arial" pitchFamily="34" charset="0"/>
                <a:cs typeface="Arial" pitchFamily="34" charset="0"/>
              </a:rPr>
              <a:t>sổ</a:t>
            </a:r>
            <a:r>
              <a:rPr lang="en-US" sz="1800" dirty="0">
                <a:latin typeface="Arial" pitchFamily="34" charset="0"/>
                <a:cs typeface="Arial" pitchFamily="34" charset="0"/>
              </a:rPr>
              <a:t> </a:t>
            </a:r>
            <a:r>
              <a:rPr lang="en-US" sz="1800" dirty="0" err="1">
                <a:latin typeface="Arial" pitchFamily="34" charset="0"/>
                <a:cs typeface="Arial" pitchFamily="34" charset="0"/>
              </a:rPr>
              <a:t>phù</a:t>
            </a:r>
            <a:r>
              <a:rPr lang="en-US" sz="1800" dirty="0">
                <a:latin typeface="Arial" pitchFamily="34" charset="0"/>
                <a:cs typeface="Arial" pitchFamily="34" charset="0"/>
              </a:rPr>
              <a:t> </a:t>
            </a:r>
            <a:r>
              <a:rPr lang="en-US" sz="1800" dirty="0" err="1">
                <a:latin typeface="Arial" pitchFamily="34" charset="0"/>
                <a:cs typeface="Arial" pitchFamily="34" charset="0"/>
              </a:rPr>
              <a:t>hợp</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6: </a:t>
            </a:r>
            <a:r>
              <a:rPr lang="en-US" sz="1800" dirty="0" err="1">
                <a:latin typeface="Arial" pitchFamily="34" charset="0"/>
                <a:cs typeface="Arial" pitchFamily="34" charset="0"/>
              </a:rPr>
              <a:t>Lựa</a:t>
            </a:r>
            <a:r>
              <a:rPr lang="en-US" sz="1800" dirty="0">
                <a:latin typeface="Arial" pitchFamily="34" charset="0"/>
                <a:cs typeface="Arial" pitchFamily="34" charset="0"/>
              </a:rPr>
              <a:t>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khiển</a:t>
            </a:r>
            <a:r>
              <a:rPr lang="en-US" sz="1800" dirty="0">
                <a:latin typeface="Arial" pitchFamily="34" charset="0"/>
                <a:cs typeface="Arial" pitchFamily="34" charset="0"/>
              </a:rPr>
              <a:t> </a:t>
            </a:r>
            <a:r>
              <a:rPr lang="en-US" sz="1800" dirty="0" err="1">
                <a:latin typeface="Arial" pitchFamily="34" charset="0"/>
                <a:cs typeface="Arial" pitchFamily="34" charset="0"/>
              </a:rPr>
              <a:t>phần</a:t>
            </a:r>
            <a:r>
              <a:rPr lang="en-US" sz="1800" dirty="0">
                <a:latin typeface="Arial" pitchFamily="34" charset="0"/>
                <a:cs typeface="Arial" pitchFamily="34" charset="0"/>
              </a:rPr>
              <a:t> </a:t>
            </a:r>
            <a:r>
              <a:rPr lang="en-US" sz="1800" dirty="0" err="1">
                <a:latin typeface="Arial" pitchFamily="34" charset="0"/>
                <a:cs typeface="Arial" pitchFamily="34" charset="0"/>
              </a:rPr>
              <a:t>cứng</a:t>
            </a:r>
            <a:r>
              <a:rPr lang="en-US" sz="1800" dirty="0">
                <a:latin typeface="Arial" pitchFamily="34" charset="0"/>
                <a:cs typeface="Arial" pitchFamily="34" charset="0"/>
              </a:rPr>
              <a:t> </a:t>
            </a:r>
            <a:r>
              <a:rPr lang="en-US" sz="1800" dirty="0" err="1">
                <a:latin typeface="Arial" pitchFamily="34" charset="0"/>
                <a:cs typeface="Arial" pitchFamily="34" charset="0"/>
              </a:rPr>
              <a:t>phù</a:t>
            </a:r>
            <a:r>
              <a:rPr lang="en-US" sz="1800" dirty="0">
                <a:latin typeface="Arial" pitchFamily="34" charset="0"/>
                <a:cs typeface="Arial" pitchFamily="34" charset="0"/>
              </a:rPr>
              <a:t> </a:t>
            </a:r>
            <a:r>
              <a:rPr lang="en-US" sz="1800" dirty="0" err="1">
                <a:latin typeface="Arial" pitchFamily="34" charset="0"/>
                <a:cs typeface="Arial" pitchFamily="34" charset="0"/>
              </a:rPr>
              <a:t>hợp</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7: </a:t>
            </a:r>
            <a:r>
              <a:rPr lang="en-US" sz="1800" dirty="0" err="1">
                <a:latin typeface="Arial" pitchFamily="34" charset="0"/>
                <a:cs typeface="Arial" pitchFamily="34" charset="0"/>
              </a:rPr>
              <a:t>Lựa</a:t>
            </a:r>
            <a:r>
              <a:rPr lang="en-US" sz="1800" dirty="0">
                <a:latin typeface="Arial" pitchFamily="34" charset="0"/>
                <a:cs typeface="Arial" pitchFamily="34" charset="0"/>
              </a:rPr>
              <a:t>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Controls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màn</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 </a:t>
            </a:r>
            <a:r>
              <a:rPr lang="en-US" sz="1800" dirty="0" err="1">
                <a:latin typeface="Arial" pitchFamily="34" charset="0"/>
                <a:cs typeface="Arial" pitchFamily="34" charset="0"/>
              </a:rPr>
              <a:t>phù</a:t>
            </a:r>
            <a:r>
              <a:rPr lang="en-US" sz="1800" dirty="0">
                <a:latin typeface="Arial" pitchFamily="34" charset="0"/>
                <a:cs typeface="Arial" pitchFamily="34" charset="0"/>
              </a:rPr>
              <a:t> </a:t>
            </a:r>
            <a:r>
              <a:rPr lang="en-US" sz="1800" dirty="0" err="1">
                <a:latin typeface="Arial" pitchFamily="34" charset="0"/>
                <a:cs typeface="Arial" pitchFamily="34" charset="0"/>
              </a:rPr>
              <a:t>hợp</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8: </a:t>
            </a:r>
            <a:r>
              <a:rPr lang="en-US" sz="1800" dirty="0" err="1">
                <a:latin typeface="Arial" pitchFamily="34" charset="0"/>
                <a:cs typeface="Arial" pitchFamily="34" charset="0"/>
              </a:rPr>
              <a:t>Viết</a:t>
            </a:r>
            <a:r>
              <a:rPr lang="en-US" sz="1800" dirty="0">
                <a:latin typeface="Arial" pitchFamily="34" charset="0"/>
                <a:cs typeface="Arial" pitchFamily="34" charset="0"/>
              </a:rPr>
              <a:t> text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a:t>
            </a:r>
            <a:r>
              <a:rPr lang="en-US" sz="1800" dirty="0" err="1">
                <a:latin typeface="Arial" pitchFamily="34" charset="0"/>
                <a:cs typeface="Arial" pitchFamily="34" charset="0"/>
              </a:rPr>
              <a:t>điệp</a:t>
            </a:r>
            <a:r>
              <a:rPr lang="en-US" sz="1800" dirty="0">
                <a:latin typeface="Arial" pitchFamily="34" charset="0"/>
                <a:cs typeface="Arial" pitchFamily="34" charset="0"/>
              </a:rPr>
              <a:t> </a:t>
            </a:r>
            <a:r>
              <a:rPr lang="en-US" sz="1800" dirty="0" err="1">
                <a:latin typeface="Arial" pitchFamily="34" charset="0"/>
                <a:cs typeface="Arial" pitchFamily="34" charset="0"/>
              </a:rPr>
              <a:t>rõ</a:t>
            </a:r>
            <a:r>
              <a:rPr lang="en-US" sz="1800" dirty="0">
                <a:latin typeface="Arial" pitchFamily="34" charset="0"/>
                <a:cs typeface="Arial" pitchFamily="34" charset="0"/>
              </a:rPr>
              <a:t> </a:t>
            </a:r>
            <a:r>
              <a:rPr lang="en-US" sz="1800" dirty="0" err="1">
                <a:latin typeface="Arial" pitchFamily="34" charset="0"/>
                <a:cs typeface="Arial" pitchFamily="34" charset="0"/>
              </a:rPr>
              <a:t>ràng</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9: </a:t>
            </a:r>
            <a:r>
              <a:rPr lang="en-US" sz="1800" dirty="0" err="1">
                <a:latin typeface="Arial" pitchFamily="34" charset="0"/>
                <a:cs typeface="Arial" pitchFamily="34" charset="0"/>
              </a:rPr>
              <a:t>Cung</a:t>
            </a:r>
            <a:r>
              <a:rPr lang="en-US" sz="1800" dirty="0">
                <a:latin typeface="Arial" pitchFamily="34" charset="0"/>
                <a:cs typeface="Arial" pitchFamily="34" charset="0"/>
              </a:rPr>
              <a:t> </a:t>
            </a:r>
            <a:r>
              <a:rPr lang="en-US" sz="1800" dirty="0" err="1">
                <a:latin typeface="Arial" pitchFamily="34" charset="0"/>
                <a:cs typeface="Arial" pitchFamily="34" charset="0"/>
              </a:rPr>
              <a:t>cấp</a:t>
            </a:r>
            <a:r>
              <a:rPr lang="en-US" sz="1800" dirty="0">
                <a:latin typeface="Arial" pitchFamily="34" charset="0"/>
                <a:cs typeface="Arial" pitchFamily="34" charset="0"/>
              </a:rPr>
              <a:t> </a:t>
            </a:r>
            <a:r>
              <a:rPr lang="en-US" sz="1800" dirty="0" err="1">
                <a:latin typeface="Arial" pitchFamily="34" charset="0"/>
                <a:cs typeface="Arial" pitchFamily="34" charset="0"/>
              </a:rPr>
              <a:t>phản</a:t>
            </a:r>
            <a:r>
              <a:rPr lang="en-US" sz="1800" dirty="0">
                <a:latin typeface="Arial" pitchFamily="34" charset="0"/>
                <a:cs typeface="Arial" pitchFamily="34" charset="0"/>
              </a:rPr>
              <a:t> </a:t>
            </a:r>
            <a:r>
              <a:rPr lang="en-US" sz="1800" dirty="0" err="1">
                <a:latin typeface="Arial" pitchFamily="34" charset="0"/>
                <a:cs typeface="Arial" pitchFamily="34" charset="0"/>
              </a:rPr>
              <a:t>hồi</a:t>
            </a:r>
            <a:r>
              <a:rPr lang="en-US" sz="1800" dirty="0">
                <a:latin typeface="Arial" pitchFamily="34" charset="0"/>
                <a:cs typeface="Arial" pitchFamily="34" charset="0"/>
              </a:rPr>
              <a:t>, </a:t>
            </a:r>
            <a:r>
              <a:rPr lang="en-US" sz="1800" dirty="0" err="1">
                <a:latin typeface="Arial" pitchFamily="34" charset="0"/>
                <a:cs typeface="Arial" pitchFamily="34" charset="0"/>
              </a:rPr>
              <a:t>hướng</a:t>
            </a:r>
            <a:r>
              <a:rPr lang="en-US" sz="1800" dirty="0">
                <a:latin typeface="Arial" pitchFamily="34" charset="0"/>
                <a:cs typeface="Arial" pitchFamily="34" charset="0"/>
              </a:rPr>
              <a:t> </a:t>
            </a:r>
            <a:r>
              <a:rPr lang="en-US" sz="1800" dirty="0" err="1">
                <a:latin typeface="Arial" pitchFamily="34" charset="0"/>
                <a:cs typeface="Arial" pitchFamily="34" charset="0"/>
              </a:rPr>
              <a:t>dẫn</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hỗ</a:t>
            </a:r>
            <a:r>
              <a:rPr lang="en-US" sz="1800" dirty="0">
                <a:latin typeface="Arial" pitchFamily="34" charset="0"/>
                <a:cs typeface="Arial" pitchFamily="34" charset="0"/>
              </a:rPr>
              <a:t> </a:t>
            </a:r>
            <a:r>
              <a:rPr lang="en-US" sz="1800" dirty="0" err="1">
                <a:latin typeface="Arial" pitchFamily="34" charset="0"/>
                <a:cs typeface="Arial" pitchFamily="34" charset="0"/>
              </a:rPr>
              <a:t>trợ</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quả</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10: </a:t>
            </a:r>
            <a:r>
              <a:rPr lang="en-US" sz="1800" dirty="0" err="1">
                <a:latin typeface="Arial" pitchFamily="34" charset="0"/>
                <a:cs typeface="Arial" pitchFamily="34" charset="0"/>
              </a:rPr>
              <a:t>Cung</a:t>
            </a:r>
            <a:r>
              <a:rPr lang="en-US" sz="1800" dirty="0">
                <a:latin typeface="Arial" pitchFamily="34" charset="0"/>
                <a:cs typeface="Arial" pitchFamily="34" charset="0"/>
              </a:rPr>
              <a:t> </a:t>
            </a:r>
            <a:r>
              <a:rPr lang="en-US" sz="1800" dirty="0" err="1">
                <a:latin typeface="Arial" pitchFamily="34" charset="0"/>
                <a:cs typeface="Arial" pitchFamily="34" charset="0"/>
              </a:rPr>
              <a:t>cấp</a:t>
            </a:r>
            <a:r>
              <a:rPr lang="en-US" sz="1800" dirty="0">
                <a:latin typeface="Arial" pitchFamily="34" charset="0"/>
                <a:cs typeface="Arial" pitchFamily="34" charset="0"/>
              </a:rPr>
              <a:t> </a:t>
            </a:r>
            <a:r>
              <a:rPr lang="en-US" sz="1800" dirty="0" err="1">
                <a:latin typeface="Arial" pitchFamily="34" charset="0"/>
                <a:cs typeface="Arial" pitchFamily="34" charset="0"/>
              </a:rPr>
              <a:t>khả</a:t>
            </a:r>
            <a:r>
              <a:rPr lang="en-US" sz="1800" dirty="0">
                <a:latin typeface="Arial" pitchFamily="34" charset="0"/>
                <a:cs typeface="Arial" pitchFamily="34" charset="0"/>
              </a:rPr>
              <a:t> </a:t>
            </a:r>
            <a:r>
              <a:rPr lang="en-US" sz="1800" dirty="0" err="1">
                <a:latin typeface="Arial" pitchFamily="34" charset="0"/>
                <a:cs typeface="Arial" pitchFamily="34" charset="0"/>
              </a:rPr>
              <a:t>năng</a:t>
            </a:r>
            <a:r>
              <a:rPr lang="en-US" sz="1800" dirty="0">
                <a:latin typeface="Arial" pitchFamily="34" charset="0"/>
                <a:cs typeface="Arial" pitchFamily="34" charset="0"/>
              </a:rPr>
              <a:t> </a:t>
            </a:r>
            <a:r>
              <a:rPr lang="en-US" sz="1800" dirty="0" err="1">
                <a:latin typeface="Arial" pitchFamily="34" charset="0"/>
                <a:cs typeface="Arial" pitchFamily="34" charset="0"/>
              </a:rPr>
              <a:t>quốc</a:t>
            </a:r>
            <a:r>
              <a:rPr lang="en-US" sz="1800" dirty="0">
                <a:latin typeface="Arial" pitchFamily="34" charset="0"/>
                <a:cs typeface="Arial" pitchFamily="34" charset="0"/>
              </a:rPr>
              <a:t> </a:t>
            </a:r>
            <a:r>
              <a:rPr lang="en-US" sz="1800" dirty="0" err="1">
                <a:latin typeface="Arial" pitchFamily="34" charset="0"/>
                <a:cs typeface="Arial" pitchFamily="34" charset="0"/>
              </a:rPr>
              <a:t>tế</a:t>
            </a:r>
            <a:r>
              <a:rPr lang="en-US" sz="1800" dirty="0">
                <a:latin typeface="Arial" pitchFamily="34" charset="0"/>
                <a:cs typeface="Arial" pitchFamily="34" charset="0"/>
              </a:rPr>
              <a:t> </a:t>
            </a:r>
            <a:r>
              <a:rPr lang="en-US" sz="1800" dirty="0" err="1">
                <a:latin typeface="Arial" pitchFamily="34" charset="0"/>
                <a:cs typeface="Arial" pitchFamily="34" charset="0"/>
              </a:rPr>
              <a:t>hóa</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khả</a:t>
            </a:r>
            <a:r>
              <a:rPr lang="en-US" sz="1800" dirty="0">
                <a:latin typeface="Arial" pitchFamily="34" charset="0"/>
                <a:cs typeface="Arial" pitchFamily="34" charset="0"/>
              </a:rPr>
              <a:t> </a:t>
            </a:r>
            <a:r>
              <a:rPr lang="en-US" sz="1800" dirty="0" err="1">
                <a:latin typeface="Arial" pitchFamily="34" charset="0"/>
                <a:cs typeface="Arial" pitchFamily="34" charset="0"/>
              </a:rPr>
              <a:t>năng</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rộng</a:t>
            </a:r>
            <a:r>
              <a:rPr lang="en-US" sz="1800" dirty="0">
                <a:latin typeface="Arial" pitchFamily="34" charset="0"/>
                <a:cs typeface="Arial" pitchFamily="34" charset="0"/>
              </a:rPr>
              <a:t> </a:t>
            </a:r>
            <a:r>
              <a:rPr lang="en-US" sz="1800" dirty="0" err="1">
                <a:latin typeface="Arial" pitchFamily="34" charset="0"/>
                <a:cs typeface="Arial" pitchFamily="34" charset="0"/>
              </a:rPr>
              <a:t>rãi</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11: </a:t>
            </a:r>
            <a:r>
              <a:rPr lang="en-US" sz="1800" dirty="0" err="1">
                <a:latin typeface="Arial" pitchFamily="34" charset="0"/>
                <a:cs typeface="Arial" pitchFamily="34" charset="0"/>
              </a:rPr>
              <a:t>Tạo</a:t>
            </a:r>
            <a:r>
              <a:rPr lang="en-US" sz="1800" dirty="0">
                <a:latin typeface="Arial" pitchFamily="34" charset="0"/>
                <a:cs typeface="Arial" pitchFamily="34" charset="0"/>
              </a:rPr>
              <a:t> </a:t>
            </a:r>
            <a:r>
              <a:rPr lang="en-US" sz="1800" dirty="0" err="1">
                <a:latin typeface="Arial" pitchFamily="34" charset="0"/>
                <a:cs typeface="Arial" pitchFamily="34" charset="0"/>
              </a:rPr>
              <a:t>lập</a:t>
            </a:r>
            <a:r>
              <a:rPr lang="en-US" sz="1800" dirty="0">
                <a:latin typeface="Arial" pitchFamily="34" charset="0"/>
                <a:cs typeface="Arial" pitchFamily="34" charset="0"/>
              </a:rPr>
              <a:t> </a:t>
            </a:r>
            <a:r>
              <a:rPr lang="en-US" sz="1800" dirty="0" err="1">
                <a:latin typeface="Arial" pitchFamily="34" charset="0"/>
                <a:cs typeface="Arial" pitchFamily="34" charset="0"/>
              </a:rPr>
              <a:t>đồ</a:t>
            </a:r>
            <a:r>
              <a:rPr lang="en-US" sz="1800" dirty="0">
                <a:latin typeface="Arial" pitchFamily="34" charset="0"/>
                <a:cs typeface="Arial" pitchFamily="34" charset="0"/>
              </a:rPr>
              <a:t> </a:t>
            </a:r>
            <a:r>
              <a:rPr lang="en-US" sz="1800" dirty="0" err="1">
                <a:latin typeface="Arial" pitchFamily="34" charset="0"/>
                <a:cs typeface="Arial" pitchFamily="34" charset="0"/>
              </a:rPr>
              <a:t>họa</a:t>
            </a:r>
            <a:r>
              <a:rPr lang="en-US" sz="1800" dirty="0">
                <a:latin typeface="Arial" pitchFamily="34" charset="0"/>
                <a:cs typeface="Arial" pitchFamily="34" charset="0"/>
              </a:rPr>
              <a:t>, </a:t>
            </a:r>
            <a:r>
              <a:rPr lang="en-US" sz="1800" dirty="0" err="1">
                <a:latin typeface="Arial" pitchFamily="34" charset="0"/>
                <a:cs typeface="Arial" pitchFamily="34" charset="0"/>
              </a:rPr>
              <a:t>biểu</a:t>
            </a:r>
            <a:r>
              <a:rPr lang="en-US" sz="1800" dirty="0">
                <a:latin typeface="Arial" pitchFamily="34" charset="0"/>
                <a:cs typeface="Arial" pitchFamily="34" charset="0"/>
              </a:rPr>
              <a:t> </a:t>
            </a:r>
            <a:r>
              <a:rPr lang="en-US" sz="1800" dirty="0" err="1">
                <a:latin typeface="Arial" pitchFamily="34" charset="0"/>
                <a:cs typeface="Arial" pitchFamily="34" charset="0"/>
              </a:rPr>
              <a:t>tượng</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ảnh</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ý </a:t>
            </a:r>
            <a:r>
              <a:rPr lang="en-US" sz="1800" dirty="0" err="1">
                <a:latin typeface="Arial" pitchFamily="34" charset="0"/>
                <a:cs typeface="Arial" pitchFamily="34" charset="0"/>
              </a:rPr>
              <a:t>nghĩa</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12: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màu</a:t>
            </a:r>
            <a:r>
              <a:rPr lang="en-US" sz="1800" dirty="0">
                <a:latin typeface="Arial" pitchFamily="34" charset="0"/>
                <a:cs typeface="Arial" pitchFamily="34" charset="0"/>
              </a:rPr>
              <a:t> </a:t>
            </a:r>
            <a:r>
              <a:rPr lang="en-US" sz="1800" dirty="0" err="1">
                <a:latin typeface="Arial" pitchFamily="34" charset="0"/>
                <a:cs typeface="Arial" pitchFamily="34" charset="0"/>
              </a:rPr>
              <a:t>phù</a:t>
            </a:r>
            <a:r>
              <a:rPr lang="en-US" sz="1800" dirty="0">
                <a:latin typeface="Arial" pitchFamily="34" charset="0"/>
                <a:cs typeface="Arial" pitchFamily="34" charset="0"/>
              </a:rPr>
              <a:t> </a:t>
            </a:r>
            <a:r>
              <a:rPr lang="en-US" sz="1800" dirty="0" err="1">
                <a:latin typeface="Arial" pitchFamily="34" charset="0"/>
                <a:cs typeface="Arial" pitchFamily="34" charset="0"/>
              </a:rPr>
              <a:t>hợp</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13: </a:t>
            </a:r>
            <a:r>
              <a:rPr lang="en-US" sz="1800" dirty="0" err="1">
                <a:latin typeface="Arial" pitchFamily="34" charset="0"/>
                <a:cs typeface="Arial" pitchFamily="34" charset="0"/>
              </a:rPr>
              <a:t>Tổ</a:t>
            </a:r>
            <a:r>
              <a:rPr lang="en-US" sz="1800" dirty="0">
                <a:latin typeface="Arial" pitchFamily="34" charset="0"/>
                <a:cs typeface="Arial" pitchFamily="34" charset="0"/>
              </a:rPr>
              <a:t> </a:t>
            </a:r>
            <a:r>
              <a:rPr lang="en-US" sz="1800" dirty="0" err="1">
                <a:latin typeface="Arial" pitchFamily="34" charset="0"/>
                <a:cs typeface="Arial" pitchFamily="34" charset="0"/>
              </a:rPr>
              <a:t>chức</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bố</a:t>
            </a:r>
            <a:r>
              <a:rPr lang="en-US" sz="1800" dirty="0">
                <a:latin typeface="Arial" pitchFamily="34" charset="0"/>
                <a:cs typeface="Arial" pitchFamily="34" charset="0"/>
              </a:rPr>
              <a:t> </a:t>
            </a:r>
            <a:r>
              <a:rPr lang="en-US" sz="1800" dirty="0" err="1">
                <a:latin typeface="Arial" pitchFamily="34" charset="0"/>
                <a:cs typeface="Arial" pitchFamily="34" charset="0"/>
              </a:rPr>
              <a:t>trí</a:t>
            </a:r>
            <a:r>
              <a:rPr lang="en-US" sz="1800" dirty="0">
                <a:latin typeface="Arial" pitchFamily="34" charset="0"/>
                <a:cs typeface="Arial" pitchFamily="34" charset="0"/>
              </a:rPr>
              <a:t> </a:t>
            </a:r>
            <a:r>
              <a:rPr lang="en-US" sz="1800" dirty="0" err="1">
                <a:latin typeface="Arial" pitchFamily="34" charset="0"/>
                <a:cs typeface="Arial" pitchFamily="34" charset="0"/>
              </a:rPr>
              <a:t>cửa</a:t>
            </a:r>
            <a:r>
              <a:rPr lang="en-US" sz="1800" dirty="0">
                <a:latin typeface="Arial" pitchFamily="34" charset="0"/>
                <a:cs typeface="Arial" pitchFamily="34" charset="0"/>
              </a:rPr>
              <a:t> </a:t>
            </a:r>
            <a:r>
              <a:rPr lang="en-US" sz="1800" dirty="0" err="1">
                <a:latin typeface="Arial" pitchFamily="34" charset="0"/>
                <a:cs typeface="Arial" pitchFamily="34" charset="0"/>
              </a:rPr>
              <a:t>sổ</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trang</a:t>
            </a:r>
            <a:r>
              <a:rPr lang="en-US" sz="1800" dirty="0">
                <a:latin typeface="Arial" pitchFamily="34" charset="0"/>
                <a:cs typeface="Arial" pitchFamily="34" charset="0"/>
              </a:rPr>
              <a:t> </a:t>
            </a:r>
            <a:r>
              <a:rPr lang="en-US" sz="1800" dirty="0" err="1">
                <a:latin typeface="Arial" pitchFamily="34" charset="0"/>
                <a:cs typeface="Arial" pitchFamily="34" charset="0"/>
              </a:rPr>
              <a:t>màn</a:t>
            </a:r>
            <a:r>
              <a:rPr lang="en-US" sz="1800" dirty="0">
                <a:latin typeface="Arial" pitchFamily="34" charset="0"/>
                <a:cs typeface="Arial" pitchFamily="34" charset="0"/>
              </a:rPr>
              <a:t> </a:t>
            </a:r>
            <a:r>
              <a:rPr lang="en-US" sz="1800" dirty="0" err="1">
                <a:latin typeface="Arial" pitchFamily="34" charset="0"/>
                <a:cs typeface="Arial" pitchFamily="34" charset="0"/>
              </a:rPr>
              <a:t>hình</a:t>
            </a:r>
            <a:endParaRPr lang="en-US" sz="1800" dirty="0">
              <a:latin typeface="Arial" pitchFamily="34" charset="0"/>
              <a:cs typeface="Arial" pitchFamily="34" charset="0"/>
            </a:endParaRPr>
          </a:p>
          <a:p>
            <a:pPr lvl="1"/>
            <a:r>
              <a:rPr lang="en-US" sz="1800" dirty="0" err="1">
                <a:latin typeface="Arial" pitchFamily="34" charset="0"/>
                <a:cs typeface="Arial" pitchFamily="34" charset="0"/>
              </a:rPr>
              <a:t>Bước</a:t>
            </a:r>
            <a:r>
              <a:rPr lang="en-US" sz="1800" dirty="0">
                <a:latin typeface="Arial" pitchFamily="34" charset="0"/>
                <a:cs typeface="Arial" pitchFamily="34" charset="0"/>
              </a:rPr>
              <a:t> 14: </a:t>
            </a:r>
            <a:r>
              <a:rPr lang="en-US" sz="1800" dirty="0" err="1">
                <a:latin typeface="Arial" pitchFamily="34" charset="0"/>
                <a:cs typeface="Arial" pitchFamily="34" charset="0"/>
              </a:rPr>
              <a:t>Kiểm</a:t>
            </a:r>
            <a:r>
              <a:rPr lang="en-US" sz="1800" dirty="0">
                <a:latin typeface="Arial" pitchFamily="34" charset="0"/>
                <a:cs typeface="Arial" pitchFamily="34" charset="0"/>
              </a:rPr>
              <a:t> </a:t>
            </a:r>
            <a:r>
              <a:rPr lang="en-US" sz="1800" dirty="0" err="1">
                <a:latin typeface="Arial" pitchFamily="34" charset="0"/>
                <a:cs typeface="Arial" pitchFamily="34" charset="0"/>
              </a:rPr>
              <a:t>thử</a:t>
            </a:r>
            <a:r>
              <a:rPr lang="en-US" sz="1800" dirty="0">
                <a:latin typeface="Arial" pitchFamily="34" charset="0"/>
                <a:cs typeface="Arial" pitchFamily="34" charset="0"/>
              </a:rPr>
              <a:t> </a:t>
            </a:r>
            <a:r>
              <a:rPr lang="en-US" sz="1800" dirty="0" err="1">
                <a:latin typeface="Arial" pitchFamily="34" charset="0"/>
                <a:cs typeface="Arial" pitchFamily="34" charset="0"/>
              </a:rPr>
              <a:t>hệ</a:t>
            </a:r>
            <a:r>
              <a:rPr lang="en-US" sz="1800" dirty="0">
                <a:latin typeface="Arial" pitchFamily="34" charset="0"/>
                <a:cs typeface="Arial" pitchFamily="34" charset="0"/>
              </a:rPr>
              <a:t> </a:t>
            </a:r>
            <a:r>
              <a:rPr lang="en-US" sz="1800" dirty="0" err="1">
                <a:latin typeface="Arial" pitchFamily="34" charset="0"/>
                <a:cs typeface="Arial" pitchFamily="34" charset="0"/>
              </a:rPr>
              <a:t>thống</a:t>
            </a:r>
            <a:r>
              <a:rPr lang="en-US" sz="1800" dirty="0">
                <a:latin typeface="Arial" pitchFamily="34" charset="0"/>
                <a:cs typeface="Arial" pitchFamily="34" charset="0"/>
              </a:rPr>
              <a:t>.</a:t>
            </a:r>
          </a:p>
          <a:p>
            <a:pPr lvl="1"/>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34</a:t>
            </a:fld>
            <a:endParaRPr lang="en-US"/>
          </a:p>
        </p:txBody>
      </p:sp>
    </p:spTree>
    <p:extLst>
      <p:ext uri="{BB962C8B-B14F-4D97-AF65-F5344CB8AC3E}">
        <p14:creationId xmlns:p14="http://schemas.microsoft.com/office/powerpoint/2010/main" val="5920330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a:t>
            </a:r>
            <a:r>
              <a:rPr lang="en-US" dirty="0" err="1"/>
              <a:t>Tổng</a:t>
            </a:r>
            <a:r>
              <a:rPr lang="en-US" dirty="0"/>
              <a:t> </a:t>
            </a:r>
            <a:r>
              <a:rPr lang="en-US" dirty="0" err="1"/>
              <a:t>kết</a:t>
            </a:r>
            <a:r>
              <a:rPr lang="en-US" dirty="0"/>
              <a:t> </a:t>
            </a:r>
            <a:r>
              <a:rPr lang="en-US" dirty="0" err="1"/>
              <a:t>bài</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Tổng</a:t>
            </a:r>
            <a:r>
              <a:rPr lang="en-US" sz="2400" b="0" dirty="0">
                <a:latin typeface="Arial" pitchFamily="34" charset="0"/>
                <a:cs typeface="Arial" pitchFamily="34" charset="0"/>
              </a:rPr>
              <a:t> </a:t>
            </a:r>
            <a:r>
              <a:rPr lang="en-US" sz="2400" b="0" dirty="0" err="1">
                <a:latin typeface="Arial" pitchFamily="34" charset="0"/>
                <a:cs typeface="Arial" pitchFamily="34" charset="0"/>
              </a:rPr>
              <a:t>kết</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nguyên</a:t>
            </a:r>
            <a:r>
              <a:rPr lang="en-US" sz="2400" b="0" dirty="0">
                <a:latin typeface="Arial" pitchFamily="34" charset="0"/>
                <a:cs typeface="Arial" pitchFamily="34" charset="0"/>
              </a:rPr>
              <a:t> </a:t>
            </a:r>
            <a:r>
              <a:rPr lang="en-US" sz="2400" b="0" dirty="0" err="1">
                <a:latin typeface="Arial" pitchFamily="34" charset="0"/>
                <a:cs typeface="Arial" pitchFamily="34" charset="0"/>
              </a:rPr>
              <a:t>lý</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UI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i="1" dirty="0">
                <a:latin typeface="Arial" pitchFamily="34" charset="0"/>
                <a:cs typeface="Arial" pitchFamily="34" charset="0"/>
              </a:rPr>
              <a:t>Norman</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luật</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endParaRPr lang="en-US" sz="2400" b="0" dirty="0">
              <a:latin typeface="Arial" pitchFamily="34" charset="0"/>
              <a:cs typeface="Arial" pitchFamily="34" charset="0"/>
            </a:endParaRPr>
          </a:p>
          <a:p>
            <a:r>
              <a:rPr lang="en-US" sz="2400" b="0" dirty="0" err="1">
                <a:latin typeface="Arial" pitchFamily="34" charset="0"/>
                <a:cs typeface="Arial" pitchFamily="34" charset="0"/>
              </a:rPr>
              <a:t>Nghiên</a:t>
            </a:r>
            <a:r>
              <a:rPr lang="en-US" sz="2400" b="0" dirty="0">
                <a:latin typeface="Arial" pitchFamily="34" charset="0"/>
                <a:cs typeface="Arial" pitchFamily="34" charset="0"/>
              </a:rPr>
              <a:t> </a:t>
            </a:r>
            <a:r>
              <a:rPr lang="en-US" sz="2400" b="0" dirty="0" err="1">
                <a:latin typeface="Arial" pitchFamily="34" charset="0"/>
                <a:cs typeface="Arial" pitchFamily="34" charset="0"/>
              </a:rPr>
              <a:t>cứu</a:t>
            </a:r>
            <a:r>
              <a:rPr lang="en-US" sz="2400" b="0" dirty="0">
                <a:latin typeface="Arial" pitchFamily="34" charset="0"/>
                <a:cs typeface="Arial" pitchFamily="34" charset="0"/>
              </a:rPr>
              <a:t> 10 </a:t>
            </a:r>
            <a:r>
              <a:rPr lang="en-US" sz="2400" b="0" dirty="0" err="1">
                <a:latin typeface="Arial" pitchFamily="34" charset="0"/>
                <a:cs typeface="Arial" pitchFamily="34" charset="0"/>
              </a:rPr>
              <a:t>kinh</a:t>
            </a:r>
            <a:r>
              <a:rPr lang="en-US" sz="2400" b="0" dirty="0">
                <a:latin typeface="Arial" pitchFamily="34" charset="0"/>
                <a:cs typeface="Arial" pitchFamily="34" charset="0"/>
              </a:rPr>
              <a:t> </a:t>
            </a:r>
            <a:r>
              <a:rPr lang="en-US" sz="2400" b="0" dirty="0" err="1">
                <a:latin typeface="Arial" pitchFamily="34" charset="0"/>
                <a:cs typeface="Arial" pitchFamily="34" charset="0"/>
              </a:rPr>
              <a:t>nghiệm</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i="1" dirty="0">
                <a:latin typeface="Arial" pitchFamily="34" charset="0"/>
                <a:cs typeface="Arial" pitchFamily="34" charset="0"/>
              </a:rPr>
              <a:t>Nielsen</a:t>
            </a:r>
          </a:p>
          <a:p>
            <a:r>
              <a:rPr lang="en-US" sz="2400" b="0" dirty="0" err="1">
                <a:latin typeface="Arial" pitchFamily="34" charset="0"/>
                <a:cs typeface="Arial" pitchFamily="34" charset="0"/>
              </a:rPr>
              <a:t>Nghiên</a:t>
            </a:r>
            <a:r>
              <a:rPr lang="en-US" sz="2400" b="0" dirty="0">
                <a:latin typeface="Arial" pitchFamily="34" charset="0"/>
                <a:cs typeface="Arial" pitchFamily="34" charset="0"/>
              </a:rPr>
              <a:t> </a:t>
            </a:r>
            <a:r>
              <a:rPr lang="en-US" sz="2400" b="0" dirty="0" err="1">
                <a:latin typeface="Arial" pitchFamily="34" charset="0"/>
                <a:cs typeface="Arial" pitchFamily="34" charset="0"/>
              </a:rPr>
              <a:t>cứu</a:t>
            </a:r>
            <a:r>
              <a:rPr lang="en-US" sz="2400" b="0" dirty="0">
                <a:latin typeface="Arial" pitchFamily="34" charset="0"/>
                <a:cs typeface="Arial" pitchFamily="34" charset="0"/>
              </a:rPr>
              <a:t> 16 qui </a:t>
            </a:r>
            <a:r>
              <a:rPr lang="en-US" sz="2400" b="0" dirty="0" err="1">
                <a:latin typeface="Arial" pitchFamily="34" charset="0"/>
                <a:cs typeface="Arial" pitchFamily="34" charset="0"/>
              </a:rPr>
              <a:t>tắc</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i="1" dirty="0" err="1">
                <a:latin typeface="Arial" pitchFamily="34" charset="0"/>
                <a:cs typeface="Arial" pitchFamily="34" charset="0"/>
              </a:rPr>
              <a:t>Tognazzini</a:t>
            </a:r>
            <a:endParaRPr lang="en-US" sz="2400" b="0" i="1" dirty="0">
              <a:latin typeface="Arial" pitchFamily="34" charset="0"/>
              <a:cs typeface="Arial" pitchFamily="34" charset="0"/>
            </a:endParaRPr>
          </a:p>
          <a:p>
            <a:r>
              <a:rPr lang="en-US" sz="2400" b="0" dirty="0" err="1">
                <a:latin typeface="Arial" pitchFamily="34" charset="0"/>
                <a:cs typeface="Arial" pitchFamily="34" charset="0"/>
              </a:rPr>
              <a:t>Nghiên</a:t>
            </a:r>
            <a:r>
              <a:rPr lang="en-US" sz="2400" b="0" dirty="0">
                <a:latin typeface="Arial" pitchFamily="34" charset="0"/>
                <a:cs typeface="Arial" pitchFamily="34" charset="0"/>
              </a:rPr>
              <a:t> </a:t>
            </a:r>
            <a:r>
              <a:rPr lang="en-US" sz="2400" b="0" dirty="0" err="1">
                <a:latin typeface="Arial" pitchFamily="34" charset="0"/>
                <a:cs typeface="Arial" pitchFamily="34" charset="0"/>
              </a:rPr>
              <a:t>cứu</a:t>
            </a:r>
            <a:r>
              <a:rPr lang="en-US" sz="2400" b="0" dirty="0">
                <a:latin typeface="Arial" pitchFamily="34" charset="0"/>
                <a:cs typeface="Arial" pitchFamily="34" charset="0"/>
              </a:rPr>
              <a:t> 8 qui </a:t>
            </a:r>
            <a:r>
              <a:rPr lang="en-US" sz="2400" b="0" dirty="0" err="1">
                <a:latin typeface="Arial" pitchFamily="34" charset="0"/>
                <a:cs typeface="Arial" pitchFamily="34" charset="0"/>
              </a:rPr>
              <a:t>tắc</a:t>
            </a:r>
            <a:r>
              <a:rPr lang="en-US" sz="2400" b="0" dirty="0">
                <a:latin typeface="Arial" pitchFamily="34" charset="0"/>
                <a:cs typeface="Arial" pitchFamily="34" charset="0"/>
              </a:rPr>
              <a:t> </a:t>
            </a:r>
            <a:r>
              <a:rPr lang="en-US" sz="2400" b="0" dirty="0" err="1">
                <a:latin typeface="Arial" pitchFamily="34" charset="0"/>
                <a:cs typeface="Arial" pitchFamily="34" charset="0"/>
              </a:rPr>
              <a:t>vàng</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i="1" dirty="0" err="1">
                <a:latin typeface="Arial" pitchFamily="34" charset="0"/>
                <a:cs typeface="Arial" pitchFamily="34" charset="0"/>
              </a:rPr>
              <a:t>Shneiderman</a:t>
            </a:r>
            <a:endParaRPr lang="en-US" sz="2400" b="0" i="1" dirty="0">
              <a:latin typeface="Arial" pitchFamily="34" charset="0"/>
              <a:cs typeface="Arial" pitchFamily="34" charset="0"/>
            </a:endParaRPr>
          </a:p>
          <a:p>
            <a:r>
              <a:rPr lang="en-US" sz="2400" b="0" dirty="0">
                <a:latin typeface="Arial" pitchFamily="34" charset="0"/>
                <a:cs typeface="Arial" pitchFamily="34" charset="0"/>
              </a:rPr>
              <a:t>14 </a:t>
            </a:r>
            <a:r>
              <a:rPr lang="en-US" sz="2400" b="0" dirty="0" err="1">
                <a:latin typeface="Arial" pitchFamily="34" charset="0"/>
                <a:cs typeface="Arial" pitchFamily="34" charset="0"/>
              </a:rPr>
              <a:t>bước</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qui </a:t>
            </a:r>
            <a:r>
              <a:rPr lang="en-US" sz="2400" b="0" dirty="0" err="1">
                <a:latin typeface="Arial" pitchFamily="34" charset="0"/>
                <a:cs typeface="Arial" pitchFamily="34" charset="0"/>
              </a:rPr>
              <a:t>trình</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i="1" dirty="0" err="1">
                <a:latin typeface="Arial" pitchFamily="34" charset="0"/>
                <a:cs typeface="Arial" pitchFamily="34" charset="0"/>
              </a:rPr>
              <a:t>Galitz</a:t>
            </a:r>
            <a:endParaRPr lang="en-US" sz="2400" b="0" i="1" dirty="0">
              <a:latin typeface="Arial" pitchFamily="34" charset="0"/>
              <a:cs typeface="Arial" pitchFamily="34" charset="0"/>
            </a:endParaRPr>
          </a:p>
          <a:p>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kinh</a:t>
            </a:r>
            <a:r>
              <a:rPr lang="en-US" sz="2400" b="0" dirty="0">
                <a:latin typeface="Arial" pitchFamily="34" charset="0"/>
                <a:cs typeface="Arial" pitchFamily="34" charset="0"/>
              </a:rPr>
              <a:t> </a:t>
            </a:r>
            <a:r>
              <a:rPr lang="en-US" sz="2400" b="0" dirty="0" err="1">
                <a:latin typeface="Arial" pitchFamily="34" charset="0"/>
                <a:cs typeface="Arial" pitchFamily="34" charset="0"/>
              </a:rPr>
              <a:t>nghiệm</a:t>
            </a:r>
            <a:r>
              <a:rPr lang="en-US" sz="2400" b="0" dirty="0">
                <a:latin typeface="Arial" pitchFamily="34" charset="0"/>
                <a:cs typeface="Arial" pitchFamily="34" charset="0"/>
              </a:rPr>
              <a:t>, </a:t>
            </a:r>
            <a:r>
              <a:rPr lang="en-US" sz="2400" b="0" dirty="0" err="1">
                <a:latin typeface="Arial" pitchFamily="34" charset="0"/>
                <a:cs typeface="Arial" pitchFamily="34" charset="0"/>
              </a:rPr>
              <a:t>nguyên</a:t>
            </a:r>
            <a:r>
              <a:rPr lang="en-US" sz="2400" b="0" dirty="0">
                <a:latin typeface="Arial" pitchFamily="34" charset="0"/>
                <a:cs typeface="Arial" pitchFamily="34" charset="0"/>
              </a:rPr>
              <a:t> </a:t>
            </a:r>
            <a:r>
              <a:rPr lang="en-US" sz="2400" b="0" dirty="0" err="1">
                <a:latin typeface="Arial" pitchFamily="34" charset="0"/>
                <a:cs typeface="Arial" pitchFamily="34" charset="0"/>
              </a:rPr>
              <a:t>tắc</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UI do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nhà</a:t>
            </a:r>
            <a:r>
              <a:rPr lang="en-US" sz="2400" b="0" dirty="0">
                <a:latin typeface="Arial" pitchFamily="34" charset="0"/>
                <a:cs typeface="Arial" pitchFamily="34" charset="0"/>
              </a:rPr>
              <a:t> </a:t>
            </a:r>
            <a:r>
              <a:rPr lang="en-US" sz="2400" b="0" dirty="0" err="1">
                <a:latin typeface="Arial" pitchFamily="34" charset="0"/>
                <a:cs typeface="Arial" pitchFamily="34" charset="0"/>
              </a:rPr>
              <a:t>nghiên</a:t>
            </a:r>
            <a:r>
              <a:rPr lang="en-US" sz="2400" b="0" dirty="0">
                <a:latin typeface="Arial" pitchFamily="34" charset="0"/>
                <a:cs typeface="Arial" pitchFamily="34" charset="0"/>
              </a:rPr>
              <a:t> </a:t>
            </a:r>
            <a:r>
              <a:rPr lang="en-US" sz="2400" b="0" dirty="0" err="1">
                <a:latin typeface="Arial" pitchFamily="34" charset="0"/>
                <a:cs typeface="Arial" pitchFamily="34" charset="0"/>
              </a:rPr>
              <a:t>cứu</a:t>
            </a:r>
            <a:r>
              <a:rPr lang="en-US" sz="2400" b="0" dirty="0">
                <a:latin typeface="Arial" pitchFamily="34" charset="0"/>
                <a:cs typeface="Arial" pitchFamily="34" charset="0"/>
              </a:rPr>
              <a:t> </a:t>
            </a:r>
            <a:r>
              <a:rPr lang="en-US" sz="2400" b="0" dirty="0" err="1">
                <a:latin typeface="Arial" pitchFamily="34" charset="0"/>
                <a:cs typeface="Arial" pitchFamily="34" charset="0"/>
              </a:rPr>
              <a:t>đề</a:t>
            </a:r>
            <a:r>
              <a:rPr lang="en-US" sz="2400" b="0" dirty="0">
                <a:latin typeface="Arial" pitchFamily="34" charset="0"/>
                <a:cs typeface="Arial" pitchFamily="34" charset="0"/>
              </a:rPr>
              <a:t> </a:t>
            </a:r>
            <a:r>
              <a:rPr lang="en-US" sz="2400" b="0" dirty="0" err="1">
                <a:latin typeface="Arial" pitchFamily="34" charset="0"/>
                <a:cs typeface="Arial" pitchFamily="34" charset="0"/>
              </a:rPr>
              <a:t>xuất</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những</a:t>
            </a:r>
            <a:r>
              <a:rPr lang="en-US" sz="2400" b="0" dirty="0">
                <a:latin typeface="Arial" pitchFamily="34" charset="0"/>
                <a:cs typeface="Arial" pitchFamily="34" charset="0"/>
              </a:rPr>
              <a:t> </a:t>
            </a:r>
            <a:r>
              <a:rPr lang="en-US" sz="2400" b="0" dirty="0" err="1">
                <a:latin typeface="Arial" pitchFamily="34" charset="0"/>
                <a:cs typeface="Arial" pitchFamily="34" charset="0"/>
              </a:rPr>
              <a:t>điểm</a:t>
            </a:r>
            <a:r>
              <a:rPr lang="en-US" sz="2400" b="0" dirty="0">
                <a:latin typeface="Arial" pitchFamily="34" charset="0"/>
                <a:cs typeface="Arial" pitchFamily="34" charset="0"/>
              </a:rPr>
              <a:t> </a:t>
            </a:r>
            <a:r>
              <a:rPr lang="en-US" sz="2400" b="0" dirty="0" err="1">
                <a:latin typeface="Arial" pitchFamily="34" charset="0"/>
                <a:cs typeface="Arial" pitchFamily="34" charset="0"/>
              </a:rPr>
              <a:t>cơ</a:t>
            </a:r>
            <a:r>
              <a:rPr lang="en-US" sz="2400" b="0" dirty="0">
                <a:latin typeface="Arial" pitchFamily="34" charset="0"/>
                <a:cs typeface="Arial" pitchFamily="34" charset="0"/>
              </a:rPr>
              <a:t> </a:t>
            </a:r>
            <a:r>
              <a:rPr lang="en-US" sz="2400" b="0" dirty="0" err="1">
                <a:latin typeface="Arial" pitchFamily="34" charset="0"/>
                <a:cs typeface="Arial" pitchFamily="34" charset="0"/>
              </a:rPr>
              <a:t>bản</a:t>
            </a:r>
            <a:r>
              <a:rPr lang="en-US" sz="2400" b="0" dirty="0">
                <a:latin typeface="Arial" pitchFamily="34" charset="0"/>
                <a:cs typeface="Arial" pitchFamily="34" charset="0"/>
              </a:rPr>
              <a:t> </a:t>
            </a:r>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như</a:t>
            </a:r>
            <a:r>
              <a:rPr lang="en-US" sz="2400" b="0" dirty="0">
                <a:latin typeface="Arial" pitchFamily="34" charset="0"/>
                <a:cs typeface="Arial" pitchFamily="34" charset="0"/>
              </a:rPr>
              <a:t> </a:t>
            </a:r>
            <a:r>
              <a:rPr lang="en-US" sz="2400" b="0" dirty="0" err="1">
                <a:latin typeface="Arial" pitchFamily="34" charset="0"/>
                <a:cs typeface="Arial" pitchFamily="34" charset="0"/>
              </a:rPr>
              <a:t>nhau</a:t>
            </a:r>
            <a:r>
              <a:rPr lang="en-US" sz="2400" b="0" dirty="0">
                <a:latin typeface="Arial" pitchFamily="34" charset="0"/>
                <a:cs typeface="Arial" pitchFamily="34" charset="0"/>
              </a:rPr>
              <a:t>.</a:t>
            </a:r>
          </a:p>
          <a:p>
            <a:r>
              <a:rPr lang="en-US" sz="2400" b="0" dirty="0" err="1">
                <a:latin typeface="Arial" pitchFamily="34" charset="0"/>
                <a:cs typeface="Arial" pitchFamily="34" charset="0"/>
              </a:rPr>
              <a:t>Người</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cần</a:t>
            </a:r>
            <a:r>
              <a:rPr lang="en-US" sz="2400" b="0" dirty="0">
                <a:latin typeface="Arial" pitchFamily="34" charset="0"/>
                <a:cs typeface="Arial" pitchFamily="34" charset="0"/>
              </a:rPr>
              <a:t> </a:t>
            </a:r>
            <a:r>
              <a:rPr lang="en-US" sz="2400" b="0" dirty="0" err="1">
                <a:latin typeface="Arial" pitchFamily="34" charset="0"/>
                <a:cs typeface="Arial" pitchFamily="34" charset="0"/>
              </a:rPr>
              <a:t>lựa</a:t>
            </a:r>
            <a:r>
              <a:rPr lang="en-US" sz="2400" b="0" dirty="0">
                <a:latin typeface="Arial" pitchFamily="34" charset="0"/>
                <a:cs typeface="Arial" pitchFamily="34" charset="0"/>
              </a:rPr>
              <a:t> </a:t>
            </a:r>
            <a:r>
              <a:rPr lang="en-US" sz="2400" b="0" dirty="0" err="1">
                <a:latin typeface="Arial" pitchFamily="34" charset="0"/>
                <a:cs typeface="Arial" pitchFamily="34" charset="0"/>
              </a:rPr>
              <a:t>chọn</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tuân</a:t>
            </a:r>
            <a:r>
              <a:rPr lang="en-US" sz="2400" b="0" dirty="0">
                <a:latin typeface="Arial" pitchFamily="34" charset="0"/>
                <a:cs typeface="Arial" pitchFamily="34" charset="0"/>
              </a:rPr>
              <a:t> </a:t>
            </a:r>
            <a:r>
              <a:rPr lang="en-US" sz="2400" b="0" dirty="0" err="1">
                <a:latin typeface="Arial" pitchFamily="34" charset="0"/>
                <a:cs typeface="Arial" pitchFamily="34" charset="0"/>
              </a:rPr>
              <a:t>thủ</a:t>
            </a:r>
            <a:r>
              <a:rPr lang="en-US" sz="2400" b="0" dirty="0">
                <a:latin typeface="Arial" pitchFamily="34" charset="0"/>
                <a:cs typeface="Arial" pitchFamily="34" charset="0"/>
              </a:rPr>
              <a:t> </a:t>
            </a:r>
            <a:r>
              <a:rPr lang="en-US" sz="2400" b="0" dirty="0" err="1">
                <a:latin typeface="Arial" pitchFamily="34" charset="0"/>
                <a:cs typeface="Arial" pitchFamily="34" charset="0"/>
              </a:rPr>
              <a:t>sao</a:t>
            </a:r>
            <a:r>
              <a:rPr lang="en-US" sz="2400" b="0" dirty="0">
                <a:latin typeface="Arial" pitchFamily="34" charset="0"/>
                <a:cs typeface="Arial" pitchFamily="34" charset="0"/>
              </a:rPr>
              <a:t> </a:t>
            </a:r>
            <a:r>
              <a:rPr lang="en-US" sz="2400" b="0" dirty="0" err="1">
                <a:latin typeface="Arial" pitchFamily="34" charset="0"/>
                <a:cs typeface="Arial" pitchFamily="34" charset="0"/>
              </a:rPr>
              <a:t>cho</a:t>
            </a:r>
            <a:r>
              <a:rPr lang="en-US" sz="2400" b="0" dirty="0">
                <a:latin typeface="Arial" pitchFamily="34" charset="0"/>
                <a:cs typeface="Arial" pitchFamily="34" charset="0"/>
              </a:rPr>
              <a:t> </a:t>
            </a:r>
            <a:r>
              <a:rPr lang="en-US" sz="2400" b="0" dirty="0" err="1">
                <a:latin typeface="Arial" pitchFamily="34" charset="0"/>
                <a:cs typeface="Arial" pitchFamily="34" charset="0"/>
              </a:rPr>
              <a:t>phù</a:t>
            </a:r>
            <a:r>
              <a:rPr lang="en-US" sz="2400" b="0" dirty="0">
                <a:latin typeface="Arial" pitchFamily="34" charset="0"/>
                <a:cs typeface="Arial" pitchFamily="34" charset="0"/>
              </a:rPr>
              <a:t> </a:t>
            </a:r>
            <a:r>
              <a:rPr lang="en-US" sz="2400" b="0" dirty="0" err="1">
                <a:latin typeface="Arial" pitchFamily="34" charset="0"/>
                <a:cs typeface="Arial" pitchFamily="34" charset="0"/>
              </a:rPr>
              <a:t>hợp</a:t>
            </a:r>
            <a:r>
              <a:rPr lang="en-US" sz="2400" b="0" dirty="0">
                <a:latin typeface="Arial" pitchFamily="34" charset="0"/>
                <a:cs typeface="Arial" pitchFamily="34" charset="0"/>
              </a:rPr>
              <a:t> </a:t>
            </a:r>
            <a:r>
              <a:rPr lang="en-US" sz="2400" b="0" dirty="0" err="1">
                <a:latin typeface="Arial" pitchFamily="34" charset="0"/>
                <a:cs typeface="Arial" pitchFamily="34" charset="0"/>
              </a:rPr>
              <a:t>với</a:t>
            </a:r>
            <a:r>
              <a:rPr lang="en-US" sz="2400" b="0" dirty="0">
                <a:latin typeface="Arial" pitchFamily="34" charset="0"/>
                <a:cs typeface="Arial" pitchFamily="34" charset="0"/>
              </a:rPr>
              <a:t> </a:t>
            </a:r>
            <a:r>
              <a:rPr lang="en-US" sz="2400" b="0" dirty="0" err="1">
                <a:latin typeface="Arial" pitchFamily="34" charset="0"/>
                <a:cs typeface="Arial" pitchFamily="34" charset="0"/>
              </a:rPr>
              <a:t>nhiệm</a:t>
            </a:r>
            <a:r>
              <a:rPr lang="en-US" sz="2400" b="0" dirty="0">
                <a:latin typeface="Arial" pitchFamily="34" charset="0"/>
                <a:cs typeface="Arial" pitchFamily="34" charset="0"/>
              </a:rPr>
              <a:t> </a:t>
            </a:r>
            <a:r>
              <a:rPr lang="en-US" sz="2400" b="0" dirty="0" err="1">
                <a:latin typeface="Arial" pitchFamily="34" charset="0"/>
                <a:cs typeface="Arial" pitchFamily="34" charset="0"/>
              </a:rPr>
              <a:t>vụ</a:t>
            </a:r>
            <a:r>
              <a:rPr lang="en-US" sz="2400" b="0" dirty="0">
                <a:latin typeface="Arial" pitchFamily="34" charset="0"/>
                <a:cs typeface="Arial" pitchFamily="34" charset="0"/>
              </a:rPr>
              <a:t> </a:t>
            </a:r>
            <a:r>
              <a:rPr lang="en-US" sz="2400" b="0" dirty="0" err="1">
                <a:latin typeface="Arial" pitchFamily="34" charset="0"/>
                <a:cs typeface="Arial" pitchFamily="34" charset="0"/>
              </a:rPr>
              <a:t>cụ</a:t>
            </a:r>
            <a:r>
              <a:rPr lang="en-US" sz="2400" b="0" dirty="0">
                <a:latin typeface="Arial" pitchFamily="34" charset="0"/>
                <a:cs typeface="Arial" pitchFamily="34" charset="0"/>
              </a:rPr>
              <a:t> </a:t>
            </a:r>
            <a:r>
              <a:rPr lang="en-US" sz="2400" b="0" dirty="0" err="1">
                <a:latin typeface="Arial" pitchFamily="34" charset="0"/>
                <a:cs typeface="Arial" pitchFamily="34" charset="0"/>
              </a:rPr>
              <a:t>thể</a:t>
            </a:r>
            <a:r>
              <a:rPr lang="en-US" sz="2400" b="0" dirty="0">
                <a:latin typeface="Arial" pitchFamily="34" charset="0"/>
                <a:cs typeface="Arial" pitchFamily="34" charset="0"/>
              </a:rPr>
              <a:t>.</a:t>
            </a: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35</a:t>
            </a:fld>
            <a:endParaRPr lang="en-US"/>
          </a:p>
        </p:txBody>
      </p:sp>
    </p:spTree>
    <p:extLst>
      <p:ext uri="{BB962C8B-B14F-4D97-AF65-F5344CB8AC3E}">
        <p14:creationId xmlns:p14="http://schemas.microsoft.com/office/powerpoint/2010/main" val="20011019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3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Thank You!</a:t>
            </a:r>
          </a:p>
        </p:txBody>
      </p:sp>
      <p:sp>
        <p:nvSpPr>
          <p:cNvPr id="3" name="Date Placeholder 2"/>
          <p:cNvSpPr>
            <a:spLocks noGrp="1"/>
          </p:cNvSpPr>
          <p:nvPr>
            <p:ph type="dt" sz="half" idx="2"/>
          </p:nvPr>
        </p:nvSpPr>
        <p:spPr/>
        <p:txBody>
          <a:bodyPr/>
          <a:lstStyle/>
          <a:p>
            <a:r>
              <a:rPr lang="en-US" smtClean="0"/>
              <a:t>12/2013</a:t>
            </a:r>
            <a:endParaRPr lang="en-US"/>
          </a:p>
        </p:txBody>
      </p:sp>
      <p:sp>
        <p:nvSpPr>
          <p:cNvPr id="4" name="Slide Number Placeholder 3"/>
          <p:cNvSpPr>
            <a:spLocks noGrp="1"/>
          </p:cNvSpPr>
          <p:nvPr>
            <p:ph type="sldNum" sz="quarter" idx="4"/>
          </p:nvPr>
        </p:nvSpPr>
        <p:spPr/>
        <p:txBody>
          <a:bodyPr/>
          <a:lstStyle/>
          <a:p>
            <a:fld id="{79963460-0769-411E-87EA-8CDCF0607346}" type="slidenum">
              <a:rPr lang="en-US" smtClean="0"/>
              <a:pPr/>
              <a:t>36</a:t>
            </a:fld>
            <a:endParaRPr lang="en-US"/>
          </a:p>
        </p:txBody>
      </p:sp>
      <p:sp>
        <p:nvSpPr>
          <p:cNvPr id="5" name="Footer Placeholder 4"/>
          <p:cNvSpPr>
            <a:spLocks noGrp="1"/>
          </p:cNvSpPr>
          <p:nvPr>
            <p:ph type="ftr" sz="quarter" idx="3"/>
          </p:nvPr>
        </p:nvSpPr>
        <p:spPr/>
        <p:txBody>
          <a:bodyPr/>
          <a:lstStyle/>
          <a:p>
            <a:r>
              <a:rPr lang="en-US" smtClean="0"/>
              <a:t>ntphuong-cnpm</a:t>
            </a:r>
            <a:endParaRPr lang="en-US"/>
          </a:p>
        </p:txBody>
      </p:sp>
      <p:pic>
        <p:nvPicPr>
          <p:cNvPr id="6" name="Picture 2" descr="http://www.ictu.edu.vn/attachments/article/149/LogoICTU.jpg"/>
          <p:cNvPicPr>
            <a:picLocks noChangeAspect="1" noChangeArrowheads="1"/>
          </p:cNvPicPr>
          <p:nvPr/>
        </p:nvPicPr>
        <p:blipFill>
          <a:blip r:embed="rId2" cstate="print"/>
          <a:srcRect/>
          <a:stretch>
            <a:fillRect/>
          </a:stretch>
        </p:blipFill>
        <p:spPr bwMode="auto">
          <a:xfrm>
            <a:off x="457200" y="0"/>
            <a:ext cx="1143000" cy="1143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p:cTn id="7" dur="500" fill="hold"/>
                                        <p:tgtEl>
                                          <p:spTgt spid="86022"/>
                                        </p:tgtEl>
                                        <p:attrNameLst>
                                          <p:attrName>ppt_w</p:attrName>
                                        </p:attrNameLst>
                                      </p:cBhvr>
                                      <p:tavLst>
                                        <p:tav tm="0">
                                          <p:val>
                                            <p:fltVal val="0"/>
                                          </p:val>
                                        </p:tav>
                                        <p:tav tm="100000">
                                          <p:val>
                                            <p:strVal val="#ppt_w"/>
                                          </p:val>
                                        </p:tav>
                                      </p:tavLst>
                                    </p:anim>
                                    <p:anim calcmode="lin" valueType="num">
                                      <p:cBhvr>
                                        <p:cTn id="8" dur="500" fill="hold"/>
                                        <p:tgtEl>
                                          <p:spTgt spid="86022"/>
                                        </p:tgtEl>
                                        <p:attrNameLst>
                                          <p:attrName>ppt_h</p:attrName>
                                        </p:attrNameLst>
                                      </p:cBhvr>
                                      <p:tavLst>
                                        <p:tav tm="0">
                                          <p:val>
                                            <p:fltVal val="0"/>
                                          </p:val>
                                        </p:tav>
                                        <p:tav tm="100000">
                                          <p:val>
                                            <p:strVal val="#ppt_h"/>
                                          </p:val>
                                        </p:tav>
                                      </p:tavLst>
                                    </p:anim>
                                    <p:animEffect transition="in" filter="fade">
                                      <p:cBhvr>
                                        <p:cTn id="9"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71" y="1099868"/>
            <a:ext cx="9277007" cy="41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983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162800" cy="563563"/>
          </a:xfrm>
        </p:spPr>
        <p:txBody>
          <a:bodyPr/>
          <a:lstStyle/>
          <a:p>
            <a:pPr algn="ctr"/>
            <a:r>
              <a:rPr lang="en-US" sz="3000" dirty="0" smtClean="0"/>
              <a:t>1</a:t>
            </a:r>
            <a:r>
              <a:rPr lang="en-US" sz="3000" dirty="0"/>
              <a:t>. </a:t>
            </a:r>
            <a:r>
              <a:rPr lang="en-US" sz="3000" dirty="0" err="1" smtClean="0"/>
              <a:t>Lỗi</a:t>
            </a:r>
            <a:r>
              <a:rPr lang="en-US" sz="3000" dirty="0"/>
              <a:t> </a:t>
            </a:r>
            <a:r>
              <a:rPr lang="en-US" sz="3000" dirty="0" err="1" smtClean="0"/>
              <a:t>thiết</a:t>
            </a:r>
            <a:r>
              <a:rPr lang="en-US" sz="3000" dirty="0"/>
              <a:t> </a:t>
            </a:r>
            <a:r>
              <a:rPr lang="en-US" sz="3000" dirty="0" err="1" smtClean="0"/>
              <a:t>kế</a:t>
            </a:r>
            <a:r>
              <a:rPr lang="en-US" sz="3000" dirty="0" smtClean="0"/>
              <a:t> GUI</a:t>
            </a:r>
            <a:endParaRPr lang="en-US" sz="3000" dirty="0"/>
          </a:p>
        </p:txBody>
      </p:sp>
      <p:sp>
        <p:nvSpPr>
          <p:cNvPr id="3" name="Content Placeholder 2"/>
          <p:cNvSpPr>
            <a:spLocks noGrp="1"/>
          </p:cNvSpPr>
          <p:nvPr>
            <p:ph idx="1"/>
          </p:nvPr>
        </p:nvSpPr>
        <p:spPr>
          <a:xfrm>
            <a:off x="457200" y="4572000"/>
            <a:ext cx="7848600" cy="1066800"/>
          </a:xfrm>
        </p:spPr>
        <p:txBody>
          <a:bodyPr/>
          <a:lstStyle/>
          <a:p>
            <a:pPr lvl="1">
              <a:buNone/>
            </a:pPr>
            <a:endParaRPr lang="en-US" sz="2000" b="0" smtClean="0">
              <a:latin typeface="Arial" pitchFamily="34" charset="0"/>
              <a:cs typeface="Arial" pitchFamily="34" charset="0"/>
            </a:endParaRPr>
          </a:p>
          <a:p>
            <a:endParaRPr lang="en-US" sz="2400" b="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pic>
        <p:nvPicPr>
          <p:cNvPr id="8" name="Picture 7" descr="bad-web-design."/>
          <p:cNvPicPr/>
          <p:nvPr/>
        </p:nvPicPr>
        <p:blipFill>
          <a:blip r:embed="rId3" cstate="print"/>
          <a:srcRect/>
          <a:stretch>
            <a:fillRect/>
          </a:stretch>
        </p:blipFill>
        <p:spPr bwMode="auto">
          <a:xfrm>
            <a:off x="2133600" y="1219200"/>
            <a:ext cx="4306817" cy="2849526"/>
          </a:xfrm>
          <a:prstGeom prst="rect">
            <a:avLst/>
          </a:prstGeom>
          <a:noFill/>
          <a:ln w="9525">
            <a:noFill/>
            <a:miter lim="800000"/>
            <a:headEnd/>
            <a:tailEnd/>
          </a:ln>
        </p:spPr>
      </p:pic>
      <p:sp>
        <p:nvSpPr>
          <p:cNvPr id="10" name="TextBox 9"/>
          <p:cNvSpPr txBox="1"/>
          <p:nvPr/>
        </p:nvSpPr>
        <p:spPr>
          <a:xfrm>
            <a:off x="1143000" y="4800600"/>
            <a:ext cx="6629400" cy="954107"/>
          </a:xfrm>
          <a:prstGeom prst="rect">
            <a:avLst/>
          </a:prstGeom>
          <a:noFill/>
        </p:spPr>
        <p:txBody>
          <a:bodyPr wrap="square" rtlCol="0">
            <a:spAutoFit/>
          </a:bodyPr>
          <a:lstStyle/>
          <a:p>
            <a:pPr algn="ctr"/>
            <a:r>
              <a:rPr lang="en-US" sz="2800" smtClean="0"/>
              <a:t>Bạn có đủ can đảm để mua chứng khoán từ một trang web như này???</a:t>
            </a:r>
            <a:endParaRPr lang="en-US" sz="2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Lỗi</a:t>
            </a:r>
            <a:r>
              <a:rPr lang="en-US" dirty="0"/>
              <a:t> </a:t>
            </a:r>
            <a:r>
              <a:rPr lang="en-US" dirty="0" err="1"/>
              <a:t>thiết</a:t>
            </a:r>
            <a:r>
              <a:rPr lang="en-US" dirty="0"/>
              <a:t> </a:t>
            </a:r>
            <a:r>
              <a:rPr lang="en-US" dirty="0" err="1"/>
              <a:t>kế</a:t>
            </a:r>
            <a:r>
              <a:rPr lang="en-US" dirty="0"/>
              <a:t> GUI?</a:t>
            </a:r>
          </a:p>
        </p:txBody>
      </p:sp>
      <p:sp>
        <p:nvSpPr>
          <p:cNvPr id="3" name="Content Placeholder 2"/>
          <p:cNvSpPr>
            <a:spLocks noGrp="1"/>
          </p:cNvSpPr>
          <p:nvPr>
            <p:ph idx="1"/>
          </p:nvPr>
        </p:nvSpPr>
        <p:spPr>
          <a:xfrm>
            <a:off x="457200" y="1076325"/>
            <a:ext cx="5105400" cy="5248275"/>
          </a:xfrm>
        </p:spPr>
        <p:txBody>
          <a:bodyPr/>
          <a:lstStyle/>
          <a:p>
            <a:r>
              <a:rPr lang="en-US" sz="2400" b="0" dirty="0">
                <a:latin typeface="Arial" pitchFamily="34" charset="0"/>
                <a:cs typeface="Arial" pitchFamily="34" charset="0"/>
              </a:rPr>
              <a:t>In </a:t>
            </a:r>
            <a:r>
              <a:rPr lang="en-US" sz="2400" b="0" dirty="0" err="1">
                <a:latin typeface="Arial" pitchFamily="34" charset="0"/>
                <a:cs typeface="Arial" pitchFamily="34" charset="0"/>
              </a:rPr>
              <a:t>trong</a:t>
            </a:r>
            <a:r>
              <a:rPr lang="en-US" sz="2400" b="0" dirty="0">
                <a:latin typeface="Arial" pitchFamily="34" charset="0"/>
                <a:cs typeface="Arial" pitchFamily="34" charset="0"/>
              </a:rPr>
              <a:t> Microsoft Office </a:t>
            </a:r>
            <a:r>
              <a:rPr lang="en-US" sz="2400" b="0" dirty="0" err="1">
                <a:latin typeface="Arial" pitchFamily="34" charset="0"/>
                <a:cs typeface="Arial" pitchFamily="34" charset="0"/>
              </a:rPr>
              <a:t>theo</a:t>
            </a:r>
            <a:r>
              <a:rPr lang="en-US" sz="2400" b="0" dirty="0">
                <a:latin typeface="Arial" pitchFamily="34" charset="0"/>
                <a:cs typeface="Arial" pitchFamily="34" charset="0"/>
              </a:rPr>
              <a:t> </a:t>
            </a:r>
            <a:r>
              <a:rPr lang="en-US" sz="2400" b="0" dirty="0" err="1">
                <a:latin typeface="Arial" pitchFamily="34" charset="0"/>
                <a:cs typeface="Arial" pitchFamily="34" charset="0"/>
              </a:rPr>
              <a:t>ba</a:t>
            </a:r>
            <a:r>
              <a:rPr lang="en-US" sz="2400" b="0" dirty="0">
                <a:latin typeface="Arial" pitchFamily="34" charset="0"/>
                <a:cs typeface="Arial" pitchFamily="34" charset="0"/>
              </a:rPr>
              <a:t> </a:t>
            </a:r>
            <a:r>
              <a:rPr lang="en-US" sz="2400" b="0" dirty="0" err="1">
                <a:latin typeface="Arial" pitchFamily="34" charset="0"/>
                <a:cs typeface="Arial" pitchFamily="34" charset="0"/>
              </a:rPr>
              <a:t>cách</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dirty="0" err="1">
                <a:latin typeface="Arial" pitchFamily="34" charset="0"/>
                <a:cs typeface="Arial" pitchFamily="34" charset="0"/>
              </a:rPr>
              <a:t>mục</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đơn</a:t>
            </a:r>
            <a:r>
              <a:rPr lang="en-US" sz="2000" dirty="0">
                <a:latin typeface="Arial" pitchFamily="34" charset="0"/>
                <a:cs typeface="Arial" pitchFamily="34" charset="0"/>
              </a:rPr>
              <a:t> File/Print</a:t>
            </a:r>
          </a:p>
          <a:p>
            <a:pPr lvl="1"/>
            <a:r>
              <a:rPr lang="en-US" sz="2000" dirty="0" err="1">
                <a:latin typeface="Arial" pitchFamily="34" charset="0"/>
                <a:cs typeface="Arial" pitchFamily="34" charset="0"/>
              </a:rPr>
              <a:t>Nhấn</a:t>
            </a:r>
            <a:r>
              <a:rPr lang="en-US" sz="2000" dirty="0">
                <a:latin typeface="Arial" pitchFamily="34" charset="0"/>
                <a:cs typeface="Arial" pitchFamily="34" charset="0"/>
              </a:rPr>
              <a:t> </a:t>
            </a:r>
            <a:r>
              <a:rPr lang="en-US" sz="2000" dirty="0" err="1">
                <a:latin typeface="Arial" pitchFamily="34" charset="0"/>
                <a:cs typeface="Arial" pitchFamily="34" charset="0"/>
              </a:rPr>
              <a:t>phím</a:t>
            </a:r>
            <a:r>
              <a:rPr lang="en-US" sz="2000" dirty="0">
                <a:latin typeface="Arial" pitchFamily="34" charset="0"/>
                <a:cs typeface="Arial" pitchFamily="34" charset="0"/>
              </a:rPr>
              <a:t> Print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thanh</a:t>
            </a:r>
            <a:r>
              <a:rPr lang="en-US" sz="2000" dirty="0">
                <a:latin typeface="Arial" pitchFamily="34" charset="0"/>
                <a:cs typeface="Arial" pitchFamily="34" charset="0"/>
              </a:rPr>
              <a:t> </a:t>
            </a:r>
            <a:r>
              <a:rPr lang="en-US" sz="2000" dirty="0" err="1">
                <a:latin typeface="Arial" pitchFamily="34" charset="0"/>
                <a:cs typeface="Arial" pitchFamily="34" charset="0"/>
              </a:rPr>
              <a:t>công</a:t>
            </a:r>
            <a:r>
              <a:rPr lang="en-US" sz="2000" dirty="0">
                <a:latin typeface="Arial" pitchFamily="34" charset="0"/>
                <a:cs typeface="Arial" pitchFamily="34" charset="0"/>
              </a:rPr>
              <a:t> </a:t>
            </a:r>
            <a:r>
              <a:rPr lang="en-US" sz="2000" dirty="0" err="1">
                <a:latin typeface="Arial" pitchFamily="34" charset="0"/>
                <a:cs typeface="Arial" pitchFamily="34" charset="0"/>
              </a:rPr>
              <a:t>cụ</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Phím</a:t>
            </a:r>
            <a:r>
              <a:rPr lang="en-US" sz="2000" dirty="0">
                <a:latin typeface="Arial" pitchFamily="34" charset="0"/>
                <a:cs typeface="Arial" pitchFamily="34" charset="0"/>
              </a:rPr>
              <a:t> </a:t>
            </a:r>
            <a:r>
              <a:rPr lang="en-US" sz="2000" dirty="0" err="1">
                <a:latin typeface="Arial" pitchFamily="34" charset="0"/>
                <a:cs typeface="Arial" pitchFamily="34" charset="0"/>
              </a:rPr>
              <a:t>tắt</a:t>
            </a:r>
            <a:r>
              <a:rPr lang="en-US" sz="2000" dirty="0">
                <a:latin typeface="Arial" pitchFamily="34" charset="0"/>
                <a:cs typeface="Arial" pitchFamily="34" charset="0"/>
              </a:rPr>
              <a:t> Ctrl-P: </a:t>
            </a:r>
            <a:r>
              <a:rPr lang="en-US" sz="2000" dirty="0" err="1">
                <a:latin typeface="Arial" pitchFamily="34" charset="0"/>
                <a:cs typeface="Arial" pitchFamily="34" charset="0"/>
              </a:rPr>
              <a:t>Dành</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user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kinh</a:t>
            </a:r>
            <a:r>
              <a:rPr lang="en-US" sz="2000" dirty="0">
                <a:latin typeface="Arial" pitchFamily="34" charset="0"/>
                <a:cs typeface="Arial" pitchFamily="34" charset="0"/>
              </a:rPr>
              <a:t> </a:t>
            </a:r>
            <a:r>
              <a:rPr lang="en-US" sz="2000" dirty="0" err="1">
                <a:latin typeface="Arial" pitchFamily="34" charset="0"/>
                <a:cs typeface="Arial" pitchFamily="34" charset="0"/>
              </a:rPr>
              <a:t>nghiệm</a:t>
            </a:r>
            <a:r>
              <a:rPr lang="en-US" sz="2000" dirty="0">
                <a:latin typeface="Arial" pitchFamily="34" charset="0"/>
                <a:cs typeface="Arial" pitchFamily="34" charset="0"/>
              </a:rPr>
              <a:t> (</a:t>
            </a:r>
            <a:r>
              <a:rPr lang="en-US" sz="2000" i="1" dirty="0">
                <a:latin typeface="Arial" pitchFamily="34" charset="0"/>
                <a:cs typeface="Arial" pitchFamily="34" charset="0"/>
              </a:rPr>
              <a:t>flexibility &amp; efficiency</a:t>
            </a:r>
            <a:r>
              <a:rPr lang="en-US" sz="2000" dirty="0">
                <a:latin typeface="Arial" pitchFamily="34" charset="0"/>
                <a:cs typeface="Arial" pitchFamily="34" charset="0"/>
              </a:rPr>
              <a:t>)</a:t>
            </a:r>
          </a:p>
          <a:p>
            <a:r>
              <a:rPr lang="en-US" sz="2400" b="0" dirty="0" err="1">
                <a:latin typeface="Arial" pitchFamily="34" charset="0"/>
                <a:cs typeface="Arial" pitchFamily="34" charset="0"/>
              </a:rPr>
              <a:t>Vấn</a:t>
            </a:r>
            <a:r>
              <a:rPr lang="en-US" sz="2400" b="0" dirty="0">
                <a:latin typeface="Arial" pitchFamily="34" charset="0"/>
                <a:cs typeface="Arial" pitchFamily="34" charset="0"/>
              </a:rPr>
              <a:t> </a:t>
            </a:r>
            <a:r>
              <a:rPr lang="en-US" sz="2400" b="0" dirty="0" err="1">
                <a:latin typeface="Arial" pitchFamily="34" charset="0"/>
                <a:cs typeface="Arial" pitchFamily="34" charset="0"/>
              </a:rPr>
              <a:t>đề</a:t>
            </a:r>
            <a:r>
              <a:rPr lang="en-US" sz="2400" b="0" dirty="0">
                <a:latin typeface="Arial" pitchFamily="34" charset="0"/>
                <a:cs typeface="Arial" pitchFamily="34" charset="0"/>
              </a:rPr>
              <a:t>: </a:t>
            </a:r>
            <a:r>
              <a:rPr lang="en-US" sz="2400" b="0" dirty="0" err="1">
                <a:latin typeface="Arial" pitchFamily="34" charset="0"/>
                <a:cs typeface="Arial" pitchFamily="34" charset="0"/>
              </a:rPr>
              <a:t>Cả</a:t>
            </a:r>
            <a:r>
              <a:rPr lang="en-US" sz="2400" b="0" dirty="0">
                <a:latin typeface="Arial" pitchFamily="34" charset="0"/>
                <a:cs typeface="Arial" pitchFamily="34" charset="0"/>
              </a:rPr>
              <a:t> 3 </a:t>
            </a:r>
            <a:r>
              <a:rPr lang="en-US" sz="2400" b="0" dirty="0" err="1">
                <a:latin typeface="Arial" pitchFamily="34" charset="0"/>
                <a:cs typeface="Arial" pitchFamily="34" charset="0"/>
              </a:rPr>
              <a:t>cách</a:t>
            </a:r>
            <a:r>
              <a:rPr lang="en-US" sz="2400" b="0" dirty="0">
                <a:latin typeface="Arial" pitchFamily="34" charset="0"/>
                <a:cs typeface="Arial" pitchFamily="34" charset="0"/>
              </a:rPr>
              <a:t> </a:t>
            </a:r>
            <a:r>
              <a:rPr lang="en-US" sz="2400" b="0" dirty="0" err="1">
                <a:latin typeface="Arial" pitchFamily="34" charset="0"/>
                <a:cs typeface="Arial" pitchFamily="34" charset="0"/>
              </a:rPr>
              <a:t>không</a:t>
            </a:r>
            <a:r>
              <a:rPr lang="en-US" sz="2400" b="0" dirty="0">
                <a:latin typeface="Arial" pitchFamily="34" charset="0"/>
                <a:cs typeface="Arial" pitchFamily="34" charset="0"/>
              </a:rPr>
              <a:t> </a:t>
            </a:r>
            <a:r>
              <a:rPr lang="en-US" sz="2400" b="0" dirty="0" err="1">
                <a:latin typeface="Arial" pitchFamily="34" charset="0"/>
                <a:cs typeface="Arial" pitchFamily="34" charset="0"/>
              </a:rPr>
              <a:t>làm</a:t>
            </a:r>
            <a:r>
              <a:rPr lang="en-US" sz="2400" b="0" dirty="0">
                <a:latin typeface="Arial" pitchFamily="34" charset="0"/>
                <a:cs typeface="Arial" pitchFamily="34" charset="0"/>
              </a:rPr>
              <a:t> </a:t>
            </a:r>
            <a:r>
              <a:rPr lang="en-US" sz="2400" b="0" dirty="0" err="1">
                <a:latin typeface="Arial" pitchFamily="34" charset="0"/>
                <a:cs typeface="Arial" pitchFamily="34" charset="0"/>
              </a:rPr>
              <a:t>việc</a:t>
            </a:r>
            <a:r>
              <a:rPr lang="en-US" sz="2400" b="0" dirty="0">
                <a:latin typeface="Arial" pitchFamily="34" charset="0"/>
                <a:cs typeface="Arial" pitchFamily="34" charset="0"/>
              </a:rPr>
              <a:t> </a:t>
            </a:r>
            <a:r>
              <a:rPr lang="en-US" sz="2400" b="0" dirty="0" err="1">
                <a:latin typeface="Arial" pitchFamily="34" charset="0"/>
                <a:cs typeface="Arial" pitchFamily="34" charset="0"/>
              </a:rPr>
              <a:t>như</a:t>
            </a:r>
            <a:r>
              <a:rPr lang="en-US" sz="2400" b="0" dirty="0">
                <a:latin typeface="Arial" pitchFamily="34" charset="0"/>
                <a:cs typeface="Arial" pitchFamily="34" charset="0"/>
              </a:rPr>
              <a:t> </a:t>
            </a:r>
            <a:r>
              <a:rPr lang="en-US" sz="2400" b="0" dirty="0" err="1">
                <a:latin typeface="Arial" pitchFamily="34" charset="0"/>
                <a:cs typeface="Arial" pitchFamily="34" charset="0"/>
              </a:rPr>
              <a:t>nhau</a:t>
            </a:r>
            <a:r>
              <a:rPr lang="en-US" sz="2400" b="0" dirty="0">
                <a:latin typeface="Arial" pitchFamily="34" charset="0"/>
                <a:cs typeface="Arial" pitchFamily="34" charset="0"/>
              </a:rPr>
              <a:t> (</a:t>
            </a:r>
            <a:r>
              <a:rPr lang="en-US" sz="2400" b="0" i="1" dirty="0">
                <a:latin typeface="Arial" pitchFamily="34" charset="0"/>
                <a:cs typeface="Arial" pitchFamily="34" charset="0"/>
              </a:rPr>
              <a:t>internal inconsistency</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Chọn</a:t>
            </a:r>
            <a:r>
              <a:rPr lang="en-US" sz="2000" dirty="0">
                <a:latin typeface="Arial" pitchFamily="34" charset="0"/>
                <a:cs typeface="Arial" pitchFamily="34" charset="0"/>
              </a:rPr>
              <a:t> File/Print </a:t>
            </a:r>
            <a:r>
              <a:rPr lang="en-US" sz="2000" dirty="0" err="1">
                <a:latin typeface="Arial" pitchFamily="34" charset="0"/>
                <a:cs typeface="Arial" pitchFamily="34" charset="0"/>
              </a:rPr>
              <a:t>hiển</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 Print dialog</a:t>
            </a:r>
          </a:p>
          <a:p>
            <a:pPr lvl="1"/>
            <a:r>
              <a:rPr lang="en-US" sz="2000" dirty="0" err="1">
                <a:latin typeface="Arial" pitchFamily="34" charset="0"/>
                <a:cs typeface="Arial" pitchFamily="34" charset="0"/>
              </a:rPr>
              <a:t>Nhấn</a:t>
            </a:r>
            <a:r>
              <a:rPr lang="en-US" sz="2000" dirty="0">
                <a:latin typeface="Arial" pitchFamily="34" charset="0"/>
                <a:cs typeface="Arial" pitchFamily="34" charset="0"/>
              </a:rPr>
              <a:t> Print </a:t>
            </a:r>
            <a:r>
              <a:rPr lang="en-US" sz="2000" dirty="0" err="1">
                <a:latin typeface="Arial" pitchFamily="34" charset="0"/>
                <a:cs typeface="Arial" pitchFamily="34" charset="0"/>
              </a:rPr>
              <a:t>sẽ</a:t>
            </a:r>
            <a:r>
              <a:rPr lang="en-US" sz="2000" dirty="0">
                <a:latin typeface="Arial" pitchFamily="34" charset="0"/>
                <a:cs typeface="Arial" pitchFamily="34" charset="0"/>
              </a:rPr>
              <a:t> in </a:t>
            </a:r>
            <a:r>
              <a:rPr lang="en-US" sz="2000" dirty="0" err="1">
                <a:latin typeface="Arial" pitchFamily="34" charset="0"/>
                <a:cs typeface="Arial" pitchFamily="34" charset="0"/>
              </a:rPr>
              <a:t>trực</a:t>
            </a:r>
            <a:r>
              <a:rPr lang="en-US" sz="2000" dirty="0">
                <a:latin typeface="Arial" pitchFamily="34" charset="0"/>
                <a:cs typeface="Arial" pitchFamily="34" charset="0"/>
              </a:rPr>
              <a:t> </a:t>
            </a:r>
            <a:r>
              <a:rPr lang="en-US" sz="2000" dirty="0" err="1">
                <a:latin typeface="Arial" pitchFamily="34" charset="0"/>
                <a:cs typeface="Arial" pitchFamily="34" charset="0"/>
              </a:rPr>
              <a:t>tiếp</a:t>
            </a:r>
            <a:endParaRPr lang="en-US" sz="2000" dirty="0">
              <a:latin typeface="Arial" pitchFamily="34" charset="0"/>
              <a:cs typeface="Arial" pitchFamily="34" charset="0"/>
            </a:endParaRPr>
          </a:p>
          <a:p>
            <a:pPr lvl="1"/>
            <a:r>
              <a:rPr lang="en-US" sz="2000" dirty="0">
                <a:latin typeface="Arial" pitchFamily="34" charset="0"/>
                <a:cs typeface="Arial" pitchFamily="34" charset="0"/>
              </a:rPr>
              <a:t>Ctrl-P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hiển</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 Print dialog</a:t>
            </a:r>
          </a:p>
          <a:p>
            <a:r>
              <a:rPr lang="en-US" sz="2400" b="0" dirty="0" err="1">
                <a:latin typeface="Arial" pitchFamily="34" charset="0"/>
                <a:cs typeface="Arial" pitchFamily="34" charset="0"/>
              </a:rPr>
              <a:t>Tuy</a:t>
            </a:r>
            <a:r>
              <a:rPr lang="en-US" sz="2400" b="0" dirty="0">
                <a:latin typeface="Arial" pitchFamily="34" charset="0"/>
                <a:cs typeface="Arial" pitchFamily="34" charset="0"/>
              </a:rPr>
              <a:t> </a:t>
            </a:r>
            <a:r>
              <a:rPr lang="en-US" sz="2400" b="0" dirty="0" err="1">
                <a:latin typeface="Arial" pitchFamily="34" charset="0"/>
                <a:cs typeface="Arial" pitchFamily="34" charset="0"/>
              </a:rPr>
              <a:t>nhiên</a:t>
            </a:r>
            <a:r>
              <a:rPr lang="en-US" sz="2400" b="0" dirty="0">
                <a:latin typeface="Arial" pitchFamily="34" charset="0"/>
                <a:cs typeface="Arial" pitchFamily="34" charset="0"/>
              </a:rPr>
              <a:t> </a:t>
            </a:r>
            <a:r>
              <a:rPr lang="en-US" sz="2400" b="0" dirty="0" err="1">
                <a:latin typeface="Arial" pitchFamily="34" charset="0"/>
                <a:cs typeface="Arial" pitchFamily="34" charset="0"/>
              </a:rPr>
              <a:t>phím</a:t>
            </a:r>
            <a:r>
              <a:rPr lang="en-US" sz="2400" b="0" dirty="0">
                <a:latin typeface="Arial" pitchFamily="34" charset="0"/>
                <a:cs typeface="Arial" pitchFamily="34" charset="0"/>
              </a:rPr>
              <a:t> </a:t>
            </a:r>
            <a:r>
              <a:rPr lang="en-US" sz="2400" b="0" dirty="0" err="1">
                <a:latin typeface="Arial" pitchFamily="34" charset="0"/>
                <a:cs typeface="Arial" pitchFamily="34" charset="0"/>
              </a:rPr>
              <a:t>trên</a:t>
            </a:r>
            <a:r>
              <a:rPr lang="en-US" sz="2400" b="0" dirty="0">
                <a:latin typeface="Arial" pitchFamily="34" charset="0"/>
                <a:cs typeface="Arial" pitchFamily="34" charset="0"/>
              </a:rPr>
              <a:t> </a:t>
            </a:r>
            <a:r>
              <a:rPr lang="en-US" sz="2400" b="0" dirty="0" err="1">
                <a:latin typeface="Arial" pitchFamily="34" charset="0"/>
                <a:cs typeface="Arial" pitchFamily="34" charset="0"/>
              </a:rPr>
              <a:t>thanh</a:t>
            </a:r>
            <a:r>
              <a:rPr lang="en-US" sz="2400" b="0" dirty="0">
                <a:latin typeface="Arial" pitchFamily="34" charset="0"/>
                <a:cs typeface="Arial" pitchFamily="34" charset="0"/>
              </a:rPr>
              <a:t> </a:t>
            </a:r>
            <a:r>
              <a:rPr lang="en-US" sz="2400" b="0" dirty="0" err="1">
                <a:latin typeface="Arial" pitchFamily="34" charset="0"/>
                <a:cs typeface="Arial" pitchFamily="34" charset="0"/>
              </a:rPr>
              <a:t>công</a:t>
            </a:r>
            <a:r>
              <a:rPr lang="en-US" sz="2400" b="0" dirty="0">
                <a:latin typeface="Arial" pitchFamily="34" charset="0"/>
                <a:cs typeface="Arial" pitchFamily="34" charset="0"/>
              </a:rPr>
              <a:t> </a:t>
            </a:r>
            <a:r>
              <a:rPr lang="en-US" sz="2400" b="0" dirty="0" err="1">
                <a:latin typeface="Arial" pitchFamily="34" charset="0"/>
                <a:cs typeface="Arial" pitchFamily="34" charset="0"/>
              </a:rPr>
              <a:t>cụ</a:t>
            </a:r>
            <a:r>
              <a:rPr lang="en-US" sz="2400" b="0" dirty="0">
                <a:latin typeface="Arial" pitchFamily="34" charset="0"/>
                <a:cs typeface="Arial" pitchFamily="34" charset="0"/>
              </a:rPr>
              <a:t> </a:t>
            </a:r>
            <a:r>
              <a:rPr lang="en-US" sz="2400" b="0" dirty="0" err="1">
                <a:latin typeface="Arial" pitchFamily="34" charset="0"/>
                <a:cs typeface="Arial" pitchFamily="34" charset="0"/>
              </a:rPr>
              <a:t>rất</a:t>
            </a:r>
            <a:r>
              <a:rPr lang="en-US" sz="2400" b="0" dirty="0">
                <a:latin typeface="Arial" pitchFamily="34" charset="0"/>
                <a:cs typeface="Arial" pitchFamily="34" charset="0"/>
              </a:rPr>
              <a:t> </a:t>
            </a:r>
            <a:r>
              <a:rPr lang="en-US" sz="2400" b="0" dirty="0" err="1">
                <a:latin typeface="Arial" pitchFamily="34" charset="0"/>
                <a:cs typeface="Arial" pitchFamily="34" charset="0"/>
              </a:rPr>
              <a:t>hữu</a:t>
            </a:r>
            <a:r>
              <a:rPr lang="en-US" sz="2400" b="0" dirty="0">
                <a:latin typeface="Arial" pitchFamily="34" charset="0"/>
                <a:cs typeface="Arial" pitchFamily="34" charset="0"/>
              </a:rPr>
              <a:t> </a:t>
            </a:r>
            <a:r>
              <a:rPr lang="en-US" sz="2400" b="0" dirty="0" err="1">
                <a:latin typeface="Arial" pitchFamily="34" charset="0"/>
                <a:cs typeface="Arial" pitchFamily="34" charset="0"/>
              </a:rPr>
              <a:t>ích</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5</a:t>
            </a:fld>
            <a:endParaRPr lang="en-US"/>
          </a:p>
        </p:txBody>
      </p:sp>
      <p:pic>
        <p:nvPicPr>
          <p:cNvPr id="7" name="Picture 6" descr="Image2.jpg"/>
          <p:cNvPicPr>
            <a:picLocks noChangeAspect="1"/>
          </p:cNvPicPr>
          <p:nvPr/>
        </p:nvPicPr>
        <p:blipFill>
          <a:blip r:embed="rId2" cstate="print"/>
          <a:stretch>
            <a:fillRect/>
          </a:stretch>
        </p:blipFill>
        <p:spPr>
          <a:xfrm>
            <a:off x="6178131" y="3505200"/>
            <a:ext cx="2667419" cy="1752600"/>
          </a:xfrm>
          <a:prstGeom prst="rect">
            <a:avLst/>
          </a:prstGeom>
          <a:ln>
            <a:solidFill>
              <a:schemeClr val="accent1"/>
            </a:solidFill>
          </a:ln>
        </p:spPr>
      </p:pic>
      <p:pic>
        <p:nvPicPr>
          <p:cNvPr id="8" name="Picture 7" descr="Image3.jpg"/>
          <p:cNvPicPr>
            <a:picLocks noChangeAspect="1"/>
          </p:cNvPicPr>
          <p:nvPr/>
        </p:nvPicPr>
        <p:blipFill>
          <a:blip r:embed="rId3" cstate="print"/>
          <a:stretch>
            <a:fillRect/>
          </a:stretch>
        </p:blipFill>
        <p:spPr>
          <a:xfrm>
            <a:off x="5949950" y="1828800"/>
            <a:ext cx="2940050" cy="1264126"/>
          </a:xfrm>
          <a:prstGeom prst="rect">
            <a:avLst/>
          </a:prstGeom>
          <a:ln>
            <a:solidFill>
              <a:schemeClr val="accent1"/>
            </a:solidFill>
          </a:ln>
        </p:spPr>
      </p:pic>
    </p:spTree>
    <p:extLst>
      <p:ext uri="{BB962C8B-B14F-4D97-AF65-F5344CB8AC3E}">
        <p14:creationId xmlns:p14="http://schemas.microsoft.com/office/powerpoint/2010/main" val="3396820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848600" cy="563563"/>
          </a:xfrm>
        </p:spPr>
        <p:txBody>
          <a:bodyPr/>
          <a:lstStyle/>
          <a:p>
            <a:r>
              <a:rPr lang="en-US" sz="2800" dirty="0"/>
              <a:t>2. </a:t>
            </a:r>
            <a:r>
              <a:rPr lang="en-US" sz="2800" dirty="0" err="1"/>
              <a:t>Thiết</a:t>
            </a:r>
            <a:r>
              <a:rPr lang="en-US" sz="2800" dirty="0"/>
              <a:t> </a:t>
            </a:r>
            <a:r>
              <a:rPr lang="en-US" sz="2800" dirty="0" err="1"/>
              <a:t>kế</a:t>
            </a:r>
            <a:r>
              <a:rPr lang="en-US" sz="2800" dirty="0"/>
              <a:t> </a:t>
            </a:r>
            <a:r>
              <a:rPr lang="en-US" sz="2800" dirty="0" err="1"/>
              <a:t>hệ</a:t>
            </a:r>
            <a:r>
              <a:rPr lang="en-US" sz="2800" dirty="0"/>
              <a:t> </a:t>
            </a:r>
            <a:r>
              <a:rPr lang="en-US" sz="2800" dirty="0" err="1"/>
              <a:t>thống</a:t>
            </a:r>
            <a:r>
              <a:rPr lang="en-US" sz="2800" dirty="0"/>
              <a:t> </a:t>
            </a:r>
            <a:r>
              <a:rPr lang="en-US" sz="2800" dirty="0" err="1"/>
              <a:t>có</a:t>
            </a:r>
            <a:r>
              <a:rPr lang="en-US" sz="2800" dirty="0"/>
              <a:t> </a:t>
            </a:r>
            <a:r>
              <a:rPr lang="en-US" sz="2800" dirty="0" err="1"/>
              <a:t>tính</a:t>
            </a:r>
            <a:r>
              <a:rPr lang="en-US" sz="2800" dirty="0"/>
              <a:t> </a:t>
            </a:r>
            <a:r>
              <a:rPr lang="en-US" sz="2800" dirty="0" err="1"/>
              <a:t>sử</a:t>
            </a:r>
            <a:r>
              <a:rPr lang="en-US" sz="2800" dirty="0"/>
              <a:t> </a:t>
            </a:r>
            <a:r>
              <a:rPr lang="en-US" sz="2800" dirty="0" err="1"/>
              <a:t>dụng</a:t>
            </a:r>
            <a:endParaRPr lang="en-US" sz="2800" dirty="0"/>
          </a:p>
        </p:txBody>
      </p:sp>
      <p:sp>
        <p:nvSpPr>
          <p:cNvPr id="3" name="Content Placeholder 2"/>
          <p:cNvSpPr>
            <a:spLocks noGrp="1"/>
          </p:cNvSpPr>
          <p:nvPr>
            <p:ph idx="1"/>
          </p:nvPr>
        </p:nvSpPr>
        <p:spPr/>
        <p:txBody>
          <a:bodyPr/>
          <a:lstStyle/>
          <a:p>
            <a:r>
              <a:rPr lang="en-US" sz="2000" b="0" dirty="0" err="1">
                <a:latin typeface="Arial" pitchFamily="34" charset="0"/>
                <a:cs typeface="Arial" pitchFamily="34" charset="0"/>
              </a:rPr>
              <a:t>Nhiều</a:t>
            </a:r>
            <a:r>
              <a:rPr lang="en-US" sz="2000" b="0" dirty="0">
                <a:latin typeface="Arial" pitchFamily="34" charset="0"/>
                <a:cs typeface="Arial" pitchFamily="34" charset="0"/>
              </a:rPr>
              <a:t> </a:t>
            </a:r>
            <a:r>
              <a:rPr lang="en-US" sz="2000" b="0" dirty="0" err="1">
                <a:latin typeface="Arial" pitchFamily="34" charset="0"/>
                <a:cs typeface="Arial" pitchFamily="34" charset="0"/>
              </a:rPr>
              <a:t>tập</a:t>
            </a:r>
            <a:r>
              <a:rPr lang="en-US" sz="2000" b="0" dirty="0">
                <a:latin typeface="Arial" pitchFamily="34" charset="0"/>
                <a:cs typeface="Arial" pitchFamily="34" charset="0"/>
              </a:rPr>
              <a:t> </a:t>
            </a:r>
            <a:r>
              <a:rPr lang="en-US" sz="2000" b="0" dirty="0" err="1">
                <a:latin typeface="Arial" pitchFamily="34" charset="0"/>
                <a:cs typeface="Arial" pitchFamily="34" charset="0"/>
              </a:rPr>
              <a:t>hướng</a:t>
            </a:r>
            <a:r>
              <a:rPr lang="en-US" sz="2000" b="0" dirty="0">
                <a:latin typeface="Arial" pitchFamily="34" charset="0"/>
                <a:cs typeface="Arial" pitchFamily="34" charset="0"/>
              </a:rPr>
              <a:t> </a:t>
            </a:r>
            <a:r>
              <a:rPr lang="en-US" sz="2000" b="0" dirty="0" err="1">
                <a:latin typeface="Arial" pitchFamily="34" charset="0"/>
                <a:cs typeface="Arial" pitchFamily="34" charset="0"/>
              </a:rPr>
              <a:t>dẫn</a:t>
            </a:r>
            <a:r>
              <a:rPr lang="en-US" sz="2000" b="0" dirty="0">
                <a:latin typeface="Arial" pitchFamily="34" charset="0"/>
                <a:cs typeface="Arial" pitchFamily="34" charset="0"/>
              </a:rPr>
              <a:t> </a:t>
            </a:r>
            <a:r>
              <a:rPr lang="en-US" sz="2000" b="0" dirty="0" err="1">
                <a:latin typeface="Arial" pitchFamily="34" charset="0"/>
                <a:cs typeface="Arial" pitchFamily="34" charset="0"/>
              </a:rPr>
              <a:t>thiết</a:t>
            </a:r>
            <a:r>
              <a:rPr lang="en-US" sz="2000" b="0" dirty="0">
                <a:latin typeface="Arial" pitchFamily="34" charset="0"/>
                <a:cs typeface="Arial" pitchFamily="34" charset="0"/>
              </a:rPr>
              <a:t> </a:t>
            </a:r>
            <a:r>
              <a:rPr lang="en-US" sz="2000" b="0" dirty="0" err="1">
                <a:latin typeface="Arial" pitchFamily="34" charset="0"/>
                <a:cs typeface="Arial" pitchFamily="34" charset="0"/>
              </a:rPr>
              <a:t>kế</a:t>
            </a:r>
            <a:r>
              <a:rPr lang="en-US" sz="2000" b="0" dirty="0">
                <a:latin typeface="Arial" pitchFamily="34" charset="0"/>
                <a:cs typeface="Arial" pitchFamily="34" charset="0"/>
              </a:rPr>
              <a:t> </a:t>
            </a:r>
            <a:r>
              <a:rPr lang="en-US" sz="2000" b="0" dirty="0" err="1">
                <a:latin typeface="Arial" pitchFamily="34" charset="0"/>
                <a:cs typeface="Arial" pitchFamily="34" charset="0"/>
              </a:rPr>
              <a:t>được</a:t>
            </a:r>
            <a:r>
              <a:rPr lang="en-US" sz="2000" b="0" dirty="0">
                <a:latin typeface="Arial" pitchFamily="34" charset="0"/>
                <a:cs typeface="Arial" pitchFamily="34" charset="0"/>
              </a:rPr>
              <a:t> </a:t>
            </a:r>
            <a:r>
              <a:rPr lang="en-US" sz="2000" b="0" dirty="0" err="1">
                <a:latin typeface="Arial" pitchFamily="34" charset="0"/>
                <a:cs typeface="Arial" pitchFamily="34" charset="0"/>
              </a:rPr>
              <a:t>đề</a:t>
            </a:r>
            <a:r>
              <a:rPr lang="en-US" sz="2000" b="0" dirty="0">
                <a:latin typeface="Arial" pitchFamily="34" charset="0"/>
                <a:cs typeface="Arial" pitchFamily="34" charset="0"/>
              </a:rPr>
              <a:t> </a:t>
            </a:r>
            <a:r>
              <a:rPr lang="en-US" sz="2000" b="0" dirty="0" err="1">
                <a:latin typeface="Arial" pitchFamily="34" charset="0"/>
                <a:cs typeface="Arial" pitchFamily="34" charset="0"/>
              </a:rPr>
              <a:t>xuất</a:t>
            </a:r>
            <a:r>
              <a:rPr lang="en-US" sz="2000" b="0" dirty="0">
                <a:latin typeface="Arial" pitchFamily="34" charset="0"/>
                <a:cs typeface="Arial" pitchFamily="34" charset="0"/>
              </a:rPr>
              <a:t> </a:t>
            </a:r>
            <a:r>
              <a:rPr lang="en-US" sz="2000" b="0" dirty="0" err="1">
                <a:latin typeface="Arial" pitchFamily="34" charset="0"/>
                <a:cs typeface="Arial" pitchFamily="34" charset="0"/>
              </a:rPr>
              <a:t>để</a:t>
            </a:r>
            <a:r>
              <a:rPr lang="en-US" sz="2000" b="0" dirty="0">
                <a:latin typeface="Arial" pitchFamily="34" charset="0"/>
                <a:cs typeface="Arial" pitchFamily="34" charset="0"/>
              </a:rPr>
              <a:t> </a:t>
            </a:r>
            <a:r>
              <a:rPr lang="en-US" sz="2000" b="0" dirty="0" err="1">
                <a:latin typeface="Arial" pitchFamily="34" charset="0"/>
                <a:cs typeface="Arial" pitchFamily="34" charset="0"/>
              </a:rPr>
              <a:t>lựa</a:t>
            </a:r>
            <a:r>
              <a:rPr lang="en-US" sz="2000" b="0" dirty="0">
                <a:latin typeface="Arial" pitchFamily="34" charset="0"/>
                <a:cs typeface="Arial" pitchFamily="34" charset="0"/>
              </a:rPr>
              <a:t> </a:t>
            </a:r>
            <a:r>
              <a:rPr lang="en-US" sz="2000" b="0" dirty="0" err="1">
                <a:latin typeface="Arial" pitchFamily="34" charset="0"/>
                <a:cs typeface="Arial" pitchFamily="34" charset="0"/>
              </a:rPr>
              <a:t>chọn</a:t>
            </a:r>
            <a:endParaRPr lang="en-US" sz="2000" b="0" dirty="0">
              <a:latin typeface="Arial" pitchFamily="34" charset="0"/>
              <a:cs typeface="Arial" pitchFamily="34" charset="0"/>
            </a:endParaRP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vấn</a:t>
            </a:r>
            <a:r>
              <a:rPr lang="en-US" sz="2000" dirty="0">
                <a:latin typeface="Arial" pitchFamily="34" charset="0"/>
                <a:cs typeface="Arial" pitchFamily="34" charset="0"/>
              </a:rPr>
              <a:t> </a:t>
            </a:r>
            <a:r>
              <a:rPr lang="en-US" sz="2000" dirty="0" err="1">
                <a:latin typeface="Arial" pitchFamily="34" charset="0"/>
                <a:cs typeface="Arial" pitchFamily="34" charset="0"/>
              </a:rPr>
              <a:t>đề</a:t>
            </a:r>
            <a:r>
              <a:rPr lang="en-US" sz="2000" dirty="0">
                <a:latin typeface="Arial" pitchFamily="34" charset="0"/>
                <a:cs typeface="Arial" pitchFamily="34" charset="0"/>
              </a:rPr>
              <a:t> </a:t>
            </a:r>
            <a:r>
              <a:rPr lang="en-US" sz="2000" dirty="0" err="1">
                <a:latin typeface="Arial" pitchFamily="34" charset="0"/>
                <a:cs typeface="Arial" pitchFamily="34" charset="0"/>
              </a:rPr>
              <a:t>cơ</a:t>
            </a:r>
            <a:r>
              <a:rPr lang="en-US" sz="2000" dirty="0">
                <a:latin typeface="Arial" pitchFamily="34" charset="0"/>
                <a:cs typeface="Arial" pitchFamily="34" charset="0"/>
              </a:rPr>
              <a:t> </a:t>
            </a:r>
            <a:r>
              <a:rPr lang="en-US" sz="2000" dirty="0" err="1">
                <a:latin typeface="Arial" pitchFamily="34" charset="0"/>
                <a:cs typeface="Arial" pitchFamily="34" charset="0"/>
              </a:rPr>
              <a:t>bản</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nhau</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tổ</a:t>
            </a:r>
            <a:r>
              <a:rPr lang="en-US" sz="2000" dirty="0">
                <a:latin typeface="Arial" pitchFamily="34" charset="0"/>
                <a:cs typeface="Arial" pitchFamily="34" charset="0"/>
              </a:rPr>
              <a:t> </a:t>
            </a:r>
            <a:r>
              <a:rPr lang="en-US" sz="2000" dirty="0" err="1">
                <a:latin typeface="Arial" pitchFamily="34" charset="0"/>
                <a:cs typeface="Arial" pitchFamily="34" charset="0"/>
              </a:rPr>
              <a:t>chức</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tập</a:t>
            </a:r>
            <a:r>
              <a:rPr lang="en-US" sz="2000" dirty="0">
                <a:latin typeface="Arial" pitchFamily="34" charset="0"/>
                <a:cs typeface="Arial" pitchFamily="34" charset="0"/>
              </a:rPr>
              <a:t> con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luật</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khác</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a:t>
            </a:r>
          </a:p>
          <a:p>
            <a:r>
              <a:rPr lang="en-US" sz="2000" b="0" dirty="0" err="1">
                <a:latin typeface="Arial" pitchFamily="34" charset="0"/>
                <a:cs typeface="Arial" pitchFamily="34" charset="0"/>
              </a:rPr>
              <a:t>Ví</a:t>
            </a:r>
            <a:r>
              <a:rPr lang="en-US" sz="2000" b="0" dirty="0">
                <a:latin typeface="Arial" pitchFamily="34" charset="0"/>
                <a:cs typeface="Arial" pitchFamily="34" charset="0"/>
              </a:rPr>
              <a:t> </a:t>
            </a:r>
            <a:r>
              <a:rPr lang="en-US" sz="2000" b="0" dirty="0" err="1">
                <a:latin typeface="Arial" pitchFamily="34" charset="0"/>
                <a:cs typeface="Arial" pitchFamily="34" charset="0"/>
              </a:rPr>
              <a:t>dụ</a:t>
            </a:r>
            <a:endParaRPr lang="en-US" sz="2000" b="0" dirty="0">
              <a:latin typeface="Arial" pitchFamily="34" charset="0"/>
              <a:cs typeface="Arial" pitchFamily="34" charset="0"/>
            </a:endParaRPr>
          </a:p>
          <a:p>
            <a:pPr lvl="1"/>
            <a:r>
              <a:rPr lang="en-US" sz="2000" i="1" dirty="0">
                <a:latin typeface="Arial" pitchFamily="34" charset="0"/>
                <a:cs typeface="Arial" pitchFamily="34" charset="0"/>
              </a:rPr>
              <a:t>Jacob Nielsen </a:t>
            </a:r>
            <a:r>
              <a:rPr lang="en-US" sz="2000" dirty="0" err="1">
                <a:latin typeface="Arial" pitchFamily="34" charset="0"/>
                <a:cs typeface="Arial" pitchFamily="34" charset="0"/>
              </a:rPr>
              <a:t>có</a:t>
            </a:r>
            <a:r>
              <a:rPr lang="en-US" sz="2000" dirty="0">
                <a:latin typeface="Arial" pitchFamily="34" charset="0"/>
                <a:cs typeface="Arial" pitchFamily="34" charset="0"/>
              </a:rPr>
              <a:t> 10 </a:t>
            </a:r>
            <a:r>
              <a:rPr lang="en-US" sz="2000" dirty="0" err="1">
                <a:latin typeface="Arial" pitchFamily="34" charset="0"/>
                <a:cs typeface="Arial" pitchFamily="34" charset="0"/>
              </a:rPr>
              <a:t>kinh</a:t>
            </a:r>
            <a:r>
              <a:rPr lang="en-US" sz="2000" dirty="0">
                <a:latin typeface="Arial" pitchFamily="34" charset="0"/>
                <a:cs typeface="Arial" pitchFamily="34" charset="0"/>
              </a:rPr>
              <a:t> </a:t>
            </a:r>
            <a:r>
              <a:rPr lang="en-US" sz="2000" dirty="0" err="1">
                <a:latin typeface="Arial" pitchFamily="34" charset="0"/>
                <a:cs typeface="Arial" pitchFamily="34" charset="0"/>
              </a:rPr>
              <a:t>nghiệm</a:t>
            </a:r>
            <a:r>
              <a:rPr lang="en-US" sz="2000" dirty="0">
                <a:latin typeface="Arial" pitchFamily="34" charset="0"/>
                <a:cs typeface="Arial" pitchFamily="34" charset="0"/>
              </a:rPr>
              <a:t> (</a:t>
            </a:r>
            <a:r>
              <a:rPr lang="en-US" sz="2000" i="1" dirty="0">
                <a:latin typeface="Arial" pitchFamily="34" charset="0"/>
                <a:cs typeface="Arial" pitchFamily="34" charset="0"/>
              </a:rPr>
              <a:t>Usability Heuristics</a:t>
            </a:r>
            <a:r>
              <a:rPr lang="en-US" sz="2000" dirty="0">
                <a:latin typeface="Arial" pitchFamily="34" charset="0"/>
                <a:cs typeface="Arial" pitchFamily="34" charset="0"/>
              </a:rPr>
              <a:t>), </a:t>
            </a:r>
          </a:p>
          <a:p>
            <a:pPr lvl="1"/>
            <a:r>
              <a:rPr lang="en-US" sz="2000" i="1" dirty="0" err="1">
                <a:latin typeface="Arial" pitchFamily="34" charset="0"/>
                <a:cs typeface="Arial" pitchFamily="34" charset="0"/>
              </a:rPr>
              <a:t>Tognazzini</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16 </a:t>
            </a:r>
            <a:r>
              <a:rPr lang="en-US" sz="2000" dirty="0" err="1">
                <a:latin typeface="Arial" pitchFamily="34" charset="0"/>
                <a:cs typeface="Arial" pitchFamily="34" charset="0"/>
              </a:rPr>
              <a:t>nguyên</a:t>
            </a:r>
            <a:r>
              <a:rPr lang="en-US" sz="2000" dirty="0">
                <a:latin typeface="Arial" pitchFamily="34" charset="0"/>
                <a:cs typeface="Arial" pitchFamily="34" charset="0"/>
              </a:rPr>
              <a:t> </a:t>
            </a:r>
            <a:r>
              <a:rPr lang="en-US" sz="2000" dirty="0" err="1">
                <a:latin typeface="Arial" pitchFamily="34" charset="0"/>
                <a:cs typeface="Arial" pitchFamily="34" charset="0"/>
              </a:rPr>
              <a:t>tắc</a:t>
            </a:r>
            <a:r>
              <a:rPr lang="en-US" sz="2000" dirty="0">
                <a:latin typeface="Arial" pitchFamily="34" charset="0"/>
                <a:cs typeface="Arial" pitchFamily="34" charset="0"/>
              </a:rPr>
              <a:t> (</a:t>
            </a:r>
            <a:r>
              <a:rPr lang="en-US" sz="2000" dirty="0" err="1">
                <a:latin typeface="Arial" pitchFamily="34" charset="0"/>
                <a:cs typeface="Arial" pitchFamily="34" charset="0"/>
              </a:rPr>
              <a:t>bao</a:t>
            </a:r>
            <a:r>
              <a:rPr lang="en-US" sz="2000" dirty="0">
                <a:latin typeface="Arial" pitchFamily="34" charset="0"/>
                <a:cs typeface="Arial" pitchFamily="34" charset="0"/>
              </a:rPr>
              <a:t> </a:t>
            </a:r>
            <a:r>
              <a:rPr lang="en-US" sz="2000" dirty="0" err="1">
                <a:latin typeface="Arial" pitchFamily="34" charset="0"/>
                <a:cs typeface="Arial" pitchFamily="34" charset="0"/>
              </a:rPr>
              <a:t>gồm</a:t>
            </a:r>
            <a:r>
              <a:rPr lang="en-US" sz="2000" dirty="0">
                <a:latin typeface="Arial" pitchFamily="34" charset="0"/>
                <a:cs typeface="Arial" pitchFamily="34" charset="0"/>
              </a:rPr>
              <a:t> </a:t>
            </a:r>
            <a:r>
              <a:rPr lang="en-US" sz="2000" dirty="0" err="1">
                <a:latin typeface="Arial" pitchFamily="34" charset="0"/>
                <a:cs typeface="Arial" pitchFamily="34" charset="0"/>
              </a:rPr>
              <a:t>cả</a:t>
            </a:r>
            <a:r>
              <a:rPr lang="en-US" sz="2000" dirty="0">
                <a:latin typeface="Arial" pitchFamily="34" charset="0"/>
                <a:cs typeface="Arial" pitchFamily="34" charset="0"/>
              </a:rPr>
              <a:t> </a:t>
            </a:r>
            <a:r>
              <a:rPr lang="en-US" sz="2000" dirty="0" err="1">
                <a:latin typeface="Arial" pitchFamily="34" charset="0"/>
                <a:cs typeface="Arial" pitchFamily="34" charset="0"/>
              </a:rPr>
              <a:t>sự</a:t>
            </a:r>
            <a:r>
              <a:rPr lang="en-US" sz="2000" dirty="0">
                <a:latin typeface="Arial" pitchFamily="34" charset="0"/>
                <a:cs typeface="Arial" pitchFamily="34" charset="0"/>
              </a:rPr>
              <a:t> </a:t>
            </a:r>
            <a:r>
              <a:rPr lang="en-US" sz="2000" dirty="0" err="1">
                <a:latin typeface="Arial" pitchFamily="34" charset="0"/>
                <a:cs typeface="Arial" pitchFamily="34" charset="0"/>
              </a:rPr>
              <a:t>gợi</a:t>
            </a:r>
            <a:r>
              <a:rPr lang="en-US" sz="2000" dirty="0">
                <a:latin typeface="Arial" pitchFamily="34" charset="0"/>
                <a:cs typeface="Arial" pitchFamily="34" charset="0"/>
              </a:rPr>
              <a:t> ý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luật</a:t>
            </a:r>
            <a:r>
              <a:rPr lang="en-US" sz="2000" dirty="0">
                <a:latin typeface="Arial" pitchFamily="34" charset="0"/>
                <a:cs typeface="Arial" pitchFamily="34" charset="0"/>
              </a:rPr>
              <a:t> </a:t>
            </a:r>
            <a:r>
              <a:rPr lang="en-US" sz="2000" dirty="0" err="1">
                <a:latin typeface="Arial" pitchFamily="34" charset="0"/>
                <a:cs typeface="Arial" pitchFamily="34" charset="0"/>
              </a:rPr>
              <a:t>Fitts</a:t>
            </a:r>
            <a:r>
              <a:rPr lang="en-US" sz="2000" dirty="0">
                <a:latin typeface="Arial" pitchFamily="34" charset="0"/>
                <a:cs typeface="Arial" pitchFamily="34" charset="0"/>
              </a:rPr>
              <a:t>),</a:t>
            </a:r>
          </a:p>
          <a:p>
            <a:pPr lvl="1"/>
            <a:r>
              <a:rPr lang="en-US" sz="2000" dirty="0" err="1">
                <a:latin typeface="Arial" pitchFamily="34" charset="0"/>
                <a:cs typeface="Arial" pitchFamily="34" charset="0"/>
              </a:rPr>
              <a:t>Nguyên</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i="1" dirty="0">
                <a:latin typeface="Arial" pitchFamily="34" charset="0"/>
                <a:cs typeface="Arial" pitchFamily="34" charset="0"/>
              </a:rPr>
              <a:t>Norman</a:t>
            </a:r>
            <a:r>
              <a:rPr lang="en-US" sz="2000" dirty="0">
                <a:latin typeface="Arial" pitchFamily="34" charset="0"/>
                <a:cs typeface="Arial" pitchFamily="34" charset="0"/>
              </a:rPr>
              <a:t> </a:t>
            </a:r>
            <a:r>
              <a:rPr lang="en-US" sz="2000" dirty="0" err="1">
                <a:latin typeface="Arial" pitchFamily="34" charset="0"/>
                <a:cs typeface="Arial" pitchFamily="34" charset="0"/>
              </a:rPr>
              <a:t>bao</a:t>
            </a:r>
            <a:r>
              <a:rPr lang="en-US" sz="2000" dirty="0">
                <a:latin typeface="Arial" pitchFamily="34" charset="0"/>
                <a:cs typeface="Arial" pitchFamily="34" charset="0"/>
              </a:rPr>
              <a:t> </a:t>
            </a:r>
            <a:r>
              <a:rPr lang="en-US" sz="2000" dirty="0" err="1">
                <a:latin typeface="Arial" pitchFamily="34" charset="0"/>
                <a:cs typeface="Arial" pitchFamily="34" charset="0"/>
              </a:rPr>
              <a:t>gồm</a:t>
            </a:r>
            <a:r>
              <a:rPr lang="en-US" sz="2000" dirty="0">
                <a:latin typeface="Arial" pitchFamily="34" charset="0"/>
                <a:cs typeface="Arial" pitchFamily="34" charset="0"/>
              </a:rPr>
              <a:t> </a:t>
            </a:r>
            <a:r>
              <a:rPr lang="en-US" sz="2000" dirty="0" err="1">
                <a:latin typeface="Arial" pitchFamily="34" charset="0"/>
                <a:cs typeface="Arial" pitchFamily="34" charset="0"/>
              </a:rPr>
              <a:t>sự</a:t>
            </a:r>
            <a:r>
              <a:rPr lang="en-US" sz="2000" dirty="0">
                <a:latin typeface="Arial" pitchFamily="34" charset="0"/>
                <a:cs typeface="Arial" pitchFamily="34" charset="0"/>
              </a:rPr>
              <a:t> </a:t>
            </a:r>
            <a:r>
              <a:rPr lang="en-US" sz="2000" dirty="0" err="1">
                <a:latin typeface="Arial" pitchFamily="34" charset="0"/>
                <a:cs typeface="Arial" pitchFamily="34" charset="0"/>
              </a:rPr>
              <a:t>gợi</a:t>
            </a:r>
            <a:r>
              <a:rPr lang="en-US" sz="2000" dirty="0">
                <a:latin typeface="Arial" pitchFamily="34" charset="0"/>
                <a:cs typeface="Arial" pitchFamily="34" charset="0"/>
              </a:rPr>
              <a:t> ý, </a:t>
            </a:r>
            <a:r>
              <a:rPr lang="en-US" sz="2000" dirty="0" err="1">
                <a:latin typeface="Arial" pitchFamily="34" charset="0"/>
                <a:cs typeface="Arial" pitchFamily="34" charset="0"/>
              </a:rPr>
              <a:t>rõ</a:t>
            </a:r>
            <a:r>
              <a:rPr lang="en-US" sz="2000" dirty="0">
                <a:latin typeface="Arial" pitchFamily="34" charset="0"/>
                <a:cs typeface="Arial" pitchFamily="34" charset="0"/>
              </a:rPr>
              <a:t> </a:t>
            </a:r>
            <a:r>
              <a:rPr lang="en-US" sz="2000" dirty="0" err="1">
                <a:latin typeface="Arial" pitchFamily="34" charset="0"/>
                <a:cs typeface="Arial" pitchFamily="34" charset="0"/>
              </a:rPr>
              <a:t>ràng</a:t>
            </a:r>
            <a:r>
              <a:rPr lang="en-US" sz="2000" dirty="0">
                <a:latin typeface="Arial" pitchFamily="34" charset="0"/>
                <a:cs typeface="Arial" pitchFamily="34" charset="0"/>
              </a:rPr>
              <a:t>, </a:t>
            </a:r>
            <a:r>
              <a:rPr lang="en-US" sz="2000" dirty="0" err="1">
                <a:latin typeface="Arial" pitchFamily="34" charset="0"/>
                <a:cs typeface="Arial" pitchFamily="34" charset="0"/>
              </a:rPr>
              <a:t>ràng</a:t>
            </a:r>
            <a:r>
              <a:rPr lang="en-US" sz="2000" dirty="0">
                <a:latin typeface="Arial" pitchFamily="34" charset="0"/>
                <a:cs typeface="Arial" pitchFamily="34" charset="0"/>
              </a:rPr>
              <a:t> </a:t>
            </a:r>
            <a:r>
              <a:rPr lang="en-US" sz="2000" dirty="0" err="1">
                <a:latin typeface="Arial" pitchFamily="34" charset="0"/>
                <a:cs typeface="Arial" pitchFamily="34" charset="0"/>
              </a:rPr>
              <a:t>buộc</a:t>
            </a:r>
            <a:r>
              <a:rPr lang="en-US" sz="2000" dirty="0">
                <a:latin typeface="Arial" pitchFamily="34" charset="0"/>
                <a:cs typeface="Arial" pitchFamily="34" charset="0"/>
              </a:rPr>
              <a:t>...</a:t>
            </a:r>
          </a:p>
          <a:p>
            <a:r>
              <a:rPr lang="en-US" sz="2000" b="0" dirty="0" err="1">
                <a:latin typeface="Arial" pitchFamily="34" charset="0"/>
                <a:cs typeface="Arial" pitchFamily="34" charset="0"/>
              </a:rPr>
              <a:t>Hướng</a:t>
            </a:r>
            <a:r>
              <a:rPr lang="en-US" sz="2000" b="0" dirty="0">
                <a:latin typeface="Arial" pitchFamily="34" charset="0"/>
                <a:cs typeface="Arial" pitchFamily="34" charset="0"/>
              </a:rPr>
              <a:t> </a:t>
            </a:r>
            <a:r>
              <a:rPr lang="en-US" sz="2000" b="0" dirty="0" err="1">
                <a:latin typeface="Arial" pitchFamily="34" charset="0"/>
                <a:cs typeface="Arial" pitchFamily="34" charset="0"/>
              </a:rPr>
              <a:t>dẫn</a:t>
            </a:r>
            <a:r>
              <a:rPr lang="en-US" sz="2000" b="0" dirty="0">
                <a:latin typeface="Arial" pitchFamily="34" charset="0"/>
                <a:cs typeface="Arial" pitchFamily="34" charset="0"/>
              </a:rPr>
              <a:t> </a:t>
            </a:r>
            <a:r>
              <a:rPr lang="en-US" sz="2000" b="0" dirty="0" err="1">
                <a:latin typeface="Arial" pitchFamily="34" charset="0"/>
                <a:cs typeface="Arial" pitchFamily="34" charset="0"/>
              </a:rPr>
              <a:t>tuân</a:t>
            </a:r>
            <a:r>
              <a:rPr lang="en-US" sz="2000" b="0" dirty="0">
                <a:latin typeface="Arial" pitchFamily="34" charset="0"/>
                <a:cs typeface="Arial" pitchFamily="34" charset="0"/>
              </a:rPr>
              <a:t> </a:t>
            </a:r>
            <a:r>
              <a:rPr lang="en-US" sz="2000" b="0" dirty="0" err="1">
                <a:latin typeface="Arial" pitchFamily="34" charset="0"/>
                <a:cs typeface="Arial" pitchFamily="34" charset="0"/>
              </a:rPr>
              <a:t>thủ</a:t>
            </a:r>
            <a:r>
              <a:rPr lang="en-US" sz="2000" b="0" dirty="0">
                <a:latin typeface="Arial" pitchFamily="34" charset="0"/>
                <a:cs typeface="Arial" pitchFamily="34" charset="0"/>
              </a:rPr>
              <a:t> </a:t>
            </a:r>
            <a:r>
              <a:rPr lang="en-US" sz="2000" b="0" i="1" dirty="0">
                <a:latin typeface="Arial" pitchFamily="34" charset="0"/>
                <a:cs typeface="Arial" pitchFamily="34" charset="0"/>
              </a:rPr>
              <a:t>platform</a:t>
            </a:r>
            <a:r>
              <a:rPr lang="en-US" sz="2000" b="0" dirty="0">
                <a:latin typeface="Arial" pitchFamily="34" charset="0"/>
                <a:cs typeface="Arial" pitchFamily="34" charset="0"/>
              </a:rPr>
              <a:t> </a:t>
            </a:r>
            <a:r>
              <a:rPr lang="en-US" sz="2000" b="0" dirty="0" err="1">
                <a:latin typeface="Arial" pitchFamily="34" charset="0"/>
                <a:cs typeface="Arial" pitchFamily="34" charset="0"/>
              </a:rPr>
              <a:t>cũng</a:t>
            </a:r>
            <a:r>
              <a:rPr lang="en-US" sz="2000" b="0" dirty="0">
                <a:latin typeface="Arial" pitchFamily="34" charset="0"/>
                <a:cs typeface="Arial" pitchFamily="34" charset="0"/>
              </a:rPr>
              <a:t> </a:t>
            </a:r>
            <a:r>
              <a:rPr lang="en-US" sz="2000" b="0" dirty="0" err="1">
                <a:latin typeface="Arial" pitchFamily="34" charset="0"/>
                <a:cs typeface="Arial" pitchFamily="34" charset="0"/>
              </a:rPr>
              <a:t>rất</a:t>
            </a:r>
            <a:r>
              <a:rPr lang="en-US" sz="2000" b="0" dirty="0">
                <a:latin typeface="Arial" pitchFamily="34" charset="0"/>
                <a:cs typeface="Arial" pitchFamily="34" charset="0"/>
              </a:rPr>
              <a:t> </a:t>
            </a:r>
            <a:r>
              <a:rPr lang="en-US" sz="2000" b="0" dirty="0" err="1">
                <a:latin typeface="Arial" pitchFamily="34" charset="0"/>
                <a:cs typeface="Arial" pitchFamily="34" charset="0"/>
              </a:rPr>
              <a:t>quan</a:t>
            </a:r>
            <a:r>
              <a:rPr lang="en-US" sz="2000" b="0" dirty="0">
                <a:latin typeface="Arial" pitchFamily="34" charset="0"/>
                <a:cs typeface="Arial" pitchFamily="34" charset="0"/>
              </a:rPr>
              <a:t> </a:t>
            </a:r>
            <a:r>
              <a:rPr lang="en-US" sz="2000" b="0" dirty="0" err="1">
                <a:latin typeface="Arial" pitchFamily="34" charset="0"/>
                <a:cs typeface="Arial" pitchFamily="34" charset="0"/>
              </a:rPr>
              <a:t>trọng</a:t>
            </a:r>
            <a:r>
              <a:rPr lang="en-US" sz="2000" b="0" dirty="0">
                <a:latin typeface="Arial" pitchFamily="34" charset="0"/>
                <a:cs typeface="Arial" pitchFamily="34" charset="0"/>
              </a:rPr>
              <a:t>: </a:t>
            </a:r>
          </a:p>
          <a:p>
            <a:pPr lvl="1"/>
            <a:r>
              <a:rPr lang="en-US" sz="2000" i="1" dirty="0">
                <a:latin typeface="Arial" pitchFamily="34" charset="0"/>
                <a:cs typeface="Arial" pitchFamily="34" charset="0"/>
              </a:rPr>
              <a:t>Mac, Windows, </a:t>
            </a:r>
            <a:r>
              <a:rPr lang="en-US" sz="2000" i="1" dirty="0" err="1">
                <a:latin typeface="Arial" pitchFamily="34" charset="0"/>
                <a:cs typeface="Arial" pitchFamily="34" charset="0"/>
              </a:rPr>
              <a:t>Gnom</a:t>
            </a:r>
            <a:r>
              <a:rPr lang="en-US" sz="2000" i="1"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tập</a:t>
            </a:r>
            <a:r>
              <a:rPr lang="en-US" sz="2000" dirty="0">
                <a:latin typeface="Arial" pitchFamily="34" charset="0"/>
                <a:cs typeface="Arial" pitchFamily="34" charset="0"/>
              </a:rPr>
              <a:t> </a:t>
            </a:r>
            <a:r>
              <a:rPr lang="en-US" sz="2000" dirty="0" err="1">
                <a:latin typeface="Arial" pitchFamily="34" charset="0"/>
                <a:cs typeface="Arial" pitchFamily="34" charset="0"/>
              </a:rPr>
              <a:t>hướng</a:t>
            </a:r>
            <a:r>
              <a:rPr lang="en-US" sz="2000" dirty="0">
                <a:latin typeface="Arial" pitchFamily="34" charset="0"/>
                <a:cs typeface="Arial" pitchFamily="34" charset="0"/>
              </a:rPr>
              <a:t> </a:t>
            </a:r>
            <a:r>
              <a:rPr lang="en-US" sz="2000" dirty="0" err="1">
                <a:latin typeface="Arial" pitchFamily="34" charset="0"/>
                <a:cs typeface="Arial" pitchFamily="34" charset="0"/>
              </a:rPr>
              <a:t>dẫn</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kế</a:t>
            </a:r>
            <a:r>
              <a:rPr lang="en-US" sz="2000" dirty="0">
                <a:latin typeface="Arial" pitchFamily="34" charset="0"/>
                <a:cs typeface="Arial" pitchFamily="34" charset="0"/>
              </a:rPr>
              <a:t> </a:t>
            </a:r>
            <a:r>
              <a:rPr lang="en-US" sz="2000" dirty="0" err="1">
                <a:latin typeface="Arial" pitchFamily="34" charset="0"/>
                <a:cs typeface="Arial" pitchFamily="34" charset="0"/>
              </a:rPr>
              <a:t>riêng</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hướng</a:t>
            </a:r>
            <a:r>
              <a:rPr lang="en-US" sz="2000" dirty="0">
                <a:latin typeface="Arial" pitchFamily="34" charset="0"/>
                <a:cs typeface="Arial" pitchFamily="34" charset="0"/>
              </a:rPr>
              <a:t> </a:t>
            </a:r>
            <a:r>
              <a:rPr lang="en-US" sz="2000" dirty="0" err="1">
                <a:latin typeface="Arial" pitchFamily="34" charset="0"/>
                <a:cs typeface="Arial" pitchFamily="34" charset="0"/>
              </a:rPr>
              <a:t>dẫn</a:t>
            </a:r>
            <a:r>
              <a:rPr lang="en-US" sz="2000" dirty="0">
                <a:latin typeface="Arial" pitchFamily="34" charset="0"/>
                <a:cs typeface="Arial" pitchFamily="34" charset="0"/>
              </a:rPr>
              <a:t> </a:t>
            </a:r>
            <a:r>
              <a:rPr lang="en-US" sz="2000" i="1" dirty="0">
                <a:latin typeface="Arial" pitchFamily="34" charset="0"/>
                <a:cs typeface="Arial" pitchFamily="34" charset="0"/>
              </a:rPr>
              <a:t>platform</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xu</a:t>
            </a:r>
            <a:r>
              <a:rPr lang="en-US" sz="2000" dirty="0">
                <a:latin typeface="Arial" pitchFamily="34" charset="0"/>
                <a:cs typeface="Arial" pitchFamily="34" charset="0"/>
              </a:rPr>
              <a:t> </a:t>
            </a:r>
            <a:r>
              <a:rPr lang="en-US" sz="2000" dirty="0" err="1">
                <a:latin typeface="Arial" pitchFamily="34" charset="0"/>
                <a:cs typeface="Arial" pitchFamily="34" charset="0"/>
              </a:rPr>
              <a:t>hướng</a:t>
            </a:r>
            <a:r>
              <a:rPr lang="en-US" sz="2000" dirty="0">
                <a:latin typeface="Arial" pitchFamily="34" charset="0"/>
                <a:cs typeface="Arial" pitchFamily="34" charset="0"/>
              </a:rPr>
              <a:t> </a:t>
            </a:r>
            <a:r>
              <a:rPr lang="en-US" sz="2000" dirty="0" err="1">
                <a:latin typeface="Arial" pitchFamily="34" charset="0"/>
                <a:cs typeface="Arial" pitchFamily="34" charset="0"/>
              </a:rPr>
              <a:t>rất</a:t>
            </a:r>
            <a:r>
              <a:rPr lang="en-US" sz="2000" dirty="0">
                <a:latin typeface="Arial" pitchFamily="34" charset="0"/>
                <a:cs typeface="Arial" pitchFamily="34" charset="0"/>
              </a:rPr>
              <a:t> </a:t>
            </a:r>
            <a:r>
              <a:rPr lang="en-US" sz="2000" dirty="0" err="1">
                <a:latin typeface="Arial" pitchFamily="34" charset="0"/>
                <a:cs typeface="Arial" pitchFamily="34" charset="0"/>
              </a:rPr>
              <a:t>cụ</a:t>
            </a:r>
            <a:r>
              <a:rPr lang="en-US" sz="2000" dirty="0">
                <a:latin typeface="Arial" pitchFamily="34" charset="0"/>
                <a:cs typeface="Arial" pitchFamily="34" charset="0"/>
              </a:rPr>
              <a:t> </a:t>
            </a:r>
            <a:r>
              <a:rPr lang="en-US" sz="2000" dirty="0" err="1">
                <a:latin typeface="Arial" pitchFamily="34" charset="0"/>
                <a:cs typeface="Arial" pitchFamily="34" charset="0"/>
              </a:rPr>
              <a:t>thể</a:t>
            </a:r>
            <a:endParaRPr lang="en-US" sz="2000" dirty="0">
              <a:latin typeface="Arial" pitchFamily="34" charset="0"/>
              <a:cs typeface="Arial" pitchFamily="34" charset="0"/>
            </a:endParaRPr>
          </a:p>
          <a:p>
            <a:pPr lvl="2"/>
            <a:r>
              <a:rPr lang="en-US" sz="1800" dirty="0" err="1">
                <a:latin typeface="Arial" pitchFamily="34" charset="0"/>
                <a:cs typeface="Arial" pitchFamily="34" charset="0"/>
              </a:rPr>
              <a:t>Ví</a:t>
            </a:r>
            <a:r>
              <a:rPr lang="en-US" sz="1800" dirty="0">
                <a:latin typeface="Arial" pitchFamily="34" charset="0"/>
                <a:cs typeface="Arial" pitchFamily="34" charset="0"/>
              </a:rPr>
              <a:t> </a:t>
            </a:r>
            <a:r>
              <a:rPr lang="en-US" sz="1800" dirty="0" err="1">
                <a:latin typeface="Arial" pitchFamily="34" charset="0"/>
                <a:cs typeface="Arial" pitchFamily="34" charset="0"/>
              </a:rPr>
              <a:t>dụ</a:t>
            </a:r>
            <a:r>
              <a:rPr lang="en-US" sz="1800" dirty="0">
                <a:latin typeface="Arial" pitchFamily="34" charset="0"/>
                <a:cs typeface="Arial" pitchFamily="34" charset="0"/>
              </a:rPr>
              <a:t>: Windows </a:t>
            </a:r>
            <a:r>
              <a:rPr lang="en-US" sz="1800" dirty="0" err="1">
                <a:latin typeface="Arial" pitchFamily="34" charset="0"/>
                <a:cs typeface="Arial" pitchFamily="34" charset="0"/>
              </a:rPr>
              <a:t>khuyến</a:t>
            </a:r>
            <a:r>
              <a:rPr lang="en-US" sz="1800" dirty="0">
                <a:latin typeface="Arial" pitchFamily="34" charset="0"/>
                <a:cs typeface="Arial" pitchFamily="34" charset="0"/>
              </a:rPr>
              <a:t> </a:t>
            </a:r>
            <a:r>
              <a:rPr lang="en-US" sz="1800" dirty="0" err="1">
                <a:latin typeface="Arial" pitchFamily="34" charset="0"/>
                <a:cs typeface="Arial" pitchFamily="34" charset="0"/>
              </a:rPr>
              <a:t>cáo</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menu Exit,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Quit, Leave hay Go Away.</a:t>
            </a:r>
          </a:p>
          <a:p>
            <a:pPr lvl="2"/>
            <a:r>
              <a:rPr lang="en-US" sz="1800" dirty="0" err="1">
                <a:latin typeface="Arial" pitchFamily="34" charset="0"/>
                <a:cs typeface="Arial" pitchFamily="34" charset="0"/>
              </a:rPr>
              <a:t>Phạm</a:t>
            </a:r>
            <a:r>
              <a:rPr lang="en-US" sz="1800" dirty="0">
                <a:latin typeface="Arial" pitchFamily="34" charset="0"/>
                <a:cs typeface="Arial" pitchFamily="34" charset="0"/>
              </a:rPr>
              <a:t> vi </a:t>
            </a:r>
            <a:r>
              <a:rPr lang="en-US" sz="1800" dirty="0" err="1">
                <a:latin typeface="Arial" pitchFamily="34" charset="0"/>
                <a:cs typeface="Arial" pitchFamily="34" charset="0"/>
              </a:rPr>
              <a:t>hẹp</a:t>
            </a:r>
            <a:r>
              <a:rPr lang="en-US" sz="1800" dirty="0">
                <a:latin typeface="Arial" pitchFamily="34" charset="0"/>
                <a:cs typeface="Arial" pitchFamily="34" charset="0"/>
              </a:rPr>
              <a:t>, </a:t>
            </a:r>
            <a:r>
              <a:rPr lang="en-US" sz="1800" dirty="0" err="1">
                <a:latin typeface="Arial" pitchFamily="34" charset="0"/>
                <a:cs typeface="Arial" pitchFamily="34" charset="0"/>
              </a:rPr>
              <a:t>chỉ</a:t>
            </a:r>
            <a:r>
              <a:rPr lang="en-US" sz="1800" dirty="0">
                <a:latin typeface="Arial" pitchFamily="34" charset="0"/>
                <a:cs typeface="Arial" pitchFamily="34" charset="0"/>
              </a:rPr>
              <a:t> </a:t>
            </a:r>
            <a:r>
              <a:rPr lang="en-US" sz="1800" dirty="0" err="1">
                <a:latin typeface="Arial" pitchFamily="34" charset="0"/>
                <a:cs typeface="Arial" pitchFamily="34" charset="0"/>
              </a:rPr>
              <a:t>cung</a:t>
            </a:r>
            <a:r>
              <a:rPr lang="en-US" sz="1800" dirty="0">
                <a:latin typeface="Arial" pitchFamily="34" charset="0"/>
                <a:cs typeface="Arial" pitchFamily="34" charset="0"/>
              </a:rPr>
              <a:t> </a:t>
            </a:r>
            <a:r>
              <a:rPr lang="en-US" sz="1800" dirty="0" err="1">
                <a:latin typeface="Arial" pitchFamily="34" charset="0"/>
                <a:cs typeface="Arial" pitchFamily="34" charset="0"/>
              </a:rPr>
              <a:t>cấp</a:t>
            </a:r>
            <a:r>
              <a:rPr lang="en-US" sz="1800" dirty="0">
                <a:latin typeface="Arial" pitchFamily="34" charset="0"/>
                <a:cs typeface="Arial" pitchFamily="34" charset="0"/>
              </a:rPr>
              <a:t> </a:t>
            </a:r>
            <a:r>
              <a:rPr lang="en-US" sz="1800" dirty="0" err="1">
                <a:latin typeface="Arial" pitchFamily="34" charset="0"/>
                <a:cs typeface="Arial" pitchFamily="34" charset="0"/>
              </a:rPr>
              <a:t>giải</a:t>
            </a:r>
            <a:r>
              <a:rPr lang="en-US" sz="1800" dirty="0">
                <a:latin typeface="Arial" pitchFamily="34" charset="0"/>
                <a:cs typeface="Arial" pitchFamily="34" charset="0"/>
              </a:rPr>
              <a:t> </a:t>
            </a:r>
            <a:r>
              <a:rPr lang="en-US" sz="1800" dirty="0" err="1">
                <a:latin typeface="Arial" pitchFamily="34" charset="0"/>
                <a:cs typeface="Arial" pitchFamily="34" charset="0"/>
              </a:rPr>
              <a:t>pháp</a:t>
            </a:r>
            <a:r>
              <a:rPr lang="en-US" sz="1800" dirty="0">
                <a:latin typeface="Arial" pitchFamily="34" charset="0"/>
                <a:cs typeface="Arial" pitchFamily="34" charset="0"/>
              </a:rPr>
              <a:t> </a:t>
            </a:r>
            <a:r>
              <a:rPr lang="en-US" sz="1800" dirty="0" err="1">
                <a:latin typeface="Arial" pitchFamily="34" charset="0"/>
                <a:cs typeface="Arial" pitchFamily="34" charset="0"/>
              </a:rPr>
              <a:t>thiết</a:t>
            </a:r>
            <a:r>
              <a:rPr lang="en-US" sz="1800" dirty="0">
                <a:latin typeface="Arial" pitchFamily="34" charset="0"/>
                <a:cs typeface="Arial" pitchFamily="34" charset="0"/>
              </a:rPr>
              <a:t> </a:t>
            </a:r>
            <a:r>
              <a:rPr lang="en-US" sz="1800" dirty="0" err="1">
                <a:latin typeface="Arial" pitchFamily="34" charset="0"/>
                <a:cs typeface="Arial" pitchFamily="34" charset="0"/>
              </a:rPr>
              <a:t>kế</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UI </a:t>
            </a:r>
            <a:r>
              <a:rPr lang="en-US" sz="1800" dirty="0" err="1">
                <a:latin typeface="Arial" pitchFamily="34" charset="0"/>
                <a:cs typeface="Arial" pitchFamily="34" charset="0"/>
              </a:rPr>
              <a:t>thông</a:t>
            </a:r>
            <a:r>
              <a:rPr lang="en-US" sz="1800" dirty="0">
                <a:latin typeface="Arial" pitchFamily="34" charset="0"/>
                <a:cs typeface="Arial" pitchFamily="34" charset="0"/>
              </a:rPr>
              <a:t> </a:t>
            </a:r>
            <a:r>
              <a:rPr lang="en-US" sz="1800" dirty="0" err="1">
                <a:latin typeface="Arial" pitchFamily="34" charset="0"/>
                <a:cs typeface="Arial" pitchFamily="34" charset="0"/>
              </a:rPr>
              <a:t>thường</a:t>
            </a:r>
            <a:r>
              <a:rPr lang="en-US" sz="1800" dirty="0">
                <a:latin typeface="Arial" pitchFamily="34" charset="0"/>
                <a:cs typeface="Arial" pitchFamily="34" charset="0"/>
              </a:rPr>
              <a:t>.</a:t>
            </a:r>
          </a:p>
          <a:p>
            <a:r>
              <a:rPr lang="en-US" sz="2000" b="0" dirty="0" err="1">
                <a:latin typeface="Arial" pitchFamily="34" charset="0"/>
                <a:cs typeface="Arial" pitchFamily="34" charset="0"/>
              </a:rPr>
              <a:t>Sử</a:t>
            </a:r>
            <a:r>
              <a:rPr lang="en-US" sz="2000" b="0" dirty="0">
                <a:latin typeface="Arial" pitchFamily="34" charset="0"/>
                <a:cs typeface="Arial" pitchFamily="34" charset="0"/>
              </a:rPr>
              <a:t> </a:t>
            </a:r>
            <a:r>
              <a:rPr lang="en-US" sz="2000" b="0" dirty="0" err="1">
                <a:latin typeface="Arial" pitchFamily="34" charset="0"/>
                <a:cs typeface="Arial" pitchFamily="34" charset="0"/>
              </a:rPr>
              <a:t>dụng</a:t>
            </a:r>
            <a:r>
              <a:rPr lang="en-US" sz="2000" b="0" dirty="0">
                <a:latin typeface="Arial" pitchFamily="34" charset="0"/>
                <a:cs typeface="Arial" pitchFamily="34" charset="0"/>
              </a:rPr>
              <a:t> </a:t>
            </a:r>
            <a:r>
              <a:rPr lang="en-US" sz="2000" b="0" dirty="0" err="1">
                <a:latin typeface="Arial" pitchFamily="34" charset="0"/>
                <a:cs typeface="Arial" pitchFamily="34" charset="0"/>
              </a:rPr>
              <a:t>tập</a:t>
            </a:r>
            <a:r>
              <a:rPr lang="en-US" sz="2000" b="0" dirty="0">
                <a:latin typeface="Arial" pitchFamily="34" charset="0"/>
                <a:cs typeface="Arial" pitchFamily="34" charset="0"/>
              </a:rPr>
              <a:t> </a:t>
            </a:r>
            <a:r>
              <a:rPr lang="en-US" sz="2000" b="0" dirty="0" err="1">
                <a:latin typeface="Arial" pitchFamily="34" charset="0"/>
                <a:cs typeface="Arial" pitchFamily="34" charset="0"/>
              </a:rPr>
              <a:t>hướng</a:t>
            </a:r>
            <a:r>
              <a:rPr lang="en-US" sz="2000" b="0" dirty="0">
                <a:latin typeface="Arial" pitchFamily="34" charset="0"/>
                <a:cs typeface="Arial" pitchFamily="34" charset="0"/>
              </a:rPr>
              <a:t> </a:t>
            </a:r>
            <a:r>
              <a:rPr lang="en-US" sz="2000" b="0" dirty="0" err="1">
                <a:latin typeface="Arial" pitchFamily="34" charset="0"/>
                <a:cs typeface="Arial" pitchFamily="34" charset="0"/>
              </a:rPr>
              <a:t>dẫn</a:t>
            </a:r>
            <a:r>
              <a:rPr lang="en-US" sz="2000" b="0" dirty="0">
                <a:latin typeface="Arial" pitchFamily="34" charset="0"/>
                <a:cs typeface="Arial" pitchFamily="34" charset="0"/>
              </a:rPr>
              <a:t> </a:t>
            </a:r>
            <a:r>
              <a:rPr lang="en-US" sz="2000" b="0" dirty="0" err="1">
                <a:latin typeface="Arial" pitchFamily="34" charset="0"/>
                <a:cs typeface="Arial" pitchFamily="34" charset="0"/>
              </a:rPr>
              <a:t>trong</a:t>
            </a:r>
            <a:r>
              <a:rPr lang="en-US" sz="2000" b="0" dirty="0">
                <a:latin typeface="Arial" pitchFamily="34" charset="0"/>
                <a:cs typeface="Arial" pitchFamily="34" charset="0"/>
              </a:rPr>
              <a:t> </a:t>
            </a:r>
            <a:r>
              <a:rPr lang="en-US" sz="2000" b="0" dirty="0" err="1">
                <a:latin typeface="Arial" pitchFamily="34" charset="0"/>
                <a:cs typeface="Arial" pitchFamily="34" charset="0"/>
              </a:rPr>
              <a:t>thiết</a:t>
            </a:r>
            <a:r>
              <a:rPr lang="en-US" sz="2000" b="0" dirty="0">
                <a:latin typeface="Arial" pitchFamily="34" charset="0"/>
                <a:cs typeface="Arial" pitchFamily="34" charset="0"/>
              </a:rPr>
              <a:t> </a:t>
            </a:r>
            <a:r>
              <a:rPr lang="en-US" sz="2000" b="0" dirty="0" err="1">
                <a:latin typeface="Arial" pitchFamily="34" charset="0"/>
                <a:cs typeface="Arial" pitchFamily="34" charset="0"/>
              </a:rPr>
              <a:t>kế</a:t>
            </a:r>
            <a:r>
              <a:rPr lang="en-US" sz="2000" b="0" dirty="0">
                <a:latin typeface="Arial" pitchFamily="34" charset="0"/>
                <a:cs typeface="Arial" pitchFamily="34" charset="0"/>
              </a:rPr>
              <a:t> </a:t>
            </a:r>
            <a:r>
              <a:rPr lang="en-US" sz="2000" b="0" dirty="0" err="1">
                <a:latin typeface="Arial" pitchFamily="34" charset="0"/>
                <a:cs typeface="Arial" pitchFamily="34" charset="0"/>
              </a:rPr>
              <a:t>và</a:t>
            </a:r>
            <a:r>
              <a:rPr lang="en-US" sz="2000" b="0" dirty="0">
                <a:latin typeface="Arial" pitchFamily="34" charset="0"/>
                <a:cs typeface="Arial" pitchFamily="34" charset="0"/>
              </a:rPr>
              <a:t> </a:t>
            </a:r>
            <a:r>
              <a:rPr lang="en-US" sz="2000" b="0" dirty="0" err="1">
                <a:latin typeface="Arial" pitchFamily="34" charset="0"/>
                <a:cs typeface="Arial" pitchFamily="34" charset="0"/>
              </a:rPr>
              <a:t>trong</a:t>
            </a:r>
            <a:r>
              <a:rPr lang="en-US" sz="2000" b="0" dirty="0">
                <a:latin typeface="Arial" pitchFamily="34" charset="0"/>
                <a:cs typeface="Arial" pitchFamily="34" charset="0"/>
              </a:rPr>
              <a:t> </a:t>
            </a:r>
            <a:r>
              <a:rPr lang="en-US" sz="2000" b="0" dirty="0" err="1">
                <a:latin typeface="Arial" pitchFamily="34" charset="0"/>
                <a:cs typeface="Arial" pitchFamily="34" charset="0"/>
              </a:rPr>
              <a:t>kiểm</a:t>
            </a:r>
            <a:r>
              <a:rPr lang="en-US" sz="2000" b="0" dirty="0">
                <a:latin typeface="Arial" pitchFamily="34" charset="0"/>
                <a:cs typeface="Arial" pitchFamily="34" charset="0"/>
              </a:rPr>
              <a:t> </a:t>
            </a:r>
            <a:r>
              <a:rPr lang="en-US" sz="2000" b="0" dirty="0" err="1">
                <a:latin typeface="Arial" pitchFamily="34" charset="0"/>
                <a:cs typeface="Arial" pitchFamily="34" charset="0"/>
              </a:rPr>
              <a:t>thử</a:t>
            </a:r>
            <a:endParaRPr lang="en-US" sz="2000" b="0" dirty="0">
              <a:latin typeface="Arial" pitchFamily="34" charset="0"/>
              <a:cs typeface="Arial" pitchFamily="34" charset="0"/>
            </a:endParaRPr>
          </a:p>
          <a:p>
            <a:endParaRPr lang="en-US" sz="2000" b="0" dirty="0">
              <a:latin typeface="Arial" pitchFamily="34" charset="0"/>
              <a:cs typeface="Arial" pitchFamily="34" charset="0"/>
            </a:endParaRPr>
          </a:p>
          <a:p>
            <a:endParaRPr lang="en-US" sz="20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6</a:t>
            </a:fld>
            <a:endParaRPr lang="en-US"/>
          </a:p>
        </p:txBody>
      </p:sp>
    </p:spTree>
    <p:extLst>
      <p:ext uri="{BB962C8B-B14F-4D97-AF65-F5344CB8AC3E}">
        <p14:creationId xmlns:p14="http://schemas.microsoft.com/office/powerpoint/2010/main" val="575064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Nguyên</a:t>
            </a:r>
            <a:r>
              <a:rPr lang="en-US" dirty="0" smtClean="0">
                <a:latin typeface="Arial" pitchFamily="34" charset="0"/>
                <a:cs typeface="Arial" pitchFamily="34" charset="0"/>
              </a:rPr>
              <a:t> </a:t>
            </a:r>
            <a:r>
              <a:rPr lang="en-US" dirty="0" err="1" smtClean="0">
                <a:latin typeface="Arial" pitchFamily="34" charset="0"/>
                <a:cs typeface="Arial" pitchFamily="34" charset="0"/>
              </a:rPr>
              <a:t>tắc</a:t>
            </a:r>
            <a:r>
              <a:rPr lang="en-US" dirty="0" smtClean="0">
                <a:latin typeface="Arial" pitchFamily="34" charset="0"/>
                <a:cs typeface="Arial" pitchFamily="34" charset="0"/>
              </a:rPr>
              <a:t> </a:t>
            </a:r>
            <a:r>
              <a:rPr lang="en-US" dirty="0" err="1" smtClean="0">
                <a:latin typeface="Arial" pitchFamily="34" charset="0"/>
                <a:cs typeface="Arial" pitchFamily="34" charset="0"/>
              </a:rPr>
              <a:t>chung</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TKGD</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lstStyle/>
          <a:p>
            <a:r>
              <a:rPr lang="en-US" sz="2400" b="0" dirty="0" err="1" smtClean="0">
                <a:latin typeface="Arial" pitchFamily="34" charset="0"/>
                <a:cs typeface="Arial" pitchFamily="34" charset="0"/>
              </a:rPr>
              <a:t>Sự</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quen</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thuộc</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của</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ng</a:t>
            </a:r>
            <a:r>
              <a:rPr lang="vi-VN" sz="2400" b="0" dirty="0" smtClean="0">
                <a:latin typeface="Arial" pitchFamily="34" charset="0"/>
                <a:cs typeface="Arial" pitchFamily="34" charset="0"/>
              </a:rPr>
              <a:t>ườ</a:t>
            </a:r>
            <a:r>
              <a:rPr lang="en-US" sz="2400" b="0" dirty="0">
                <a:latin typeface="Arial" pitchFamily="34" charset="0"/>
                <a:cs typeface="Arial" pitchFamily="34" charset="0"/>
              </a:rPr>
              <a:t>i </a:t>
            </a:r>
            <a:r>
              <a:rPr lang="en-US" sz="2400" b="0" dirty="0" err="1" smtClean="0">
                <a:latin typeface="Arial" pitchFamily="34" charset="0"/>
                <a:cs typeface="Arial" pitchFamily="34" charset="0"/>
              </a:rPr>
              <a:t>dùng</a:t>
            </a:r>
            <a:r>
              <a:rPr lang="en-US" b="0" dirty="0" smtClean="0">
                <a:latin typeface="Arial" pitchFamily="34" charset="0"/>
                <a:cs typeface="Arial" pitchFamily="34" charset="0"/>
              </a:rPr>
              <a:t>: </a:t>
            </a:r>
          </a:p>
          <a:p>
            <a:pPr lvl="1"/>
            <a:r>
              <a:rPr lang="vi-VN" sz="2000" b="0" dirty="0" smtClean="0"/>
              <a:t>giao </a:t>
            </a:r>
            <a:r>
              <a:rPr lang="vi-VN" sz="2000" b="0" dirty="0"/>
              <a:t>diện phải được xây dựng dựa trên các thuật ngữ và các khái niệm mà người sử dụng có thể hiểu được hơn là những khái niệm liên quan đến máy tính. </a:t>
            </a:r>
            <a:endParaRPr lang="en-US" sz="2000" b="0" dirty="0" smtClean="0"/>
          </a:p>
          <a:p>
            <a:pPr lvl="1"/>
            <a:r>
              <a:rPr lang="vi-VN" sz="2000" b="0" dirty="0" smtClean="0"/>
              <a:t>Ví </a:t>
            </a:r>
            <a:r>
              <a:rPr lang="vi-VN" sz="2000" b="0" dirty="0"/>
              <a:t>dụ: hệ thống văn phòng nên sử dụng các khái niệm như thư, tài liệu, cặp giấy … mà không nên sử dụng những khái niệm như thư mục, danh mục </a:t>
            </a:r>
            <a:r>
              <a:rPr lang="vi-VN" sz="2000" b="0" dirty="0" smtClean="0"/>
              <a:t>…</a:t>
            </a:r>
            <a:endParaRPr lang="en-US" sz="2000" b="0" dirty="0" smtClean="0"/>
          </a:p>
          <a:p>
            <a:r>
              <a:rPr lang="vi-VN" sz="2400" b="0" dirty="0"/>
              <a:t>Thống </a:t>
            </a:r>
            <a:r>
              <a:rPr lang="vi-VN" sz="2400" b="0" dirty="0" smtClean="0"/>
              <a:t>nhất</a:t>
            </a:r>
            <a:endParaRPr lang="en-US" sz="2400" b="0" dirty="0"/>
          </a:p>
          <a:p>
            <a:pPr lvl="1"/>
            <a:r>
              <a:rPr lang="en-US" sz="2000" dirty="0"/>
              <a:t>H</a:t>
            </a:r>
            <a:r>
              <a:rPr lang="vi-VN" sz="2000" b="0" dirty="0" smtClean="0"/>
              <a:t>ệ </a:t>
            </a:r>
            <a:r>
              <a:rPr lang="vi-VN" sz="2000" b="0" dirty="0"/>
              <a:t>thống nên hiển thị ở mức thống nhất thích hợp. </a:t>
            </a:r>
            <a:endParaRPr lang="en-US" sz="2000" b="0" dirty="0" smtClean="0"/>
          </a:p>
          <a:p>
            <a:pPr lvl="1"/>
            <a:r>
              <a:rPr lang="vi-VN" sz="2000" b="0" dirty="0" smtClean="0"/>
              <a:t>Ví </a:t>
            </a:r>
            <a:r>
              <a:rPr lang="vi-VN" sz="2000" b="0" dirty="0"/>
              <a:t>dụ: các câu lệnh và menu nên có cùng định dạng </a:t>
            </a:r>
            <a:r>
              <a:rPr lang="vi-VN" sz="2000" b="0" dirty="0" smtClean="0"/>
              <a:t>…</a:t>
            </a:r>
            <a:endParaRPr lang="en-US" sz="2000" b="0" dirty="0" smtClean="0"/>
          </a:p>
          <a:p>
            <a:r>
              <a:rPr lang="vi-VN" sz="2400" b="0" dirty="0"/>
              <a:t>Tối thiểu hoá sự bất ngờ: </a:t>
            </a:r>
            <a:endParaRPr lang="en-US" sz="2400" b="0" dirty="0" smtClean="0"/>
          </a:p>
          <a:p>
            <a:pPr lvl="1"/>
            <a:r>
              <a:rPr lang="vi-VN" sz="2000" b="0" dirty="0" smtClean="0"/>
              <a:t>nếu </a:t>
            </a:r>
            <a:r>
              <a:rPr lang="vi-VN" sz="2000" b="0" dirty="0"/>
              <a:t>một yêu cầu được xử lý theo cách đã biết trước thì người sử dụng có thể dự đoán các thao tác của những yêu cầu tương </a:t>
            </a:r>
            <a:r>
              <a:rPr lang="en-US" sz="2000" dirty="0" err="1"/>
              <a:t>tự</a:t>
            </a:r>
            <a:r>
              <a:rPr lang="vi-VN" sz="2000" dirty="0" smtClean="0"/>
              <a:t>.</a:t>
            </a:r>
            <a:endParaRPr lang="en-US" sz="2000" b="0" dirty="0" smtClean="0"/>
          </a:p>
          <a:p>
            <a:r>
              <a:rPr lang="vi-VN" sz="2000" b="0" dirty="0"/>
              <a:t> </a:t>
            </a:r>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7</a:t>
            </a:fld>
            <a:endParaRPr lang="en-US"/>
          </a:p>
        </p:txBody>
      </p:sp>
    </p:spTree>
    <p:extLst>
      <p:ext uri="{BB962C8B-B14F-4D97-AF65-F5344CB8AC3E}">
        <p14:creationId xmlns:p14="http://schemas.microsoft.com/office/powerpoint/2010/main" val="1894306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Nguyên</a:t>
            </a:r>
            <a:r>
              <a:rPr lang="en-US" dirty="0">
                <a:latin typeface="Arial" pitchFamily="34" charset="0"/>
                <a:cs typeface="Arial" pitchFamily="34" charset="0"/>
              </a:rPr>
              <a:t> </a:t>
            </a:r>
            <a:r>
              <a:rPr lang="en-US" dirty="0" err="1">
                <a:latin typeface="Arial" pitchFamily="34" charset="0"/>
                <a:cs typeface="Arial" pitchFamily="34" charset="0"/>
              </a:rPr>
              <a:t>tắc</a:t>
            </a:r>
            <a:r>
              <a:rPr lang="en-US" dirty="0">
                <a:latin typeface="Arial" pitchFamily="34" charset="0"/>
                <a:cs typeface="Arial" pitchFamily="34" charset="0"/>
              </a:rPr>
              <a:t> </a:t>
            </a:r>
            <a:r>
              <a:rPr lang="en-US" dirty="0" err="1">
                <a:latin typeface="Arial" pitchFamily="34" charset="0"/>
                <a:cs typeface="Arial" pitchFamily="34" charset="0"/>
              </a:rPr>
              <a:t>chung</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TKGD</a:t>
            </a:r>
            <a:endParaRPr lang="en-US" dirty="0"/>
          </a:p>
        </p:txBody>
      </p:sp>
      <p:sp>
        <p:nvSpPr>
          <p:cNvPr id="3" name="Content Placeholder 2"/>
          <p:cNvSpPr>
            <a:spLocks noGrp="1"/>
          </p:cNvSpPr>
          <p:nvPr>
            <p:ph idx="1"/>
          </p:nvPr>
        </p:nvSpPr>
        <p:spPr/>
        <p:txBody>
          <a:bodyPr/>
          <a:lstStyle/>
          <a:p>
            <a:r>
              <a:rPr lang="vi-VN" sz="2400" b="0" dirty="0"/>
              <a:t>Khả năng phục hồi: </a:t>
            </a:r>
            <a:endParaRPr lang="en-US" sz="2400" b="0" dirty="0" smtClean="0"/>
          </a:p>
          <a:p>
            <a:pPr lvl="1"/>
            <a:r>
              <a:rPr lang="vi-VN" sz="2000" b="0" dirty="0" smtClean="0"/>
              <a:t>hệ </a:t>
            </a:r>
            <a:r>
              <a:rPr lang="vi-VN" sz="2000" b="0" dirty="0"/>
              <a:t>thống nên cung cấp một số khả năng phục hồi từ lỗi của người sử dụng và cho phép người sử dụng khôi phục lại từ chỗ bị lỗi. Khả năng này bao gồm cho phép làm lại, hỏi lại những hành động như xoá, huỷ …</a:t>
            </a:r>
            <a:endParaRPr lang="en-US" sz="2000" b="0" dirty="0">
              <a:latin typeface="Arial" pitchFamily="34" charset="0"/>
              <a:cs typeface="Arial" pitchFamily="34" charset="0"/>
            </a:endParaRPr>
          </a:p>
          <a:p>
            <a:r>
              <a:rPr lang="vi-VN" sz="2400" b="0" dirty="0" smtClean="0"/>
              <a:t>Hướng </a:t>
            </a:r>
            <a:r>
              <a:rPr lang="vi-VN" sz="2400" b="0" dirty="0"/>
              <a:t>dẫn người sử </a:t>
            </a:r>
            <a:r>
              <a:rPr lang="vi-VN" sz="2400" b="0" dirty="0" smtClean="0"/>
              <a:t>dụng</a:t>
            </a:r>
            <a:endParaRPr lang="en-US" sz="2400" b="0" dirty="0" smtClean="0"/>
          </a:p>
          <a:p>
            <a:pPr lvl="1"/>
            <a:r>
              <a:rPr lang="en-US" sz="2000" b="0" dirty="0" err="1" smtClean="0"/>
              <a:t>Ví</a:t>
            </a:r>
            <a:r>
              <a:rPr lang="en-US" sz="2000" b="0" dirty="0"/>
              <a:t> </a:t>
            </a:r>
            <a:r>
              <a:rPr lang="en-US" sz="2000" b="0" dirty="0" err="1" smtClean="0"/>
              <a:t>dụ</a:t>
            </a:r>
            <a:r>
              <a:rPr lang="en-US" sz="2000" b="0" dirty="0" smtClean="0"/>
              <a:t>:</a:t>
            </a:r>
            <a:r>
              <a:rPr lang="vi-VN" sz="2000" b="0" dirty="0" smtClean="0"/>
              <a:t> </a:t>
            </a:r>
            <a:r>
              <a:rPr lang="vi-VN" sz="2000" b="0" dirty="0"/>
              <a:t>hệ thống trợ giúp, hướng dẫn trực tuyến …</a:t>
            </a:r>
          </a:p>
          <a:p>
            <a:r>
              <a:rPr lang="vi-VN" sz="2400" b="0" dirty="0" smtClean="0"/>
              <a:t>Tính </a:t>
            </a:r>
            <a:r>
              <a:rPr lang="vi-VN" sz="2400" b="0" dirty="0"/>
              <a:t>đa dạng: </a:t>
            </a:r>
            <a:endParaRPr lang="en-US" sz="2400" b="0" dirty="0" smtClean="0"/>
          </a:p>
          <a:p>
            <a:pPr lvl="1"/>
            <a:r>
              <a:rPr lang="vi-VN" sz="2000" b="0" dirty="0" smtClean="0"/>
              <a:t>hỗ </a:t>
            </a:r>
            <a:r>
              <a:rPr lang="vi-VN" sz="2000" b="0" dirty="0"/>
              <a:t>trợ nhiều loại tương tác cho nhiều loại người sử dung khác nhau. </a:t>
            </a:r>
            <a:endParaRPr lang="en-US" sz="2000" b="0" dirty="0" smtClean="0"/>
          </a:p>
          <a:p>
            <a:pPr lvl="1"/>
            <a:r>
              <a:rPr lang="vi-VN" sz="2000" b="0" dirty="0" smtClean="0"/>
              <a:t>Ví </a:t>
            </a:r>
            <a:r>
              <a:rPr lang="vi-VN" sz="2000" b="0" dirty="0"/>
              <a:t>dụ: nên hiển thị phông chữ lớn với những người cận thị.</a:t>
            </a: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8</a:t>
            </a:fld>
            <a:endParaRPr lang="en-US"/>
          </a:p>
        </p:txBody>
      </p:sp>
    </p:spTree>
    <p:extLst>
      <p:ext uri="{BB962C8B-B14F-4D97-AF65-F5344CB8AC3E}">
        <p14:creationId xmlns:p14="http://schemas.microsoft.com/office/powerpoint/2010/main" val="1393841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Nhắc</a:t>
            </a:r>
            <a:r>
              <a:rPr lang="en-US" dirty="0"/>
              <a:t> </a:t>
            </a:r>
            <a:r>
              <a:rPr lang="en-US" dirty="0" err="1"/>
              <a:t>lại</a:t>
            </a:r>
            <a:r>
              <a:rPr lang="en-US" dirty="0"/>
              <a:t> </a:t>
            </a:r>
            <a:r>
              <a:rPr lang="en-US" dirty="0" err="1"/>
              <a:t>các</a:t>
            </a:r>
            <a:r>
              <a:rPr lang="en-US" dirty="0"/>
              <a:t> </a:t>
            </a:r>
            <a:r>
              <a:rPr lang="en-US" dirty="0" err="1"/>
              <a:t>hướng</a:t>
            </a:r>
            <a:r>
              <a:rPr lang="en-US" dirty="0"/>
              <a:t> </a:t>
            </a:r>
            <a:r>
              <a:rPr lang="en-US" dirty="0" err="1"/>
              <a:t>dẫn</a:t>
            </a:r>
            <a:r>
              <a:rPr lang="en-US" dirty="0"/>
              <a:t> </a:t>
            </a:r>
            <a:r>
              <a:rPr lang="en-US" dirty="0" err="1"/>
              <a:t>thiết</a:t>
            </a:r>
            <a:r>
              <a:rPr lang="en-US" dirty="0"/>
              <a:t> </a:t>
            </a:r>
            <a:r>
              <a:rPr lang="en-US" dirty="0" err="1"/>
              <a:t>kế</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Hướng</a:t>
            </a:r>
            <a:r>
              <a:rPr lang="en-US" sz="2400" b="0" dirty="0">
                <a:latin typeface="Arial" pitchFamily="34" charset="0"/>
                <a:cs typeface="Arial" pitchFamily="34" charset="0"/>
              </a:rPr>
              <a:t> </a:t>
            </a:r>
            <a:r>
              <a:rPr lang="en-US" sz="2400" b="0" dirty="0" err="1">
                <a:latin typeface="Arial" pitchFamily="34" charset="0"/>
                <a:cs typeface="Arial" pitchFamily="34" charset="0"/>
              </a:rPr>
              <a:t>dẫn</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hướng</a:t>
            </a:r>
            <a:r>
              <a:rPr lang="en-US" sz="2400" b="0" dirty="0">
                <a:latin typeface="Arial" pitchFamily="34" charset="0"/>
                <a:cs typeface="Arial" pitchFamily="34" charset="0"/>
              </a:rPr>
              <a:t> </a:t>
            </a:r>
            <a:r>
              <a:rPr lang="en-US" sz="2400" b="0" dirty="0" err="1">
                <a:latin typeface="Arial" pitchFamily="34" charset="0"/>
                <a:cs typeface="Arial" pitchFamily="34" charset="0"/>
              </a:rPr>
              <a:t>người</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Xác</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ai</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Hiểu</a:t>
            </a:r>
            <a:r>
              <a:rPr lang="en-US" sz="2000" dirty="0">
                <a:latin typeface="Arial" pitchFamily="34" charset="0"/>
                <a:cs typeface="Arial" pitchFamily="34" charset="0"/>
              </a:rPr>
              <a:t> </a:t>
            </a:r>
            <a:r>
              <a:rPr lang="en-US" sz="2000" dirty="0" err="1">
                <a:latin typeface="Arial" pitchFamily="34" charset="0"/>
                <a:cs typeface="Arial" pitchFamily="34" charset="0"/>
              </a:rPr>
              <a:t>rõ</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họ</a:t>
            </a:r>
            <a:endParaRPr lang="en-US" sz="2000" dirty="0">
              <a:latin typeface="Arial" pitchFamily="34" charset="0"/>
              <a:cs typeface="Arial" pitchFamily="34" charset="0"/>
            </a:endParaRPr>
          </a:p>
          <a:p>
            <a:r>
              <a:rPr lang="en-US" sz="2400" b="0" dirty="0" err="1">
                <a:latin typeface="Arial" pitchFamily="34" charset="0"/>
                <a:cs typeface="Arial" pitchFamily="34" charset="0"/>
              </a:rPr>
              <a:t>Luật</a:t>
            </a:r>
            <a:r>
              <a:rPr lang="en-US" sz="2400" b="0" dirty="0">
                <a:latin typeface="Arial" pitchFamily="34" charset="0"/>
                <a:cs typeface="Arial" pitchFamily="34" charset="0"/>
              </a:rPr>
              <a:t> </a:t>
            </a:r>
            <a:r>
              <a:rPr lang="en-US" sz="2400" b="0" dirty="0" err="1">
                <a:latin typeface="Arial" pitchFamily="34" charset="0"/>
                <a:cs typeface="Arial" pitchFamily="34" charset="0"/>
              </a:rPr>
              <a:t>Fitts</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Kích</a:t>
            </a:r>
            <a:r>
              <a:rPr lang="en-US" sz="2000" dirty="0">
                <a:latin typeface="Arial" pitchFamily="34" charset="0"/>
                <a:cs typeface="Arial" pitchFamily="34" charset="0"/>
              </a:rPr>
              <a:t> </a:t>
            </a:r>
            <a:r>
              <a:rPr lang="en-US" sz="2000" dirty="0" err="1">
                <a:latin typeface="Arial" pitchFamily="34" charset="0"/>
                <a:cs typeface="Arial" pitchFamily="34" charset="0"/>
              </a:rPr>
              <a:t>thước</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Controls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liên</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tầm</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trọng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nó</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cạnh</a:t>
            </a:r>
            <a:r>
              <a:rPr lang="en-US" sz="2000" dirty="0">
                <a:latin typeface="Arial" pitchFamily="34" charset="0"/>
                <a:cs typeface="Arial" pitchFamily="34" charset="0"/>
              </a:rPr>
              <a:t> </a:t>
            </a:r>
            <a:r>
              <a:rPr lang="en-US" sz="2000" dirty="0" err="1">
                <a:latin typeface="Arial" pitchFamily="34" charset="0"/>
                <a:cs typeface="Arial" pitchFamily="34" charset="0"/>
              </a:rPr>
              <a:t>màn</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vô</a:t>
            </a:r>
            <a:r>
              <a:rPr lang="en-US" sz="2000" dirty="0">
                <a:latin typeface="Arial" pitchFamily="34" charset="0"/>
                <a:cs typeface="Arial" pitchFamily="34" charset="0"/>
              </a:rPr>
              <a:t> </a:t>
            </a:r>
            <a:r>
              <a:rPr lang="en-US" sz="2000" dirty="0" err="1">
                <a:latin typeface="Arial" pitchFamily="34" charset="0"/>
                <a:cs typeface="Arial" pitchFamily="34" charset="0"/>
              </a:rPr>
              <a:t>giá</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Controls </a:t>
            </a:r>
            <a:r>
              <a:rPr lang="en-US" sz="2000" dirty="0" err="1">
                <a:latin typeface="Arial" pitchFamily="34" charset="0"/>
                <a:cs typeface="Arial" pitchFamily="34" charset="0"/>
              </a:rPr>
              <a:t>nhỏ</a:t>
            </a:r>
            <a:r>
              <a:rPr lang="en-US" sz="2000" dirty="0">
                <a:latin typeface="Arial" pitchFamily="34" charset="0"/>
                <a:cs typeface="Arial" pitchFamily="34" charset="0"/>
              </a:rPr>
              <a:t> </a:t>
            </a:r>
            <a:r>
              <a:rPr lang="en-US" sz="2000" dirty="0" err="1">
                <a:latin typeface="Arial" pitchFamily="34" charset="0"/>
                <a:cs typeface="Arial" pitchFamily="34" charset="0"/>
              </a:rPr>
              <a:t>rất</a:t>
            </a:r>
            <a:r>
              <a:rPr lang="en-US" sz="2000" dirty="0">
                <a:latin typeface="Arial" pitchFamily="34" charset="0"/>
                <a:cs typeface="Arial" pitchFamily="34" charset="0"/>
              </a:rPr>
              <a:t> </a:t>
            </a:r>
            <a:r>
              <a:rPr lang="en-US" sz="2000" dirty="0" err="1">
                <a:latin typeface="Arial" pitchFamily="34" charset="0"/>
                <a:cs typeface="Arial" pitchFamily="34" charset="0"/>
              </a:rPr>
              <a:t>khó</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chuột</a:t>
            </a:r>
            <a:endParaRPr lang="en-US" sz="2000" dirty="0">
              <a:latin typeface="Arial" pitchFamily="34" charset="0"/>
              <a:cs typeface="Arial" pitchFamily="34" charset="0"/>
            </a:endParaRPr>
          </a:p>
          <a:p>
            <a:r>
              <a:rPr lang="en-US" sz="2000" b="0" dirty="0" err="1">
                <a:latin typeface="Arial" pitchFamily="34" charset="0"/>
                <a:cs typeface="Arial" pitchFamily="34" charset="0"/>
              </a:rPr>
              <a:t>Bộ</a:t>
            </a:r>
            <a:r>
              <a:rPr lang="en-US" sz="2000" b="0" dirty="0">
                <a:latin typeface="Arial" pitchFamily="34" charset="0"/>
                <a:cs typeface="Arial" pitchFamily="34" charset="0"/>
              </a:rPr>
              <a:t> </a:t>
            </a:r>
            <a:r>
              <a:rPr lang="en-US" sz="2000" b="0" dirty="0" err="1">
                <a:latin typeface="Arial" pitchFamily="34" charset="0"/>
                <a:cs typeface="Arial" pitchFamily="34" charset="0"/>
              </a:rPr>
              <a:t>nhớ</a:t>
            </a:r>
            <a:endParaRPr lang="en-US" sz="2000" b="0" dirty="0">
              <a:latin typeface="Arial" pitchFamily="34" charset="0"/>
              <a:cs typeface="Arial" pitchFamily="34" charset="0"/>
            </a:endParaRPr>
          </a:p>
          <a:p>
            <a:pPr lvl="1"/>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chia </a:t>
            </a:r>
            <a:r>
              <a:rPr lang="en-US" sz="2000" dirty="0" err="1">
                <a:latin typeface="Arial" pitchFamily="34" charset="0"/>
                <a:cs typeface="Arial" pitchFamily="34" charset="0"/>
              </a:rPr>
              <a:t>đoạn</a:t>
            </a:r>
            <a:r>
              <a:rPr lang="en-US" sz="2000" dirty="0">
                <a:latin typeface="Arial" pitchFamily="34" charset="0"/>
                <a:cs typeface="Arial" pitchFamily="34" charset="0"/>
              </a:rPr>
              <a:t> (chunking)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đơn</a:t>
            </a:r>
            <a:r>
              <a:rPr lang="en-US" sz="2000" dirty="0">
                <a:latin typeface="Arial" pitchFamily="34" charset="0"/>
                <a:cs typeface="Arial" pitchFamily="34" charset="0"/>
              </a:rPr>
              <a:t> </a:t>
            </a:r>
            <a:r>
              <a:rPr lang="en-US" sz="2000" dirty="0" err="1">
                <a:latin typeface="Arial" pitchFamily="34" charset="0"/>
                <a:cs typeface="Arial" pitchFamily="34" charset="0"/>
              </a:rPr>
              <a:t>giản</a:t>
            </a:r>
            <a:r>
              <a:rPr lang="en-US" sz="2000" dirty="0">
                <a:latin typeface="Arial" pitchFamily="34" charset="0"/>
                <a:cs typeface="Arial" pitchFamily="34" charset="0"/>
              </a:rPr>
              <a:t> </a:t>
            </a:r>
            <a:r>
              <a:rPr lang="en-US" sz="2000" dirty="0" err="1">
                <a:latin typeface="Arial" pitchFamily="34" charset="0"/>
                <a:cs typeface="Arial" pitchFamily="34" charset="0"/>
              </a:rPr>
              <a:t>hóa</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nhớ</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a:t>
            </a:r>
          </a:p>
          <a:p>
            <a:pPr lvl="1"/>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quá</a:t>
            </a:r>
            <a:r>
              <a:rPr lang="en-US" sz="2000" dirty="0">
                <a:latin typeface="Arial" pitchFamily="34" charset="0"/>
                <a:cs typeface="Arial" pitchFamily="34" charset="0"/>
              </a:rPr>
              <a:t> </a:t>
            </a:r>
            <a:r>
              <a:rPr lang="en-US" sz="2000" dirty="0" err="1">
                <a:latin typeface="Arial" pitchFamily="34" charset="0"/>
                <a:cs typeface="Arial" pitchFamily="34" charset="0"/>
              </a:rPr>
              <a:t>tải</a:t>
            </a:r>
            <a:r>
              <a:rPr lang="en-US" sz="2000" dirty="0">
                <a:latin typeface="Arial" pitchFamily="34" charset="0"/>
                <a:cs typeface="Arial" pitchFamily="34" charset="0"/>
              </a:rPr>
              <a:t> Working memory.</a:t>
            </a:r>
          </a:p>
          <a:p>
            <a:r>
              <a:rPr lang="en-US" sz="2400" b="0" dirty="0">
                <a:latin typeface="Arial" pitchFamily="34" charset="0"/>
                <a:cs typeface="Arial" pitchFamily="34" charset="0"/>
              </a:rPr>
              <a:t>...</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9</a:t>
            </a:fld>
            <a:endParaRPr lang="en-US"/>
          </a:p>
        </p:txBody>
      </p:sp>
    </p:spTree>
    <p:extLst>
      <p:ext uri="{BB962C8B-B14F-4D97-AF65-F5344CB8AC3E}">
        <p14:creationId xmlns:p14="http://schemas.microsoft.com/office/powerpoint/2010/main" val="519341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huong 1">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Chuong 1</Template>
  <TotalTime>1594</TotalTime>
  <Words>3472</Words>
  <Application>Microsoft Office PowerPoint</Application>
  <PresentationFormat>On-screen Show (4:3)</PresentationFormat>
  <Paragraphs>483</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Chuong 1</vt:lpstr>
      <vt:lpstr> NGUYÊN LÝ TRONG THIẾT KẾ GIAO DIỆN</vt:lpstr>
      <vt:lpstr>Nội dung môn học</vt:lpstr>
      <vt:lpstr>Nội dung</vt:lpstr>
      <vt:lpstr>1. Lỗi thiết kế GUI</vt:lpstr>
      <vt:lpstr>1. Lỗi thiết kế GUI?</vt:lpstr>
      <vt:lpstr>2. Thiết kế hệ thống có tính sử dụng</vt:lpstr>
      <vt:lpstr>Nguyên tắc chung trong TKGD</vt:lpstr>
      <vt:lpstr>Nguyên tắc chung trong TKGD</vt:lpstr>
      <vt:lpstr>Nhắc lại các hướng dẫn thiết kế</vt:lpstr>
      <vt:lpstr>Nhắc lại các hướng dẫn thiết kế</vt:lpstr>
      <vt:lpstr>3. 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Kinh nghiệm thiết kế của Nielsen</vt:lpstr>
      <vt:lpstr>4. Mười sáu nguyên tắc của Tognazzini</vt:lpstr>
      <vt:lpstr>Mười sáu nguyên tắc của Tognazzini</vt:lpstr>
      <vt:lpstr>5. Tám qui tắc vàng của Shneiderman</vt:lpstr>
      <vt:lpstr>6. Qui trình thiết kế UI của Galitz</vt:lpstr>
      <vt:lpstr>7. Tổng kết bài</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GIAO DiỆN PHẦN MỀM</dc:title>
  <dc:creator>NguyenPhuong</dc:creator>
  <cp:lastModifiedBy>TheGioiSo</cp:lastModifiedBy>
  <cp:revision>236</cp:revision>
  <dcterms:created xsi:type="dcterms:W3CDTF">2013-12-17T08:29:44Z</dcterms:created>
  <dcterms:modified xsi:type="dcterms:W3CDTF">2018-01-18T04:08:59Z</dcterms:modified>
</cp:coreProperties>
</file>