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90" r:id="rId2"/>
    <p:sldId id="369" r:id="rId3"/>
    <p:sldId id="375" r:id="rId4"/>
    <p:sldId id="376" r:id="rId5"/>
    <p:sldId id="372" r:id="rId6"/>
    <p:sldId id="377" r:id="rId7"/>
    <p:sldId id="378" r:id="rId8"/>
    <p:sldId id="379" r:id="rId9"/>
    <p:sldId id="39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299" r:id="rId23"/>
    <p:sldId id="34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BDBFB9"/>
    <a:srgbClr val="8FD1B5"/>
    <a:srgbClr val="99BACC"/>
    <a:srgbClr val="F8FAF4"/>
    <a:srgbClr val="F4F7F3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0" autoAdjust="0"/>
    <p:restoredTop sz="94640" autoAdjust="0"/>
  </p:normalViewPr>
  <p:slideViewPr>
    <p:cSldViewPr>
      <p:cViewPr>
        <p:scale>
          <a:sx n="70" d="100"/>
          <a:sy n="70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7DDF5-8245-47BF-920B-37CC39975993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0E0F3-97FA-43EB-9DB9-D78087AD9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3" name="Group 131"/>
          <p:cNvGrpSpPr>
            <a:grpSpLocks/>
          </p:cNvGrpSpPr>
          <p:nvPr/>
        </p:nvGrpSpPr>
        <p:grpSpPr bwMode="auto">
          <a:xfrm flipH="1">
            <a:off x="12700" y="692150"/>
            <a:ext cx="9093200" cy="6165850"/>
            <a:chOff x="0" y="436"/>
            <a:chExt cx="5760" cy="3884"/>
          </a:xfrm>
        </p:grpSpPr>
        <p:sp>
          <p:nvSpPr>
            <p:cNvPr id="3204" name="Line 13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Line 13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Line 13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Line 13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Line 13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78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Line 13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Line 14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Line 14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Line 14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Line 14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Line 146"/>
            <p:cNvSpPr>
              <a:spLocks noChangeShapeType="1"/>
            </p:cNvSpPr>
            <p:nvPr userDrawn="1"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Line 14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Line 15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Line 153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Line 154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Line 155"/>
            <p:cNvSpPr>
              <a:spLocks noChangeShapeType="1"/>
            </p:cNvSpPr>
            <p:nvPr userDrawn="1"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Line 156"/>
            <p:cNvSpPr>
              <a:spLocks noChangeShapeType="1"/>
            </p:cNvSpPr>
            <p:nvPr userDrawn="1"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Line 157"/>
            <p:cNvSpPr>
              <a:spLocks noChangeShapeType="1"/>
            </p:cNvSpPr>
            <p:nvPr userDrawn="1"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Line 159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Line 162"/>
            <p:cNvSpPr>
              <a:spLocks noChangeShapeType="1"/>
            </p:cNvSpPr>
            <p:nvPr userDrawn="1"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Line 163"/>
            <p:cNvSpPr>
              <a:spLocks noChangeShapeType="1"/>
            </p:cNvSpPr>
            <p:nvPr userDrawn="1"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Line 164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37" name="Group 165"/>
            <p:cNvGrpSpPr>
              <a:grpSpLocks/>
            </p:cNvGrpSpPr>
            <p:nvPr userDrawn="1"/>
          </p:nvGrpSpPr>
          <p:grpSpPr bwMode="auto">
            <a:xfrm>
              <a:off x="0" y="2063"/>
              <a:ext cx="5760" cy="1220"/>
              <a:chOff x="235" y="2750"/>
              <a:chExt cx="5241" cy="699"/>
            </a:xfrm>
          </p:grpSpPr>
          <p:sp>
            <p:nvSpPr>
              <p:cNvPr id="3238" name="Line 166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9" name="Line 167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0" name="Line 168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1" name="Line 169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42" name="Line 170"/>
            <p:cNvSpPr>
              <a:spLocks noChangeShapeType="1"/>
            </p:cNvSpPr>
            <p:nvPr userDrawn="1"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Line 171"/>
            <p:cNvSpPr>
              <a:spLocks noChangeShapeType="1"/>
            </p:cNvSpPr>
            <p:nvPr userDrawn="1"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Line 172"/>
            <p:cNvSpPr>
              <a:spLocks noChangeShapeType="1"/>
            </p:cNvSpPr>
            <p:nvPr userDrawn="1"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Line 173"/>
            <p:cNvSpPr>
              <a:spLocks noChangeShapeType="1"/>
            </p:cNvSpPr>
            <p:nvPr userDrawn="1"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Line 174"/>
            <p:cNvSpPr>
              <a:spLocks noChangeShapeType="1"/>
            </p:cNvSpPr>
            <p:nvPr userDrawn="1"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Line 175"/>
            <p:cNvSpPr>
              <a:spLocks noChangeShapeType="1"/>
            </p:cNvSpPr>
            <p:nvPr userDrawn="1"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Line 176"/>
            <p:cNvSpPr>
              <a:spLocks noChangeShapeType="1"/>
            </p:cNvSpPr>
            <p:nvPr userDrawn="1"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Line 177"/>
            <p:cNvSpPr>
              <a:spLocks noChangeShapeType="1"/>
            </p:cNvSpPr>
            <p:nvPr userDrawn="1"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Line 178"/>
            <p:cNvSpPr>
              <a:spLocks noChangeShapeType="1"/>
            </p:cNvSpPr>
            <p:nvPr userDrawn="1"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1" name="Group 179"/>
          <p:cNvGrpSpPr>
            <a:grpSpLocks/>
          </p:cNvGrpSpPr>
          <p:nvPr/>
        </p:nvGrpSpPr>
        <p:grpSpPr bwMode="auto">
          <a:xfrm flipH="1">
            <a:off x="0" y="0"/>
            <a:ext cx="9144000" cy="2159000"/>
            <a:chOff x="-1" y="0"/>
            <a:chExt cx="5769" cy="1360"/>
          </a:xfrm>
        </p:grpSpPr>
        <p:sp>
          <p:nvSpPr>
            <p:cNvPr id="3252" name="Freeform 180"/>
            <p:cNvSpPr>
              <a:spLocks/>
            </p:cNvSpPr>
            <p:nvPr/>
          </p:nvSpPr>
          <p:spPr bwMode="gray">
            <a:xfrm>
              <a:off x="0" y="0"/>
              <a:ext cx="5768" cy="1360"/>
            </a:xfrm>
            <a:custGeom>
              <a:avLst/>
              <a:gdLst>
                <a:gd name="T0" fmla="*/ 0 w 5768"/>
                <a:gd name="T1" fmla="*/ 0 h 1360"/>
                <a:gd name="T2" fmla="*/ 0 w 5768"/>
                <a:gd name="T3" fmla="*/ 616 h 1360"/>
                <a:gd name="T4" fmla="*/ 1496 w 5768"/>
                <a:gd name="T5" fmla="*/ 460 h 1360"/>
                <a:gd name="T6" fmla="*/ 5768 w 5768"/>
                <a:gd name="T7" fmla="*/ 1360 h 1360"/>
                <a:gd name="T8" fmla="*/ 5768 w 5768"/>
                <a:gd name="T9" fmla="*/ 0 h 1360"/>
                <a:gd name="T10" fmla="*/ 0 w 5768"/>
                <a:gd name="T11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8" h="1360">
                  <a:moveTo>
                    <a:pt x="0" y="0"/>
                  </a:moveTo>
                  <a:lnTo>
                    <a:pt x="0" y="616"/>
                  </a:lnTo>
                  <a:cubicBezTo>
                    <a:pt x="72" y="608"/>
                    <a:pt x="264" y="510"/>
                    <a:pt x="1496" y="460"/>
                  </a:cubicBezTo>
                  <a:cubicBezTo>
                    <a:pt x="2728" y="411"/>
                    <a:pt x="4632" y="672"/>
                    <a:pt x="5768" y="1360"/>
                  </a:cubicBezTo>
                  <a:lnTo>
                    <a:pt x="576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/>
            </p:cNvSpPr>
            <p:nvPr/>
          </p:nvSpPr>
          <p:spPr bwMode="gray">
            <a:xfrm>
              <a:off x="-1" y="0"/>
              <a:ext cx="5761" cy="1104"/>
            </a:xfrm>
            <a:custGeom>
              <a:avLst/>
              <a:gdLst>
                <a:gd name="T0" fmla="*/ 0 w 5761"/>
                <a:gd name="T1" fmla="*/ 0 h 1104"/>
                <a:gd name="T2" fmla="*/ 0 w 5761"/>
                <a:gd name="T3" fmla="*/ 632 h 1104"/>
                <a:gd name="T4" fmla="*/ 1521 w 5761"/>
                <a:gd name="T5" fmla="*/ 448 h 1104"/>
                <a:gd name="T6" fmla="*/ 5761 w 5761"/>
                <a:gd name="T7" fmla="*/ 1104 h 1104"/>
                <a:gd name="T8" fmla="*/ 5760 w 5761"/>
                <a:gd name="T9" fmla="*/ 8 h 1104"/>
                <a:gd name="T10" fmla="*/ 0 w 5761"/>
                <a:gd name="T11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1" h="1104">
                  <a:moveTo>
                    <a:pt x="0" y="0"/>
                  </a:moveTo>
                  <a:lnTo>
                    <a:pt x="0" y="632"/>
                  </a:lnTo>
                  <a:cubicBezTo>
                    <a:pt x="72" y="625"/>
                    <a:pt x="401" y="504"/>
                    <a:pt x="1521" y="448"/>
                  </a:cubicBezTo>
                  <a:cubicBezTo>
                    <a:pt x="2641" y="392"/>
                    <a:pt x="4505" y="504"/>
                    <a:pt x="5761" y="1104"/>
                  </a:cubicBezTo>
                  <a:lnTo>
                    <a:pt x="5760" y="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63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8" y="1347788"/>
            <a:ext cx="8139112" cy="5053012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640080"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 marL="822960"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 marL="1097280">
              <a:defRPr sz="16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 marL="1371600">
              <a:defRPr sz="16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37325"/>
            <a:ext cx="2133600" cy="320675"/>
          </a:xfrm>
        </p:spPr>
        <p:txBody>
          <a:bodyPr/>
          <a:lstStyle>
            <a:lvl1pPr>
              <a:defRPr sz="1200" i="0"/>
            </a:lvl1pPr>
          </a:lstStyle>
          <a:p>
            <a:r>
              <a:rPr lang="en-US" smtClean="0"/>
              <a:t>dvduc, 2007-2012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537325"/>
            <a:ext cx="3886200" cy="320675"/>
          </a:xfrm>
        </p:spPr>
        <p:txBody>
          <a:bodyPr/>
          <a:lstStyle>
            <a:lvl1pPr>
              <a:defRPr sz="1200" i="0"/>
            </a:lvl1pPr>
          </a:lstStyle>
          <a:p>
            <a:r>
              <a:rPr lang="vi-VN" smtClean="0"/>
              <a:t>Bài 8 - Đánh giá và kiểm nghiệm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37325"/>
            <a:ext cx="2133600" cy="320675"/>
          </a:xfrm>
        </p:spPr>
        <p:txBody>
          <a:bodyPr/>
          <a:lstStyle>
            <a:lvl1pPr>
              <a:defRPr sz="1200"/>
            </a:lvl1pPr>
          </a:lstStyle>
          <a:p>
            <a:fld id="{5798A752-26D1-4E67-8EF9-2F25E3BCC66A}" type="slidenum">
              <a:rPr lang="en-US" smtClean="0"/>
              <a:pPr/>
              <a:t>‹#›</a:t>
            </a:fld>
            <a:r>
              <a:rPr lang="en-US" smtClean="0"/>
              <a:t>/28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dvduc, 2007-2012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Bài 8 - Đánh giá và kiểm nghiệm GUI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9409D-838C-466F-908D-F37C05E001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-12700" y="692150"/>
            <a:ext cx="9144000" cy="6165850"/>
            <a:chOff x="0" y="436"/>
            <a:chExt cx="5760" cy="3884"/>
          </a:xfrm>
        </p:grpSpPr>
        <p:sp>
          <p:nvSpPr>
            <p:cNvPr id="1040" name="Line 1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78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 userDrawn="1"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 userDrawn="1"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 userDrawn="1"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 userDrawn="1"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 userDrawn="1"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 userDrawn="1"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 userDrawn="1"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3" name="Group 49"/>
            <p:cNvGrpSpPr>
              <a:grpSpLocks/>
            </p:cNvGrpSpPr>
            <p:nvPr userDrawn="1"/>
          </p:nvGrpSpPr>
          <p:grpSpPr bwMode="auto">
            <a:xfrm>
              <a:off x="0" y="2063"/>
              <a:ext cx="5760" cy="1220"/>
              <a:chOff x="235" y="2750"/>
              <a:chExt cx="5241" cy="699"/>
            </a:xfrm>
          </p:grpSpPr>
          <p:sp>
            <p:nvSpPr>
              <p:cNvPr id="1074" name="Line 50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8" name="Line 54"/>
            <p:cNvSpPr>
              <a:spLocks noChangeShapeType="1"/>
            </p:cNvSpPr>
            <p:nvPr userDrawn="1"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 userDrawn="1"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 userDrawn="1"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 userDrawn="1"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 userDrawn="1"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 userDrawn="1"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 userDrawn="1"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 userDrawn="1"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 userDrawn="1"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7" name="Line 63"/>
          <p:cNvSpPr>
            <a:spLocks noChangeShapeType="1"/>
          </p:cNvSpPr>
          <p:nvPr/>
        </p:nvSpPr>
        <p:spPr bwMode="gray">
          <a:xfrm flipH="1">
            <a:off x="-12700" y="712788"/>
            <a:ext cx="2339975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gray">
          <a:xfrm flipH="1">
            <a:off x="-12700" y="712788"/>
            <a:ext cx="2339975" cy="34925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gray">
          <a:xfrm flipH="1">
            <a:off x="-12700" y="692150"/>
            <a:ext cx="2339975" cy="19685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gray">
          <a:xfrm>
            <a:off x="-12700" y="765175"/>
            <a:ext cx="9144000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Freeform 67"/>
          <p:cNvSpPr>
            <a:spLocks/>
          </p:cNvSpPr>
          <p:nvPr/>
        </p:nvSpPr>
        <p:spPr bwMode="gray">
          <a:xfrm>
            <a:off x="-12700" y="0"/>
            <a:ext cx="9156700" cy="1600200"/>
          </a:xfrm>
          <a:custGeom>
            <a:avLst/>
            <a:gdLst>
              <a:gd name="T0" fmla="*/ 0 w 5768"/>
              <a:gd name="T1" fmla="*/ 0 h 1008"/>
              <a:gd name="T2" fmla="*/ 0 w 5768"/>
              <a:gd name="T3" fmla="*/ 688 h 1008"/>
              <a:gd name="T4" fmla="*/ 2008 w 5768"/>
              <a:gd name="T5" fmla="*/ 492 h 1008"/>
              <a:gd name="T6" fmla="*/ 5768 w 5768"/>
              <a:gd name="T7" fmla="*/ 1008 h 1008"/>
              <a:gd name="T8" fmla="*/ 5768 w 5768"/>
              <a:gd name="T9" fmla="*/ 0 h 1008"/>
              <a:gd name="T10" fmla="*/ 0 w 5768"/>
              <a:gd name="T11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8" h="1008">
                <a:moveTo>
                  <a:pt x="0" y="0"/>
                </a:moveTo>
                <a:lnTo>
                  <a:pt x="0" y="688"/>
                </a:lnTo>
                <a:cubicBezTo>
                  <a:pt x="72" y="682"/>
                  <a:pt x="776" y="535"/>
                  <a:pt x="2008" y="492"/>
                </a:cubicBezTo>
                <a:cubicBezTo>
                  <a:pt x="3240" y="449"/>
                  <a:pt x="4792" y="608"/>
                  <a:pt x="5768" y="1008"/>
                </a:cubicBezTo>
                <a:lnTo>
                  <a:pt x="5768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" name="Freeform 68"/>
          <p:cNvSpPr>
            <a:spLocks/>
          </p:cNvSpPr>
          <p:nvPr/>
        </p:nvSpPr>
        <p:spPr bwMode="gray">
          <a:xfrm>
            <a:off x="-12700" y="-12700"/>
            <a:ext cx="9156700" cy="1354138"/>
          </a:xfrm>
          <a:custGeom>
            <a:avLst/>
            <a:gdLst>
              <a:gd name="T0" fmla="*/ 0 w 5768"/>
              <a:gd name="T1" fmla="*/ 0 h 848"/>
              <a:gd name="T2" fmla="*/ 0 w 5768"/>
              <a:gd name="T3" fmla="*/ 767 h 848"/>
              <a:gd name="T4" fmla="*/ 2104 w 5768"/>
              <a:gd name="T5" fmla="*/ 448 h 848"/>
              <a:gd name="T6" fmla="*/ 5768 w 5768"/>
              <a:gd name="T7" fmla="*/ 848 h 848"/>
              <a:gd name="T8" fmla="*/ 5760 w 5768"/>
              <a:gd name="T9" fmla="*/ 8 h 848"/>
              <a:gd name="T10" fmla="*/ 0 w 5768"/>
              <a:gd name="T11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8" h="848">
                <a:moveTo>
                  <a:pt x="0" y="0"/>
                </a:moveTo>
                <a:lnTo>
                  <a:pt x="0" y="767"/>
                </a:lnTo>
                <a:cubicBezTo>
                  <a:pt x="72" y="760"/>
                  <a:pt x="879" y="496"/>
                  <a:pt x="2104" y="448"/>
                </a:cubicBezTo>
                <a:cubicBezTo>
                  <a:pt x="3330" y="401"/>
                  <a:pt x="4792" y="472"/>
                  <a:pt x="5768" y="848"/>
                </a:cubicBezTo>
                <a:lnTo>
                  <a:pt x="5760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3" name="Picture 69" descr="figure07_o co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0075" y="115888"/>
            <a:ext cx="107950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figure07_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2700" y="333375"/>
            <a:ext cx="1439863" cy="12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figure07_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74750" y="404813"/>
            <a:ext cx="64928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1347788"/>
            <a:ext cx="7758112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dvduc, 2007-2012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vi-VN" smtClean="0"/>
              <a:t>Bài 8 - Đánh giá và kiểm nghiệm GUI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E60D3A-A5F4-42B0-861C-F9E64042AB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485900" y="20955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6670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spc="-15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  <a:ea typeface="+mj-ea"/>
                <a:cs typeface="+mj-cs"/>
              </a:rPr>
              <a:t>Đ</a:t>
            </a:r>
            <a:r>
              <a:rPr kumimoji="0" lang="en-US" sz="3600" b="1" i="0" u="none" strike="noStrike" kern="0" cap="none" spc="-150" normalizeH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ÁNH  GIÁ VÀ KIỂM NGHIỆM GUI </a:t>
            </a:r>
            <a:endParaRPr kumimoji="0" lang="en-GB" sz="3600" b="1" i="0" u="none" strike="noStrike" kern="0" cap="none" spc="-150" normalizeH="0" baseline="0" noProof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2971800" y="3886200"/>
            <a:ext cx="350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ctr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05200" y="6170613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b="1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72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Tiến trình đánh giá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Thông báo</a:t>
            </a:r>
            <a:endParaRPr lang="en-US"/>
          </a:p>
          <a:p>
            <a:pPr lvl="1"/>
            <a:r>
              <a:rPr lang="en-GB"/>
              <a:t>Tổ chức gặp gỡ giữa đội ngũ thiết kế và những người đánh giá.</a:t>
            </a:r>
            <a:endParaRPr lang="en-US"/>
          </a:p>
          <a:p>
            <a:pPr lvl="1"/>
            <a:r>
              <a:rPr lang="en-GB"/>
              <a:t>Giới thiệu ứng dụng</a:t>
            </a:r>
            <a:endParaRPr lang="en-US"/>
          </a:p>
          <a:p>
            <a:pPr lvl="1"/>
            <a:r>
              <a:rPr lang="en-GB"/>
              <a:t>Giải thích về số đông người sử dụng, nghiệp vụ và các kịch bản</a:t>
            </a:r>
            <a:endParaRPr lang="en-US"/>
          </a:p>
          <a:p>
            <a:r>
              <a:rPr lang="en-GB"/>
              <a:t>Đánh giá</a:t>
            </a:r>
            <a:endParaRPr lang="en-US"/>
          </a:p>
          <a:p>
            <a:pPr lvl="1"/>
            <a:r>
              <a:rPr lang="en-GB"/>
              <a:t>Người đánh giá làm việc độc lập</a:t>
            </a:r>
            <a:endParaRPr lang="en-US"/>
          </a:p>
          <a:p>
            <a:pPr lvl="1"/>
            <a:r>
              <a:rPr lang="en-GB"/>
              <a:t>Viết báo cáo hay người quan sát ghi âm lại các bình luận của người đánh giá. </a:t>
            </a:r>
            <a:endParaRPr lang="en-US"/>
          </a:p>
          <a:p>
            <a:pPr lvl="1"/>
            <a:r>
              <a:rPr lang="en-GB"/>
              <a:t>Tập trung vào phát hiện vấn đề, không xếp hạng tính </a:t>
            </a:r>
            <a:r>
              <a:rPr lang="en-GB" smtClean="0"/>
              <a:t>nguy </a:t>
            </a:r>
            <a:r>
              <a:rPr lang="en-GB"/>
              <a:t>hại của nó tại thời điểm này.</a:t>
            </a:r>
            <a:endParaRPr lang="en-US"/>
          </a:p>
          <a:p>
            <a:pPr lvl="1"/>
            <a:r>
              <a:rPr lang="en-GB"/>
              <a:t>Mỗi người đánh giá làm việc ít nhất từ 1-2 giờ.</a:t>
            </a:r>
            <a:endParaRPr lang="en-US"/>
          </a:p>
          <a:p>
            <a:r>
              <a:rPr lang="en-US" smtClean="0"/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Tiến trình đánh giá </a:t>
            </a:r>
            <a:r>
              <a:rPr lang="en-US" smtClean="0"/>
              <a:t>Heuristics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Xếp hạng lỗi nghiêm trọng của UI</a:t>
            </a:r>
            <a:endParaRPr lang="en-US"/>
          </a:p>
          <a:p>
            <a:pPr lvl="1"/>
            <a:r>
              <a:rPr lang="en-GB"/>
              <a:t>Người đánh giá xếp mức ưu tiên cho mọi vấn đề tìm ra (không chỉ của riêng mình)</a:t>
            </a:r>
            <a:endParaRPr lang="en-US"/>
          </a:p>
          <a:p>
            <a:pPr lvl="1"/>
            <a:r>
              <a:rPr lang="en-GB"/>
              <a:t>Giải thích ý nghĩa cách xếp hạng của người đánh giá</a:t>
            </a:r>
            <a:endParaRPr lang="en-US"/>
          </a:p>
          <a:p>
            <a:r>
              <a:rPr lang="en-GB"/>
              <a:t>Bàn bạc</a:t>
            </a:r>
            <a:endParaRPr lang="en-US"/>
          </a:p>
          <a:p>
            <a:pPr lvl="1"/>
            <a:r>
              <a:rPr lang="en-GB"/>
              <a:t>Người đánh giá và đội ngũ thiết kế trao đổi các kết quả và phương pháp giải quyết vấn đề.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848600" cy="563563"/>
          </a:xfrm>
        </p:spPr>
        <p:txBody>
          <a:bodyPr/>
          <a:lstStyle/>
          <a:p>
            <a:r>
              <a:rPr lang="en-US" sz="2800"/>
              <a:t>Một số điểm lưu ý khi đánh giá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Kết hợp tốt giữa những người phát triển và những người quản lý. </a:t>
            </a:r>
          </a:p>
          <a:p>
            <a:r>
              <a:rPr lang="en-GB"/>
              <a:t>Các báo cáo phải bao gồm đầy đủ ưu, nhược điểm của giao diện. </a:t>
            </a:r>
          </a:p>
          <a:p>
            <a:pPr lvl="1"/>
            <a:r>
              <a:rPr lang="en-GB"/>
              <a:t>Ví dụ, “</a:t>
            </a:r>
            <a:r>
              <a:rPr lang="en-GB" i="1"/>
              <a:t>Good: Toolbar icons are simple, with good contrast and few colors (minimalist design)</a:t>
            </a:r>
            <a:r>
              <a:rPr lang="en-GB"/>
              <a:t>”</a:t>
            </a:r>
            <a:endParaRPr lang="en-US"/>
          </a:p>
          <a:p>
            <a:r>
              <a:rPr lang="en-GB"/>
              <a:t>Văn phong sử dụng phải lịch sự</a:t>
            </a:r>
          </a:p>
          <a:p>
            <a:pPr lvl="1"/>
            <a:r>
              <a:rPr lang="en-GB"/>
              <a:t>không viết “</a:t>
            </a:r>
            <a:r>
              <a:rPr lang="en-GB" i="1"/>
              <a:t>the menu organization is a complete mess</a:t>
            </a:r>
            <a:r>
              <a:rPr lang="en-GB"/>
              <a:t>”, </a:t>
            </a:r>
          </a:p>
          <a:p>
            <a:pPr lvl="1"/>
            <a:r>
              <a:rPr lang="en-GB"/>
              <a:t>nên viết “</a:t>
            </a:r>
            <a:r>
              <a:rPr lang="en-GB" i="1"/>
              <a:t>menus are not organized by function</a:t>
            </a:r>
            <a:r>
              <a:rPr lang="en-GB"/>
              <a:t>”.</a:t>
            </a:r>
            <a:endParaRPr lang="en-US"/>
          </a:p>
          <a:p>
            <a:r>
              <a:rPr lang="en-GB"/>
              <a:t>Báo cáo phải cụ thể, </a:t>
            </a:r>
          </a:p>
          <a:p>
            <a:pPr lvl="1"/>
            <a:r>
              <a:rPr lang="en-GB"/>
              <a:t>không viết “</a:t>
            </a:r>
            <a:r>
              <a:rPr lang="en-GB" i="1"/>
              <a:t>text is unreadable</a:t>
            </a:r>
            <a:r>
              <a:rPr lang="en-GB"/>
              <a:t>”, </a:t>
            </a:r>
          </a:p>
          <a:p>
            <a:pPr lvl="1"/>
            <a:r>
              <a:rPr lang="en-GB"/>
              <a:t>nên viết “</a:t>
            </a:r>
            <a:r>
              <a:rPr lang="en-GB" i="1"/>
              <a:t>text is too small, and has poor contrast (black text on dark green background</a:t>
            </a:r>
            <a:r>
              <a:rPr lang="en-GB" i="1" smtClean="0"/>
              <a:t>)</a:t>
            </a:r>
            <a:r>
              <a:rPr lang="en-GB" smtClean="0"/>
              <a:t>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Người sử dụng kiểm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Nhắc lại tiến trình phát triển lặp </a:t>
            </a:r>
          </a:p>
          <a:p>
            <a:endParaRPr 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219200" y="1992174"/>
            <a:ext cx="6858000" cy="3799026"/>
            <a:chOff x="2788" y="12129"/>
            <a:chExt cx="6405" cy="3395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7273" y="14174"/>
              <a:ext cx="1920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2075" tIns="46037" rIns="92075" bIns="460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Evaluate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Prototyping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Toolkits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788" y="14279"/>
              <a:ext cx="1861" cy="1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2075" tIns="46037" rIns="92075" bIns="460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Implement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Heuristic evaluation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User testing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00" y="12129"/>
              <a:ext cx="1661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2075" tIns="46037" rIns="92075" bIns="4603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Design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Task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Design heuristics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128" y="14268"/>
              <a:ext cx="2080" cy="1060"/>
            </a:xfrm>
            <a:custGeom>
              <a:avLst/>
              <a:gdLst/>
              <a:ahLst/>
              <a:cxnLst>
                <a:cxn ang="0">
                  <a:pos x="896" y="906"/>
                </a:cxn>
                <a:cxn ang="0">
                  <a:pos x="944" y="897"/>
                </a:cxn>
                <a:cxn ang="0">
                  <a:pos x="981" y="888"/>
                </a:cxn>
                <a:cxn ang="0">
                  <a:pos x="1021" y="877"/>
                </a:cxn>
                <a:cxn ang="0">
                  <a:pos x="1059" y="863"/>
                </a:cxn>
                <a:cxn ang="0">
                  <a:pos x="1105" y="845"/>
                </a:cxn>
                <a:cxn ang="0">
                  <a:pos x="1148" y="826"/>
                </a:cxn>
                <a:cxn ang="0">
                  <a:pos x="1190" y="805"/>
                </a:cxn>
                <a:cxn ang="0">
                  <a:pos x="1225" y="783"/>
                </a:cxn>
                <a:cxn ang="0">
                  <a:pos x="1261" y="760"/>
                </a:cxn>
                <a:cxn ang="0">
                  <a:pos x="1301" y="732"/>
                </a:cxn>
                <a:cxn ang="0">
                  <a:pos x="1336" y="706"/>
                </a:cxn>
                <a:cxn ang="0">
                  <a:pos x="1389" y="661"/>
                </a:cxn>
                <a:cxn ang="0">
                  <a:pos x="1440" y="607"/>
                </a:cxn>
                <a:cxn ang="0">
                  <a:pos x="1478" y="562"/>
                </a:cxn>
                <a:cxn ang="0">
                  <a:pos x="1519" y="510"/>
                </a:cxn>
                <a:cxn ang="0">
                  <a:pos x="1559" y="450"/>
                </a:cxn>
                <a:cxn ang="0">
                  <a:pos x="1563" y="0"/>
                </a:cxn>
                <a:cxn ang="0">
                  <a:pos x="1166" y="220"/>
                </a:cxn>
                <a:cxn ang="0">
                  <a:pos x="1131" y="266"/>
                </a:cxn>
                <a:cxn ang="0">
                  <a:pos x="1095" y="307"/>
                </a:cxn>
                <a:cxn ang="0">
                  <a:pos x="1064" y="339"/>
                </a:cxn>
                <a:cxn ang="0">
                  <a:pos x="1026" y="368"/>
                </a:cxn>
                <a:cxn ang="0">
                  <a:pos x="982" y="397"/>
                </a:cxn>
                <a:cxn ang="0">
                  <a:pos x="940" y="421"/>
                </a:cxn>
                <a:cxn ang="0">
                  <a:pos x="899" y="436"/>
                </a:cxn>
                <a:cxn ang="0">
                  <a:pos x="850" y="451"/>
                </a:cxn>
                <a:cxn ang="0">
                  <a:pos x="792" y="458"/>
                </a:cxn>
                <a:cxn ang="0">
                  <a:pos x="693" y="461"/>
                </a:cxn>
                <a:cxn ang="0">
                  <a:pos x="611" y="446"/>
                </a:cxn>
                <a:cxn ang="0">
                  <a:pos x="526" y="416"/>
                </a:cxn>
                <a:cxn ang="0">
                  <a:pos x="450" y="373"/>
                </a:cxn>
                <a:cxn ang="0">
                  <a:pos x="0" y="581"/>
                </a:cxn>
                <a:cxn ang="0">
                  <a:pos x="41" y="624"/>
                </a:cxn>
                <a:cxn ang="0">
                  <a:pos x="81" y="663"/>
                </a:cxn>
                <a:cxn ang="0">
                  <a:pos x="125" y="703"/>
                </a:cxn>
                <a:cxn ang="0">
                  <a:pos x="169" y="736"/>
                </a:cxn>
                <a:cxn ang="0">
                  <a:pos x="218" y="769"/>
                </a:cxn>
                <a:cxn ang="0">
                  <a:pos x="266" y="798"/>
                </a:cxn>
                <a:cxn ang="0">
                  <a:pos x="311" y="822"/>
                </a:cxn>
                <a:cxn ang="0">
                  <a:pos x="369" y="848"/>
                </a:cxn>
                <a:cxn ang="0">
                  <a:pos x="425" y="869"/>
                </a:cxn>
                <a:cxn ang="0">
                  <a:pos x="476" y="886"/>
                </a:cxn>
                <a:cxn ang="0">
                  <a:pos x="528" y="899"/>
                </a:cxn>
                <a:cxn ang="0">
                  <a:pos x="588" y="910"/>
                </a:cxn>
                <a:cxn ang="0">
                  <a:pos x="651" y="917"/>
                </a:cxn>
                <a:cxn ang="0">
                  <a:pos x="708" y="920"/>
                </a:cxn>
                <a:cxn ang="0">
                  <a:pos x="767" y="919"/>
                </a:cxn>
                <a:cxn ang="0">
                  <a:pos x="826" y="916"/>
                </a:cxn>
                <a:cxn ang="0">
                  <a:pos x="878" y="909"/>
                </a:cxn>
              </a:cxnLst>
              <a:rect l="0" t="0" r="r" b="b"/>
              <a:pathLst>
                <a:path w="1748" h="921">
                  <a:moveTo>
                    <a:pt x="878" y="909"/>
                  </a:moveTo>
                  <a:lnTo>
                    <a:pt x="896" y="906"/>
                  </a:lnTo>
                  <a:lnTo>
                    <a:pt x="920" y="902"/>
                  </a:lnTo>
                  <a:lnTo>
                    <a:pt x="944" y="897"/>
                  </a:lnTo>
                  <a:lnTo>
                    <a:pt x="961" y="893"/>
                  </a:lnTo>
                  <a:lnTo>
                    <a:pt x="981" y="888"/>
                  </a:lnTo>
                  <a:lnTo>
                    <a:pt x="1001" y="882"/>
                  </a:lnTo>
                  <a:lnTo>
                    <a:pt x="1021" y="877"/>
                  </a:lnTo>
                  <a:lnTo>
                    <a:pt x="1039" y="871"/>
                  </a:lnTo>
                  <a:lnTo>
                    <a:pt x="1059" y="863"/>
                  </a:lnTo>
                  <a:lnTo>
                    <a:pt x="1084" y="854"/>
                  </a:lnTo>
                  <a:lnTo>
                    <a:pt x="1105" y="845"/>
                  </a:lnTo>
                  <a:lnTo>
                    <a:pt x="1125" y="836"/>
                  </a:lnTo>
                  <a:lnTo>
                    <a:pt x="1148" y="826"/>
                  </a:lnTo>
                  <a:lnTo>
                    <a:pt x="1170" y="815"/>
                  </a:lnTo>
                  <a:lnTo>
                    <a:pt x="1190" y="805"/>
                  </a:lnTo>
                  <a:lnTo>
                    <a:pt x="1208" y="793"/>
                  </a:lnTo>
                  <a:lnTo>
                    <a:pt x="1225" y="783"/>
                  </a:lnTo>
                  <a:lnTo>
                    <a:pt x="1242" y="771"/>
                  </a:lnTo>
                  <a:lnTo>
                    <a:pt x="1261" y="760"/>
                  </a:lnTo>
                  <a:lnTo>
                    <a:pt x="1282" y="746"/>
                  </a:lnTo>
                  <a:lnTo>
                    <a:pt x="1301" y="732"/>
                  </a:lnTo>
                  <a:lnTo>
                    <a:pt x="1320" y="718"/>
                  </a:lnTo>
                  <a:lnTo>
                    <a:pt x="1336" y="706"/>
                  </a:lnTo>
                  <a:lnTo>
                    <a:pt x="1364" y="683"/>
                  </a:lnTo>
                  <a:lnTo>
                    <a:pt x="1389" y="661"/>
                  </a:lnTo>
                  <a:lnTo>
                    <a:pt x="1414" y="636"/>
                  </a:lnTo>
                  <a:lnTo>
                    <a:pt x="1440" y="607"/>
                  </a:lnTo>
                  <a:lnTo>
                    <a:pt x="1458" y="586"/>
                  </a:lnTo>
                  <a:lnTo>
                    <a:pt x="1478" y="562"/>
                  </a:lnTo>
                  <a:lnTo>
                    <a:pt x="1500" y="536"/>
                  </a:lnTo>
                  <a:lnTo>
                    <a:pt x="1519" y="510"/>
                  </a:lnTo>
                  <a:lnTo>
                    <a:pt x="1537" y="482"/>
                  </a:lnTo>
                  <a:lnTo>
                    <a:pt x="1559" y="450"/>
                  </a:lnTo>
                  <a:lnTo>
                    <a:pt x="1747" y="560"/>
                  </a:lnTo>
                  <a:lnTo>
                    <a:pt x="1563" y="0"/>
                  </a:lnTo>
                  <a:lnTo>
                    <a:pt x="965" y="106"/>
                  </a:lnTo>
                  <a:lnTo>
                    <a:pt x="1166" y="220"/>
                  </a:lnTo>
                  <a:lnTo>
                    <a:pt x="1149" y="245"/>
                  </a:lnTo>
                  <a:lnTo>
                    <a:pt x="1131" y="266"/>
                  </a:lnTo>
                  <a:lnTo>
                    <a:pt x="1113" y="287"/>
                  </a:lnTo>
                  <a:lnTo>
                    <a:pt x="1095" y="307"/>
                  </a:lnTo>
                  <a:lnTo>
                    <a:pt x="1080" y="322"/>
                  </a:lnTo>
                  <a:lnTo>
                    <a:pt x="1064" y="339"/>
                  </a:lnTo>
                  <a:lnTo>
                    <a:pt x="1046" y="353"/>
                  </a:lnTo>
                  <a:lnTo>
                    <a:pt x="1026" y="368"/>
                  </a:lnTo>
                  <a:lnTo>
                    <a:pt x="1002" y="384"/>
                  </a:lnTo>
                  <a:lnTo>
                    <a:pt x="982" y="397"/>
                  </a:lnTo>
                  <a:lnTo>
                    <a:pt x="965" y="407"/>
                  </a:lnTo>
                  <a:lnTo>
                    <a:pt x="940" y="421"/>
                  </a:lnTo>
                  <a:lnTo>
                    <a:pt x="918" y="430"/>
                  </a:lnTo>
                  <a:lnTo>
                    <a:pt x="899" y="436"/>
                  </a:lnTo>
                  <a:lnTo>
                    <a:pt x="879" y="443"/>
                  </a:lnTo>
                  <a:lnTo>
                    <a:pt x="850" y="451"/>
                  </a:lnTo>
                  <a:lnTo>
                    <a:pt x="821" y="455"/>
                  </a:lnTo>
                  <a:lnTo>
                    <a:pt x="792" y="458"/>
                  </a:lnTo>
                  <a:lnTo>
                    <a:pt x="749" y="460"/>
                  </a:lnTo>
                  <a:lnTo>
                    <a:pt x="693" y="461"/>
                  </a:lnTo>
                  <a:lnTo>
                    <a:pt x="650" y="455"/>
                  </a:lnTo>
                  <a:lnTo>
                    <a:pt x="611" y="446"/>
                  </a:lnTo>
                  <a:lnTo>
                    <a:pt x="566" y="433"/>
                  </a:lnTo>
                  <a:lnTo>
                    <a:pt x="526" y="416"/>
                  </a:lnTo>
                  <a:lnTo>
                    <a:pt x="486" y="396"/>
                  </a:lnTo>
                  <a:lnTo>
                    <a:pt x="450" y="373"/>
                  </a:lnTo>
                  <a:lnTo>
                    <a:pt x="414" y="342"/>
                  </a:lnTo>
                  <a:lnTo>
                    <a:pt x="0" y="581"/>
                  </a:lnTo>
                  <a:lnTo>
                    <a:pt x="17" y="601"/>
                  </a:lnTo>
                  <a:lnTo>
                    <a:pt x="41" y="624"/>
                  </a:lnTo>
                  <a:lnTo>
                    <a:pt x="61" y="644"/>
                  </a:lnTo>
                  <a:lnTo>
                    <a:pt x="81" y="663"/>
                  </a:lnTo>
                  <a:lnTo>
                    <a:pt x="101" y="682"/>
                  </a:lnTo>
                  <a:lnTo>
                    <a:pt x="125" y="703"/>
                  </a:lnTo>
                  <a:lnTo>
                    <a:pt x="147" y="720"/>
                  </a:lnTo>
                  <a:lnTo>
                    <a:pt x="169" y="736"/>
                  </a:lnTo>
                  <a:lnTo>
                    <a:pt x="194" y="752"/>
                  </a:lnTo>
                  <a:lnTo>
                    <a:pt x="218" y="769"/>
                  </a:lnTo>
                  <a:lnTo>
                    <a:pt x="243" y="785"/>
                  </a:lnTo>
                  <a:lnTo>
                    <a:pt x="266" y="798"/>
                  </a:lnTo>
                  <a:lnTo>
                    <a:pt x="289" y="811"/>
                  </a:lnTo>
                  <a:lnTo>
                    <a:pt x="311" y="822"/>
                  </a:lnTo>
                  <a:lnTo>
                    <a:pt x="341" y="836"/>
                  </a:lnTo>
                  <a:lnTo>
                    <a:pt x="369" y="848"/>
                  </a:lnTo>
                  <a:lnTo>
                    <a:pt x="401" y="860"/>
                  </a:lnTo>
                  <a:lnTo>
                    <a:pt x="425" y="869"/>
                  </a:lnTo>
                  <a:lnTo>
                    <a:pt x="449" y="878"/>
                  </a:lnTo>
                  <a:lnTo>
                    <a:pt x="476" y="886"/>
                  </a:lnTo>
                  <a:lnTo>
                    <a:pt x="502" y="893"/>
                  </a:lnTo>
                  <a:lnTo>
                    <a:pt x="528" y="899"/>
                  </a:lnTo>
                  <a:lnTo>
                    <a:pt x="558" y="905"/>
                  </a:lnTo>
                  <a:lnTo>
                    <a:pt x="588" y="910"/>
                  </a:lnTo>
                  <a:lnTo>
                    <a:pt x="619" y="914"/>
                  </a:lnTo>
                  <a:lnTo>
                    <a:pt x="651" y="917"/>
                  </a:lnTo>
                  <a:lnTo>
                    <a:pt x="675" y="918"/>
                  </a:lnTo>
                  <a:lnTo>
                    <a:pt x="708" y="920"/>
                  </a:lnTo>
                  <a:lnTo>
                    <a:pt x="741" y="920"/>
                  </a:lnTo>
                  <a:lnTo>
                    <a:pt x="767" y="919"/>
                  </a:lnTo>
                  <a:lnTo>
                    <a:pt x="795" y="918"/>
                  </a:lnTo>
                  <a:lnTo>
                    <a:pt x="826" y="916"/>
                  </a:lnTo>
                  <a:lnTo>
                    <a:pt x="854" y="912"/>
                  </a:lnTo>
                  <a:lnTo>
                    <a:pt x="878" y="909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0"/>
                </a:spcAft>
              </a:pPr>
              <a:endParaRPr lang="en-US" sz="400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770" y="13124"/>
              <a:ext cx="1057" cy="1887"/>
            </a:xfrm>
            <a:custGeom>
              <a:avLst/>
              <a:gdLst/>
              <a:ahLst/>
              <a:cxnLst>
                <a:cxn ang="0">
                  <a:pos x="868" y="3"/>
                </a:cxn>
                <a:cxn ang="0">
                  <a:pos x="823" y="12"/>
                </a:cxn>
                <a:cxn ang="0">
                  <a:pos x="784" y="22"/>
                </a:cxn>
                <a:cxn ang="0">
                  <a:pos x="745" y="33"/>
                </a:cxn>
                <a:cxn ang="0">
                  <a:pos x="706" y="47"/>
                </a:cxn>
                <a:cxn ang="0">
                  <a:pos x="661" y="65"/>
                </a:cxn>
                <a:cxn ang="0">
                  <a:pos x="618" y="84"/>
                </a:cxn>
                <a:cxn ang="0">
                  <a:pos x="576" y="105"/>
                </a:cxn>
                <a:cxn ang="0">
                  <a:pos x="540" y="127"/>
                </a:cxn>
                <a:cxn ang="0">
                  <a:pos x="504" y="150"/>
                </a:cxn>
                <a:cxn ang="0">
                  <a:pos x="464" y="179"/>
                </a:cxn>
                <a:cxn ang="0">
                  <a:pos x="429" y="205"/>
                </a:cxn>
                <a:cxn ang="0">
                  <a:pos x="373" y="255"/>
                </a:cxn>
                <a:cxn ang="0">
                  <a:pos x="325" y="304"/>
                </a:cxn>
                <a:cxn ang="0">
                  <a:pos x="287" y="349"/>
                </a:cxn>
                <a:cxn ang="0">
                  <a:pos x="247" y="401"/>
                </a:cxn>
                <a:cxn ang="0">
                  <a:pos x="210" y="459"/>
                </a:cxn>
                <a:cxn ang="0">
                  <a:pos x="177" y="515"/>
                </a:cxn>
                <a:cxn ang="0">
                  <a:pos x="149" y="578"/>
                </a:cxn>
                <a:cxn ang="0">
                  <a:pos x="125" y="645"/>
                </a:cxn>
                <a:cxn ang="0">
                  <a:pos x="100" y="728"/>
                </a:cxn>
                <a:cxn ang="0">
                  <a:pos x="85" y="809"/>
                </a:cxn>
                <a:cxn ang="0">
                  <a:pos x="73" y="914"/>
                </a:cxn>
                <a:cxn ang="0">
                  <a:pos x="73" y="1005"/>
                </a:cxn>
                <a:cxn ang="0">
                  <a:pos x="82" y="1088"/>
                </a:cxn>
                <a:cxn ang="0">
                  <a:pos x="96" y="1173"/>
                </a:cxn>
                <a:cxn ang="0">
                  <a:pos x="123" y="1267"/>
                </a:cxn>
                <a:cxn ang="0">
                  <a:pos x="155" y="1354"/>
                </a:cxn>
                <a:cxn ang="0">
                  <a:pos x="199" y="1436"/>
                </a:cxn>
                <a:cxn ang="0">
                  <a:pos x="608" y="1639"/>
                </a:cxn>
                <a:cxn ang="0">
                  <a:pos x="598" y="1205"/>
                </a:cxn>
                <a:cxn ang="0">
                  <a:pos x="561" y="1137"/>
                </a:cxn>
                <a:cxn ang="0">
                  <a:pos x="539" y="1071"/>
                </a:cxn>
                <a:cxn ang="0">
                  <a:pos x="531" y="1008"/>
                </a:cxn>
                <a:cxn ang="0">
                  <a:pos x="528" y="946"/>
                </a:cxn>
                <a:cxn ang="0">
                  <a:pos x="534" y="873"/>
                </a:cxn>
                <a:cxn ang="0">
                  <a:pos x="551" y="801"/>
                </a:cxn>
                <a:cxn ang="0">
                  <a:pos x="577" y="734"/>
                </a:cxn>
                <a:cxn ang="0">
                  <a:pos x="608" y="681"/>
                </a:cxn>
                <a:cxn ang="0">
                  <a:pos x="636" y="643"/>
                </a:cxn>
                <a:cxn ang="0">
                  <a:pos x="670" y="604"/>
                </a:cxn>
                <a:cxn ang="0">
                  <a:pos x="702" y="572"/>
                </a:cxn>
                <a:cxn ang="0">
                  <a:pos x="739" y="543"/>
                </a:cxn>
                <a:cxn ang="0">
                  <a:pos x="783" y="514"/>
                </a:cxn>
                <a:cxn ang="0">
                  <a:pos x="825" y="490"/>
                </a:cxn>
                <a:cxn ang="0">
                  <a:pos x="887" y="469"/>
                </a:cxn>
              </a:cxnLst>
              <a:rect l="0" t="0" r="r" b="b"/>
              <a:pathLst>
                <a:path w="888" h="1640">
                  <a:moveTo>
                    <a:pt x="887" y="0"/>
                  </a:moveTo>
                  <a:lnTo>
                    <a:pt x="868" y="3"/>
                  </a:lnTo>
                  <a:lnTo>
                    <a:pt x="849" y="6"/>
                  </a:lnTo>
                  <a:lnTo>
                    <a:pt x="823" y="12"/>
                  </a:lnTo>
                  <a:lnTo>
                    <a:pt x="804" y="16"/>
                  </a:lnTo>
                  <a:lnTo>
                    <a:pt x="784" y="22"/>
                  </a:lnTo>
                  <a:lnTo>
                    <a:pt x="765" y="28"/>
                  </a:lnTo>
                  <a:lnTo>
                    <a:pt x="745" y="33"/>
                  </a:lnTo>
                  <a:lnTo>
                    <a:pt x="726" y="39"/>
                  </a:lnTo>
                  <a:lnTo>
                    <a:pt x="706" y="47"/>
                  </a:lnTo>
                  <a:lnTo>
                    <a:pt x="682" y="56"/>
                  </a:lnTo>
                  <a:lnTo>
                    <a:pt x="661" y="65"/>
                  </a:lnTo>
                  <a:lnTo>
                    <a:pt x="640" y="74"/>
                  </a:lnTo>
                  <a:lnTo>
                    <a:pt x="618" y="84"/>
                  </a:lnTo>
                  <a:lnTo>
                    <a:pt x="596" y="95"/>
                  </a:lnTo>
                  <a:lnTo>
                    <a:pt x="576" y="105"/>
                  </a:lnTo>
                  <a:lnTo>
                    <a:pt x="557" y="117"/>
                  </a:lnTo>
                  <a:lnTo>
                    <a:pt x="540" y="127"/>
                  </a:lnTo>
                  <a:lnTo>
                    <a:pt x="523" y="139"/>
                  </a:lnTo>
                  <a:lnTo>
                    <a:pt x="504" y="150"/>
                  </a:lnTo>
                  <a:lnTo>
                    <a:pt x="483" y="164"/>
                  </a:lnTo>
                  <a:lnTo>
                    <a:pt x="464" y="179"/>
                  </a:lnTo>
                  <a:lnTo>
                    <a:pt x="446" y="193"/>
                  </a:lnTo>
                  <a:lnTo>
                    <a:pt x="429" y="205"/>
                  </a:lnTo>
                  <a:lnTo>
                    <a:pt x="401" y="228"/>
                  </a:lnTo>
                  <a:lnTo>
                    <a:pt x="373" y="255"/>
                  </a:lnTo>
                  <a:lnTo>
                    <a:pt x="351" y="275"/>
                  </a:lnTo>
                  <a:lnTo>
                    <a:pt x="325" y="304"/>
                  </a:lnTo>
                  <a:lnTo>
                    <a:pt x="307" y="325"/>
                  </a:lnTo>
                  <a:lnTo>
                    <a:pt x="287" y="349"/>
                  </a:lnTo>
                  <a:lnTo>
                    <a:pt x="265" y="376"/>
                  </a:lnTo>
                  <a:lnTo>
                    <a:pt x="247" y="401"/>
                  </a:lnTo>
                  <a:lnTo>
                    <a:pt x="229" y="431"/>
                  </a:lnTo>
                  <a:lnTo>
                    <a:pt x="210" y="459"/>
                  </a:lnTo>
                  <a:lnTo>
                    <a:pt x="192" y="489"/>
                  </a:lnTo>
                  <a:lnTo>
                    <a:pt x="177" y="515"/>
                  </a:lnTo>
                  <a:lnTo>
                    <a:pt x="163" y="547"/>
                  </a:lnTo>
                  <a:lnTo>
                    <a:pt x="149" y="578"/>
                  </a:lnTo>
                  <a:lnTo>
                    <a:pt x="137" y="610"/>
                  </a:lnTo>
                  <a:lnTo>
                    <a:pt x="125" y="645"/>
                  </a:lnTo>
                  <a:lnTo>
                    <a:pt x="110" y="688"/>
                  </a:lnTo>
                  <a:lnTo>
                    <a:pt x="100" y="728"/>
                  </a:lnTo>
                  <a:lnTo>
                    <a:pt x="90" y="769"/>
                  </a:lnTo>
                  <a:lnTo>
                    <a:pt x="85" y="809"/>
                  </a:lnTo>
                  <a:lnTo>
                    <a:pt x="78" y="856"/>
                  </a:lnTo>
                  <a:lnTo>
                    <a:pt x="73" y="914"/>
                  </a:lnTo>
                  <a:lnTo>
                    <a:pt x="72" y="960"/>
                  </a:lnTo>
                  <a:lnTo>
                    <a:pt x="73" y="1005"/>
                  </a:lnTo>
                  <a:lnTo>
                    <a:pt x="77" y="1048"/>
                  </a:lnTo>
                  <a:lnTo>
                    <a:pt x="82" y="1088"/>
                  </a:lnTo>
                  <a:lnTo>
                    <a:pt x="87" y="1130"/>
                  </a:lnTo>
                  <a:lnTo>
                    <a:pt x="96" y="1173"/>
                  </a:lnTo>
                  <a:lnTo>
                    <a:pt x="108" y="1219"/>
                  </a:lnTo>
                  <a:lnTo>
                    <a:pt x="123" y="1267"/>
                  </a:lnTo>
                  <a:lnTo>
                    <a:pt x="138" y="1311"/>
                  </a:lnTo>
                  <a:lnTo>
                    <a:pt x="155" y="1354"/>
                  </a:lnTo>
                  <a:lnTo>
                    <a:pt x="175" y="1396"/>
                  </a:lnTo>
                  <a:lnTo>
                    <a:pt x="199" y="1436"/>
                  </a:lnTo>
                  <a:lnTo>
                    <a:pt x="0" y="1549"/>
                  </a:lnTo>
                  <a:lnTo>
                    <a:pt x="608" y="1639"/>
                  </a:lnTo>
                  <a:lnTo>
                    <a:pt x="832" y="1080"/>
                  </a:lnTo>
                  <a:lnTo>
                    <a:pt x="598" y="1205"/>
                  </a:lnTo>
                  <a:lnTo>
                    <a:pt x="575" y="1169"/>
                  </a:lnTo>
                  <a:lnTo>
                    <a:pt x="561" y="1137"/>
                  </a:lnTo>
                  <a:lnTo>
                    <a:pt x="548" y="1104"/>
                  </a:lnTo>
                  <a:lnTo>
                    <a:pt x="539" y="1071"/>
                  </a:lnTo>
                  <a:lnTo>
                    <a:pt x="533" y="1039"/>
                  </a:lnTo>
                  <a:lnTo>
                    <a:pt x="531" y="1008"/>
                  </a:lnTo>
                  <a:lnTo>
                    <a:pt x="528" y="977"/>
                  </a:lnTo>
                  <a:lnTo>
                    <a:pt x="528" y="946"/>
                  </a:lnTo>
                  <a:lnTo>
                    <a:pt x="530" y="909"/>
                  </a:lnTo>
                  <a:lnTo>
                    <a:pt x="534" y="873"/>
                  </a:lnTo>
                  <a:lnTo>
                    <a:pt x="542" y="833"/>
                  </a:lnTo>
                  <a:lnTo>
                    <a:pt x="551" y="801"/>
                  </a:lnTo>
                  <a:lnTo>
                    <a:pt x="565" y="765"/>
                  </a:lnTo>
                  <a:lnTo>
                    <a:pt x="577" y="734"/>
                  </a:lnTo>
                  <a:lnTo>
                    <a:pt x="594" y="704"/>
                  </a:lnTo>
                  <a:lnTo>
                    <a:pt x="608" y="681"/>
                  </a:lnTo>
                  <a:lnTo>
                    <a:pt x="622" y="662"/>
                  </a:lnTo>
                  <a:lnTo>
                    <a:pt x="636" y="643"/>
                  </a:lnTo>
                  <a:lnTo>
                    <a:pt x="652" y="624"/>
                  </a:lnTo>
                  <a:lnTo>
                    <a:pt x="670" y="604"/>
                  </a:lnTo>
                  <a:lnTo>
                    <a:pt x="685" y="590"/>
                  </a:lnTo>
                  <a:lnTo>
                    <a:pt x="702" y="572"/>
                  </a:lnTo>
                  <a:lnTo>
                    <a:pt x="719" y="558"/>
                  </a:lnTo>
                  <a:lnTo>
                    <a:pt x="739" y="543"/>
                  </a:lnTo>
                  <a:lnTo>
                    <a:pt x="763" y="527"/>
                  </a:lnTo>
                  <a:lnTo>
                    <a:pt x="783" y="514"/>
                  </a:lnTo>
                  <a:lnTo>
                    <a:pt x="800" y="504"/>
                  </a:lnTo>
                  <a:lnTo>
                    <a:pt x="825" y="490"/>
                  </a:lnTo>
                  <a:lnTo>
                    <a:pt x="849" y="480"/>
                  </a:lnTo>
                  <a:lnTo>
                    <a:pt x="887" y="469"/>
                  </a:lnTo>
                  <a:lnTo>
                    <a:pt x="887" y="0"/>
                  </a:lnTo>
                </a:path>
              </a:pathLst>
            </a:custGeom>
            <a:solidFill>
              <a:srgbClr val="008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0"/>
                </a:spcAft>
              </a:pPr>
              <a:endParaRPr lang="en-US" sz="400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583" y="12868"/>
              <a:ext cx="1568" cy="1709"/>
            </a:xfrm>
            <a:custGeom>
              <a:avLst/>
              <a:gdLst/>
              <a:ahLst/>
              <a:cxnLst>
                <a:cxn ang="0">
                  <a:pos x="520" y="220"/>
                </a:cxn>
                <a:cxn ang="0">
                  <a:pos x="568" y="230"/>
                </a:cxn>
                <a:cxn ang="0">
                  <a:pos x="605" y="239"/>
                </a:cxn>
                <a:cxn ang="0">
                  <a:pos x="644" y="251"/>
                </a:cxn>
                <a:cxn ang="0">
                  <a:pos x="683" y="264"/>
                </a:cxn>
                <a:cxn ang="0">
                  <a:pos x="728" y="282"/>
                </a:cxn>
                <a:cxn ang="0">
                  <a:pos x="771" y="301"/>
                </a:cxn>
                <a:cxn ang="0">
                  <a:pos x="813" y="322"/>
                </a:cxn>
                <a:cxn ang="0">
                  <a:pos x="849" y="344"/>
                </a:cxn>
                <a:cxn ang="0">
                  <a:pos x="885" y="367"/>
                </a:cxn>
                <a:cxn ang="0">
                  <a:pos x="925" y="396"/>
                </a:cxn>
                <a:cxn ang="0">
                  <a:pos x="960" y="423"/>
                </a:cxn>
                <a:cxn ang="0">
                  <a:pos x="1016" y="472"/>
                </a:cxn>
                <a:cxn ang="0">
                  <a:pos x="1064" y="521"/>
                </a:cxn>
                <a:cxn ang="0">
                  <a:pos x="1102" y="566"/>
                </a:cxn>
                <a:cxn ang="0">
                  <a:pos x="1142" y="619"/>
                </a:cxn>
                <a:cxn ang="0">
                  <a:pos x="1179" y="676"/>
                </a:cxn>
                <a:cxn ang="0">
                  <a:pos x="1211" y="732"/>
                </a:cxn>
                <a:cxn ang="0">
                  <a:pos x="1240" y="795"/>
                </a:cxn>
                <a:cxn ang="0">
                  <a:pos x="1264" y="862"/>
                </a:cxn>
                <a:cxn ang="0">
                  <a:pos x="1289" y="945"/>
                </a:cxn>
                <a:cxn ang="0">
                  <a:pos x="1304" y="1026"/>
                </a:cxn>
                <a:cxn ang="0">
                  <a:pos x="1316" y="1132"/>
                </a:cxn>
                <a:cxn ang="0">
                  <a:pos x="1316" y="1222"/>
                </a:cxn>
                <a:cxn ang="0">
                  <a:pos x="1307" y="1305"/>
                </a:cxn>
                <a:cxn ang="0">
                  <a:pos x="1293" y="1390"/>
                </a:cxn>
                <a:cxn ang="0">
                  <a:pos x="1266" y="1484"/>
                </a:cxn>
                <a:cxn ang="0">
                  <a:pos x="851" y="1272"/>
                </a:cxn>
                <a:cxn ang="0">
                  <a:pos x="861" y="1195"/>
                </a:cxn>
                <a:cxn ang="0">
                  <a:pos x="859" y="1126"/>
                </a:cxn>
                <a:cxn ang="0">
                  <a:pos x="847" y="1050"/>
                </a:cxn>
                <a:cxn ang="0">
                  <a:pos x="824" y="982"/>
                </a:cxn>
                <a:cxn ang="0">
                  <a:pos x="795" y="921"/>
                </a:cxn>
                <a:cxn ang="0">
                  <a:pos x="767" y="879"/>
                </a:cxn>
                <a:cxn ang="0">
                  <a:pos x="737" y="841"/>
                </a:cxn>
                <a:cxn ang="0">
                  <a:pos x="704" y="807"/>
                </a:cxn>
                <a:cxn ang="0">
                  <a:pos x="670" y="775"/>
                </a:cxn>
                <a:cxn ang="0">
                  <a:pos x="626" y="745"/>
                </a:cxn>
                <a:cxn ang="0">
                  <a:pos x="589" y="722"/>
                </a:cxn>
                <a:cxn ang="0">
                  <a:pos x="542" y="699"/>
                </a:cxn>
                <a:cxn ang="0">
                  <a:pos x="503" y="685"/>
                </a:cxn>
                <a:cxn ang="0">
                  <a:pos x="445" y="673"/>
                </a:cxn>
                <a:cxn ang="0">
                  <a:pos x="387" y="668"/>
                </a:cxn>
                <a:cxn ang="0">
                  <a:pos x="371" y="908"/>
                </a:cxn>
                <a:cxn ang="0">
                  <a:pos x="370" y="0"/>
                </a:cxn>
                <a:cxn ang="0">
                  <a:pos x="390" y="208"/>
                </a:cxn>
                <a:cxn ang="0">
                  <a:pos x="449" y="211"/>
                </a:cxn>
                <a:cxn ang="0">
                  <a:pos x="502" y="217"/>
                </a:cxn>
              </a:cxnLst>
              <a:rect l="0" t="0" r="r" b="b"/>
              <a:pathLst>
                <a:path w="1318" h="1485">
                  <a:moveTo>
                    <a:pt x="502" y="217"/>
                  </a:moveTo>
                  <a:lnTo>
                    <a:pt x="520" y="220"/>
                  </a:lnTo>
                  <a:lnTo>
                    <a:pt x="544" y="224"/>
                  </a:lnTo>
                  <a:lnTo>
                    <a:pt x="568" y="230"/>
                  </a:lnTo>
                  <a:lnTo>
                    <a:pt x="585" y="234"/>
                  </a:lnTo>
                  <a:lnTo>
                    <a:pt x="605" y="239"/>
                  </a:lnTo>
                  <a:lnTo>
                    <a:pt x="624" y="245"/>
                  </a:lnTo>
                  <a:lnTo>
                    <a:pt x="644" y="251"/>
                  </a:lnTo>
                  <a:lnTo>
                    <a:pt x="662" y="256"/>
                  </a:lnTo>
                  <a:lnTo>
                    <a:pt x="683" y="264"/>
                  </a:lnTo>
                  <a:lnTo>
                    <a:pt x="707" y="274"/>
                  </a:lnTo>
                  <a:lnTo>
                    <a:pt x="728" y="282"/>
                  </a:lnTo>
                  <a:lnTo>
                    <a:pt x="748" y="291"/>
                  </a:lnTo>
                  <a:lnTo>
                    <a:pt x="771" y="301"/>
                  </a:lnTo>
                  <a:lnTo>
                    <a:pt x="793" y="312"/>
                  </a:lnTo>
                  <a:lnTo>
                    <a:pt x="813" y="322"/>
                  </a:lnTo>
                  <a:lnTo>
                    <a:pt x="832" y="334"/>
                  </a:lnTo>
                  <a:lnTo>
                    <a:pt x="849" y="344"/>
                  </a:lnTo>
                  <a:lnTo>
                    <a:pt x="866" y="356"/>
                  </a:lnTo>
                  <a:lnTo>
                    <a:pt x="885" y="367"/>
                  </a:lnTo>
                  <a:lnTo>
                    <a:pt x="906" y="382"/>
                  </a:lnTo>
                  <a:lnTo>
                    <a:pt x="925" y="396"/>
                  </a:lnTo>
                  <a:lnTo>
                    <a:pt x="943" y="410"/>
                  </a:lnTo>
                  <a:lnTo>
                    <a:pt x="960" y="423"/>
                  </a:lnTo>
                  <a:lnTo>
                    <a:pt x="988" y="446"/>
                  </a:lnTo>
                  <a:lnTo>
                    <a:pt x="1016" y="472"/>
                  </a:lnTo>
                  <a:lnTo>
                    <a:pt x="1038" y="492"/>
                  </a:lnTo>
                  <a:lnTo>
                    <a:pt x="1064" y="521"/>
                  </a:lnTo>
                  <a:lnTo>
                    <a:pt x="1082" y="542"/>
                  </a:lnTo>
                  <a:lnTo>
                    <a:pt x="1102" y="566"/>
                  </a:lnTo>
                  <a:lnTo>
                    <a:pt x="1124" y="593"/>
                  </a:lnTo>
                  <a:lnTo>
                    <a:pt x="1142" y="619"/>
                  </a:lnTo>
                  <a:lnTo>
                    <a:pt x="1160" y="648"/>
                  </a:lnTo>
                  <a:lnTo>
                    <a:pt x="1179" y="676"/>
                  </a:lnTo>
                  <a:lnTo>
                    <a:pt x="1195" y="706"/>
                  </a:lnTo>
                  <a:lnTo>
                    <a:pt x="1211" y="732"/>
                  </a:lnTo>
                  <a:lnTo>
                    <a:pt x="1226" y="764"/>
                  </a:lnTo>
                  <a:lnTo>
                    <a:pt x="1240" y="795"/>
                  </a:lnTo>
                  <a:lnTo>
                    <a:pt x="1252" y="827"/>
                  </a:lnTo>
                  <a:lnTo>
                    <a:pt x="1264" y="862"/>
                  </a:lnTo>
                  <a:lnTo>
                    <a:pt x="1279" y="905"/>
                  </a:lnTo>
                  <a:lnTo>
                    <a:pt x="1289" y="945"/>
                  </a:lnTo>
                  <a:lnTo>
                    <a:pt x="1299" y="986"/>
                  </a:lnTo>
                  <a:lnTo>
                    <a:pt x="1304" y="1026"/>
                  </a:lnTo>
                  <a:lnTo>
                    <a:pt x="1311" y="1073"/>
                  </a:lnTo>
                  <a:lnTo>
                    <a:pt x="1316" y="1132"/>
                  </a:lnTo>
                  <a:lnTo>
                    <a:pt x="1317" y="1177"/>
                  </a:lnTo>
                  <a:lnTo>
                    <a:pt x="1316" y="1222"/>
                  </a:lnTo>
                  <a:lnTo>
                    <a:pt x="1312" y="1265"/>
                  </a:lnTo>
                  <a:lnTo>
                    <a:pt x="1307" y="1305"/>
                  </a:lnTo>
                  <a:lnTo>
                    <a:pt x="1302" y="1347"/>
                  </a:lnTo>
                  <a:lnTo>
                    <a:pt x="1293" y="1390"/>
                  </a:lnTo>
                  <a:lnTo>
                    <a:pt x="1281" y="1436"/>
                  </a:lnTo>
                  <a:lnTo>
                    <a:pt x="1266" y="1484"/>
                  </a:lnTo>
                  <a:lnTo>
                    <a:pt x="1180" y="1216"/>
                  </a:lnTo>
                  <a:lnTo>
                    <a:pt x="851" y="1272"/>
                  </a:lnTo>
                  <a:lnTo>
                    <a:pt x="858" y="1225"/>
                  </a:lnTo>
                  <a:lnTo>
                    <a:pt x="861" y="1195"/>
                  </a:lnTo>
                  <a:lnTo>
                    <a:pt x="861" y="1163"/>
                  </a:lnTo>
                  <a:lnTo>
                    <a:pt x="859" y="1126"/>
                  </a:lnTo>
                  <a:lnTo>
                    <a:pt x="854" y="1090"/>
                  </a:lnTo>
                  <a:lnTo>
                    <a:pt x="847" y="1050"/>
                  </a:lnTo>
                  <a:lnTo>
                    <a:pt x="838" y="1018"/>
                  </a:lnTo>
                  <a:lnTo>
                    <a:pt x="824" y="982"/>
                  </a:lnTo>
                  <a:lnTo>
                    <a:pt x="811" y="951"/>
                  </a:lnTo>
                  <a:lnTo>
                    <a:pt x="795" y="921"/>
                  </a:lnTo>
                  <a:lnTo>
                    <a:pt x="781" y="898"/>
                  </a:lnTo>
                  <a:lnTo>
                    <a:pt x="767" y="879"/>
                  </a:lnTo>
                  <a:lnTo>
                    <a:pt x="753" y="860"/>
                  </a:lnTo>
                  <a:lnTo>
                    <a:pt x="737" y="841"/>
                  </a:lnTo>
                  <a:lnTo>
                    <a:pt x="719" y="821"/>
                  </a:lnTo>
                  <a:lnTo>
                    <a:pt x="704" y="807"/>
                  </a:lnTo>
                  <a:lnTo>
                    <a:pt x="687" y="790"/>
                  </a:lnTo>
                  <a:lnTo>
                    <a:pt x="670" y="775"/>
                  </a:lnTo>
                  <a:lnTo>
                    <a:pt x="650" y="760"/>
                  </a:lnTo>
                  <a:lnTo>
                    <a:pt x="626" y="745"/>
                  </a:lnTo>
                  <a:lnTo>
                    <a:pt x="606" y="731"/>
                  </a:lnTo>
                  <a:lnTo>
                    <a:pt x="589" y="722"/>
                  </a:lnTo>
                  <a:lnTo>
                    <a:pt x="564" y="707"/>
                  </a:lnTo>
                  <a:lnTo>
                    <a:pt x="542" y="699"/>
                  </a:lnTo>
                  <a:lnTo>
                    <a:pt x="523" y="692"/>
                  </a:lnTo>
                  <a:lnTo>
                    <a:pt x="503" y="685"/>
                  </a:lnTo>
                  <a:lnTo>
                    <a:pt x="473" y="678"/>
                  </a:lnTo>
                  <a:lnTo>
                    <a:pt x="445" y="673"/>
                  </a:lnTo>
                  <a:lnTo>
                    <a:pt x="416" y="670"/>
                  </a:lnTo>
                  <a:lnTo>
                    <a:pt x="387" y="668"/>
                  </a:lnTo>
                  <a:lnTo>
                    <a:pt x="371" y="667"/>
                  </a:lnTo>
                  <a:lnTo>
                    <a:pt x="371" y="908"/>
                  </a:lnTo>
                  <a:lnTo>
                    <a:pt x="0" y="461"/>
                  </a:lnTo>
                  <a:lnTo>
                    <a:pt x="370" y="0"/>
                  </a:lnTo>
                  <a:lnTo>
                    <a:pt x="370" y="207"/>
                  </a:lnTo>
                  <a:lnTo>
                    <a:pt x="390" y="208"/>
                  </a:lnTo>
                  <a:lnTo>
                    <a:pt x="419" y="209"/>
                  </a:lnTo>
                  <a:lnTo>
                    <a:pt x="449" y="211"/>
                  </a:lnTo>
                  <a:lnTo>
                    <a:pt x="478" y="214"/>
                  </a:lnTo>
                  <a:lnTo>
                    <a:pt x="502" y="217"/>
                  </a:lnTo>
                </a:path>
              </a:pathLst>
            </a:custGeom>
            <a:solidFill>
              <a:srgbClr val="FF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0"/>
                </a:spcAft>
              </a:pPr>
              <a:endParaRPr 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416082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Phòng thí nghiệm kiểm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629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Phòng thí nghiệm kiểm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Môi trường kiểm thử</a:t>
            </a:r>
          </a:p>
          <a:p>
            <a:pPr lvl="1"/>
            <a:r>
              <a:rPr lang="en-GB"/>
              <a:t>Tổ chức phòng làm việc (</a:t>
            </a:r>
            <a:r>
              <a:rPr lang="en-GB" i="1"/>
              <a:t>test</a:t>
            </a:r>
            <a:r>
              <a:rPr lang="en-GB"/>
              <a:t>) yên tĩnh; </a:t>
            </a:r>
            <a:endParaRPr lang="en-US"/>
          </a:p>
          <a:p>
            <a:pPr lvl="1"/>
            <a:r>
              <a:rPr lang="en-GB"/>
              <a:t>Bên ngoài có biển hiệu “</a:t>
            </a:r>
            <a:r>
              <a:rPr lang="en-GB" i="1"/>
              <a:t>User test in progress – Do not disturb</a:t>
            </a:r>
            <a:r>
              <a:rPr lang="en-GB"/>
              <a:t>”; </a:t>
            </a:r>
            <a:endParaRPr lang="en-US"/>
          </a:p>
          <a:p>
            <a:pPr lvl="1"/>
            <a:r>
              <a:rPr lang="en-GB"/>
              <a:t>Ngắt điện thoại (cố định và di động); </a:t>
            </a:r>
            <a:endParaRPr lang="en-US"/>
          </a:p>
          <a:p>
            <a:pPr lvl="1"/>
            <a:r>
              <a:rPr lang="en-GB"/>
              <a:t>Đảm bảo ánh sáng; </a:t>
            </a:r>
            <a:endParaRPr lang="en-US"/>
          </a:p>
          <a:p>
            <a:pPr lvl="1"/>
            <a:r>
              <a:rPr lang="en-GB"/>
              <a:t>Không khí trong lành (không có cồn rượu).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Phòng thí nghiệm kiểm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Các thiết bị kiểm thử</a:t>
            </a:r>
          </a:p>
          <a:p>
            <a:pPr lvl="1"/>
            <a:r>
              <a:rPr lang="en-GB"/>
              <a:t>Máy quay video số (MiniDV, DVD); </a:t>
            </a:r>
            <a:endParaRPr lang="en-US"/>
          </a:p>
          <a:p>
            <a:pPr lvl="1"/>
            <a:r>
              <a:rPr lang="en-GB"/>
              <a:t>Chân máy quay; </a:t>
            </a:r>
            <a:endParaRPr lang="en-US"/>
          </a:p>
          <a:p>
            <a:pPr lvl="1"/>
            <a:r>
              <a:rPr lang="en-GB" i="1"/>
              <a:t>Microphone</a:t>
            </a:r>
            <a:r>
              <a:rPr lang="en-GB"/>
              <a:t> loại tốt; </a:t>
            </a:r>
            <a:endParaRPr lang="en-US"/>
          </a:p>
          <a:p>
            <a:pPr lvl="1"/>
            <a:r>
              <a:rPr lang="en-GB"/>
              <a:t>Tai nghe; </a:t>
            </a:r>
            <a:endParaRPr lang="en-US"/>
          </a:p>
          <a:p>
            <a:pPr lvl="1"/>
            <a:r>
              <a:rPr lang="en-GB"/>
              <a:t>Gương (để thu nhận nét mặt của người kiểm thử); </a:t>
            </a:r>
            <a:endParaRPr lang="en-US"/>
          </a:p>
          <a:p>
            <a:pPr lvl="1"/>
            <a:r>
              <a:rPr lang="en-GB"/>
              <a:t>Đèn (đèn bàn, đèn quay video); </a:t>
            </a:r>
            <a:endParaRPr lang="en-US"/>
          </a:p>
          <a:p>
            <a:pPr lvl="1"/>
            <a:r>
              <a:rPr lang="en-GB"/>
              <a:t>Màn hình màu (để xem ảnh máy quay); </a:t>
            </a:r>
          </a:p>
          <a:p>
            <a:pPr lvl="1"/>
            <a:r>
              <a:rPr lang="en-GB"/>
              <a:t>Máy ghi DVD; Vỉ video; </a:t>
            </a:r>
            <a:endParaRPr lang="en-US"/>
          </a:p>
          <a:p>
            <a:pPr lvl="1"/>
            <a:r>
              <a:rPr lang="en-GB"/>
              <a:t>Dây nguồn điện; </a:t>
            </a:r>
            <a:endParaRPr lang="en-US"/>
          </a:p>
          <a:p>
            <a:pPr lvl="1"/>
            <a:r>
              <a:rPr lang="en-GB"/>
              <a:t>Biển hiệu “</a:t>
            </a:r>
            <a:r>
              <a:rPr lang="en-GB" i="1"/>
              <a:t>Do not disturb</a:t>
            </a:r>
            <a:r>
              <a:rPr lang="en-GB"/>
              <a:t>”; </a:t>
            </a:r>
            <a:endParaRPr lang="en-US"/>
          </a:p>
          <a:p>
            <a:pPr lvl="1"/>
            <a:r>
              <a:rPr lang="en-GB"/>
              <a:t>Phần mềm hoặc mẩu giấy ghi chép.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543800" cy="563563"/>
          </a:xfrm>
        </p:spPr>
        <p:txBody>
          <a:bodyPr/>
          <a:lstStyle/>
          <a:p>
            <a:r>
              <a:rPr lang="en-US"/>
              <a:t>Ví dụ phòng kiểm thử của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600200"/>
            <a:ext cx="77914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620000" cy="563563"/>
          </a:xfrm>
        </p:spPr>
        <p:txBody>
          <a:bodyPr/>
          <a:lstStyle/>
          <a:p>
            <a:r>
              <a:rPr lang="en-US" sz="3000"/>
              <a:t>Các bước kiểm thử bởi người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Phát triển kế hoạch kiểm thử</a:t>
            </a:r>
          </a:p>
          <a:p>
            <a:pPr lvl="1">
              <a:spcBef>
                <a:spcPts val="0"/>
              </a:spcBef>
            </a:pPr>
            <a:r>
              <a:rPr lang="en-GB"/>
              <a:t>Mô tả mục đích kiểm thử</a:t>
            </a:r>
          </a:p>
          <a:p>
            <a:pPr lvl="1">
              <a:spcBef>
                <a:spcPts val="0"/>
              </a:spcBef>
            </a:pPr>
            <a:r>
              <a:rPr lang="en-GB"/>
              <a:t>Lý lịch người sử dụng</a:t>
            </a:r>
          </a:p>
          <a:p>
            <a:pPr lvl="1">
              <a:spcBef>
                <a:spcPts val="0"/>
              </a:spcBef>
            </a:pPr>
            <a:r>
              <a:rPr lang="en-GB"/>
              <a:t>Phương pháp </a:t>
            </a:r>
          </a:p>
          <a:p>
            <a:pPr lvl="1">
              <a:spcBef>
                <a:spcPts val="0"/>
              </a:spcBef>
            </a:pPr>
            <a:r>
              <a:rPr lang="en-GB"/>
              <a:t>Danh sách nhiệm vụ</a:t>
            </a:r>
          </a:p>
          <a:p>
            <a:r>
              <a:rPr lang="en-GB"/>
              <a:t>Chọn lựa người tham gia</a:t>
            </a:r>
          </a:p>
          <a:p>
            <a:pPr lvl="1">
              <a:spcBef>
                <a:spcPts val="0"/>
              </a:spcBef>
            </a:pPr>
            <a:r>
              <a:rPr lang="en-GB"/>
              <a:t>Chọn người sử dụng </a:t>
            </a:r>
          </a:p>
          <a:p>
            <a:pPr lvl="1">
              <a:spcBef>
                <a:spcPts val="0"/>
              </a:spcBef>
            </a:pPr>
            <a:r>
              <a:rPr lang="en-GB"/>
              <a:t>Phân nhóm</a:t>
            </a:r>
          </a:p>
          <a:p>
            <a:pPr lvl="1">
              <a:spcBef>
                <a:spcPts val="0"/>
              </a:spcBef>
            </a:pPr>
            <a:r>
              <a:rPr lang="en-GB"/>
              <a:t>Quản lý CSDL người sử dụng </a:t>
            </a:r>
            <a:endParaRPr lang="en-US"/>
          </a:p>
          <a:p>
            <a:r>
              <a:rPr lang="en-US" smtClean="0"/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620000" cy="563563"/>
          </a:xfrm>
        </p:spPr>
        <p:txBody>
          <a:bodyPr/>
          <a:lstStyle/>
          <a:p>
            <a:r>
              <a:rPr lang="en-US" sz="3000"/>
              <a:t>Các bước kiểm thử bởi người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Chuẩn </a:t>
            </a:r>
            <a:r>
              <a:rPr lang="en-GB"/>
              <a:t>bị vật liệu kiểm thử</a:t>
            </a:r>
            <a:endParaRPr lang="en-US"/>
          </a:p>
          <a:p>
            <a:pPr lvl="1"/>
            <a:r>
              <a:rPr lang="en-GB"/>
              <a:t>Kịch bản nhiệm vụ; </a:t>
            </a:r>
            <a:endParaRPr lang="en-US"/>
          </a:p>
          <a:p>
            <a:pPr lvl="1"/>
            <a:r>
              <a:rPr lang="en-GB"/>
              <a:t>Mẫu thu thập dữ liệu; </a:t>
            </a:r>
            <a:endParaRPr lang="en-US"/>
          </a:p>
          <a:p>
            <a:pPr lvl="1"/>
            <a:r>
              <a:rPr lang="en-GB"/>
              <a:t>Hướng dẫn thảo luận; </a:t>
            </a:r>
            <a:endParaRPr lang="en-US"/>
          </a:p>
          <a:p>
            <a:pPr lvl="1"/>
            <a:r>
              <a:rPr lang="en-GB"/>
              <a:t>Các câu hỏi sau kiểm thử</a:t>
            </a:r>
          </a:p>
          <a:p>
            <a:pPr lvl="1"/>
            <a:r>
              <a:rPr lang="en-GB"/>
              <a:t>Lập danh sách các kiểm thử sẽ thực hiện. </a:t>
            </a:r>
            <a:endParaRPr lang="en-GB" smtClean="0"/>
          </a:p>
          <a:p>
            <a:r>
              <a:rPr lang="en-GB"/>
              <a:t>Thực hiện kiểm thử thí điểm (</a:t>
            </a:r>
            <a:r>
              <a:rPr lang="en-GB" i="1"/>
              <a:t>Pilot Test</a:t>
            </a:r>
            <a:r>
              <a:rPr lang="en-GB"/>
              <a:t>)</a:t>
            </a:r>
          </a:p>
          <a:p>
            <a:r>
              <a:rPr lang="en-GB"/>
              <a:t>Thực hiện kiểm thử thật (</a:t>
            </a:r>
            <a:r>
              <a:rPr lang="en-GB" i="1"/>
              <a:t>Real Test</a:t>
            </a:r>
            <a:r>
              <a:rPr lang="en-GB"/>
              <a:t>)</a:t>
            </a:r>
            <a:endParaRPr lang="en-US"/>
          </a:p>
          <a:p>
            <a:r>
              <a:rPr lang="en-GB"/>
              <a:t>Phân tích và báo cáo cuối cùng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Lỗi thiết kế GUI?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8" y="1347788"/>
            <a:ext cx="7986711" cy="5053012"/>
          </a:xfrm>
        </p:spPr>
        <p:txBody>
          <a:bodyPr/>
          <a:lstStyle/>
          <a:p>
            <a:r>
              <a:rPr lang="en-GB"/>
              <a:t>Giao diện </a:t>
            </a:r>
            <a:r>
              <a:rPr lang="en-US"/>
              <a:t>Alt-Tab trong Microsoft Windows</a:t>
            </a:r>
          </a:p>
          <a:p>
            <a:pPr lvl="1"/>
            <a:r>
              <a:rPr lang="en-US"/>
              <a:t>Chức năng tương tựcó thể được tìm thấy trong các hệ thống khác như KDE, Gnome, và Mac OS X</a:t>
            </a:r>
          </a:p>
          <a:p>
            <a:pPr lvl="1"/>
            <a:r>
              <a:rPr lang="en-US"/>
              <a:t>Không có tính gợi ý (affordance), tuy nhiên</a:t>
            </a:r>
          </a:p>
          <a:p>
            <a:pPr lvl="1"/>
            <a:r>
              <a:rPr lang="en-US"/>
              <a:t>Giao diện Alt-Tab được thiết kế như phím tắt (shortcut)</a:t>
            </a:r>
          </a:p>
          <a:p>
            <a:pPr lvl="1"/>
            <a:r>
              <a:rPr lang="en-US"/>
              <a:t>Đảm bảo tính đơn giản về đồ họa và thao tác</a:t>
            </a:r>
          </a:p>
          <a:p>
            <a:pPr lvl="1"/>
            <a:r>
              <a:rPr lang="en-US"/>
              <a:t>Hiệu quả khi chuyển đổi từ cửa sổ này sang cửa sổ khác trên màn hình</a:t>
            </a:r>
            <a:endParaRPr lang="en-GB"/>
          </a:p>
          <a:p>
            <a:endParaRPr lang="en-US"/>
          </a:p>
        </p:txBody>
      </p:sp>
      <p:sp>
        <p:nvSpPr>
          <p:cNvPr id="7" name="AutoShape 6" descr="Why bother to make it an option?"/>
          <p:cNvSpPr>
            <a:spLocks noChangeAspect="1" noChangeArrowheads="1"/>
          </p:cNvSpPr>
          <p:nvPr/>
        </p:nvSpPr>
        <p:spPr bwMode="auto">
          <a:xfrm>
            <a:off x="2828925" y="2651320"/>
            <a:ext cx="34861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 descr="Why bother to make it an option?"/>
          <p:cNvSpPr>
            <a:spLocks noChangeAspect="1" noChangeArrowheads="1"/>
          </p:cNvSpPr>
          <p:nvPr/>
        </p:nvSpPr>
        <p:spPr bwMode="auto">
          <a:xfrm>
            <a:off x="2828925" y="2651320"/>
            <a:ext cx="34861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419600"/>
            <a:ext cx="37782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3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Phương pháp duyệt nhiệm vụ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Các tham số đầu vào </a:t>
            </a:r>
          </a:p>
          <a:p>
            <a:pPr lvl="1"/>
            <a:r>
              <a:rPr lang="en-GB"/>
              <a:t>Mô tả </a:t>
            </a:r>
            <a:r>
              <a:rPr lang="en-GB" i="1"/>
              <a:t>prototype</a:t>
            </a:r>
            <a:r>
              <a:rPr lang="en-GB"/>
              <a:t> của hệ thống</a:t>
            </a:r>
          </a:p>
          <a:p>
            <a:pPr lvl="1"/>
            <a:r>
              <a:rPr lang="en-GB"/>
              <a:t>Mô tả nhiệm vụ mà người sử dụng thực hiện trên hệ thống để đánh giá</a:t>
            </a:r>
          </a:p>
          <a:p>
            <a:pPr lvl="1"/>
            <a:r>
              <a:rPr lang="en-GB"/>
              <a:t>Danh sách viết đầy đủ các hành động (kịch bản) cần thiết </a:t>
            </a:r>
          </a:p>
          <a:p>
            <a:r>
              <a:rPr lang="en-GB"/>
              <a:t>Người sử dụng duyệt qua trình tự các hành động để đưa ra các nhận xét về tính sử dụng được của hệ thống</a:t>
            </a:r>
          </a:p>
          <a:p>
            <a:r>
              <a:rPr lang="en-GB"/>
              <a:t>Cần trả lời các câu hỏi sau:</a:t>
            </a:r>
          </a:p>
          <a:p>
            <a:pPr lvl="1"/>
            <a:r>
              <a:rPr lang="en-GB"/>
              <a:t>Người sử dụng cố gắng có được hành động đúng? </a:t>
            </a:r>
          </a:p>
          <a:p>
            <a:pPr lvl="1"/>
            <a:r>
              <a:rPr lang="en-GB"/>
              <a:t>Người sử dụng nhận ra rằng họ đang có hành động đúng? </a:t>
            </a:r>
          </a:p>
          <a:p>
            <a:pPr lvl="1"/>
            <a:r>
              <a:rPr lang="en-GB"/>
              <a:t>Người sử dụng kết hợp các hành động đúng với hiệu ứng đạt được? </a:t>
            </a:r>
          </a:p>
          <a:p>
            <a:pPr lvl="1"/>
            <a:r>
              <a:rPr lang="en-GB"/>
              <a:t>Nếu hành động đúng được thực hiện, người sử dụng thấy được bước tiến trong việc giải quyết nhiệm vụ</a:t>
            </a:r>
            <a:r>
              <a:rPr lang="en-GB" smtClean="0"/>
              <a:t>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91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duyệt nhiệm vụ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Ví dụ giao diện của một máy tự động bán vé tàu hỏa </a:t>
            </a:r>
          </a:p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162374" cy="3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645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Tổng kết bài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8" y="1347788"/>
            <a:ext cx="7986712" cy="5053012"/>
          </a:xfrm>
        </p:spPr>
        <p:txBody>
          <a:bodyPr/>
          <a:lstStyle/>
          <a:p>
            <a:r>
              <a:rPr lang="en-US"/>
              <a:t>Nghiên cứu ba phương pháp chính trong việc đánh giá giao diện người sử dụng</a:t>
            </a:r>
          </a:p>
          <a:p>
            <a:r>
              <a:rPr lang="en-US"/>
              <a:t>Đánh giá theo kinh nghiệm (đánh giá bởi các chuyên gia)</a:t>
            </a:r>
          </a:p>
          <a:p>
            <a:r>
              <a:rPr lang="en-US"/>
              <a:t>Người sử dụng đánh giá</a:t>
            </a:r>
          </a:p>
          <a:p>
            <a:r>
              <a:rPr lang="en-US"/>
              <a:t>Phương pháp duyệt nhiệm vụ.</a:t>
            </a:r>
          </a:p>
        </p:txBody>
      </p:sp>
    </p:spTree>
    <p:extLst>
      <p:ext uri="{BB962C8B-B14F-4D97-AF65-F5344CB8AC3E}">
        <p14:creationId xmlns:p14="http://schemas.microsoft.com/office/powerpoint/2010/main" val="2271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3067" y="2489537"/>
            <a:ext cx="3809056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66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6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2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Lỗi thiết kế GUI?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Thống kê sử dụng Website trên trang StatCounter.com</a:t>
            </a:r>
          </a:p>
          <a:p>
            <a:pPr lvl="1"/>
            <a:r>
              <a:rPr lang="en-US"/>
              <a:t>Đơn giản, màu trang nhã, loại bỏ các nhãn không cần thiết... </a:t>
            </a:r>
          </a:p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74544"/>
            <a:ext cx="5715000" cy="422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6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Lỗi thiết kế GUI?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8" y="1347788"/>
            <a:ext cx="4100512" cy="5053012"/>
          </a:xfrm>
        </p:spPr>
        <p:txBody>
          <a:bodyPr/>
          <a:lstStyle/>
          <a:p>
            <a:r>
              <a:rPr lang="en-US"/>
              <a:t>Thực đơn thích nghi của Microsoft Office</a:t>
            </a:r>
          </a:p>
          <a:p>
            <a:pPr lvl="1"/>
            <a:r>
              <a:rPr lang="en-US"/>
              <a:t>Khởi đầu thực đơn chỉ có các items thông dụng</a:t>
            </a:r>
          </a:p>
          <a:p>
            <a:pPr lvl="1"/>
            <a:r>
              <a:rPr lang="en-US"/>
              <a:t>Khi nhấn chuột trên mũi tên dưới thực đơn thì mọi Items sẽ hiển thị</a:t>
            </a:r>
          </a:p>
          <a:p>
            <a:pPr lvl="1"/>
            <a:r>
              <a:rPr lang="en-US"/>
              <a:t>Thực đơn thích nghi chỉ hiện thị các Items hay sử dụng nhất và mới được sử dụng</a:t>
            </a:r>
          </a:p>
          <a:p>
            <a:pPr lvl="1"/>
            <a:r>
              <a:rPr lang="en-US"/>
              <a:t>Đáp ứng tính đơn giản và hướng nhiệm vụ</a:t>
            </a:r>
          </a:p>
          <a:p>
            <a:pPr lvl="1"/>
            <a:r>
              <a:rPr lang="en-US"/>
              <a:t>Thiếu tính dự báo trước vì thực đơn thay đổi</a:t>
            </a:r>
          </a:p>
          <a:p>
            <a:pPr lvl="1"/>
            <a:r>
              <a:rPr lang="en-US"/>
              <a:t>Thiếu tính user làm chủ.</a:t>
            </a:r>
          </a:p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76400"/>
            <a:ext cx="2044818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296" y="1219200"/>
            <a:ext cx="22415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21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Lỗi thiết kế GUI?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5345" y="1371600"/>
            <a:ext cx="61300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533400" y="2819400"/>
            <a:ext cx="2209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002060"/>
                </a:solidFill>
              </a:rPr>
              <a:t>Sign-In Page:</a:t>
            </a:r>
          </a:p>
          <a:p>
            <a:pPr marL="0" lvl="1"/>
            <a:r>
              <a:rPr lang="en-US" sz="1400" dirty="0" smtClean="0">
                <a:solidFill>
                  <a:srgbClr val="002060"/>
                </a:solidFill>
              </a:rPr>
              <a:t>Good visibility 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543800" cy="563563"/>
          </a:xfrm>
        </p:spPr>
        <p:txBody>
          <a:bodyPr/>
          <a:lstStyle/>
          <a:p>
            <a:r>
              <a:rPr lang="en-US"/>
              <a:t>2. Các phương pháp đánh giá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Đánh giá UI theo phương pháp </a:t>
            </a:r>
            <a:r>
              <a:rPr lang="en-GB" i="1"/>
              <a:t>Heuristic</a:t>
            </a:r>
          </a:p>
          <a:p>
            <a:pPr lvl="1"/>
            <a:r>
              <a:rPr lang="en-GB"/>
              <a:t>Kiểm tra một cách hệ thống thiết kế giao diện so với tập các nguyên tắc tính sử dụng được đã nhận biết trước</a:t>
            </a:r>
          </a:p>
          <a:p>
            <a:pPr lvl="1"/>
            <a:r>
              <a:rPr lang="en-GB"/>
              <a:t>Đội ngũ đánh giá: Các chuyên gia</a:t>
            </a:r>
          </a:p>
          <a:p>
            <a:r>
              <a:rPr lang="en-GB"/>
              <a:t>Đánh giá UI bởi người sử dụng (</a:t>
            </a:r>
            <a:r>
              <a:rPr lang="en-GB" i="1"/>
              <a:t>User testing</a:t>
            </a:r>
            <a:r>
              <a:rPr lang="en-GB"/>
              <a:t>)</a:t>
            </a:r>
          </a:p>
          <a:p>
            <a:pPr lvl="1"/>
            <a:r>
              <a:rPr lang="en-GB"/>
              <a:t>Người sử dụng thử nghiệm GUI. </a:t>
            </a:r>
          </a:p>
          <a:p>
            <a:pPr lvl="1"/>
            <a:r>
              <a:rPr lang="en-GB"/>
              <a:t>Cho phép quan sát trực tiếp người sử dụng khi họ đang sử dụng ứng dụng.</a:t>
            </a:r>
            <a:endParaRPr lang="en-US"/>
          </a:p>
          <a:p>
            <a:r>
              <a:rPr lang="en-GB"/>
              <a:t>Đánh giá UI theo phương pháp duyệt nhiệm vụ (</a:t>
            </a:r>
            <a:r>
              <a:rPr lang="en-GB" i="1"/>
              <a:t>Cognitive Walkthrough)</a:t>
            </a:r>
          </a:p>
          <a:p>
            <a:pPr lvl="1"/>
            <a:r>
              <a:rPr lang="en-GB"/>
              <a:t>Đánh giá theo tập các nhiệm vụ và đánh giá tính dễ hiểu và tính dễ học của chúng.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Đánh giá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Nhắc lại 10 heuristics của Nielsen</a:t>
            </a:r>
          </a:p>
          <a:p>
            <a:pPr lvl="1"/>
            <a:r>
              <a:rPr lang="en-GB"/>
              <a:t>Đáp ứng mong đợi</a:t>
            </a:r>
            <a:endParaRPr lang="en-US"/>
          </a:p>
          <a:p>
            <a:pPr lvl="2"/>
            <a:r>
              <a:rPr lang="en-GB"/>
              <a:t>Phù hợp thế giới thực</a:t>
            </a:r>
            <a:endParaRPr lang="en-US"/>
          </a:p>
          <a:p>
            <a:pPr lvl="2"/>
            <a:r>
              <a:rPr lang="en-GB"/>
              <a:t>Nhất quán và chuẩn</a:t>
            </a:r>
            <a:endParaRPr lang="en-US"/>
          </a:p>
          <a:p>
            <a:pPr lvl="2"/>
            <a:r>
              <a:rPr lang="en-GB"/>
              <a:t>Trợ giúp và tài liệu</a:t>
            </a:r>
            <a:endParaRPr lang="en-US"/>
          </a:p>
          <a:p>
            <a:pPr lvl="1"/>
            <a:r>
              <a:rPr lang="en-GB"/>
              <a:t>Người sử dụng làm chủ</a:t>
            </a:r>
            <a:endParaRPr lang="en-US"/>
          </a:p>
          <a:p>
            <a:pPr lvl="2"/>
            <a:r>
              <a:rPr lang="en-GB"/>
              <a:t>Người sử dụng điều khiển ứng dụng và tự do</a:t>
            </a:r>
            <a:endParaRPr lang="en-US"/>
          </a:p>
          <a:p>
            <a:pPr lvl="2"/>
            <a:r>
              <a:rPr lang="en-GB"/>
              <a:t>Tính trực quan của trạng thái hệ thống</a:t>
            </a:r>
            <a:endParaRPr lang="en-US"/>
          </a:p>
          <a:p>
            <a:pPr lvl="2"/>
            <a:r>
              <a:rPr lang="en-GB"/>
              <a:t>Mềm dẻo và hiệu quả</a:t>
            </a:r>
            <a:endParaRPr lang="en-US"/>
          </a:p>
          <a:p>
            <a:pPr lvl="2"/>
            <a:r>
              <a:rPr lang="en-GB"/>
              <a:t>Lỗi</a:t>
            </a:r>
            <a:endParaRPr lang="en-US"/>
          </a:p>
          <a:p>
            <a:pPr lvl="1"/>
            <a:r>
              <a:rPr lang="en-GB"/>
              <a:t>Tránh lỗi</a:t>
            </a:r>
            <a:endParaRPr lang="en-US"/>
          </a:p>
          <a:p>
            <a:pPr lvl="2"/>
            <a:r>
              <a:rPr lang="en-GB"/>
              <a:t>Nhận dạng, không hồi tưởng</a:t>
            </a:r>
            <a:endParaRPr lang="en-US"/>
          </a:p>
          <a:p>
            <a:pPr lvl="2"/>
            <a:r>
              <a:rPr lang="en-GB"/>
              <a:t>Báo cáo lỗi, phát hiện và phục hồi</a:t>
            </a:r>
            <a:endParaRPr lang="en-US"/>
          </a:p>
          <a:p>
            <a:pPr lvl="1"/>
            <a:r>
              <a:rPr lang="en-GB"/>
              <a:t>Tính đơn giản</a:t>
            </a:r>
            <a:endParaRPr lang="en-US"/>
          </a:p>
          <a:p>
            <a:pPr lvl="2"/>
            <a:r>
              <a:rPr lang="en-GB"/>
              <a:t>Thiết kế đẹp và tối </a:t>
            </a:r>
            <a:r>
              <a:rPr lang="en-GB" smtClean="0"/>
              <a:t>thiểu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thuật đánh giá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bước đánh giá</a:t>
            </a:r>
          </a:p>
          <a:p>
            <a:pPr lvl="1"/>
            <a:r>
              <a:rPr lang="en-GB"/>
              <a:t>Người đánh giá khám phá UI, đánh giá nó trên cơ sở </a:t>
            </a:r>
            <a:r>
              <a:rPr lang="en-GB" i="1"/>
              <a:t>heuristics</a:t>
            </a:r>
            <a:r>
              <a:rPr lang="en-GB"/>
              <a:t> </a:t>
            </a:r>
          </a:p>
          <a:p>
            <a:pPr lvl="1"/>
            <a:r>
              <a:rPr lang="en-GB"/>
              <a:t>Lập ra danh sách các vấn đề phát hiện liên quan đến tính sử dụng được.</a:t>
            </a:r>
            <a:endParaRPr lang="en-US"/>
          </a:p>
          <a:p>
            <a:r>
              <a:rPr lang="en-US"/>
              <a:t>Kỹ thuật</a:t>
            </a:r>
          </a:p>
          <a:p>
            <a:pPr lvl="1"/>
            <a:r>
              <a:rPr lang="en-GB"/>
              <a:t>Cần phải diễn giải tại sao nó vi phạm </a:t>
            </a:r>
            <a:r>
              <a:rPr lang="en-GB" i="1"/>
              <a:t>heuristic</a:t>
            </a:r>
            <a:r>
              <a:rPr lang="en-GB"/>
              <a:t>. </a:t>
            </a:r>
          </a:p>
          <a:p>
            <a:pPr lvl="1"/>
            <a:r>
              <a:rPr lang="en-GB"/>
              <a:t>Liệt kê đầy đủ các vấn đề mà đã tìm thấy trong bảng.</a:t>
            </a:r>
          </a:p>
          <a:p>
            <a:pPr lvl="1"/>
            <a:r>
              <a:rPr lang="en-GB"/>
              <a:t>Kiểm tra giao diện ít nhất hai lần. </a:t>
            </a:r>
          </a:p>
          <a:p>
            <a:pPr lvl="1"/>
            <a:r>
              <a:rPr lang="en-GB"/>
              <a:t>Hiệu chỉnh mọi vấn đề trong GUI nhờ các hướng dẫn thiết kế đã nghiên cứu (không giới hạn bởi 10 </a:t>
            </a:r>
            <a:r>
              <a:rPr lang="en-GB" i="1"/>
              <a:t>heuristic</a:t>
            </a:r>
            <a:r>
              <a:rPr lang="en-GB"/>
              <a:t>s của </a:t>
            </a:r>
            <a:r>
              <a:rPr lang="en-GB" i="1"/>
              <a:t>Nielsen</a:t>
            </a:r>
            <a:r>
              <a:rPr lang="en-GB"/>
              <a:t>).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vi-VN" dirty="0" smtClean="0"/>
              <a:t>đán</a:t>
            </a:r>
            <a:r>
              <a:rPr lang="en-US" dirty="0"/>
              <a:t>h </a:t>
            </a:r>
            <a:r>
              <a:rPr lang="en-US" dirty="0" err="1" smtClean="0"/>
              <a:t>giá</a:t>
            </a:r>
            <a:r>
              <a:rPr lang="en-US" dirty="0"/>
              <a:t> </a:t>
            </a:r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dvduc, 2007-2012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8 - Đánh giá và kiểm nghiệm GUI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A752-26D1-4E67-8EF9-2F25E3BCC66A}" type="slidenum">
              <a:rPr lang="en-US" smtClean="0"/>
              <a:pPr/>
              <a:t>9</a:t>
            </a:fld>
            <a:r>
              <a:rPr lang="en-US" smtClean="0"/>
              <a:t>/28</a:t>
            </a:r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1389063" y="1262063"/>
            <a:ext cx="6688137" cy="5062537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I-Presentaion">
  <a:themeElements>
    <a:clrScheme name="sample 3">
      <a:dk1>
        <a:srgbClr val="335338"/>
      </a:dk1>
      <a:lt1>
        <a:srgbClr val="D7E4BE"/>
      </a:lt1>
      <a:dk2>
        <a:srgbClr val="000066"/>
      </a:dk2>
      <a:lt2>
        <a:srgbClr val="B2B2B2"/>
      </a:lt2>
      <a:accent1>
        <a:srgbClr val="2F86B1"/>
      </a:accent1>
      <a:accent2>
        <a:srgbClr val="D2761A"/>
      </a:accent2>
      <a:accent3>
        <a:srgbClr val="E8EFDB"/>
      </a:accent3>
      <a:accent4>
        <a:srgbClr val="2A462E"/>
      </a:accent4>
      <a:accent5>
        <a:srgbClr val="ADC3D5"/>
      </a:accent5>
      <a:accent6>
        <a:srgbClr val="BE6A16"/>
      </a:accent6>
      <a:hlink>
        <a:srgbClr val="368463"/>
      </a:hlink>
      <a:folHlink>
        <a:srgbClr val="481ECE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A3E86"/>
        </a:dk1>
        <a:lt1>
          <a:srgbClr val="C1CFDD"/>
        </a:lt1>
        <a:dk2>
          <a:srgbClr val="000000"/>
        </a:dk2>
        <a:lt2>
          <a:srgbClr val="B2B2B2"/>
        </a:lt2>
        <a:accent1>
          <a:srgbClr val="4AAAC0"/>
        </a:accent1>
        <a:accent2>
          <a:srgbClr val="6600FF"/>
        </a:accent2>
        <a:accent3>
          <a:srgbClr val="DDE4EB"/>
        </a:accent3>
        <a:accent4>
          <a:srgbClr val="143472"/>
        </a:accent4>
        <a:accent5>
          <a:srgbClr val="B1D2DC"/>
        </a:accent5>
        <a:accent6>
          <a:srgbClr val="5C00E7"/>
        </a:accent6>
        <a:hlink>
          <a:srgbClr val="0066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B166E"/>
        </a:dk1>
        <a:lt1>
          <a:srgbClr val="AADBFC"/>
        </a:lt1>
        <a:dk2>
          <a:srgbClr val="003366"/>
        </a:dk2>
        <a:lt2>
          <a:srgbClr val="B2B2B2"/>
        </a:lt2>
        <a:accent1>
          <a:srgbClr val="19B17B"/>
        </a:accent1>
        <a:accent2>
          <a:srgbClr val="E57B1B"/>
        </a:accent2>
        <a:accent3>
          <a:srgbClr val="D2EAFD"/>
        </a:accent3>
        <a:accent4>
          <a:srgbClr val="23115D"/>
        </a:accent4>
        <a:accent5>
          <a:srgbClr val="ABD5BF"/>
        </a:accent5>
        <a:accent6>
          <a:srgbClr val="CF6F17"/>
        </a:accent6>
        <a:hlink>
          <a:srgbClr val="0066CC"/>
        </a:hlink>
        <a:folHlink>
          <a:srgbClr val="8C71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335338"/>
        </a:dk1>
        <a:lt1>
          <a:srgbClr val="D7E4BE"/>
        </a:lt1>
        <a:dk2>
          <a:srgbClr val="000066"/>
        </a:dk2>
        <a:lt2>
          <a:srgbClr val="B2B2B2"/>
        </a:lt2>
        <a:accent1>
          <a:srgbClr val="2F86B1"/>
        </a:accent1>
        <a:accent2>
          <a:srgbClr val="D2761A"/>
        </a:accent2>
        <a:accent3>
          <a:srgbClr val="E8EFDB"/>
        </a:accent3>
        <a:accent4>
          <a:srgbClr val="2A462E"/>
        </a:accent4>
        <a:accent5>
          <a:srgbClr val="ADC3D5"/>
        </a:accent5>
        <a:accent6>
          <a:srgbClr val="BE6A16"/>
        </a:accent6>
        <a:hlink>
          <a:srgbClr val="368463"/>
        </a:hlink>
        <a:folHlink>
          <a:srgbClr val="481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HCI-Presentaion</Template>
  <TotalTime>1155</TotalTime>
  <Words>1331</Words>
  <Application>Microsoft Office PowerPoint</Application>
  <PresentationFormat>On-screen Show (4:3)</PresentationFormat>
  <Paragraphs>161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HCI-Presentaion</vt:lpstr>
      <vt:lpstr>PowerPoint Presentation</vt:lpstr>
      <vt:lpstr>Lỗi thiết kế GUI?</vt:lpstr>
      <vt:lpstr>Lỗi thiết kế GUI?</vt:lpstr>
      <vt:lpstr>Lỗi thiết kế GUI?</vt:lpstr>
      <vt:lpstr>Lỗi thiết kế GUI?</vt:lpstr>
      <vt:lpstr>2. Các phương pháp đánh giá GUI</vt:lpstr>
      <vt:lpstr>3. Đánh giá Heuristics</vt:lpstr>
      <vt:lpstr>Kỹ thuật đánh giá Heuristics</vt:lpstr>
      <vt:lpstr>Ví dụ đánh giá Heuristic</vt:lpstr>
      <vt:lpstr>Tiến trình đánh giá Heuristics</vt:lpstr>
      <vt:lpstr>Tiến trình đánh giá Heuristics</vt:lpstr>
      <vt:lpstr>Một số điểm lưu ý khi đánh giá heuristics</vt:lpstr>
      <vt:lpstr>4. Người sử dụng kiểm thử</vt:lpstr>
      <vt:lpstr>Phòng thí nghiệm kiểm thử</vt:lpstr>
      <vt:lpstr>Phòng thí nghiệm kiểm thử</vt:lpstr>
      <vt:lpstr>Phòng thí nghiệm kiểm thử</vt:lpstr>
      <vt:lpstr>Ví dụ phòng kiểm thử của Microsoft</vt:lpstr>
      <vt:lpstr>Các bước kiểm thử bởi người sử dụng</vt:lpstr>
      <vt:lpstr>Các bước kiểm thử bởi người sử dụng</vt:lpstr>
      <vt:lpstr>5. Phương pháp duyệt nhiệm vụ</vt:lpstr>
      <vt:lpstr>Phương pháp duyệt nhiệm vụ</vt:lpstr>
      <vt:lpstr>6. Tổng kết bài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gia va kiem thu GUI</dc:title>
  <dc:creator>dvduc</dc:creator>
  <cp:lastModifiedBy>TheGioiSo</cp:lastModifiedBy>
  <cp:revision>174</cp:revision>
  <dcterms:created xsi:type="dcterms:W3CDTF">2011-02-16T21:52:11Z</dcterms:created>
  <dcterms:modified xsi:type="dcterms:W3CDTF">2018-01-25T08:47:26Z</dcterms:modified>
</cp:coreProperties>
</file>