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1" r:id="rId5"/>
    <p:sldId id="262" r:id="rId6"/>
    <p:sldId id="259" r:id="rId7"/>
    <p:sldId id="260" r:id="rId8"/>
    <p:sldId id="263" r:id="rId9"/>
    <p:sldId id="265" r:id="rId10"/>
    <p:sldId id="266" r:id="rId11"/>
    <p:sldId id="267" r:id="rId12"/>
    <p:sldId id="268" r:id="rId13"/>
    <p:sldId id="269" r:id="rId14"/>
    <p:sldId id="270" r:id="rId15"/>
    <p:sldId id="271" r:id="rId16"/>
    <p:sldId id="272"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41" autoAdjust="0"/>
  </p:normalViewPr>
  <p:slideViewPr>
    <p:cSldViewPr>
      <p:cViewPr varScale="1">
        <p:scale>
          <a:sx n="43" d="100"/>
          <a:sy n="43" d="100"/>
        </p:scale>
        <p:origin x="-72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6E88B9-3EF6-46E2-A3C9-36B7E844770F}" type="datetimeFigureOut">
              <a:rPr lang="en-US" smtClean="0"/>
              <a:t>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A1278-B208-4592-B902-8705F0D3AEFE}" type="slidenum">
              <a:rPr lang="en-US" smtClean="0"/>
              <a:t>‹#›</a:t>
            </a:fld>
            <a:endParaRPr lang="en-US"/>
          </a:p>
        </p:txBody>
      </p:sp>
    </p:spTree>
    <p:extLst>
      <p:ext uri="{BB962C8B-B14F-4D97-AF65-F5344CB8AC3E}">
        <p14:creationId xmlns:p14="http://schemas.microsoft.com/office/powerpoint/2010/main" val="1227972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1</a:t>
            </a:fld>
            <a:endParaRPr lang="en-US"/>
          </a:p>
        </p:txBody>
      </p:sp>
    </p:spTree>
    <p:extLst>
      <p:ext uri="{BB962C8B-B14F-4D97-AF65-F5344CB8AC3E}">
        <p14:creationId xmlns:p14="http://schemas.microsoft.com/office/powerpoint/2010/main" val="1323902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Skeuomorphic là phong cách thiết kế mô phỏng sao cho giống thật nhất có thể bằng cách sử dụng các hình ảnh dễ liên tưởng đến vật thể thực tế và áp dụng các hiệu ứng tạo độ sâu.</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Tuy nhiên, Skeuomorphic đã bộc lộ một số khuyết điểm như sau.</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 Giao diện đôi khi khó quan sát:  Rõ ràng khi xem hình ảnh chiếc đồng hồ của Apple ở trên, chúng ta sẽ mất thời gian hơn so với loại đồng hồ số chỉ hiển thị số giờ và phút.</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 Tốn nhiều không gian màn hình thiết bị di động cho các trang trí không cần thiết: Thiết kế Skeuomorphic vốn đặt nằng tính hình ảnh với các trang trí bắt mắt. Hơn nữa việc xây dựng thiết kế cho phong cách này cũng gây nhiều khó khăn cho nhà thiết kế.</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 Hạn chế sự sáng tạo: Thiết kế Skeuomorphic vốn lấy hình mẫu là những vật ngoài thực tế. Vì vậy các nhà thiết kế không cần phải tưởng tượng nhiều về thứ mà mình định thể hiện mà chỉ nghĩ cách làm sao cho giống vật thật nhất có thể. Do đó, sẽ có thể xuấ hiện nhiều ý tưởng trùng lặp.</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 Việc áp dụng nhiều hiệu ứng trong </a:t>
            </a:r>
            <a:r>
              <a:rPr lang="vi-VN" sz="1200" b="1" i="0" kern="1200" dirty="0" smtClean="0">
                <a:solidFill>
                  <a:schemeClr val="tx1"/>
                </a:solidFill>
                <a:effectLst/>
                <a:latin typeface="+mn-lt"/>
                <a:ea typeface="+mn-ea"/>
                <a:cs typeface="+mn-cs"/>
              </a:rPr>
              <a:t>thiết kế Skeuomorphic </a:t>
            </a:r>
            <a:r>
              <a:rPr lang="vi-VN" sz="1200" b="0" i="0" kern="1200" dirty="0" smtClean="0">
                <a:solidFill>
                  <a:schemeClr val="tx1"/>
                </a:solidFill>
                <a:effectLst/>
                <a:latin typeface="+mn-lt"/>
                <a:ea typeface="+mn-ea"/>
                <a:cs typeface="+mn-cs"/>
              </a:rPr>
              <a:t>sẽ khiến các thiết di động chưa mạnh phần cứng, thời lượng pin hạn chế càng tốn nhiều tài nguyên hơn để thể hiện Skeuomorphic trên màn hình.</a:t>
            </a:r>
            <a:r>
              <a:rPr lang="vi-VN" dirty="0" smtClean="0"/>
              <a:t/>
            </a:r>
            <a:br>
              <a:rPr lang="vi-VN" dirty="0" smtClean="0"/>
            </a:br>
            <a:r>
              <a:rPr lang="vi-VN" dirty="0" smtClean="0"/>
              <a:t/>
            </a:r>
            <a:br>
              <a:rPr lang="vi-VN" dirty="0" smtClean="0"/>
            </a:br>
            <a:r>
              <a:rPr lang="vi-VN" sz="1200" b="0" i="0" kern="1200" dirty="0" smtClean="0">
                <a:solidFill>
                  <a:schemeClr val="tx1"/>
                </a:solidFill>
                <a:effectLst/>
                <a:latin typeface="+mn-lt"/>
                <a:ea typeface="+mn-ea"/>
                <a:cs typeface="+mn-cs"/>
              </a:rPr>
              <a:t>Với sự đơn giản, thực tế và tương tác của mình, </a:t>
            </a:r>
            <a:r>
              <a:rPr lang="vi-VN" sz="1200" b="1" i="0" kern="1200" dirty="0" smtClean="0">
                <a:solidFill>
                  <a:schemeClr val="tx1"/>
                </a:solidFill>
                <a:effectLst/>
                <a:latin typeface="+mn-lt"/>
                <a:ea typeface="+mn-ea"/>
                <a:cs typeface="+mn-cs"/>
              </a:rPr>
              <a:t>thiết kế phẳng </a:t>
            </a:r>
            <a:r>
              <a:rPr lang="vi-VN" sz="1200" b="0" i="0" kern="1200" dirty="0" smtClean="0">
                <a:solidFill>
                  <a:schemeClr val="tx1"/>
                </a:solidFill>
                <a:effectLst/>
                <a:latin typeface="+mn-lt"/>
                <a:ea typeface="+mn-ea"/>
                <a:cs typeface="+mn-cs"/>
              </a:rPr>
              <a:t>hoàn toàn có thể khắc phục những yếu điểm của thiết kế mô phỏng.</a:t>
            </a:r>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15</a:t>
            </a:fld>
            <a:endParaRPr lang="en-US"/>
          </a:p>
        </p:txBody>
      </p:sp>
    </p:spTree>
    <p:extLst>
      <p:ext uri="{BB962C8B-B14F-4D97-AF65-F5344CB8AC3E}">
        <p14:creationId xmlns:p14="http://schemas.microsoft.com/office/powerpoint/2010/main" val="45890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17</a:t>
            </a:fld>
            <a:endParaRPr lang="en-US"/>
          </a:p>
        </p:txBody>
      </p:sp>
    </p:spTree>
    <p:extLst>
      <p:ext uri="{BB962C8B-B14F-4D97-AF65-F5344CB8AC3E}">
        <p14:creationId xmlns:p14="http://schemas.microsoft.com/office/powerpoint/2010/main" val="285454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Đơn giản hóa, giảm bớt tất cả các yếu tố 3D, gradient, đổ bóng và các hiệu ứng nặng nề để tiếp cận những thiết kế đơn giản nhưng không kém phần chuyên nghiệp để đạt hiệu quả người dùng cao nhất.</a:t>
            </a:r>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3</a:t>
            </a:fld>
            <a:endParaRPr lang="en-US"/>
          </a:p>
        </p:txBody>
      </p:sp>
    </p:spTree>
    <p:extLst>
      <p:ext uri="{BB962C8B-B14F-4D97-AF65-F5344CB8AC3E}">
        <p14:creationId xmlns:p14="http://schemas.microsoft.com/office/powerpoint/2010/main" val="142477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t>
            </a:r>
            <a:r>
              <a:rPr lang="vi-VN" sz="1200" b="0" i="0" kern="1200" dirty="0" smtClean="0">
                <a:solidFill>
                  <a:schemeClr val="tx1"/>
                </a:solidFill>
                <a:effectLst/>
                <a:latin typeface="+mn-lt"/>
                <a:ea typeface="+mn-ea"/>
                <a:cs typeface="+mn-cs"/>
              </a:rPr>
              <a:t>ột ví dụ mà bạn có thể dễ dàng quan sát và chúng ta cũng đã nhắc đến trước đó là đồ họa Metro UI của windows 8 hoặc giao diện trên windows phone. Trên màn hình chính, bạn sẽ thấy những hình đơn giản như những tấm thẻ với màu sắc nổi bật, tương phản và tách biệt nhau hoàn toàn, không hề có sự xuất hiện của các hình khối và các hiệu ứng như độ nổi, độ sâu, chất liệu, đổ bóng...</a:t>
            </a:r>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6</a:t>
            </a:fld>
            <a:endParaRPr lang="en-US"/>
          </a:p>
        </p:txBody>
      </p:sp>
    </p:spTree>
    <p:extLst>
      <p:ext uri="{BB962C8B-B14F-4D97-AF65-F5344CB8AC3E}">
        <p14:creationId xmlns:p14="http://schemas.microsoft.com/office/powerpoint/2010/main" val="181359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Thiết kế phẳng</a:t>
            </a:r>
            <a:r>
              <a:rPr lang="vi-VN" sz="1200" b="0" i="0" kern="1200" dirty="0" smtClean="0">
                <a:solidFill>
                  <a:schemeClr val="tx1"/>
                </a:solidFill>
                <a:effectLst/>
                <a:latin typeface="+mn-lt"/>
                <a:ea typeface="+mn-ea"/>
                <a:cs typeface="+mn-cs"/>
              </a:rPr>
              <a:t> giống như cái tên của nó, mọi thứ đều ở dạng 2 chiều - nằm trên một mặt phẳng. </a:t>
            </a:r>
            <a:r>
              <a:rPr lang="vi-VN" sz="1200" b="1" i="0" kern="1200" dirty="0" smtClean="0">
                <a:solidFill>
                  <a:schemeClr val="tx1"/>
                </a:solidFill>
                <a:effectLst/>
                <a:latin typeface="+mn-lt"/>
                <a:ea typeface="+mn-ea"/>
                <a:cs typeface="+mn-cs"/>
              </a:rPr>
              <a:t>Thiết kế phẳng</a:t>
            </a:r>
            <a:r>
              <a:rPr lang="vi-VN" sz="1200" b="0" i="0" kern="1200" dirty="0" smtClean="0">
                <a:solidFill>
                  <a:schemeClr val="tx1"/>
                </a:solidFill>
                <a:effectLst/>
                <a:latin typeface="+mn-lt"/>
                <a:ea typeface="+mn-ea"/>
                <a:cs typeface="+mn-cs"/>
              </a:rPr>
              <a:t> không có trang trí hay thêm thắt những hiệu ứng như đổ bóng, dập nổi, góc xiên, độ dốc hay bất kỳ yếu tố nào để tạo độ sâu... Mọi yếu tố từ hộp, khung ảnh cho đến nút chọn... đều mạnh mẽ, rõ ràng. </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8</a:t>
            </a:fld>
            <a:endParaRPr lang="en-US"/>
          </a:p>
        </p:txBody>
      </p:sp>
    </p:spTree>
    <p:extLst>
      <p:ext uri="{BB962C8B-B14F-4D97-AF65-F5344CB8AC3E}">
        <p14:creationId xmlns:p14="http://schemas.microsoft.com/office/powerpoint/2010/main" val="295909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Thiết kế phẳng</a:t>
            </a:r>
            <a:r>
              <a:rPr lang="vi-VN" sz="1200" b="0" i="0" kern="1200" dirty="0" smtClean="0">
                <a:solidFill>
                  <a:schemeClr val="tx1"/>
                </a:solidFill>
                <a:effectLst/>
                <a:latin typeface="+mn-lt"/>
                <a:ea typeface="+mn-ea"/>
                <a:cs typeface="+mn-cs"/>
              </a:rPr>
              <a:t> sử dụng nhiều yếu tố giao diện đơn giản, chẳng hạn như các nút và icon. Nhà thiết kế thường dùng những hình dạng đơn giản, chẳng hạn như hình chữ nhật, hình tròn hoặc hình vuông... đứng một mình. Các đường bao quanh những hình dạng này có thể góc cạnh hoặc có độ cong.</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10</a:t>
            </a:fld>
            <a:endParaRPr lang="en-US"/>
          </a:p>
        </p:txBody>
      </p:sp>
    </p:spTree>
    <p:extLst>
      <p:ext uri="{BB962C8B-B14F-4D97-AF65-F5344CB8AC3E}">
        <p14:creationId xmlns:p14="http://schemas.microsoft.com/office/powerpoint/2010/main" val="401741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Thiết kế phẳng khiến cho người dùng dễ dàng click. Vì vậy nhà thiết kế không cần nhiều lời giải thích trong thiết kế. Nhưng bạn đừng cho rằng thiết kế phẳng là đơn giản và dễ thiết kế. Thiết kế phẳng cũng đòi hỏi nhà thiết kế phải suy nghĩ, tìm tòi, chọn lọc rất nhiều giống như các phong cách thiết kế phức tạp </a:t>
            </a:r>
            <a:r>
              <a:rPr lang="vi-VN" dirty="0" smtClean="0"/>
              <a:t>khác</a:t>
            </a:r>
            <a:r>
              <a:rPr lang="en-US" smtClean="0"/>
              <a:t>.</a:t>
            </a:r>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11</a:t>
            </a:fld>
            <a:endParaRPr lang="en-US"/>
          </a:p>
        </p:txBody>
      </p:sp>
    </p:spTree>
    <p:extLst>
      <p:ext uri="{BB962C8B-B14F-4D97-AF65-F5344CB8AC3E}">
        <p14:creationId xmlns:p14="http://schemas.microsoft.com/office/powerpoint/2010/main" val="1009776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Những chi tiết trong </a:t>
            </a:r>
            <a:r>
              <a:rPr lang="vi-VN" sz="1200" b="1" i="0" kern="1200" dirty="0" smtClean="0">
                <a:solidFill>
                  <a:schemeClr val="tx1"/>
                </a:solidFill>
                <a:effectLst/>
                <a:latin typeface="+mn-lt"/>
                <a:ea typeface="+mn-ea"/>
                <a:cs typeface="+mn-cs"/>
              </a:rPr>
              <a:t>thiết kế phẳng</a:t>
            </a:r>
            <a:r>
              <a:rPr lang="vi-VN" sz="1200" b="0" i="0" kern="1200" dirty="0" smtClean="0">
                <a:solidFill>
                  <a:schemeClr val="tx1"/>
                </a:solidFill>
                <a:effectLst/>
                <a:latin typeface="+mn-lt"/>
                <a:ea typeface="+mn-ea"/>
                <a:cs typeface="+mn-cs"/>
              </a:rPr>
              <a:t> đơn giản nên Typography (nghệ thuật font chữ) rất quan trọng. Font chữ cần phải phù hợp với toàn thiết kế, chẳng hạn như một font chữ dập nổi trông sẽ rất lạc lõng với một thiết kế đơn giản. Kiểu chữ nên đậm, không quá cầu kỳ. Bạn có thể chọn kiểu chữ là các phiên bản biến tấu từ kiểu chữ sans serif rất quen thuộc. Nội dung của câu chữ thường đi thẳng vào vấn đề. Những ai đã từng sử dụng qua giao diện của Windows Phone hoặc Windows 8 có thể dễ dàng nhận thấy điều này. Việc có thể xem trực tiếp thông tin ứng dụng mà không cần phải mở ứng dụng đó lên thực sự là trải nghiệm mới lạ và tiện dụng.</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12</a:t>
            </a:fld>
            <a:endParaRPr lang="en-US"/>
          </a:p>
        </p:txBody>
      </p:sp>
    </p:spTree>
    <p:extLst>
      <p:ext uri="{BB962C8B-B14F-4D97-AF65-F5344CB8AC3E}">
        <p14:creationId xmlns:p14="http://schemas.microsoft.com/office/powerpoint/2010/main" val="140458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Màu sắc rất quan trọng, chiếm một phần lớn sự thành công của thiết kế phẳng. Đặc điểm của thiết kế phẳng là dùng những tông màu sáng và dùng nhiều màu hơn các phong cách thiết kế khác. Màu sắc trong thiết kế phẳng có thể dùng để phân chia các khu vực rõ ràng, chẳng hạn như những hộp màu trong ví dụ dưới đây.</a:t>
            </a:r>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13</a:t>
            </a:fld>
            <a:endParaRPr lang="en-US"/>
          </a:p>
        </p:txBody>
      </p:sp>
    </p:spTree>
    <p:extLst>
      <p:ext uri="{BB962C8B-B14F-4D97-AF65-F5344CB8AC3E}">
        <p14:creationId xmlns:p14="http://schemas.microsoft.com/office/powerpoint/2010/main" val="360322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Trong khi các thiết kế khác thường chỉ tập trung vào 2 đến 3 màu thì</a:t>
            </a:r>
            <a:r>
              <a:rPr lang="vi-VN" sz="1200" b="1" i="0" kern="1200" dirty="0" smtClean="0">
                <a:solidFill>
                  <a:schemeClr val="tx1"/>
                </a:solidFill>
                <a:effectLst/>
                <a:latin typeface="+mn-lt"/>
                <a:ea typeface="+mn-ea"/>
                <a:cs typeface="+mn-cs"/>
              </a:rPr>
              <a:t> thiết kế phẳng</a:t>
            </a:r>
            <a:r>
              <a:rPr lang="vi-VN" sz="1200" b="0" i="0" kern="1200" dirty="0" smtClean="0">
                <a:solidFill>
                  <a:schemeClr val="tx1"/>
                </a:solidFill>
                <a:effectLst/>
                <a:latin typeface="+mn-lt"/>
                <a:ea typeface="+mn-ea"/>
                <a:cs typeface="+mn-cs"/>
              </a:rPr>
              <a:t> có thể sử dụng từ 6 đến 8 màu. Sắc độ của màu trong thiết kế phẳng cũng rất sống động, Những màu của xu hướng retro như tím, xanh lá cây, xanh dương, màu hồng cam rất phổ biến.</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BB5A1278-B208-4592-B902-8705F0D3AEFE}" type="slidenum">
              <a:rPr lang="en-US" smtClean="0"/>
              <a:t>14</a:t>
            </a:fld>
            <a:endParaRPr lang="en-US"/>
          </a:p>
        </p:txBody>
      </p:sp>
    </p:spTree>
    <p:extLst>
      <p:ext uri="{BB962C8B-B14F-4D97-AF65-F5344CB8AC3E}">
        <p14:creationId xmlns:p14="http://schemas.microsoft.com/office/powerpoint/2010/main" val="416659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vietdesigner.net/2014/04/thiet-ke-logo-google-chrome-illustrato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Flat </a:t>
            </a:r>
            <a:r>
              <a:rPr lang="en-US" dirty="0" smtClean="0"/>
              <a:t>Design</a:t>
            </a:r>
            <a:endParaRPr lang="en-US" dirty="0"/>
          </a:p>
        </p:txBody>
      </p:sp>
      <p:sp>
        <p:nvSpPr>
          <p:cNvPr id="3" name="Subtitle 2"/>
          <p:cNvSpPr>
            <a:spLocks noGrp="1"/>
          </p:cNvSpPr>
          <p:nvPr>
            <p:ph type="subTitle" idx="1"/>
          </p:nvPr>
        </p:nvSpPr>
        <p:spPr/>
        <p:txBody>
          <a:bodyPr>
            <a:normAutofit/>
          </a:bodyPr>
          <a:lstStyle/>
          <a:p>
            <a:pPr algn="l"/>
            <a:r>
              <a:rPr lang="en-US" sz="2400" dirty="0" err="1" smtClean="0">
                <a:solidFill>
                  <a:schemeClr val="tx1"/>
                </a:solidFill>
                <a:latin typeface="Arial" pitchFamily="34" charset="0"/>
                <a:cs typeface="Arial" pitchFamily="34" charset="0"/>
              </a:rPr>
              <a:t>Giảng</a:t>
            </a:r>
            <a:r>
              <a:rPr lang="en-US" sz="2400" dirty="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viên</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Nguyễn</a:t>
            </a:r>
            <a:r>
              <a:rPr lang="en-US" sz="2400" dirty="0" smtClean="0">
                <a:solidFill>
                  <a:schemeClr val="tx1"/>
                </a:solidFill>
                <a:latin typeface="Arial" pitchFamily="34" charset="0"/>
                <a:cs typeface="Arial" pitchFamily="34" charset="0"/>
              </a:rPr>
              <a:t> Thu </a:t>
            </a:r>
            <a:r>
              <a:rPr lang="en-US" sz="2400" dirty="0" err="1" smtClean="0">
                <a:solidFill>
                  <a:schemeClr val="tx1"/>
                </a:solidFill>
                <a:latin typeface="Arial" pitchFamily="34" charset="0"/>
                <a:cs typeface="Arial" pitchFamily="34" charset="0"/>
              </a:rPr>
              <a:t>Ph</a:t>
            </a:r>
            <a:r>
              <a:rPr lang="vi-VN" sz="2400" dirty="0" smtClean="0">
                <a:solidFill>
                  <a:schemeClr val="tx1"/>
                </a:solidFill>
                <a:latin typeface="Arial" pitchFamily="34" charset="0"/>
                <a:cs typeface="Arial" pitchFamily="34" charset="0"/>
              </a:rPr>
              <a:t>ươ</a:t>
            </a:r>
            <a:r>
              <a:rPr lang="en-US" sz="2400" dirty="0" err="1" smtClean="0">
                <a:solidFill>
                  <a:schemeClr val="tx1"/>
                </a:solidFill>
                <a:latin typeface="Arial" pitchFamily="34" charset="0"/>
                <a:cs typeface="Arial" pitchFamily="34" charset="0"/>
              </a:rPr>
              <a:t>ng</a:t>
            </a:r>
            <a:endParaRPr lang="en-US" sz="2400" dirty="0" smtClean="0">
              <a:solidFill>
                <a:schemeClr val="tx1"/>
              </a:solidFill>
              <a:latin typeface="Arial" pitchFamily="34" charset="0"/>
              <a:cs typeface="Arial" pitchFamily="34" charset="0"/>
            </a:endParaRPr>
          </a:p>
          <a:p>
            <a:pPr algn="l"/>
            <a:r>
              <a:rPr lang="en-US" sz="2400" dirty="0" err="1" smtClean="0">
                <a:solidFill>
                  <a:schemeClr val="tx1"/>
                </a:solidFill>
                <a:latin typeface="Arial" pitchFamily="34" charset="0"/>
                <a:cs typeface="Arial" pitchFamily="34" charset="0"/>
              </a:rPr>
              <a:t>Bộ</a:t>
            </a:r>
            <a:r>
              <a:rPr lang="en-US" sz="2400" dirty="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môn</a:t>
            </a:r>
            <a:r>
              <a:rPr lang="en-US" sz="2400" dirty="0" smtClean="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Công</a:t>
            </a:r>
            <a:r>
              <a:rPr lang="en-US" sz="2400" dirty="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nghệ</a:t>
            </a:r>
            <a:r>
              <a:rPr lang="en-US" sz="2400" dirty="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phần</a:t>
            </a:r>
            <a:r>
              <a:rPr lang="en-US" sz="2400" dirty="0">
                <a:solidFill>
                  <a:schemeClr val="tx1"/>
                </a:solidFill>
                <a:latin typeface="Arial" pitchFamily="34" charset="0"/>
                <a:cs typeface="Arial" pitchFamily="34" charset="0"/>
              </a:rPr>
              <a:t> </a:t>
            </a:r>
            <a:r>
              <a:rPr lang="en-US" sz="2400" dirty="0" err="1" smtClean="0">
                <a:solidFill>
                  <a:schemeClr val="tx1"/>
                </a:solidFill>
                <a:latin typeface="Arial" pitchFamily="34" charset="0"/>
                <a:cs typeface="Arial" pitchFamily="34" charset="0"/>
              </a:rPr>
              <a:t>mềm</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235060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mn-lt"/>
              </a:rPr>
              <a:t>Chi tiết đơn giản</a:t>
            </a:r>
            <a:endParaRPr lang="en-US" dirty="0">
              <a:latin typeface="+mn-lt"/>
            </a:endParaRPr>
          </a:p>
        </p:txBody>
      </p:sp>
      <p:sp>
        <p:nvSpPr>
          <p:cNvPr id="3" name="Content Placeholder 2"/>
          <p:cNvSpPr>
            <a:spLocks noGrp="1"/>
          </p:cNvSpPr>
          <p:nvPr>
            <p:ph idx="1"/>
          </p:nvPr>
        </p:nvSpPr>
        <p:spPr/>
        <p:txBody>
          <a:bodyPr/>
          <a:lstStyle/>
          <a:p>
            <a:r>
              <a:rPr lang="en-US" dirty="0" smtClean="0"/>
              <a:t>S</a:t>
            </a:r>
            <a:r>
              <a:rPr lang="vi-VN" dirty="0" smtClean="0"/>
              <a:t>ử </a:t>
            </a:r>
            <a:r>
              <a:rPr lang="vi-VN" dirty="0"/>
              <a:t>dụng nhiều yếu tố giao diện đơn giản, chẳng hạn như các nút và ico</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48778"/>
            <a:ext cx="84582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83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Chi tiết đơn giản</a:t>
            </a:r>
            <a:endParaRPr lang="en-US" dirty="0"/>
          </a:p>
        </p:txBody>
      </p:sp>
      <p:sp>
        <p:nvSpPr>
          <p:cNvPr id="3" name="Content Placeholder 2"/>
          <p:cNvSpPr>
            <a:spLocks noGrp="1"/>
          </p:cNvSpPr>
          <p:nvPr>
            <p:ph idx="1"/>
          </p:nvPr>
        </p:nvSpPr>
        <p:spPr/>
        <p:txBody>
          <a:bodyPr/>
          <a:lstStyle/>
          <a:p>
            <a:r>
              <a:rPr lang="en-US" dirty="0" err="1" smtClean="0">
                <a:latin typeface="Arial" pitchFamily="34" charset="0"/>
                <a:cs typeface="Arial" pitchFamily="34" charset="0"/>
              </a:rPr>
              <a:t>Giúp</a:t>
            </a:r>
            <a:r>
              <a:rPr lang="en-US" dirty="0" smtClean="0">
                <a:latin typeface="Arial" pitchFamily="34" charset="0"/>
                <a:cs typeface="Arial" pitchFamily="34" charset="0"/>
              </a:rPr>
              <a:t> </a:t>
            </a:r>
            <a:r>
              <a:rPr lang="en-US" dirty="0" err="1" smtClean="0">
                <a:latin typeface="Arial" pitchFamily="34" charset="0"/>
                <a:cs typeface="Arial" pitchFamily="34" charset="0"/>
              </a:rPr>
              <a:t>ng</a:t>
            </a:r>
            <a:r>
              <a:rPr lang="vi-VN" dirty="0" smtClean="0">
                <a:latin typeface="Arial" pitchFamily="34" charset="0"/>
                <a:cs typeface="Arial" pitchFamily="34" charset="0"/>
              </a:rPr>
              <a:t>ười</a:t>
            </a:r>
            <a:r>
              <a:rPr lang="en-US" dirty="0">
                <a:latin typeface="Arial" pitchFamily="34" charset="0"/>
                <a:cs typeface="Arial" pitchFamily="34" charset="0"/>
              </a:rPr>
              <a:t> </a:t>
            </a:r>
            <a:r>
              <a:rPr lang="en-US" dirty="0" err="1" smtClean="0">
                <a:latin typeface="Arial" pitchFamily="34" charset="0"/>
                <a:cs typeface="Arial" pitchFamily="34" charset="0"/>
              </a:rPr>
              <a:t>dùng</a:t>
            </a:r>
            <a:r>
              <a:rPr lang="en-US" dirty="0">
                <a:latin typeface="Arial" pitchFamily="34" charset="0"/>
                <a:cs typeface="Arial" pitchFamily="34" charset="0"/>
              </a:rPr>
              <a:t> </a:t>
            </a:r>
            <a:r>
              <a:rPr lang="en-US" dirty="0" err="1" smtClean="0">
                <a:latin typeface="Arial" pitchFamily="34" charset="0"/>
                <a:cs typeface="Arial" pitchFamily="34" charset="0"/>
              </a:rPr>
              <a:t>dễ</a:t>
            </a:r>
            <a:r>
              <a:rPr lang="en-US" dirty="0" smtClean="0">
                <a:latin typeface="Arial" pitchFamily="34" charset="0"/>
                <a:cs typeface="Arial" pitchFamily="34" charset="0"/>
              </a:rPr>
              <a:t> click</a:t>
            </a:r>
          </a:p>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330" y="2362200"/>
            <a:ext cx="41910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299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Tập</a:t>
            </a:r>
            <a:r>
              <a:rPr lang="en-US" b="1" dirty="0"/>
              <a:t> </a:t>
            </a:r>
            <a:r>
              <a:rPr lang="en-US" b="1" dirty="0" err="1"/>
              <a:t>trung</a:t>
            </a:r>
            <a:r>
              <a:rPr lang="en-US" b="1" dirty="0"/>
              <a:t> </a:t>
            </a:r>
            <a:r>
              <a:rPr lang="en-US" b="1" dirty="0" err="1"/>
              <a:t>vào</a:t>
            </a:r>
            <a:r>
              <a:rPr lang="en-US" b="1" dirty="0"/>
              <a:t> </a:t>
            </a:r>
            <a:r>
              <a:rPr lang="en-US" b="1" dirty="0" smtClean="0"/>
              <a:t>Typography</a:t>
            </a:r>
            <a:endParaRPr lang="en-US" dirty="0"/>
          </a:p>
        </p:txBody>
      </p:sp>
      <p:sp>
        <p:nvSpPr>
          <p:cNvPr id="3" name="Content Placeholder 2"/>
          <p:cNvSpPr>
            <a:spLocks noGrp="1"/>
          </p:cNvSpPr>
          <p:nvPr>
            <p:ph idx="1"/>
          </p:nvPr>
        </p:nvSpPr>
        <p:spPr/>
        <p:txBody>
          <a:bodyPr/>
          <a:lstStyle/>
          <a:p>
            <a:r>
              <a:rPr lang="en-US" b="1" dirty="0" smtClean="0"/>
              <a:t>T</a:t>
            </a:r>
            <a:r>
              <a:rPr lang="vi-VN" b="1" dirty="0" smtClean="0"/>
              <a:t>hiết </a:t>
            </a:r>
            <a:r>
              <a:rPr lang="vi-VN" b="1" dirty="0"/>
              <a:t>kế phẳng</a:t>
            </a:r>
            <a:r>
              <a:rPr lang="vi-VN" dirty="0"/>
              <a:t> đơn giản nên Typography (nghệ thuật font chữ) rất quan trọng</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667000"/>
            <a:ext cx="762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065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Tập</a:t>
            </a:r>
            <a:r>
              <a:rPr lang="en-US" dirty="0" smtClean="0">
                <a:latin typeface="Arial" pitchFamily="34" charset="0"/>
                <a:cs typeface="Arial" pitchFamily="34" charset="0"/>
              </a:rPr>
              <a:t> </a:t>
            </a:r>
            <a:r>
              <a:rPr lang="en-US" dirty="0" err="1" smtClean="0">
                <a:latin typeface="Arial" pitchFamily="34" charset="0"/>
                <a:cs typeface="Arial" pitchFamily="34" charset="0"/>
              </a:rPr>
              <a:t>trung</a:t>
            </a:r>
            <a:r>
              <a:rPr lang="en-US" dirty="0">
                <a:latin typeface="Arial" pitchFamily="34" charset="0"/>
                <a:cs typeface="Arial" pitchFamily="34" charset="0"/>
              </a:rPr>
              <a:t> </a:t>
            </a:r>
            <a:r>
              <a:rPr lang="en-US" dirty="0" err="1" smtClean="0">
                <a:latin typeface="Arial" pitchFamily="34" charset="0"/>
                <a:cs typeface="Arial" pitchFamily="34" charset="0"/>
              </a:rPr>
              <a:t>vào</a:t>
            </a:r>
            <a:r>
              <a:rPr lang="en-US" dirty="0">
                <a:latin typeface="Arial" pitchFamily="34" charset="0"/>
                <a:cs typeface="Arial" pitchFamily="34" charset="0"/>
              </a:rPr>
              <a:t> </a:t>
            </a:r>
            <a:r>
              <a:rPr lang="en-US" dirty="0" err="1" smtClean="0">
                <a:latin typeface="Arial" pitchFamily="34" charset="0"/>
                <a:cs typeface="Arial" pitchFamily="34" charset="0"/>
              </a:rPr>
              <a:t>màu</a:t>
            </a:r>
            <a:r>
              <a:rPr lang="en-US" dirty="0">
                <a:latin typeface="Arial" pitchFamily="34" charset="0"/>
                <a:cs typeface="Arial" pitchFamily="34" charset="0"/>
              </a:rPr>
              <a:t> </a:t>
            </a:r>
            <a:r>
              <a:rPr lang="en-US" dirty="0" err="1">
                <a:latin typeface="Arial" pitchFamily="34" charset="0"/>
                <a:cs typeface="Arial" pitchFamily="34" charset="0"/>
              </a:rPr>
              <a:t>sắc</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vi-VN" dirty="0"/>
              <a:t>Màu sắc rất quan trọng, chiếm một phần lớn sự </a:t>
            </a:r>
            <a:r>
              <a:rPr lang="vi-VN" dirty="0" smtClean="0"/>
              <a:t>thành </a:t>
            </a:r>
            <a:r>
              <a:rPr lang="vi-VN" dirty="0"/>
              <a:t>công của thiết kế phẳng</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7467600" cy="3891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76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Tập</a:t>
            </a:r>
            <a:r>
              <a:rPr lang="en-US" dirty="0">
                <a:latin typeface="Arial" pitchFamily="34" charset="0"/>
                <a:cs typeface="Arial" pitchFamily="34" charset="0"/>
              </a:rPr>
              <a:t> </a:t>
            </a:r>
            <a:r>
              <a:rPr lang="en-US" dirty="0" err="1">
                <a:latin typeface="Arial" pitchFamily="34" charset="0"/>
                <a:cs typeface="Arial" pitchFamily="34" charset="0"/>
              </a:rPr>
              <a:t>trung</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màu</a:t>
            </a:r>
            <a:r>
              <a:rPr lang="en-US" dirty="0">
                <a:latin typeface="Arial" pitchFamily="34" charset="0"/>
                <a:cs typeface="Arial" pitchFamily="34" charset="0"/>
              </a:rPr>
              <a:t> </a:t>
            </a:r>
            <a:r>
              <a:rPr lang="en-US" dirty="0" err="1">
                <a:latin typeface="Arial" pitchFamily="34" charset="0"/>
                <a:cs typeface="Arial" pitchFamily="34" charset="0"/>
              </a:rPr>
              <a:t>sắc</a:t>
            </a:r>
            <a:endParaRPr lang="en-US" dirty="0"/>
          </a:p>
        </p:txBody>
      </p:sp>
      <p:sp>
        <p:nvSpPr>
          <p:cNvPr id="3" name="Content Placeholder 2"/>
          <p:cNvSpPr>
            <a:spLocks noGrp="1"/>
          </p:cNvSpPr>
          <p:nvPr>
            <p:ph idx="1"/>
          </p:nvPr>
        </p:nvSpPr>
        <p:spPr/>
        <p:txBody>
          <a:bodyPr/>
          <a:lstStyle/>
          <a:p>
            <a:r>
              <a:rPr lang="en-US" b="1" dirty="0" smtClean="0"/>
              <a:t>T</a:t>
            </a:r>
            <a:r>
              <a:rPr lang="vi-VN" b="1" dirty="0" smtClean="0"/>
              <a:t>hiết </a:t>
            </a:r>
            <a:r>
              <a:rPr lang="vi-VN" b="1" dirty="0"/>
              <a:t>kế phẳng</a:t>
            </a:r>
            <a:r>
              <a:rPr lang="vi-VN" dirty="0"/>
              <a:t> có thể sử dụng từ 6 đến 8 màu. </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930" y="2228850"/>
            <a:ext cx="61722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187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latin typeface="+mn-lt"/>
              </a:rPr>
              <a:t>Khắc phục điểm yếu của thiết kế Skeuomorphic</a:t>
            </a:r>
            <a:endParaRPr lang="en-US" dirty="0">
              <a:latin typeface="+mn-lt"/>
            </a:endParaRPr>
          </a:p>
        </p:txBody>
      </p:sp>
      <p:sp>
        <p:nvSpPr>
          <p:cNvPr id="4" name="Content Placeholder 3"/>
          <p:cNvSpPr>
            <a:spLocks noGrp="1"/>
          </p:cNvSpPr>
          <p:nvPr>
            <p:ph idx="1"/>
          </p:nvPr>
        </p:nvSpPr>
        <p:spPr/>
        <p:txBody>
          <a:bodyPr>
            <a:normAutofit/>
          </a:bodyPr>
          <a:lstStyle/>
          <a:p>
            <a:r>
              <a:rPr lang="vi-VN" dirty="0" smtClean="0"/>
              <a:t>Giao </a:t>
            </a:r>
            <a:r>
              <a:rPr lang="vi-VN" dirty="0"/>
              <a:t>diện đôi khi khó quan </a:t>
            </a:r>
            <a:r>
              <a:rPr lang="vi-VN" dirty="0" smtClean="0"/>
              <a:t>sát</a:t>
            </a:r>
            <a:r>
              <a:rPr lang="en-US" dirty="0" smtClean="0"/>
              <a:t>.</a:t>
            </a:r>
          </a:p>
          <a:p>
            <a:r>
              <a:rPr lang="vi-VN" dirty="0"/>
              <a:t>Tốn nhiều không gian màn hình thiết bị di </a:t>
            </a:r>
            <a:r>
              <a:rPr lang="vi-VN" dirty="0" smtClean="0"/>
              <a:t>động</a:t>
            </a:r>
            <a:endParaRPr lang="en-US" dirty="0" smtClean="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0400"/>
            <a:ext cx="592455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712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latin typeface="Arial" pitchFamily="34" charset="0"/>
                <a:cs typeface="Arial" pitchFamily="34" charset="0"/>
              </a:rPr>
              <a:t>Hạn</a:t>
            </a:r>
            <a:r>
              <a:rPr lang="en-US" dirty="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sự</a:t>
            </a:r>
            <a:r>
              <a:rPr lang="en-US" dirty="0">
                <a:latin typeface="Arial" pitchFamily="34" charset="0"/>
                <a:cs typeface="Arial" pitchFamily="34" charset="0"/>
              </a:rPr>
              <a:t> </a:t>
            </a:r>
            <a:r>
              <a:rPr lang="en-US" dirty="0" err="1">
                <a:latin typeface="Arial" pitchFamily="34" charset="0"/>
                <a:cs typeface="Arial" pitchFamily="34" charset="0"/>
              </a:rPr>
              <a:t>sáng</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a:t>
            </a:r>
          </a:p>
          <a:p>
            <a:r>
              <a:rPr lang="en-US" dirty="0"/>
              <a:t>T</a:t>
            </a:r>
            <a:r>
              <a:rPr lang="vi-VN" dirty="0"/>
              <a:t>ốn nhiều tài nguyên hơn để thể hiện Skeuomorphic trên màn </a:t>
            </a:r>
            <a:r>
              <a:rPr lang="vi-VN" dirty="0" smtClean="0"/>
              <a:t>hình</a:t>
            </a:r>
            <a:endParaRPr lang="en-US" dirty="0"/>
          </a:p>
        </p:txBody>
      </p:sp>
      <p:pic>
        <p:nvPicPr>
          <p:cNvPr id="14342" name="Picture 6" descr="Image result for skeuomorphic vs fla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052" y="3261360"/>
            <a:ext cx="5486400"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149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Bài</a:t>
            </a:r>
            <a:r>
              <a:rPr lang="en-US" b="1" dirty="0"/>
              <a:t> </a:t>
            </a:r>
            <a:r>
              <a:rPr lang="en-US" b="1" dirty="0" err="1" smtClean="0"/>
              <a:t>tập</a:t>
            </a:r>
            <a:r>
              <a:rPr lang="en-US" b="1" dirty="0"/>
              <a:t> </a:t>
            </a:r>
            <a:r>
              <a:rPr lang="en-US" b="1" dirty="0" err="1" smtClean="0"/>
              <a:t>về</a:t>
            </a:r>
            <a:r>
              <a:rPr lang="en-US" b="1" dirty="0"/>
              <a:t> </a:t>
            </a:r>
            <a:r>
              <a:rPr lang="en-US" b="1" dirty="0" err="1"/>
              <a:t>nhà</a:t>
            </a:r>
            <a:endParaRPr lang="en-US" dirty="0"/>
          </a:p>
        </p:txBody>
      </p:sp>
      <p:sp>
        <p:nvSpPr>
          <p:cNvPr id="3" name="Content Placeholder 2"/>
          <p:cNvSpPr>
            <a:spLocks noGrp="1"/>
          </p:cNvSpPr>
          <p:nvPr>
            <p:ph idx="1"/>
          </p:nvPr>
        </p:nvSpPr>
        <p:spPr/>
        <p:txBody>
          <a:bodyPr/>
          <a:lstStyle/>
          <a:p>
            <a:r>
              <a:rPr lang="en-US" dirty="0">
                <a:hlinkClick r:id="rId3"/>
              </a:rPr>
              <a:t>http://vietdesigner.net/2014/04/thiet-ke-logo-google-chrome-illustrator</a:t>
            </a:r>
            <a:r>
              <a:rPr lang="en-US" dirty="0" smtClean="0">
                <a:hlinkClick r:id="rId3"/>
              </a:rPr>
              <a:t>/</a:t>
            </a:r>
            <a:endParaRPr lang="en-US" dirty="0" smtClean="0"/>
          </a:p>
          <a:p>
            <a:r>
              <a:rPr lang="en-US" dirty="0" err="1" smtClean="0"/>
              <a:t>Dùng</a:t>
            </a:r>
            <a:r>
              <a:rPr lang="en-US" dirty="0"/>
              <a:t> Adobe </a:t>
            </a:r>
            <a:r>
              <a:rPr lang="en-US" dirty="0" smtClean="0"/>
              <a:t>illustrator </a:t>
            </a:r>
            <a:r>
              <a:rPr lang="en-US" dirty="0"/>
              <a:t/>
            </a:r>
            <a:br>
              <a:rPr lang="en-US" dirty="0"/>
            </a:br>
            <a:endParaRPr lang="en-US"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76600"/>
            <a:ext cx="3048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424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dirty="0" err="1" smtClean="0">
                <a:latin typeface="Arial" pitchFamily="34" charset="0"/>
                <a:cs typeface="Arial" pitchFamily="34" charset="0"/>
              </a:rPr>
              <a:t>Thiết</a:t>
            </a:r>
            <a:r>
              <a:rPr lang="en-US" dirty="0">
                <a:latin typeface="Arial" pitchFamily="34" charset="0"/>
                <a:cs typeface="Arial" pitchFamily="34" charset="0"/>
              </a:rPr>
              <a:t> </a:t>
            </a:r>
            <a:r>
              <a:rPr lang="en-US" dirty="0" err="1" smtClean="0">
                <a:latin typeface="Arial" pitchFamily="34" charset="0"/>
                <a:cs typeface="Arial" pitchFamily="34" charset="0"/>
              </a:rPr>
              <a:t>kế</a:t>
            </a:r>
            <a:r>
              <a:rPr lang="en-US" dirty="0">
                <a:latin typeface="Arial" pitchFamily="34" charset="0"/>
                <a:cs typeface="Arial" pitchFamily="34" charset="0"/>
              </a:rPr>
              <a:t> </a:t>
            </a:r>
            <a:r>
              <a:rPr lang="en-US" dirty="0" err="1" smtClean="0">
                <a:latin typeface="Arial" pitchFamily="34" charset="0"/>
                <a:cs typeface="Arial" pitchFamily="34" charset="0"/>
              </a:rPr>
              <a:t>phẳng</a:t>
            </a:r>
            <a:r>
              <a:rPr lang="en-US" dirty="0">
                <a:latin typeface="Arial" pitchFamily="34" charset="0"/>
                <a:cs typeface="Arial" pitchFamily="34" charset="0"/>
              </a:rPr>
              <a:t> </a:t>
            </a:r>
            <a:r>
              <a:rPr lang="en-US" dirty="0" err="1" smtClean="0">
                <a:latin typeface="Arial" pitchFamily="34" charset="0"/>
                <a:cs typeface="Arial" pitchFamily="34" charset="0"/>
              </a:rPr>
              <a:t>là</a:t>
            </a:r>
            <a:r>
              <a:rPr lang="en-US" dirty="0">
                <a:latin typeface="Arial" pitchFamily="34" charset="0"/>
                <a:cs typeface="Arial" pitchFamily="34" charset="0"/>
              </a:rPr>
              <a:t> </a:t>
            </a:r>
            <a:r>
              <a:rPr lang="en-US" dirty="0" err="1" smtClean="0">
                <a:latin typeface="Arial" pitchFamily="34" charset="0"/>
                <a:cs typeface="Arial" pitchFamily="34" charset="0"/>
              </a:rPr>
              <a:t>gì</a:t>
            </a:r>
            <a:r>
              <a:rPr lang="en-US" dirty="0" smtClean="0">
                <a:latin typeface="Arial" pitchFamily="34" charset="0"/>
                <a:cs typeface="Arial" pitchFamily="34" charset="0"/>
              </a:rPr>
              <a:t>?</a:t>
            </a:r>
          </a:p>
          <a:p>
            <a:r>
              <a:rPr lang="en-US" dirty="0" err="1" smtClean="0">
                <a:latin typeface="Arial" pitchFamily="34" charset="0"/>
                <a:cs typeface="Arial" pitchFamily="34" charset="0"/>
              </a:rPr>
              <a:t>Đặc</a:t>
            </a:r>
            <a:r>
              <a:rPr lang="en-US" dirty="0" smtClean="0">
                <a:latin typeface="Arial" pitchFamily="34" charset="0"/>
                <a:cs typeface="Arial" pitchFamily="34" charset="0"/>
              </a:rPr>
              <a:t> </a:t>
            </a:r>
            <a:r>
              <a:rPr lang="vi-VN" dirty="0" smtClean="0">
                <a:latin typeface="Arial" pitchFamily="34" charset="0"/>
                <a:cs typeface="Arial" pitchFamily="34" charset="0"/>
              </a:rPr>
              <a:t>đ</a:t>
            </a:r>
            <a:r>
              <a:rPr lang="en-US" dirty="0" err="1" smtClean="0">
                <a:latin typeface="Arial" pitchFamily="34" charset="0"/>
                <a:cs typeface="Arial" pitchFamily="34" charset="0"/>
              </a:rPr>
              <a:t>iểm</a:t>
            </a:r>
            <a:r>
              <a:rPr lang="en-US" dirty="0">
                <a:latin typeface="Arial" pitchFamily="34" charset="0"/>
                <a:cs typeface="Arial" pitchFamily="34" charset="0"/>
              </a:rPr>
              <a:t> </a:t>
            </a:r>
            <a:r>
              <a:rPr lang="en-US" dirty="0" err="1" smtClean="0">
                <a:latin typeface="Arial" pitchFamily="34" charset="0"/>
                <a:cs typeface="Arial" pitchFamily="34" charset="0"/>
              </a:rPr>
              <a:t>thiết</a:t>
            </a:r>
            <a:r>
              <a:rPr lang="en-US" dirty="0">
                <a:latin typeface="Arial" pitchFamily="34" charset="0"/>
                <a:cs typeface="Arial" pitchFamily="34" charset="0"/>
              </a:rPr>
              <a:t> </a:t>
            </a:r>
            <a:r>
              <a:rPr lang="en-US" dirty="0" err="1" smtClean="0">
                <a:latin typeface="Arial" pitchFamily="34" charset="0"/>
                <a:cs typeface="Arial" pitchFamily="34" charset="0"/>
              </a:rPr>
              <a:t>kế</a:t>
            </a:r>
            <a:r>
              <a:rPr lang="en-US" dirty="0">
                <a:latin typeface="Arial" pitchFamily="34" charset="0"/>
                <a:cs typeface="Arial" pitchFamily="34" charset="0"/>
              </a:rPr>
              <a:t> </a:t>
            </a:r>
            <a:r>
              <a:rPr lang="en-US" dirty="0" err="1" smtClean="0">
                <a:latin typeface="Arial" pitchFamily="34" charset="0"/>
                <a:cs typeface="Arial" pitchFamily="34" charset="0"/>
              </a:rPr>
              <a:t>phẳng</a:t>
            </a:r>
            <a:endParaRPr lang="en-US" dirty="0" smtClean="0">
              <a:latin typeface="Arial" pitchFamily="34" charset="0"/>
              <a:cs typeface="Arial" pitchFamily="34" charset="0"/>
            </a:endParaRPr>
          </a:p>
          <a:p>
            <a:r>
              <a:rPr lang="en-US" dirty="0" err="1" smtClean="0">
                <a:latin typeface="Arial" pitchFamily="34" charset="0"/>
                <a:cs typeface="Arial" pitchFamily="34" charset="0"/>
              </a:rPr>
              <a:t>Bài</a:t>
            </a:r>
            <a:r>
              <a:rPr lang="en-US" dirty="0">
                <a:latin typeface="Arial" pitchFamily="34" charset="0"/>
                <a:cs typeface="Arial" pitchFamily="34" charset="0"/>
              </a:rPr>
              <a:t> </a:t>
            </a:r>
            <a:r>
              <a:rPr lang="en-US" dirty="0" err="1" smtClean="0">
                <a:latin typeface="Arial" pitchFamily="34" charset="0"/>
                <a:cs typeface="Arial" pitchFamily="34" charset="0"/>
              </a:rPr>
              <a:t>tập</a:t>
            </a:r>
            <a:r>
              <a:rPr lang="en-US" dirty="0">
                <a:latin typeface="Arial" pitchFamily="34" charset="0"/>
                <a:cs typeface="Arial" pitchFamily="34" charset="0"/>
              </a:rPr>
              <a:t> </a:t>
            </a:r>
            <a:r>
              <a:rPr lang="en-US" dirty="0" err="1" smtClean="0">
                <a:latin typeface="Arial" pitchFamily="34" charset="0"/>
                <a:cs typeface="Arial" pitchFamily="34" charset="0"/>
              </a:rPr>
              <a:t>về</a:t>
            </a:r>
            <a:r>
              <a:rPr lang="en-US" dirty="0">
                <a:latin typeface="Arial" pitchFamily="34" charset="0"/>
                <a:cs typeface="Arial" pitchFamily="34" charset="0"/>
              </a:rPr>
              <a:t> </a:t>
            </a:r>
            <a:r>
              <a:rPr lang="en-US" dirty="0" err="1">
                <a:latin typeface="Arial" pitchFamily="34" charset="0"/>
                <a:cs typeface="Arial" pitchFamily="34" charset="0"/>
              </a:rPr>
              <a:t>nhà</a:t>
            </a:r>
            <a:endParaRPr lang="en-US" dirty="0">
              <a:latin typeface="Arial" pitchFamily="34" charset="0"/>
              <a:cs typeface="Arial" pitchFamily="34" charset="0"/>
            </a:endParaRPr>
          </a:p>
        </p:txBody>
      </p:sp>
    </p:spTree>
    <p:extLst>
      <p:ext uri="{BB962C8B-B14F-4D97-AF65-F5344CB8AC3E}">
        <p14:creationId xmlns:p14="http://schemas.microsoft.com/office/powerpoint/2010/main" val="2924425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Thiết</a:t>
            </a:r>
            <a:r>
              <a:rPr lang="en-US" dirty="0"/>
              <a:t> </a:t>
            </a:r>
            <a:r>
              <a:rPr lang="en-US" dirty="0" err="1" smtClean="0"/>
              <a:t>kế</a:t>
            </a:r>
            <a:r>
              <a:rPr lang="en-US" dirty="0"/>
              <a:t> </a:t>
            </a:r>
            <a:r>
              <a:rPr lang="en-US" dirty="0" err="1" smtClean="0"/>
              <a:t>phẳng</a:t>
            </a:r>
            <a:r>
              <a:rPr lang="en-US" dirty="0"/>
              <a:t> </a:t>
            </a:r>
            <a:r>
              <a:rPr lang="en-US" dirty="0" err="1" smtClean="0"/>
              <a:t>là</a:t>
            </a:r>
            <a:r>
              <a:rPr lang="en-US" dirty="0"/>
              <a:t> </a:t>
            </a:r>
            <a:r>
              <a:rPr lang="en-US" dirty="0" err="1" smtClean="0"/>
              <a:t>gì</a:t>
            </a:r>
            <a:r>
              <a:rPr lang="en-US" dirty="0"/>
              <a:t>?</a:t>
            </a:r>
          </a:p>
        </p:txBody>
      </p:sp>
      <p:sp>
        <p:nvSpPr>
          <p:cNvPr id="3" name="Content Placeholder 2"/>
          <p:cNvSpPr>
            <a:spLocks noGrp="1"/>
          </p:cNvSpPr>
          <p:nvPr>
            <p:ph idx="1"/>
          </p:nvPr>
        </p:nvSpPr>
        <p:spPr/>
        <p:txBody>
          <a:bodyPr>
            <a:normAutofit/>
          </a:bodyPr>
          <a:lstStyle/>
          <a:p>
            <a:r>
              <a:rPr lang="vi-VN" dirty="0"/>
              <a:t>Đơn giản hóa, giảm bớt tất cả các yếu tố 3D, </a:t>
            </a:r>
            <a:r>
              <a:rPr lang="vi-VN" dirty="0" smtClean="0"/>
              <a:t>đổ bóng</a:t>
            </a:r>
            <a:r>
              <a:rPr lang="en-US" dirty="0"/>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hiệu</a:t>
            </a:r>
            <a:r>
              <a:rPr lang="en-US" dirty="0" smtClean="0">
                <a:latin typeface="Arial" pitchFamily="34" charset="0"/>
                <a:cs typeface="Arial" pitchFamily="34" charset="0"/>
              </a:rPr>
              <a:t> </a:t>
            </a:r>
            <a:r>
              <a:rPr lang="en-US" dirty="0" err="1" smtClean="0">
                <a:latin typeface="Arial" pitchFamily="34" charset="0"/>
                <a:cs typeface="Arial" pitchFamily="34" charset="0"/>
              </a:rPr>
              <a:t>ứng</a:t>
            </a:r>
            <a:r>
              <a:rPr lang="en-US" dirty="0" smtClean="0">
                <a:latin typeface="Arial" pitchFamily="34" charset="0"/>
                <a:cs typeface="Arial" pitchFamily="34" charset="0"/>
              </a:rPr>
              <a:t>…</a:t>
            </a:r>
            <a:r>
              <a:rPr lang="vi-VN" dirty="0"/>
              <a:t/>
            </a:r>
            <a:br>
              <a:rPr lang="vi-VN" dirty="0"/>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18560"/>
            <a:ext cx="8267633"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25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keuomorphic</a:t>
            </a:r>
            <a:r>
              <a:rPr lang="en-US" dirty="0" smtClean="0"/>
              <a:t> </a:t>
            </a:r>
            <a:r>
              <a:rPr lang="en-US" dirty="0" err="1"/>
              <a:t>vs</a:t>
            </a:r>
            <a:r>
              <a:rPr lang="en-US" dirty="0"/>
              <a:t> </a:t>
            </a:r>
            <a:r>
              <a:rPr lang="en-US" dirty="0" smtClean="0"/>
              <a:t>Flat </a:t>
            </a:r>
            <a:r>
              <a:rPr lang="en-US" dirty="0"/>
              <a:t>design</a:t>
            </a:r>
          </a:p>
        </p:txBody>
      </p:sp>
      <p:sp>
        <p:nvSpPr>
          <p:cNvPr id="3" name="Content Placeholder 2"/>
          <p:cNvSpPr>
            <a:spLocks noGrp="1"/>
          </p:cNvSpPr>
          <p:nvPr>
            <p:ph idx="1"/>
          </p:nvPr>
        </p:nvSpPr>
        <p:spPr/>
        <p:txBody>
          <a:bodyPr/>
          <a:lstStyle/>
          <a:p>
            <a:endParaRPr lang="en-US" dirty="0"/>
          </a:p>
        </p:txBody>
      </p:sp>
      <p:pic>
        <p:nvPicPr>
          <p:cNvPr id="3077" name="Picture 5" descr="https://www.pulldigital.com/getmedia/8d04e286-dac3-4c52-bbd1-5677319ff575/calend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95" y="1800428"/>
            <a:ext cx="76200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866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Skeuomorphic</a:t>
            </a:r>
            <a:r>
              <a:rPr lang="en-US" dirty="0" smtClean="0"/>
              <a:t> </a:t>
            </a:r>
            <a:r>
              <a:rPr lang="en-US" dirty="0" err="1"/>
              <a:t>vs</a:t>
            </a:r>
            <a:r>
              <a:rPr lang="en-US" dirty="0"/>
              <a:t> flat design</a:t>
            </a:r>
          </a:p>
        </p:txBody>
      </p:sp>
      <p:sp>
        <p:nvSpPr>
          <p:cNvPr id="3" name="Content Placeholder 2"/>
          <p:cNvSpPr>
            <a:spLocks noGrp="1"/>
          </p:cNvSpPr>
          <p:nvPr>
            <p:ph idx="1"/>
          </p:nvPr>
        </p:nvSpPr>
        <p:spPr/>
        <p:txBody>
          <a:bodyPr/>
          <a:lstStyle/>
          <a:p>
            <a:endParaRPr lang="en-US" dirty="0" smtClean="0"/>
          </a:p>
          <a:p>
            <a:endParaRPr lang="en-US" dirty="0"/>
          </a:p>
        </p:txBody>
      </p:sp>
      <p:sp>
        <p:nvSpPr>
          <p:cNvPr id="4" name="AutoShape 5" descr="Image result for skeuomorphic vs flat desig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4" name="Picture 8" descr="Flat vs. Skeuomorphic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36088"/>
            <a:ext cx="6103203" cy="543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213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kế</a:t>
            </a:r>
            <a:r>
              <a:rPr lang="en-US" dirty="0"/>
              <a:t> </a:t>
            </a:r>
            <a:r>
              <a:rPr lang="en-US" dirty="0" err="1"/>
              <a:t>phẳng</a:t>
            </a:r>
            <a:r>
              <a:rPr lang="en-US" dirty="0"/>
              <a:t> </a:t>
            </a:r>
            <a:r>
              <a:rPr lang="en-US" dirty="0" err="1"/>
              <a:t>là</a:t>
            </a:r>
            <a:r>
              <a:rPr lang="en-US" dirty="0"/>
              <a:t> </a:t>
            </a:r>
            <a:r>
              <a:rPr lang="en-US" dirty="0" err="1"/>
              <a:t>gì</a:t>
            </a:r>
            <a:r>
              <a:rPr lang="en-US" dirty="0"/>
              <a:t>?</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1752600"/>
            <a:ext cx="618744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095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Đặc</a:t>
            </a:r>
            <a:r>
              <a:rPr lang="en-US" dirty="0" smtClean="0"/>
              <a:t> </a:t>
            </a:r>
            <a:r>
              <a:rPr lang="vi-VN" dirty="0" smtClean="0"/>
              <a:t>đ</a:t>
            </a:r>
            <a:r>
              <a:rPr lang="en-US" dirty="0" err="1" smtClean="0"/>
              <a:t>iểm</a:t>
            </a:r>
            <a:endParaRPr lang="en-US" dirty="0"/>
          </a:p>
        </p:txBody>
      </p:sp>
      <p:sp>
        <p:nvSpPr>
          <p:cNvPr id="3" name="Content Placeholder 2"/>
          <p:cNvSpPr>
            <a:spLocks noGrp="1"/>
          </p:cNvSpPr>
          <p:nvPr>
            <p:ph idx="1"/>
          </p:nvPr>
        </p:nvSpPr>
        <p:spPr/>
        <p:txBody>
          <a:bodyPr/>
          <a:lstStyle/>
          <a:p>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hiệu</a:t>
            </a:r>
            <a:r>
              <a:rPr lang="en-US" dirty="0">
                <a:latin typeface="Arial" pitchFamily="34" charset="0"/>
                <a:cs typeface="Arial" pitchFamily="34" charset="0"/>
              </a:rPr>
              <a:t> </a:t>
            </a:r>
            <a:r>
              <a:rPr lang="en-US" dirty="0" err="1">
                <a:latin typeface="Arial" pitchFamily="34" charset="0"/>
                <a:cs typeface="Arial" pitchFamily="34" charset="0"/>
              </a:rPr>
              <a:t>ứng</a:t>
            </a:r>
            <a:endParaRPr lang="en-US" dirty="0">
              <a:latin typeface="Arial" pitchFamily="34" charset="0"/>
              <a:cs typeface="Arial" pitchFamily="34" charset="0"/>
            </a:endParaRPr>
          </a:p>
          <a:p>
            <a:r>
              <a:rPr lang="vi-VN" dirty="0">
                <a:latin typeface="Arial" pitchFamily="34" charset="0"/>
                <a:cs typeface="Arial" pitchFamily="34" charset="0"/>
              </a:rPr>
              <a:t>Chi tiết đơn giản</a:t>
            </a:r>
          </a:p>
          <a:p>
            <a:r>
              <a:rPr lang="en-US" dirty="0" err="1">
                <a:latin typeface="Arial" pitchFamily="34" charset="0"/>
                <a:cs typeface="Arial" pitchFamily="34" charset="0"/>
              </a:rPr>
              <a:t>Tập</a:t>
            </a:r>
            <a:r>
              <a:rPr lang="en-US" dirty="0">
                <a:latin typeface="Arial" pitchFamily="34" charset="0"/>
                <a:cs typeface="Arial" pitchFamily="34" charset="0"/>
              </a:rPr>
              <a:t> </a:t>
            </a:r>
            <a:r>
              <a:rPr lang="en-US" dirty="0" err="1">
                <a:latin typeface="Arial" pitchFamily="34" charset="0"/>
                <a:cs typeface="Arial" pitchFamily="34" charset="0"/>
              </a:rPr>
              <a:t>trung</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Typography</a:t>
            </a:r>
          </a:p>
          <a:p>
            <a:r>
              <a:rPr lang="en-US" dirty="0" err="1">
                <a:latin typeface="Arial" pitchFamily="34" charset="0"/>
                <a:cs typeface="Arial" pitchFamily="34" charset="0"/>
              </a:rPr>
              <a:t>Tập</a:t>
            </a:r>
            <a:r>
              <a:rPr lang="en-US" dirty="0">
                <a:latin typeface="Arial" pitchFamily="34" charset="0"/>
                <a:cs typeface="Arial" pitchFamily="34" charset="0"/>
              </a:rPr>
              <a:t> </a:t>
            </a:r>
            <a:r>
              <a:rPr lang="en-US" dirty="0" err="1">
                <a:latin typeface="Arial" pitchFamily="34" charset="0"/>
                <a:cs typeface="Arial" pitchFamily="34" charset="0"/>
              </a:rPr>
              <a:t>trung</a:t>
            </a:r>
            <a:r>
              <a:rPr lang="en-US" dirty="0">
                <a:latin typeface="Arial" pitchFamily="34" charset="0"/>
                <a:cs typeface="Arial" pitchFamily="34" charset="0"/>
              </a:rPr>
              <a:t> </a:t>
            </a:r>
            <a:r>
              <a:rPr lang="en-US" dirty="0" err="1">
                <a:latin typeface="Arial" pitchFamily="34" charset="0"/>
                <a:cs typeface="Arial" pitchFamily="34" charset="0"/>
              </a:rPr>
              <a:t>vào</a:t>
            </a:r>
            <a:r>
              <a:rPr lang="en-US" dirty="0">
                <a:latin typeface="Arial" pitchFamily="34" charset="0"/>
                <a:cs typeface="Arial" pitchFamily="34" charset="0"/>
              </a:rPr>
              <a:t> </a:t>
            </a:r>
            <a:r>
              <a:rPr lang="en-US" dirty="0" err="1">
                <a:latin typeface="Arial" pitchFamily="34" charset="0"/>
                <a:cs typeface="Arial" pitchFamily="34" charset="0"/>
              </a:rPr>
              <a:t>màu</a:t>
            </a:r>
            <a:r>
              <a:rPr lang="en-US" dirty="0">
                <a:latin typeface="Arial" pitchFamily="34" charset="0"/>
                <a:cs typeface="Arial" pitchFamily="34" charset="0"/>
              </a:rPr>
              <a:t> </a:t>
            </a:r>
            <a:r>
              <a:rPr lang="en-US" dirty="0" err="1">
                <a:latin typeface="Arial" pitchFamily="34" charset="0"/>
                <a:cs typeface="Arial" pitchFamily="34" charset="0"/>
              </a:rPr>
              <a:t>sắc</a:t>
            </a:r>
            <a:endParaRPr lang="en-US" dirty="0">
              <a:latin typeface="Arial" pitchFamily="34" charset="0"/>
              <a:cs typeface="Arial" pitchFamily="34" charset="0"/>
            </a:endParaRPr>
          </a:p>
          <a:p>
            <a:r>
              <a:rPr lang="vi-VN" dirty="0">
                <a:latin typeface="Arial" pitchFamily="34" charset="0"/>
                <a:cs typeface="Arial" pitchFamily="34" charset="0"/>
              </a:rPr>
              <a:t>Khắc phục điểm yếu của thiết kế Skeuomorphic</a:t>
            </a:r>
          </a:p>
          <a:p>
            <a:endParaRPr lang="en-US" dirty="0"/>
          </a:p>
        </p:txBody>
      </p:sp>
    </p:spTree>
    <p:extLst>
      <p:ext uri="{BB962C8B-B14F-4D97-AF65-F5344CB8AC3E}">
        <p14:creationId xmlns:p14="http://schemas.microsoft.com/office/powerpoint/2010/main" val="2346731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hiệu</a:t>
            </a:r>
            <a:r>
              <a:rPr lang="en-US" dirty="0">
                <a:latin typeface="Arial" pitchFamily="34" charset="0"/>
                <a:cs typeface="Arial" pitchFamily="34" charset="0"/>
              </a:rPr>
              <a:t> </a:t>
            </a:r>
            <a:r>
              <a:rPr lang="en-US" dirty="0" err="1" smtClean="0">
                <a:latin typeface="Arial" pitchFamily="34" charset="0"/>
                <a:cs typeface="Arial" pitchFamily="34" charset="0"/>
              </a:rPr>
              <a:t>ứng</a:t>
            </a:r>
            <a:endParaRPr lang="en-US" dirty="0"/>
          </a:p>
        </p:txBody>
      </p:sp>
      <p:sp>
        <p:nvSpPr>
          <p:cNvPr id="3" name="Content Placeholder 2"/>
          <p:cNvSpPr>
            <a:spLocks noGrp="1"/>
          </p:cNvSpPr>
          <p:nvPr>
            <p:ph idx="1"/>
          </p:nvPr>
        </p:nvSpPr>
        <p:spPr/>
        <p:txBody>
          <a:bodyPr/>
          <a:lstStyle/>
          <a:p>
            <a:r>
              <a:rPr lang="en-US" dirty="0" smtClean="0"/>
              <a:t>M</a:t>
            </a:r>
            <a:r>
              <a:rPr lang="vi-VN" dirty="0" smtClean="0"/>
              <a:t>ọi </a:t>
            </a:r>
            <a:r>
              <a:rPr lang="vi-VN" dirty="0"/>
              <a:t>thứ đều ở dạng 2 chiều - nằm trên một mặt </a:t>
            </a:r>
            <a:r>
              <a:rPr lang="vi-VN" dirty="0" smtClean="0"/>
              <a:t>phẳng</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819400"/>
            <a:ext cx="495300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014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hiệu</a:t>
            </a:r>
            <a:r>
              <a:rPr lang="en-US" dirty="0">
                <a:latin typeface="Arial" pitchFamily="34" charset="0"/>
                <a:cs typeface="Arial" pitchFamily="34" charset="0"/>
              </a:rPr>
              <a:t> </a:t>
            </a:r>
            <a:r>
              <a:rPr lang="en-US" dirty="0" err="1">
                <a:latin typeface="Arial" pitchFamily="34" charset="0"/>
                <a:cs typeface="Arial" pitchFamily="34" charset="0"/>
              </a:rPr>
              <a:t>ứng</a:t>
            </a:r>
            <a:endParaRPr lang="en-US" dirty="0"/>
          </a:p>
        </p:txBody>
      </p:sp>
      <p:sp>
        <p:nvSpPr>
          <p:cNvPr id="3" name="Content Placeholder 2"/>
          <p:cNvSpPr>
            <a:spLocks noGrp="1"/>
          </p:cNvSpPr>
          <p:nvPr>
            <p:ph idx="1"/>
          </p:nvPr>
        </p:nvSpPr>
        <p:spPr>
          <a:xfrm>
            <a:off x="457200" y="1600200"/>
            <a:ext cx="3429000" cy="4525963"/>
          </a:xfrm>
        </p:spPr>
        <p:txBody>
          <a:bodyPr/>
          <a:lstStyle/>
          <a:p>
            <a:r>
              <a:rPr lang="en-US" dirty="0" err="1"/>
              <a:t>M</a:t>
            </a:r>
            <a:r>
              <a:rPr lang="en-US" dirty="0" err="1" smtClean="0"/>
              <a:t>ặt</a:t>
            </a:r>
            <a:r>
              <a:rPr lang="en-US" dirty="0" smtClean="0"/>
              <a:t> </a:t>
            </a:r>
            <a:r>
              <a:rPr lang="en-US" dirty="0" err="1"/>
              <a:t>bằng</a:t>
            </a:r>
            <a:r>
              <a:rPr lang="en-US" dirty="0"/>
              <a:t> </a:t>
            </a:r>
            <a:r>
              <a:rPr lang="en-US" dirty="0" err="1"/>
              <a:t>không</a:t>
            </a:r>
            <a:r>
              <a:rPr lang="en-US" dirty="0"/>
              <a:t> </a:t>
            </a:r>
            <a:r>
              <a:rPr lang="en-US" dirty="0" err="1"/>
              <a:t>chồng</a:t>
            </a:r>
            <a:r>
              <a:rPr lang="en-US" dirty="0"/>
              <a:t> </a:t>
            </a:r>
            <a:r>
              <a:rPr lang="en-US" dirty="0" err="1"/>
              <a:t>chéo</a:t>
            </a:r>
            <a:r>
              <a:rPr lang="en-US" dirty="0"/>
              <a:t> </a:t>
            </a:r>
            <a:r>
              <a:rPr lang="en-US" dirty="0" err="1"/>
              <a:t>lên</a:t>
            </a:r>
            <a:r>
              <a:rPr lang="en-US" dirty="0"/>
              <a:t> </a:t>
            </a:r>
            <a:r>
              <a:rPr lang="en-US" dirty="0" err="1"/>
              <a:t>nhau</a:t>
            </a:r>
            <a:r>
              <a:rPr lang="en-US" dirty="0"/>
              <a:t> </a:t>
            </a:r>
            <a:r>
              <a:rPr lang="en-US" dirty="0" err="1"/>
              <a:t>mà</a:t>
            </a:r>
            <a:r>
              <a:rPr lang="en-US" dirty="0"/>
              <a:t> </a:t>
            </a:r>
            <a:r>
              <a:rPr lang="en-US" dirty="0" err="1"/>
              <a:t>có</a:t>
            </a:r>
            <a:r>
              <a:rPr lang="en-US" dirty="0"/>
              <a:t> </a:t>
            </a:r>
            <a:r>
              <a:rPr lang="en-US" dirty="0" err="1"/>
              <a:t>sự</a:t>
            </a:r>
            <a:r>
              <a:rPr lang="en-US" dirty="0"/>
              <a:t> </a:t>
            </a:r>
            <a:r>
              <a:rPr lang="en-US" dirty="0" err="1"/>
              <a:t>phân</a:t>
            </a:r>
            <a:r>
              <a:rPr lang="en-US" dirty="0"/>
              <a:t> chia </a:t>
            </a:r>
            <a:r>
              <a:rPr lang="en-US" dirty="0" err="1"/>
              <a:t>rõ</a:t>
            </a:r>
            <a:r>
              <a:rPr lang="en-US" dirty="0"/>
              <a:t> </a:t>
            </a:r>
            <a:r>
              <a:rPr lang="en-US" dirty="0" err="1"/>
              <a:t>ràng</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665" y="1504070"/>
            <a:ext cx="4753535" cy="497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744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626</Words>
  <Application>Microsoft Office PowerPoint</Application>
  <PresentationFormat>On-screen Show (4:3)</PresentationFormat>
  <Paragraphs>64</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Flat Design</vt:lpstr>
      <vt:lpstr>Nội dung</vt:lpstr>
      <vt:lpstr>Thiết kế phẳng là gì?</vt:lpstr>
      <vt:lpstr>Skeuomorphic vs Flat design</vt:lpstr>
      <vt:lpstr>Skeuomorphic vs flat design</vt:lpstr>
      <vt:lpstr>Thiết kế phẳng là gì?</vt:lpstr>
      <vt:lpstr>Đặc điểm</vt:lpstr>
      <vt:lpstr>Không hiệu ứng</vt:lpstr>
      <vt:lpstr>Không hiệu ứng</vt:lpstr>
      <vt:lpstr>Chi tiết đơn giản</vt:lpstr>
      <vt:lpstr>Chi tiết đơn giản</vt:lpstr>
      <vt:lpstr>Tập trung vào Typography</vt:lpstr>
      <vt:lpstr>Tập trung vào màu sắc</vt:lpstr>
      <vt:lpstr>Tập trung vào màu sắc</vt:lpstr>
      <vt:lpstr>Khắc phục điểm yếu của thiết kế Skeuomorphic</vt:lpstr>
      <vt:lpstr>PowerPoint Presentation</vt:lpstr>
      <vt:lpstr>Bài tập về nhà</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 Design</dc:title>
  <dc:creator>NguyenPhuong</dc:creator>
  <cp:lastModifiedBy>TheGioiSo</cp:lastModifiedBy>
  <cp:revision>54</cp:revision>
  <dcterms:created xsi:type="dcterms:W3CDTF">2006-08-16T00:00:00Z</dcterms:created>
  <dcterms:modified xsi:type="dcterms:W3CDTF">2018-02-01T02:32:05Z</dcterms:modified>
</cp:coreProperties>
</file>