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5"/>
  </p:notesMasterIdLst>
  <p:sldIdLst>
    <p:sldId id="314" r:id="rId5"/>
    <p:sldId id="256" r:id="rId6"/>
    <p:sldId id="258" r:id="rId7"/>
    <p:sldId id="329" r:id="rId8"/>
    <p:sldId id="315" r:id="rId9"/>
    <p:sldId id="259" r:id="rId10"/>
    <p:sldId id="260" r:id="rId11"/>
    <p:sldId id="279" r:id="rId12"/>
    <p:sldId id="264" r:id="rId13"/>
    <p:sldId id="316" r:id="rId14"/>
    <p:sldId id="327" r:id="rId15"/>
    <p:sldId id="317" r:id="rId16"/>
    <p:sldId id="275" r:id="rId17"/>
    <p:sldId id="285" r:id="rId18"/>
    <p:sldId id="272" r:id="rId19"/>
    <p:sldId id="268" r:id="rId20"/>
    <p:sldId id="321" r:id="rId21"/>
    <p:sldId id="277" r:id="rId22"/>
    <p:sldId id="323" r:id="rId23"/>
    <p:sldId id="269" r:id="rId24"/>
    <p:sldId id="290" r:id="rId25"/>
    <p:sldId id="284" r:id="rId26"/>
    <p:sldId id="328" r:id="rId27"/>
    <p:sldId id="265" r:id="rId28"/>
    <p:sldId id="333" r:id="rId29"/>
    <p:sldId id="291" r:id="rId30"/>
    <p:sldId id="334" r:id="rId31"/>
    <p:sldId id="288" r:id="rId32"/>
    <p:sldId id="331" r:id="rId33"/>
    <p:sldId id="292" r:id="rId34"/>
  </p:sldIdLst>
  <p:sldSz cx="9144000" cy="5143500" type="screen16x9"/>
  <p:notesSz cx="6858000" cy="9144000"/>
  <p:embeddedFontLst>
    <p:embeddedFont>
      <p:font typeface="Exo" panose="020B0604020202020204" charset="0"/>
      <p:regular r:id="rId36"/>
      <p:bold r:id="rId37"/>
      <p:italic r:id="rId38"/>
      <p:boldItalic r:id="rId39"/>
    </p:embeddedFont>
    <p:embeddedFont>
      <p:font typeface="PT Sans" panose="020B05030202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C24"/>
    <a:srgbClr val="0D1132"/>
    <a:srgbClr val="0E143B"/>
    <a:srgbClr val="00CCFF"/>
    <a:srgbClr val="FFFFFF"/>
    <a:srgbClr val="090C22"/>
    <a:srgbClr val="1D2873"/>
    <a:srgbClr val="0C1130"/>
    <a:srgbClr val="141C50"/>
    <a:srgbClr val="1D2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D2486-CCFB-4169-A85D-F0AB1A1F837E}">
  <a:tblStyle styleId="{33AD2486-CCFB-4169-A85D-F0AB1A1F83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07" d="100"/>
          <a:sy n="107"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CD048645-4B1A-4146-9F82-E6ECDAC691E4}"/>
    <pc:docChg chg="modSld">
      <pc:chgData name="Nguyen Vu Duong" userId="7e847237b22dca43" providerId="LiveId" clId="{CD048645-4B1A-4146-9F82-E6ECDAC691E4}" dt="2023-01-01T10:39:25.322" v="0" actId="122"/>
      <pc:docMkLst>
        <pc:docMk/>
      </pc:docMkLst>
      <pc:sldChg chg="modSp mod">
        <pc:chgData name="Nguyen Vu Duong" userId="7e847237b22dca43" providerId="LiveId" clId="{CD048645-4B1A-4146-9F82-E6ECDAC691E4}" dt="2023-01-01T10:39:25.322" v="0" actId="122"/>
        <pc:sldMkLst>
          <pc:docMk/>
          <pc:sldMk cId="1724359991" sldId="321"/>
        </pc:sldMkLst>
        <pc:graphicFrameChg chg="modGraphic">
          <ac:chgData name="Nguyen Vu Duong" userId="7e847237b22dca43" providerId="LiveId" clId="{CD048645-4B1A-4146-9F82-E6ECDAC691E4}" dt="2023-01-01T10:39:25.322" v="0" actId="122"/>
          <ac:graphicFrameMkLst>
            <pc:docMk/>
            <pc:sldMk cId="1724359991" sldId="321"/>
            <ac:graphicFrameMk id="3" creationId="{EC7E00C8-4253-D81A-A2E7-5ACDD6407D8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311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5501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17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dfa3e31c0_2_20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dfa3e31c0_2_20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0"/>
        <p:cNvGrpSpPr/>
        <p:nvPr/>
      </p:nvGrpSpPr>
      <p:grpSpPr>
        <a:xfrm>
          <a:off x="0" y="0"/>
          <a:ext cx="0" cy="0"/>
          <a:chOff x="0" y="0"/>
          <a:chExt cx="0" cy="0"/>
        </a:xfrm>
      </p:grpSpPr>
      <p:sp>
        <p:nvSpPr>
          <p:cNvPr id="4201" name="Google Shape;4201;gedfa3e31c0_2_20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2" name="Google Shape;4202;gedfa3e31c0_2_20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Từ</a:t>
            </a:r>
            <a:r>
              <a:rPr lang="en-US" dirty="0"/>
              <a:t> </a:t>
            </a:r>
            <a:r>
              <a:rPr lang="en-US" dirty="0" err="1"/>
              <a:t>tập</a:t>
            </a:r>
            <a:r>
              <a:rPr lang="en-US" dirty="0"/>
              <a:t> </a:t>
            </a:r>
            <a:r>
              <a:rPr lang="en-US" dirty="0" err="1"/>
              <a:t>dữ</a:t>
            </a:r>
            <a:r>
              <a:rPr lang="en-US" dirty="0"/>
              <a:t> </a:t>
            </a:r>
            <a:r>
              <a:rPr lang="en-US" dirty="0" err="1"/>
              <a:t>liệu</a:t>
            </a:r>
            <a:r>
              <a:rPr lang="en-US" dirty="0"/>
              <a:t> ở </a:t>
            </a:r>
            <a:r>
              <a:rPr lang="en-US" dirty="0" err="1"/>
              <a:t>trên</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đươc</a:t>
            </a:r>
            <a:r>
              <a:rPr lang="en-US" dirty="0"/>
              <a:t>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machine learning </a:t>
            </a:r>
            <a:r>
              <a:rPr lang="en-US" dirty="0" err="1"/>
              <a:t>có</a:t>
            </a:r>
            <a:r>
              <a:rPr lang="en-US" dirty="0"/>
              <a:t> </a:t>
            </a:r>
            <a:r>
              <a:rPr lang="en-US" dirty="0" err="1"/>
              <a:t>vẻ</a:t>
            </a:r>
            <a:r>
              <a:rPr lang="en-US" dirty="0"/>
              <a:t> </a:t>
            </a:r>
            <a:r>
              <a:rPr lang="en-US" dirty="0" err="1"/>
              <a:t>không</a:t>
            </a:r>
            <a:r>
              <a:rPr lang="en-US" dirty="0"/>
              <a:t> </a:t>
            </a:r>
            <a:r>
              <a:rPr lang="en-US" dirty="0" err="1"/>
              <a:t>được</a:t>
            </a:r>
            <a:r>
              <a:rPr lang="en-US" dirty="0"/>
              <a:t> </a:t>
            </a:r>
            <a:r>
              <a:rPr lang="en-US" dirty="0" err="1"/>
              <a:t>tốt</a:t>
            </a:r>
            <a:r>
              <a:rPr lang="en-US" dirty="0"/>
              <a:t> -&gt; deep learning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Đối</a:t>
            </a:r>
            <a:r>
              <a:rPr lang="en-US" dirty="0"/>
              <a:t> </a:t>
            </a:r>
            <a:r>
              <a:rPr lang="en-US" dirty="0" err="1"/>
              <a:t>với</a:t>
            </a:r>
            <a:r>
              <a:rPr lang="en-US" dirty="0"/>
              <a:t> </a:t>
            </a:r>
            <a:r>
              <a:rPr lang="en-US" dirty="0" err="1"/>
              <a:t>tập</a:t>
            </a:r>
            <a:r>
              <a:rPr lang="en-US" dirty="0"/>
              <a:t> </a:t>
            </a:r>
            <a:r>
              <a:rPr lang="en-US" dirty="0" err="1"/>
              <a:t>dữ</a:t>
            </a:r>
            <a:r>
              <a:rPr lang="en-US" dirty="0"/>
              <a:t> </a:t>
            </a:r>
            <a:r>
              <a:rPr lang="en-US" dirty="0" err="1"/>
              <a:t>liệu</a:t>
            </a:r>
            <a:r>
              <a:rPr lang="en-US" dirty="0"/>
              <a:t> VNM </a:t>
            </a:r>
            <a:r>
              <a:rPr lang="en-US" dirty="0" err="1"/>
              <a:t>thì</a:t>
            </a:r>
            <a:r>
              <a:rPr lang="en-US" dirty="0"/>
              <a:t> ta </a:t>
            </a:r>
            <a:r>
              <a:rPr lang="en-US" dirty="0" err="1"/>
              <a:t>có</a:t>
            </a:r>
            <a:r>
              <a:rPr lang="en-US" dirty="0"/>
              <a:t> </a:t>
            </a:r>
            <a:r>
              <a:rPr lang="en-US" dirty="0" err="1"/>
              <a:t>thể</a:t>
            </a:r>
            <a:r>
              <a:rPr lang="en-US" dirty="0"/>
              <a:t> </a:t>
            </a:r>
            <a:r>
              <a:rPr lang="en-US" dirty="0" err="1"/>
              <a:t>thấy</a:t>
            </a:r>
            <a:r>
              <a:rPr lang="en-US" dirty="0"/>
              <a:t> LSTM </a:t>
            </a:r>
            <a:r>
              <a:rPr lang="en-US" dirty="0" err="1"/>
              <a:t>có</a:t>
            </a:r>
            <a:r>
              <a:rPr lang="en-US" dirty="0"/>
              <a:t> </a:t>
            </a:r>
            <a:r>
              <a:rPr lang="en-US" dirty="0" err="1"/>
              <a:t>tỉ</a:t>
            </a:r>
            <a:r>
              <a:rPr lang="en-US" dirty="0"/>
              <a:t> </a:t>
            </a:r>
            <a:r>
              <a:rPr lang="en-US" dirty="0" err="1"/>
              <a:t>lệ</a:t>
            </a:r>
            <a:r>
              <a:rPr lang="en-US" dirty="0"/>
              <a:t> accuracy </a:t>
            </a:r>
            <a:r>
              <a:rPr lang="en-US" dirty="0" err="1"/>
              <a:t>rất</a:t>
            </a:r>
            <a:r>
              <a:rPr lang="en-US" dirty="0"/>
              <a:t> </a:t>
            </a:r>
            <a:r>
              <a:rPr lang="en-US" dirty="0" err="1"/>
              <a:t>cao</a:t>
            </a:r>
            <a:r>
              <a:rPr lang="en-US" dirty="0"/>
              <a:t> </a:t>
            </a:r>
            <a:r>
              <a:rPr lang="en-US" dirty="0" err="1"/>
              <a:t>và</a:t>
            </a:r>
            <a:r>
              <a:rPr lang="en-US" dirty="0"/>
              <a:t> </a:t>
            </a:r>
            <a:r>
              <a:rPr lang="en-US" dirty="0" err="1"/>
              <a:t>thời</a:t>
            </a:r>
            <a:r>
              <a:rPr lang="en-US" dirty="0"/>
              <a:t> </a:t>
            </a:r>
            <a:r>
              <a:rPr lang="en-US" dirty="0" err="1"/>
              <a:t>gian</a:t>
            </a:r>
            <a:r>
              <a:rPr lang="en-US" dirty="0"/>
              <a:t> train </a:t>
            </a:r>
            <a:r>
              <a:rPr lang="en-US" dirty="0" err="1"/>
              <a:t>thuộc</a:t>
            </a:r>
            <a:r>
              <a:rPr lang="en-US" dirty="0"/>
              <a:t> </a:t>
            </a:r>
            <a:r>
              <a:rPr lang="en-US" dirty="0" err="1"/>
              <a:t>dạng</a:t>
            </a:r>
            <a:r>
              <a:rPr lang="en-US" dirty="0"/>
              <a:t> </a:t>
            </a:r>
            <a:r>
              <a:rPr lang="en-US" dirty="0" err="1"/>
              <a:t>rất</a:t>
            </a:r>
            <a:r>
              <a:rPr lang="en-US" dirty="0"/>
              <a:t> </a:t>
            </a:r>
            <a:r>
              <a:rPr lang="en-US" dirty="0" err="1"/>
              <a:t>nhanh</a:t>
            </a:r>
            <a:endParaRPr lang="en-US" dirty="0"/>
          </a:p>
        </p:txBody>
      </p:sp>
    </p:spTree>
    <p:extLst>
      <p:ext uri="{BB962C8B-B14F-4D97-AF65-F5344CB8AC3E}">
        <p14:creationId xmlns:p14="http://schemas.microsoft.com/office/powerpoint/2010/main" val="141535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p:cNvGrpSpPr/>
        <p:nvPr/>
      </p:nvGrpSpPr>
      <p:grpSpPr>
        <a:xfrm>
          <a:off x="0" y="0"/>
          <a:ext cx="0" cy="0"/>
          <a:chOff x="0" y="0"/>
          <a:chExt cx="0" cy="0"/>
        </a:xfrm>
      </p:grpSpPr>
      <p:sp>
        <p:nvSpPr>
          <p:cNvPr id="3746" name="Google Shape;3746;gedfa3e31c0_2_20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8"/>
        <p:cNvGrpSpPr/>
        <p:nvPr/>
      </p:nvGrpSpPr>
      <p:grpSpPr>
        <a:xfrm>
          <a:off x="0" y="0"/>
          <a:ext cx="0" cy="0"/>
          <a:chOff x="0" y="0"/>
          <a:chExt cx="0" cy="0"/>
        </a:xfrm>
      </p:grpSpPr>
      <p:sp>
        <p:nvSpPr>
          <p:cNvPr id="3319" name="Google Shape;3319;gedfa3e31c0_2_20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0" name="Google Shape;3320;gedfa3e31c0_2_20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4"/>
        <p:cNvGrpSpPr/>
        <p:nvPr/>
      </p:nvGrpSpPr>
      <p:grpSpPr>
        <a:xfrm>
          <a:off x="0" y="0"/>
          <a:ext cx="0" cy="0"/>
          <a:chOff x="0" y="0"/>
          <a:chExt cx="0" cy="0"/>
        </a:xfrm>
      </p:grpSpPr>
      <p:sp>
        <p:nvSpPr>
          <p:cNvPr id="4465" name="Google Shape;4465;gedfa3e31c0_2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6" name="Google Shape;4466;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84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40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509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7"/>
        <p:cNvGrpSpPr/>
        <p:nvPr/>
      </p:nvGrpSpPr>
      <p:grpSpPr>
        <a:xfrm>
          <a:off x="0" y="0"/>
          <a:ext cx="0" cy="0"/>
          <a:chOff x="0" y="0"/>
          <a:chExt cx="0" cy="0"/>
        </a:xfrm>
      </p:grpSpPr>
      <p:sp>
        <p:nvSpPr>
          <p:cNvPr id="4398" name="Google Shape;4398;gedfa3e31c0_2_19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9" name="Google Shape;4399;gedfa3e31c0_2_19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7"/>
        <p:cNvGrpSpPr/>
        <p:nvPr/>
      </p:nvGrpSpPr>
      <p:grpSpPr>
        <a:xfrm>
          <a:off x="0" y="0"/>
          <a:ext cx="0" cy="0"/>
          <a:chOff x="0" y="0"/>
          <a:chExt cx="0" cy="0"/>
        </a:xfrm>
      </p:grpSpPr>
      <p:sp>
        <p:nvSpPr>
          <p:cNvPr id="4398" name="Google Shape;4398;gedfa3e31c0_2_19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9" name="Google Shape;4399;gedfa3e31c0_2_19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153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edfa3e31c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24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5"/>
        <p:cNvGrpSpPr/>
        <p:nvPr/>
      </p:nvGrpSpPr>
      <p:grpSpPr>
        <a:xfrm>
          <a:off x="0" y="0"/>
          <a:ext cx="0" cy="0"/>
          <a:chOff x="0" y="0"/>
          <a:chExt cx="0" cy="0"/>
        </a:xfrm>
      </p:grpSpPr>
      <p:sp>
        <p:nvSpPr>
          <p:cNvPr id="3856" name="Google Shape;3856;gedfa3e31c0_2_20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7" name="Google Shape;3857;gedfa3e31c0_2_20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230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47274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002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664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633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369533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1425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02001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054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0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093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24553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134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 id="2147483663" r:id="rId3"/>
    <p:sldLayoutId id="2147483674" r:id="rId4"/>
    <p:sldLayoutId id="2147483675"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microsoft.com/office/2007/relationships/hdphoto" Target="../media/hdphoto3.wdp"/><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0.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5.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2658"/>
        <p:cNvGrpSpPr/>
        <p:nvPr/>
      </p:nvGrpSpPr>
      <p:grpSpPr>
        <a:xfrm>
          <a:off x="0" y="0"/>
          <a:ext cx="0" cy="0"/>
          <a:chOff x="0" y="0"/>
          <a:chExt cx="0" cy="0"/>
        </a:xfrm>
      </p:grpSpPr>
      <p:sp>
        <p:nvSpPr>
          <p:cNvPr id="2659" name="Google Shape;2659;p33"/>
          <p:cNvSpPr/>
          <p:nvPr/>
        </p:nvSpPr>
        <p:spPr>
          <a:xfrm>
            <a:off x="-5153982" y="371889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4986582" y="376569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Môn: Biểu diễn tri thức_CS214.N11.KHCL</a:t>
            </a: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834349" y="-2426155"/>
            <a:ext cx="7178667" cy="172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5800" dirty="0">
                <a:solidFill>
                  <a:schemeClr val="accent2"/>
                </a:solidFill>
              </a:rPr>
              <a:t>NHÓM </a:t>
            </a:r>
            <a:r>
              <a:rPr lang="vi-VN" sz="5800" dirty="0">
                <a:solidFill>
                  <a:schemeClr val="accent2"/>
                </a:solidFill>
              </a:rPr>
              <a:t>4</a:t>
            </a:r>
            <a:br>
              <a:rPr lang="vi-VN" sz="5800" dirty="0">
                <a:solidFill>
                  <a:schemeClr val="accent2"/>
                </a:solidFill>
              </a:rPr>
            </a:br>
            <a:r>
              <a:rPr lang="en" sz="5000" dirty="0"/>
              <a:t>HỆ THỐNG D</a:t>
            </a:r>
            <a:r>
              <a:rPr lang="vi-VN" sz="5000" dirty="0"/>
              <a:t>Ự ĐOÁN GIÁ CHỨNG KHOÁN</a:t>
            </a:r>
            <a:endParaRPr sz="5000" dirty="0"/>
          </a:p>
        </p:txBody>
      </p:sp>
    </p:spTree>
    <p:extLst>
      <p:ext uri="{BB962C8B-B14F-4D97-AF65-F5344CB8AC3E}">
        <p14:creationId xmlns:p14="http://schemas.microsoft.com/office/powerpoint/2010/main" val="10987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514517" y="1126319"/>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VÍ DỤ</a:t>
            </a:r>
            <a:endParaRPr dirty="0">
              <a:solidFill>
                <a:schemeClr val="accent2"/>
              </a:solidFill>
            </a:endParaRPr>
          </a:p>
        </p:txBody>
      </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108;p43">
            <a:extLst>
              <a:ext uri="{FF2B5EF4-FFF2-40B4-BE49-F238E27FC236}">
                <a16:creationId xmlns:a16="http://schemas.microsoft.com/office/drawing/2014/main" id="{CFFC9293-726A-E49A-3E62-BB84D7CC1CCF}"/>
              </a:ext>
            </a:extLst>
          </p:cNvPr>
          <p:cNvSpPr txBox="1">
            <a:spLocks/>
          </p:cNvSpPr>
          <p:nvPr/>
        </p:nvSpPr>
        <p:spPr>
          <a:xfrm>
            <a:off x="1093915" y="2165701"/>
            <a:ext cx="6777536" cy="16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lgn="l"/>
            <a:r>
              <a:rPr lang="vi-VN" sz="1600" dirty="0">
                <a:solidFill>
                  <a:schemeClr val="accent2"/>
                </a:solidFill>
                <a:latin typeface="Exo"/>
                <a:sym typeface="Exo"/>
              </a:rPr>
              <a:t>Công ty VNM phát hành 1.000 cổ phiếu (1.000 tờ giấy có giá). </a:t>
            </a:r>
          </a:p>
          <a:p>
            <a:pPr marL="0" indent="0" algn="l"/>
            <a:endParaRPr lang="vi-VN" sz="1600" dirty="0">
              <a:solidFill>
                <a:schemeClr val="accent2"/>
              </a:solidFill>
              <a:latin typeface="Exo"/>
              <a:sym typeface="Exo"/>
            </a:endParaRPr>
          </a:p>
          <a:p>
            <a:pPr marL="0" indent="0" algn="l"/>
            <a:r>
              <a:rPr lang="vi-VN" sz="1600" dirty="0">
                <a:solidFill>
                  <a:schemeClr val="accent2"/>
                </a:solidFill>
                <a:latin typeface="Exo"/>
                <a:sym typeface="Exo"/>
              </a:rPr>
              <a:t>Nếu bạn sở hữu 1 cổ phiếu VNM thì bạn sẽ là chủ sở hữu 0.1% công ty VNM. </a:t>
            </a:r>
          </a:p>
          <a:p>
            <a:pPr marL="0" indent="0" algn="l"/>
            <a:endParaRPr lang="vi-VN" sz="1600" dirty="0">
              <a:solidFill>
                <a:schemeClr val="accent2"/>
              </a:solidFill>
              <a:latin typeface="Exo"/>
              <a:sym typeface="Exo"/>
            </a:endParaRPr>
          </a:p>
          <a:p>
            <a:pPr marL="0" indent="0" algn="l"/>
            <a:r>
              <a:rPr lang="vi-VN" sz="1600" dirty="0">
                <a:solidFill>
                  <a:schemeClr val="accent2"/>
                </a:solidFill>
                <a:latin typeface="Exo"/>
                <a:sym typeface="Exo"/>
              </a:rPr>
              <a:t>Nếu bạn sở hữu 600 cổ phiếu VNM thì bạn sẽ là người sở hữu 60% công ty này. </a:t>
            </a:r>
          </a:p>
          <a:p>
            <a:pPr marL="0" indent="0" algn="l"/>
            <a:endParaRPr lang="vi-VN" sz="1600" dirty="0">
              <a:solidFill>
                <a:schemeClr val="accent2"/>
              </a:solidFill>
              <a:latin typeface="Exo"/>
              <a:sym typeface="Exo"/>
            </a:endParaRPr>
          </a:p>
          <a:p>
            <a:pPr marL="0" indent="0" algn="l"/>
            <a:r>
              <a:rPr lang="vi-VN" sz="1600" dirty="0">
                <a:solidFill>
                  <a:schemeClr val="accent2"/>
                </a:solidFill>
                <a:latin typeface="Exo"/>
                <a:sym typeface="Exo"/>
              </a:rPr>
              <a:t>Với 60% cổ phần, bạn có quyền hành tối cao trong công ty.</a:t>
            </a:r>
          </a:p>
        </p:txBody>
      </p:sp>
    </p:spTree>
    <p:extLst>
      <p:ext uri="{BB962C8B-B14F-4D97-AF65-F5344CB8AC3E}">
        <p14:creationId xmlns:p14="http://schemas.microsoft.com/office/powerpoint/2010/main" val="2468894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Phương pháp dự đoán giá</a:t>
            </a:r>
            <a:endParaRPr dirty="0">
              <a:solidFill>
                <a:schemeClr val="accent2"/>
              </a:solidFill>
            </a:endParaRPr>
          </a:p>
        </p:txBody>
      </p:sp>
      <p:sp>
        <p:nvSpPr>
          <p:cNvPr id="2884" name="Google Shape;2884;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các mô hình và so sánh</a:t>
            </a:r>
            <a:endParaRPr dirty="0"/>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4179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E4052-846D-44C9-484B-E5A6EF28D343}"/>
              </a:ext>
            </a:extLst>
          </p:cNvPr>
          <p:cNvPicPr>
            <a:picLocks noChangeAspect="1"/>
          </p:cNvPicPr>
          <p:nvPr/>
        </p:nvPicPr>
        <p:blipFill>
          <a:blip r:embed="rId2"/>
          <a:stretch>
            <a:fillRect/>
          </a:stretch>
        </p:blipFill>
        <p:spPr>
          <a:xfrm>
            <a:off x="2074044" y="376098"/>
            <a:ext cx="5133426" cy="2445284"/>
          </a:xfrm>
          <a:prstGeom prst="rect">
            <a:avLst/>
          </a:prstGeom>
        </p:spPr>
      </p:pic>
      <p:sp>
        <p:nvSpPr>
          <p:cNvPr id="6" name="Google Shape;3015;p41">
            <a:extLst>
              <a:ext uri="{FF2B5EF4-FFF2-40B4-BE49-F238E27FC236}">
                <a16:creationId xmlns:a16="http://schemas.microsoft.com/office/drawing/2014/main" id="{2A6B8293-6D0B-2024-5FA5-DFC4B3694EE9}"/>
              </a:ext>
            </a:extLst>
          </p:cNvPr>
          <p:cNvSpPr txBox="1">
            <a:spLocks noGrp="1"/>
          </p:cNvSpPr>
          <p:nvPr>
            <p:ph type="subTitle" idx="1"/>
          </p:nvPr>
        </p:nvSpPr>
        <p:spPr>
          <a:xfrm>
            <a:off x="990954" y="3324867"/>
            <a:ext cx="7458385" cy="7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 dirty="0"/>
              <a:t>Dữ liệu được lấy làm </a:t>
            </a:r>
            <a:r>
              <a:rPr lang="en" dirty="0">
                <a:solidFill>
                  <a:schemeClr val="accent2"/>
                </a:solidFill>
              </a:rPr>
              <a:t>dataset </a:t>
            </a:r>
            <a:r>
              <a:rPr lang="en" dirty="0"/>
              <a:t>chính là </a:t>
            </a:r>
            <a:r>
              <a:rPr lang="en" dirty="0">
                <a:solidFill>
                  <a:schemeClr val="accent2"/>
                </a:solidFill>
              </a:rPr>
              <a:t>cột close </a:t>
            </a:r>
            <a:r>
              <a:rPr lang="en" dirty="0"/>
              <a:t>và số ngày phía trước</a:t>
            </a:r>
            <a:r>
              <a:rPr lang="en" dirty="0">
                <a:solidFill>
                  <a:schemeClr val="accent2"/>
                </a:solidFill>
              </a:rPr>
              <a:t>(</a:t>
            </a:r>
            <a:r>
              <a:rPr lang="en-US" dirty="0">
                <a:solidFill>
                  <a:schemeClr val="accent2"/>
                </a:solidFill>
              </a:rPr>
              <a:t>timestamp)</a:t>
            </a:r>
            <a:r>
              <a:rPr lang="en" dirty="0">
                <a:solidFill>
                  <a:schemeClr val="accent2"/>
                </a:solidFill>
              </a:rPr>
              <a:t> </a:t>
            </a:r>
            <a:r>
              <a:rPr lang="en" dirty="0"/>
              <a:t>mà nó muốn dựa vào để dự đoán cho ngày tiếp theo.</a:t>
            </a:r>
          </a:p>
          <a:p>
            <a:pPr marL="0" lvl="0" indent="0" algn="l" rtl="0">
              <a:spcBef>
                <a:spcPts val="0"/>
              </a:spcBef>
              <a:spcAft>
                <a:spcPts val="0"/>
              </a:spcAft>
            </a:pPr>
            <a:endParaRPr lang="vi-VN" dirty="0"/>
          </a:p>
          <a:p>
            <a:pPr marL="0" lvl="0" indent="0" algn="l" rtl="0">
              <a:spcBef>
                <a:spcPts val="0"/>
              </a:spcBef>
              <a:spcAft>
                <a:spcPts val="0"/>
              </a:spcAft>
            </a:pPr>
            <a:r>
              <a:rPr lang="en" b="1" dirty="0">
                <a:solidFill>
                  <a:schemeClr val="accent2"/>
                </a:solidFill>
              </a:rPr>
              <a:t>V</a:t>
            </a:r>
            <a:r>
              <a:rPr lang="vi-VN" b="1" dirty="0">
                <a:solidFill>
                  <a:schemeClr val="accent2"/>
                </a:solidFill>
              </a:rPr>
              <a:t>í dụ</a:t>
            </a:r>
            <a:r>
              <a:rPr lang="en" b="1" dirty="0">
                <a:solidFill>
                  <a:schemeClr val="accent2"/>
                </a:solidFill>
              </a:rPr>
              <a:t>: </a:t>
            </a:r>
            <a:r>
              <a:rPr lang="en" dirty="0"/>
              <a:t>Muốn dự đoán giá của ngày 10/12/2021 và timestamp =</a:t>
            </a:r>
            <a:r>
              <a:rPr lang="vi-VN" dirty="0"/>
              <a:t> </a:t>
            </a:r>
            <a:r>
              <a:rPr lang="en" dirty="0"/>
              <a:t>3 thì input </a:t>
            </a:r>
            <a:r>
              <a:rPr lang="vi-VN" dirty="0"/>
              <a:t>đầu</a:t>
            </a:r>
            <a:r>
              <a:rPr lang="en" dirty="0"/>
              <a:t> vào là giá trị của cột close </a:t>
            </a:r>
            <a:r>
              <a:rPr lang="vi-VN" dirty="0"/>
              <a:t>trong</a:t>
            </a:r>
            <a:r>
              <a:rPr lang="en" dirty="0"/>
              <a:t> 3 ngày từ 7/12/2021</a:t>
            </a:r>
            <a:r>
              <a:rPr lang="vi-VN" dirty="0"/>
              <a:t> </a:t>
            </a:r>
            <a:r>
              <a:rPr lang="en" dirty="0"/>
              <a:t>-</a:t>
            </a:r>
            <a:r>
              <a:rPr lang="vi-VN" dirty="0"/>
              <a:t> </a:t>
            </a:r>
            <a:r>
              <a:rPr lang="en" dirty="0"/>
              <a:t>9/12/2021</a:t>
            </a:r>
          </a:p>
        </p:txBody>
      </p:sp>
    </p:spTree>
    <p:extLst>
      <p:ext uri="{BB962C8B-B14F-4D97-AF65-F5344CB8AC3E}">
        <p14:creationId xmlns:p14="http://schemas.microsoft.com/office/powerpoint/2010/main" val="30372741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52"/>
          <p:cNvSpPr txBox="1">
            <a:spLocks noGrp="1"/>
          </p:cNvSpPr>
          <p:nvPr>
            <p:ph type="title"/>
          </p:nvPr>
        </p:nvSpPr>
        <p:spPr>
          <a:xfrm>
            <a:off x="809400" y="523988"/>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PRE - PROCESSING</a:t>
            </a:r>
            <a:endParaRPr lang="vi-VN" dirty="0"/>
          </a:p>
        </p:txBody>
      </p:sp>
      <p:sp>
        <p:nvSpPr>
          <p:cNvPr id="3641" name="Google Shape;3641;p52"/>
          <p:cNvSpPr/>
          <p:nvPr/>
        </p:nvSpPr>
        <p:spPr>
          <a:xfrm>
            <a:off x="440624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2"/>
          <p:cNvSpPr/>
          <p:nvPr/>
        </p:nvSpPr>
        <p:spPr>
          <a:xfrm>
            <a:off x="5156174" y="3483123"/>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MODIFY</a:t>
            </a:r>
            <a:endParaRPr sz="1800" b="1" dirty="0">
              <a:solidFill>
                <a:schemeClr val="lt1"/>
              </a:solidFill>
              <a:latin typeface="Exo"/>
              <a:ea typeface="Exo"/>
              <a:cs typeface="Exo"/>
              <a:sym typeface="Exo"/>
            </a:endParaRPr>
          </a:p>
        </p:txBody>
      </p:sp>
      <p:sp>
        <p:nvSpPr>
          <p:cNvPr id="3644" name="Google Shape;3644;p52"/>
          <p:cNvSpPr txBox="1"/>
          <p:nvPr/>
        </p:nvSpPr>
        <p:spPr>
          <a:xfrm>
            <a:off x="5156173" y="3942123"/>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Điều chỉnh trọng số </a:t>
            </a:r>
            <a:r>
              <a:rPr lang="vi-VN" dirty="0" err="1">
                <a:solidFill>
                  <a:schemeClr val="lt1"/>
                </a:solidFill>
                <a:latin typeface="PT Sans"/>
                <a:ea typeface="PT Sans"/>
                <a:cs typeface="PT Sans"/>
                <a:sym typeface="PT Sans"/>
              </a:rPr>
              <a:t>train</a:t>
            </a:r>
            <a:endParaRPr dirty="0">
              <a:solidFill>
                <a:schemeClr val="lt1"/>
              </a:solidFill>
              <a:latin typeface="PT Sans"/>
              <a:ea typeface="PT Sans"/>
              <a:cs typeface="PT Sans"/>
              <a:sym typeface="PT Sans"/>
            </a:endParaRPr>
          </a:p>
        </p:txBody>
      </p:sp>
      <p:sp>
        <p:nvSpPr>
          <p:cNvPr id="3646" name="Google Shape;3646;p52"/>
          <p:cNvSpPr/>
          <p:nvPr/>
        </p:nvSpPr>
        <p:spPr>
          <a:xfrm>
            <a:off x="2194124" y="3483123"/>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DATA</a:t>
            </a:r>
            <a:endParaRPr sz="1800" b="1" dirty="0">
              <a:solidFill>
                <a:schemeClr val="lt1"/>
              </a:solidFill>
              <a:latin typeface="Exo"/>
              <a:ea typeface="Exo"/>
              <a:cs typeface="Exo"/>
              <a:sym typeface="Exo"/>
            </a:endParaRPr>
          </a:p>
        </p:txBody>
      </p:sp>
      <p:sp>
        <p:nvSpPr>
          <p:cNvPr id="3647" name="Google Shape;3647;p52"/>
          <p:cNvSpPr txBox="1"/>
          <p:nvPr/>
        </p:nvSpPr>
        <p:spPr>
          <a:xfrm>
            <a:off x="2194123" y="3942123"/>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Chuẩn hóa dữ liệu</a:t>
            </a:r>
            <a:endParaRPr dirty="0">
              <a:solidFill>
                <a:schemeClr val="lt1"/>
              </a:solidFill>
              <a:latin typeface="PT Sans"/>
              <a:ea typeface="PT Sans"/>
              <a:cs typeface="PT Sans"/>
              <a:sym typeface="PT Sans"/>
            </a:endParaRPr>
          </a:p>
        </p:txBody>
      </p:sp>
      <p:sp>
        <p:nvSpPr>
          <p:cNvPr id="3649" name="Google Shape;3649;p52"/>
          <p:cNvSpPr/>
          <p:nvPr/>
        </p:nvSpPr>
        <p:spPr>
          <a:xfrm>
            <a:off x="713099" y="2119199"/>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INPUT</a:t>
            </a:r>
            <a:endParaRPr sz="1800" b="1" dirty="0">
              <a:solidFill>
                <a:schemeClr val="lt1"/>
              </a:solidFill>
              <a:latin typeface="Exo"/>
              <a:ea typeface="Exo"/>
              <a:cs typeface="Exo"/>
              <a:sym typeface="Exo"/>
            </a:endParaRPr>
          </a:p>
        </p:txBody>
      </p:sp>
      <p:sp>
        <p:nvSpPr>
          <p:cNvPr id="3650" name="Google Shape;3650;p52"/>
          <p:cNvSpPr txBox="1"/>
          <p:nvPr/>
        </p:nvSpPr>
        <p:spPr>
          <a:xfrm>
            <a:off x="809400" y="1586957"/>
            <a:ext cx="164733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Xác định dữ liệu đầu vào</a:t>
            </a:r>
            <a:endParaRPr dirty="0">
              <a:solidFill>
                <a:schemeClr val="lt1"/>
              </a:solidFill>
              <a:latin typeface="PT Sans"/>
              <a:ea typeface="PT Sans"/>
              <a:cs typeface="PT Sans"/>
              <a:sym typeface="PT Sans"/>
            </a:endParaRPr>
          </a:p>
        </p:txBody>
      </p:sp>
      <p:sp>
        <p:nvSpPr>
          <p:cNvPr id="3652" name="Google Shape;3652;p52"/>
          <p:cNvSpPr/>
          <p:nvPr/>
        </p:nvSpPr>
        <p:spPr>
          <a:xfrm>
            <a:off x="6637199" y="2119199"/>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a:solidFill>
                  <a:schemeClr val="lt1"/>
                </a:solidFill>
                <a:latin typeface="Exo"/>
                <a:ea typeface="Exo"/>
                <a:cs typeface="Exo"/>
                <a:sym typeface="Exo"/>
              </a:rPr>
              <a:t>TRAINING</a:t>
            </a:r>
            <a:endParaRPr sz="1800" b="1" dirty="0">
              <a:solidFill>
                <a:schemeClr val="lt1"/>
              </a:solidFill>
              <a:latin typeface="Exo"/>
              <a:ea typeface="Exo"/>
              <a:cs typeface="Exo"/>
              <a:sym typeface="Exo"/>
            </a:endParaRPr>
          </a:p>
        </p:txBody>
      </p:sp>
      <p:sp>
        <p:nvSpPr>
          <p:cNvPr id="3655" name="Google Shape;3655;p52"/>
          <p:cNvSpPr/>
          <p:nvPr/>
        </p:nvSpPr>
        <p:spPr>
          <a:xfrm>
            <a:off x="3675149" y="2119199"/>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DIVIDE</a:t>
            </a:r>
            <a:endParaRPr sz="1800" b="1" dirty="0">
              <a:solidFill>
                <a:schemeClr val="lt1"/>
              </a:solidFill>
              <a:latin typeface="Exo"/>
              <a:ea typeface="Exo"/>
              <a:cs typeface="Exo"/>
              <a:sym typeface="Exo"/>
            </a:endParaRPr>
          </a:p>
        </p:txBody>
      </p:sp>
      <p:sp>
        <p:nvSpPr>
          <p:cNvPr id="3656" name="Google Shape;3656;p52"/>
          <p:cNvSpPr txBox="1"/>
          <p:nvPr/>
        </p:nvSpPr>
        <p:spPr>
          <a:xfrm>
            <a:off x="3496252" y="1476380"/>
            <a:ext cx="2151493"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Chia tập </a:t>
            </a:r>
            <a:r>
              <a:rPr lang="vi-VN" dirty="0" err="1">
                <a:solidFill>
                  <a:schemeClr val="lt1"/>
                </a:solidFill>
                <a:latin typeface="PT Sans"/>
                <a:ea typeface="PT Sans"/>
                <a:cs typeface="PT Sans"/>
                <a:sym typeface="PT Sans"/>
              </a:rPr>
              <a:t>Dataset</a:t>
            </a:r>
            <a:r>
              <a:rPr lang="vi-VN" dirty="0">
                <a:solidFill>
                  <a:schemeClr val="lt1"/>
                </a:solidFill>
                <a:latin typeface="PT Sans"/>
                <a:ea typeface="PT Sans"/>
                <a:cs typeface="PT Sans"/>
                <a:sym typeface="PT Sans"/>
              </a:rPr>
              <a:t> </a:t>
            </a:r>
          </a:p>
          <a:p>
            <a:pPr marL="0" lvl="0" indent="0" algn="ctr" rtl="0">
              <a:spcBef>
                <a:spcPts val="0"/>
              </a:spcBef>
              <a:spcAft>
                <a:spcPts val="0"/>
              </a:spcAft>
              <a:buNone/>
            </a:pPr>
            <a:r>
              <a:rPr lang="vi-VN" dirty="0">
                <a:solidFill>
                  <a:schemeClr val="lt1"/>
                </a:solidFill>
                <a:latin typeface="PT Sans"/>
                <a:ea typeface="PT Sans"/>
                <a:cs typeface="PT Sans"/>
                <a:sym typeface="PT Sans"/>
              </a:rPr>
              <a:t>(30 ngày cuối để </a:t>
            </a:r>
            <a:r>
              <a:rPr lang="vi-VN" dirty="0" err="1">
                <a:solidFill>
                  <a:schemeClr val="lt1"/>
                </a:solidFill>
                <a:latin typeface="PT Sans"/>
                <a:ea typeface="PT Sans"/>
                <a:cs typeface="PT Sans"/>
                <a:sym typeface="PT Sans"/>
              </a:rPr>
              <a:t>test</a:t>
            </a:r>
            <a:r>
              <a:rPr lang="vi-VN" dirty="0">
                <a:solidFill>
                  <a:schemeClr val="lt1"/>
                </a:solidFill>
                <a:latin typeface="PT Sans"/>
                <a:ea typeface="PT Sans"/>
                <a:cs typeface="PT Sans"/>
                <a:sym typeface="PT Sans"/>
              </a:rPr>
              <a:t>, các ngày còn lại để </a:t>
            </a:r>
            <a:r>
              <a:rPr lang="vi-VN" dirty="0" err="1">
                <a:solidFill>
                  <a:schemeClr val="lt1"/>
                </a:solidFill>
                <a:latin typeface="PT Sans"/>
                <a:ea typeface="PT Sans"/>
                <a:cs typeface="PT Sans"/>
                <a:sym typeface="PT Sans"/>
              </a:rPr>
              <a:t>train</a:t>
            </a:r>
            <a:r>
              <a:rPr lang="vi-VN" dirty="0">
                <a:solidFill>
                  <a:schemeClr val="lt1"/>
                </a:solidFill>
                <a:latin typeface="PT Sans"/>
                <a:ea typeface="PT Sans"/>
                <a:cs typeface="PT Sans"/>
                <a:sym typeface="PT Sans"/>
              </a:rPr>
              <a:t>)</a:t>
            </a:r>
            <a:endParaRPr dirty="0">
              <a:solidFill>
                <a:schemeClr val="lt1"/>
              </a:solidFill>
              <a:latin typeface="PT Sans"/>
              <a:ea typeface="PT Sans"/>
              <a:cs typeface="PT Sans"/>
              <a:sym typeface="PT Sans"/>
            </a:endParaRPr>
          </a:p>
        </p:txBody>
      </p:sp>
      <p:cxnSp>
        <p:nvCxnSpPr>
          <p:cNvPr id="3657" name="Google Shape;3657;p52"/>
          <p:cNvCxnSpPr>
            <a:stCxn id="3658" idx="6"/>
            <a:endCxn id="3659" idx="2"/>
          </p:cNvCxnSpPr>
          <p:nvPr/>
        </p:nvCxnSpPr>
        <p:spPr>
          <a:xfrm>
            <a:off x="1775099" y="3001112"/>
            <a:ext cx="1149900" cy="0"/>
          </a:xfrm>
          <a:prstGeom prst="straightConnector1">
            <a:avLst/>
          </a:prstGeom>
          <a:noFill/>
          <a:ln w="19050" cap="flat" cmpd="sng">
            <a:solidFill>
              <a:schemeClr val="accent2"/>
            </a:solidFill>
            <a:prstDash val="solid"/>
            <a:round/>
            <a:headEnd type="none" w="med" len="med"/>
            <a:tailEnd type="none" w="med" len="med"/>
          </a:ln>
        </p:spPr>
      </p:cxnSp>
      <p:cxnSp>
        <p:nvCxnSpPr>
          <p:cNvPr id="3660" name="Google Shape;3660;p52"/>
          <p:cNvCxnSpPr>
            <a:stCxn id="3659" idx="6"/>
            <a:endCxn id="3641" idx="2"/>
          </p:cNvCxnSpPr>
          <p:nvPr/>
        </p:nvCxnSpPr>
        <p:spPr>
          <a:xfrm>
            <a:off x="3256424" y="3001112"/>
            <a:ext cx="1149900" cy="5100"/>
          </a:xfrm>
          <a:prstGeom prst="straightConnector1">
            <a:avLst/>
          </a:prstGeom>
          <a:noFill/>
          <a:ln w="19050" cap="flat" cmpd="sng">
            <a:solidFill>
              <a:schemeClr val="accent2"/>
            </a:solidFill>
            <a:prstDash val="solid"/>
            <a:round/>
            <a:headEnd type="none" w="med" len="med"/>
            <a:tailEnd type="none" w="med" len="med"/>
          </a:ln>
        </p:spPr>
      </p:cxnSp>
      <p:cxnSp>
        <p:nvCxnSpPr>
          <p:cNvPr id="3661" name="Google Shape;3661;p52"/>
          <p:cNvCxnSpPr>
            <a:stCxn id="3641" idx="6"/>
            <a:endCxn id="3662" idx="2"/>
          </p:cNvCxnSpPr>
          <p:nvPr/>
        </p:nvCxnSpPr>
        <p:spPr>
          <a:xfrm>
            <a:off x="4737749"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3" name="Google Shape;3663;p52"/>
          <p:cNvCxnSpPr>
            <a:stCxn id="3662" idx="6"/>
            <a:endCxn id="3664" idx="2"/>
          </p:cNvCxnSpPr>
          <p:nvPr/>
        </p:nvCxnSpPr>
        <p:spPr>
          <a:xfrm>
            <a:off x="6218774"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5" name="Google Shape;3665;p52"/>
          <p:cNvCxnSpPr>
            <a:stCxn id="3658" idx="0"/>
            <a:endCxn id="3649" idx="2"/>
          </p:cNvCxnSpPr>
          <p:nvPr/>
        </p:nvCxnSpPr>
        <p:spPr>
          <a:xfrm rot="10800000" flipH="1">
            <a:off x="1609349" y="2519162"/>
            <a:ext cx="600" cy="316200"/>
          </a:xfrm>
          <a:prstGeom prst="straightConnector1">
            <a:avLst/>
          </a:prstGeom>
          <a:noFill/>
          <a:ln w="19050" cap="flat" cmpd="sng">
            <a:solidFill>
              <a:schemeClr val="accent2"/>
            </a:solidFill>
            <a:prstDash val="solid"/>
            <a:round/>
            <a:headEnd type="none" w="med" len="med"/>
            <a:tailEnd type="none" w="med" len="med"/>
          </a:ln>
        </p:spPr>
      </p:cxnSp>
      <p:cxnSp>
        <p:nvCxnSpPr>
          <p:cNvPr id="3666" name="Google Shape;3666;p52"/>
          <p:cNvCxnSpPr>
            <a:stCxn id="3641" idx="0"/>
            <a:endCxn id="3655" idx="2"/>
          </p:cNvCxnSpPr>
          <p:nvPr/>
        </p:nvCxnSpPr>
        <p:spPr>
          <a:xfrm rot="10800000">
            <a:off x="4571999" y="2518949"/>
            <a:ext cx="0" cy="321600"/>
          </a:xfrm>
          <a:prstGeom prst="straightConnector1">
            <a:avLst/>
          </a:prstGeom>
          <a:noFill/>
          <a:ln w="19050" cap="flat" cmpd="sng">
            <a:solidFill>
              <a:schemeClr val="accent2"/>
            </a:solidFill>
            <a:prstDash val="solid"/>
            <a:round/>
            <a:headEnd type="none" w="med" len="med"/>
            <a:tailEnd type="none" w="med" len="med"/>
          </a:ln>
        </p:spPr>
      </p:cxnSp>
      <p:cxnSp>
        <p:nvCxnSpPr>
          <p:cNvPr id="3667" name="Google Shape;3667;p52"/>
          <p:cNvCxnSpPr>
            <a:stCxn id="3664" idx="0"/>
            <a:endCxn id="3652" idx="2"/>
          </p:cNvCxnSpPr>
          <p:nvPr/>
        </p:nvCxnSpPr>
        <p:spPr>
          <a:xfrm rot="10800000">
            <a:off x="7534049" y="2518949"/>
            <a:ext cx="0" cy="321600"/>
          </a:xfrm>
          <a:prstGeom prst="straightConnector1">
            <a:avLst/>
          </a:prstGeom>
          <a:noFill/>
          <a:ln w="19050" cap="flat" cmpd="sng">
            <a:solidFill>
              <a:schemeClr val="accent2"/>
            </a:solidFill>
            <a:prstDash val="solid"/>
            <a:round/>
            <a:headEnd type="none" w="med" len="med"/>
            <a:tailEnd type="none" w="med" len="med"/>
          </a:ln>
        </p:spPr>
      </p:cxnSp>
      <p:cxnSp>
        <p:nvCxnSpPr>
          <p:cNvPr id="3668" name="Google Shape;3668;p52"/>
          <p:cNvCxnSpPr>
            <a:stCxn id="3643" idx="0"/>
            <a:endCxn id="3662" idx="4"/>
          </p:cNvCxnSpPr>
          <p:nvPr/>
        </p:nvCxnSpPr>
        <p:spPr>
          <a:xfrm rot="10800000">
            <a:off x="6053024" y="3172023"/>
            <a:ext cx="0" cy="311100"/>
          </a:xfrm>
          <a:prstGeom prst="straightConnector1">
            <a:avLst/>
          </a:prstGeom>
          <a:noFill/>
          <a:ln w="19050" cap="flat" cmpd="sng">
            <a:solidFill>
              <a:schemeClr val="accent2"/>
            </a:solidFill>
            <a:prstDash val="solid"/>
            <a:round/>
            <a:headEnd type="none" w="med" len="med"/>
            <a:tailEnd type="none" w="med" len="med"/>
          </a:ln>
        </p:spPr>
      </p:cxnSp>
      <p:cxnSp>
        <p:nvCxnSpPr>
          <p:cNvPr id="3669" name="Google Shape;3669;p52"/>
          <p:cNvCxnSpPr>
            <a:stCxn id="3646" idx="0"/>
            <a:endCxn id="3659" idx="4"/>
          </p:cNvCxnSpPr>
          <p:nvPr/>
        </p:nvCxnSpPr>
        <p:spPr>
          <a:xfrm rot="10800000">
            <a:off x="3090674" y="3166923"/>
            <a:ext cx="300" cy="316200"/>
          </a:xfrm>
          <a:prstGeom prst="straightConnector1">
            <a:avLst/>
          </a:prstGeom>
          <a:noFill/>
          <a:ln w="19050" cap="flat" cmpd="sng">
            <a:solidFill>
              <a:schemeClr val="accent2"/>
            </a:solidFill>
            <a:prstDash val="solid"/>
            <a:round/>
            <a:headEnd type="none" w="med" len="med"/>
            <a:tailEnd type="none" w="med" len="med"/>
          </a:ln>
        </p:spPr>
      </p:cxnSp>
      <p:grpSp>
        <p:nvGrpSpPr>
          <p:cNvPr id="3670" name="Google Shape;3670;p52"/>
          <p:cNvGrpSpPr/>
          <p:nvPr/>
        </p:nvGrpSpPr>
        <p:grpSpPr>
          <a:xfrm rot="10800000">
            <a:off x="872939" y="3428478"/>
            <a:ext cx="883262" cy="242091"/>
            <a:chOff x="2300350" y="2601250"/>
            <a:chExt cx="2275275" cy="623625"/>
          </a:xfrm>
        </p:grpSpPr>
        <p:sp>
          <p:nvSpPr>
            <p:cNvPr id="3671" name="Google Shape;3671;p5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7" name="Google Shape;3677;p52"/>
          <p:cNvGrpSpPr/>
          <p:nvPr/>
        </p:nvGrpSpPr>
        <p:grpSpPr>
          <a:xfrm>
            <a:off x="7644195" y="3512791"/>
            <a:ext cx="2297800" cy="347400"/>
            <a:chOff x="7644195" y="3512791"/>
            <a:chExt cx="2297800" cy="347400"/>
          </a:xfrm>
        </p:grpSpPr>
        <p:sp>
          <p:nvSpPr>
            <p:cNvPr id="3678" name="Google Shape;3678;p52"/>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2"/>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52"/>
          <p:cNvGrpSpPr/>
          <p:nvPr/>
        </p:nvGrpSpPr>
        <p:grpSpPr>
          <a:xfrm rot="5400000">
            <a:off x="3041525" y="1192975"/>
            <a:ext cx="98902" cy="553090"/>
            <a:chOff x="4898850" y="4820550"/>
            <a:chExt cx="98902" cy="553090"/>
          </a:xfrm>
        </p:grpSpPr>
        <p:sp>
          <p:nvSpPr>
            <p:cNvPr id="3681" name="Google Shape;3681;p5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6" name="Google Shape;3686;p52"/>
          <p:cNvSpPr/>
          <p:nvPr/>
        </p:nvSpPr>
        <p:spPr>
          <a:xfrm>
            <a:off x="4475700" y="2910000"/>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7" name="Google Shape;3687;p52"/>
          <p:cNvGrpSpPr/>
          <p:nvPr/>
        </p:nvGrpSpPr>
        <p:grpSpPr>
          <a:xfrm>
            <a:off x="2924924" y="2835362"/>
            <a:ext cx="331500" cy="331500"/>
            <a:chOff x="2924924" y="2835362"/>
            <a:chExt cx="331500" cy="331500"/>
          </a:xfrm>
        </p:grpSpPr>
        <p:sp>
          <p:nvSpPr>
            <p:cNvPr id="3688" name="Google Shape;3688;p52"/>
            <p:cNvSpPr/>
            <p:nvPr/>
          </p:nvSpPr>
          <p:spPr>
            <a:xfrm>
              <a:off x="299467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2"/>
            <p:cNvSpPr/>
            <p:nvPr/>
          </p:nvSpPr>
          <p:spPr>
            <a:xfrm>
              <a:off x="2924924"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9" name="Google Shape;3689;p52"/>
          <p:cNvGrpSpPr/>
          <p:nvPr/>
        </p:nvGrpSpPr>
        <p:grpSpPr>
          <a:xfrm>
            <a:off x="5887274" y="2840549"/>
            <a:ext cx="331500" cy="331500"/>
            <a:chOff x="5887274" y="2840549"/>
            <a:chExt cx="331500" cy="331500"/>
          </a:xfrm>
        </p:grpSpPr>
        <p:sp>
          <p:nvSpPr>
            <p:cNvPr id="3690" name="Google Shape;3690;p52"/>
            <p:cNvSpPr/>
            <p:nvPr/>
          </p:nvSpPr>
          <p:spPr>
            <a:xfrm>
              <a:off x="595672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2"/>
            <p:cNvSpPr/>
            <p:nvPr/>
          </p:nvSpPr>
          <p:spPr>
            <a:xfrm>
              <a:off x="5887274"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1" name="Google Shape;3691;p52"/>
          <p:cNvGrpSpPr/>
          <p:nvPr/>
        </p:nvGrpSpPr>
        <p:grpSpPr>
          <a:xfrm>
            <a:off x="7368299" y="2840549"/>
            <a:ext cx="331500" cy="331500"/>
            <a:chOff x="7368299" y="2840549"/>
            <a:chExt cx="331500" cy="331500"/>
          </a:xfrm>
        </p:grpSpPr>
        <p:sp>
          <p:nvSpPr>
            <p:cNvPr id="3692" name="Google Shape;3692;p52"/>
            <p:cNvSpPr/>
            <p:nvPr/>
          </p:nvSpPr>
          <p:spPr>
            <a:xfrm>
              <a:off x="7437750"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2"/>
            <p:cNvSpPr/>
            <p:nvPr/>
          </p:nvSpPr>
          <p:spPr>
            <a:xfrm>
              <a:off x="736829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3" name="Google Shape;3693;p52"/>
          <p:cNvGrpSpPr/>
          <p:nvPr/>
        </p:nvGrpSpPr>
        <p:grpSpPr>
          <a:xfrm>
            <a:off x="1443599" y="2835362"/>
            <a:ext cx="331500" cy="331500"/>
            <a:chOff x="1443599" y="2835362"/>
            <a:chExt cx="331500" cy="331500"/>
          </a:xfrm>
        </p:grpSpPr>
        <p:sp>
          <p:nvSpPr>
            <p:cNvPr id="3694" name="Google Shape;3694;p52"/>
            <p:cNvSpPr/>
            <p:nvPr/>
          </p:nvSpPr>
          <p:spPr>
            <a:xfrm>
              <a:off x="1513650" y="2906923"/>
              <a:ext cx="1920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2"/>
            <p:cNvSpPr/>
            <p:nvPr/>
          </p:nvSpPr>
          <p:spPr>
            <a:xfrm>
              <a:off x="1443599"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693"/>
                                        </p:tgtEl>
                                        <p:attrNameLst>
                                          <p:attrName>style.visibility</p:attrName>
                                        </p:attrNameLst>
                                      </p:cBhvr>
                                      <p:to>
                                        <p:strVal val="visible"/>
                                      </p:to>
                                    </p:set>
                                    <p:animEffect transition="in" filter="circle(in)">
                                      <p:cBhvr>
                                        <p:cTn id="7" dur="500"/>
                                        <p:tgtEl>
                                          <p:spTgt spid="369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665"/>
                                        </p:tgtEl>
                                        <p:attrNameLst>
                                          <p:attrName>style.visibility</p:attrName>
                                        </p:attrNameLst>
                                      </p:cBhvr>
                                      <p:to>
                                        <p:strVal val="visible"/>
                                      </p:to>
                                    </p:set>
                                    <p:animEffect transition="in" filter="wipe(down)">
                                      <p:cBhvr>
                                        <p:cTn id="11" dur="500"/>
                                        <p:tgtEl>
                                          <p:spTgt spid="366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649"/>
                                        </p:tgtEl>
                                        <p:attrNameLst>
                                          <p:attrName>style.visibility</p:attrName>
                                        </p:attrNameLst>
                                      </p:cBhvr>
                                      <p:to>
                                        <p:strVal val="visible"/>
                                      </p:to>
                                    </p:set>
                                    <p:animEffect transition="in" filter="barn(inVertical)">
                                      <p:cBhvr>
                                        <p:cTn id="15" dur="500"/>
                                        <p:tgtEl>
                                          <p:spTgt spid="364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650"/>
                                        </p:tgtEl>
                                        <p:attrNameLst>
                                          <p:attrName>style.visibility</p:attrName>
                                        </p:attrNameLst>
                                      </p:cBhvr>
                                      <p:to>
                                        <p:strVal val="visible"/>
                                      </p:to>
                                    </p:set>
                                    <p:animEffect transition="in" filter="barn(inVertical)">
                                      <p:cBhvr>
                                        <p:cTn id="20" dur="500"/>
                                        <p:tgtEl>
                                          <p:spTgt spid="365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657"/>
                                        </p:tgtEl>
                                        <p:attrNameLst>
                                          <p:attrName>style.visibility</p:attrName>
                                        </p:attrNameLst>
                                      </p:cBhvr>
                                      <p:to>
                                        <p:strVal val="visible"/>
                                      </p:to>
                                    </p:set>
                                    <p:animEffect transition="in" filter="wipe(left)">
                                      <p:cBhvr>
                                        <p:cTn id="24" dur="500"/>
                                        <p:tgtEl>
                                          <p:spTgt spid="3657"/>
                                        </p:tgtEl>
                                      </p:cBhvr>
                                    </p:animEffect>
                                  </p:childTnLst>
                                </p:cTn>
                              </p:par>
                            </p:childTnLst>
                          </p:cTn>
                        </p:par>
                        <p:par>
                          <p:cTn id="25" fill="hold">
                            <p:stCondLst>
                              <p:cond delay="1000"/>
                            </p:stCondLst>
                            <p:childTnLst>
                              <p:par>
                                <p:cTn id="26" presetID="6" presetClass="entr" presetSubtype="16" fill="hold" nodeType="afterEffect">
                                  <p:stCondLst>
                                    <p:cond delay="0"/>
                                  </p:stCondLst>
                                  <p:childTnLst>
                                    <p:set>
                                      <p:cBhvr>
                                        <p:cTn id="27" dur="1" fill="hold">
                                          <p:stCondLst>
                                            <p:cond delay="0"/>
                                          </p:stCondLst>
                                        </p:cTn>
                                        <p:tgtEl>
                                          <p:spTgt spid="3687"/>
                                        </p:tgtEl>
                                        <p:attrNameLst>
                                          <p:attrName>style.visibility</p:attrName>
                                        </p:attrNameLst>
                                      </p:cBhvr>
                                      <p:to>
                                        <p:strVal val="visible"/>
                                      </p:to>
                                    </p:set>
                                    <p:animEffect transition="in" filter="circle(in)">
                                      <p:cBhvr>
                                        <p:cTn id="28" dur="500"/>
                                        <p:tgtEl>
                                          <p:spTgt spid="3687"/>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3669"/>
                                        </p:tgtEl>
                                        <p:attrNameLst>
                                          <p:attrName>style.visibility</p:attrName>
                                        </p:attrNameLst>
                                      </p:cBhvr>
                                      <p:to>
                                        <p:strVal val="visible"/>
                                      </p:to>
                                    </p:set>
                                    <p:animEffect transition="in" filter="wipe(up)">
                                      <p:cBhvr>
                                        <p:cTn id="32" dur="500"/>
                                        <p:tgtEl>
                                          <p:spTgt spid="3669"/>
                                        </p:tgtEl>
                                      </p:cBhvr>
                                    </p:animEffect>
                                  </p:childTnLst>
                                </p:cTn>
                              </p:par>
                            </p:childTnLst>
                          </p:cTn>
                        </p:par>
                        <p:par>
                          <p:cTn id="33" fill="hold">
                            <p:stCondLst>
                              <p:cond delay="2000"/>
                            </p:stCondLst>
                            <p:childTnLst>
                              <p:par>
                                <p:cTn id="34" presetID="16" presetClass="entr" presetSubtype="21" fill="hold" grpId="0" nodeType="afterEffect">
                                  <p:stCondLst>
                                    <p:cond delay="0"/>
                                  </p:stCondLst>
                                  <p:childTnLst>
                                    <p:set>
                                      <p:cBhvr>
                                        <p:cTn id="35" dur="1" fill="hold">
                                          <p:stCondLst>
                                            <p:cond delay="0"/>
                                          </p:stCondLst>
                                        </p:cTn>
                                        <p:tgtEl>
                                          <p:spTgt spid="3646"/>
                                        </p:tgtEl>
                                        <p:attrNameLst>
                                          <p:attrName>style.visibility</p:attrName>
                                        </p:attrNameLst>
                                      </p:cBhvr>
                                      <p:to>
                                        <p:strVal val="visible"/>
                                      </p:to>
                                    </p:set>
                                    <p:animEffect transition="in" filter="barn(inVertical)">
                                      <p:cBhvr>
                                        <p:cTn id="36" dur="500"/>
                                        <p:tgtEl>
                                          <p:spTgt spid="364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647"/>
                                        </p:tgtEl>
                                        <p:attrNameLst>
                                          <p:attrName>style.visibility</p:attrName>
                                        </p:attrNameLst>
                                      </p:cBhvr>
                                      <p:to>
                                        <p:strVal val="visible"/>
                                      </p:to>
                                    </p:set>
                                    <p:animEffect transition="in" filter="barn(inVertical)">
                                      <p:cBhvr>
                                        <p:cTn id="41" dur="500"/>
                                        <p:tgtEl>
                                          <p:spTgt spid="364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660"/>
                                        </p:tgtEl>
                                        <p:attrNameLst>
                                          <p:attrName>style.visibility</p:attrName>
                                        </p:attrNameLst>
                                      </p:cBhvr>
                                      <p:to>
                                        <p:strVal val="visible"/>
                                      </p:to>
                                    </p:set>
                                    <p:animEffect transition="in" filter="wipe(left)">
                                      <p:cBhvr>
                                        <p:cTn id="45" dur="500"/>
                                        <p:tgtEl>
                                          <p:spTgt spid="3660"/>
                                        </p:tgtEl>
                                      </p:cBhvr>
                                    </p:animEffect>
                                  </p:childTnLst>
                                </p:cTn>
                              </p:par>
                            </p:childTnLst>
                          </p:cTn>
                        </p:par>
                        <p:par>
                          <p:cTn id="46" fill="hold">
                            <p:stCondLst>
                              <p:cond delay="1000"/>
                            </p:stCondLst>
                            <p:childTnLst>
                              <p:par>
                                <p:cTn id="47" presetID="6" presetClass="entr" presetSubtype="16" fill="hold" grpId="0" nodeType="afterEffect">
                                  <p:stCondLst>
                                    <p:cond delay="0"/>
                                  </p:stCondLst>
                                  <p:childTnLst>
                                    <p:set>
                                      <p:cBhvr>
                                        <p:cTn id="48" dur="1" fill="hold">
                                          <p:stCondLst>
                                            <p:cond delay="0"/>
                                          </p:stCondLst>
                                        </p:cTn>
                                        <p:tgtEl>
                                          <p:spTgt spid="3641"/>
                                        </p:tgtEl>
                                        <p:attrNameLst>
                                          <p:attrName>style.visibility</p:attrName>
                                        </p:attrNameLst>
                                      </p:cBhvr>
                                      <p:to>
                                        <p:strVal val="visible"/>
                                      </p:to>
                                    </p:set>
                                    <p:animEffect transition="in" filter="circle(in)">
                                      <p:cBhvr>
                                        <p:cTn id="49" dur="500"/>
                                        <p:tgtEl>
                                          <p:spTgt spid="3641"/>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686"/>
                                        </p:tgtEl>
                                        <p:attrNameLst>
                                          <p:attrName>style.visibility</p:attrName>
                                        </p:attrNameLst>
                                      </p:cBhvr>
                                      <p:to>
                                        <p:strVal val="visible"/>
                                      </p:to>
                                    </p:set>
                                    <p:animEffect transition="in" filter="circle(in)">
                                      <p:cBhvr>
                                        <p:cTn id="52" dur="500"/>
                                        <p:tgtEl>
                                          <p:spTgt spid="3686"/>
                                        </p:tgtEl>
                                      </p:cBhvr>
                                    </p:animEffect>
                                  </p:childTnLst>
                                </p:cTn>
                              </p:par>
                            </p:childTnLst>
                          </p:cTn>
                        </p:par>
                        <p:par>
                          <p:cTn id="53" fill="hold">
                            <p:stCondLst>
                              <p:cond delay="1500"/>
                            </p:stCondLst>
                            <p:childTnLst>
                              <p:par>
                                <p:cTn id="54" presetID="22" presetClass="entr" presetSubtype="4" fill="hold" nodeType="afterEffect">
                                  <p:stCondLst>
                                    <p:cond delay="0"/>
                                  </p:stCondLst>
                                  <p:childTnLst>
                                    <p:set>
                                      <p:cBhvr>
                                        <p:cTn id="55" dur="1" fill="hold">
                                          <p:stCondLst>
                                            <p:cond delay="0"/>
                                          </p:stCondLst>
                                        </p:cTn>
                                        <p:tgtEl>
                                          <p:spTgt spid="3666"/>
                                        </p:tgtEl>
                                        <p:attrNameLst>
                                          <p:attrName>style.visibility</p:attrName>
                                        </p:attrNameLst>
                                      </p:cBhvr>
                                      <p:to>
                                        <p:strVal val="visible"/>
                                      </p:to>
                                    </p:set>
                                    <p:animEffect transition="in" filter="wipe(down)">
                                      <p:cBhvr>
                                        <p:cTn id="56" dur="500"/>
                                        <p:tgtEl>
                                          <p:spTgt spid="3666"/>
                                        </p:tgtEl>
                                      </p:cBhvr>
                                    </p:animEffect>
                                  </p:childTnLst>
                                </p:cTn>
                              </p:par>
                            </p:childTnLst>
                          </p:cTn>
                        </p:par>
                        <p:par>
                          <p:cTn id="57" fill="hold">
                            <p:stCondLst>
                              <p:cond delay="2000"/>
                            </p:stCondLst>
                            <p:childTnLst>
                              <p:par>
                                <p:cTn id="58" presetID="16" presetClass="entr" presetSubtype="21" fill="hold" grpId="0" nodeType="afterEffect">
                                  <p:stCondLst>
                                    <p:cond delay="0"/>
                                  </p:stCondLst>
                                  <p:childTnLst>
                                    <p:set>
                                      <p:cBhvr>
                                        <p:cTn id="59" dur="1" fill="hold">
                                          <p:stCondLst>
                                            <p:cond delay="0"/>
                                          </p:stCondLst>
                                        </p:cTn>
                                        <p:tgtEl>
                                          <p:spTgt spid="3655"/>
                                        </p:tgtEl>
                                        <p:attrNameLst>
                                          <p:attrName>style.visibility</p:attrName>
                                        </p:attrNameLst>
                                      </p:cBhvr>
                                      <p:to>
                                        <p:strVal val="visible"/>
                                      </p:to>
                                    </p:set>
                                    <p:animEffect transition="in" filter="barn(inVertical)">
                                      <p:cBhvr>
                                        <p:cTn id="60" dur="500"/>
                                        <p:tgtEl>
                                          <p:spTgt spid="365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656"/>
                                        </p:tgtEl>
                                        <p:attrNameLst>
                                          <p:attrName>style.visibility</p:attrName>
                                        </p:attrNameLst>
                                      </p:cBhvr>
                                      <p:to>
                                        <p:strVal val="visible"/>
                                      </p:to>
                                    </p:set>
                                    <p:animEffect transition="in" filter="barn(inVertical)">
                                      <p:cBhvr>
                                        <p:cTn id="65" dur="500"/>
                                        <p:tgtEl>
                                          <p:spTgt spid="365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661"/>
                                        </p:tgtEl>
                                        <p:attrNameLst>
                                          <p:attrName>style.visibility</p:attrName>
                                        </p:attrNameLst>
                                      </p:cBhvr>
                                      <p:to>
                                        <p:strVal val="visible"/>
                                      </p:to>
                                    </p:set>
                                    <p:animEffect transition="in" filter="wipe(left)">
                                      <p:cBhvr>
                                        <p:cTn id="69" dur="500"/>
                                        <p:tgtEl>
                                          <p:spTgt spid="3661"/>
                                        </p:tgtEl>
                                      </p:cBhvr>
                                    </p:animEffect>
                                  </p:childTnLst>
                                </p:cTn>
                              </p:par>
                            </p:childTnLst>
                          </p:cTn>
                        </p:par>
                        <p:par>
                          <p:cTn id="70" fill="hold">
                            <p:stCondLst>
                              <p:cond delay="1000"/>
                            </p:stCondLst>
                            <p:childTnLst>
                              <p:par>
                                <p:cTn id="71" presetID="6" presetClass="entr" presetSubtype="16" fill="hold" nodeType="afterEffect">
                                  <p:stCondLst>
                                    <p:cond delay="0"/>
                                  </p:stCondLst>
                                  <p:childTnLst>
                                    <p:set>
                                      <p:cBhvr>
                                        <p:cTn id="72" dur="1" fill="hold">
                                          <p:stCondLst>
                                            <p:cond delay="0"/>
                                          </p:stCondLst>
                                        </p:cTn>
                                        <p:tgtEl>
                                          <p:spTgt spid="3689"/>
                                        </p:tgtEl>
                                        <p:attrNameLst>
                                          <p:attrName>style.visibility</p:attrName>
                                        </p:attrNameLst>
                                      </p:cBhvr>
                                      <p:to>
                                        <p:strVal val="visible"/>
                                      </p:to>
                                    </p:set>
                                    <p:animEffect transition="in" filter="circle(in)">
                                      <p:cBhvr>
                                        <p:cTn id="73" dur="500"/>
                                        <p:tgtEl>
                                          <p:spTgt spid="3689"/>
                                        </p:tgtEl>
                                      </p:cBhvr>
                                    </p:animEffect>
                                  </p:childTnLst>
                                </p:cTn>
                              </p:par>
                            </p:childTnLst>
                          </p:cTn>
                        </p:par>
                        <p:par>
                          <p:cTn id="74" fill="hold">
                            <p:stCondLst>
                              <p:cond delay="1500"/>
                            </p:stCondLst>
                            <p:childTnLst>
                              <p:par>
                                <p:cTn id="75" presetID="22" presetClass="entr" presetSubtype="1" fill="hold" nodeType="afterEffect">
                                  <p:stCondLst>
                                    <p:cond delay="0"/>
                                  </p:stCondLst>
                                  <p:childTnLst>
                                    <p:set>
                                      <p:cBhvr>
                                        <p:cTn id="76" dur="1" fill="hold">
                                          <p:stCondLst>
                                            <p:cond delay="0"/>
                                          </p:stCondLst>
                                        </p:cTn>
                                        <p:tgtEl>
                                          <p:spTgt spid="3668"/>
                                        </p:tgtEl>
                                        <p:attrNameLst>
                                          <p:attrName>style.visibility</p:attrName>
                                        </p:attrNameLst>
                                      </p:cBhvr>
                                      <p:to>
                                        <p:strVal val="visible"/>
                                      </p:to>
                                    </p:set>
                                    <p:animEffect transition="in" filter="wipe(up)">
                                      <p:cBhvr>
                                        <p:cTn id="77" dur="500"/>
                                        <p:tgtEl>
                                          <p:spTgt spid="3668"/>
                                        </p:tgtEl>
                                      </p:cBhvr>
                                    </p:animEffect>
                                  </p:childTnLst>
                                </p:cTn>
                              </p:par>
                            </p:childTnLst>
                          </p:cTn>
                        </p:par>
                        <p:par>
                          <p:cTn id="78" fill="hold">
                            <p:stCondLst>
                              <p:cond delay="2000"/>
                            </p:stCondLst>
                            <p:childTnLst>
                              <p:par>
                                <p:cTn id="79" presetID="16" presetClass="entr" presetSubtype="21" fill="hold" grpId="0" nodeType="afterEffect">
                                  <p:stCondLst>
                                    <p:cond delay="0"/>
                                  </p:stCondLst>
                                  <p:childTnLst>
                                    <p:set>
                                      <p:cBhvr>
                                        <p:cTn id="80" dur="1" fill="hold">
                                          <p:stCondLst>
                                            <p:cond delay="0"/>
                                          </p:stCondLst>
                                        </p:cTn>
                                        <p:tgtEl>
                                          <p:spTgt spid="3643"/>
                                        </p:tgtEl>
                                        <p:attrNameLst>
                                          <p:attrName>style.visibility</p:attrName>
                                        </p:attrNameLst>
                                      </p:cBhvr>
                                      <p:to>
                                        <p:strVal val="visible"/>
                                      </p:to>
                                    </p:set>
                                    <p:animEffect transition="in" filter="barn(inVertical)">
                                      <p:cBhvr>
                                        <p:cTn id="81" dur="500"/>
                                        <p:tgtEl>
                                          <p:spTgt spid="3643"/>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3644"/>
                                        </p:tgtEl>
                                        <p:attrNameLst>
                                          <p:attrName>style.visibility</p:attrName>
                                        </p:attrNameLst>
                                      </p:cBhvr>
                                      <p:to>
                                        <p:strVal val="visible"/>
                                      </p:to>
                                    </p:set>
                                    <p:animEffect transition="in" filter="barn(inVertical)">
                                      <p:cBhvr>
                                        <p:cTn id="86" dur="500"/>
                                        <p:tgtEl>
                                          <p:spTgt spid="3644"/>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3663"/>
                                        </p:tgtEl>
                                        <p:attrNameLst>
                                          <p:attrName>style.visibility</p:attrName>
                                        </p:attrNameLst>
                                      </p:cBhvr>
                                      <p:to>
                                        <p:strVal val="visible"/>
                                      </p:to>
                                    </p:set>
                                    <p:animEffect transition="in" filter="wipe(left)">
                                      <p:cBhvr>
                                        <p:cTn id="90" dur="500"/>
                                        <p:tgtEl>
                                          <p:spTgt spid="3663"/>
                                        </p:tgtEl>
                                      </p:cBhvr>
                                    </p:animEffect>
                                  </p:childTnLst>
                                </p:cTn>
                              </p:par>
                            </p:childTnLst>
                          </p:cTn>
                        </p:par>
                        <p:par>
                          <p:cTn id="91" fill="hold">
                            <p:stCondLst>
                              <p:cond delay="1000"/>
                            </p:stCondLst>
                            <p:childTnLst>
                              <p:par>
                                <p:cTn id="92" presetID="6" presetClass="entr" presetSubtype="16" fill="hold" nodeType="afterEffect">
                                  <p:stCondLst>
                                    <p:cond delay="0"/>
                                  </p:stCondLst>
                                  <p:childTnLst>
                                    <p:set>
                                      <p:cBhvr>
                                        <p:cTn id="93" dur="1" fill="hold">
                                          <p:stCondLst>
                                            <p:cond delay="0"/>
                                          </p:stCondLst>
                                        </p:cTn>
                                        <p:tgtEl>
                                          <p:spTgt spid="3691"/>
                                        </p:tgtEl>
                                        <p:attrNameLst>
                                          <p:attrName>style.visibility</p:attrName>
                                        </p:attrNameLst>
                                      </p:cBhvr>
                                      <p:to>
                                        <p:strVal val="visible"/>
                                      </p:to>
                                    </p:set>
                                    <p:animEffect transition="in" filter="circle(in)">
                                      <p:cBhvr>
                                        <p:cTn id="94" dur="500"/>
                                        <p:tgtEl>
                                          <p:spTgt spid="3691"/>
                                        </p:tgtEl>
                                      </p:cBhvr>
                                    </p:animEffect>
                                  </p:childTnLst>
                                </p:cTn>
                              </p:par>
                            </p:childTnLst>
                          </p:cTn>
                        </p:par>
                        <p:par>
                          <p:cTn id="95" fill="hold">
                            <p:stCondLst>
                              <p:cond delay="1500"/>
                            </p:stCondLst>
                            <p:childTnLst>
                              <p:par>
                                <p:cTn id="96" presetID="22" presetClass="entr" presetSubtype="4" fill="hold" nodeType="afterEffect">
                                  <p:stCondLst>
                                    <p:cond delay="0"/>
                                  </p:stCondLst>
                                  <p:childTnLst>
                                    <p:set>
                                      <p:cBhvr>
                                        <p:cTn id="97" dur="1" fill="hold">
                                          <p:stCondLst>
                                            <p:cond delay="0"/>
                                          </p:stCondLst>
                                        </p:cTn>
                                        <p:tgtEl>
                                          <p:spTgt spid="3667"/>
                                        </p:tgtEl>
                                        <p:attrNameLst>
                                          <p:attrName>style.visibility</p:attrName>
                                        </p:attrNameLst>
                                      </p:cBhvr>
                                      <p:to>
                                        <p:strVal val="visible"/>
                                      </p:to>
                                    </p:set>
                                    <p:animEffect transition="in" filter="wipe(down)">
                                      <p:cBhvr>
                                        <p:cTn id="98" dur="500"/>
                                        <p:tgtEl>
                                          <p:spTgt spid="3667"/>
                                        </p:tgtEl>
                                      </p:cBhvr>
                                    </p:animEffect>
                                  </p:childTnLst>
                                </p:cTn>
                              </p:par>
                            </p:childTnLst>
                          </p:cTn>
                        </p:par>
                        <p:par>
                          <p:cTn id="99" fill="hold">
                            <p:stCondLst>
                              <p:cond delay="2000"/>
                            </p:stCondLst>
                            <p:childTnLst>
                              <p:par>
                                <p:cTn id="100" presetID="16" presetClass="entr" presetSubtype="21" fill="hold" grpId="0" nodeType="afterEffect">
                                  <p:stCondLst>
                                    <p:cond delay="0"/>
                                  </p:stCondLst>
                                  <p:childTnLst>
                                    <p:set>
                                      <p:cBhvr>
                                        <p:cTn id="101" dur="1" fill="hold">
                                          <p:stCondLst>
                                            <p:cond delay="0"/>
                                          </p:stCondLst>
                                        </p:cTn>
                                        <p:tgtEl>
                                          <p:spTgt spid="3652"/>
                                        </p:tgtEl>
                                        <p:attrNameLst>
                                          <p:attrName>style.visibility</p:attrName>
                                        </p:attrNameLst>
                                      </p:cBhvr>
                                      <p:to>
                                        <p:strVal val="visible"/>
                                      </p:to>
                                    </p:set>
                                    <p:animEffect transition="in" filter="barn(inVertical)">
                                      <p:cBhvr>
                                        <p:cTn id="102" dur="500"/>
                                        <p:tgtEl>
                                          <p:spTgt spid="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1" grpId="0" animBg="1"/>
      <p:bldP spid="3643" grpId="0" animBg="1"/>
      <p:bldP spid="3644" grpId="0"/>
      <p:bldP spid="3646" grpId="0" animBg="1"/>
      <p:bldP spid="3647" grpId="0"/>
      <p:bldP spid="3649" grpId="0" animBg="1"/>
      <p:bldP spid="3650" grpId="0"/>
      <p:bldP spid="3652" grpId="0" animBg="1"/>
      <p:bldP spid="3655" grpId="0" animBg="1"/>
      <p:bldP spid="3656" grpId="0"/>
      <p:bldP spid="36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3"/>
        <p:cNvGrpSpPr/>
        <p:nvPr/>
      </p:nvGrpSpPr>
      <p:grpSpPr>
        <a:xfrm>
          <a:off x="0" y="0"/>
          <a:ext cx="0" cy="0"/>
          <a:chOff x="0" y="0"/>
          <a:chExt cx="0" cy="0"/>
        </a:xfrm>
      </p:grpSpPr>
      <p:sp>
        <p:nvSpPr>
          <p:cNvPr id="4204" name="Google Shape;4204;p6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QUÁ TRÌNH THỰC HIỆN</a:t>
            </a:r>
            <a:endParaRPr dirty="0">
              <a:solidFill>
                <a:schemeClr val="accent2"/>
              </a:solidFill>
            </a:endParaRPr>
          </a:p>
        </p:txBody>
      </p:sp>
      <p:sp>
        <p:nvSpPr>
          <p:cNvPr id="4206" name="pre"/>
          <p:cNvSpPr/>
          <p:nvPr/>
        </p:nvSpPr>
        <p:spPr>
          <a:xfrm>
            <a:off x="696275" y="26411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err="1">
                <a:solidFill>
                  <a:schemeClr val="lt1"/>
                </a:solidFill>
                <a:latin typeface="Exo"/>
                <a:ea typeface="Exo"/>
                <a:cs typeface="Exo"/>
                <a:sym typeface="Exo"/>
              </a:rPr>
              <a:t>Pre-processing</a:t>
            </a:r>
            <a:endParaRPr sz="1600" b="1" dirty="0">
              <a:solidFill>
                <a:schemeClr val="lt1"/>
              </a:solidFill>
              <a:latin typeface="Exo"/>
              <a:ea typeface="Exo"/>
              <a:cs typeface="Exo"/>
              <a:sym typeface="Exo"/>
            </a:endParaRPr>
          </a:p>
        </p:txBody>
      </p:sp>
      <p:sp>
        <p:nvSpPr>
          <p:cNvPr id="4207" name="Google Shape;4207;p62"/>
          <p:cNvSpPr txBox="1"/>
          <p:nvPr/>
        </p:nvSpPr>
        <p:spPr>
          <a:xfrm>
            <a:off x="696275" y="3219006"/>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Từ dữ liệu chứng khoán, thực hiện các bước tiền xử lý</a:t>
            </a:r>
            <a:endParaRPr dirty="0">
              <a:solidFill>
                <a:schemeClr val="lt1"/>
              </a:solidFill>
              <a:latin typeface="PT Sans"/>
              <a:ea typeface="PT Sans"/>
              <a:cs typeface="PT Sans"/>
              <a:sym typeface="PT Sans"/>
            </a:endParaRPr>
          </a:p>
        </p:txBody>
      </p:sp>
      <p:sp>
        <p:nvSpPr>
          <p:cNvPr id="4209" name="trining"/>
          <p:cNvSpPr/>
          <p:nvPr/>
        </p:nvSpPr>
        <p:spPr>
          <a:xfrm>
            <a:off x="2681550" y="34793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Huấn luyện</a:t>
            </a:r>
            <a:endParaRPr sz="1800" b="1" dirty="0">
              <a:solidFill>
                <a:schemeClr val="lt1"/>
              </a:solidFill>
              <a:latin typeface="Exo"/>
              <a:ea typeface="Exo"/>
              <a:cs typeface="Exo"/>
              <a:sym typeface="Exo"/>
            </a:endParaRPr>
          </a:p>
        </p:txBody>
      </p:sp>
      <p:sp>
        <p:nvSpPr>
          <p:cNvPr id="4210" name="Google Shape;4210;p62"/>
          <p:cNvSpPr txBox="1"/>
          <p:nvPr/>
        </p:nvSpPr>
        <p:spPr>
          <a:xfrm>
            <a:off x="268155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Tiến hành huấn luyện </a:t>
            </a:r>
            <a:r>
              <a:rPr lang="vi-VN" dirty="0" err="1">
                <a:solidFill>
                  <a:schemeClr val="lt1"/>
                </a:solidFill>
                <a:latin typeface="PT Sans"/>
                <a:ea typeface="PT Sans"/>
                <a:cs typeface="PT Sans"/>
                <a:sym typeface="PT Sans"/>
              </a:rPr>
              <a:t>model</a:t>
            </a:r>
            <a:endParaRPr dirty="0">
              <a:solidFill>
                <a:schemeClr val="lt1"/>
              </a:solidFill>
              <a:latin typeface="PT Sans"/>
              <a:ea typeface="PT Sans"/>
              <a:cs typeface="PT Sans"/>
              <a:sym typeface="PT Sans"/>
            </a:endParaRPr>
          </a:p>
        </p:txBody>
      </p:sp>
      <p:sp>
        <p:nvSpPr>
          <p:cNvPr id="4212" name="collect"/>
          <p:cNvSpPr/>
          <p:nvPr/>
        </p:nvSpPr>
        <p:spPr>
          <a:xfrm>
            <a:off x="4666825" y="26411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Thu thập</a:t>
            </a:r>
            <a:endParaRPr sz="1800" b="1" dirty="0">
              <a:solidFill>
                <a:schemeClr val="lt1"/>
              </a:solidFill>
              <a:latin typeface="Exo"/>
              <a:ea typeface="Exo"/>
              <a:cs typeface="Exo"/>
              <a:sym typeface="Exo"/>
            </a:endParaRPr>
          </a:p>
        </p:txBody>
      </p:sp>
      <p:sp>
        <p:nvSpPr>
          <p:cNvPr id="4213" name="Google Shape;4213;p62"/>
          <p:cNvSpPr txBox="1"/>
          <p:nvPr/>
        </p:nvSpPr>
        <p:spPr>
          <a:xfrm>
            <a:off x="4666825" y="3197535"/>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Thu được kết quả từ </a:t>
            </a:r>
            <a:r>
              <a:rPr lang="vi-VN" dirty="0" err="1">
                <a:solidFill>
                  <a:schemeClr val="lt1"/>
                </a:solidFill>
                <a:latin typeface="PT Sans"/>
                <a:ea typeface="PT Sans"/>
                <a:cs typeface="PT Sans"/>
                <a:sym typeface="PT Sans"/>
              </a:rPr>
              <a:t>model</a:t>
            </a:r>
            <a:r>
              <a:rPr lang="vi-VN" dirty="0">
                <a:solidFill>
                  <a:schemeClr val="lt1"/>
                </a:solidFill>
                <a:latin typeface="PT Sans"/>
                <a:ea typeface="PT Sans"/>
                <a:cs typeface="PT Sans"/>
                <a:sym typeface="PT Sans"/>
              </a:rPr>
              <a:t> đã được </a:t>
            </a:r>
            <a:r>
              <a:rPr lang="vi-VN" dirty="0" err="1">
                <a:solidFill>
                  <a:schemeClr val="lt1"/>
                </a:solidFill>
                <a:latin typeface="PT Sans"/>
                <a:ea typeface="PT Sans"/>
                <a:cs typeface="PT Sans"/>
                <a:sym typeface="PT Sans"/>
              </a:rPr>
              <a:t>huẩn</a:t>
            </a:r>
            <a:r>
              <a:rPr lang="vi-VN" dirty="0">
                <a:solidFill>
                  <a:schemeClr val="lt1"/>
                </a:solidFill>
                <a:latin typeface="PT Sans"/>
                <a:ea typeface="PT Sans"/>
                <a:cs typeface="PT Sans"/>
                <a:sym typeface="PT Sans"/>
              </a:rPr>
              <a:t> luyện</a:t>
            </a:r>
            <a:endParaRPr dirty="0">
              <a:solidFill>
                <a:schemeClr val="lt1"/>
              </a:solidFill>
              <a:latin typeface="PT Sans"/>
              <a:ea typeface="PT Sans"/>
              <a:cs typeface="PT Sans"/>
              <a:sym typeface="PT Sans"/>
            </a:endParaRPr>
          </a:p>
        </p:txBody>
      </p:sp>
      <p:sp>
        <p:nvSpPr>
          <p:cNvPr id="4215" name="compare"/>
          <p:cNvSpPr/>
          <p:nvPr/>
        </p:nvSpPr>
        <p:spPr>
          <a:xfrm>
            <a:off x="6652100" y="34793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So sánh</a:t>
            </a:r>
            <a:endParaRPr sz="1800" b="1" dirty="0">
              <a:solidFill>
                <a:schemeClr val="lt1"/>
              </a:solidFill>
              <a:latin typeface="Exo"/>
              <a:ea typeface="Exo"/>
              <a:cs typeface="Exo"/>
              <a:sym typeface="Exo"/>
            </a:endParaRPr>
          </a:p>
        </p:txBody>
      </p:sp>
      <p:sp>
        <p:nvSpPr>
          <p:cNvPr id="4216" name="Google Shape;4216;p62"/>
          <p:cNvSpPr txBox="1"/>
          <p:nvPr/>
        </p:nvSpPr>
        <p:spPr>
          <a:xfrm>
            <a:off x="665210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Dự đoán và so sánh thử với tập </a:t>
            </a:r>
            <a:r>
              <a:rPr lang="vi-VN" dirty="0" err="1">
                <a:solidFill>
                  <a:schemeClr val="lt1"/>
                </a:solidFill>
                <a:latin typeface="PT Sans"/>
                <a:ea typeface="PT Sans"/>
                <a:cs typeface="PT Sans"/>
                <a:sym typeface="PT Sans"/>
              </a:rPr>
              <a:t>test</a:t>
            </a:r>
            <a:endParaRPr dirty="0">
              <a:solidFill>
                <a:schemeClr val="lt1"/>
              </a:solidFill>
              <a:latin typeface="PT Sans"/>
              <a:ea typeface="PT Sans"/>
              <a:cs typeface="PT Sans"/>
              <a:sym typeface="PT Sans"/>
            </a:endParaRPr>
          </a:p>
        </p:txBody>
      </p:sp>
      <p:sp>
        <p:nvSpPr>
          <p:cNvPr id="4217" name="Google Shape;4217;p62"/>
          <p:cNvSpPr/>
          <p:nvPr/>
        </p:nvSpPr>
        <p:spPr>
          <a:xfrm>
            <a:off x="108477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2"/>
          <p:cNvSpPr/>
          <p:nvPr/>
        </p:nvSpPr>
        <p:spPr>
          <a:xfrm>
            <a:off x="307005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2"/>
          <p:cNvSpPr/>
          <p:nvPr/>
        </p:nvSpPr>
        <p:spPr>
          <a:xfrm>
            <a:off x="505532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2"/>
          <p:cNvSpPr/>
          <p:nvPr/>
        </p:nvSpPr>
        <p:spPr>
          <a:xfrm>
            <a:off x="704060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1" name="Google Shape;4221;p62"/>
          <p:cNvCxnSpPr>
            <a:stCxn id="4217" idx="6"/>
            <a:endCxn id="4218" idx="2"/>
          </p:cNvCxnSpPr>
          <p:nvPr/>
        </p:nvCxnSpPr>
        <p:spPr>
          <a:xfrm>
            <a:off x="210147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grpSp>
        <p:nvGrpSpPr>
          <p:cNvPr id="4230" name="Google Shape;4230;p62"/>
          <p:cNvGrpSpPr/>
          <p:nvPr/>
        </p:nvGrpSpPr>
        <p:grpSpPr>
          <a:xfrm>
            <a:off x="8073430" y="1322283"/>
            <a:ext cx="481385" cy="484630"/>
            <a:chOff x="2620884" y="2735942"/>
            <a:chExt cx="402900" cy="416492"/>
          </a:xfrm>
        </p:grpSpPr>
        <p:sp>
          <p:nvSpPr>
            <p:cNvPr id="4231" name="Google Shape;4231;p62"/>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2"/>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6" name="Google Shape;4246;p62"/>
          <p:cNvGrpSpPr/>
          <p:nvPr/>
        </p:nvGrpSpPr>
        <p:grpSpPr>
          <a:xfrm rot="5400000">
            <a:off x="5665650" y="3711287"/>
            <a:ext cx="98902" cy="553090"/>
            <a:chOff x="4898850" y="4820550"/>
            <a:chExt cx="98902" cy="553090"/>
          </a:xfrm>
        </p:grpSpPr>
        <p:sp>
          <p:nvSpPr>
            <p:cNvPr id="4247" name="Google Shape;4247;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62"/>
          <p:cNvGrpSpPr/>
          <p:nvPr/>
        </p:nvGrpSpPr>
        <p:grpSpPr>
          <a:xfrm>
            <a:off x="2661014" y="1463965"/>
            <a:ext cx="883262" cy="242091"/>
            <a:chOff x="2300350" y="2601250"/>
            <a:chExt cx="2275275" cy="623625"/>
          </a:xfrm>
        </p:grpSpPr>
        <p:sp>
          <p:nvSpPr>
            <p:cNvPr id="4253" name="Google Shape;4253;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9" name="Google Shape;4259;p62"/>
          <p:cNvGrpSpPr/>
          <p:nvPr/>
        </p:nvGrpSpPr>
        <p:grpSpPr>
          <a:xfrm>
            <a:off x="1979967" y="4559829"/>
            <a:ext cx="1105976" cy="133969"/>
            <a:chOff x="8183182" y="663852"/>
            <a:chExt cx="1475028" cy="178673"/>
          </a:xfrm>
        </p:grpSpPr>
        <p:grpSp>
          <p:nvGrpSpPr>
            <p:cNvPr id="4260" name="Google Shape;4260;p62"/>
            <p:cNvGrpSpPr/>
            <p:nvPr/>
          </p:nvGrpSpPr>
          <p:grpSpPr>
            <a:xfrm>
              <a:off x="8183182" y="774425"/>
              <a:ext cx="1178025" cy="68100"/>
              <a:chOff x="2024450" y="204150"/>
              <a:chExt cx="1178025" cy="68100"/>
            </a:xfrm>
          </p:grpSpPr>
          <p:sp>
            <p:nvSpPr>
              <p:cNvPr id="4261" name="Google Shape;4261;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62"/>
            <p:cNvGrpSpPr/>
            <p:nvPr/>
          </p:nvGrpSpPr>
          <p:grpSpPr>
            <a:xfrm>
              <a:off x="8480185" y="663852"/>
              <a:ext cx="1178025" cy="68100"/>
              <a:chOff x="2024450" y="204150"/>
              <a:chExt cx="1178025" cy="68100"/>
            </a:xfrm>
          </p:grpSpPr>
          <p:sp>
            <p:nvSpPr>
              <p:cNvPr id="4272" name="Google Shape;4272;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2" name="Google Shape;4282;p62"/>
          <p:cNvGrpSpPr/>
          <p:nvPr/>
        </p:nvGrpSpPr>
        <p:grpSpPr>
          <a:xfrm rot="5400000">
            <a:off x="7382225" y="774962"/>
            <a:ext cx="98902" cy="553090"/>
            <a:chOff x="4898850" y="4820550"/>
            <a:chExt cx="98902" cy="553090"/>
          </a:xfrm>
        </p:grpSpPr>
        <p:sp>
          <p:nvSpPr>
            <p:cNvPr id="4283" name="Google Shape;4283;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88" name="Google Shape;4288;p62"/>
          <p:cNvCxnSpPr>
            <a:endCxn id="4219" idx="2"/>
          </p:cNvCxnSpPr>
          <p:nvPr/>
        </p:nvCxnSpPr>
        <p:spPr>
          <a:xfrm rot="10800000" flipH="1">
            <a:off x="4086625" y="1880475"/>
            <a:ext cx="968700" cy="8382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4289" name="Google Shape;4289;p62"/>
          <p:cNvCxnSpPr>
            <a:stCxn id="4219" idx="6"/>
            <a:endCxn id="4220" idx="2"/>
          </p:cNvCxnSpPr>
          <p:nvPr/>
        </p:nvCxnSpPr>
        <p:spPr>
          <a:xfrm>
            <a:off x="607202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pic>
        <p:nvPicPr>
          <p:cNvPr id="11" name="Picture 10" descr="Icon&#10;&#10;Description automatically generated">
            <a:extLst>
              <a:ext uri="{FF2B5EF4-FFF2-40B4-BE49-F238E27FC236}">
                <a16:creationId xmlns:a16="http://schemas.microsoft.com/office/drawing/2014/main" id="{B4550B03-EEB0-BE20-453A-58A2045329FA}"/>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flipH="1">
            <a:off x="1227365" y="1510875"/>
            <a:ext cx="731520" cy="731520"/>
          </a:xfrm>
          <a:prstGeom prst="rect">
            <a:avLst/>
          </a:prstGeom>
        </p:spPr>
      </p:pic>
      <p:pic>
        <p:nvPicPr>
          <p:cNvPr id="13" name="Picture 12" descr="Icon&#10;&#10;Description automatically generated">
            <a:extLst>
              <a:ext uri="{FF2B5EF4-FFF2-40B4-BE49-F238E27FC236}">
                <a16:creationId xmlns:a16="http://schemas.microsoft.com/office/drawing/2014/main" id="{572DBDE5-D9B5-1B97-C434-1D3008EEF36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a:off x="3275907" y="2400991"/>
            <a:ext cx="640080" cy="640080"/>
          </a:xfrm>
          <a:prstGeom prst="rect">
            <a:avLst/>
          </a:prstGeom>
        </p:spPr>
      </p:pic>
      <p:pic>
        <p:nvPicPr>
          <p:cNvPr id="15" name="Picture 14" descr="Text&#10;&#10;Description automatically generated with low confidence">
            <a:extLst>
              <a:ext uri="{FF2B5EF4-FFF2-40B4-BE49-F238E27FC236}">
                <a16:creationId xmlns:a16="http://schemas.microsoft.com/office/drawing/2014/main" id="{A94253CA-91D6-1E36-7032-E84EB57FA6AC}"/>
              </a:ext>
            </a:extLst>
          </p:cNvPr>
          <p:cNvPicPr>
            <a:picLocks noChangeAspect="1"/>
          </p:cNvPicPr>
          <p:nvPr/>
        </p:nvPicPr>
        <p:blipFill>
          <a:blip r:embed="rId7">
            <a:duotone>
              <a:prstClr val="black"/>
              <a:schemeClr val="accent2">
                <a:tint val="45000"/>
                <a:satMod val="400000"/>
              </a:schemeClr>
            </a:duotone>
          </a:blip>
          <a:stretch>
            <a:fillRect/>
          </a:stretch>
        </p:blipFill>
        <p:spPr>
          <a:xfrm>
            <a:off x="5237005" y="1518083"/>
            <a:ext cx="731520" cy="731520"/>
          </a:xfrm>
          <a:prstGeom prst="rect">
            <a:avLst/>
          </a:prstGeom>
        </p:spPr>
      </p:pic>
      <p:pic>
        <p:nvPicPr>
          <p:cNvPr id="19" name="Picture 18" descr="Icon&#10;&#10;Description automatically generated">
            <a:extLst>
              <a:ext uri="{FF2B5EF4-FFF2-40B4-BE49-F238E27FC236}">
                <a16:creationId xmlns:a16="http://schemas.microsoft.com/office/drawing/2014/main" id="{9868198B-7379-7C18-D6FC-71F7C56467D8}"/>
              </a:ext>
            </a:extLst>
          </p:cNvPr>
          <p:cNvPicPr>
            <a:picLocks noChangeAspect="1"/>
          </p:cNvPicPr>
          <p:nvPr/>
        </p:nvPicPr>
        <p:blipFill>
          <a:blip r:embed="rId8"/>
          <a:stretch>
            <a:fillRect/>
          </a:stretch>
        </p:blipFill>
        <p:spPr>
          <a:xfrm>
            <a:off x="7183190" y="2367503"/>
            <a:ext cx="731520" cy="731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out)">
                                      <p:cBhvr>
                                        <p:cTn id="7" dur="500"/>
                                        <p:tgtEl>
                                          <p:spTgt spid="11"/>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4217"/>
                                        </p:tgtEl>
                                        <p:attrNameLst>
                                          <p:attrName>style.visibility</p:attrName>
                                        </p:attrNameLst>
                                      </p:cBhvr>
                                      <p:to>
                                        <p:strVal val="visible"/>
                                      </p:to>
                                    </p:set>
                                    <p:animEffect transition="in" filter="circle(out)">
                                      <p:cBhvr>
                                        <p:cTn id="10" dur="500"/>
                                        <p:tgtEl>
                                          <p:spTgt spid="42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206"/>
                                        </p:tgtEl>
                                        <p:attrNameLst>
                                          <p:attrName>style.visibility</p:attrName>
                                        </p:attrNameLst>
                                      </p:cBhvr>
                                      <p:to>
                                        <p:strVal val="visible"/>
                                      </p:to>
                                    </p:set>
                                    <p:animEffect transition="in" filter="barn(inVertical)">
                                      <p:cBhvr>
                                        <p:cTn id="13" dur="500"/>
                                        <p:tgtEl>
                                          <p:spTgt spid="42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221"/>
                                        </p:tgtEl>
                                        <p:attrNameLst>
                                          <p:attrName>style.visibility</p:attrName>
                                        </p:attrNameLst>
                                      </p:cBhvr>
                                      <p:to>
                                        <p:strVal val="visible"/>
                                      </p:to>
                                    </p:set>
                                    <p:animEffect transition="in" filter="wipe(up)">
                                      <p:cBhvr>
                                        <p:cTn id="18" dur="500"/>
                                        <p:tgtEl>
                                          <p:spTgt spid="422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218"/>
                                        </p:tgtEl>
                                        <p:attrNameLst>
                                          <p:attrName>style.visibility</p:attrName>
                                        </p:attrNameLst>
                                      </p:cBhvr>
                                      <p:to>
                                        <p:strVal val="visible"/>
                                      </p:to>
                                    </p:set>
                                    <p:animEffect transition="in" filter="wipe(left)">
                                      <p:cBhvr>
                                        <p:cTn id="22" dur="500"/>
                                        <p:tgtEl>
                                          <p:spTgt spid="4218"/>
                                        </p:tgtEl>
                                      </p:cBhvr>
                                    </p:animEffect>
                                  </p:childTnLst>
                                </p:cTn>
                              </p:par>
                            </p:childTnLst>
                          </p:cTn>
                        </p:par>
                        <p:par>
                          <p:cTn id="23" fill="hold">
                            <p:stCondLst>
                              <p:cond delay="1000"/>
                            </p:stCondLst>
                            <p:childTnLst>
                              <p:par>
                                <p:cTn id="24" presetID="6" presetClass="entr" presetSubtype="32"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out)">
                                      <p:cBhvr>
                                        <p:cTn id="26" dur="500"/>
                                        <p:tgtEl>
                                          <p:spTgt spid="1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209"/>
                                        </p:tgtEl>
                                        <p:attrNameLst>
                                          <p:attrName>style.visibility</p:attrName>
                                        </p:attrNameLst>
                                      </p:cBhvr>
                                      <p:to>
                                        <p:strVal val="visible"/>
                                      </p:to>
                                    </p:set>
                                    <p:animEffect transition="in" filter="barn(inVertical)">
                                      <p:cBhvr>
                                        <p:cTn id="29" dur="500"/>
                                        <p:tgtEl>
                                          <p:spTgt spid="420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288"/>
                                        </p:tgtEl>
                                        <p:attrNameLst>
                                          <p:attrName>style.visibility</p:attrName>
                                        </p:attrNameLst>
                                      </p:cBhvr>
                                      <p:to>
                                        <p:strVal val="visible"/>
                                      </p:to>
                                    </p:set>
                                    <p:animEffect transition="in" filter="wipe(down)">
                                      <p:cBhvr>
                                        <p:cTn id="34" dur="500"/>
                                        <p:tgtEl>
                                          <p:spTgt spid="428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4219"/>
                                        </p:tgtEl>
                                        <p:attrNameLst>
                                          <p:attrName>style.visibility</p:attrName>
                                        </p:attrNameLst>
                                      </p:cBhvr>
                                      <p:to>
                                        <p:strVal val="visible"/>
                                      </p:to>
                                    </p:set>
                                    <p:animEffect transition="in" filter="wipe(left)">
                                      <p:cBhvr>
                                        <p:cTn id="38" dur="500"/>
                                        <p:tgtEl>
                                          <p:spTgt spid="4219"/>
                                        </p:tgtEl>
                                      </p:cBhvr>
                                    </p:animEffect>
                                  </p:childTnLst>
                                </p:cTn>
                              </p:par>
                            </p:childTnLst>
                          </p:cTn>
                        </p:par>
                        <p:par>
                          <p:cTn id="39" fill="hold">
                            <p:stCondLst>
                              <p:cond delay="1000"/>
                            </p:stCondLst>
                            <p:childTnLst>
                              <p:par>
                                <p:cTn id="40" presetID="6" presetClass="entr" presetSubtype="32"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circle(out)">
                                      <p:cBhvr>
                                        <p:cTn id="42" dur="500"/>
                                        <p:tgtEl>
                                          <p:spTgt spid="1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212"/>
                                        </p:tgtEl>
                                        <p:attrNameLst>
                                          <p:attrName>style.visibility</p:attrName>
                                        </p:attrNameLst>
                                      </p:cBhvr>
                                      <p:to>
                                        <p:strVal val="visible"/>
                                      </p:to>
                                    </p:set>
                                    <p:animEffect transition="in" filter="barn(inVertical)">
                                      <p:cBhvr>
                                        <p:cTn id="45" dur="500"/>
                                        <p:tgtEl>
                                          <p:spTgt spid="42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4289"/>
                                        </p:tgtEl>
                                        <p:attrNameLst>
                                          <p:attrName>style.visibility</p:attrName>
                                        </p:attrNameLst>
                                      </p:cBhvr>
                                      <p:to>
                                        <p:strVal val="visible"/>
                                      </p:to>
                                    </p:set>
                                    <p:animEffect transition="in" filter="wipe(up)">
                                      <p:cBhvr>
                                        <p:cTn id="50" dur="500"/>
                                        <p:tgtEl>
                                          <p:spTgt spid="4289"/>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4220"/>
                                        </p:tgtEl>
                                        <p:attrNameLst>
                                          <p:attrName>style.visibility</p:attrName>
                                        </p:attrNameLst>
                                      </p:cBhvr>
                                      <p:to>
                                        <p:strVal val="visible"/>
                                      </p:to>
                                    </p:set>
                                    <p:animEffect transition="in" filter="wipe(left)">
                                      <p:cBhvr>
                                        <p:cTn id="54" dur="500"/>
                                        <p:tgtEl>
                                          <p:spTgt spid="4220"/>
                                        </p:tgtEl>
                                      </p:cBhvr>
                                    </p:animEffect>
                                  </p:childTnLst>
                                </p:cTn>
                              </p:par>
                            </p:childTnLst>
                          </p:cTn>
                        </p:par>
                        <p:par>
                          <p:cTn id="55" fill="hold">
                            <p:stCondLst>
                              <p:cond delay="1000"/>
                            </p:stCondLst>
                            <p:childTnLst>
                              <p:par>
                                <p:cTn id="56" presetID="6" presetClass="entr" presetSubtype="32"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circle(out)">
                                      <p:cBhvr>
                                        <p:cTn id="58" dur="500"/>
                                        <p:tgtEl>
                                          <p:spTgt spid="1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215"/>
                                        </p:tgtEl>
                                        <p:attrNameLst>
                                          <p:attrName>style.visibility</p:attrName>
                                        </p:attrNameLst>
                                      </p:cBhvr>
                                      <p:to>
                                        <p:strVal val="visible"/>
                                      </p:to>
                                    </p:set>
                                    <p:animEffect transition="in" filter="barn(inVertical)">
                                      <p:cBhvr>
                                        <p:cTn id="61" dur="500"/>
                                        <p:tgtEl>
                                          <p:spTgt spid="42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2" restart="whenNotActive" fill="hold" evtFilter="cancelBubble" nodeType="interactiveSeq">
                <p:stCondLst>
                  <p:cond evt="onClick" delay="0">
                    <p:tgtEl>
                      <p:spTgt spid="4206"/>
                    </p:tgtEl>
                  </p:cond>
                </p:stCondLst>
                <p:endSync evt="end" delay="0">
                  <p:rtn val="all"/>
                </p:endSync>
                <p:childTnLst>
                  <p:par>
                    <p:cTn id="63" fill="hold">
                      <p:stCondLst>
                        <p:cond delay="0"/>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207"/>
                                        </p:tgtEl>
                                        <p:attrNameLst>
                                          <p:attrName>style.visibility</p:attrName>
                                        </p:attrNameLst>
                                      </p:cBhvr>
                                      <p:to>
                                        <p:strVal val="visible"/>
                                      </p:to>
                                    </p:set>
                                    <p:animEffect transition="in" filter="barn(inVertical)">
                                      <p:cBhvr>
                                        <p:cTn id="67" dur="500"/>
                                        <p:tgtEl>
                                          <p:spTgt spid="4207"/>
                                        </p:tgtEl>
                                      </p:cBhvr>
                                    </p:animEffect>
                                  </p:childTnLst>
                                </p:cTn>
                              </p:par>
                            </p:childTnLst>
                          </p:cTn>
                        </p:par>
                      </p:childTnLst>
                    </p:cTn>
                  </p:par>
                </p:childTnLst>
              </p:cTn>
              <p:nextCondLst>
                <p:cond evt="onClick" delay="0">
                  <p:tgtEl>
                    <p:spTgt spid="4206"/>
                  </p:tgtEl>
                </p:cond>
              </p:nextCondLst>
            </p:seq>
            <p:seq concurrent="1" nextAc="seek">
              <p:cTn id="68" restart="whenNotActive" fill="hold" evtFilter="cancelBubble" nodeType="interactiveSeq">
                <p:stCondLst>
                  <p:cond evt="onClick" delay="0">
                    <p:tgtEl>
                      <p:spTgt spid="4209"/>
                    </p:tgtEl>
                  </p:cond>
                </p:stCondLst>
                <p:endSync evt="end" delay="0">
                  <p:rtn val="all"/>
                </p:endSync>
                <p:childTnLst>
                  <p:par>
                    <p:cTn id="69" fill="hold">
                      <p:stCondLst>
                        <p:cond delay="0"/>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10"/>
                                        </p:tgtEl>
                                        <p:attrNameLst>
                                          <p:attrName>style.visibility</p:attrName>
                                        </p:attrNameLst>
                                      </p:cBhvr>
                                      <p:to>
                                        <p:strVal val="visible"/>
                                      </p:to>
                                    </p:set>
                                    <p:animEffect transition="in" filter="barn(inVertical)">
                                      <p:cBhvr>
                                        <p:cTn id="73" dur="500"/>
                                        <p:tgtEl>
                                          <p:spTgt spid="4210"/>
                                        </p:tgtEl>
                                      </p:cBhvr>
                                    </p:animEffect>
                                  </p:childTnLst>
                                </p:cTn>
                              </p:par>
                            </p:childTnLst>
                          </p:cTn>
                        </p:par>
                      </p:childTnLst>
                    </p:cTn>
                  </p:par>
                </p:childTnLst>
              </p:cTn>
              <p:nextCondLst>
                <p:cond evt="onClick" delay="0">
                  <p:tgtEl>
                    <p:spTgt spid="4209"/>
                  </p:tgtEl>
                </p:cond>
              </p:nextCondLst>
            </p:seq>
            <p:seq concurrent="1" nextAc="seek">
              <p:cTn id="74" restart="whenNotActive" fill="hold" evtFilter="cancelBubble" nodeType="interactiveSeq">
                <p:stCondLst>
                  <p:cond evt="onClick" delay="0">
                    <p:tgtEl>
                      <p:spTgt spid="4212"/>
                    </p:tgtEl>
                  </p:cond>
                </p:stCondLst>
                <p:endSync evt="end" delay="0">
                  <p:rtn val="all"/>
                </p:endSync>
                <p:childTnLst>
                  <p:par>
                    <p:cTn id="75" fill="hold">
                      <p:stCondLst>
                        <p:cond delay="0"/>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4213"/>
                                        </p:tgtEl>
                                        <p:attrNameLst>
                                          <p:attrName>style.visibility</p:attrName>
                                        </p:attrNameLst>
                                      </p:cBhvr>
                                      <p:to>
                                        <p:strVal val="visible"/>
                                      </p:to>
                                    </p:set>
                                    <p:animEffect transition="in" filter="barn(inVertical)">
                                      <p:cBhvr>
                                        <p:cTn id="79" dur="500"/>
                                        <p:tgtEl>
                                          <p:spTgt spid="4213"/>
                                        </p:tgtEl>
                                      </p:cBhvr>
                                    </p:animEffect>
                                  </p:childTnLst>
                                </p:cTn>
                              </p:par>
                            </p:childTnLst>
                          </p:cTn>
                        </p:par>
                      </p:childTnLst>
                    </p:cTn>
                  </p:par>
                </p:childTnLst>
              </p:cTn>
              <p:nextCondLst>
                <p:cond evt="onClick" delay="0">
                  <p:tgtEl>
                    <p:spTgt spid="4212"/>
                  </p:tgtEl>
                </p:cond>
              </p:nextCondLst>
            </p:seq>
            <p:seq concurrent="1" nextAc="seek">
              <p:cTn id="80" restart="whenNotActive" fill="hold" evtFilter="cancelBubble" nodeType="interactiveSeq">
                <p:stCondLst>
                  <p:cond evt="onClick" delay="0">
                    <p:tgtEl>
                      <p:spTgt spid="4215"/>
                    </p:tgtEl>
                  </p:cond>
                </p:stCondLst>
                <p:endSync evt="end" delay="0">
                  <p:rtn val="all"/>
                </p:endSync>
                <p:childTnLst>
                  <p:par>
                    <p:cTn id="81" fill="hold">
                      <p:stCondLst>
                        <p:cond delay="0"/>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4216"/>
                                        </p:tgtEl>
                                        <p:attrNameLst>
                                          <p:attrName>style.visibility</p:attrName>
                                        </p:attrNameLst>
                                      </p:cBhvr>
                                      <p:to>
                                        <p:strVal val="visible"/>
                                      </p:to>
                                    </p:set>
                                    <p:animEffect transition="in" filter="barn(inVertical)">
                                      <p:cBhvr>
                                        <p:cTn id="85" dur="500"/>
                                        <p:tgtEl>
                                          <p:spTgt spid="4216"/>
                                        </p:tgtEl>
                                      </p:cBhvr>
                                    </p:animEffect>
                                  </p:childTnLst>
                                </p:cTn>
                              </p:par>
                            </p:childTnLst>
                          </p:cTn>
                        </p:par>
                      </p:childTnLst>
                    </p:cTn>
                  </p:par>
                </p:childTnLst>
              </p:cTn>
              <p:nextCondLst>
                <p:cond evt="onClick" delay="0">
                  <p:tgtEl>
                    <p:spTgt spid="4215"/>
                  </p:tgtEl>
                </p:cond>
              </p:nextCondLst>
            </p:seq>
          </p:childTnLst>
        </p:cTn>
      </p:par>
    </p:tnLst>
    <p:bldLst>
      <p:bldP spid="4206" grpId="0" animBg="1"/>
      <p:bldP spid="4207" grpId="0"/>
      <p:bldP spid="4209" grpId="0" animBg="1"/>
      <p:bldP spid="4210" grpId="0"/>
      <p:bldP spid="4212" grpId="0" animBg="1"/>
      <p:bldP spid="4213" grpId="0"/>
      <p:bldP spid="4215" grpId="0" animBg="1"/>
      <p:bldP spid="4216" grpId="0"/>
      <p:bldP spid="4217" grpId="0" animBg="1"/>
      <p:bldP spid="4218" grpId="0" animBg="1"/>
      <p:bldP spid="4219" grpId="0" animBg="1"/>
      <p:bldP spid="42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49"/>
          <p:cNvSpPr txBox="1">
            <a:spLocks noGrp="1"/>
          </p:cNvSpPr>
          <p:nvPr>
            <p:ph type="title"/>
          </p:nvPr>
        </p:nvSpPr>
        <p:spPr>
          <a:xfrm>
            <a:off x="432645" y="282476"/>
            <a:ext cx="771779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So sánh giữa deep learning và machine learning</a:t>
            </a:r>
            <a:endParaRPr sz="2400" dirty="0"/>
          </a:p>
        </p:txBody>
      </p:sp>
      <p:graphicFrame>
        <p:nvGraphicFramePr>
          <p:cNvPr id="3436" name="Google Shape;3436;p49"/>
          <p:cNvGraphicFramePr/>
          <p:nvPr/>
        </p:nvGraphicFramePr>
        <p:xfrm>
          <a:off x="844415" y="855176"/>
          <a:ext cx="7040829" cy="3920445"/>
        </p:xfrm>
        <a:graphic>
          <a:graphicData uri="http://schemas.openxmlformats.org/drawingml/2006/table">
            <a:tbl>
              <a:tblPr>
                <a:noFill/>
                <a:tableStyleId>{33AD2486-CCFB-4169-A85D-F0AB1A1F837E}</a:tableStyleId>
              </a:tblPr>
              <a:tblGrid>
                <a:gridCol w="2357525">
                  <a:extLst>
                    <a:ext uri="{9D8B030D-6E8A-4147-A177-3AD203B41FA5}">
                      <a16:colId xmlns:a16="http://schemas.microsoft.com/office/drawing/2014/main" val="20000"/>
                    </a:ext>
                  </a:extLst>
                </a:gridCol>
                <a:gridCol w="2168705">
                  <a:extLst>
                    <a:ext uri="{9D8B030D-6E8A-4147-A177-3AD203B41FA5}">
                      <a16:colId xmlns:a16="http://schemas.microsoft.com/office/drawing/2014/main" val="20001"/>
                    </a:ext>
                  </a:extLst>
                </a:gridCol>
                <a:gridCol w="2514599">
                  <a:extLst>
                    <a:ext uri="{9D8B030D-6E8A-4147-A177-3AD203B41FA5}">
                      <a16:colId xmlns:a16="http://schemas.microsoft.com/office/drawing/2014/main" val="20002"/>
                    </a:ext>
                  </a:extLst>
                </a:gridCol>
              </a:tblGrid>
              <a:tr h="729432">
                <a:tc>
                  <a:txBody>
                    <a:bodyPr/>
                    <a:lstStyle/>
                    <a:p>
                      <a:pPr marL="0" lvl="0" indent="0" algn="r" rtl="0">
                        <a:spcBef>
                          <a:spcPts val="0"/>
                        </a:spcBef>
                        <a:spcAft>
                          <a:spcPts val="0"/>
                        </a:spcAft>
                        <a:buNone/>
                      </a:pPr>
                      <a:endParaRPr dirty="0">
                        <a:solidFill>
                          <a:schemeClr val="lt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lt1"/>
                          </a:solidFill>
                          <a:latin typeface="PT Sans"/>
                          <a:ea typeface="PT Sans"/>
                          <a:cs typeface="PT Sans"/>
                          <a:sym typeface="PT Sans"/>
                        </a:rPr>
                        <a:t>Machine learning</a:t>
                      </a:r>
                      <a:endParaRPr sz="1800" b="1" dirty="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Deep learning</a:t>
                      </a:r>
                      <a:endParaRPr dirty="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691713">
                <a:tc>
                  <a:txBody>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Dữ liệu</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dirty="0" err="1">
                          <a:solidFill>
                            <a:schemeClr val="lt1"/>
                          </a:solidFill>
                          <a:latin typeface="PT Sans"/>
                          <a:sym typeface="Arial"/>
                        </a:rPr>
                        <a:t>Hiệu</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suất</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tốt</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trên</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một</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tập</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dữ</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liệu</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nhỏ</a:t>
                      </a:r>
                      <a:r>
                        <a:rPr lang="en-US" sz="1400" b="1" i="0" u="none" strike="noStrike" cap="none" dirty="0">
                          <a:solidFill>
                            <a:schemeClr val="lt1"/>
                          </a:solidFill>
                          <a:latin typeface="PT Sans"/>
                          <a:sym typeface="Arial"/>
                        </a:rPr>
                        <a:t>/ </a:t>
                      </a:r>
                      <a:r>
                        <a:rPr lang="en-US" sz="1400" b="1" i="0" u="none" strike="noStrike" cap="none" dirty="0" err="1">
                          <a:solidFill>
                            <a:schemeClr val="lt1"/>
                          </a:solidFill>
                          <a:latin typeface="PT Sans"/>
                          <a:sym typeface="Arial"/>
                        </a:rPr>
                        <a:t>vừa</a:t>
                      </a:r>
                      <a:endParaRPr sz="1400" b="1" i="0" u="none" strike="noStrike" cap="none" dirty="0">
                        <a:solidFill>
                          <a:schemeClr val="lt1"/>
                        </a:solidFill>
                        <a:latin typeface="PT Sans"/>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dirty="0" err="1">
                          <a:solidFill>
                            <a:schemeClr val="lt1"/>
                          </a:solidFill>
                          <a:latin typeface="PT Sans"/>
                          <a:cs typeface="Arial"/>
                          <a:sym typeface="Arial"/>
                        </a:rPr>
                        <a:t>Hiệu</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suất</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tốt</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trên</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một</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tập</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dữ</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liệu</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lớn</a:t>
                      </a:r>
                      <a:endParaRPr sz="1400" b="1" i="0" u="none" strike="noStrike" cap="none" dirty="0">
                        <a:solidFill>
                          <a:schemeClr val="lt1"/>
                        </a:solidFill>
                        <a:latin typeface="PT Sans"/>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033359">
                <a:tc>
                  <a:txBody>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Phần cứng</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l" rtl="0">
                        <a:spcBef>
                          <a:spcPts val="0"/>
                        </a:spcBef>
                        <a:spcAft>
                          <a:spcPts val="0"/>
                        </a:spcAft>
                        <a:buNone/>
                      </a:pPr>
                      <a:r>
                        <a:rPr lang="en-US" sz="1400" b="1" i="0" u="none" strike="noStrike" cap="none" dirty="0" err="1">
                          <a:solidFill>
                            <a:schemeClr val="lt1"/>
                          </a:solidFill>
                          <a:latin typeface="PT Sans"/>
                          <a:cs typeface="Arial"/>
                          <a:sym typeface="Arial"/>
                        </a:rPr>
                        <a:t>Làm</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việc</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trên</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một</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máy</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cấp</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thấp</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không</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cần</a:t>
                      </a:r>
                      <a:r>
                        <a:rPr lang="en-US" sz="1400" b="1" i="0" u="none" strike="noStrike" cap="none" dirty="0">
                          <a:solidFill>
                            <a:schemeClr val="lt1"/>
                          </a:solidFill>
                          <a:latin typeface="PT Sans"/>
                          <a:cs typeface="Arial"/>
                          <a:sym typeface="Arial"/>
                        </a:rPr>
                        <a:t> GPU)</a:t>
                      </a: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vi-VN" sz="1400" b="1" i="0" u="none" strike="noStrike" cap="none" dirty="0">
                          <a:solidFill>
                            <a:schemeClr val="lt1"/>
                          </a:solidFill>
                          <a:cs typeface="Arial"/>
                          <a:sym typeface="Arial"/>
                        </a:rPr>
                        <a:t>Yêu cầu máy mạnh mẽ, tốt nhất là với GPU: DL thực hiện một lượng nhân ma trận đáng kể</a:t>
                      </a:r>
                      <a:endParaRPr sz="1400" b="1" i="0" u="none" strike="noStrike" cap="none" dirty="0">
                        <a:solidFill>
                          <a:schemeClr val="lt1"/>
                        </a:solidFill>
                        <a:latin typeface="PT Sans"/>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820603">
                <a:tc>
                  <a:txBody>
                    <a:bodyPr/>
                    <a:lstStyle/>
                    <a:p>
                      <a:pPr marL="0" lvl="0" indent="0" algn="l" rtl="0">
                        <a:spcBef>
                          <a:spcPts val="0"/>
                        </a:spcBef>
                        <a:spcAft>
                          <a:spcPts val="0"/>
                        </a:spcAft>
                        <a:buClr>
                          <a:schemeClr val="dk1"/>
                        </a:buClr>
                        <a:buSzPts val="1100"/>
                        <a:buFont typeface="Arial"/>
                        <a:buNone/>
                      </a:pPr>
                      <a:r>
                        <a:rPr lang="en-US" sz="1800" b="1" i="0" u="none" strike="noStrike" cap="none" dirty="0" err="1">
                          <a:solidFill>
                            <a:schemeClr val="lt1"/>
                          </a:solidFill>
                          <a:latin typeface="PT Sans"/>
                          <a:sym typeface="Arial"/>
                        </a:rPr>
                        <a:t>Thời</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gian</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thực</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hiện</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và</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yếu</a:t>
                      </a:r>
                      <a:r>
                        <a:rPr lang="en-US" sz="1800" b="1" i="0" u="none" strike="noStrike" cap="none" dirty="0">
                          <a:solidFill>
                            <a:schemeClr val="lt1"/>
                          </a:solidFill>
                          <a:latin typeface="PT Sans"/>
                          <a:sym typeface="Arial"/>
                        </a:rPr>
                        <a:t> </a:t>
                      </a:r>
                      <a:r>
                        <a:rPr lang="en-US" sz="1800" b="1" i="0" u="none" strike="noStrike" cap="none" dirty="0" err="1">
                          <a:solidFill>
                            <a:schemeClr val="lt1"/>
                          </a:solidFill>
                          <a:latin typeface="PT Sans"/>
                          <a:sym typeface="Arial"/>
                        </a:rPr>
                        <a:t>tố</a:t>
                      </a:r>
                      <a:r>
                        <a:rPr lang="en-US" sz="1800" b="1" i="0" u="none" strike="noStrike" cap="none" dirty="0">
                          <a:solidFill>
                            <a:schemeClr val="lt1"/>
                          </a:solidFill>
                          <a:latin typeface="PT Sans"/>
                          <a:sym typeface="Arial"/>
                        </a:rPr>
                        <a:t> con </a:t>
                      </a:r>
                      <a:r>
                        <a:rPr lang="en-US" sz="1800" b="1" i="0" u="none" strike="noStrike" cap="none" dirty="0" err="1">
                          <a:solidFill>
                            <a:schemeClr val="lt1"/>
                          </a:solidFill>
                          <a:latin typeface="PT Sans"/>
                          <a:sym typeface="Arial"/>
                        </a:rPr>
                        <a:t>người</a:t>
                      </a:r>
                      <a:endParaRPr sz="1800" b="1" i="0" u="none" strike="noStrike" cap="none" dirty="0">
                        <a:solidFill>
                          <a:schemeClr val="lt1"/>
                        </a:solidFill>
                        <a:latin typeface="PT Sans"/>
                        <a:sym typeface="Aria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marR="0" lvl="0" indent="0" algn="l" rtl="0">
                        <a:lnSpc>
                          <a:spcPct val="100000"/>
                        </a:lnSpc>
                        <a:spcBef>
                          <a:spcPts val="0"/>
                        </a:spcBef>
                        <a:spcAft>
                          <a:spcPts val="0"/>
                        </a:spcAft>
                        <a:buClr>
                          <a:srgbClr val="000000"/>
                        </a:buClr>
                        <a:buFont typeface="Arial"/>
                        <a:buNone/>
                      </a:pP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Từ</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vài</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phút</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đến</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vài</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giờ</a:t>
                      </a:r>
                      <a:endParaRPr lang="en-US" sz="1400" b="1" i="0" u="none" strike="noStrike" cap="none" dirty="0">
                        <a:solidFill>
                          <a:schemeClr val="lt1"/>
                        </a:solidFill>
                        <a:latin typeface="PT Sans"/>
                        <a:cs typeface="Arial"/>
                        <a:sym typeface="Arial"/>
                      </a:endParaRPr>
                    </a:p>
                    <a:p>
                      <a:pPr marL="0" marR="0" lvl="0" indent="0" algn="l" rtl="0">
                        <a:lnSpc>
                          <a:spcPct val="100000"/>
                        </a:lnSpc>
                        <a:spcBef>
                          <a:spcPts val="0"/>
                        </a:spcBef>
                        <a:spcAft>
                          <a:spcPts val="0"/>
                        </a:spcAft>
                        <a:buClr>
                          <a:srgbClr val="000000"/>
                        </a:buClr>
                        <a:buFont typeface="Arial"/>
                        <a:buNone/>
                      </a:pPr>
                      <a:r>
                        <a:rPr lang="en-US" sz="1400" b="1" i="0" u="none" strike="noStrike" cap="none" dirty="0">
                          <a:solidFill>
                            <a:schemeClr val="lt1"/>
                          </a:solidFill>
                          <a:latin typeface="PT Sans"/>
                          <a:cs typeface="Arial"/>
                          <a:sym typeface="Arial"/>
                        </a:rPr>
                        <a:t>- </a:t>
                      </a:r>
                      <a:r>
                        <a:rPr lang="vi-VN" sz="1400" b="1" i="0" u="none" strike="noStrike" cap="none" dirty="0">
                          <a:solidFill>
                            <a:schemeClr val="lt1"/>
                          </a:solidFill>
                          <a:latin typeface="PT Sans"/>
                          <a:cs typeface="Arial"/>
                          <a:sym typeface="Arial"/>
                        </a:rPr>
                        <a:t>Cần sự can thiệp của con người để sửa ch</a:t>
                      </a:r>
                      <a:r>
                        <a:rPr lang="en-US" sz="1400" b="1" i="0" u="none" strike="noStrike" cap="none" dirty="0">
                          <a:solidFill>
                            <a:schemeClr val="lt1"/>
                          </a:solidFill>
                          <a:latin typeface="PT Sans"/>
                          <a:cs typeface="Arial"/>
                          <a:sym typeface="Arial"/>
                        </a:rPr>
                        <a:t>ữ</a:t>
                      </a:r>
                      <a:r>
                        <a:rPr lang="vi-VN" sz="1400" b="1" i="0" u="none" strike="noStrike" cap="none" dirty="0">
                          <a:solidFill>
                            <a:schemeClr val="lt1"/>
                          </a:solidFill>
                          <a:latin typeface="PT Sans"/>
                          <a:cs typeface="Arial"/>
                          <a:sym typeface="Arial"/>
                        </a:rPr>
                        <a:t>a và giúp </a:t>
                      </a:r>
                      <a:r>
                        <a:rPr lang="vi-VN" sz="1400" b="1" i="0" u="none" strike="noStrike" cap="none" dirty="0" err="1">
                          <a:solidFill>
                            <a:schemeClr val="lt1"/>
                          </a:solidFill>
                          <a:latin typeface="PT Sans"/>
                          <a:cs typeface="Arial"/>
                          <a:sym typeface="Arial"/>
                        </a:rPr>
                        <a:t>model</a:t>
                      </a:r>
                      <a:r>
                        <a:rPr lang="vi-VN" sz="1400" b="1" i="0" u="none" strike="noStrike" cap="none" dirty="0">
                          <a:solidFill>
                            <a:schemeClr val="lt1"/>
                          </a:solidFill>
                          <a:latin typeface="PT Sans"/>
                          <a:cs typeface="Arial"/>
                          <a:sym typeface="Arial"/>
                        </a:rPr>
                        <a:t> học</a:t>
                      </a:r>
                      <a:endParaRPr sz="1400" b="1" i="0" u="none" strike="noStrike" cap="none" dirty="0">
                        <a:solidFill>
                          <a:schemeClr val="lt1"/>
                        </a:solidFill>
                        <a:latin typeface="PT Sans"/>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1400" b="1" i="0" u="none" strike="noStrike" cap="none" dirty="0">
                          <a:solidFill>
                            <a:schemeClr val="lt1"/>
                          </a:solidFill>
                          <a:cs typeface="Arial"/>
                          <a:sym typeface="Arial"/>
                        </a:rPr>
                        <a:t>- </a:t>
                      </a:r>
                      <a:r>
                        <a:rPr lang="vi-VN" sz="1400" b="1" i="0" u="none" strike="noStrike" cap="none" dirty="0">
                          <a:solidFill>
                            <a:schemeClr val="lt1"/>
                          </a:solidFill>
                          <a:cs typeface="Arial"/>
                          <a:sym typeface="Arial"/>
                        </a:rPr>
                        <a:t>Lên đến hàng tuần. Mạng nơ-</a:t>
                      </a:r>
                      <a:r>
                        <a:rPr lang="vi-VN" sz="1400" b="1" i="0" u="none" strike="noStrike" cap="none" dirty="0" err="1">
                          <a:solidFill>
                            <a:schemeClr val="lt1"/>
                          </a:solidFill>
                          <a:cs typeface="Arial"/>
                          <a:sym typeface="Arial"/>
                        </a:rPr>
                        <a:t>ron</a:t>
                      </a:r>
                      <a:r>
                        <a:rPr lang="vi-VN" sz="1400" b="1" i="0" u="none" strike="noStrike" cap="none" dirty="0">
                          <a:solidFill>
                            <a:schemeClr val="lt1"/>
                          </a:solidFill>
                          <a:cs typeface="Arial"/>
                          <a:sym typeface="Arial"/>
                        </a:rPr>
                        <a:t> cần tính toán một khối lượng dữ liệu đáng kể</a:t>
                      </a:r>
                      <a:endParaRPr lang="en-US" sz="1400" b="1" i="0" u="none" strike="noStrike" cap="none" dirty="0">
                        <a:solidFill>
                          <a:schemeClr val="lt1"/>
                        </a:solidFill>
                        <a:cs typeface="Arial"/>
                        <a:sym typeface="Arial"/>
                      </a:endParaRPr>
                    </a:p>
                    <a:p>
                      <a:pPr marL="0" marR="0" lvl="0" indent="0" algn="l" rtl="0">
                        <a:lnSpc>
                          <a:spcPct val="100000"/>
                        </a:lnSpc>
                        <a:spcBef>
                          <a:spcPts val="0"/>
                        </a:spcBef>
                        <a:spcAft>
                          <a:spcPts val="0"/>
                        </a:spcAft>
                        <a:buClr>
                          <a:srgbClr val="000000"/>
                        </a:buClr>
                        <a:buFont typeface="Arial"/>
                        <a:buNone/>
                      </a:pP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Tự</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học</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hỏi</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từ</a:t>
                      </a:r>
                      <a:r>
                        <a:rPr lang="en-US" sz="1400" b="1" i="0" u="none" strike="noStrike" cap="none" dirty="0">
                          <a:solidFill>
                            <a:schemeClr val="lt1"/>
                          </a:solidFill>
                          <a:latin typeface="PT Sans"/>
                          <a:cs typeface="Arial"/>
                          <a:sym typeface="Arial"/>
                        </a:rPr>
                        <a:t> dataset </a:t>
                      </a:r>
                      <a:r>
                        <a:rPr lang="en-US" sz="1400" b="1" i="0" u="none" strike="noStrike" cap="none" dirty="0" err="1">
                          <a:solidFill>
                            <a:schemeClr val="lt1"/>
                          </a:solidFill>
                          <a:latin typeface="PT Sans"/>
                          <a:cs typeface="Arial"/>
                          <a:sym typeface="Arial"/>
                        </a:rPr>
                        <a:t>và</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những</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sai</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lầm</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trong</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quá</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trình</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huán</a:t>
                      </a:r>
                      <a:r>
                        <a:rPr lang="en-US" sz="1400" b="1" i="0" u="none" strike="noStrike" cap="none" dirty="0">
                          <a:solidFill>
                            <a:schemeClr val="lt1"/>
                          </a:solidFill>
                          <a:latin typeface="PT Sans"/>
                          <a:cs typeface="Arial"/>
                          <a:sym typeface="Arial"/>
                        </a:rPr>
                        <a:t> </a:t>
                      </a:r>
                      <a:r>
                        <a:rPr lang="en-US" sz="1400" b="1" i="0" u="none" strike="noStrike" cap="none" dirty="0" err="1">
                          <a:solidFill>
                            <a:schemeClr val="lt1"/>
                          </a:solidFill>
                          <a:latin typeface="PT Sans"/>
                          <a:cs typeface="Arial"/>
                          <a:sym typeface="Arial"/>
                        </a:rPr>
                        <a:t>luyện</a:t>
                      </a:r>
                      <a:endParaRPr sz="1400" b="1" i="0" u="none" strike="noStrike" cap="none" dirty="0">
                        <a:solidFill>
                          <a:schemeClr val="lt1"/>
                        </a:solidFill>
                        <a:latin typeface="PT Sans"/>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4199250" y="4304299"/>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CÁC THÔNG SỐ VÀ NGUỒN DỮ LIỆU</a:t>
            </a:r>
            <a:endParaRPr dirty="0"/>
          </a:p>
        </p:txBody>
      </p:sp>
      <p:sp>
        <p:nvSpPr>
          <p:cNvPr id="3238" name="Google Shape;3238;p45"/>
          <p:cNvSpPr/>
          <p:nvPr/>
        </p:nvSpPr>
        <p:spPr>
          <a:xfrm>
            <a:off x="1564176" y="1241500"/>
            <a:ext cx="2171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Exo"/>
                <a:ea typeface="Exo"/>
                <a:cs typeface="Exo"/>
                <a:sym typeface="Exo"/>
              </a:rPr>
              <a:t>Dataset</a:t>
            </a:r>
            <a:endParaRPr sz="1800" b="1" dirty="0">
              <a:solidFill>
                <a:schemeClr val="lt1"/>
              </a:solidFill>
              <a:latin typeface="Exo"/>
              <a:ea typeface="Exo"/>
              <a:cs typeface="Exo"/>
              <a:sym typeface="Exo"/>
            </a:endParaRPr>
          </a:p>
        </p:txBody>
      </p:sp>
      <p:sp>
        <p:nvSpPr>
          <p:cNvPr id="3255" name="Google Shape;3255;p45"/>
          <p:cNvSpPr/>
          <p:nvPr/>
        </p:nvSpPr>
        <p:spPr>
          <a:xfrm>
            <a:off x="5416450" y="1241500"/>
            <a:ext cx="2171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Exo"/>
                <a:ea typeface="Exo"/>
                <a:cs typeface="Exo"/>
                <a:sym typeface="Exo"/>
              </a:rPr>
              <a:t>Timestamp</a:t>
            </a:r>
            <a:endParaRPr sz="1800" b="1" dirty="0">
              <a:solidFill>
                <a:schemeClr val="lt1"/>
              </a:solidFill>
              <a:latin typeface="Exo"/>
              <a:ea typeface="Exo"/>
              <a:cs typeface="Exo"/>
              <a:sym typeface="Exo"/>
            </a:endParaRPr>
          </a:p>
        </p:txBody>
      </p:sp>
      <p:sp>
        <p:nvSpPr>
          <p:cNvPr id="3256" name="Google Shape;3256;p45"/>
          <p:cNvSpPr/>
          <p:nvPr/>
        </p:nvSpPr>
        <p:spPr>
          <a:xfrm>
            <a:off x="3386538" y="2482056"/>
            <a:ext cx="2647274"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Exo"/>
                <a:ea typeface="Exo"/>
                <a:cs typeface="Exo"/>
                <a:sym typeface="Exo"/>
              </a:rPr>
              <a:t>Số vòng huấn luyện</a:t>
            </a:r>
            <a:endParaRPr sz="1800" b="1" dirty="0">
              <a:solidFill>
                <a:schemeClr val="lt1"/>
              </a:solidFill>
              <a:latin typeface="Exo"/>
              <a:ea typeface="Exo"/>
              <a:cs typeface="Exo"/>
              <a:sym typeface="Exo"/>
            </a:endParaRPr>
          </a:p>
        </p:txBody>
      </p:sp>
      <p:sp>
        <p:nvSpPr>
          <p:cNvPr id="3257" name="Google Shape;3257;p45"/>
          <p:cNvSpPr/>
          <p:nvPr/>
        </p:nvSpPr>
        <p:spPr>
          <a:xfrm>
            <a:off x="2860050" y="3952497"/>
            <a:ext cx="3423900" cy="1087335"/>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5"/>
          <p:cNvSpPr txBox="1"/>
          <p:nvPr/>
        </p:nvSpPr>
        <p:spPr>
          <a:xfrm>
            <a:off x="5865694" y="1677823"/>
            <a:ext cx="1411500" cy="5727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accent2"/>
                </a:solidFill>
                <a:latin typeface="Exo"/>
                <a:ea typeface="Exo"/>
                <a:cs typeface="Exo"/>
                <a:sym typeface="Exo"/>
              </a:rPr>
              <a:t>5</a:t>
            </a:r>
            <a:endParaRPr sz="2500" b="1" dirty="0">
              <a:solidFill>
                <a:schemeClr val="accent2"/>
              </a:solidFill>
              <a:latin typeface="Exo"/>
              <a:ea typeface="Exo"/>
              <a:cs typeface="Exo"/>
              <a:sym typeface="Exo"/>
            </a:endParaRPr>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14;p45">
            <a:extLst>
              <a:ext uri="{FF2B5EF4-FFF2-40B4-BE49-F238E27FC236}">
                <a16:creationId xmlns:a16="http://schemas.microsoft.com/office/drawing/2014/main" id="{D5171E53-8B89-20BE-B881-D2977ED6856D}"/>
              </a:ext>
            </a:extLst>
          </p:cNvPr>
          <p:cNvSpPr txBox="1"/>
          <p:nvPr/>
        </p:nvSpPr>
        <p:spPr>
          <a:xfrm>
            <a:off x="1174219" y="1741496"/>
            <a:ext cx="3085200" cy="452100"/>
          </a:xfrm>
          <a:prstGeom prst="rect">
            <a:avLst/>
          </a:prstGeom>
          <a:noFill/>
          <a:ln>
            <a:noFill/>
          </a:ln>
        </p:spPr>
        <p:txBody>
          <a:bodyPr spcFirstLastPara="1" wrap="square" lIns="91425" tIns="91425" rIns="91425" bIns="91425" anchor="ctr" anchorCtr="0">
            <a:noAutofit/>
          </a:bodyPr>
          <a:lstStyle/>
          <a:p>
            <a:pPr algn="ctr"/>
            <a:r>
              <a:rPr lang="en-US" dirty="0">
                <a:solidFill>
                  <a:schemeClr val="lt1"/>
                </a:solidFill>
                <a:latin typeface="PT Sans"/>
                <a:sym typeface="Exo"/>
              </a:rPr>
              <a:t>VNM (</a:t>
            </a:r>
            <a:r>
              <a:rPr lang="en-US" dirty="0" err="1">
                <a:solidFill>
                  <a:schemeClr val="lt1"/>
                </a:solidFill>
                <a:latin typeface="PT Sans"/>
                <a:sym typeface="Exo"/>
              </a:rPr>
              <a:t>VanEck</a:t>
            </a:r>
            <a:r>
              <a:rPr lang="en-US" dirty="0">
                <a:solidFill>
                  <a:schemeClr val="lt1"/>
                </a:solidFill>
                <a:latin typeface="PT Sans"/>
                <a:sym typeface="Exo"/>
              </a:rPr>
              <a:t> Vietnam ETF) </a:t>
            </a:r>
          </a:p>
          <a:p>
            <a:pPr algn="ctr"/>
            <a:r>
              <a:rPr lang="en-US" dirty="0">
                <a:solidFill>
                  <a:schemeClr val="lt1"/>
                </a:solidFill>
                <a:latin typeface="PT Sans"/>
                <a:sym typeface="Exo"/>
              </a:rPr>
              <a:t>(</a:t>
            </a:r>
            <a:r>
              <a:rPr lang="en-US" dirty="0" err="1">
                <a:solidFill>
                  <a:schemeClr val="lt1"/>
                </a:solidFill>
                <a:latin typeface="PT Sans"/>
                <a:sym typeface="Exo"/>
              </a:rPr>
              <a:t>Từ</a:t>
            </a:r>
            <a:r>
              <a:rPr lang="en-US" dirty="0">
                <a:solidFill>
                  <a:schemeClr val="lt1"/>
                </a:solidFill>
                <a:latin typeface="PT Sans"/>
                <a:sym typeface="Exo"/>
              </a:rPr>
              <a:t> ngày 1/12/2021 - 30/11/2022)</a:t>
            </a:r>
          </a:p>
        </p:txBody>
      </p:sp>
      <p:sp>
        <p:nvSpPr>
          <p:cNvPr id="3" name="Google Shape;3292;p45">
            <a:extLst>
              <a:ext uri="{FF2B5EF4-FFF2-40B4-BE49-F238E27FC236}">
                <a16:creationId xmlns:a16="http://schemas.microsoft.com/office/drawing/2014/main" id="{174032DC-5C5C-FC25-4D0E-2BDF822AEB20}"/>
              </a:ext>
            </a:extLst>
          </p:cNvPr>
          <p:cNvSpPr/>
          <p:nvPr/>
        </p:nvSpPr>
        <p:spPr>
          <a:xfrm>
            <a:off x="4363782" y="300929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93;p45">
            <a:extLst>
              <a:ext uri="{FF2B5EF4-FFF2-40B4-BE49-F238E27FC236}">
                <a16:creationId xmlns:a16="http://schemas.microsoft.com/office/drawing/2014/main" id="{6A5B06C4-0070-84DB-BA65-FAA32B81DAF7}"/>
              </a:ext>
            </a:extLst>
          </p:cNvPr>
          <p:cNvSpPr/>
          <p:nvPr/>
        </p:nvSpPr>
        <p:spPr>
          <a:xfrm>
            <a:off x="4775957" y="300929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94;p45">
            <a:extLst>
              <a:ext uri="{FF2B5EF4-FFF2-40B4-BE49-F238E27FC236}">
                <a16:creationId xmlns:a16="http://schemas.microsoft.com/office/drawing/2014/main" id="{5573C34A-897A-26BA-81C6-1F4DB2C95BD2}"/>
              </a:ext>
            </a:extLst>
          </p:cNvPr>
          <p:cNvSpPr/>
          <p:nvPr/>
        </p:nvSpPr>
        <p:spPr>
          <a:xfrm>
            <a:off x="5188132" y="300929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95;p45">
            <a:extLst>
              <a:ext uri="{FF2B5EF4-FFF2-40B4-BE49-F238E27FC236}">
                <a16:creationId xmlns:a16="http://schemas.microsoft.com/office/drawing/2014/main" id="{C5BE6B02-7724-45E4-DD22-1CB1186687A0}"/>
              </a:ext>
            </a:extLst>
          </p:cNvPr>
          <p:cNvSpPr/>
          <p:nvPr/>
        </p:nvSpPr>
        <p:spPr>
          <a:xfrm>
            <a:off x="5600307" y="300929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89;p45">
            <a:extLst>
              <a:ext uri="{FF2B5EF4-FFF2-40B4-BE49-F238E27FC236}">
                <a16:creationId xmlns:a16="http://schemas.microsoft.com/office/drawing/2014/main" id="{9D475C0F-6871-A9D6-4C29-3A4E57D7FF3F}"/>
              </a:ext>
            </a:extLst>
          </p:cNvPr>
          <p:cNvSpPr txBox="1"/>
          <p:nvPr/>
        </p:nvSpPr>
        <p:spPr>
          <a:xfrm>
            <a:off x="3528735" y="2963647"/>
            <a:ext cx="9351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lt1"/>
                </a:solidFill>
                <a:latin typeface="Exo"/>
                <a:ea typeface="Exo"/>
                <a:cs typeface="Exo"/>
                <a:sym typeface="Exo"/>
              </a:rPr>
              <a:t>300</a:t>
            </a:r>
            <a:endParaRPr sz="1800" b="1" dirty="0">
              <a:solidFill>
                <a:schemeClr val="lt1"/>
              </a:solidFill>
              <a:latin typeface="Exo"/>
              <a:ea typeface="Exo"/>
              <a:cs typeface="Exo"/>
              <a:sym typeface="Exo"/>
            </a:endParaRPr>
          </a:p>
        </p:txBody>
      </p:sp>
      <p:sp>
        <p:nvSpPr>
          <p:cNvPr id="15" name="Google Shape;3255;p45">
            <a:extLst>
              <a:ext uri="{FF2B5EF4-FFF2-40B4-BE49-F238E27FC236}">
                <a16:creationId xmlns:a16="http://schemas.microsoft.com/office/drawing/2014/main" id="{921CB67D-1DE6-7236-B274-032FC7D166D9}"/>
              </a:ext>
            </a:extLst>
          </p:cNvPr>
          <p:cNvSpPr/>
          <p:nvPr/>
        </p:nvSpPr>
        <p:spPr>
          <a:xfrm>
            <a:off x="3486150" y="3606423"/>
            <a:ext cx="2171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err="1">
                <a:solidFill>
                  <a:schemeClr val="lt1"/>
                </a:solidFill>
                <a:latin typeface="Exo"/>
                <a:ea typeface="Exo"/>
                <a:cs typeface="Exo"/>
                <a:sym typeface="Exo"/>
              </a:rPr>
              <a:t>Độ</a:t>
            </a:r>
            <a:r>
              <a:rPr lang="en-US" sz="1800" b="1" dirty="0">
                <a:solidFill>
                  <a:schemeClr val="lt1"/>
                </a:solidFill>
                <a:latin typeface="Exo"/>
                <a:ea typeface="Exo"/>
                <a:cs typeface="Exo"/>
                <a:sym typeface="Exo"/>
              </a:rPr>
              <a:t> </a:t>
            </a:r>
            <a:r>
              <a:rPr lang="en-US" sz="1800" b="1" dirty="0" err="1">
                <a:solidFill>
                  <a:schemeClr val="lt1"/>
                </a:solidFill>
                <a:latin typeface="Exo"/>
                <a:ea typeface="Exo"/>
                <a:cs typeface="Exo"/>
                <a:sym typeface="Exo"/>
              </a:rPr>
              <a:t>đo</a:t>
            </a:r>
            <a:endParaRPr sz="1800" b="1" dirty="0">
              <a:solidFill>
                <a:schemeClr val="lt1"/>
              </a:solidFill>
              <a:latin typeface="Exo"/>
              <a:ea typeface="Exo"/>
              <a:cs typeface="Exo"/>
              <a:sym typeface="Exo"/>
            </a:endParaRPr>
          </a:p>
        </p:txBody>
      </p:sp>
      <p:sp>
        <p:nvSpPr>
          <p:cNvPr id="16" name="Google Shape;3314;p45">
            <a:extLst>
              <a:ext uri="{FF2B5EF4-FFF2-40B4-BE49-F238E27FC236}">
                <a16:creationId xmlns:a16="http://schemas.microsoft.com/office/drawing/2014/main" id="{E43FBD62-A151-FF61-2250-B82C0AECA692}"/>
              </a:ext>
            </a:extLst>
          </p:cNvPr>
          <p:cNvSpPr txBox="1"/>
          <p:nvPr/>
        </p:nvSpPr>
        <p:spPr>
          <a:xfrm>
            <a:off x="3386538" y="3977884"/>
            <a:ext cx="3085200" cy="452100"/>
          </a:xfrm>
          <a:prstGeom prst="rect">
            <a:avLst/>
          </a:prstGeom>
          <a:noFill/>
          <a:ln>
            <a:noFill/>
          </a:ln>
        </p:spPr>
        <p:txBody>
          <a:bodyPr spcFirstLastPara="1" wrap="square" lIns="91425" tIns="91425" rIns="91425" bIns="91425" anchor="ctr" anchorCtr="0">
            <a:noAutofit/>
          </a:bodyPr>
          <a:lstStyle/>
          <a:p>
            <a:r>
              <a:rPr lang="en-US" b="1" dirty="0">
                <a:solidFill>
                  <a:schemeClr val="lt1"/>
                </a:solidFill>
                <a:latin typeface="Exo"/>
                <a:sym typeface="Exo"/>
              </a:rPr>
              <a:t>MSE ( Mean Squared Error)</a:t>
            </a:r>
          </a:p>
        </p:txBody>
      </p:sp>
      <p:sp>
        <p:nvSpPr>
          <p:cNvPr id="17" name="Google Shape;3314;p45">
            <a:extLst>
              <a:ext uri="{FF2B5EF4-FFF2-40B4-BE49-F238E27FC236}">
                <a16:creationId xmlns:a16="http://schemas.microsoft.com/office/drawing/2014/main" id="{287D575C-D16D-FBC9-F39B-28F27AF834B1}"/>
              </a:ext>
            </a:extLst>
          </p:cNvPr>
          <p:cNvSpPr txBox="1"/>
          <p:nvPr/>
        </p:nvSpPr>
        <p:spPr>
          <a:xfrm>
            <a:off x="2887077" y="4416244"/>
            <a:ext cx="3369845" cy="452100"/>
          </a:xfrm>
          <a:prstGeom prst="rect">
            <a:avLst/>
          </a:prstGeom>
          <a:noFill/>
          <a:ln>
            <a:noFill/>
          </a:ln>
        </p:spPr>
        <p:txBody>
          <a:bodyPr spcFirstLastPara="1" wrap="square" lIns="91425" tIns="91425" rIns="91425" bIns="91425" anchor="ctr" anchorCtr="0">
            <a:noAutofit/>
          </a:bodyPr>
          <a:lstStyle/>
          <a:p>
            <a:pPr algn="ctr"/>
            <a:r>
              <a:rPr lang="en-US" dirty="0">
                <a:solidFill>
                  <a:schemeClr val="lt1"/>
                </a:solidFill>
                <a:sym typeface="Exo"/>
              </a:rPr>
              <a:t>T</a:t>
            </a:r>
            <a:r>
              <a:rPr lang="vi-VN" dirty="0" err="1">
                <a:solidFill>
                  <a:schemeClr val="lt1"/>
                </a:solidFill>
                <a:sym typeface="Exo"/>
              </a:rPr>
              <a:t>ính</a:t>
            </a:r>
            <a:r>
              <a:rPr lang="vi-VN" dirty="0">
                <a:solidFill>
                  <a:schemeClr val="lt1"/>
                </a:solidFill>
                <a:sym typeface="Exo"/>
              </a:rPr>
              <a:t> trung bình </a:t>
            </a:r>
            <a:r>
              <a:rPr lang="vi-VN" dirty="0" err="1">
                <a:solidFill>
                  <a:schemeClr val="lt1"/>
                </a:solidFill>
                <a:sym typeface="Exo"/>
              </a:rPr>
              <a:t>bình</a:t>
            </a:r>
            <a:r>
              <a:rPr lang="vi-VN" dirty="0">
                <a:solidFill>
                  <a:schemeClr val="lt1"/>
                </a:solidFill>
                <a:sym typeface="Exo"/>
              </a:rPr>
              <a:t> phương sai số giữa giá trị dự đoán và thực tế của mẫu.</a:t>
            </a:r>
            <a:endParaRPr lang="en-US" dirty="0">
              <a:solidFill>
                <a:schemeClr val="lt1"/>
              </a:solidFill>
              <a:latin typeface="PT Sans"/>
              <a:sym typeface="Exo"/>
            </a:endParaRPr>
          </a:p>
        </p:txBody>
      </p:sp>
      <p:pic>
        <p:nvPicPr>
          <p:cNvPr id="18" name="Picture 17">
            <a:extLst>
              <a:ext uri="{FF2B5EF4-FFF2-40B4-BE49-F238E27FC236}">
                <a16:creationId xmlns:a16="http://schemas.microsoft.com/office/drawing/2014/main" id="{56616671-596A-9224-7999-8F69203B0486}"/>
              </a:ext>
            </a:extLst>
          </p:cNvPr>
          <p:cNvPicPr>
            <a:picLocks noChangeAspect="1"/>
          </p:cNvPicPr>
          <p:nvPr/>
        </p:nvPicPr>
        <p:blipFill>
          <a:blip r:embed="rId3"/>
          <a:stretch>
            <a:fillRect/>
          </a:stretch>
        </p:blipFill>
        <p:spPr>
          <a:xfrm>
            <a:off x="6225398" y="4014246"/>
            <a:ext cx="1866900" cy="762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38"/>
                                        </p:tgtEl>
                                        <p:attrNameLst>
                                          <p:attrName>style.visibility</p:attrName>
                                        </p:attrNameLst>
                                      </p:cBhvr>
                                      <p:to>
                                        <p:strVal val="visible"/>
                                      </p:to>
                                    </p:set>
                                    <p:animEffect transition="in" filter="barn(inVertical)">
                                      <p:cBhvr>
                                        <p:cTn id="7" dur="500"/>
                                        <p:tgtEl>
                                          <p:spTgt spid="32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255"/>
                                        </p:tgtEl>
                                        <p:attrNameLst>
                                          <p:attrName>style.visibility</p:attrName>
                                        </p:attrNameLst>
                                      </p:cBhvr>
                                      <p:to>
                                        <p:strVal val="visible"/>
                                      </p:to>
                                    </p:set>
                                    <p:animEffect transition="in" filter="barn(inVertical)">
                                      <p:cBhvr>
                                        <p:cTn id="17" dur="500"/>
                                        <p:tgtEl>
                                          <p:spTgt spid="325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290"/>
                                        </p:tgtEl>
                                        <p:attrNameLst>
                                          <p:attrName>style.visibility</p:attrName>
                                        </p:attrNameLst>
                                      </p:cBhvr>
                                      <p:to>
                                        <p:strVal val="visible"/>
                                      </p:to>
                                    </p:set>
                                    <p:animEffect transition="in" filter="barn(inVertical)">
                                      <p:cBhvr>
                                        <p:cTn id="22" dur="500"/>
                                        <p:tgtEl>
                                          <p:spTgt spid="329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256"/>
                                        </p:tgtEl>
                                        <p:attrNameLst>
                                          <p:attrName>style.visibility</p:attrName>
                                        </p:attrNameLst>
                                      </p:cBhvr>
                                      <p:to>
                                        <p:strVal val="visible"/>
                                      </p:to>
                                    </p:set>
                                    <p:animEffect transition="in" filter="barn(inVertical)">
                                      <p:cBhvr>
                                        <p:cTn id="27" dur="500"/>
                                        <p:tgtEl>
                                          <p:spTgt spid="325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out)">
                                      <p:cBhvr>
                                        <p:cTn id="32" dur="500"/>
                                        <p:tgtEl>
                                          <p:spTgt spid="3"/>
                                        </p:tgtEl>
                                      </p:cBhvr>
                                    </p:animEffect>
                                  </p:childTnLst>
                                </p:cTn>
                              </p:par>
                            </p:childTnLst>
                          </p:cTn>
                        </p:par>
                        <p:par>
                          <p:cTn id="33" fill="hold">
                            <p:stCondLst>
                              <p:cond delay="500"/>
                            </p:stCondLst>
                            <p:childTnLst>
                              <p:par>
                                <p:cTn id="34" presetID="6" presetClass="entr" presetSubtype="32"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circle(out)">
                                      <p:cBhvr>
                                        <p:cTn id="36" dur="500"/>
                                        <p:tgtEl>
                                          <p:spTgt spid="4"/>
                                        </p:tgtEl>
                                      </p:cBhvr>
                                    </p:animEffect>
                                  </p:childTnLst>
                                </p:cTn>
                              </p:par>
                            </p:childTnLst>
                          </p:cTn>
                        </p:par>
                        <p:par>
                          <p:cTn id="37" fill="hold">
                            <p:stCondLst>
                              <p:cond delay="1000"/>
                            </p:stCondLst>
                            <p:childTnLst>
                              <p:par>
                                <p:cTn id="38" presetID="6" presetClass="entr" presetSubtype="32"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out)">
                                      <p:cBhvr>
                                        <p:cTn id="40" dur="500"/>
                                        <p:tgtEl>
                                          <p:spTgt spid="5"/>
                                        </p:tgtEl>
                                      </p:cBhvr>
                                    </p:animEffect>
                                  </p:childTnLst>
                                </p:cTn>
                              </p:par>
                            </p:childTnLst>
                          </p:cTn>
                        </p:par>
                        <p:par>
                          <p:cTn id="41" fill="hold">
                            <p:stCondLst>
                              <p:cond delay="1500"/>
                            </p:stCondLst>
                            <p:childTnLst>
                              <p:par>
                                <p:cTn id="42" presetID="6" presetClass="entr" presetSubtype="32"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ircle(out)">
                                      <p:cBhvr>
                                        <p:cTn id="44" dur="500"/>
                                        <p:tgtEl>
                                          <p:spTgt spid="6"/>
                                        </p:tgtEl>
                                      </p:cBhvr>
                                    </p:animEffect>
                                  </p:childTnLst>
                                </p:cTn>
                              </p:par>
                            </p:childTnLst>
                          </p:cTn>
                        </p:par>
                        <p:par>
                          <p:cTn id="45" fill="hold">
                            <p:stCondLst>
                              <p:cond delay="2000"/>
                            </p:stCondLst>
                            <p:childTnLst>
                              <p:par>
                                <p:cTn id="46" presetID="16" presetClass="entr" presetSubtype="21"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arn(inVertical)">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257"/>
                                        </p:tgtEl>
                                        <p:attrNameLst>
                                          <p:attrName>style.visibility</p:attrName>
                                        </p:attrNameLst>
                                      </p:cBhvr>
                                      <p:to>
                                        <p:strVal val="visible"/>
                                      </p:to>
                                    </p:set>
                                    <p:animEffect transition="in" filter="wipe(up)">
                                      <p:cBhvr>
                                        <p:cTn id="58" dur="500"/>
                                        <p:tgtEl>
                                          <p:spTgt spid="325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arn(inVertical)">
                                      <p:cBhvr>
                                        <p:cTn id="63" dur="500"/>
                                        <p:tgtEl>
                                          <p:spTgt spid="1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arn(inVertical)">
                                      <p:cBhvr>
                                        <p:cTn id="66" dur="500"/>
                                        <p:tgtEl>
                                          <p:spTgt spid="17"/>
                                        </p:tgtEl>
                                      </p:cBhvr>
                                    </p:animEffect>
                                  </p:childTnLst>
                                </p:cTn>
                              </p:par>
                              <p:par>
                                <p:cTn id="67" presetID="16" presetClass="entr" presetSubtype="21"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arn(inVertical)">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8" grpId="0" animBg="1"/>
      <p:bldP spid="3255" grpId="0" animBg="1"/>
      <p:bldP spid="3256" grpId="0" animBg="1"/>
      <p:bldP spid="3257" grpId="0" animBg="1"/>
      <p:bldP spid="3290" grpId="0"/>
      <p:bldP spid="2" grpId="0"/>
      <p:bldP spid="3" grpId="0" animBg="1"/>
      <p:bldP spid="4" grpId="0" animBg="1"/>
      <p:bldP spid="5" grpId="0" animBg="1"/>
      <p:bldP spid="6" grpId="0" animBg="1"/>
      <p:bldP spid="7" grpId="0"/>
      <p:bldP spid="15" grpId="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880-662E-79D8-4736-11C8D5EBB376}"/>
              </a:ext>
            </a:extLst>
          </p:cNvPr>
          <p:cNvSpPr>
            <a:spLocks noGrp="1"/>
          </p:cNvSpPr>
          <p:nvPr>
            <p:ph type="title"/>
          </p:nvPr>
        </p:nvSpPr>
        <p:spPr>
          <a:xfrm>
            <a:off x="698812" y="232219"/>
            <a:ext cx="8116575" cy="572700"/>
          </a:xfrm>
        </p:spPr>
        <p:txBody>
          <a:bodyPr/>
          <a:lstStyle/>
          <a:p>
            <a:r>
              <a:rPr lang="en-US" dirty="0" err="1"/>
              <a:t>Bảng</a:t>
            </a:r>
            <a:r>
              <a:rPr lang="en-US" dirty="0"/>
              <a:t> so </a:t>
            </a:r>
            <a:r>
              <a:rPr lang="en-US" dirty="0" err="1"/>
              <a:t>sánh</a:t>
            </a:r>
            <a:r>
              <a:rPr lang="en-US" dirty="0"/>
              <a:t> </a:t>
            </a:r>
            <a:r>
              <a:rPr lang="en-US" dirty="0" err="1"/>
              <a:t>độ</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các</a:t>
            </a:r>
            <a:r>
              <a:rPr lang="en-US" dirty="0"/>
              <a:t> model</a:t>
            </a:r>
          </a:p>
        </p:txBody>
      </p:sp>
      <p:graphicFrame>
        <p:nvGraphicFramePr>
          <p:cNvPr id="3" name="Table 2">
            <a:extLst>
              <a:ext uri="{FF2B5EF4-FFF2-40B4-BE49-F238E27FC236}">
                <a16:creationId xmlns:a16="http://schemas.microsoft.com/office/drawing/2014/main" id="{EC7E00C8-4253-D81A-A2E7-5ACDD6407D8B}"/>
              </a:ext>
            </a:extLst>
          </p:cNvPr>
          <p:cNvGraphicFramePr>
            <a:graphicFrameLocks noGrp="1"/>
          </p:cNvGraphicFramePr>
          <p:nvPr>
            <p:extLst>
              <p:ext uri="{D42A27DB-BD31-4B8C-83A1-F6EECF244321}">
                <p14:modId xmlns:p14="http://schemas.microsoft.com/office/powerpoint/2010/main" val="2754969216"/>
              </p:ext>
            </p:extLst>
          </p:nvPr>
        </p:nvGraphicFramePr>
        <p:xfrm>
          <a:off x="1509876" y="880365"/>
          <a:ext cx="6124248" cy="3855475"/>
        </p:xfrm>
        <a:graphic>
          <a:graphicData uri="http://schemas.openxmlformats.org/drawingml/2006/table">
            <a:tbl>
              <a:tblPr firstRow="1" firstCol="1" bandRow="1">
                <a:tableStyleId>{3C2FFA5D-87B4-456A-9821-1D502468CF0F}</a:tableStyleId>
              </a:tblPr>
              <a:tblGrid>
                <a:gridCol w="2185278">
                  <a:extLst>
                    <a:ext uri="{9D8B030D-6E8A-4147-A177-3AD203B41FA5}">
                      <a16:colId xmlns:a16="http://schemas.microsoft.com/office/drawing/2014/main" val="4205962157"/>
                    </a:ext>
                  </a:extLst>
                </a:gridCol>
                <a:gridCol w="2642687">
                  <a:extLst>
                    <a:ext uri="{9D8B030D-6E8A-4147-A177-3AD203B41FA5}">
                      <a16:colId xmlns:a16="http://schemas.microsoft.com/office/drawing/2014/main" val="3074924863"/>
                    </a:ext>
                  </a:extLst>
                </a:gridCol>
                <a:gridCol w="1296283">
                  <a:extLst>
                    <a:ext uri="{9D8B030D-6E8A-4147-A177-3AD203B41FA5}">
                      <a16:colId xmlns:a16="http://schemas.microsoft.com/office/drawing/2014/main" val="1044541714"/>
                    </a:ext>
                  </a:extLst>
                </a:gridCol>
              </a:tblGrid>
              <a:tr h="179805">
                <a:tc>
                  <a:txBody>
                    <a:bodyPr/>
                    <a:lstStyle/>
                    <a:p>
                      <a:pPr marL="0" marR="0" algn="ctr">
                        <a:lnSpc>
                          <a:spcPct val="107000"/>
                        </a:lnSpc>
                        <a:spcBef>
                          <a:spcPts val="0"/>
                        </a:spcBef>
                        <a:spcAft>
                          <a:spcPts val="0"/>
                        </a:spcAft>
                      </a:pPr>
                      <a:r>
                        <a:rPr lang="en-US" sz="1200" b="1" dirty="0">
                          <a:effectLst/>
                        </a:rPr>
                        <a:t>Model</a:t>
                      </a:r>
                      <a:endParaRPr lang="en-US" sz="1200" b="1" dirty="0">
                        <a:effectLst/>
                        <a:latin typeface="Times New Roman" panose="02020603050405020304" pitchFamily="18" charset="0"/>
                        <a:ea typeface="Calibri" panose="020F0502020204030204" pitchFamily="34" charset="0"/>
                      </a:endParaRPr>
                    </a:p>
                  </a:txBody>
                  <a:tcPr marL="57898" marR="578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effectLst/>
                        </a:rPr>
                        <a:t>Accuracy</a:t>
                      </a:r>
                      <a:endParaRPr lang="en-US" sz="1200" b="1" dirty="0">
                        <a:effectLst/>
                        <a:latin typeface="Times New Roman" panose="02020603050405020304" pitchFamily="18" charset="0"/>
                        <a:ea typeface="Calibri" panose="020F0502020204030204" pitchFamily="34" charset="0"/>
                      </a:endParaRPr>
                    </a:p>
                  </a:txBody>
                  <a:tcPr marL="57898" marR="578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200" b="1" dirty="0">
                        <a:effectLst/>
                      </a:endParaRPr>
                    </a:p>
                    <a:p>
                      <a:pPr marL="0" marR="0" algn="ctr">
                        <a:lnSpc>
                          <a:spcPct val="107000"/>
                        </a:lnSpc>
                        <a:spcBef>
                          <a:spcPts val="0"/>
                        </a:spcBef>
                        <a:spcAft>
                          <a:spcPts val="0"/>
                        </a:spcAft>
                      </a:pPr>
                      <a:r>
                        <a:rPr lang="en-US" sz="1200" b="1" dirty="0">
                          <a:effectLst/>
                        </a:rPr>
                        <a:t>Time per model</a:t>
                      </a:r>
                    </a:p>
                    <a:p>
                      <a:pPr marL="0" marR="0" algn="ctr">
                        <a:lnSpc>
                          <a:spcPct val="107000"/>
                        </a:lnSpc>
                        <a:spcBef>
                          <a:spcPts val="0"/>
                        </a:spcBef>
                        <a:spcAft>
                          <a:spcPts val="0"/>
                        </a:spcAft>
                      </a:pPr>
                      <a:endParaRPr lang="en-US" sz="1200" b="1" dirty="0">
                        <a:effectLst/>
                        <a:latin typeface="Times New Roman" panose="02020603050405020304" pitchFamily="18" charset="0"/>
                        <a:ea typeface="Calibri" panose="020F0502020204030204" pitchFamily="34" charset="0"/>
                      </a:endParaRPr>
                    </a:p>
                  </a:txBody>
                  <a:tcPr marL="57898" marR="578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562086"/>
                  </a:ext>
                </a:extLst>
              </a:tr>
              <a:tr h="179805">
                <a:tc>
                  <a:txBody>
                    <a:bodyPr/>
                    <a:lstStyle/>
                    <a:p>
                      <a:pPr marL="0" marR="0">
                        <a:lnSpc>
                          <a:spcPct val="107000"/>
                        </a:lnSpc>
                        <a:spcBef>
                          <a:spcPts val="0"/>
                        </a:spcBef>
                        <a:spcAft>
                          <a:spcPts val="0"/>
                        </a:spcAft>
                      </a:pPr>
                      <a:r>
                        <a:rPr lang="en-US" sz="1200">
                          <a:effectLst/>
                        </a:rPr>
                        <a:t>LSTM</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93.34%</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00:56</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023999"/>
                  </a:ext>
                </a:extLst>
              </a:tr>
              <a:tr h="179805">
                <a:tc>
                  <a:txBody>
                    <a:bodyPr/>
                    <a:lstStyle/>
                    <a:p>
                      <a:pPr marL="0" marR="0">
                        <a:lnSpc>
                          <a:spcPct val="107000"/>
                        </a:lnSpc>
                        <a:spcBef>
                          <a:spcPts val="0"/>
                        </a:spcBef>
                        <a:spcAft>
                          <a:spcPts val="0"/>
                        </a:spcAft>
                      </a:pPr>
                      <a:r>
                        <a:rPr lang="en-US" sz="1200">
                          <a:effectLst/>
                        </a:rPr>
                        <a:t>LSTM Bidirectional</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81.24%</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01:59</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5104275"/>
                  </a:ext>
                </a:extLst>
              </a:tr>
              <a:tr h="179805">
                <a:tc>
                  <a:txBody>
                    <a:bodyPr/>
                    <a:lstStyle/>
                    <a:p>
                      <a:pPr marL="0" marR="0">
                        <a:lnSpc>
                          <a:spcPct val="107000"/>
                        </a:lnSpc>
                        <a:spcBef>
                          <a:spcPts val="0"/>
                        </a:spcBef>
                        <a:spcAft>
                          <a:spcPts val="0"/>
                        </a:spcAft>
                      </a:pPr>
                      <a:r>
                        <a:rPr lang="en-US" sz="1200">
                          <a:effectLst/>
                        </a:rPr>
                        <a:t>LSTM 2-Path</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86.62%</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02:04</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980041"/>
                  </a:ext>
                </a:extLst>
              </a:tr>
              <a:tr h="179805">
                <a:tc>
                  <a:txBody>
                    <a:bodyPr/>
                    <a:lstStyle/>
                    <a:p>
                      <a:pPr marL="0" marR="0">
                        <a:lnSpc>
                          <a:spcPct val="107000"/>
                        </a:lnSpc>
                        <a:spcBef>
                          <a:spcPts val="0"/>
                        </a:spcBef>
                        <a:spcAft>
                          <a:spcPts val="0"/>
                        </a:spcAft>
                      </a:pPr>
                      <a:r>
                        <a:rPr lang="en-US" sz="1200">
                          <a:effectLst/>
                        </a:rPr>
                        <a:t>GRU</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62.2%</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01:13</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89507"/>
                  </a:ext>
                </a:extLst>
              </a:tr>
              <a:tr h="179805">
                <a:tc>
                  <a:txBody>
                    <a:bodyPr/>
                    <a:lstStyle/>
                    <a:p>
                      <a:pPr marL="0" marR="0">
                        <a:lnSpc>
                          <a:spcPct val="107000"/>
                        </a:lnSpc>
                        <a:spcBef>
                          <a:spcPts val="0"/>
                        </a:spcBef>
                        <a:spcAft>
                          <a:spcPts val="0"/>
                        </a:spcAft>
                      </a:pPr>
                      <a:r>
                        <a:rPr lang="en-US" sz="1200">
                          <a:effectLst/>
                        </a:rPr>
                        <a:t>GRU Bidirectional</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53.77%</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00:58</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543996"/>
                  </a:ext>
                </a:extLst>
              </a:tr>
              <a:tr h="179805">
                <a:tc>
                  <a:txBody>
                    <a:bodyPr/>
                    <a:lstStyle/>
                    <a:p>
                      <a:pPr marL="0" marR="0">
                        <a:lnSpc>
                          <a:spcPct val="107000"/>
                        </a:lnSpc>
                        <a:spcBef>
                          <a:spcPts val="0"/>
                        </a:spcBef>
                        <a:spcAft>
                          <a:spcPts val="0"/>
                        </a:spcAft>
                      </a:pPr>
                      <a:r>
                        <a:rPr lang="en-US" sz="1200">
                          <a:effectLst/>
                        </a:rPr>
                        <a:t>GRU 2-Path</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72.36%</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01:53</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293117"/>
                  </a:ext>
                </a:extLst>
              </a:tr>
              <a:tr h="179805">
                <a:tc>
                  <a:txBody>
                    <a:bodyPr/>
                    <a:lstStyle/>
                    <a:p>
                      <a:pPr marL="0" marR="0">
                        <a:lnSpc>
                          <a:spcPct val="107000"/>
                        </a:lnSpc>
                        <a:spcBef>
                          <a:spcPts val="0"/>
                        </a:spcBef>
                        <a:spcAft>
                          <a:spcPts val="0"/>
                        </a:spcAft>
                      </a:pPr>
                      <a:r>
                        <a:rPr lang="en-US" sz="1200">
                          <a:effectLst/>
                        </a:rPr>
                        <a:t>Vanilla</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69.79%</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00:50</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346803"/>
                  </a:ext>
                </a:extLst>
              </a:tr>
              <a:tr h="179805">
                <a:tc>
                  <a:txBody>
                    <a:bodyPr/>
                    <a:lstStyle/>
                    <a:p>
                      <a:pPr marL="0" marR="0">
                        <a:lnSpc>
                          <a:spcPct val="107000"/>
                        </a:lnSpc>
                        <a:spcBef>
                          <a:spcPts val="0"/>
                        </a:spcBef>
                        <a:spcAft>
                          <a:spcPts val="0"/>
                        </a:spcAft>
                      </a:pPr>
                      <a:r>
                        <a:rPr lang="en-US" sz="1200">
                          <a:effectLst/>
                        </a:rPr>
                        <a:t>Vanilla Bidirectional</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61.12%</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01:15</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279194"/>
                  </a:ext>
                </a:extLst>
              </a:tr>
              <a:tr h="179805">
                <a:tc>
                  <a:txBody>
                    <a:bodyPr/>
                    <a:lstStyle/>
                    <a:p>
                      <a:pPr marL="0" marR="0">
                        <a:lnSpc>
                          <a:spcPct val="107000"/>
                        </a:lnSpc>
                        <a:spcBef>
                          <a:spcPts val="0"/>
                        </a:spcBef>
                        <a:spcAft>
                          <a:spcPts val="0"/>
                        </a:spcAft>
                      </a:pPr>
                      <a:r>
                        <a:rPr lang="en-US" sz="1200">
                          <a:effectLst/>
                        </a:rPr>
                        <a:t>Vanilla 2-Path</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70.63%</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00:58</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445572"/>
                  </a:ext>
                </a:extLst>
              </a:tr>
              <a:tr h="179805">
                <a:tc>
                  <a:txBody>
                    <a:bodyPr/>
                    <a:lstStyle/>
                    <a:p>
                      <a:pPr marL="0" marR="0">
                        <a:lnSpc>
                          <a:spcPct val="107000"/>
                        </a:lnSpc>
                        <a:spcBef>
                          <a:spcPts val="0"/>
                        </a:spcBef>
                        <a:spcAft>
                          <a:spcPts val="0"/>
                        </a:spcAft>
                      </a:pPr>
                      <a:r>
                        <a:rPr lang="en-US" sz="1200">
                          <a:effectLst/>
                        </a:rPr>
                        <a:t>LSTM 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19.04%</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02:00</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388793"/>
                  </a:ext>
                </a:extLst>
              </a:tr>
              <a:tr h="179805">
                <a:tc>
                  <a:txBody>
                    <a:bodyPr/>
                    <a:lstStyle/>
                    <a:p>
                      <a:pPr marL="0" marR="0">
                        <a:lnSpc>
                          <a:spcPct val="107000"/>
                        </a:lnSpc>
                        <a:spcBef>
                          <a:spcPts val="0"/>
                        </a:spcBef>
                        <a:spcAft>
                          <a:spcPts val="0"/>
                        </a:spcAft>
                      </a:pPr>
                      <a:r>
                        <a:rPr lang="en-US" sz="1200">
                          <a:effectLst/>
                        </a:rPr>
                        <a:t>LSTM Bidirectional 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90.96%</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03:26</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573138"/>
                  </a:ext>
                </a:extLst>
              </a:tr>
              <a:tr h="179805">
                <a:tc>
                  <a:txBody>
                    <a:bodyPr/>
                    <a:lstStyle/>
                    <a:p>
                      <a:pPr marL="0" marR="0">
                        <a:lnSpc>
                          <a:spcPct val="107000"/>
                        </a:lnSpc>
                        <a:spcBef>
                          <a:spcPts val="0"/>
                        </a:spcBef>
                        <a:spcAft>
                          <a:spcPts val="0"/>
                        </a:spcAft>
                      </a:pPr>
                      <a:r>
                        <a:rPr lang="en-US" sz="1200">
                          <a:effectLst/>
                        </a:rPr>
                        <a:t>LSTM Seq2seq VAE</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86.32%</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01:37</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423759"/>
                  </a:ext>
                </a:extLst>
              </a:tr>
              <a:tr h="179805">
                <a:tc>
                  <a:txBody>
                    <a:bodyPr/>
                    <a:lstStyle/>
                    <a:p>
                      <a:pPr marL="0" marR="0">
                        <a:lnSpc>
                          <a:spcPct val="107000"/>
                        </a:lnSpc>
                        <a:spcBef>
                          <a:spcPts val="0"/>
                        </a:spcBef>
                        <a:spcAft>
                          <a:spcPts val="0"/>
                        </a:spcAft>
                      </a:pPr>
                      <a:r>
                        <a:rPr lang="en-US" sz="1200">
                          <a:effectLst/>
                        </a:rPr>
                        <a:t>GRU 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64.7%</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01:48</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690950"/>
                  </a:ext>
                </a:extLst>
              </a:tr>
              <a:tr h="179805">
                <a:tc>
                  <a:txBody>
                    <a:bodyPr/>
                    <a:lstStyle/>
                    <a:p>
                      <a:pPr marL="0" marR="0">
                        <a:lnSpc>
                          <a:spcPct val="107000"/>
                        </a:lnSpc>
                        <a:spcBef>
                          <a:spcPts val="0"/>
                        </a:spcBef>
                        <a:spcAft>
                          <a:spcPts val="0"/>
                        </a:spcAft>
                      </a:pPr>
                      <a:r>
                        <a:rPr lang="en-US" sz="1200">
                          <a:effectLst/>
                        </a:rPr>
                        <a:t>GRU Bidirectional 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65.37%</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02:58</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0971938"/>
                  </a:ext>
                </a:extLst>
              </a:tr>
              <a:tr h="179805">
                <a:tc>
                  <a:txBody>
                    <a:bodyPr/>
                    <a:lstStyle/>
                    <a:p>
                      <a:pPr marL="0" marR="0">
                        <a:lnSpc>
                          <a:spcPct val="107000"/>
                        </a:lnSpc>
                        <a:spcBef>
                          <a:spcPts val="0"/>
                        </a:spcBef>
                        <a:spcAft>
                          <a:spcPts val="0"/>
                        </a:spcAft>
                      </a:pPr>
                      <a:r>
                        <a:rPr lang="en-US" sz="1200">
                          <a:effectLst/>
                        </a:rPr>
                        <a:t>GRU Seq2seq VAE</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63.58%</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01:52</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392621"/>
                  </a:ext>
                </a:extLst>
              </a:tr>
              <a:tr h="179805">
                <a:tc>
                  <a:txBody>
                    <a:bodyPr/>
                    <a:lstStyle/>
                    <a:p>
                      <a:pPr marL="0" marR="0">
                        <a:lnSpc>
                          <a:spcPct val="107000"/>
                        </a:lnSpc>
                        <a:spcBef>
                          <a:spcPts val="0"/>
                        </a:spcBef>
                        <a:spcAft>
                          <a:spcPts val="0"/>
                        </a:spcAft>
                      </a:pPr>
                      <a:r>
                        <a:rPr lang="en-US" sz="1200">
                          <a:effectLst/>
                        </a:rPr>
                        <a:t>Attention-is-all-you-Need</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89.26%</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01:40</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799908"/>
                  </a:ext>
                </a:extLst>
              </a:tr>
              <a:tr h="179805">
                <a:tc>
                  <a:txBody>
                    <a:bodyPr/>
                    <a:lstStyle/>
                    <a:p>
                      <a:pPr marL="0" marR="0">
                        <a:lnSpc>
                          <a:spcPct val="107000"/>
                        </a:lnSpc>
                        <a:spcBef>
                          <a:spcPts val="0"/>
                        </a:spcBef>
                        <a:spcAft>
                          <a:spcPts val="0"/>
                        </a:spcAft>
                      </a:pPr>
                      <a:r>
                        <a:rPr lang="en-US" sz="1200">
                          <a:effectLst/>
                        </a:rPr>
                        <a:t>CNN-Seq2seq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81.09%</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00:38</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80229"/>
                  </a:ext>
                </a:extLst>
              </a:tr>
              <a:tr h="179805">
                <a:tc>
                  <a:txBody>
                    <a:bodyPr/>
                    <a:lstStyle/>
                    <a:p>
                      <a:pPr marL="0" marR="0">
                        <a:lnSpc>
                          <a:spcPct val="107000"/>
                        </a:lnSpc>
                        <a:spcBef>
                          <a:spcPts val="0"/>
                        </a:spcBef>
                        <a:spcAft>
                          <a:spcPts val="0"/>
                        </a:spcAft>
                      </a:pPr>
                      <a:r>
                        <a:rPr lang="en-US" sz="1200">
                          <a:effectLst/>
                        </a:rPr>
                        <a:t>Dilated-CNN-Seq2seq</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90.96%</a:t>
                      </a:r>
                      <a:endParaRPr lang="en-US" sz="120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00:33</a:t>
                      </a:r>
                      <a:endParaRPr lang="en-US" sz="1200" dirty="0">
                        <a:effectLst/>
                        <a:latin typeface="Times New Roman" panose="02020603050405020304" pitchFamily="18" charset="0"/>
                        <a:ea typeface="Calibri" panose="020F0502020204030204" pitchFamily="34" charset="0"/>
                      </a:endParaRPr>
                    </a:p>
                  </a:txBody>
                  <a:tcPr marL="57898" marR="578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325318"/>
                  </a:ext>
                </a:extLst>
              </a:tr>
            </a:tbl>
          </a:graphicData>
        </a:graphic>
      </p:graphicFrame>
    </p:spTree>
    <p:extLst>
      <p:ext uri="{BB962C8B-B14F-4D97-AF65-F5344CB8AC3E}">
        <p14:creationId xmlns:p14="http://schemas.microsoft.com/office/powerpoint/2010/main" val="172435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8"/>
        <p:cNvGrpSpPr/>
        <p:nvPr/>
      </p:nvGrpSpPr>
      <p:grpSpPr>
        <a:xfrm>
          <a:off x="0" y="0"/>
          <a:ext cx="0" cy="0"/>
          <a:chOff x="0" y="0"/>
          <a:chExt cx="0" cy="0"/>
        </a:xfrm>
      </p:grpSpPr>
      <p:sp>
        <p:nvSpPr>
          <p:cNvPr id="3749" name="Google Shape;3749;p54"/>
          <p:cNvSpPr/>
          <p:nvPr/>
        </p:nvSpPr>
        <p:spPr>
          <a:xfrm>
            <a:off x="519954" y="1919250"/>
            <a:ext cx="2724966" cy="2112147"/>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4"/>
          <p:cNvSpPr/>
          <p:nvPr/>
        </p:nvSpPr>
        <p:spPr>
          <a:xfrm>
            <a:off x="3359699" y="1387523"/>
            <a:ext cx="2443829" cy="3163211"/>
          </a:xfrm>
          <a:prstGeom prst="roundRect">
            <a:avLst>
              <a:gd name="adj" fmla="val 1728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LSTM</a:t>
            </a:r>
            <a:endParaRPr dirty="0">
              <a:solidFill>
                <a:schemeClr val="accent2"/>
              </a:solidFill>
            </a:endParaRPr>
          </a:p>
        </p:txBody>
      </p:sp>
      <p:sp>
        <p:nvSpPr>
          <p:cNvPr id="3754" name="Google Shape;3754;p54"/>
          <p:cNvSpPr txBox="1"/>
          <p:nvPr/>
        </p:nvSpPr>
        <p:spPr>
          <a:xfrm>
            <a:off x="481411" y="2827724"/>
            <a:ext cx="2831086" cy="1059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solidFill>
                  <a:schemeClr val="lt1"/>
                </a:solidFill>
                <a:latin typeface="PT Sans"/>
                <a:ea typeface="PT Sans"/>
                <a:cs typeface="PT Sans"/>
                <a:sym typeface="PT Sans"/>
              </a:rPr>
              <a:t>LSTM là phiên bản sửa đổi của mạng </a:t>
            </a:r>
            <a:r>
              <a:rPr lang="vi-VN" dirty="0">
                <a:solidFill>
                  <a:schemeClr val="lt1"/>
                </a:solidFill>
              </a:rPr>
              <a:t>nơ-</a:t>
            </a:r>
            <a:r>
              <a:rPr lang="vi-VN" dirty="0" err="1">
                <a:solidFill>
                  <a:schemeClr val="lt1"/>
                </a:solidFill>
              </a:rPr>
              <a:t>ron</a:t>
            </a:r>
            <a:r>
              <a:rPr lang="vi-VN" dirty="0">
                <a:solidFill>
                  <a:schemeClr val="lt1"/>
                </a:solidFill>
              </a:rPr>
              <a:t> tuần hoàn(</a:t>
            </a:r>
            <a:r>
              <a:rPr lang="vi-VN" dirty="0" err="1">
                <a:solidFill>
                  <a:schemeClr val="lt1"/>
                </a:solidFill>
              </a:rPr>
              <a:t>recurrent</a:t>
            </a:r>
            <a:r>
              <a:rPr lang="vi-VN" dirty="0">
                <a:solidFill>
                  <a:schemeClr val="lt1"/>
                </a:solidFill>
              </a:rPr>
              <a:t> </a:t>
            </a:r>
            <a:r>
              <a:rPr lang="vi-VN" dirty="0" err="1">
                <a:solidFill>
                  <a:schemeClr val="lt1"/>
                </a:solidFill>
              </a:rPr>
              <a:t>neural</a:t>
            </a:r>
            <a:r>
              <a:rPr lang="vi-VN" dirty="0">
                <a:solidFill>
                  <a:schemeClr val="lt1"/>
                </a:solidFill>
              </a:rPr>
              <a:t> </a:t>
            </a:r>
            <a:r>
              <a:rPr lang="vi-VN" dirty="0" err="1">
                <a:solidFill>
                  <a:schemeClr val="lt1"/>
                </a:solidFill>
              </a:rPr>
              <a:t>network</a:t>
            </a:r>
            <a:r>
              <a:rPr lang="vi-VN" dirty="0">
                <a:solidFill>
                  <a:schemeClr val="lt1"/>
                </a:solidFill>
              </a:rPr>
              <a:t> - RNN)</a:t>
            </a:r>
          </a:p>
          <a:p>
            <a:pPr marL="0" lvl="0" indent="0" rtl="0">
              <a:spcBef>
                <a:spcPts val="0"/>
              </a:spcBef>
              <a:spcAft>
                <a:spcPts val="0"/>
              </a:spcAft>
              <a:buNone/>
            </a:pPr>
            <a:endParaRPr lang="vi-VN" dirty="0">
              <a:solidFill>
                <a:schemeClr val="lt1"/>
              </a:solidFill>
            </a:endParaRPr>
          </a:p>
          <a:p>
            <a:pPr marL="0" lvl="0" indent="0" rtl="0">
              <a:spcBef>
                <a:spcPts val="0"/>
              </a:spcBef>
              <a:spcAft>
                <a:spcPts val="0"/>
              </a:spcAft>
              <a:buNone/>
            </a:pPr>
            <a:r>
              <a:rPr lang="vi-VN" dirty="0">
                <a:solidFill>
                  <a:schemeClr val="lt1"/>
                </a:solidFill>
              </a:rPr>
              <a:t>Giúp dễ dàng ghi nhớ dữ liệu quá khứ trong bộ nhớ</a:t>
            </a:r>
          </a:p>
          <a:p>
            <a:pPr marL="0" lvl="0" indent="0" rtl="0">
              <a:spcBef>
                <a:spcPts val="0"/>
              </a:spcBef>
              <a:spcAft>
                <a:spcPts val="0"/>
              </a:spcAft>
              <a:buNone/>
            </a:pPr>
            <a:endParaRPr dirty="0">
              <a:solidFill>
                <a:schemeClr val="lt1"/>
              </a:solidFill>
              <a:latin typeface="PT Sans"/>
              <a:sym typeface="PT Sans"/>
            </a:endParaRPr>
          </a:p>
        </p:txBody>
      </p:sp>
      <p:sp>
        <p:nvSpPr>
          <p:cNvPr id="3757" name="Google Shape;3757;p54"/>
          <p:cNvSpPr txBox="1"/>
          <p:nvPr/>
        </p:nvSpPr>
        <p:spPr>
          <a:xfrm>
            <a:off x="6089020" y="2713518"/>
            <a:ext cx="2443321" cy="10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RNN và LSTM đều có </a:t>
            </a:r>
            <a:r>
              <a:rPr lang="vi-VN" dirty="0" err="1">
                <a:solidFill>
                  <a:schemeClr val="lt1"/>
                </a:solidFill>
                <a:latin typeface="PT Sans"/>
                <a:ea typeface="PT Sans"/>
                <a:cs typeface="PT Sans"/>
                <a:sym typeface="PT Sans"/>
              </a:rPr>
              <a:t>memory</a:t>
            </a:r>
            <a:r>
              <a:rPr lang="vi-VN" dirty="0">
                <a:solidFill>
                  <a:schemeClr val="lt1"/>
                </a:solidFill>
                <a:latin typeface="PT Sans"/>
                <a:ea typeface="PT Sans"/>
                <a:cs typeface="PT Sans"/>
                <a:sym typeface="PT Sans"/>
              </a:rPr>
              <a:t> </a:t>
            </a:r>
            <a:r>
              <a:rPr lang="vi-VN" dirty="0" err="1">
                <a:solidFill>
                  <a:schemeClr val="lt1"/>
                </a:solidFill>
                <a:latin typeface="PT Sans"/>
                <a:ea typeface="PT Sans"/>
                <a:cs typeface="PT Sans"/>
                <a:sym typeface="PT Sans"/>
              </a:rPr>
              <a:t>cell</a:t>
            </a:r>
            <a:r>
              <a:rPr lang="vi-VN" dirty="0">
                <a:solidFill>
                  <a:schemeClr val="lt1"/>
                </a:solidFill>
                <a:latin typeface="PT Sans"/>
                <a:ea typeface="PT Sans"/>
                <a:cs typeface="PT Sans"/>
                <a:sym typeface="PT Sans"/>
              </a:rPr>
              <a:t>. Tuy nhiên, chúng có cấu trúc khác nhau</a:t>
            </a:r>
            <a:endParaRPr dirty="0">
              <a:solidFill>
                <a:schemeClr val="lt1"/>
              </a:solidFill>
              <a:latin typeface="PT Sans"/>
              <a:ea typeface="PT Sans"/>
              <a:cs typeface="PT Sans"/>
              <a:sym typeface="PT Sans"/>
            </a:endParaRPr>
          </a:p>
        </p:txBody>
      </p:sp>
      <p:sp>
        <p:nvSpPr>
          <p:cNvPr id="3760" name="Google Shape;3760;p54"/>
          <p:cNvSpPr txBox="1"/>
          <p:nvPr/>
        </p:nvSpPr>
        <p:spPr>
          <a:xfrm>
            <a:off x="3359701" y="2896965"/>
            <a:ext cx="2424599" cy="1059900"/>
          </a:xfrm>
          <a:prstGeom prst="rect">
            <a:avLst/>
          </a:prstGeom>
          <a:noFill/>
          <a:ln>
            <a:noFill/>
          </a:ln>
        </p:spPr>
        <p:txBody>
          <a:bodyPr spcFirstLastPara="1" wrap="square" lIns="91425" tIns="91425" rIns="91425" bIns="91425" anchor="ctr" anchorCtr="0">
            <a:noAutofit/>
          </a:bodyPr>
          <a:lstStyle/>
          <a:p>
            <a:pPr marL="139700" lvl="0" rtl="0">
              <a:spcBef>
                <a:spcPts val="1000"/>
              </a:spcBef>
              <a:spcAft>
                <a:spcPts val="0"/>
              </a:spcAft>
              <a:buClr>
                <a:schemeClr val="accent2"/>
              </a:buClr>
              <a:buSzPts val="1400"/>
            </a:pPr>
            <a:r>
              <a:rPr lang="vi-VN" dirty="0">
                <a:solidFill>
                  <a:schemeClr val="lt1"/>
                </a:solidFill>
                <a:latin typeface="PT Sans"/>
                <a:ea typeface="PT Sans"/>
                <a:cs typeface="PT Sans"/>
                <a:sym typeface="PT Sans"/>
              </a:rPr>
              <a:t>Có khả năng học được các phụ thuộc xa. Được giới thiệu bởi:</a:t>
            </a:r>
          </a:p>
          <a:p>
            <a:pPr marL="342900" lvl="0" indent="-203200" rtl="0">
              <a:spcBef>
                <a:spcPts val="1000"/>
              </a:spcBef>
              <a:spcAft>
                <a:spcPts val="0"/>
              </a:spcAft>
              <a:buClr>
                <a:schemeClr val="accent2"/>
              </a:buClr>
              <a:buSzPts val="1400"/>
              <a:buFont typeface="PT Sans"/>
              <a:buChar char="●"/>
            </a:pPr>
            <a:r>
              <a:rPr lang="vi-VN" dirty="0" err="1">
                <a:solidFill>
                  <a:schemeClr val="lt1"/>
                </a:solidFill>
              </a:rPr>
              <a:t>Hochreiter</a:t>
            </a:r>
            <a:endParaRPr dirty="0">
              <a:solidFill>
                <a:schemeClr val="lt1"/>
              </a:solidFill>
              <a:latin typeface="PT Sans"/>
              <a:sym typeface="PT Sans"/>
            </a:endParaRPr>
          </a:p>
          <a:p>
            <a:pPr marL="342900" indent="-203200">
              <a:spcBef>
                <a:spcPts val="1000"/>
              </a:spcBef>
              <a:buClr>
                <a:schemeClr val="accent2"/>
              </a:buClr>
              <a:buSzPts val="1400"/>
              <a:buFont typeface="PT Sans"/>
              <a:buChar char="●"/>
            </a:pPr>
            <a:r>
              <a:rPr lang="vi-VN" dirty="0" err="1">
                <a:solidFill>
                  <a:schemeClr val="lt1"/>
                </a:solidFill>
              </a:rPr>
              <a:t>Schmidhuber</a:t>
            </a:r>
            <a:endParaRPr lang="vi-VN" dirty="0">
              <a:solidFill>
                <a:schemeClr val="lt1"/>
              </a:solidFill>
            </a:endParaRPr>
          </a:p>
          <a:p>
            <a:pPr marL="139700">
              <a:spcBef>
                <a:spcPts val="1000"/>
              </a:spcBef>
              <a:buClr>
                <a:schemeClr val="accent2"/>
              </a:buClr>
              <a:buSzPts val="1400"/>
            </a:pPr>
            <a:r>
              <a:rPr lang="vi-VN" dirty="0">
                <a:solidFill>
                  <a:schemeClr val="lt1"/>
                </a:solidFill>
                <a:sym typeface="PT Sans"/>
              </a:rPr>
              <a:t>Hoạt động hiệu quả trên nhiều bài toán </a:t>
            </a:r>
            <a:r>
              <a:rPr lang="vi-VN" dirty="0">
                <a:solidFill>
                  <a:schemeClr val="lt1"/>
                </a:solidFill>
                <a:sym typeface="Wingdings" panose="05000000000000000000" pitchFamily="2" charset="2"/>
              </a:rPr>
              <a:t> phổ biến</a:t>
            </a:r>
            <a:endParaRPr dirty="0">
              <a:solidFill>
                <a:schemeClr val="lt1"/>
              </a:solidFill>
              <a:sym typeface="PT Sans"/>
            </a:endParaRPr>
          </a:p>
        </p:txBody>
      </p:sp>
      <p:sp>
        <p:nvSpPr>
          <p:cNvPr id="3761" name="Google Shape;3761;p54"/>
          <p:cNvSpPr txBox="1"/>
          <p:nvPr/>
        </p:nvSpPr>
        <p:spPr>
          <a:xfrm>
            <a:off x="3455249" y="1672800"/>
            <a:ext cx="2233500"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solidFill>
                  <a:schemeClr val="accent2"/>
                </a:solidFill>
                <a:latin typeface="Exo"/>
              </a:rPr>
              <a:t>Long </a:t>
            </a:r>
            <a:r>
              <a:rPr lang="vi-VN" sz="2400" b="1" dirty="0" err="1">
                <a:solidFill>
                  <a:schemeClr val="accent2"/>
                </a:solidFill>
                <a:latin typeface="Exo"/>
              </a:rPr>
              <a:t>Short</a:t>
            </a:r>
            <a:r>
              <a:rPr lang="vi-VN" sz="2400" b="1" dirty="0">
                <a:solidFill>
                  <a:schemeClr val="accent2"/>
                </a:solidFill>
                <a:latin typeface="Exo"/>
              </a:rPr>
              <a:t> </a:t>
            </a:r>
            <a:r>
              <a:rPr lang="vi-VN" sz="2400" b="1" dirty="0" err="1">
                <a:solidFill>
                  <a:schemeClr val="accent2"/>
                </a:solidFill>
                <a:latin typeface="Exo"/>
              </a:rPr>
              <a:t>Term</a:t>
            </a:r>
            <a:r>
              <a:rPr lang="vi-VN" sz="2400" b="1" dirty="0">
                <a:solidFill>
                  <a:schemeClr val="accent2"/>
                </a:solidFill>
                <a:latin typeface="Exo"/>
              </a:rPr>
              <a:t> </a:t>
            </a:r>
            <a:r>
              <a:rPr lang="vi-VN" sz="2400" b="1" dirty="0" err="1">
                <a:solidFill>
                  <a:schemeClr val="accent2"/>
                </a:solidFill>
                <a:latin typeface="Exo"/>
              </a:rPr>
              <a:t>Memory</a:t>
            </a:r>
            <a:r>
              <a:rPr lang="vi-VN" sz="2400" b="1" dirty="0">
                <a:solidFill>
                  <a:schemeClr val="accent2"/>
                </a:solidFill>
                <a:latin typeface="Exo"/>
              </a:rPr>
              <a:t> </a:t>
            </a:r>
            <a:r>
              <a:rPr lang="vi-VN" sz="2400" b="1" dirty="0" err="1">
                <a:solidFill>
                  <a:schemeClr val="accent2"/>
                </a:solidFill>
                <a:latin typeface="Exo"/>
              </a:rPr>
              <a:t>networks</a:t>
            </a:r>
            <a:endParaRPr sz="2400" b="1" dirty="0">
              <a:solidFill>
                <a:schemeClr val="accent2"/>
              </a:solidFill>
              <a:latin typeface="Exo"/>
              <a:sym typeface="Exo"/>
            </a:endParaRPr>
          </a:p>
        </p:txBody>
      </p:sp>
      <p:grpSp>
        <p:nvGrpSpPr>
          <p:cNvPr id="3762" name="Google Shape;3762;p54"/>
          <p:cNvGrpSpPr/>
          <p:nvPr/>
        </p:nvGrpSpPr>
        <p:grpSpPr>
          <a:xfrm rot="10800000">
            <a:off x="1852639" y="1112103"/>
            <a:ext cx="883262" cy="242091"/>
            <a:chOff x="2300350" y="2601250"/>
            <a:chExt cx="2275275" cy="623625"/>
          </a:xfrm>
        </p:grpSpPr>
        <p:sp>
          <p:nvSpPr>
            <p:cNvPr id="3763" name="Google Shape;3763;p5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9" name="Google Shape;3769;p54"/>
          <p:cNvGrpSpPr/>
          <p:nvPr/>
        </p:nvGrpSpPr>
        <p:grpSpPr>
          <a:xfrm rot="5400000">
            <a:off x="7537775" y="549200"/>
            <a:ext cx="98902" cy="553090"/>
            <a:chOff x="4898850" y="4820550"/>
            <a:chExt cx="98902" cy="553090"/>
          </a:xfrm>
        </p:grpSpPr>
        <p:sp>
          <p:nvSpPr>
            <p:cNvPr id="3770" name="Google Shape;3770;p5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761;p54">
            <a:extLst>
              <a:ext uri="{FF2B5EF4-FFF2-40B4-BE49-F238E27FC236}">
                <a16:creationId xmlns:a16="http://schemas.microsoft.com/office/drawing/2014/main" id="{114DC793-21A5-2E21-90BB-CA5B43121773}"/>
              </a:ext>
            </a:extLst>
          </p:cNvPr>
          <p:cNvSpPr txBox="1"/>
          <p:nvPr/>
        </p:nvSpPr>
        <p:spPr>
          <a:xfrm>
            <a:off x="882095" y="1919250"/>
            <a:ext cx="2233500"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solidFill>
                  <a:schemeClr val="accent2"/>
                </a:solidFill>
                <a:latin typeface="Exo"/>
              </a:rPr>
              <a:t>Khái niệm</a:t>
            </a:r>
            <a:endParaRPr sz="2400" b="1" dirty="0">
              <a:solidFill>
                <a:schemeClr val="accent2"/>
              </a:solidFill>
              <a:latin typeface="Exo"/>
              <a:sym typeface="Exo"/>
            </a:endParaRPr>
          </a:p>
        </p:txBody>
      </p:sp>
      <p:sp>
        <p:nvSpPr>
          <p:cNvPr id="3" name="Google Shape;3749;p54">
            <a:extLst>
              <a:ext uri="{FF2B5EF4-FFF2-40B4-BE49-F238E27FC236}">
                <a16:creationId xmlns:a16="http://schemas.microsoft.com/office/drawing/2014/main" id="{C6B09F22-38DE-D18B-3182-DBA9C9450C81}"/>
              </a:ext>
            </a:extLst>
          </p:cNvPr>
          <p:cNvSpPr/>
          <p:nvPr/>
        </p:nvSpPr>
        <p:spPr>
          <a:xfrm>
            <a:off x="5918307" y="2175224"/>
            <a:ext cx="2724966" cy="1598194"/>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61;p54">
            <a:extLst>
              <a:ext uri="{FF2B5EF4-FFF2-40B4-BE49-F238E27FC236}">
                <a16:creationId xmlns:a16="http://schemas.microsoft.com/office/drawing/2014/main" id="{1A44C614-F36E-4976-3EA7-2C6FBD87F940}"/>
              </a:ext>
            </a:extLst>
          </p:cNvPr>
          <p:cNvSpPr txBox="1"/>
          <p:nvPr/>
        </p:nvSpPr>
        <p:spPr>
          <a:xfrm>
            <a:off x="6217862" y="2175224"/>
            <a:ext cx="2233500"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solidFill>
                  <a:schemeClr val="accent2"/>
                </a:solidFill>
                <a:latin typeface="Exo"/>
              </a:rPr>
              <a:t>RNN </a:t>
            </a:r>
            <a:r>
              <a:rPr lang="vi-VN" sz="2400" b="1" dirty="0" err="1">
                <a:solidFill>
                  <a:schemeClr val="accent2"/>
                </a:solidFill>
                <a:latin typeface="Exo"/>
              </a:rPr>
              <a:t>vs</a:t>
            </a:r>
            <a:r>
              <a:rPr lang="vi-VN" sz="2400" b="1" dirty="0">
                <a:solidFill>
                  <a:schemeClr val="accent2"/>
                </a:solidFill>
                <a:latin typeface="Exo"/>
              </a:rPr>
              <a:t> LSTM</a:t>
            </a:r>
            <a:endParaRPr sz="2400" b="1" dirty="0">
              <a:solidFill>
                <a:schemeClr val="accent2"/>
              </a:solidFill>
              <a:latin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C947846-A980-3CF3-9BF9-B7D0B35E85AC}"/>
              </a:ext>
            </a:extLst>
          </p:cNvPr>
          <p:cNvSpPr/>
          <p:nvPr/>
        </p:nvSpPr>
        <p:spPr>
          <a:xfrm>
            <a:off x="2046458" y="1704322"/>
            <a:ext cx="750094" cy="1771650"/>
          </a:xfrm>
          <a:prstGeom prst="roundRect">
            <a:avLst/>
          </a:prstGeom>
          <a:solidFill>
            <a:schemeClr val="tx2">
              <a:lumMod val="90000"/>
              <a:lumOff val="10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8ED252A-BB70-B3AE-AB0D-97094BAD0058}"/>
              </a:ext>
            </a:extLst>
          </p:cNvPr>
          <p:cNvSpPr>
            <a:spLocks noGrp="1"/>
          </p:cNvSpPr>
          <p:nvPr>
            <p:ph type="title"/>
          </p:nvPr>
        </p:nvSpPr>
        <p:spPr>
          <a:xfrm>
            <a:off x="3020531" y="475107"/>
            <a:ext cx="2587313" cy="572700"/>
          </a:xfrm>
        </p:spPr>
        <p:txBody>
          <a:bodyPr/>
          <a:lstStyle/>
          <a:p>
            <a:r>
              <a:rPr lang="en-US" dirty="0"/>
              <a:t>Memory cell</a:t>
            </a:r>
          </a:p>
        </p:txBody>
      </p:sp>
      <p:cxnSp>
        <p:nvCxnSpPr>
          <p:cNvPr id="8" name="Straight Arrow Connector 7">
            <a:extLst>
              <a:ext uri="{FF2B5EF4-FFF2-40B4-BE49-F238E27FC236}">
                <a16:creationId xmlns:a16="http://schemas.microsoft.com/office/drawing/2014/main" id="{97FC9997-C40D-8904-4BA7-1B7D9DB7B4CE}"/>
              </a:ext>
            </a:extLst>
          </p:cNvPr>
          <p:cNvCxnSpPr>
            <a:cxnSpLocks/>
            <a:endCxn id="3" idx="1"/>
          </p:cNvCxnSpPr>
          <p:nvPr/>
        </p:nvCxnSpPr>
        <p:spPr>
          <a:xfrm>
            <a:off x="1396377" y="2590147"/>
            <a:ext cx="65008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5AC60A0-CFBA-A6B0-7EE5-149684A3E137}"/>
              </a:ext>
            </a:extLst>
          </p:cNvPr>
          <p:cNvSpPr txBox="1">
            <a:spLocks/>
          </p:cNvSpPr>
          <p:nvPr/>
        </p:nvSpPr>
        <p:spPr>
          <a:xfrm>
            <a:off x="502962" y="2125803"/>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h(1)</a:t>
            </a:r>
          </a:p>
        </p:txBody>
      </p:sp>
      <p:cxnSp>
        <p:nvCxnSpPr>
          <p:cNvPr id="12" name="Straight Arrow Connector 11">
            <a:extLst>
              <a:ext uri="{FF2B5EF4-FFF2-40B4-BE49-F238E27FC236}">
                <a16:creationId xmlns:a16="http://schemas.microsoft.com/office/drawing/2014/main" id="{9B1FC632-C9EA-EEE0-8B7A-6AC5D72062F4}"/>
              </a:ext>
            </a:extLst>
          </p:cNvPr>
          <p:cNvCxnSpPr>
            <a:cxnSpLocks/>
          </p:cNvCxnSpPr>
          <p:nvPr/>
        </p:nvCxnSpPr>
        <p:spPr>
          <a:xfrm>
            <a:off x="2796552" y="2590147"/>
            <a:ext cx="6143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99FCB3-397C-F17D-73A1-988D12731E78}"/>
              </a:ext>
            </a:extLst>
          </p:cNvPr>
          <p:cNvSpPr txBox="1">
            <a:spLocks/>
          </p:cNvSpPr>
          <p:nvPr/>
        </p:nvSpPr>
        <p:spPr>
          <a:xfrm>
            <a:off x="1810076" y="2096085"/>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h(2)</a:t>
            </a:r>
          </a:p>
        </p:txBody>
      </p:sp>
      <p:sp>
        <p:nvSpPr>
          <p:cNvPr id="16" name="Title 1">
            <a:extLst>
              <a:ext uri="{FF2B5EF4-FFF2-40B4-BE49-F238E27FC236}">
                <a16:creationId xmlns:a16="http://schemas.microsoft.com/office/drawing/2014/main" id="{79F2F05F-0B8C-BCF2-FA3D-E6EEB74CC96E}"/>
              </a:ext>
            </a:extLst>
          </p:cNvPr>
          <p:cNvSpPr txBox="1">
            <a:spLocks/>
          </p:cNvSpPr>
          <p:nvPr/>
        </p:nvSpPr>
        <p:spPr>
          <a:xfrm>
            <a:off x="1127848" y="3683684"/>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2000" dirty="0"/>
              <a:t>RNN</a:t>
            </a:r>
          </a:p>
        </p:txBody>
      </p:sp>
      <p:sp>
        <p:nvSpPr>
          <p:cNvPr id="17" name="Rectangle: Rounded Corners 16">
            <a:extLst>
              <a:ext uri="{FF2B5EF4-FFF2-40B4-BE49-F238E27FC236}">
                <a16:creationId xmlns:a16="http://schemas.microsoft.com/office/drawing/2014/main" id="{D8573074-BD49-92EF-AC50-584184701384}"/>
              </a:ext>
            </a:extLst>
          </p:cNvPr>
          <p:cNvSpPr/>
          <p:nvPr/>
        </p:nvSpPr>
        <p:spPr>
          <a:xfrm>
            <a:off x="5544823" y="1685925"/>
            <a:ext cx="750094" cy="1771650"/>
          </a:xfrm>
          <a:prstGeom prst="roundRect">
            <a:avLst/>
          </a:prstGeom>
          <a:solidFill>
            <a:schemeClr val="tx2">
              <a:lumMod val="90000"/>
              <a:lumOff val="10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95517D6-B23C-D528-E407-8686C3BC2743}"/>
              </a:ext>
            </a:extLst>
          </p:cNvPr>
          <p:cNvCxnSpPr>
            <a:cxnSpLocks/>
          </p:cNvCxnSpPr>
          <p:nvPr/>
        </p:nvCxnSpPr>
        <p:spPr>
          <a:xfrm>
            <a:off x="4894742" y="2114550"/>
            <a:ext cx="65008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99B162-8E84-F0AC-6897-ADA412E35092}"/>
              </a:ext>
            </a:extLst>
          </p:cNvPr>
          <p:cNvCxnSpPr>
            <a:cxnSpLocks/>
          </p:cNvCxnSpPr>
          <p:nvPr/>
        </p:nvCxnSpPr>
        <p:spPr>
          <a:xfrm>
            <a:off x="6294917" y="2114550"/>
            <a:ext cx="6143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8C19BC21-7F44-0B6E-9FBF-0BD238350D3C}"/>
              </a:ext>
            </a:extLst>
          </p:cNvPr>
          <p:cNvSpPr txBox="1">
            <a:spLocks/>
          </p:cNvSpPr>
          <p:nvPr/>
        </p:nvSpPr>
        <p:spPr>
          <a:xfrm>
            <a:off x="4626213" y="3665287"/>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2000" dirty="0"/>
              <a:t>LSTM</a:t>
            </a:r>
          </a:p>
        </p:txBody>
      </p:sp>
      <p:cxnSp>
        <p:nvCxnSpPr>
          <p:cNvPr id="21" name="Straight Arrow Connector 20">
            <a:extLst>
              <a:ext uri="{FF2B5EF4-FFF2-40B4-BE49-F238E27FC236}">
                <a16:creationId xmlns:a16="http://schemas.microsoft.com/office/drawing/2014/main" id="{D251552B-E867-2BD1-55E7-A9D88755DEA3}"/>
              </a:ext>
            </a:extLst>
          </p:cNvPr>
          <p:cNvCxnSpPr>
            <a:cxnSpLocks/>
          </p:cNvCxnSpPr>
          <p:nvPr/>
        </p:nvCxnSpPr>
        <p:spPr>
          <a:xfrm>
            <a:off x="4894742" y="2909887"/>
            <a:ext cx="65008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8CD0E8-6B58-68CB-6B27-BF7A82FA79A5}"/>
              </a:ext>
            </a:extLst>
          </p:cNvPr>
          <p:cNvCxnSpPr>
            <a:cxnSpLocks/>
          </p:cNvCxnSpPr>
          <p:nvPr/>
        </p:nvCxnSpPr>
        <p:spPr>
          <a:xfrm>
            <a:off x="6294917" y="2909887"/>
            <a:ext cx="6143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BA9C6F68-8DDA-10EF-67AA-DEF3CB08E3FD}"/>
              </a:ext>
            </a:extLst>
          </p:cNvPr>
          <p:cNvSpPr txBox="1">
            <a:spLocks/>
          </p:cNvSpPr>
          <p:nvPr/>
        </p:nvSpPr>
        <p:spPr>
          <a:xfrm>
            <a:off x="3932633" y="2475957"/>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h(1)</a:t>
            </a:r>
          </a:p>
        </p:txBody>
      </p:sp>
      <p:sp>
        <p:nvSpPr>
          <p:cNvPr id="24" name="Title 1">
            <a:extLst>
              <a:ext uri="{FF2B5EF4-FFF2-40B4-BE49-F238E27FC236}">
                <a16:creationId xmlns:a16="http://schemas.microsoft.com/office/drawing/2014/main" id="{F3B506B4-B513-B9A5-E721-F5124FC0355A}"/>
              </a:ext>
            </a:extLst>
          </p:cNvPr>
          <p:cNvSpPr txBox="1">
            <a:spLocks/>
          </p:cNvSpPr>
          <p:nvPr/>
        </p:nvSpPr>
        <p:spPr>
          <a:xfrm>
            <a:off x="5321457" y="2475957"/>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h(2)</a:t>
            </a:r>
          </a:p>
        </p:txBody>
      </p:sp>
      <p:sp>
        <p:nvSpPr>
          <p:cNvPr id="25" name="Title 1">
            <a:extLst>
              <a:ext uri="{FF2B5EF4-FFF2-40B4-BE49-F238E27FC236}">
                <a16:creationId xmlns:a16="http://schemas.microsoft.com/office/drawing/2014/main" id="{55292133-C159-E73E-E9CD-FC4105010BEB}"/>
              </a:ext>
            </a:extLst>
          </p:cNvPr>
          <p:cNvSpPr txBox="1">
            <a:spLocks/>
          </p:cNvSpPr>
          <p:nvPr/>
        </p:nvSpPr>
        <p:spPr>
          <a:xfrm>
            <a:off x="3920768" y="1668770"/>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c(1)</a:t>
            </a:r>
          </a:p>
        </p:txBody>
      </p:sp>
      <p:sp>
        <p:nvSpPr>
          <p:cNvPr id="26" name="Title 1">
            <a:extLst>
              <a:ext uri="{FF2B5EF4-FFF2-40B4-BE49-F238E27FC236}">
                <a16:creationId xmlns:a16="http://schemas.microsoft.com/office/drawing/2014/main" id="{3A0E9629-D76A-9DC5-4471-FBCD745A5BC7}"/>
              </a:ext>
            </a:extLst>
          </p:cNvPr>
          <p:cNvSpPr txBox="1">
            <a:spLocks/>
          </p:cNvSpPr>
          <p:nvPr/>
        </p:nvSpPr>
        <p:spPr>
          <a:xfrm>
            <a:off x="5321457" y="1668603"/>
            <a:ext cx="258731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100" b="0" dirty="0"/>
              <a:t>c(2)</a:t>
            </a:r>
          </a:p>
        </p:txBody>
      </p:sp>
      <p:sp>
        <p:nvSpPr>
          <p:cNvPr id="27" name="TextBox 26">
            <a:extLst>
              <a:ext uri="{FF2B5EF4-FFF2-40B4-BE49-F238E27FC236}">
                <a16:creationId xmlns:a16="http://schemas.microsoft.com/office/drawing/2014/main" id="{EDA1CB80-7D8B-7C84-0CE0-F4A3E40EC719}"/>
              </a:ext>
            </a:extLst>
          </p:cNvPr>
          <p:cNvSpPr txBox="1"/>
          <p:nvPr/>
        </p:nvSpPr>
        <p:spPr>
          <a:xfrm>
            <a:off x="230223" y="4377563"/>
            <a:ext cx="8334333" cy="553998"/>
          </a:xfrm>
          <a:prstGeom prst="rect">
            <a:avLst/>
          </a:prstGeom>
          <a:noFill/>
        </p:spPr>
        <p:txBody>
          <a:bodyPr wrap="none" rtlCol="0">
            <a:spAutoFit/>
          </a:bodyPr>
          <a:lstStyle/>
          <a:p>
            <a:pPr algn="ctr">
              <a:buClr>
                <a:schemeClr val="lt1"/>
              </a:buClr>
              <a:buSzPts val="3200"/>
            </a:pPr>
            <a:r>
              <a:rPr lang="en-US" sz="1600" dirty="0" err="1">
                <a:solidFill>
                  <a:schemeClr val="lt1"/>
                </a:solidFill>
                <a:latin typeface="Exo"/>
                <a:sym typeface="Exo"/>
              </a:rPr>
              <a:t>Sự</a:t>
            </a:r>
            <a:r>
              <a:rPr lang="en-US" sz="1600" dirty="0">
                <a:solidFill>
                  <a:schemeClr val="lt1"/>
                </a:solidFill>
                <a:latin typeface="Exo"/>
                <a:sym typeface="Exo"/>
              </a:rPr>
              <a:t> </a:t>
            </a:r>
            <a:r>
              <a:rPr lang="en-US" sz="1600" dirty="0" err="1">
                <a:solidFill>
                  <a:schemeClr val="lt1"/>
                </a:solidFill>
                <a:latin typeface="Exo"/>
                <a:sym typeface="Exo"/>
              </a:rPr>
              <a:t>khác</a:t>
            </a:r>
            <a:r>
              <a:rPr lang="en-US" sz="1600" dirty="0">
                <a:solidFill>
                  <a:schemeClr val="lt1"/>
                </a:solidFill>
                <a:latin typeface="Exo"/>
                <a:sym typeface="Exo"/>
              </a:rPr>
              <a:t> </a:t>
            </a:r>
            <a:r>
              <a:rPr lang="en-US" sz="1600" dirty="0" err="1">
                <a:solidFill>
                  <a:schemeClr val="lt1"/>
                </a:solidFill>
                <a:latin typeface="Exo"/>
                <a:sym typeface="Exo"/>
              </a:rPr>
              <a:t>biệt</a:t>
            </a:r>
            <a:r>
              <a:rPr lang="en-US" sz="1600" dirty="0">
                <a:solidFill>
                  <a:schemeClr val="lt1"/>
                </a:solidFill>
                <a:latin typeface="Exo"/>
                <a:sym typeface="Exo"/>
              </a:rPr>
              <a:t> </a:t>
            </a:r>
            <a:r>
              <a:rPr lang="en-US" sz="1600" dirty="0" err="1">
                <a:solidFill>
                  <a:schemeClr val="lt1"/>
                </a:solidFill>
                <a:latin typeface="Exo"/>
                <a:sym typeface="Exo"/>
              </a:rPr>
              <a:t>của</a:t>
            </a:r>
            <a:r>
              <a:rPr lang="en-US" sz="1600" dirty="0">
                <a:solidFill>
                  <a:schemeClr val="lt1"/>
                </a:solidFill>
                <a:latin typeface="Exo"/>
                <a:sym typeface="Exo"/>
              </a:rPr>
              <a:t> LSTM </a:t>
            </a:r>
            <a:r>
              <a:rPr lang="en-US" sz="1600" dirty="0" err="1">
                <a:solidFill>
                  <a:schemeClr val="lt1"/>
                </a:solidFill>
                <a:latin typeface="Exo"/>
                <a:sym typeface="Exo"/>
              </a:rPr>
              <a:t>và</a:t>
            </a:r>
            <a:r>
              <a:rPr lang="en-US" sz="1600" dirty="0">
                <a:solidFill>
                  <a:schemeClr val="lt1"/>
                </a:solidFill>
                <a:latin typeface="Exo"/>
                <a:sym typeface="Exo"/>
              </a:rPr>
              <a:t> RNN </a:t>
            </a:r>
            <a:r>
              <a:rPr lang="en-US" sz="1600" dirty="0" err="1">
                <a:solidFill>
                  <a:schemeClr val="lt1"/>
                </a:solidFill>
                <a:latin typeface="Exo"/>
                <a:sym typeface="Exo"/>
              </a:rPr>
              <a:t>là</a:t>
            </a:r>
            <a:r>
              <a:rPr lang="en-US" sz="1600" dirty="0">
                <a:solidFill>
                  <a:schemeClr val="lt1"/>
                </a:solidFill>
                <a:latin typeface="Exo"/>
                <a:sym typeface="Exo"/>
              </a:rPr>
              <a:t> LSTM </a:t>
            </a:r>
            <a:r>
              <a:rPr lang="en-US" sz="1600" dirty="0" err="1">
                <a:solidFill>
                  <a:schemeClr val="lt1"/>
                </a:solidFill>
                <a:latin typeface="Exo"/>
                <a:sym typeface="Exo"/>
              </a:rPr>
              <a:t>có</a:t>
            </a:r>
            <a:r>
              <a:rPr lang="en-US" sz="1600" dirty="0">
                <a:solidFill>
                  <a:schemeClr val="lt1"/>
                </a:solidFill>
                <a:latin typeface="Exo"/>
                <a:sym typeface="Exo"/>
              </a:rPr>
              <a:t> </a:t>
            </a:r>
            <a:r>
              <a:rPr lang="en-US" sz="1600" dirty="0" err="1">
                <a:solidFill>
                  <a:schemeClr val="lt1"/>
                </a:solidFill>
                <a:latin typeface="Exo"/>
                <a:sym typeface="Exo"/>
              </a:rPr>
              <a:t>thêm</a:t>
            </a:r>
            <a:r>
              <a:rPr lang="en-US" sz="1600" dirty="0">
                <a:solidFill>
                  <a:schemeClr val="lt1"/>
                </a:solidFill>
                <a:latin typeface="Exo"/>
                <a:sym typeface="Exo"/>
              </a:rPr>
              <a:t> </a:t>
            </a:r>
            <a:r>
              <a:rPr lang="en-US" sz="1600" dirty="0" err="1">
                <a:solidFill>
                  <a:schemeClr val="lt1"/>
                </a:solidFill>
                <a:latin typeface="Exo"/>
                <a:sym typeface="Exo"/>
              </a:rPr>
              <a:t>một</a:t>
            </a:r>
            <a:r>
              <a:rPr lang="en-US" sz="1600" dirty="0">
                <a:solidFill>
                  <a:schemeClr val="lt1"/>
                </a:solidFill>
                <a:latin typeface="Exo"/>
                <a:sym typeface="Exo"/>
              </a:rPr>
              <a:t> </a:t>
            </a:r>
            <a:r>
              <a:rPr lang="en-US" sz="1600" dirty="0" err="1">
                <a:solidFill>
                  <a:schemeClr val="lt1"/>
                </a:solidFill>
                <a:latin typeface="Exo"/>
                <a:sym typeface="Exo"/>
              </a:rPr>
              <a:t>phần</a:t>
            </a:r>
            <a:r>
              <a:rPr lang="en-US" sz="1600" dirty="0">
                <a:solidFill>
                  <a:schemeClr val="lt1"/>
                </a:solidFill>
                <a:latin typeface="Exo"/>
                <a:sym typeface="Exo"/>
              </a:rPr>
              <a:t> </a:t>
            </a:r>
            <a:r>
              <a:rPr lang="en-US" sz="1600" dirty="0" err="1">
                <a:solidFill>
                  <a:schemeClr val="lt1"/>
                </a:solidFill>
                <a:latin typeface="Exo"/>
                <a:sym typeface="Exo"/>
              </a:rPr>
              <a:t>để</a:t>
            </a:r>
            <a:r>
              <a:rPr lang="en-US" sz="1600" dirty="0">
                <a:solidFill>
                  <a:schemeClr val="lt1"/>
                </a:solidFill>
                <a:latin typeface="Exo"/>
                <a:sym typeface="Exo"/>
              </a:rPr>
              <a:t> </a:t>
            </a:r>
            <a:r>
              <a:rPr lang="en-US" sz="1600" dirty="0" err="1">
                <a:solidFill>
                  <a:schemeClr val="lt1"/>
                </a:solidFill>
                <a:latin typeface="Exo"/>
                <a:sym typeface="Exo"/>
              </a:rPr>
              <a:t>lưu</a:t>
            </a:r>
            <a:r>
              <a:rPr lang="en-US" sz="1600" dirty="0">
                <a:solidFill>
                  <a:schemeClr val="lt1"/>
                </a:solidFill>
                <a:latin typeface="Exo"/>
                <a:sym typeface="Exo"/>
              </a:rPr>
              <a:t> </a:t>
            </a:r>
            <a:r>
              <a:rPr lang="en-US" sz="1600" dirty="0" err="1">
                <a:solidFill>
                  <a:schemeClr val="lt1"/>
                </a:solidFill>
                <a:latin typeface="Exo"/>
                <a:sym typeface="Exo"/>
              </a:rPr>
              <a:t>trữ</a:t>
            </a:r>
            <a:r>
              <a:rPr lang="en-US" sz="1600" dirty="0">
                <a:solidFill>
                  <a:schemeClr val="lt1"/>
                </a:solidFill>
                <a:latin typeface="Exo"/>
                <a:sym typeface="Exo"/>
              </a:rPr>
              <a:t> </a:t>
            </a:r>
            <a:r>
              <a:rPr lang="en-US" sz="1600" dirty="0" err="1">
                <a:solidFill>
                  <a:schemeClr val="lt1"/>
                </a:solidFill>
                <a:latin typeface="Exo"/>
                <a:sym typeface="Exo"/>
              </a:rPr>
              <a:t>các</a:t>
            </a:r>
            <a:r>
              <a:rPr lang="en-US" sz="1600" dirty="0">
                <a:solidFill>
                  <a:schemeClr val="lt1"/>
                </a:solidFill>
                <a:latin typeface="Exo"/>
                <a:sym typeface="Exo"/>
              </a:rPr>
              <a:t> </a:t>
            </a:r>
            <a:r>
              <a:rPr lang="en-US" sz="1600" dirty="0" err="1">
                <a:solidFill>
                  <a:schemeClr val="lt1"/>
                </a:solidFill>
                <a:latin typeface="Exo"/>
                <a:sym typeface="Exo"/>
              </a:rPr>
              <a:t>từ</a:t>
            </a:r>
            <a:r>
              <a:rPr lang="en-US" sz="1600" dirty="0">
                <a:solidFill>
                  <a:schemeClr val="lt1"/>
                </a:solidFill>
                <a:latin typeface="Exo"/>
                <a:sym typeface="Exo"/>
              </a:rPr>
              <a:t> “key word” </a:t>
            </a:r>
          </a:p>
          <a:p>
            <a:endParaRPr lang="en-US" dirty="0"/>
          </a:p>
        </p:txBody>
      </p:sp>
    </p:spTree>
    <p:extLst>
      <p:ext uri="{BB962C8B-B14F-4D97-AF65-F5344CB8AC3E}">
        <p14:creationId xmlns:p14="http://schemas.microsoft.com/office/powerpoint/2010/main" val="14089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38" y="3614355"/>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38" y="3661155"/>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Môn: Biểu diễn tri thức_CS214.N11.KHCL</a:t>
            </a: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001242" y="1418758"/>
            <a:ext cx="7178667" cy="172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5800" dirty="0">
                <a:solidFill>
                  <a:schemeClr val="accent2"/>
                </a:solidFill>
              </a:rPr>
              <a:t>NHÓM </a:t>
            </a:r>
            <a:r>
              <a:rPr lang="vi-VN" sz="5800" dirty="0">
                <a:solidFill>
                  <a:schemeClr val="accent2"/>
                </a:solidFill>
              </a:rPr>
              <a:t>4</a:t>
            </a:r>
            <a:br>
              <a:rPr lang="vi-VN" sz="5800" dirty="0">
                <a:solidFill>
                  <a:schemeClr val="accent2"/>
                </a:solidFill>
              </a:rPr>
            </a:br>
            <a:r>
              <a:rPr lang="en" sz="5000" dirty="0"/>
              <a:t>HỆ THỐNG D</a:t>
            </a:r>
            <a:r>
              <a:rPr lang="vi-VN" sz="5000" dirty="0"/>
              <a:t>Ự ĐOÁN GIÁ CHỨNG KHOÁN</a:t>
            </a:r>
            <a:endParaRPr sz="5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1"/>
        <p:cNvGrpSpPr/>
        <p:nvPr/>
      </p:nvGrpSpPr>
      <p:grpSpPr>
        <a:xfrm>
          <a:off x="0" y="0"/>
          <a:ext cx="0" cy="0"/>
          <a:chOff x="0" y="0"/>
          <a:chExt cx="0" cy="0"/>
        </a:xfrm>
      </p:grpSpPr>
      <p:sp>
        <p:nvSpPr>
          <p:cNvPr id="19" name="Rectangle 18">
            <a:extLst>
              <a:ext uri="{FF2B5EF4-FFF2-40B4-BE49-F238E27FC236}">
                <a16:creationId xmlns:a16="http://schemas.microsoft.com/office/drawing/2014/main" id="{0F67A6ED-C629-FE07-505E-8E0FB942A33A}"/>
              </a:ext>
            </a:extLst>
          </p:cNvPr>
          <p:cNvSpPr/>
          <p:nvPr/>
        </p:nvSpPr>
        <p:spPr>
          <a:xfrm>
            <a:off x="8256333" y="4513595"/>
            <a:ext cx="1247553" cy="418858"/>
          </a:xfrm>
          <a:prstGeom prst="rect">
            <a:avLst/>
          </a:prstGeom>
          <a:solidFill>
            <a:srgbClr val="090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A4D974-3C5A-7AA8-7323-559EDFBFEF20}"/>
              </a:ext>
            </a:extLst>
          </p:cNvPr>
          <p:cNvSpPr/>
          <p:nvPr/>
        </p:nvSpPr>
        <p:spPr>
          <a:xfrm rot="5400000">
            <a:off x="8199736" y="2840201"/>
            <a:ext cx="1247553" cy="418858"/>
          </a:xfrm>
          <a:prstGeom prst="rect">
            <a:avLst/>
          </a:prstGeom>
          <a:solidFill>
            <a:srgbClr val="090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hlinkClick r:id="rId3" action="ppaction://hlinksldjump"/>
            <a:extLst>
              <a:ext uri="{FF2B5EF4-FFF2-40B4-BE49-F238E27FC236}">
                <a16:creationId xmlns:a16="http://schemas.microsoft.com/office/drawing/2014/main" id="{9D760A8D-796D-A3CD-9B8F-A06E0268FE2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30719" y="2244723"/>
            <a:ext cx="4337026" cy="2429382"/>
          </a:xfrm>
          <a:prstGeom prst="rect">
            <a:avLst/>
          </a:prstGeom>
          <a:ln>
            <a:noFill/>
          </a:ln>
          <a:effectLst>
            <a:outerShdw blurRad="292100" dist="139700" dir="2700000" algn="tl" rotWithShape="0">
              <a:srgbClr val="333333">
                <a:alpha val="65000"/>
              </a:srgbClr>
            </a:outerShdw>
          </a:effectLst>
        </p:spPr>
      </p:pic>
      <p:sp>
        <p:nvSpPr>
          <p:cNvPr id="3322" name="Google Shape;3322;p4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CẤU TRÚC</a:t>
            </a:r>
            <a:r>
              <a:rPr lang="en" dirty="0"/>
              <a:t> </a:t>
            </a:r>
            <a:r>
              <a:rPr lang="vi-VN" dirty="0">
                <a:solidFill>
                  <a:schemeClr val="accent2"/>
                </a:solidFill>
              </a:rPr>
              <a:t>LSTM</a:t>
            </a:r>
            <a:endParaRPr dirty="0">
              <a:solidFill>
                <a:schemeClr val="accent2"/>
              </a:solidFill>
            </a:endParaRPr>
          </a:p>
        </p:txBody>
      </p:sp>
      <p:grpSp>
        <p:nvGrpSpPr>
          <p:cNvPr id="3330" name="Google Shape;3330;p46"/>
          <p:cNvGrpSpPr/>
          <p:nvPr/>
        </p:nvGrpSpPr>
        <p:grpSpPr>
          <a:xfrm>
            <a:off x="5596058" y="1906360"/>
            <a:ext cx="3284052" cy="961014"/>
            <a:chOff x="5656144" y="1901376"/>
            <a:chExt cx="3284052" cy="961014"/>
          </a:xfrm>
        </p:grpSpPr>
        <p:sp>
          <p:nvSpPr>
            <p:cNvPr id="3331" name="Google Shape;3331;p46"/>
            <p:cNvSpPr/>
            <p:nvPr/>
          </p:nvSpPr>
          <p:spPr>
            <a:xfrm>
              <a:off x="6012900" y="1901376"/>
              <a:ext cx="22656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Cổng </a:t>
              </a:r>
              <a:r>
                <a:rPr lang="vi-VN" sz="1800" b="1" dirty="0" err="1">
                  <a:solidFill>
                    <a:schemeClr val="lt1"/>
                  </a:solidFill>
                  <a:latin typeface="Exo"/>
                  <a:ea typeface="Exo"/>
                  <a:cs typeface="Exo"/>
                  <a:sym typeface="Exo"/>
                </a:rPr>
                <a:t>Input</a:t>
              </a:r>
              <a:endParaRPr sz="1800" dirty="0">
                <a:solidFill>
                  <a:schemeClr val="lt1"/>
                </a:solidFill>
                <a:latin typeface="Exo"/>
                <a:ea typeface="Exo"/>
                <a:cs typeface="Exo"/>
                <a:sym typeface="Exo"/>
              </a:endParaRPr>
            </a:p>
          </p:txBody>
        </p:sp>
        <p:sp>
          <p:nvSpPr>
            <p:cNvPr id="3332" name="Google Shape;3332;p46"/>
            <p:cNvSpPr txBox="1"/>
            <p:nvPr/>
          </p:nvSpPr>
          <p:spPr>
            <a:xfrm>
              <a:off x="5656144" y="2337090"/>
              <a:ext cx="3284052" cy="525300"/>
            </a:xfrm>
            <a:prstGeom prst="rect">
              <a:avLst/>
            </a:prstGeom>
            <a:noFill/>
            <a:ln>
              <a:noFill/>
            </a:ln>
          </p:spPr>
          <p:txBody>
            <a:bodyPr spcFirstLastPara="1" wrap="square" lIns="91425" tIns="91425" rIns="91425" bIns="91425" anchor="ctr" anchorCtr="0">
              <a:noAutofit/>
            </a:bodyPr>
            <a:lstStyle/>
            <a:p>
              <a:r>
                <a:rPr lang="vi-VN" dirty="0">
                  <a:solidFill>
                    <a:schemeClr val="lt1"/>
                  </a:solidFill>
                </a:rPr>
                <a:t>Sàng lọc những thông tin cần thiết để được thêm vào trạng thái </a:t>
              </a:r>
              <a:r>
                <a:rPr lang="en-US" dirty="0">
                  <a:solidFill>
                    <a:schemeClr val="lt1"/>
                  </a:solidFill>
                </a:rPr>
                <a:t>cell </a:t>
              </a:r>
              <a:r>
                <a:rPr lang="vi-VN" dirty="0">
                  <a:solidFill>
                    <a:schemeClr val="lt1"/>
                  </a:solidFill>
                </a:rPr>
                <a:t>bên trong</a:t>
              </a:r>
              <a:endParaRPr dirty="0">
                <a:solidFill>
                  <a:schemeClr val="lt1"/>
                </a:solidFill>
                <a:sym typeface="PT Sans"/>
              </a:endParaRPr>
            </a:p>
          </p:txBody>
        </p:sp>
      </p:grpSp>
      <p:grpSp>
        <p:nvGrpSpPr>
          <p:cNvPr id="3334" name="Google Shape;3334;p46"/>
          <p:cNvGrpSpPr/>
          <p:nvPr/>
        </p:nvGrpSpPr>
        <p:grpSpPr>
          <a:xfrm>
            <a:off x="5518071" y="4113695"/>
            <a:ext cx="3440025" cy="976904"/>
            <a:chOff x="5548424" y="3755977"/>
            <a:chExt cx="3440025" cy="976904"/>
          </a:xfrm>
        </p:grpSpPr>
        <p:sp>
          <p:nvSpPr>
            <p:cNvPr id="3335" name="Google Shape;3335;p46"/>
            <p:cNvSpPr/>
            <p:nvPr/>
          </p:nvSpPr>
          <p:spPr>
            <a:xfrm>
              <a:off x="5983167" y="3755977"/>
              <a:ext cx="22656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Cổng </a:t>
              </a:r>
              <a:r>
                <a:rPr lang="vi-VN" sz="1800" b="1" dirty="0" err="1">
                  <a:solidFill>
                    <a:schemeClr val="lt1"/>
                  </a:solidFill>
                  <a:latin typeface="Exo"/>
                  <a:ea typeface="Exo"/>
                  <a:cs typeface="Exo"/>
                  <a:sym typeface="Exo"/>
                </a:rPr>
                <a:t>Forget</a:t>
              </a:r>
              <a:endParaRPr sz="1800" b="1" dirty="0">
                <a:solidFill>
                  <a:schemeClr val="lt1"/>
                </a:solidFill>
                <a:latin typeface="Exo"/>
                <a:ea typeface="Exo"/>
                <a:cs typeface="Exo"/>
                <a:sym typeface="Exo"/>
              </a:endParaRPr>
            </a:p>
          </p:txBody>
        </p:sp>
        <p:sp>
          <p:nvSpPr>
            <p:cNvPr id="3336" name="Google Shape;3336;p46"/>
            <p:cNvSpPr txBox="1"/>
            <p:nvPr/>
          </p:nvSpPr>
          <p:spPr>
            <a:xfrm>
              <a:off x="5548424" y="4207581"/>
              <a:ext cx="3440025" cy="525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solidFill>
                    <a:schemeClr val="lt1"/>
                  </a:solidFill>
                </a:rPr>
                <a:t>Loại bỏ những thông tin không cần thiết nhận được khỏi trạng thái </a:t>
              </a:r>
              <a:r>
                <a:rPr lang="en-US" dirty="0">
                  <a:solidFill>
                    <a:schemeClr val="lt1"/>
                  </a:solidFill>
                </a:rPr>
                <a:t>cell </a:t>
              </a:r>
              <a:r>
                <a:rPr lang="vi-VN" dirty="0">
                  <a:solidFill>
                    <a:schemeClr val="lt1"/>
                  </a:solidFill>
                </a:rPr>
                <a:t>bên trong</a:t>
              </a:r>
              <a:endParaRPr dirty="0">
                <a:solidFill>
                  <a:schemeClr val="lt1"/>
                </a:solidFill>
                <a:sym typeface="PT Sans"/>
              </a:endParaRPr>
            </a:p>
          </p:txBody>
        </p:sp>
      </p:grpSp>
      <p:sp>
        <p:nvSpPr>
          <p:cNvPr id="3338" name="Google Shape;3338;p46"/>
          <p:cNvSpPr/>
          <p:nvPr/>
        </p:nvSpPr>
        <p:spPr>
          <a:xfrm>
            <a:off x="3066153" y="2649815"/>
            <a:ext cx="235500" cy="23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6"/>
          <p:cNvSpPr/>
          <p:nvPr/>
        </p:nvSpPr>
        <p:spPr>
          <a:xfrm>
            <a:off x="2008652" y="3700625"/>
            <a:ext cx="235500" cy="23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0" name="Google Shape;3340;p46"/>
          <p:cNvCxnSpPr>
            <a:cxnSpLocks/>
          </p:cNvCxnSpPr>
          <p:nvPr/>
        </p:nvCxnSpPr>
        <p:spPr>
          <a:xfrm rot="10800000" flipV="1">
            <a:off x="2999232" y="2112137"/>
            <a:ext cx="2862852" cy="1261927"/>
          </a:xfrm>
          <a:prstGeom prst="bentConnector3">
            <a:avLst>
              <a:gd name="adj1" fmla="val 50000"/>
            </a:avLst>
          </a:prstGeom>
          <a:noFill/>
          <a:ln w="19050" cap="flat" cmpd="sng">
            <a:solidFill>
              <a:srgbClr val="FF0000"/>
            </a:solidFill>
            <a:prstDash val="solid"/>
            <a:round/>
            <a:headEnd type="none" w="lg" len="lg"/>
            <a:tailEnd type="oval" w="lg" len="lg"/>
          </a:ln>
        </p:spPr>
      </p:cxnSp>
      <p:cxnSp>
        <p:nvCxnSpPr>
          <p:cNvPr id="3341" name="Google Shape;3341;p46"/>
          <p:cNvCxnSpPr>
            <a:cxnSpLocks/>
          </p:cNvCxnSpPr>
          <p:nvPr/>
        </p:nvCxnSpPr>
        <p:spPr>
          <a:xfrm rot="10800000">
            <a:off x="2578038" y="3593684"/>
            <a:ext cx="3284047" cy="773979"/>
          </a:xfrm>
          <a:prstGeom prst="bentConnector3">
            <a:avLst>
              <a:gd name="adj1" fmla="val 50000"/>
            </a:avLst>
          </a:prstGeom>
          <a:noFill/>
          <a:ln w="19050" cap="flat" cmpd="sng">
            <a:solidFill>
              <a:srgbClr val="FF0000"/>
            </a:solidFill>
            <a:prstDash val="solid"/>
            <a:round/>
            <a:headEnd type="none" w="lg" len="lg"/>
            <a:tailEnd type="oval" w="lg" len="lg"/>
          </a:ln>
        </p:spPr>
      </p:cxnSp>
      <p:sp>
        <p:nvSpPr>
          <p:cNvPr id="3" name="Google Shape;3332;p46">
            <a:extLst>
              <a:ext uri="{FF2B5EF4-FFF2-40B4-BE49-F238E27FC236}">
                <a16:creationId xmlns:a16="http://schemas.microsoft.com/office/drawing/2014/main" id="{D35FF27B-603D-74F2-F8CD-9163C5C00BB8}"/>
              </a:ext>
            </a:extLst>
          </p:cNvPr>
          <p:cNvSpPr txBox="1"/>
          <p:nvPr/>
        </p:nvSpPr>
        <p:spPr>
          <a:xfrm>
            <a:off x="529915" y="1247837"/>
            <a:ext cx="8084169" cy="464234"/>
          </a:xfrm>
          <a:prstGeom prst="rect">
            <a:avLst/>
          </a:prstGeom>
          <a:noFill/>
          <a:ln>
            <a:noFill/>
          </a:ln>
        </p:spPr>
        <p:txBody>
          <a:bodyPr spcFirstLastPara="1" wrap="square" lIns="91425" tIns="91425" rIns="91425" bIns="91425" anchor="ctr" anchorCtr="0">
            <a:noAutofit/>
          </a:bodyPr>
          <a:lstStyle/>
          <a:p>
            <a:pPr algn="l"/>
            <a:r>
              <a:rPr lang="vi-VN" dirty="0">
                <a:solidFill>
                  <a:schemeClr val="lt1"/>
                </a:solidFill>
              </a:rPr>
              <a:t>Một đơn vị LSTM chung bao gồm một </a:t>
            </a:r>
            <a:r>
              <a:rPr lang="vi-VN" dirty="0" err="1">
                <a:solidFill>
                  <a:schemeClr val="lt1"/>
                </a:solidFill>
              </a:rPr>
              <a:t>cell</a:t>
            </a:r>
            <a:r>
              <a:rPr lang="vi-VN" dirty="0">
                <a:solidFill>
                  <a:schemeClr val="lt1"/>
                </a:solidFill>
              </a:rPr>
              <a:t>, một </a:t>
            </a:r>
            <a:r>
              <a:rPr lang="vi-VN" dirty="0" err="1">
                <a:solidFill>
                  <a:schemeClr val="lt1"/>
                </a:solidFill>
              </a:rPr>
              <a:t>input</a:t>
            </a:r>
            <a:r>
              <a:rPr lang="vi-VN" dirty="0">
                <a:solidFill>
                  <a:schemeClr val="lt1"/>
                </a:solidFill>
              </a:rPr>
              <a:t> </a:t>
            </a:r>
            <a:r>
              <a:rPr lang="vi-VN" dirty="0" err="1">
                <a:solidFill>
                  <a:schemeClr val="lt1"/>
                </a:solidFill>
              </a:rPr>
              <a:t>gate</a:t>
            </a:r>
            <a:r>
              <a:rPr lang="vi-VN" dirty="0">
                <a:solidFill>
                  <a:schemeClr val="lt1"/>
                </a:solidFill>
              </a:rPr>
              <a:t>, một </a:t>
            </a:r>
            <a:r>
              <a:rPr lang="vi-VN" dirty="0" err="1">
                <a:solidFill>
                  <a:schemeClr val="lt1"/>
                </a:solidFill>
              </a:rPr>
              <a:t>output</a:t>
            </a:r>
            <a:r>
              <a:rPr lang="vi-VN" dirty="0">
                <a:solidFill>
                  <a:schemeClr val="lt1"/>
                </a:solidFill>
              </a:rPr>
              <a:t> </a:t>
            </a:r>
            <a:r>
              <a:rPr lang="vi-VN" dirty="0" err="1">
                <a:solidFill>
                  <a:schemeClr val="lt1"/>
                </a:solidFill>
              </a:rPr>
              <a:t>gate</a:t>
            </a:r>
            <a:r>
              <a:rPr lang="vi-VN" dirty="0">
                <a:solidFill>
                  <a:schemeClr val="lt1"/>
                </a:solidFill>
              </a:rPr>
              <a:t> và một </a:t>
            </a:r>
            <a:r>
              <a:rPr lang="vi-VN" dirty="0" err="1">
                <a:solidFill>
                  <a:schemeClr val="lt1"/>
                </a:solidFill>
              </a:rPr>
              <a:t>forget</a:t>
            </a:r>
            <a:r>
              <a:rPr lang="vi-VN" dirty="0">
                <a:solidFill>
                  <a:schemeClr val="lt1"/>
                </a:solidFill>
              </a:rPr>
              <a:t> </a:t>
            </a:r>
            <a:r>
              <a:rPr lang="vi-VN" dirty="0" err="1">
                <a:solidFill>
                  <a:schemeClr val="lt1"/>
                </a:solidFill>
              </a:rPr>
              <a:t>gate</a:t>
            </a:r>
            <a:r>
              <a:rPr lang="vi-VN" dirty="0">
                <a:solidFill>
                  <a:schemeClr val="lt1"/>
                </a:solidFill>
              </a:rPr>
              <a:t>. </a:t>
            </a:r>
            <a:r>
              <a:rPr lang="vi-VN" dirty="0" err="1">
                <a:solidFill>
                  <a:schemeClr val="lt1"/>
                </a:solidFill>
              </a:rPr>
              <a:t>Cell</a:t>
            </a:r>
            <a:r>
              <a:rPr lang="vi-VN" dirty="0">
                <a:solidFill>
                  <a:schemeClr val="lt1"/>
                </a:solidFill>
              </a:rPr>
              <a:t> ghi nhớ các giá trị trong khoảng thời gian tùy ý và ba </a:t>
            </a:r>
            <a:r>
              <a:rPr lang="vi-VN" dirty="0" err="1">
                <a:solidFill>
                  <a:schemeClr val="lt1"/>
                </a:solidFill>
              </a:rPr>
              <a:t>gate</a:t>
            </a:r>
            <a:r>
              <a:rPr lang="vi-VN" dirty="0">
                <a:solidFill>
                  <a:schemeClr val="lt1"/>
                </a:solidFill>
              </a:rPr>
              <a:t> điều chỉnh luồng thông tin </a:t>
            </a:r>
            <a:r>
              <a:rPr lang="vi-VN" dirty="0" err="1">
                <a:solidFill>
                  <a:schemeClr val="lt1"/>
                </a:solidFill>
              </a:rPr>
              <a:t>input</a:t>
            </a:r>
            <a:r>
              <a:rPr lang="vi-VN" dirty="0">
                <a:solidFill>
                  <a:schemeClr val="lt1"/>
                </a:solidFill>
              </a:rPr>
              <a:t> và </a:t>
            </a:r>
            <a:r>
              <a:rPr lang="vi-VN" dirty="0" err="1">
                <a:solidFill>
                  <a:schemeClr val="lt1"/>
                </a:solidFill>
              </a:rPr>
              <a:t>output</a:t>
            </a:r>
            <a:r>
              <a:rPr lang="vi-VN" dirty="0">
                <a:solidFill>
                  <a:schemeClr val="lt1"/>
                </a:solidFill>
              </a:rPr>
              <a:t>. LSTM rất phù hợp để </a:t>
            </a:r>
            <a:r>
              <a:rPr lang="vi-VN" dirty="0" err="1">
                <a:solidFill>
                  <a:schemeClr val="lt1"/>
                </a:solidFill>
              </a:rPr>
              <a:t>classify</a:t>
            </a:r>
            <a:r>
              <a:rPr lang="vi-VN" dirty="0">
                <a:solidFill>
                  <a:schemeClr val="lt1"/>
                </a:solidFill>
              </a:rPr>
              <a:t>, </a:t>
            </a:r>
            <a:r>
              <a:rPr lang="vi-VN" dirty="0" err="1">
                <a:solidFill>
                  <a:schemeClr val="lt1"/>
                </a:solidFill>
              </a:rPr>
              <a:t>process</a:t>
            </a:r>
            <a:r>
              <a:rPr lang="vi-VN" dirty="0">
                <a:solidFill>
                  <a:schemeClr val="lt1"/>
                </a:solidFill>
              </a:rPr>
              <a:t>, và </a:t>
            </a:r>
            <a:r>
              <a:rPr lang="vi-VN" dirty="0" err="1">
                <a:solidFill>
                  <a:schemeClr val="lt1"/>
                </a:solidFill>
              </a:rPr>
              <a:t>predict</a:t>
            </a:r>
            <a:r>
              <a:rPr lang="vi-VN" dirty="0">
                <a:solidFill>
                  <a:schemeClr val="lt1"/>
                </a:solidFill>
              </a:rPr>
              <a:t> có khoảng thời gian không xác định</a:t>
            </a:r>
            <a:endParaRPr lang="en-US" dirty="0">
              <a:solidFill>
                <a:schemeClr val="lt1"/>
              </a:solidFill>
              <a:latin typeface="PT Sans"/>
            </a:endParaRPr>
          </a:p>
        </p:txBody>
      </p:sp>
      <p:cxnSp>
        <p:nvCxnSpPr>
          <p:cNvPr id="9" name="Google Shape;3340;p46">
            <a:extLst>
              <a:ext uri="{FF2B5EF4-FFF2-40B4-BE49-F238E27FC236}">
                <a16:creationId xmlns:a16="http://schemas.microsoft.com/office/drawing/2014/main" id="{12F321B4-282C-556D-4484-68C01C9037F5}"/>
              </a:ext>
            </a:extLst>
          </p:cNvPr>
          <p:cNvCxnSpPr>
            <a:cxnSpLocks/>
          </p:cNvCxnSpPr>
          <p:nvPr/>
        </p:nvCxnSpPr>
        <p:spPr>
          <a:xfrm rot="10800000" flipV="1">
            <a:off x="3431868" y="3224685"/>
            <a:ext cx="2430216" cy="30428"/>
          </a:xfrm>
          <a:prstGeom prst="bentConnector3">
            <a:avLst>
              <a:gd name="adj1" fmla="val 101187"/>
            </a:avLst>
          </a:prstGeom>
          <a:noFill/>
          <a:ln w="19050" cap="flat" cmpd="sng">
            <a:solidFill>
              <a:srgbClr val="FF0000"/>
            </a:solidFill>
            <a:prstDash val="solid"/>
            <a:round/>
            <a:headEnd type="none" w="lg" len="lg"/>
            <a:tailEnd type="oval" w="lg" len="lg"/>
          </a:ln>
        </p:spPr>
      </p:cxnSp>
      <p:sp>
        <p:nvSpPr>
          <p:cNvPr id="13" name="Google Shape;3331;p46">
            <a:extLst>
              <a:ext uri="{FF2B5EF4-FFF2-40B4-BE49-F238E27FC236}">
                <a16:creationId xmlns:a16="http://schemas.microsoft.com/office/drawing/2014/main" id="{822B2B0B-6BF4-39F7-7393-3B03AC933216}"/>
              </a:ext>
            </a:extLst>
          </p:cNvPr>
          <p:cNvSpPr/>
          <p:nvPr/>
        </p:nvSpPr>
        <p:spPr>
          <a:xfrm>
            <a:off x="5982547" y="3024735"/>
            <a:ext cx="22656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Cổng </a:t>
            </a:r>
            <a:r>
              <a:rPr lang="vi-VN" sz="1800" b="1" dirty="0" err="1">
                <a:solidFill>
                  <a:schemeClr val="lt1"/>
                </a:solidFill>
                <a:latin typeface="Exo"/>
                <a:ea typeface="Exo"/>
                <a:cs typeface="Exo"/>
                <a:sym typeface="Exo"/>
              </a:rPr>
              <a:t>Output</a:t>
            </a:r>
            <a:endParaRPr sz="1800" dirty="0">
              <a:solidFill>
                <a:schemeClr val="lt1"/>
              </a:solidFill>
              <a:latin typeface="Exo"/>
              <a:ea typeface="Exo"/>
              <a:cs typeface="Exo"/>
              <a:sym typeface="Exo"/>
            </a:endParaRPr>
          </a:p>
        </p:txBody>
      </p:sp>
      <p:sp>
        <p:nvSpPr>
          <p:cNvPr id="18" name="Google Shape;3332;p46">
            <a:extLst>
              <a:ext uri="{FF2B5EF4-FFF2-40B4-BE49-F238E27FC236}">
                <a16:creationId xmlns:a16="http://schemas.microsoft.com/office/drawing/2014/main" id="{D5CCBB3B-A6ED-863F-F158-BA59DDEB1B94}"/>
              </a:ext>
            </a:extLst>
          </p:cNvPr>
          <p:cNvSpPr txBox="1"/>
          <p:nvPr/>
        </p:nvSpPr>
        <p:spPr>
          <a:xfrm>
            <a:off x="5423976" y="3477366"/>
            <a:ext cx="3720024" cy="525300"/>
          </a:xfrm>
          <a:prstGeom prst="rect">
            <a:avLst/>
          </a:prstGeom>
          <a:noFill/>
          <a:ln>
            <a:noFill/>
          </a:ln>
        </p:spPr>
        <p:txBody>
          <a:bodyPr spcFirstLastPara="1" wrap="square" lIns="91425" tIns="91425" rIns="91425" bIns="91425" anchor="ctr" anchorCtr="0">
            <a:noAutofit/>
          </a:bodyPr>
          <a:lstStyle/>
          <a:p>
            <a:r>
              <a:rPr lang="vi-VN" dirty="0">
                <a:solidFill>
                  <a:schemeClr val="lt1"/>
                </a:solidFill>
              </a:rPr>
              <a:t>Xác định những thông tin nào từ các trạng thái </a:t>
            </a:r>
            <a:r>
              <a:rPr lang="en-US" dirty="0">
                <a:solidFill>
                  <a:schemeClr val="lt1"/>
                </a:solidFill>
              </a:rPr>
              <a:t>cell </a:t>
            </a:r>
            <a:r>
              <a:rPr lang="vi-VN" dirty="0">
                <a:solidFill>
                  <a:schemeClr val="lt1"/>
                </a:solidFill>
              </a:rPr>
              <a:t>bên trong được sử dụng như đầu ra</a:t>
            </a:r>
            <a:endParaRPr dirty="0">
              <a:solidFill>
                <a:schemeClr val="lt1"/>
              </a:solidFill>
              <a:sym typeface="PT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out)">
                                      <p:cBhvr>
                                        <p:cTn id="12" dur="7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41"/>
                                        </p:tgtEl>
                                        <p:attrNameLst>
                                          <p:attrName>style.visibility</p:attrName>
                                        </p:attrNameLst>
                                      </p:cBhvr>
                                      <p:to>
                                        <p:strVal val="visible"/>
                                      </p:to>
                                    </p:set>
                                    <p:animEffect transition="in" filter="wipe(left)">
                                      <p:cBhvr>
                                        <p:cTn id="17" dur="500"/>
                                        <p:tgtEl>
                                          <p:spTgt spid="334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34"/>
                                        </p:tgtEl>
                                        <p:attrNameLst>
                                          <p:attrName>style.visibility</p:attrName>
                                        </p:attrNameLst>
                                      </p:cBhvr>
                                      <p:to>
                                        <p:strVal val="visible"/>
                                      </p:to>
                                    </p:set>
                                    <p:animEffect transition="in" filter="wipe(left)">
                                      <p:cBhvr>
                                        <p:cTn id="21" dur="500"/>
                                        <p:tgtEl>
                                          <p:spTgt spid="33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340"/>
                                        </p:tgtEl>
                                        <p:attrNameLst>
                                          <p:attrName>style.visibility</p:attrName>
                                        </p:attrNameLst>
                                      </p:cBhvr>
                                      <p:to>
                                        <p:strVal val="visible"/>
                                      </p:to>
                                    </p:set>
                                    <p:animEffect transition="in" filter="wipe(down)">
                                      <p:cBhvr>
                                        <p:cTn id="26" dur="750"/>
                                        <p:tgtEl>
                                          <p:spTgt spid="3340"/>
                                        </p:tgtEl>
                                      </p:cBhvr>
                                    </p:animEffect>
                                  </p:childTnLst>
                                </p:cTn>
                              </p:par>
                            </p:childTnLst>
                          </p:cTn>
                        </p:par>
                        <p:par>
                          <p:cTn id="27" fill="hold">
                            <p:stCondLst>
                              <p:cond delay="750"/>
                            </p:stCondLst>
                            <p:childTnLst>
                              <p:par>
                                <p:cTn id="28" presetID="22" presetClass="entr" presetSubtype="8" fill="hold" nodeType="afterEffect">
                                  <p:stCondLst>
                                    <p:cond delay="0"/>
                                  </p:stCondLst>
                                  <p:childTnLst>
                                    <p:set>
                                      <p:cBhvr>
                                        <p:cTn id="29" dur="1" fill="hold">
                                          <p:stCondLst>
                                            <p:cond delay="0"/>
                                          </p:stCondLst>
                                        </p:cTn>
                                        <p:tgtEl>
                                          <p:spTgt spid="3330"/>
                                        </p:tgtEl>
                                        <p:attrNameLst>
                                          <p:attrName>style.visibility</p:attrName>
                                        </p:attrNameLst>
                                      </p:cBhvr>
                                      <p:to>
                                        <p:strVal val="visible"/>
                                      </p:to>
                                    </p:set>
                                    <p:animEffect transition="in" filter="wipe(left)">
                                      <p:cBhvr>
                                        <p:cTn id="30" dur="500"/>
                                        <p:tgtEl>
                                          <p:spTgt spid="33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750"/>
                                        <p:tgtEl>
                                          <p:spTgt spid="9"/>
                                        </p:tgtEl>
                                      </p:cBhvr>
                                    </p:animEffect>
                                  </p:childTnLst>
                                </p:cTn>
                              </p:par>
                            </p:childTnLst>
                          </p:cTn>
                        </p:par>
                        <p:par>
                          <p:cTn id="36" fill="hold">
                            <p:stCondLst>
                              <p:cond delay="75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467"/>
        <p:cNvGrpSpPr/>
        <p:nvPr/>
      </p:nvGrpSpPr>
      <p:grpSpPr>
        <a:xfrm>
          <a:off x="0" y="0"/>
          <a:ext cx="0" cy="0"/>
          <a:chOff x="0" y="0"/>
          <a:chExt cx="0" cy="0"/>
        </a:xfrm>
      </p:grpSpPr>
      <p:pic>
        <p:nvPicPr>
          <p:cNvPr id="4477" name="Google Shape;4477;p67"/>
          <p:cNvPicPr preferRelativeResize="0"/>
          <p:nvPr/>
        </p:nvPicPr>
        <p:blipFill>
          <a:blip r:embed="rId3"/>
          <a:srcRect/>
          <a:stretch/>
        </p:blipFill>
        <p:spPr>
          <a:xfrm>
            <a:off x="1193002" y="1554480"/>
            <a:ext cx="2787732" cy="1543996"/>
          </a:xfrm>
          <a:prstGeom prst="rect">
            <a:avLst/>
          </a:prstGeom>
          <a:noFill/>
          <a:ln>
            <a:noFill/>
          </a:ln>
        </p:spPr>
      </p:pic>
      <p:sp>
        <p:nvSpPr>
          <p:cNvPr id="4468" name="Google Shape;4468;p67"/>
          <p:cNvSpPr txBox="1">
            <a:spLocks noGrp="1"/>
          </p:cNvSpPr>
          <p:nvPr>
            <p:ph type="title"/>
          </p:nvPr>
        </p:nvSpPr>
        <p:spPr>
          <a:xfrm>
            <a:off x="4433200" y="1945637"/>
            <a:ext cx="399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CƠ CHẾ</a:t>
            </a:r>
            <a:r>
              <a:rPr lang="en" dirty="0"/>
              <a:t> </a:t>
            </a:r>
            <a:r>
              <a:rPr lang="vi-VN" dirty="0">
                <a:solidFill>
                  <a:schemeClr val="accent2"/>
                </a:solidFill>
              </a:rPr>
              <a:t>HOẠT ĐỘNG</a:t>
            </a:r>
            <a:endParaRPr dirty="0">
              <a:solidFill>
                <a:schemeClr val="accent2"/>
              </a:solidFill>
            </a:endParaRPr>
          </a:p>
        </p:txBody>
      </p:sp>
      <p:sp>
        <p:nvSpPr>
          <p:cNvPr id="4469" name="Google Shape;4469;p67"/>
          <p:cNvSpPr txBox="1">
            <a:spLocks noGrp="1"/>
          </p:cNvSpPr>
          <p:nvPr>
            <p:ph type="subTitle" idx="1"/>
          </p:nvPr>
        </p:nvSpPr>
        <p:spPr>
          <a:xfrm>
            <a:off x="4360689" y="2540418"/>
            <a:ext cx="3997800" cy="732000"/>
          </a:xfrm>
          <a:prstGeom prst="rect">
            <a:avLst/>
          </a:prstGeom>
        </p:spPr>
        <p:txBody>
          <a:bodyPr spcFirstLastPara="1" wrap="square" lIns="91425" tIns="91425" rIns="91425" bIns="91425" anchor="ctr" anchorCtr="0">
            <a:noAutofit/>
          </a:bodyPr>
          <a:lstStyle/>
          <a:p>
            <a:r>
              <a:rPr lang="vi-VN" dirty="0">
                <a:latin typeface="Arial"/>
                <a:cs typeface="Arial"/>
                <a:sym typeface="Arial"/>
              </a:rPr>
              <a:t>Ghi nhớ những thông tin liên quan, quan trọng cho việc dự đoán, còn các thông tin khác sẽ được bỏ đi</a:t>
            </a:r>
            <a:endParaRPr lang="en-US" dirty="0">
              <a:latin typeface="Arial"/>
              <a:cs typeface="Arial"/>
              <a:sym typeface="Arial"/>
            </a:endParaRPr>
          </a:p>
        </p:txBody>
      </p:sp>
      <p:grpSp>
        <p:nvGrpSpPr>
          <p:cNvPr id="4470" name="Google Shape;4470;p67"/>
          <p:cNvGrpSpPr/>
          <p:nvPr/>
        </p:nvGrpSpPr>
        <p:grpSpPr>
          <a:xfrm>
            <a:off x="1130523" y="1463672"/>
            <a:ext cx="2911863" cy="2399034"/>
            <a:chOff x="1197023" y="1520687"/>
            <a:chExt cx="3150344" cy="2595515"/>
          </a:xfrm>
        </p:grpSpPr>
        <p:sp>
          <p:nvSpPr>
            <p:cNvPr id="4471" name="Google Shape;4471;p67"/>
            <p:cNvSpPr/>
            <p:nvPr/>
          </p:nvSpPr>
          <p:spPr>
            <a:xfrm>
              <a:off x="2395534" y="3572052"/>
              <a:ext cx="753939" cy="429086"/>
            </a:xfrm>
            <a:custGeom>
              <a:avLst/>
              <a:gdLst/>
              <a:ahLst/>
              <a:cxnLst/>
              <a:rect l="l" t="t" r="r" b="b"/>
              <a:pathLst>
                <a:path w="29834" h="17416" extrusionOk="0">
                  <a:moveTo>
                    <a:pt x="2511" y="0"/>
                  </a:moveTo>
                  <a:lnTo>
                    <a:pt x="0" y="17416"/>
                  </a:lnTo>
                  <a:lnTo>
                    <a:pt x="29833" y="17416"/>
                  </a:lnTo>
                  <a:lnTo>
                    <a:pt x="27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7"/>
            <p:cNvSpPr/>
            <p:nvPr/>
          </p:nvSpPr>
          <p:spPr>
            <a:xfrm>
              <a:off x="2133633" y="4054309"/>
              <a:ext cx="1277103" cy="61893"/>
            </a:xfrm>
            <a:custGeom>
              <a:avLst/>
              <a:gdLst/>
              <a:ahLst/>
              <a:cxnLst/>
              <a:rect l="l" t="t" r="r" b="b"/>
              <a:pathLst>
                <a:path w="50536" h="1256" extrusionOk="0">
                  <a:moveTo>
                    <a:pt x="1" y="1"/>
                  </a:moveTo>
                  <a:lnTo>
                    <a:pt x="1" y="1256"/>
                  </a:lnTo>
                  <a:lnTo>
                    <a:pt x="50536" y="1256"/>
                  </a:lnTo>
                  <a:lnTo>
                    <a:pt x="50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7"/>
            <p:cNvSpPr/>
            <p:nvPr/>
          </p:nvSpPr>
          <p:spPr>
            <a:xfrm>
              <a:off x="2133641" y="3992441"/>
              <a:ext cx="1277103" cy="61889"/>
            </a:xfrm>
            <a:custGeom>
              <a:avLst/>
              <a:gdLst/>
              <a:ahLst/>
              <a:cxnLst/>
              <a:rect l="l" t="t" r="r" b="b"/>
              <a:pathLst>
                <a:path w="50536" h="2512" extrusionOk="0">
                  <a:moveTo>
                    <a:pt x="10363" y="1"/>
                  </a:moveTo>
                  <a:lnTo>
                    <a:pt x="1" y="2512"/>
                  </a:lnTo>
                  <a:lnTo>
                    <a:pt x="50536" y="2512"/>
                  </a:lnTo>
                  <a:lnTo>
                    <a:pt x="40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7"/>
            <p:cNvSpPr/>
            <p:nvPr/>
          </p:nvSpPr>
          <p:spPr>
            <a:xfrm>
              <a:off x="1197023" y="3342369"/>
              <a:ext cx="3150344" cy="275028"/>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7"/>
            <p:cNvSpPr/>
            <p:nvPr/>
          </p:nvSpPr>
          <p:spPr>
            <a:xfrm>
              <a:off x="1197023" y="1520687"/>
              <a:ext cx="3150344" cy="1830275"/>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7"/>
            <p:cNvSpPr/>
            <p:nvPr/>
          </p:nvSpPr>
          <p:spPr>
            <a:xfrm>
              <a:off x="2715111" y="3421323"/>
              <a:ext cx="114807" cy="112495"/>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8" name="Google Shape;4478;p67"/>
          <p:cNvGrpSpPr/>
          <p:nvPr/>
        </p:nvGrpSpPr>
        <p:grpSpPr>
          <a:xfrm>
            <a:off x="1812692" y="4302083"/>
            <a:ext cx="1105976" cy="133969"/>
            <a:chOff x="8183182" y="663852"/>
            <a:chExt cx="1475028" cy="178673"/>
          </a:xfrm>
        </p:grpSpPr>
        <p:grpSp>
          <p:nvGrpSpPr>
            <p:cNvPr id="4479" name="Google Shape;4479;p67"/>
            <p:cNvGrpSpPr/>
            <p:nvPr/>
          </p:nvGrpSpPr>
          <p:grpSpPr>
            <a:xfrm>
              <a:off x="8183182" y="774425"/>
              <a:ext cx="1178025" cy="68100"/>
              <a:chOff x="2024450" y="204150"/>
              <a:chExt cx="1178025" cy="68100"/>
            </a:xfrm>
          </p:grpSpPr>
          <p:sp>
            <p:nvSpPr>
              <p:cNvPr id="4480" name="Google Shape;448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0" name="Google Shape;4490;p67"/>
            <p:cNvGrpSpPr/>
            <p:nvPr/>
          </p:nvGrpSpPr>
          <p:grpSpPr>
            <a:xfrm>
              <a:off x="8480185" y="663852"/>
              <a:ext cx="1178025" cy="68100"/>
              <a:chOff x="2024450" y="204150"/>
              <a:chExt cx="1178025" cy="68100"/>
            </a:xfrm>
          </p:grpSpPr>
          <p:sp>
            <p:nvSpPr>
              <p:cNvPr id="4491" name="Google Shape;449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1" name="Google Shape;4501;p67"/>
          <p:cNvGrpSpPr/>
          <p:nvPr/>
        </p:nvGrpSpPr>
        <p:grpSpPr>
          <a:xfrm>
            <a:off x="6359589" y="3754153"/>
            <a:ext cx="883262" cy="242091"/>
            <a:chOff x="2300350" y="2601250"/>
            <a:chExt cx="2275275" cy="623625"/>
          </a:xfrm>
        </p:grpSpPr>
        <p:sp>
          <p:nvSpPr>
            <p:cNvPr id="4502" name="Google Shape;4502;p6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67"/>
          <p:cNvGrpSpPr/>
          <p:nvPr/>
        </p:nvGrpSpPr>
        <p:grpSpPr>
          <a:xfrm>
            <a:off x="8419792" y="3307266"/>
            <a:ext cx="1105976" cy="133969"/>
            <a:chOff x="8183182" y="663852"/>
            <a:chExt cx="1475028" cy="178673"/>
          </a:xfrm>
        </p:grpSpPr>
        <p:grpSp>
          <p:nvGrpSpPr>
            <p:cNvPr id="4509" name="Google Shape;4509;p67"/>
            <p:cNvGrpSpPr/>
            <p:nvPr/>
          </p:nvGrpSpPr>
          <p:grpSpPr>
            <a:xfrm>
              <a:off x="8183182" y="774425"/>
              <a:ext cx="1178025" cy="68100"/>
              <a:chOff x="2024450" y="204150"/>
              <a:chExt cx="1178025" cy="68100"/>
            </a:xfrm>
          </p:grpSpPr>
          <p:sp>
            <p:nvSpPr>
              <p:cNvPr id="4510" name="Google Shape;451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67"/>
            <p:cNvGrpSpPr/>
            <p:nvPr/>
          </p:nvGrpSpPr>
          <p:grpSpPr>
            <a:xfrm>
              <a:off x="8480185" y="663852"/>
              <a:ext cx="1178025" cy="68100"/>
              <a:chOff x="2024450" y="204150"/>
              <a:chExt cx="1178025" cy="68100"/>
            </a:xfrm>
          </p:grpSpPr>
          <p:sp>
            <p:nvSpPr>
              <p:cNvPr id="4521" name="Google Shape;452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146"/>
        <p:cNvGrpSpPr/>
        <p:nvPr/>
      </p:nvGrpSpPr>
      <p:grpSpPr>
        <a:xfrm>
          <a:off x="0" y="0"/>
          <a:ext cx="0" cy="0"/>
          <a:chOff x="0" y="0"/>
          <a:chExt cx="0" cy="0"/>
        </a:xfrm>
      </p:grpSpPr>
      <p:sp>
        <p:nvSpPr>
          <p:cNvPr id="4148" name="Google Shape;4148;p61"/>
          <p:cNvSpPr txBox="1">
            <a:spLocks noGrp="1"/>
          </p:cNvSpPr>
          <p:nvPr>
            <p:ph type="title"/>
          </p:nvPr>
        </p:nvSpPr>
        <p:spPr>
          <a:xfrm>
            <a:off x="-8931187" y="2834885"/>
            <a:ext cx="876132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solidFill>
                  <a:schemeClr val="accent2"/>
                </a:solidFill>
              </a:rPr>
              <a:t>GỢI Ý</a:t>
            </a:r>
            <a:r>
              <a:rPr lang="en" dirty="0"/>
              <a:t> </a:t>
            </a:r>
            <a:r>
              <a:rPr lang="vi-VN" dirty="0"/>
              <a:t>CÁC PHƯƠNG PHÁP MUA BÁN</a:t>
            </a:r>
            <a:endParaRPr dirty="0"/>
          </a:p>
        </p:txBody>
      </p:sp>
      <p:sp>
        <p:nvSpPr>
          <p:cNvPr id="4149" name="Google Shape;4149;p61"/>
          <p:cNvSpPr txBox="1">
            <a:spLocks noGrp="1"/>
          </p:cNvSpPr>
          <p:nvPr>
            <p:ph type="title" idx="2"/>
          </p:nvPr>
        </p:nvSpPr>
        <p:spPr>
          <a:xfrm>
            <a:off x="5992440" y="-119726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03</a:t>
            </a:r>
            <a:endParaRPr dirty="0"/>
          </a:p>
        </p:txBody>
      </p:sp>
      <p:grpSp>
        <p:nvGrpSpPr>
          <p:cNvPr id="4151" name="Google Shape;4151;p61"/>
          <p:cNvGrpSpPr/>
          <p:nvPr/>
        </p:nvGrpSpPr>
        <p:grpSpPr>
          <a:xfrm flipH="1">
            <a:off x="5624514" y="4219003"/>
            <a:ext cx="883262" cy="242091"/>
            <a:chOff x="2300350" y="2601250"/>
            <a:chExt cx="2275275" cy="623625"/>
          </a:xfrm>
        </p:grpSpPr>
        <p:sp>
          <p:nvSpPr>
            <p:cNvPr id="4152" name="Google Shape;4152;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61"/>
          <p:cNvGrpSpPr/>
          <p:nvPr/>
        </p:nvGrpSpPr>
        <p:grpSpPr>
          <a:xfrm rot="5400000">
            <a:off x="2406975" y="1552975"/>
            <a:ext cx="98902" cy="553090"/>
            <a:chOff x="4898850" y="4820550"/>
            <a:chExt cx="98902" cy="553090"/>
          </a:xfrm>
        </p:grpSpPr>
        <p:sp>
          <p:nvSpPr>
            <p:cNvPr id="4159" name="Google Shape;4159;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1"/>
          <p:cNvGrpSpPr/>
          <p:nvPr/>
        </p:nvGrpSpPr>
        <p:grpSpPr>
          <a:xfrm>
            <a:off x="1764792" y="3545691"/>
            <a:ext cx="1105976" cy="133969"/>
            <a:chOff x="8183182" y="663852"/>
            <a:chExt cx="1475028" cy="178673"/>
          </a:xfrm>
        </p:grpSpPr>
        <p:grpSp>
          <p:nvGrpSpPr>
            <p:cNvPr id="4165" name="Google Shape;4165;p61"/>
            <p:cNvGrpSpPr/>
            <p:nvPr/>
          </p:nvGrpSpPr>
          <p:grpSpPr>
            <a:xfrm>
              <a:off x="8183182" y="774425"/>
              <a:ext cx="1178025" cy="68100"/>
              <a:chOff x="2024450" y="204150"/>
              <a:chExt cx="1178025" cy="68100"/>
            </a:xfrm>
          </p:grpSpPr>
          <p:sp>
            <p:nvSpPr>
              <p:cNvPr id="4166" name="Google Shape;416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61"/>
            <p:cNvGrpSpPr/>
            <p:nvPr/>
          </p:nvGrpSpPr>
          <p:grpSpPr>
            <a:xfrm>
              <a:off x="8480185" y="663852"/>
              <a:ext cx="1178025" cy="68100"/>
              <a:chOff x="2024450" y="204150"/>
              <a:chExt cx="1178025" cy="68100"/>
            </a:xfrm>
          </p:grpSpPr>
          <p:sp>
            <p:nvSpPr>
              <p:cNvPr id="4177" name="Google Shape;4177;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7" name="Google Shape;4187;p61"/>
          <p:cNvGrpSpPr/>
          <p:nvPr/>
        </p:nvGrpSpPr>
        <p:grpSpPr>
          <a:xfrm rot="10800000">
            <a:off x="3861214" y="1283578"/>
            <a:ext cx="883262" cy="242091"/>
            <a:chOff x="2300350" y="2601250"/>
            <a:chExt cx="2275275" cy="623625"/>
          </a:xfrm>
        </p:grpSpPr>
        <p:sp>
          <p:nvSpPr>
            <p:cNvPr id="4188" name="Google Shape;4188;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61"/>
          <p:cNvGrpSpPr/>
          <p:nvPr/>
        </p:nvGrpSpPr>
        <p:grpSpPr>
          <a:xfrm rot="5400000">
            <a:off x="5527875" y="467850"/>
            <a:ext cx="98902" cy="553090"/>
            <a:chOff x="4898850" y="4820550"/>
            <a:chExt cx="98902" cy="553090"/>
          </a:xfrm>
        </p:grpSpPr>
        <p:sp>
          <p:nvSpPr>
            <p:cNvPr id="4195" name="Google Shape;4195;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6"/>
        <p:cNvGrpSpPr/>
        <p:nvPr/>
      </p:nvGrpSpPr>
      <p:grpSpPr>
        <a:xfrm>
          <a:off x="0" y="0"/>
          <a:ext cx="0" cy="0"/>
          <a:chOff x="0" y="0"/>
          <a:chExt cx="0" cy="0"/>
        </a:xfrm>
      </p:grpSpPr>
      <p:sp>
        <p:nvSpPr>
          <p:cNvPr id="4148" name="Google Shape;4148;p61"/>
          <p:cNvSpPr txBox="1">
            <a:spLocks noGrp="1"/>
          </p:cNvSpPr>
          <p:nvPr>
            <p:ph type="title"/>
          </p:nvPr>
        </p:nvSpPr>
        <p:spPr>
          <a:xfrm>
            <a:off x="-227025" y="2785898"/>
            <a:ext cx="876132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solidFill>
                  <a:schemeClr val="accent2"/>
                </a:solidFill>
              </a:rPr>
              <a:t>GỢI Ý</a:t>
            </a:r>
            <a:r>
              <a:rPr lang="en" dirty="0"/>
              <a:t> </a:t>
            </a:r>
            <a:r>
              <a:rPr lang="vi-VN" dirty="0"/>
              <a:t>CÁC PHƯƠNG PHÁP MUA BÁN</a:t>
            </a:r>
            <a:endParaRPr dirty="0"/>
          </a:p>
        </p:txBody>
      </p:sp>
      <p:sp>
        <p:nvSpPr>
          <p:cNvPr id="4149" name="Google Shape;4149;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03</a:t>
            </a:r>
            <a:endParaRPr dirty="0"/>
          </a:p>
        </p:txBody>
      </p:sp>
      <p:grpSp>
        <p:nvGrpSpPr>
          <p:cNvPr id="4151" name="Google Shape;4151;p61"/>
          <p:cNvGrpSpPr/>
          <p:nvPr/>
        </p:nvGrpSpPr>
        <p:grpSpPr>
          <a:xfrm flipH="1">
            <a:off x="5624514" y="4219003"/>
            <a:ext cx="883262" cy="242091"/>
            <a:chOff x="2300350" y="2601250"/>
            <a:chExt cx="2275275" cy="623625"/>
          </a:xfrm>
        </p:grpSpPr>
        <p:sp>
          <p:nvSpPr>
            <p:cNvPr id="4152" name="Google Shape;4152;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61"/>
          <p:cNvGrpSpPr/>
          <p:nvPr/>
        </p:nvGrpSpPr>
        <p:grpSpPr>
          <a:xfrm rot="5400000">
            <a:off x="2406975" y="1552975"/>
            <a:ext cx="98902" cy="553090"/>
            <a:chOff x="4898850" y="4820550"/>
            <a:chExt cx="98902" cy="553090"/>
          </a:xfrm>
        </p:grpSpPr>
        <p:sp>
          <p:nvSpPr>
            <p:cNvPr id="4159" name="Google Shape;4159;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1"/>
          <p:cNvGrpSpPr/>
          <p:nvPr/>
        </p:nvGrpSpPr>
        <p:grpSpPr>
          <a:xfrm>
            <a:off x="1764792" y="3545691"/>
            <a:ext cx="1105976" cy="133969"/>
            <a:chOff x="8183182" y="663852"/>
            <a:chExt cx="1475028" cy="178673"/>
          </a:xfrm>
        </p:grpSpPr>
        <p:grpSp>
          <p:nvGrpSpPr>
            <p:cNvPr id="4165" name="Google Shape;4165;p61"/>
            <p:cNvGrpSpPr/>
            <p:nvPr/>
          </p:nvGrpSpPr>
          <p:grpSpPr>
            <a:xfrm>
              <a:off x="8183182" y="774425"/>
              <a:ext cx="1178025" cy="68100"/>
              <a:chOff x="2024450" y="204150"/>
              <a:chExt cx="1178025" cy="68100"/>
            </a:xfrm>
          </p:grpSpPr>
          <p:sp>
            <p:nvSpPr>
              <p:cNvPr id="4166" name="Google Shape;416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61"/>
            <p:cNvGrpSpPr/>
            <p:nvPr/>
          </p:nvGrpSpPr>
          <p:grpSpPr>
            <a:xfrm>
              <a:off x="8480185" y="663852"/>
              <a:ext cx="1178025" cy="68100"/>
              <a:chOff x="2024450" y="204150"/>
              <a:chExt cx="1178025" cy="68100"/>
            </a:xfrm>
          </p:grpSpPr>
          <p:sp>
            <p:nvSpPr>
              <p:cNvPr id="4177" name="Google Shape;4177;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7" name="Google Shape;4187;p61"/>
          <p:cNvGrpSpPr/>
          <p:nvPr/>
        </p:nvGrpSpPr>
        <p:grpSpPr>
          <a:xfrm rot="10800000">
            <a:off x="3861214" y="1283578"/>
            <a:ext cx="883262" cy="242091"/>
            <a:chOff x="2300350" y="2601250"/>
            <a:chExt cx="2275275" cy="623625"/>
          </a:xfrm>
        </p:grpSpPr>
        <p:sp>
          <p:nvSpPr>
            <p:cNvPr id="4188" name="Google Shape;4188;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61"/>
          <p:cNvGrpSpPr/>
          <p:nvPr/>
        </p:nvGrpSpPr>
        <p:grpSpPr>
          <a:xfrm rot="5400000">
            <a:off x="5527875" y="467850"/>
            <a:ext cx="98902" cy="553090"/>
            <a:chOff x="4898850" y="4820550"/>
            <a:chExt cx="98902" cy="553090"/>
          </a:xfrm>
        </p:grpSpPr>
        <p:sp>
          <p:nvSpPr>
            <p:cNvPr id="4195" name="Google Shape;4195;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1663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59" name="Google Shape;3059;p42"/>
          <p:cNvSpPr/>
          <p:nvPr/>
        </p:nvSpPr>
        <p:spPr>
          <a:xfrm>
            <a:off x="5253921" y="2950636"/>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1535796" y="2534111"/>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42"/>
          <p:cNvSpPr txBox="1">
            <a:spLocks noGrp="1"/>
          </p:cNvSpPr>
          <p:nvPr>
            <p:ph type="title" idx="4"/>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TURTLE TRADING</a:t>
            </a:r>
            <a:endParaRPr dirty="0"/>
          </a:p>
        </p:txBody>
      </p:sp>
      <p:sp>
        <p:nvSpPr>
          <p:cNvPr id="3062" name="Google Shape;3062;p42"/>
          <p:cNvSpPr txBox="1">
            <a:spLocks noGrp="1"/>
          </p:cNvSpPr>
          <p:nvPr>
            <p:ph type="title"/>
          </p:nvPr>
        </p:nvSpPr>
        <p:spPr>
          <a:xfrm>
            <a:off x="1773096" y="2597100"/>
            <a:ext cx="18858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a:t>
            </a:r>
            <a:endParaRPr dirty="0"/>
          </a:p>
        </p:txBody>
      </p:sp>
      <p:sp>
        <p:nvSpPr>
          <p:cNvPr id="3063" name="Google Shape;3063;p42"/>
          <p:cNvSpPr txBox="1">
            <a:spLocks noGrp="1"/>
          </p:cNvSpPr>
          <p:nvPr>
            <p:ph type="subTitle" idx="1"/>
          </p:nvPr>
        </p:nvSpPr>
        <p:spPr>
          <a:xfrm>
            <a:off x="1173396" y="1500310"/>
            <a:ext cx="3284304" cy="9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Chiến thuật này xoay quanh việc mua và bán tài sản thật là nhanh so với thị trường. Nếu thị trường đang trên đà tăng lên thì mua và ngược lại</a:t>
            </a:r>
            <a:endParaRPr dirty="0"/>
          </a:p>
        </p:txBody>
      </p:sp>
      <p:sp>
        <p:nvSpPr>
          <p:cNvPr id="3064" name="Google Shape;3064;p42"/>
          <p:cNvSpPr txBox="1">
            <a:spLocks noGrp="1"/>
          </p:cNvSpPr>
          <p:nvPr>
            <p:ph type="title" idx="2"/>
          </p:nvPr>
        </p:nvSpPr>
        <p:spPr>
          <a:xfrm>
            <a:off x="5491221" y="3013625"/>
            <a:ext cx="18858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Nhược điểm</a:t>
            </a:r>
            <a:endParaRPr dirty="0"/>
          </a:p>
        </p:txBody>
      </p:sp>
      <p:pic>
        <p:nvPicPr>
          <p:cNvPr id="3066" name="Google Shape;3066;p42"/>
          <p:cNvPicPr preferRelativeResize="0"/>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rcRect t="23805" b="23805"/>
          <a:stretch/>
        </p:blipFill>
        <p:spPr>
          <a:xfrm>
            <a:off x="5002225" y="1515747"/>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067" name="Google Shape;3067;p42"/>
          <p:cNvPicPr preferRelativeResize="0"/>
          <p:nvPr/>
        </p:nvPicPr>
        <p:blipFill>
          <a:blip r:embed="rId5"/>
          <a:srcRect t="9883" b="9883"/>
          <a:stretch/>
        </p:blipFill>
        <p:spPr>
          <a:xfrm>
            <a:off x="1284096" y="3188061"/>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65;p42">
            <a:extLst>
              <a:ext uri="{FF2B5EF4-FFF2-40B4-BE49-F238E27FC236}">
                <a16:creationId xmlns:a16="http://schemas.microsoft.com/office/drawing/2014/main" id="{7800A181-CF24-BF65-13F6-C76853C60403}"/>
              </a:ext>
            </a:extLst>
          </p:cNvPr>
          <p:cNvSpPr txBox="1">
            <a:spLocks/>
          </p:cNvSpPr>
          <p:nvPr/>
        </p:nvSpPr>
        <p:spPr>
          <a:xfrm>
            <a:off x="4998047" y="3360593"/>
            <a:ext cx="3085200" cy="97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vi-VN" dirty="0"/>
              <a:t>Những dự đoán về xu hướng giá của thị trường </a:t>
            </a:r>
            <a:r>
              <a:rPr lang="vi-VN" dirty="0" err="1"/>
              <a:t>thuờng</a:t>
            </a:r>
            <a:r>
              <a:rPr lang="vi-VN" dirty="0"/>
              <a:t> không được chính xác do hầu hết các xu hướng đó đều là giả dẫn đến thua lỗ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0"/>
                                        </p:tgtEl>
                                        <p:attrNameLst>
                                          <p:attrName>style.visibility</p:attrName>
                                        </p:attrNameLst>
                                      </p:cBhvr>
                                      <p:to>
                                        <p:strVal val="visible"/>
                                      </p:to>
                                    </p:set>
                                    <p:animEffect transition="in" filter="wipe(left)">
                                      <p:cBhvr>
                                        <p:cTn id="7" dur="500"/>
                                        <p:tgtEl>
                                          <p:spTgt spid="30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62"/>
                                        </p:tgtEl>
                                        <p:attrNameLst>
                                          <p:attrName>style.visibility</p:attrName>
                                        </p:attrNameLst>
                                      </p:cBhvr>
                                      <p:to>
                                        <p:strVal val="visible"/>
                                      </p:to>
                                    </p:set>
                                    <p:animEffect transition="in" filter="wipe(left)">
                                      <p:cBhvr>
                                        <p:cTn id="11" dur="500"/>
                                        <p:tgtEl>
                                          <p:spTgt spid="3062"/>
                                        </p:tgtEl>
                                      </p:cBhvr>
                                    </p:animEffect>
                                  </p:childTnLst>
                                </p:cTn>
                              </p:par>
                              <p:par>
                                <p:cTn id="12" presetID="14" presetClass="entr" presetSubtype="10" fill="hold" nodeType="withEffect">
                                  <p:stCondLst>
                                    <p:cond delay="0"/>
                                  </p:stCondLst>
                                  <p:childTnLst>
                                    <p:set>
                                      <p:cBhvr>
                                        <p:cTn id="13" dur="1" fill="hold">
                                          <p:stCondLst>
                                            <p:cond delay="0"/>
                                          </p:stCondLst>
                                        </p:cTn>
                                        <p:tgtEl>
                                          <p:spTgt spid="3067"/>
                                        </p:tgtEl>
                                        <p:attrNameLst>
                                          <p:attrName>style.visibility</p:attrName>
                                        </p:attrNameLst>
                                      </p:cBhvr>
                                      <p:to>
                                        <p:strVal val="visible"/>
                                      </p:to>
                                    </p:set>
                                    <p:animEffect transition="in" filter="randombar(horizontal)">
                                      <p:cBhvr>
                                        <p:cTn id="14" dur="500"/>
                                        <p:tgtEl>
                                          <p:spTgt spid="306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063">
                                            <p:txEl>
                                              <p:pRg st="0" end="0"/>
                                            </p:txEl>
                                          </p:spTgt>
                                        </p:tgtEl>
                                        <p:attrNameLst>
                                          <p:attrName>style.visibility</p:attrName>
                                        </p:attrNameLst>
                                      </p:cBhvr>
                                      <p:to>
                                        <p:strVal val="visible"/>
                                      </p:to>
                                    </p:set>
                                    <p:animEffect transition="in" filter="barn(inVertical)">
                                      <p:cBhvr>
                                        <p:cTn id="19" dur="500"/>
                                        <p:tgtEl>
                                          <p:spTgt spid="306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59"/>
                                        </p:tgtEl>
                                        <p:attrNameLst>
                                          <p:attrName>style.visibility</p:attrName>
                                        </p:attrNameLst>
                                      </p:cBhvr>
                                      <p:to>
                                        <p:strVal val="visible"/>
                                      </p:to>
                                    </p:set>
                                    <p:animEffect transition="in" filter="wipe(left)">
                                      <p:cBhvr>
                                        <p:cTn id="24" dur="500"/>
                                        <p:tgtEl>
                                          <p:spTgt spid="305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064"/>
                                        </p:tgtEl>
                                        <p:attrNameLst>
                                          <p:attrName>style.visibility</p:attrName>
                                        </p:attrNameLst>
                                      </p:cBhvr>
                                      <p:to>
                                        <p:strVal val="visible"/>
                                      </p:to>
                                    </p:set>
                                    <p:animEffect transition="in" filter="wipe(left)">
                                      <p:cBhvr>
                                        <p:cTn id="28" dur="500"/>
                                        <p:tgtEl>
                                          <p:spTgt spid="3064"/>
                                        </p:tgtEl>
                                      </p:cBhvr>
                                    </p:animEffect>
                                  </p:childTnLst>
                                </p:cTn>
                              </p:par>
                              <p:par>
                                <p:cTn id="29" presetID="14" presetClass="entr" presetSubtype="10" fill="hold" nodeType="withEffect">
                                  <p:stCondLst>
                                    <p:cond delay="0"/>
                                  </p:stCondLst>
                                  <p:childTnLst>
                                    <p:set>
                                      <p:cBhvr>
                                        <p:cTn id="30" dur="1" fill="hold">
                                          <p:stCondLst>
                                            <p:cond delay="0"/>
                                          </p:stCondLst>
                                        </p:cTn>
                                        <p:tgtEl>
                                          <p:spTgt spid="3066"/>
                                        </p:tgtEl>
                                        <p:attrNameLst>
                                          <p:attrName>style.visibility</p:attrName>
                                        </p:attrNameLst>
                                      </p:cBhvr>
                                      <p:to>
                                        <p:strVal val="visible"/>
                                      </p:to>
                                    </p:set>
                                    <p:animEffect transition="in" filter="randombar(horizontal)">
                                      <p:cBhvr>
                                        <p:cTn id="31" dur="500"/>
                                        <p:tgtEl>
                                          <p:spTgt spid="306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9" grpId="0" animBg="1"/>
      <p:bldP spid="3060" grpId="0" animBg="1"/>
      <p:bldP spid="3062" grpId="0"/>
      <p:bldP spid="3063" grpId="0" build="p"/>
      <p:bldP spid="306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59" name="Google Shape;3059;p42"/>
          <p:cNvSpPr/>
          <p:nvPr/>
        </p:nvSpPr>
        <p:spPr>
          <a:xfrm>
            <a:off x="5253921" y="2950636"/>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1532073" y="288639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42"/>
          <p:cNvSpPr txBox="1">
            <a:spLocks noGrp="1"/>
          </p:cNvSpPr>
          <p:nvPr>
            <p:ph type="title" idx="4"/>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MOVING AVERAGE</a:t>
            </a:r>
            <a:endParaRPr dirty="0"/>
          </a:p>
        </p:txBody>
      </p:sp>
      <p:sp>
        <p:nvSpPr>
          <p:cNvPr id="3062" name="Google Shape;3062;p42"/>
          <p:cNvSpPr txBox="1">
            <a:spLocks noGrp="1"/>
          </p:cNvSpPr>
          <p:nvPr>
            <p:ph type="title"/>
          </p:nvPr>
        </p:nvSpPr>
        <p:spPr>
          <a:xfrm>
            <a:off x="1769373" y="2949388"/>
            <a:ext cx="18858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a:t>
            </a:r>
            <a:endParaRPr dirty="0"/>
          </a:p>
        </p:txBody>
      </p:sp>
      <p:sp>
        <p:nvSpPr>
          <p:cNvPr id="3063" name="Google Shape;3063;p42"/>
          <p:cNvSpPr txBox="1">
            <a:spLocks noGrp="1"/>
          </p:cNvSpPr>
          <p:nvPr>
            <p:ph type="subTitle" idx="1"/>
          </p:nvPr>
        </p:nvSpPr>
        <p:spPr>
          <a:xfrm>
            <a:off x="1070121" y="1533794"/>
            <a:ext cx="3284304" cy="97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err="1">
                <a:solidFill>
                  <a:schemeClr val="accent2"/>
                </a:solidFill>
              </a:rPr>
              <a:t>Moving</a:t>
            </a:r>
            <a:r>
              <a:rPr lang="vi-VN" b="1" dirty="0">
                <a:solidFill>
                  <a:schemeClr val="accent2"/>
                </a:solidFill>
              </a:rPr>
              <a:t> </a:t>
            </a:r>
            <a:r>
              <a:rPr lang="vi-VN" b="1" dirty="0" err="1">
                <a:solidFill>
                  <a:schemeClr val="accent2"/>
                </a:solidFill>
              </a:rPr>
              <a:t>Average</a:t>
            </a:r>
            <a:r>
              <a:rPr lang="vi-VN" b="1" dirty="0">
                <a:solidFill>
                  <a:schemeClr val="accent2"/>
                </a:solidFill>
              </a:rPr>
              <a:t> </a:t>
            </a:r>
            <a:r>
              <a:rPr lang="vi-VN" dirty="0"/>
              <a:t>là chỉ số kỹ thuật, cho chúng ta biết được giá trị trung bình của một tài sản trong một khoảng thời gian nhất định</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Trong </a:t>
            </a:r>
            <a:r>
              <a:rPr lang="vi-VN" dirty="0" err="1"/>
              <a:t>agent</a:t>
            </a:r>
            <a:r>
              <a:rPr lang="vi-VN" dirty="0"/>
              <a:t> này, tín hiệu mua và bán sẽ xoay quanh chỉ số MA này.</a:t>
            </a:r>
            <a:endParaRPr dirty="0"/>
          </a:p>
        </p:txBody>
      </p:sp>
      <p:sp>
        <p:nvSpPr>
          <p:cNvPr id="3064" name="Google Shape;3064;p42"/>
          <p:cNvSpPr txBox="1">
            <a:spLocks noGrp="1"/>
          </p:cNvSpPr>
          <p:nvPr>
            <p:ph type="title" idx="2"/>
          </p:nvPr>
        </p:nvSpPr>
        <p:spPr>
          <a:xfrm>
            <a:off x="5491221" y="3013625"/>
            <a:ext cx="18858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Nhược điểm</a:t>
            </a:r>
            <a:endParaRPr dirty="0"/>
          </a:p>
        </p:txBody>
      </p:sp>
      <p:pic>
        <p:nvPicPr>
          <p:cNvPr id="3066" name="Google Shape;3066;p42"/>
          <p:cNvPicPr preferRelativeResize="0"/>
          <p:nvPr/>
        </p:nvPicPr>
        <p:blipFill>
          <a:blip r:embed="rId3">
            <a:duotone>
              <a:schemeClr val="accent2">
                <a:shade val="45000"/>
                <a:satMod val="135000"/>
              </a:schemeClr>
              <a:prstClr val="white"/>
            </a:duotone>
          </a:blip>
          <a:srcRect t="25714" b="25714"/>
          <a:stretch/>
        </p:blipFill>
        <p:spPr>
          <a:xfrm>
            <a:off x="5002225" y="1515747"/>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067" name="Google Shape;3067;p42"/>
          <p:cNvPicPr preferRelativeResize="0"/>
          <p:nvPr/>
        </p:nvPicPr>
        <p:blipFill>
          <a:blip r:embed="rId4"/>
          <a:srcRect t="18089" b="18089"/>
          <a:stretch/>
        </p:blipFill>
        <p:spPr>
          <a:xfrm>
            <a:off x="1130496" y="3409635"/>
            <a:ext cx="3171000" cy="1296228"/>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065;p42">
            <a:extLst>
              <a:ext uri="{FF2B5EF4-FFF2-40B4-BE49-F238E27FC236}">
                <a16:creationId xmlns:a16="http://schemas.microsoft.com/office/drawing/2014/main" id="{1DDFD5F6-1C4E-AF1C-B527-7C908C9C5894}"/>
              </a:ext>
            </a:extLst>
          </p:cNvPr>
          <p:cNvSpPr txBox="1">
            <a:spLocks noGrp="1"/>
          </p:cNvSpPr>
          <p:nvPr>
            <p:ph type="subTitle" idx="3"/>
          </p:nvPr>
        </p:nvSpPr>
        <p:spPr>
          <a:xfrm>
            <a:off x="4842506" y="3772638"/>
            <a:ext cx="3406659" cy="97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MA được tính bằng dữ liệu có sẵn và hoàn toàn không có tính chất dự đoán</a:t>
            </a:r>
          </a:p>
          <a:p>
            <a:pPr marL="285750" lvl="0" indent="-285750" algn="l" rtl="0">
              <a:spcBef>
                <a:spcPts val="0"/>
              </a:spcBef>
              <a:spcAft>
                <a:spcPts val="0"/>
              </a:spcAft>
              <a:buFont typeface="Wingdings" panose="05000000000000000000" pitchFamily="2" charset="2"/>
              <a:buChar char="à"/>
            </a:pPr>
            <a:r>
              <a:rPr lang="vi-VN" dirty="0">
                <a:sym typeface="Wingdings" panose="05000000000000000000" pitchFamily="2" charset="2"/>
              </a:rPr>
              <a:t>Kết quả dự đoán hoàn toàn ngẫu nhiên</a:t>
            </a:r>
          </a:p>
          <a:p>
            <a:pPr marL="0" lvl="0" indent="0" algn="l" rtl="0">
              <a:spcBef>
                <a:spcPts val="0"/>
              </a:spcBef>
              <a:spcAft>
                <a:spcPts val="0"/>
              </a:spcAft>
            </a:pPr>
            <a:endParaRPr lang="vi-VN" dirty="0">
              <a:sym typeface="Wingdings" panose="05000000000000000000" pitchFamily="2" charset="2"/>
            </a:endParaRPr>
          </a:p>
          <a:p>
            <a:pPr marL="0" lvl="0" indent="0" algn="l" rtl="0">
              <a:spcBef>
                <a:spcPts val="0"/>
              </a:spcBef>
              <a:spcAft>
                <a:spcPts val="0"/>
              </a:spcAft>
            </a:pPr>
            <a:r>
              <a:rPr lang="vi-VN" dirty="0">
                <a:sym typeface="Wingdings" panose="05000000000000000000" pitchFamily="2" charset="2"/>
              </a:rPr>
              <a:t>Nếu giá của tài sản hoặc MA dao động quá nhanh </a:t>
            </a:r>
          </a:p>
          <a:p>
            <a:pPr marL="0" lvl="0" indent="0" algn="l" rtl="0">
              <a:spcBef>
                <a:spcPts val="0"/>
              </a:spcBef>
              <a:spcAft>
                <a:spcPts val="0"/>
              </a:spcAft>
            </a:pPr>
            <a:r>
              <a:rPr lang="vi-VN" dirty="0">
                <a:sym typeface="Wingdings" panose="05000000000000000000" pitchFamily="2" charset="2"/>
              </a:rPr>
              <a:t> Sinh ra nhiều tín hiệu mua bán</a:t>
            </a:r>
            <a:endParaRPr lang="vi-VN" dirty="0"/>
          </a:p>
        </p:txBody>
      </p:sp>
    </p:spTree>
    <p:extLst>
      <p:ext uri="{BB962C8B-B14F-4D97-AF65-F5344CB8AC3E}">
        <p14:creationId xmlns:p14="http://schemas.microsoft.com/office/powerpoint/2010/main" val="10058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0"/>
                                        </p:tgtEl>
                                        <p:attrNameLst>
                                          <p:attrName>style.visibility</p:attrName>
                                        </p:attrNameLst>
                                      </p:cBhvr>
                                      <p:to>
                                        <p:strVal val="visible"/>
                                      </p:to>
                                    </p:set>
                                    <p:animEffect transition="in" filter="wipe(left)">
                                      <p:cBhvr>
                                        <p:cTn id="7" dur="500"/>
                                        <p:tgtEl>
                                          <p:spTgt spid="30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62"/>
                                        </p:tgtEl>
                                        <p:attrNameLst>
                                          <p:attrName>style.visibility</p:attrName>
                                        </p:attrNameLst>
                                      </p:cBhvr>
                                      <p:to>
                                        <p:strVal val="visible"/>
                                      </p:to>
                                    </p:set>
                                    <p:animEffect transition="in" filter="wipe(left)">
                                      <p:cBhvr>
                                        <p:cTn id="11" dur="500"/>
                                        <p:tgtEl>
                                          <p:spTgt spid="3062"/>
                                        </p:tgtEl>
                                      </p:cBhvr>
                                    </p:animEffect>
                                  </p:childTnLst>
                                </p:cTn>
                              </p:par>
                              <p:par>
                                <p:cTn id="12" presetID="14" presetClass="entr" presetSubtype="10" fill="hold" nodeType="withEffect">
                                  <p:stCondLst>
                                    <p:cond delay="0"/>
                                  </p:stCondLst>
                                  <p:childTnLst>
                                    <p:set>
                                      <p:cBhvr>
                                        <p:cTn id="13" dur="1" fill="hold">
                                          <p:stCondLst>
                                            <p:cond delay="0"/>
                                          </p:stCondLst>
                                        </p:cTn>
                                        <p:tgtEl>
                                          <p:spTgt spid="3067"/>
                                        </p:tgtEl>
                                        <p:attrNameLst>
                                          <p:attrName>style.visibility</p:attrName>
                                        </p:attrNameLst>
                                      </p:cBhvr>
                                      <p:to>
                                        <p:strVal val="visible"/>
                                      </p:to>
                                    </p:set>
                                    <p:animEffect transition="in" filter="randombar(horizontal)">
                                      <p:cBhvr>
                                        <p:cTn id="14" dur="500"/>
                                        <p:tgtEl>
                                          <p:spTgt spid="306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063">
                                            <p:txEl>
                                              <p:pRg st="0" end="0"/>
                                            </p:txEl>
                                          </p:spTgt>
                                        </p:tgtEl>
                                        <p:attrNameLst>
                                          <p:attrName>style.visibility</p:attrName>
                                        </p:attrNameLst>
                                      </p:cBhvr>
                                      <p:to>
                                        <p:strVal val="visible"/>
                                      </p:to>
                                    </p:set>
                                    <p:animEffect transition="in" filter="barn(inVertical)">
                                      <p:cBhvr>
                                        <p:cTn id="19" dur="500"/>
                                        <p:tgtEl>
                                          <p:spTgt spid="3063">
                                            <p:txEl>
                                              <p:pRg st="0" end="0"/>
                                            </p:txEl>
                                          </p:spTgt>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3063">
                                            <p:txEl>
                                              <p:pRg st="2" end="2"/>
                                            </p:txEl>
                                          </p:spTgt>
                                        </p:tgtEl>
                                        <p:attrNameLst>
                                          <p:attrName>style.visibility</p:attrName>
                                        </p:attrNameLst>
                                      </p:cBhvr>
                                      <p:to>
                                        <p:strVal val="visible"/>
                                      </p:to>
                                    </p:set>
                                    <p:animEffect transition="in" filter="barn(inVertical)">
                                      <p:cBhvr>
                                        <p:cTn id="23" dur="500"/>
                                        <p:tgtEl>
                                          <p:spTgt spid="306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59"/>
                                        </p:tgtEl>
                                        <p:attrNameLst>
                                          <p:attrName>style.visibility</p:attrName>
                                        </p:attrNameLst>
                                      </p:cBhvr>
                                      <p:to>
                                        <p:strVal val="visible"/>
                                      </p:to>
                                    </p:set>
                                    <p:animEffect transition="in" filter="wipe(left)">
                                      <p:cBhvr>
                                        <p:cTn id="28" dur="500"/>
                                        <p:tgtEl>
                                          <p:spTgt spid="305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064"/>
                                        </p:tgtEl>
                                        <p:attrNameLst>
                                          <p:attrName>style.visibility</p:attrName>
                                        </p:attrNameLst>
                                      </p:cBhvr>
                                      <p:to>
                                        <p:strVal val="visible"/>
                                      </p:to>
                                    </p:set>
                                    <p:animEffect transition="in" filter="wipe(left)">
                                      <p:cBhvr>
                                        <p:cTn id="32" dur="500"/>
                                        <p:tgtEl>
                                          <p:spTgt spid="3064"/>
                                        </p:tgtEl>
                                      </p:cBhvr>
                                    </p:animEffect>
                                  </p:childTnLst>
                                </p:cTn>
                              </p:par>
                              <p:par>
                                <p:cTn id="33" presetID="14" presetClass="entr" presetSubtype="10" fill="hold" nodeType="withEffect">
                                  <p:stCondLst>
                                    <p:cond delay="0"/>
                                  </p:stCondLst>
                                  <p:childTnLst>
                                    <p:set>
                                      <p:cBhvr>
                                        <p:cTn id="34" dur="1" fill="hold">
                                          <p:stCondLst>
                                            <p:cond delay="0"/>
                                          </p:stCondLst>
                                        </p:cTn>
                                        <p:tgtEl>
                                          <p:spTgt spid="3066"/>
                                        </p:tgtEl>
                                        <p:attrNameLst>
                                          <p:attrName>style.visibility</p:attrName>
                                        </p:attrNameLst>
                                      </p:cBhvr>
                                      <p:to>
                                        <p:strVal val="visible"/>
                                      </p:to>
                                    </p:set>
                                    <p:animEffect transition="in" filter="randombar(horizontal)">
                                      <p:cBhvr>
                                        <p:cTn id="35" dur="500"/>
                                        <p:tgtEl>
                                          <p:spTgt spid="306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barn(inVertical)">
                                      <p:cBhvr>
                                        <p:cTn id="40" dur="500"/>
                                        <p:tgtEl>
                                          <p:spTgt spid="5">
                                            <p:txEl>
                                              <p:pRg st="0" end="0"/>
                                            </p:txEl>
                                          </p:spTgt>
                                        </p:tgtEl>
                                      </p:cBhvr>
                                    </p:animEffect>
                                  </p:childTnLst>
                                </p:cTn>
                              </p:par>
                            </p:childTnLst>
                          </p:cTn>
                        </p:par>
                        <p:par>
                          <p:cTn id="41" fill="hold">
                            <p:stCondLst>
                              <p:cond delay="500"/>
                            </p:stCondLst>
                            <p:childTnLst>
                              <p:par>
                                <p:cTn id="42" presetID="16" presetClass="entr" presetSubtype="21" fill="hold" grpId="0" nodeType="after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barn(inVertical)">
                                      <p:cBhvr>
                                        <p:cTn id="44" dur="500"/>
                                        <p:tgtEl>
                                          <p:spTgt spid="5">
                                            <p:txEl>
                                              <p:pRg st="1" end="1"/>
                                            </p:txEl>
                                          </p:spTgt>
                                        </p:tgtEl>
                                      </p:cBhvr>
                                    </p:animEffect>
                                  </p:childTnLst>
                                </p:cTn>
                              </p:par>
                            </p:childTnLst>
                          </p:cTn>
                        </p:par>
                        <p:par>
                          <p:cTn id="45" fill="hold">
                            <p:stCondLst>
                              <p:cond delay="1000"/>
                            </p:stCondLst>
                            <p:childTnLst>
                              <p:par>
                                <p:cTn id="46" presetID="16" presetClass="entr" presetSubtype="21" fill="hold" grpId="0" nodeType="after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barn(inVertical)">
                                      <p:cBhvr>
                                        <p:cTn id="48" dur="500"/>
                                        <p:tgtEl>
                                          <p:spTgt spid="5">
                                            <p:txEl>
                                              <p:pRg st="3" end="3"/>
                                            </p:txEl>
                                          </p:spTgt>
                                        </p:tgtEl>
                                      </p:cBhvr>
                                    </p:animEffect>
                                  </p:childTnLst>
                                </p:cTn>
                              </p:par>
                            </p:childTnLst>
                          </p:cTn>
                        </p:par>
                        <p:par>
                          <p:cTn id="49" fill="hold">
                            <p:stCondLst>
                              <p:cond delay="1500"/>
                            </p:stCondLst>
                            <p:childTnLst>
                              <p:par>
                                <p:cTn id="50" presetID="16" presetClass="entr" presetSubtype="21" fill="hold" grpId="0" nodeType="after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barn(inVertical)">
                                      <p:cBhvr>
                                        <p:cTn id="5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9" grpId="0" animBg="1"/>
      <p:bldP spid="3060" grpId="0" animBg="1"/>
      <p:bldP spid="3062" grpId="0"/>
      <p:bldP spid="3063" grpId="0" uiExpand="1" build="p"/>
      <p:bldP spid="3064" grpId="0"/>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534"/>
        <p:cNvGrpSpPr/>
        <p:nvPr/>
      </p:nvGrpSpPr>
      <p:grpSpPr>
        <a:xfrm>
          <a:off x="0" y="0"/>
          <a:ext cx="0" cy="0"/>
          <a:chOff x="0" y="0"/>
          <a:chExt cx="0" cy="0"/>
        </a:xfrm>
      </p:grpSpPr>
      <p:pic>
        <p:nvPicPr>
          <p:cNvPr id="4535" name="Google Shape;4535;p68"/>
          <p:cNvPicPr preferRelativeResize="0"/>
          <p:nvPr/>
        </p:nvPicPr>
        <p:blipFill rotWithShape="1">
          <a:blip r:embed="rId3">
            <a:alphaModFix/>
          </a:blip>
          <a:srcRect l="17128" r="17121"/>
          <a:stretch/>
        </p:blipFill>
        <p:spPr>
          <a:xfrm>
            <a:off x="9352244" y="1300007"/>
            <a:ext cx="2727600" cy="2730300"/>
          </a:xfrm>
          <a:prstGeom prst="ellipse">
            <a:avLst/>
          </a:prstGeom>
          <a:noFill/>
          <a:ln>
            <a:noFill/>
          </a:ln>
          <a:effectLst>
            <a:outerShdw blurRad="657225" algn="bl" rotWithShape="0">
              <a:schemeClr val="accent2">
                <a:alpha val="40000"/>
              </a:schemeClr>
            </a:outerShdw>
          </a:effectLst>
        </p:spPr>
      </p:pic>
      <p:sp>
        <p:nvSpPr>
          <p:cNvPr id="4536" name="Google Shape;4536;p68"/>
          <p:cNvSpPr txBox="1">
            <a:spLocks noGrp="1"/>
          </p:cNvSpPr>
          <p:nvPr>
            <p:ph type="title"/>
          </p:nvPr>
        </p:nvSpPr>
        <p:spPr>
          <a:xfrm>
            <a:off x="-3648627" y="1307063"/>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SIGNAL ROLLING</a:t>
            </a:r>
            <a:endParaRPr dirty="0"/>
          </a:p>
        </p:txBody>
      </p:sp>
      <p:sp>
        <p:nvSpPr>
          <p:cNvPr id="4538" name="Google Shape;4538;p68"/>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6" name="Google Shape;4546;p68"/>
          <p:cNvGrpSpPr/>
          <p:nvPr/>
        </p:nvGrpSpPr>
        <p:grpSpPr>
          <a:xfrm>
            <a:off x="4789594" y="914919"/>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5285275" y="3708175"/>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pic>
        <p:nvPicPr>
          <p:cNvPr id="4535" name="Google Shape;4535;p68"/>
          <p:cNvPicPr preferRelativeResize="0"/>
          <p:nvPr/>
        </p:nvPicPr>
        <p:blipFill rotWithShape="1">
          <a:blip r:embed="rId3">
            <a:alphaModFix/>
          </a:blip>
          <a:srcRect l="17128" r="17121"/>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4536" name="Google Shape;4536;p68"/>
          <p:cNvSpPr txBox="1">
            <a:spLocks noGrp="1"/>
          </p:cNvSpPr>
          <p:nvPr>
            <p:ph type="title"/>
          </p:nvPr>
        </p:nvSpPr>
        <p:spPr>
          <a:xfrm>
            <a:off x="865500" y="1323677"/>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SIGNAL ROLLING</a:t>
            </a:r>
            <a:endParaRPr dirty="0"/>
          </a:p>
        </p:txBody>
      </p:sp>
      <p:sp>
        <p:nvSpPr>
          <p:cNvPr id="4537" name="Google Shape;4537;p6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b="1" dirty="0" err="1">
                <a:solidFill>
                  <a:schemeClr val="accent2"/>
                </a:solidFill>
              </a:rPr>
              <a:t>Signal</a:t>
            </a:r>
            <a:r>
              <a:rPr lang="vi-VN" b="1" dirty="0">
                <a:solidFill>
                  <a:schemeClr val="accent2"/>
                </a:solidFill>
              </a:rPr>
              <a:t> </a:t>
            </a:r>
            <a:r>
              <a:rPr lang="vi-VN" b="1" dirty="0" err="1">
                <a:solidFill>
                  <a:schemeClr val="accent2"/>
                </a:solidFill>
              </a:rPr>
              <a:t>Rolling</a:t>
            </a:r>
            <a:r>
              <a:rPr lang="vi-VN" b="1" dirty="0">
                <a:solidFill>
                  <a:schemeClr val="accent2"/>
                </a:solidFill>
              </a:rPr>
              <a:t> </a:t>
            </a:r>
            <a:r>
              <a:rPr lang="vi-VN" dirty="0"/>
              <a:t>hoạt động bằng cách:</a:t>
            </a:r>
            <a:endParaRPr dirty="0"/>
          </a:p>
          <a:p>
            <a:pPr marL="457200" lvl="0" indent="-203200" algn="l" rtl="0">
              <a:spcBef>
                <a:spcPts val="0"/>
              </a:spcBef>
              <a:spcAft>
                <a:spcPts val="0"/>
              </a:spcAft>
              <a:buSzPts val="1400"/>
              <a:buChar char="●"/>
            </a:pPr>
            <a:r>
              <a:rPr lang="vi-VN" dirty="0"/>
              <a:t>Sử dụng những tín hiệu có sẵn</a:t>
            </a:r>
            <a:endParaRPr dirty="0"/>
          </a:p>
          <a:p>
            <a:pPr marL="457200" lvl="0" indent="-203200" algn="l" rtl="0">
              <a:spcBef>
                <a:spcPts val="0"/>
              </a:spcBef>
              <a:spcAft>
                <a:spcPts val="0"/>
              </a:spcAft>
              <a:buSzPts val="1400"/>
              <a:buChar char="●"/>
            </a:pPr>
            <a:r>
              <a:rPr lang="vi-VN" dirty="0"/>
              <a:t>Đánh giá những tín hiệu này sau một khoảng thời gian nhất định</a:t>
            </a:r>
            <a:endParaRPr dirty="0"/>
          </a:p>
          <a:p>
            <a:pPr marL="0" lvl="0" indent="0" algn="l" rtl="0">
              <a:spcBef>
                <a:spcPts val="1000"/>
              </a:spcBef>
              <a:spcAft>
                <a:spcPts val="0"/>
              </a:spcAft>
              <a:buNone/>
            </a:pPr>
            <a:r>
              <a:rPr lang="vi-VN" dirty="0"/>
              <a:t>Nếu tín hiệu không bền vững thì ta sẽ đổi tín hiệu</a:t>
            </a:r>
            <a:endParaRPr dirty="0"/>
          </a:p>
        </p:txBody>
      </p:sp>
      <p:sp>
        <p:nvSpPr>
          <p:cNvPr id="4538" name="Google Shape;4538;p68"/>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6" name="Google Shape;4546;p68"/>
          <p:cNvGrpSpPr/>
          <p:nvPr/>
        </p:nvGrpSpPr>
        <p:grpSpPr>
          <a:xfrm>
            <a:off x="4789594" y="914919"/>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5285275" y="3708175"/>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301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37">
                                            <p:txEl>
                                              <p:pRg st="0" end="0"/>
                                            </p:txEl>
                                          </p:spTgt>
                                        </p:tgtEl>
                                        <p:attrNameLst>
                                          <p:attrName>style.visibility</p:attrName>
                                        </p:attrNameLst>
                                      </p:cBhvr>
                                      <p:to>
                                        <p:strVal val="visible"/>
                                      </p:to>
                                    </p:set>
                                    <p:animEffect transition="in" filter="barn(inVertical)">
                                      <p:cBhvr>
                                        <p:cTn id="7" dur="500"/>
                                        <p:tgtEl>
                                          <p:spTgt spid="45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537">
                                            <p:txEl>
                                              <p:pRg st="1" end="1"/>
                                            </p:txEl>
                                          </p:spTgt>
                                        </p:tgtEl>
                                        <p:attrNameLst>
                                          <p:attrName>style.visibility</p:attrName>
                                        </p:attrNameLst>
                                      </p:cBhvr>
                                      <p:to>
                                        <p:strVal val="visible"/>
                                      </p:to>
                                    </p:set>
                                    <p:animEffect transition="in" filter="barn(inVertical)">
                                      <p:cBhvr>
                                        <p:cTn id="12" dur="500"/>
                                        <p:tgtEl>
                                          <p:spTgt spid="45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537">
                                            <p:txEl>
                                              <p:pRg st="2" end="2"/>
                                            </p:txEl>
                                          </p:spTgt>
                                        </p:tgtEl>
                                        <p:attrNameLst>
                                          <p:attrName>style.visibility</p:attrName>
                                        </p:attrNameLst>
                                      </p:cBhvr>
                                      <p:to>
                                        <p:strVal val="visible"/>
                                      </p:to>
                                    </p:set>
                                    <p:animEffect transition="in" filter="barn(inVertical)">
                                      <p:cBhvr>
                                        <p:cTn id="17" dur="500"/>
                                        <p:tgtEl>
                                          <p:spTgt spid="45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537">
                                            <p:txEl>
                                              <p:pRg st="3" end="3"/>
                                            </p:txEl>
                                          </p:spTgt>
                                        </p:tgtEl>
                                        <p:attrNameLst>
                                          <p:attrName>style.visibility</p:attrName>
                                        </p:attrNameLst>
                                      </p:cBhvr>
                                      <p:to>
                                        <p:strVal val="visible"/>
                                      </p:to>
                                    </p:set>
                                    <p:animEffect transition="in" filter="barn(inVertical)">
                                      <p:cBhvr>
                                        <p:cTn id="22" dur="500"/>
                                        <p:tgtEl>
                                          <p:spTgt spid="45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400"/>
        <p:cNvGrpSpPr/>
        <p:nvPr/>
      </p:nvGrpSpPr>
      <p:grpSpPr>
        <a:xfrm>
          <a:off x="0" y="0"/>
          <a:ext cx="0" cy="0"/>
          <a:chOff x="0" y="0"/>
          <a:chExt cx="0" cy="0"/>
        </a:xfrm>
      </p:grpSpPr>
      <p:sp>
        <p:nvSpPr>
          <p:cNvPr id="4401" name="Google Shape;4401;p65"/>
          <p:cNvSpPr/>
          <p:nvPr/>
        </p:nvSpPr>
        <p:spPr>
          <a:xfrm>
            <a:off x="-5982515" y="3024975"/>
            <a:ext cx="57147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5"/>
          <p:cNvSpPr txBox="1">
            <a:spLocks noGrp="1"/>
          </p:cNvSpPr>
          <p:nvPr>
            <p:ph type="title"/>
          </p:nvPr>
        </p:nvSpPr>
        <p:spPr>
          <a:xfrm>
            <a:off x="713100" y="-1671600"/>
            <a:ext cx="7717800" cy="16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DEMO</a:t>
            </a:r>
            <a:endParaRPr dirty="0"/>
          </a:p>
        </p:txBody>
      </p:sp>
      <p:sp>
        <p:nvSpPr>
          <p:cNvPr id="4403" name="Google Shape;4403;p65"/>
          <p:cNvSpPr txBox="1">
            <a:spLocks noGrp="1"/>
          </p:cNvSpPr>
          <p:nvPr>
            <p:ph type="subTitle" idx="1"/>
          </p:nvPr>
        </p:nvSpPr>
        <p:spPr>
          <a:xfrm>
            <a:off x="-10894623" y="3024975"/>
            <a:ext cx="50700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Tiến hành thử nghiệm </a:t>
            </a:r>
            <a:r>
              <a:rPr lang="vi-VN" dirty="0" err="1"/>
              <a:t>model</a:t>
            </a:r>
            <a:r>
              <a:rPr lang="vi-VN" dirty="0"/>
              <a:t> và đánh giá</a:t>
            </a:r>
            <a:endParaRPr dirty="0"/>
          </a:p>
        </p:txBody>
      </p:sp>
      <p:grpSp>
        <p:nvGrpSpPr>
          <p:cNvPr id="4404" name="Google Shape;4404;p65"/>
          <p:cNvGrpSpPr/>
          <p:nvPr/>
        </p:nvGrpSpPr>
        <p:grpSpPr>
          <a:xfrm rot="10800000">
            <a:off x="2282077" y="3981653"/>
            <a:ext cx="883262" cy="242091"/>
            <a:chOff x="2300350" y="2601250"/>
            <a:chExt cx="2275275" cy="623625"/>
          </a:xfrm>
        </p:grpSpPr>
        <p:sp>
          <p:nvSpPr>
            <p:cNvPr id="4405" name="Google Shape;4405;p6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00"/>
        <p:cNvGrpSpPr/>
        <p:nvPr/>
      </p:nvGrpSpPr>
      <p:grpSpPr>
        <a:xfrm>
          <a:off x="0" y="0"/>
          <a:ext cx="0" cy="0"/>
          <a:chOff x="0" y="0"/>
          <a:chExt cx="0" cy="0"/>
        </a:xfrm>
      </p:grpSpPr>
      <p:sp>
        <p:nvSpPr>
          <p:cNvPr id="4401" name="Google Shape;4401;p65"/>
          <p:cNvSpPr/>
          <p:nvPr/>
        </p:nvSpPr>
        <p:spPr>
          <a:xfrm>
            <a:off x="1714650" y="3024975"/>
            <a:ext cx="57147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5"/>
          <p:cNvSpPr txBox="1">
            <a:spLocks noGrp="1"/>
          </p:cNvSpPr>
          <p:nvPr>
            <p:ph type="title"/>
          </p:nvPr>
        </p:nvSpPr>
        <p:spPr>
          <a:xfrm>
            <a:off x="713100" y="1328587"/>
            <a:ext cx="7717800" cy="16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DEMO</a:t>
            </a:r>
            <a:endParaRPr dirty="0"/>
          </a:p>
        </p:txBody>
      </p:sp>
      <p:sp>
        <p:nvSpPr>
          <p:cNvPr id="4403" name="Google Shape;4403;p65"/>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Tiến hành thử nghiệm </a:t>
            </a:r>
            <a:r>
              <a:rPr lang="vi-VN" dirty="0" err="1"/>
              <a:t>model</a:t>
            </a:r>
            <a:r>
              <a:rPr lang="vi-VN" dirty="0"/>
              <a:t> và đánh giá</a:t>
            </a:r>
            <a:endParaRPr dirty="0"/>
          </a:p>
        </p:txBody>
      </p:sp>
      <p:grpSp>
        <p:nvGrpSpPr>
          <p:cNvPr id="4404" name="Google Shape;4404;p65"/>
          <p:cNvGrpSpPr/>
          <p:nvPr/>
        </p:nvGrpSpPr>
        <p:grpSpPr>
          <a:xfrm rot="10800000">
            <a:off x="2282077" y="3981653"/>
            <a:ext cx="883262" cy="242091"/>
            <a:chOff x="2300350" y="2601250"/>
            <a:chExt cx="2275275" cy="623625"/>
          </a:xfrm>
        </p:grpSpPr>
        <p:sp>
          <p:nvSpPr>
            <p:cNvPr id="4405" name="Google Shape;4405;p6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293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9" name="Google Shape;2739;p35"/>
          <p:cNvSpPr/>
          <p:nvPr/>
        </p:nvSpPr>
        <p:spPr>
          <a:xfrm>
            <a:off x="1503746" y="3518021"/>
            <a:ext cx="2855124"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t>THÀNH VIÊN </a:t>
            </a:r>
            <a:r>
              <a:rPr lang="vi-VN" sz="3200" dirty="0">
                <a:solidFill>
                  <a:schemeClr val="accent2"/>
                </a:solidFill>
              </a:rPr>
              <a:t>NHÓM 4</a:t>
            </a:r>
            <a:endParaRPr sz="3200" dirty="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Cao Thế Thuận</a:t>
            </a:r>
            <a:endParaRPr dirty="0"/>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20520793</a:t>
            </a:r>
            <a:endParaRPr sz="1800"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Nguyễn Vũ Dương</a:t>
            </a:r>
            <a:endParaRPr dirty="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20520465</a:t>
            </a:r>
            <a:endParaRPr sz="1800"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Phạm Phước An</a:t>
            </a:r>
            <a:endParaRPr dirty="0"/>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20520375</a:t>
            </a:r>
            <a:endParaRPr sz="1800"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1567196" y="3580874"/>
            <a:ext cx="2694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Đoàn Ngọc Như Quỳnh</a:t>
            </a:r>
            <a:endParaRPr dirty="0"/>
          </a:p>
        </p:txBody>
      </p:sp>
      <p:sp>
        <p:nvSpPr>
          <p:cNvPr id="2754" name="Google Shape;2754;p35"/>
          <p:cNvSpPr txBox="1">
            <a:spLocks noGrp="1"/>
          </p:cNvSpPr>
          <p:nvPr>
            <p:ph type="subTitle" idx="14"/>
          </p:nvPr>
        </p:nvSpPr>
        <p:spPr>
          <a:xfrm>
            <a:off x="1780327" y="402644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20520732</a:t>
            </a:r>
            <a:endParaRPr sz="1800" dirty="0"/>
          </a:p>
        </p:txBody>
      </p:sp>
      <p:sp>
        <p:nvSpPr>
          <p:cNvPr id="2755" name="Google Shape;2755;p35"/>
          <p:cNvSpPr txBox="1">
            <a:spLocks noGrp="1"/>
          </p:cNvSpPr>
          <p:nvPr>
            <p:ph type="title" idx="15"/>
          </p:nvPr>
        </p:nvSpPr>
        <p:spPr>
          <a:xfrm>
            <a:off x="1780327"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8" name="Google Shape;2758;p35"/>
          <p:cNvSpPr txBox="1">
            <a:spLocks noGrp="1"/>
          </p:cNvSpPr>
          <p:nvPr>
            <p:ph type="title" idx="18"/>
          </p:nvPr>
        </p:nvSpPr>
        <p:spPr>
          <a:xfrm>
            <a:off x="5535985"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739;p35">
            <a:extLst>
              <a:ext uri="{FF2B5EF4-FFF2-40B4-BE49-F238E27FC236}">
                <a16:creationId xmlns:a16="http://schemas.microsoft.com/office/drawing/2014/main" id="{3B46A4EE-C138-B5A1-F981-A3C852D5FDB2}"/>
              </a:ext>
            </a:extLst>
          </p:cNvPr>
          <p:cNvSpPr/>
          <p:nvPr/>
        </p:nvSpPr>
        <p:spPr>
          <a:xfrm>
            <a:off x="5130175" y="3518021"/>
            <a:ext cx="2996598"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3;p35">
            <a:extLst>
              <a:ext uri="{FF2B5EF4-FFF2-40B4-BE49-F238E27FC236}">
                <a16:creationId xmlns:a16="http://schemas.microsoft.com/office/drawing/2014/main" id="{ED2D9179-E431-0C03-24A8-831DA1C410E4}"/>
              </a:ext>
            </a:extLst>
          </p:cNvPr>
          <p:cNvSpPr txBox="1">
            <a:spLocks/>
          </p:cNvSpPr>
          <p:nvPr/>
        </p:nvSpPr>
        <p:spPr>
          <a:xfrm>
            <a:off x="5227249" y="3580874"/>
            <a:ext cx="289952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Nguyễn Phan Quốc Thiện</a:t>
            </a:r>
          </a:p>
        </p:txBody>
      </p:sp>
      <p:sp>
        <p:nvSpPr>
          <p:cNvPr id="14" name="Google Shape;2754;p35">
            <a:extLst>
              <a:ext uri="{FF2B5EF4-FFF2-40B4-BE49-F238E27FC236}">
                <a16:creationId xmlns:a16="http://schemas.microsoft.com/office/drawing/2014/main" id="{C2C6A301-D639-B579-6A9E-64442A71A069}"/>
              </a:ext>
            </a:extLst>
          </p:cNvPr>
          <p:cNvSpPr txBox="1">
            <a:spLocks/>
          </p:cNvSpPr>
          <p:nvPr/>
        </p:nvSpPr>
        <p:spPr>
          <a:xfrm>
            <a:off x="5440380" y="4026444"/>
            <a:ext cx="22335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en-US" sz="1800" dirty="0"/>
              <a:t>20520775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4579" name="Google Shape;4579;p69"/>
          <p:cNvSpPr txBox="1">
            <a:spLocks noGrp="1"/>
          </p:cNvSpPr>
          <p:nvPr>
            <p:ph type="title"/>
          </p:nvPr>
        </p:nvSpPr>
        <p:spPr>
          <a:xfrm>
            <a:off x="2330417" y="1881272"/>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4580" name="Google Shape;4580;p69"/>
          <p:cNvSpPr txBox="1">
            <a:spLocks noGrp="1"/>
          </p:cNvSpPr>
          <p:nvPr>
            <p:ph type="subTitle" idx="1"/>
          </p:nvPr>
        </p:nvSpPr>
        <p:spPr>
          <a:xfrm>
            <a:off x="2335650" y="2571750"/>
            <a:ext cx="4472700" cy="10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latin typeface="Exo"/>
                <a:ea typeface="Exo"/>
                <a:cs typeface="Exo"/>
                <a:sym typeface="Exo"/>
              </a:rPr>
              <a:t>Do you have any questions?</a:t>
            </a:r>
            <a:endParaRPr sz="1800" b="1" dirty="0">
              <a:latin typeface="Exo"/>
              <a:ea typeface="Exo"/>
              <a:cs typeface="Exo"/>
              <a:sym typeface="Exo"/>
            </a:endParaRPr>
          </a:p>
        </p:txBody>
      </p:sp>
      <p:grpSp>
        <p:nvGrpSpPr>
          <p:cNvPr id="4582" name="Google Shape;4582;p69"/>
          <p:cNvGrpSpPr/>
          <p:nvPr/>
        </p:nvGrpSpPr>
        <p:grpSpPr>
          <a:xfrm rot="-5400000">
            <a:off x="6756923" y="2604103"/>
            <a:ext cx="883262" cy="242091"/>
            <a:chOff x="2300350" y="2601250"/>
            <a:chExt cx="2275275" cy="623625"/>
          </a:xfrm>
        </p:grpSpPr>
        <p:sp>
          <p:nvSpPr>
            <p:cNvPr id="4583" name="Google Shape;4583;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9" name="Google Shape;4589;p69"/>
          <p:cNvGrpSpPr/>
          <p:nvPr/>
        </p:nvGrpSpPr>
        <p:grpSpPr>
          <a:xfrm rot="5400000">
            <a:off x="7305100" y="3695000"/>
            <a:ext cx="98902" cy="553090"/>
            <a:chOff x="4898850" y="4820550"/>
            <a:chExt cx="98902" cy="553090"/>
          </a:xfrm>
        </p:grpSpPr>
        <p:sp>
          <p:nvSpPr>
            <p:cNvPr id="4590" name="Google Shape;4590;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69"/>
          <p:cNvGrpSpPr/>
          <p:nvPr/>
        </p:nvGrpSpPr>
        <p:grpSpPr>
          <a:xfrm rot="5400000">
            <a:off x="1498582" y="1509734"/>
            <a:ext cx="883262" cy="242091"/>
            <a:chOff x="2300350" y="2601250"/>
            <a:chExt cx="2275275" cy="623625"/>
          </a:xfrm>
        </p:grpSpPr>
        <p:sp>
          <p:nvSpPr>
            <p:cNvPr id="4596" name="Google Shape;4596;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69"/>
          <p:cNvGrpSpPr/>
          <p:nvPr/>
        </p:nvGrpSpPr>
        <p:grpSpPr>
          <a:xfrm rot="5400000">
            <a:off x="2081150" y="2794900"/>
            <a:ext cx="98902" cy="553090"/>
            <a:chOff x="4898850" y="4820550"/>
            <a:chExt cx="98902" cy="553090"/>
          </a:xfrm>
        </p:grpSpPr>
        <p:sp>
          <p:nvSpPr>
            <p:cNvPr id="4615" name="Google Shape;4615;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picture containing text&#10;&#10;Description automatically generated">
            <a:extLst>
              <a:ext uri="{FF2B5EF4-FFF2-40B4-BE49-F238E27FC236}">
                <a16:creationId xmlns:a16="http://schemas.microsoft.com/office/drawing/2014/main" id="{244166E1-225B-FDE3-B863-CA129ACA92DA}"/>
              </a:ext>
            </a:extLst>
          </p:cNvPr>
          <p:cNvPicPr>
            <a:picLocks noChangeAspect="1"/>
          </p:cNvPicPr>
          <p:nvPr/>
        </p:nvPicPr>
        <p:blipFill>
          <a:blip r:embed="rId3"/>
          <a:stretch>
            <a:fillRect/>
          </a:stretch>
        </p:blipFill>
        <p:spPr>
          <a:xfrm>
            <a:off x="7193890" y="3665078"/>
            <a:ext cx="1803004" cy="1364122"/>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10;&#10;Description automatically generated">
            <a:extLst>
              <a:ext uri="{FF2B5EF4-FFF2-40B4-BE49-F238E27FC236}">
                <a16:creationId xmlns:a16="http://schemas.microsoft.com/office/drawing/2014/main" id="{5D826808-9966-6DF0-29EE-3CC1EA1F9C34}"/>
              </a:ext>
            </a:extLst>
          </p:cNvPr>
          <p:cNvPicPr>
            <a:picLocks noChangeAspect="1"/>
          </p:cNvPicPr>
          <p:nvPr/>
        </p:nvPicPr>
        <p:blipFill>
          <a:blip r:embed="rId4">
            <a:clrChange>
              <a:clrFrom>
                <a:srgbClr val="FFFFFF"/>
              </a:clrFrom>
              <a:clrTo>
                <a:srgbClr val="FFFFFF">
                  <a:alpha val="0"/>
                </a:srgbClr>
              </a:clrTo>
            </a:clrChange>
            <a:duotone>
              <a:schemeClr val="accent2">
                <a:shade val="45000"/>
                <a:satMod val="135000"/>
              </a:schemeClr>
              <a:prstClr val="white"/>
            </a:duotone>
          </a:blip>
          <a:stretch>
            <a:fillRect/>
          </a:stretch>
        </p:blipFill>
        <p:spPr>
          <a:xfrm>
            <a:off x="3682618" y="276936"/>
            <a:ext cx="1768298" cy="17682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41"/>
          <p:cNvSpPr/>
          <p:nvPr/>
        </p:nvSpPr>
        <p:spPr>
          <a:xfrm>
            <a:off x="3258666" y="2718453"/>
            <a:ext cx="2635476"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1"/>
          <p:cNvSpPr/>
          <p:nvPr/>
        </p:nvSpPr>
        <p:spPr>
          <a:xfrm>
            <a:off x="6025442" y="2706210"/>
            <a:ext cx="282595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1"/>
          <p:cNvSpPr/>
          <p:nvPr/>
        </p:nvSpPr>
        <p:spPr>
          <a:xfrm>
            <a:off x="755600" y="2718465"/>
            <a:ext cx="22656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vi-VN" dirty="0">
                <a:solidFill>
                  <a:schemeClr val="bg1"/>
                </a:solidFill>
              </a:rPr>
              <a:t>NỘI DUNG</a:t>
            </a:r>
            <a:endParaRPr dirty="0">
              <a:solidFill>
                <a:schemeClr val="bg1"/>
              </a:solidFill>
            </a:endParaRPr>
          </a:p>
        </p:txBody>
      </p:sp>
      <p:sp>
        <p:nvSpPr>
          <p:cNvPr id="3014" name="Google Shape;3014;p41"/>
          <p:cNvSpPr txBox="1">
            <a:spLocks noGrp="1"/>
          </p:cNvSpPr>
          <p:nvPr>
            <p:ph type="title" idx="2"/>
          </p:nvPr>
        </p:nvSpPr>
        <p:spPr>
          <a:xfrm>
            <a:off x="755600" y="278145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Đặt vấn đề</a:t>
            </a:r>
            <a:endParaRPr dirty="0"/>
          </a:p>
        </p:txBody>
      </p:sp>
      <p:sp>
        <p:nvSpPr>
          <p:cNvPr id="3015" name="Google Shape;3015;p41"/>
          <p:cNvSpPr txBox="1">
            <a:spLocks noGrp="1"/>
          </p:cNvSpPr>
          <p:nvPr>
            <p:ph type="subTitle" idx="1"/>
          </p:nvPr>
        </p:nvSpPr>
        <p:spPr>
          <a:xfrm>
            <a:off x="755600" y="3063378"/>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Lí do chọn đề tài</a:t>
            </a:r>
          </a:p>
          <a:p>
            <a:pPr marL="0" lvl="0" indent="0" algn="ctr" rtl="0">
              <a:spcBef>
                <a:spcPts val="0"/>
              </a:spcBef>
              <a:spcAft>
                <a:spcPts val="0"/>
              </a:spcAft>
              <a:buNone/>
            </a:pPr>
            <a:r>
              <a:rPr lang="vi-VN" dirty="0"/>
              <a:t>Các khái niệm</a:t>
            </a:r>
            <a:endParaRPr dirty="0"/>
          </a:p>
        </p:txBody>
      </p:sp>
      <p:sp>
        <p:nvSpPr>
          <p:cNvPr id="3016" name="Google Shape;3016;p41"/>
          <p:cNvSpPr txBox="1">
            <a:spLocks noGrp="1"/>
          </p:cNvSpPr>
          <p:nvPr>
            <p:ph type="title" idx="3"/>
          </p:nvPr>
        </p:nvSpPr>
        <p:spPr>
          <a:xfrm>
            <a:off x="3313380" y="2790863"/>
            <a:ext cx="2619593"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Phương pháp dự đoán</a:t>
            </a:r>
            <a:endParaRPr dirty="0"/>
          </a:p>
        </p:txBody>
      </p:sp>
      <p:sp>
        <p:nvSpPr>
          <p:cNvPr id="3017" name="Google Shape;3017;p41"/>
          <p:cNvSpPr txBox="1">
            <a:spLocks noGrp="1"/>
          </p:cNvSpPr>
          <p:nvPr>
            <p:ph type="subTitle" idx="4"/>
          </p:nvPr>
        </p:nvSpPr>
        <p:spPr>
          <a:xfrm>
            <a:off x="3439200" y="3274643"/>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quá trình xử lý</a:t>
            </a:r>
          </a:p>
          <a:p>
            <a:pPr marL="0" lvl="0" indent="0" algn="ctr" rtl="0">
              <a:spcBef>
                <a:spcPts val="0"/>
              </a:spcBef>
              <a:spcAft>
                <a:spcPts val="0"/>
              </a:spcAft>
              <a:buNone/>
            </a:pPr>
            <a:r>
              <a:rPr lang="vi-VN" dirty="0"/>
              <a:t>Các </a:t>
            </a:r>
            <a:r>
              <a:rPr lang="vi-VN" dirty="0" err="1"/>
              <a:t>model</a:t>
            </a:r>
            <a:endParaRPr lang="vi-VN" dirty="0"/>
          </a:p>
          <a:p>
            <a:pPr marL="0" lvl="0" indent="0" algn="ctr" rtl="0">
              <a:spcBef>
                <a:spcPts val="0"/>
              </a:spcBef>
              <a:spcAft>
                <a:spcPts val="0"/>
              </a:spcAft>
              <a:buNone/>
            </a:pPr>
            <a:r>
              <a:rPr lang="vi-VN" dirty="0" err="1"/>
              <a:t>Model</a:t>
            </a:r>
            <a:r>
              <a:rPr lang="vi-VN" dirty="0"/>
              <a:t> đề xuất</a:t>
            </a:r>
          </a:p>
          <a:p>
            <a:pPr marL="0" lvl="0" indent="0" algn="ctr" rtl="0">
              <a:spcBef>
                <a:spcPts val="0"/>
              </a:spcBef>
              <a:spcAft>
                <a:spcPts val="0"/>
              </a:spcAft>
              <a:buNone/>
            </a:pPr>
            <a:endParaRPr dirty="0"/>
          </a:p>
        </p:txBody>
      </p:sp>
      <p:sp>
        <p:nvSpPr>
          <p:cNvPr id="3018" name="Google Shape;3018;p41"/>
          <p:cNvSpPr txBox="1">
            <a:spLocks noGrp="1"/>
          </p:cNvSpPr>
          <p:nvPr>
            <p:ph type="title" idx="5"/>
          </p:nvPr>
        </p:nvSpPr>
        <p:spPr>
          <a:xfrm>
            <a:off x="6132644" y="2781453"/>
            <a:ext cx="2676076"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Phương pháp mua bán</a:t>
            </a:r>
            <a:endParaRPr dirty="0"/>
          </a:p>
        </p:txBody>
      </p:sp>
      <p:sp>
        <p:nvSpPr>
          <p:cNvPr id="3019" name="Google Shape;3019;p41"/>
          <p:cNvSpPr txBox="1">
            <a:spLocks noGrp="1"/>
          </p:cNvSpPr>
          <p:nvPr>
            <p:ph type="subTitle" idx="6"/>
          </p:nvPr>
        </p:nvSpPr>
        <p:spPr>
          <a:xfrm>
            <a:off x="6289543" y="3181353"/>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Gợi ý các phương pháp, ưu, nhược điểm</a:t>
            </a:r>
          </a:p>
          <a:p>
            <a:pPr marL="0" lvl="0" indent="0" algn="ctr" rtl="0">
              <a:spcBef>
                <a:spcPts val="0"/>
              </a:spcBef>
              <a:spcAft>
                <a:spcPts val="0"/>
              </a:spcAft>
              <a:buNone/>
            </a:pPr>
            <a:r>
              <a:rPr lang="vi-VN" dirty="0"/>
              <a:t>So sánh</a:t>
            </a:r>
            <a:endParaRPr dirty="0"/>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Icon&#10;&#10;Description automatically generated">
            <a:extLst>
              <a:ext uri="{FF2B5EF4-FFF2-40B4-BE49-F238E27FC236}">
                <a16:creationId xmlns:a16="http://schemas.microsoft.com/office/drawing/2014/main" id="{98D560ED-E0B2-BCB4-7235-41BA11D66DF1}"/>
              </a:ext>
            </a:extLst>
          </p:cNvPr>
          <p:cNvPicPr>
            <a:picLocks noChangeAspect="1"/>
          </p:cNvPicPr>
          <p:nvPr/>
        </p:nvPicPr>
        <p:blipFill>
          <a:blip r:embed="rId3">
            <a:duotone>
              <a:prstClr val="black"/>
              <a:schemeClr val="accent2">
                <a:tint val="45000"/>
                <a:satMod val="400000"/>
              </a:schemeClr>
            </a:duotone>
          </a:blip>
          <a:stretch>
            <a:fillRect/>
          </a:stretch>
        </p:blipFill>
        <p:spPr>
          <a:xfrm>
            <a:off x="6853572" y="1769045"/>
            <a:ext cx="823744" cy="823744"/>
          </a:xfrm>
          <a:prstGeom prst="rect">
            <a:avLst/>
          </a:prstGeom>
        </p:spPr>
      </p:pic>
      <p:pic>
        <p:nvPicPr>
          <p:cNvPr id="5" name="Picture 4" descr="Icon&#10;&#10;Description automatically generated">
            <a:extLst>
              <a:ext uri="{FF2B5EF4-FFF2-40B4-BE49-F238E27FC236}">
                <a16:creationId xmlns:a16="http://schemas.microsoft.com/office/drawing/2014/main" id="{1EE93518-2550-7957-3A52-A8FF55B0B8A7}"/>
              </a:ext>
            </a:extLst>
          </p:cNvPr>
          <p:cNvPicPr>
            <a:picLocks noChangeAspect="1"/>
          </p:cNvPicPr>
          <p:nvPr/>
        </p:nvPicPr>
        <p:blipFill>
          <a:blip r:embed="rId4">
            <a:duotone>
              <a:prstClr val="black"/>
              <a:schemeClr val="accent2">
                <a:tint val="45000"/>
                <a:satMod val="400000"/>
              </a:schemeClr>
            </a:duotone>
          </a:blip>
          <a:stretch>
            <a:fillRect/>
          </a:stretch>
        </p:blipFill>
        <p:spPr>
          <a:xfrm>
            <a:off x="4160520" y="1776380"/>
            <a:ext cx="822960" cy="822960"/>
          </a:xfrm>
          <a:prstGeom prst="rect">
            <a:avLst/>
          </a:prstGeom>
        </p:spPr>
      </p:pic>
      <p:pic>
        <p:nvPicPr>
          <p:cNvPr id="7" name="Picture 6" descr="Icon&#10;&#10;Description automatically generated">
            <a:extLst>
              <a:ext uri="{FF2B5EF4-FFF2-40B4-BE49-F238E27FC236}">
                <a16:creationId xmlns:a16="http://schemas.microsoft.com/office/drawing/2014/main" id="{DFD47195-EC79-F464-E423-ADD960631A2D}"/>
              </a:ext>
            </a:extLst>
          </p:cNvPr>
          <p:cNvPicPr>
            <a:picLocks noChangeAspect="1"/>
          </p:cNvPicPr>
          <p:nvPr/>
        </p:nvPicPr>
        <p:blipFill>
          <a:blip r:embed="rId5">
            <a:duotone>
              <a:prstClr val="black"/>
              <a:schemeClr val="accent2">
                <a:tint val="45000"/>
                <a:satMod val="400000"/>
              </a:schemeClr>
            </a:duotone>
          </a:blip>
          <a:stretch>
            <a:fillRect/>
          </a:stretch>
        </p:blipFill>
        <p:spPr>
          <a:xfrm>
            <a:off x="1478565" y="1776380"/>
            <a:ext cx="819670" cy="819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012"/>
                                        </p:tgtEl>
                                        <p:attrNameLst>
                                          <p:attrName>style.visibility</p:attrName>
                                        </p:attrNameLst>
                                      </p:cBhvr>
                                      <p:to>
                                        <p:strVal val="visible"/>
                                      </p:to>
                                    </p:set>
                                    <p:animEffect transition="in" filter="wipe(left)">
                                      <p:cBhvr>
                                        <p:cTn id="11" dur="500"/>
                                        <p:tgtEl>
                                          <p:spTgt spid="3012"/>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3014"/>
                                        </p:tgtEl>
                                        <p:attrNameLst>
                                          <p:attrName>style.visibility</p:attrName>
                                        </p:attrNameLst>
                                      </p:cBhvr>
                                      <p:to>
                                        <p:strVal val="visible"/>
                                      </p:to>
                                    </p:set>
                                    <p:animEffect transition="in" filter="wipe(left)">
                                      <p:cBhvr>
                                        <p:cTn id="15" dur="500"/>
                                        <p:tgtEl>
                                          <p:spTgt spid="3014"/>
                                        </p:tgtEl>
                                      </p:cBhvr>
                                    </p:animEffect>
                                  </p:childTnLst>
                                </p:cTn>
                              </p:par>
                            </p:childTnLst>
                          </p:cTn>
                        </p:par>
                        <p:par>
                          <p:cTn id="16" fill="hold">
                            <p:stCondLst>
                              <p:cond delay="1750"/>
                            </p:stCondLst>
                            <p:childTnLst>
                              <p:par>
                                <p:cTn id="17" presetID="6"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750"/>
                                        <p:tgtEl>
                                          <p:spTgt spid="5"/>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010"/>
                                        </p:tgtEl>
                                        <p:attrNameLst>
                                          <p:attrName>style.visibility</p:attrName>
                                        </p:attrNameLst>
                                      </p:cBhvr>
                                      <p:to>
                                        <p:strVal val="visible"/>
                                      </p:to>
                                    </p:set>
                                    <p:animEffect transition="in" filter="wipe(left)">
                                      <p:cBhvr>
                                        <p:cTn id="23" dur="500"/>
                                        <p:tgtEl>
                                          <p:spTgt spid="3010"/>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3016"/>
                                        </p:tgtEl>
                                        <p:attrNameLst>
                                          <p:attrName>style.visibility</p:attrName>
                                        </p:attrNameLst>
                                      </p:cBhvr>
                                      <p:to>
                                        <p:strVal val="visible"/>
                                      </p:to>
                                    </p:set>
                                    <p:animEffect transition="in" filter="wipe(left)">
                                      <p:cBhvr>
                                        <p:cTn id="27" dur="500"/>
                                        <p:tgtEl>
                                          <p:spTgt spid="3016"/>
                                        </p:tgtEl>
                                      </p:cBhvr>
                                    </p:animEffect>
                                  </p:childTnLst>
                                </p:cTn>
                              </p:par>
                            </p:childTnLst>
                          </p:cTn>
                        </p:par>
                        <p:par>
                          <p:cTn id="28" fill="hold">
                            <p:stCondLst>
                              <p:cond delay="3500"/>
                            </p:stCondLst>
                            <p:childTnLst>
                              <p:par>
                                <p:cTn id="29" presetID="6"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ircle(in)">
                                      <p:cBhvr>
                                        <p:cTn id="31" dur="750"/>
                                        <p:tgtEl>
                                          <p:spTgt spid="3"/>
                                        </p:tgtEl>
                                      </p:cBhvr>
                                    </p:animEffect>
                                  </p:childTnLst>
                                </p:cTn>
                              </p:par>
                            </p:childTnLst>
                          </p:cTn>
                        </p:par>
                        <p:par>
                          <p:cTn id="32" fill="hold">
                            <p:stCondLst>
                              <p:cond delay="4250"/>
                            </p:stCondLst>
                            <p:childTnLst>
                              <p:par>
                                <p:cTn id="33" presetID="22" presetClass="entr" presetSubtype="8" fill="hold" grpId="0" nodeType="afterEffect">
                                  <p:stCondLst>
                                    <p:cond delay="0"/>
                                  </p:stCondLst>
                                  <p:childTnLst>
                                    <p:set>
                                      <p:cBhvr>
                                        <p:cTn id="34" dur="1" fill="hold">
                                          <p:stCondLst>
                                            <p:cond delay="0"/>
                                          </p:stCondLst>
                                        </p:cTn>
                                        <p:tgtEl>
                                          <p:spTgt spid="3011"/>
                                        </p:tgtEl>
                                        <p:attrNameLst>
                                          <p:attrName>style.visibility</p:attrName>
                                        </p:attrNameLst>
                                      </p:cBhvr>
                                      <p:to>
                                        <p:strVal val="visible"/>
                                      </p:to>
                                    </p:set>
                                    <p:animEffect transition="in" filter="wipe(left)">
                                      <p:cBhvr>
                                        <p:cTn id="35" dur="500"/>
                                        <p:tgtEl>
                                          <p:spTgt spid="3011"/>
                                        </p:tgtEl>
                                      </p:cBhvr>
                                    </p:animEffect>
                                  </p:childTnLst>
                                </p:cTn>
                              </p:par>
                            </p:childTnLst>
                          </p:cTn>
                        </p:par>
                        <p:par>
                          <p:cTn id="36" fill="hold">
                            <p:stCondLst>
                              <p:cond delay="4750"/>
                            </p:stCondLst>
                            <p:childTnLst>
                              <p:par>
                                <p:cTn id="37" presetID="22" presetClass="entr" presetSubtype="8" fill="hold" grpId="0" nodeType="afterEffect">
                                  <p:stCondLst>
                                    <p:cond delay="0"/>
                                  </p:stCondLst>
                                  <p:childTnLst>
                                    <p:set>
                                      <p:cBhvr>
                                        <p:cTn id="38" dur="1" fill="hold">
                                          <p:stCondLst>
                                            <p:cond delay="0"/>
                                          </p:stCondLst>
                                        </p:cTn>
                                        <p:tgtEl>
                                          <p:spTgt spid="3018"/>
                                        </p:tgtEl>
                                        <p:attrNameLst>
                                          <p:attrName>style.visibility</p:attrName>
                                        </p:attrNameLst>
                                      </p:cBhvr>
                                      <p:to>
                                        <p:strVal val="visible"/>
                                      </p:to>
                                    </p:set>
                                    <p:animEffect transition="in" filter="wipe(left)">
                                      <p:cBhvr>
                                        <p:cTn id="39" dur="500"/>
                                        <p:tgtEl>
                                          <p:spTgt spid="30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015">
                                            <p:txEl>
                                              <p:pRg st="0" end="0"/>
                                            </p:txEl>
                                          </p:spTgt>
                                        </p:tgtEl>
                                        <p:attrNameLst>
                                          <p:attrName>style.visibility</p:attrName>
                                        </p:attrNameLst>
                                      </p:cBhvr>
                                      <p:to>
                                        <p:strVal val="visible"/>
                                      </p:to>
                                    </p:set>
                                    <p:animEffect transition="in" filter="barn(inVertical)">
                                      <p:cBhvr>
                                        <p:cTn id="44" dur="500"/>
                                        <p:tgtEl>
                                          <p:spTgt spid="3015">
                                            <p:txEl>
                                              <p:pRg st="0" end="0"/>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015">
                                            <p:txEl>
                                              <p:pRg st="1" end="1"/>
                                            </p:txEl>
                                          </p:spTgt>
                                        </p:tgtEl>
                                        <p:attrNameLst>
                                          <p:attrName>style.visibility</p:attrName>
                                        </p:attrNameLst>
                                      </p:cBhvr>
                                      <p:to>
                                        <p:strVal val="visible"/>
                                      </p:to>
                                    </p:set>
                                    <p:animEffect transition="in" filter="barn(inVertical)">
                                      <p:cBhvr>
                                        <p:cTn id="47" dur="500"/>
                                        <p:tgtEl>
                                          <p:spTgt spid="301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017">
                                            <p:txEl>
                                              <p:pRg st="0" end="0"/>
                                            </p:txEl>
                                          </p:spTgt>
                                        </p:tgtEl>
                                        <p:attrNameLst>
                                          <p:attrName>style.visibility</p:attrName>
                                        </p:attrNameLst>
                                      </p:cBhvr>
                                      <p:to>
                                        <p:strVal val="visible"/>
                                      </p:to>
                                    </p:set>
                                    <p:animEffect transition="in" filter="barn(inVertical)">
                                      <p:cBhvr>
                                        <p:cTn id="52" dur="500"/>
                                        <p:tgtEl>
                                          <p:spTgt spid="3017">
                                            <p:txEl>
                                              <p:pRg st="0" end="0"/>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017">
                                            <p:txEl>
                                              <p:pRg st="1" end="1"/>
                                            </p:txEl>
                                          </p:spTgt>
                                        </p:tgtEl>
                                        <p:attrNameLst>
                                          <p:attrName>style.visibility</p:attrName>
                                        </p:attrNameLst>
                                      </p:cBhvr>
                                      <p:to>
                                        <p:strVal val="visible"/>
                                      </p:to>
                                    </p:set>
                                    <p:animEffect transition="in" filter="barn(inVertical)">
                                      <p:cBhvr>
                                        <p:cTn id="55" dur="500"/>
                                        <p:tgtEl>
                                          <p:spTgt spid="3017">
                                            <p:txEl>
                                              <p:pRg st="1" end="1"/>
                                            </p:txEl>
                                          </p:spTgt>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017">
                                            <p:txEl>
                                              <p:pRg st="2" end="2"/>
                                            </p:txEl>
                                          </p:spTgt>
                                        </p:tgtEl>
                                        <p:attrNameLst>
                                          <p:attrName>style.visibility</p:attrName>
                                        </p:attrNameLst>
                                      </p:cBhvr>
                                      <p:to>
                                        <p:strVal val="visible"/>
                                      </p:to>
                                    </p:set>
                                    <p:animEffect transition="in" filter="barn(inVertical)">
                                      <p:cBhvr>
                                        <p:cTn id="58" dur="500"/>
                                        <p:tgtEl>
                                          <p:spTgt spid="301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019">
                                            <p:txEl>
                                              <p:pRg st="0" end="0"/>
                                            </p:txEl>
                                          </p:spTgt>
                                        </p:tgtEl>
                                        <p:attrNameLst>
                                          <p:attrName>style.visibility</p:attrName>
                                        </p:attrNameLst>
                                      </p:cBhvr>
                                      <p:to>
                                        <p:strVal val="visible"/>
                                      </p:to>
                                    </p:set>
                                    <p:animEffect transition="in" filter="barn(inVertical)">
                                      <p:cBhvr>
                                        <p:cTn id="63" dur="500"/>
                                        <p:tgtEl>
                                          <p:spTgt spid="3019">
                                            <p:txEl>
                                              <p:pRg st="0" end="0"/>
                                            </p:txEl>
                                          </p:spTgt>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019">
                                            <p:txEl>
                                              <p:pRg st="1" end="1"/>
                                            </p:txEl>
                                          </p:spTgt>
                                        </p:tgtEl>
                                        <p:attrNameLst>
                                          <p:attrName>style.visibility</p:attrName>
                                        </p:attrNameLst>
                                      </p:cBhvr>
                                      <p:to>
                                        <p:strVal val="visible"/>
                                      </p:to>
                                    </p:set>
                                    <p:animEffect transition="in" filter="barn(inVertical)">
                                      <p:cBhvr>
                                        <p:cTn id="66" dur="500"/>
                                        <p:tgtEl>
                                          <p:spTgt spid="3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 grpId="0" animBg="1"/>
      <p:bldP spid="3011" grpId="0" animBg="1"/>
      <p:bldP spid="3012" grpId="0" animBg="1"/>
      <p:bldP spid="3014" grpId="0"/>
      <p:bldP spid="3015" grpId="0" uiExpand="1" build="p"/>
      <p:bldP spid="3016" grpId="0"/>
      <p:bldP spid="3017" grpId="0" uiExpand="1" build="p"/>
      <p:bldP spid="3018" grpId="0"/>
      <p:bldP spid="301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4338923" y="1248313"/>
            <a:ext cx="491906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LÍ DO CHỌN </a:t>
            </a:r>
            <a:r>
              <a:rPr lang="en" dirty="0">
                <a:solidFill>
                  <a:schemeClr val="accent2"/>
                </a:solidFill>
              </a:rPr>
              <a:t>ĐỀ TÀI </a:t>
            </a:r>
            <a:endParaRPr dirty="0">
              <a:solidFill>
                <a:schemeClr val="accent2"/>
              </a:solidFill>
            </a:endParaRPr>
          </a:p>
        </p:txBody>
      </p:sp>
      <p:sp>
        <p:nvSpPr>
          <p:cNvPr id="2773" name="Google Shape;2773;p36"/>
          <p:cNvSpPr txBox="1">
            <a:spLocks noGrp="1"/>
          </p:cNvSpPr>
          <p:nvPr>
            <p:ph type="subTitle" idx="1"/>
          </p:nvPr>
        </p:nvSpPr>
        <p:spPr>
          <a:xfrm>
            <a:off x="595100" y="5928016"/>
            <a:ext cx="4562498" cy="10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Khi nhắc đến chứng khoán, chúng ta sẽ nghĩ đến những giao dịch tiền bạc, “Lời” và “Lỗ”.</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Hệ thống dự đoán giá chứng khoán tốt </a:t>
            </a:r>
            <a:r>
              <a:rPr lang="en" dirty="0">
                <a:sym typeface="Wingdings" panose="05000000000000000000" pitchFamily="2" charset="2"/>
              </a:rPr>
              <a:t> quản lý và phát triển tiền bạc cho con người.</a:t>
            </a:r>
          </a:p>
          <a:p>
            <a:pPr marL="0" lvl="0" indent="0" algn="l" rtl="0">
              <a:spcBef>
                <a:spcPts val="0"/>
              </a:spcBef>
              <a:spcAft>
                <a:spcPts val="0"/>
              </a:spcAft>
              <a:buNone/>
            </a:pPr>
            <a:endParaRPr lang="en" dirty="0">
              <a:sym typeface="Wingdings" panose="05000000000000000000" pitchFamily="2" charset="2"/>
            </a:endParaRPr>
          </a:p>
          <a:p>
            <a:pPr marL="0" lvl="0" indent="0" algn="l" rtl="0">
              <a:spcBef>
                <a:spcPts val="0"/>
              </a:spcBef>
              <a:spcAft>
                <a:spcPts val="0"/>
              </a:spcAft>
              <a:buNone/>
            </a:pPr>
            <a:r>
              <a:rPr lang="en" b="1" dirty="0">
                <a:solidFill>
                  <a:schemeClr val="accent2"/>
                </a:solidFill>
                <a:latin typeface="Exo"/>
                <a:sym typeface="Wingdings" panose="05000000000000000000" pitchFamily="2" charset="2"/>
              </a:rPr>
              <a:t> TRỞ THÀNH MỘT CHỦ ĐỀ ĐƯỢC QUAN TÂM HƠN BAO GIỜ HẾT</a:t>
            </a:r>
            <a:endParaRPr lang="en" sz="3200" b="1" dirty="0">
              <a:solidFill>
                <a:schemeClr val="accent2"/>
              </a:solidFill>
              <a:latin typeface="Exo"/>
              <a:sym typeface="Exo"/>
            </a:endParaRPr>
          </a:p>
        </p:txBody>
      </p:sp>
      <p:pic>
        <p:nvPicPr>
          <p:cNvPr id="2774" name="Google Shape;2774;p36"/>
          <p:cNvPicPr preferRelativeResize="0"/>
          <p:nvPr/>
        </p:nvPicPr>
        <p:blipFill rotWithShape="1">
          <a:blip r:embed="rId3">
            <a:alphaModFix/>
          </a:blip>
          <a:srcRect l="15592" r="15598"/>
          <a:stretch/>
        </p:blipFill>
        <p:spPr>
          <a:xfrm>
            <a:off x="9583737" y="1294718"/>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600681" y="4034422"/>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094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713100" y="1405636"/>
            <a:ext cx="491906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LÍ DO CHỌN </a:t>
            </a:r>
            <a:r>
              <a:rPr lang="en" dirty="0">
                <a:solidFill>
                  <a:schemeClr val="accent2"/>
                </a:solidFill>
              </a:rPr>
              <a:t>ĐỀ TÀI </a:t>
            </a:r>
            <a:endParaRPr dirty="0">
              <a:solidFill>
                <a:schemeClr val="accent2"/>
              </a:solidFill>
            </a:endParaRPr>
          </a:p>
        </p:txBody>
      </p:sp>
      <p:sp>
        <p:nvSpPr>
          <p:cNvPr id="2773" name="Google Shape;2773;p36"/>
          <p:cNvSpPr txBox="1">
            <a:spLocks noGrp="1"/>
          </p:cNvSpPr>
          <p:nvPr>
            <p:ph type="subTitle" idx="1"/>
          </p:nvPr>
        </p:nvSpPr>
        <p:spPr>
          <a:xfrm>
            <a:off x="713100" y="2468304"/>
            <a:ext cx="4562498" cy="10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Khi nhắc đến chứng khoán, chúng ta sẽ nghĩ đến những giao dịch tiền bạc, </a:t>
            </a:r>
            <a:r>
              <a:rPr lang="en" dirty="0">
                <a:solidFill>
                  <a:schemeClr val="accent2"/>
                </a:solidFill>
              </a:rPr>
              <a:t>“Lời” </a:t>
            </a:r>
            <a:r>
              <a:rPr lang="en" dirty="0"/>
              <a:t>và </a:t>
            </a:r>
            <a:r>
              <a:rPr lang="en" dirty="0">
                <a:solidFill>
                  <a:schemeClr val="accent2"/>
                </a:solidFill>
              </a:rPr>
              <a:t>“Lỗ”.</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Hệ thống dự đoán giá chứng khoán tốt </a:t>
            </a:r>
            <a:r>
              <a:rPr lang="en" dirty="0">
                <a:sym typeface="Wingdings" panose="05000000000000000000" pitchFamily="2" charset="2"/>
              </a:rPr>
              <a:t> quản lý và phát triển tiền bạc cho con người.</a:t>
            </a:r>
          </a:p>
          <a:p>
            <a:pPr marL="0" lvl="0" indent="0" algn="l" rtl="0">
              <a:spcBef>
                <a:spcPts val="0"/>
              </a:spcBef>
              <a:spcAft>
                <a:spcPts val="0"/>
              </a:spcAft>
              <a:buNone/>
            </a:pPr>
            <a:endParaRPr lang="en" dirty="0">
              <a:sym typeface="Wingdings" panose="05000000000000000000" pitchFamily="2" charset="2"/>
            </a:endParaRPr>
          </a:p>
          <a:p>
            <a:pPr marL="0" lvl="0" indent="0" algn="l" rtl="0">
              <a:spcBef>
                <a:spcPts val="0"/>
              </a:spcBef>
              <a:spcAft>
                <a:spcPts val="0"/>
              </a:spcAft>
              <a:buNone/>
            </a:pPr>
            <a:r>
              <a:rPr lang="en" b="1" dirty="0">
                <a:solidFill>
                  <a:schemeClr val="accent2"/>
                </a:solidFill>
                <a:latin typeface="Exo"/>
                <a:sym typeface="Wingdings" panose="05000000000000000000" pitchFamily="2" charset="2"/>
              </a:rPr>
              <a:t> TRỞ THÀNH MỘT CHỦ ĐỀ ĐƯỢC QUAN TÂM HƠN BAO GIỜ HẾT</a:t>
            </a:r>
            <a:endParaRPr lang="en" sz="3200" b="1" dirty="0">
              <a:solidFill>
                <a:schemeClr val="accent2"/>
              </a:solidFill>
              <a:latin typeface="Exo"/>
              <a:sym typeface="Exo"/>
            </a:endParaRPr>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600681" y="4034422"/>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73">
                                            <p:txEl>
                                              <p:pRg st="0" end="0"/>
                                            </p:txEl>
                                          </p:spTgt>
                                        </p:tgtEl>
                                        <p:attrNameLst>
                                          <p:attrName>style.visibility</p:attrName>
                                        </p:attrNameLst>
                                      </p:cBhvr>
                                      <p:to>
                                        <p:strVal val="visible"/>
                                      </p:to>
                                    </p:set>
                                    <p:animEffect transition="in" filter="wipe(left)">
                                      <p:cBhvr>
                                        <p:cTn id="7" dur="500"/>
                                        <p:tgtEl>
                                          <p:spTgt spid="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73">
                                            <p:txEl>
                                              <p:pRg st="2" end="2"/>
                                            </p:txEl>
                                          </p:spTgt>
                                        </p:tgtEl>
                                        <p:attrNameLst>
                                          <p:attrName>style.visibility</p:attrName>
                                        </p:attrNameLst>
                                      </p:cBhvr>
                                      <p:to>
                                        <p:strVal val="visible"/>
                                      </p:to>
                                    </p:set>
                                    <p:animEffect transition="in" filter="wipe(left)">
                                      <p:cBhvr>
                                        <p:cTn id="12" dur="500"/>
                                        <p:tgtEl>
                                          <p:spTgt spid="277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3">
                                            <p:txEl>
                                              <p:pRg st="4" end="4"/>
                                            </p:txEl>
                                          </p:spTgt>
                                        </p:tgtEl>
                                        <p:attrNameLst>
                                          <p:attrName>style.visibility</p:attrName>
                                        </p:attrNameLst>
                                      </p:cBhvr>
                                      <p:to>
                                        <p:strVal val="visible"/>
                                      </p:to>
                                    </p:set>
                                    <p:animEffect transition="in" filter="wipe(left)">
                                      <p:cBhvr>
                                        <p:cTn id="17" dur="500"/>
                                        <p:tgtEl>
                                          <p:spTgt spid="2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99850" y="1723050"/>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ĐẶT </a:t>
            </a:r>
            <a:r>
              <a:rPr lang="en" dirty="0">
                <a:solidFill>
                  <a:schemeClr val="accent2"/>
                </a:solidFill>
              </a:rPr>
              <a:t>VẤN ĐỀ</a:t>
            </a:r>
            <a:endParaRPr dirty="0">
              <a:solidFill>
                <a:schemeClr val="accent2"/>
              </a:solidFill>
            </a:endParaRPr>
          </a:p>
        </p:txBody>
      </p:sp>
      <p:sp>
        <p:nvSpPr>
          <p:cNvPr id="2825" name="Google Shape;2825;p37"/>
          <p:cNvSpPr txBox="1">
            <a:spLocks noGrp="1"/>
          </p:cNvSpPr>
          <p:nvPr>
            <p:ph type="subTitle" idx="1"/>
          </p:nvPr>
        </p:nvSpPr>
        <p:spPr>
          <a:xfrm>
            <a:off x="1675688" y="2270952"/>
            <a:ext cx="5900634" cy="106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Tại sao có thị trường chứng khoán?</a:t>
            </a:r>
            <a:endParaRPr sz="2800" dirty="0"/>
          </a:p>
        </p:txBody>
      </p:sp>
      <p:grpSp>
        <p:nvGrpSpPr>
          <p:cNvPr id="2826" name="Google Shape;2826;p37"/>
          <p:cNvGrpSpPr/>
          <p:nvPr/>
        </p:nvGrpSpPr>
        <p:grpSpPr>
          <a:xfrm flipH="1">
            <a:off x="4035164" y="3870593"/>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108;p43">
            <a:extLst>
              <a:ext uri="{FF2B5EF4-FFF2-40B4-BE49-F238E27FC236}">
                <a16:creationId xmlns:a16="http://schemas.microsoft.com/office/drawing/2014/main" id="{CFFC9293-726A-E49A-3E62-BB84D7CC1CCF}"/>
              </a:ext>
            </a:extLst>
          </p:cNvPr>
          <p:cNvSpPr txBox="1">
            <a:spLocks/>
          </p:cNvSpPr>
          <p:nvPr/>
        </p:nvSpPr>
        <p:spPr>
          <a:xfrm>
            <a:off x="2262900" y="2422536"/>
            <a:ext cx="4618200" cy="16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vi-VN" sz="1800" b="1" dirty="0">
                <a:solidFill>
                  <a:schemeClr val="accent2"/>
                </a:solidFill>
                <a:latin typeface="Exo"/>
                <a:sym typeface="Exo"/>
              </a:rPr>
              <a:t>Về cơ bản thị trường chứng khoán là một sàn giao dịch tập hợp những người mua và những người bán cổ phiếu.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5">
                                            <p:txEl>
                                              <p:pRg st="0" end="0"/>
                                            </p:txEl>
                                          </p:spTgt>
                                        </p:tgtEl>
                                        <p:attrNameLst>
                                          <p:attrName>style.visibility</p:attrName>
                                        </p:attrNameLst>
                                      </p:cBhvr>
                                      <p:to>
                                        <p:strVal val="visible"/>
                                      </p:to>
                                    </p:set>
                                    <p:animEffect transition="in" filter="barn(inVertical)">
                                      <p:cBhvr>
                                        <p:cTn id="7" dur="500"/>
                                        <p:tgtEl>
                                          <p:spTgt spid="28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8"/>
        <p:cNvGrpSpPr/>
        <p:nvPr/>
      </p:nvGrpSpPr>
      <p:grpSpPr>
        <a:xfrm>
          <a:off x="0" y="0"/>
          <a:ext cx="0" cy="0"/>
          <a:chOff x="0" y="0"/>
          <a:chExt cx="0" cy="0"/>
        </a:xfrm>
      </p:grpSpPr>
      <p:sp>
        <p:nvSpPr>
          <p:cNvPr id="3859" name="Google Shape;3859;p56"/>
          <p:cNvSpPr txBox="1">
            <a:spLocks noGrp="1"/>
          </p:cNvSpPr>
          <p:nvPr>
            <p:ph type="title"/>
          </p:nvPr>
        </p:nvSpPr>
        <p:spPr>
          <a:xfrm>
            <a:off x="844688" y="58916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TẠI SAO LẠI CÓ</a:t>
            </a:r>
            <a:br>
              <a:rPr lang="vi-VN" dirty="0"/>
            </a:br>
            <a:r>
              <a:rPr lang="vi-VN" dirty="0">
                <a:solidFill>
                  <a:schemeClr val="accent2"/>
                </a:solidFill>
              </a:rPr>
              <a:t>THỊ TRƯỜNG CHỨNG KHOÁN</a:t>
            </a:r>
            <a:endParaRPr dirty="0">
              <a:solidFill>
                <a:schemeClr val="accent2"/>
              </a:solidFill>
            </a:endParaRPr>
          </a:p>
        </p:txBody>
      </p:sp>
      <p:sp>
        <p:nvSpPr>
          <p:cNvPr id="3866" name="kinh tế"/>
          <p:cNvSpPr/>
          <p:nvPr/>
        </p:nvSpPr>
        <p:spPr>
          <a:xfrm>
            <a:off x="5337105" y="1512000"/>
            <a:ext cx="24183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Nền kinh tế</a:t>
            </a:r>
            <a:endParaRPr sz="1800" b="1" dirty="0">
              <a:solidFill>
                <a:schemeClr val="lt1"/>
              </a:solidFill>
              <a:latin typeface="Exo"/>
              <a:ea typeface="Exo"/>
              <a:cs typeface="Exo"/>
              <a:sym typeface="Exo"/>
            </a:endParaRPr>
          </a:p>
        </p:txBody>
      </p:sp>
      <p:sp>
        <p:nvSpPr>
          <p:cNvPr id="3867" name="Google Shape;3867;p56"/>
          <p:cNvSpPr txBox="1"/>
          <p:nvPr/>
        </p:nvSpPr>
        <p:spPr>
          <a:xfrm>
            <a:off x="5337099" y="2056250"/>
            <a:ext cx="24183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Thị trường chứng khoán tồn tại giúp cho nền </a:t>
            </a:r>
            <a:r>
              <a:rPr lang="vi-VN" dirty="0">
                <a:solidFill>
                  <a:schemeClr val="accent2"/>
                </a:solidFill>
                <a:latin typeface="PT Sans"/>
                <a:ea typeface="PT Sans"/>
                <a:cs typeface="PT Sans"/>
                <a:sym typeface="PT Sans"/>
              </a:rPr>
              <a:t>kinh tế </a:t>
            </a:r>
            <a:r>
              <a:rPr lang="vi-VN" dirty="0">
                <a:solidFill>
                  <a:schemeClr val="lt1"/>
                </a:solidFill>
                <a:latin typeface="PT Sans"/>
                <a:ea typeface="PT Sans"/>
                <a:cs typeface="PT Sans"/>
                <a:sym typeface="PT Sans"/>
              </a:rPr>
              <a:t>phát triển hơn</a:t>
            </a:r>
            <a:endParaRPr dirty="0">
              <a:solidFill>
                <a:schemeClr val="lt1"/>
              </a:solidFill>
              <a:latin typeface="PT Sans"/>
              <a:ea typeface="PT Sans"/>
              <a:cs typeface="PT Sans"/>
              <a:sym typeface="PT Sans"/>
            </a:endParaRPr>
          </a:p>
        </p:txBody>
      </p:sp>
      <p:sp>
        <p:nvSpPr>
          <p:cNvPr id="3869" name="lợi ích"/>
          <p:cNvSpPr/>
          <p:nvPr/>
        </p:nvSpPr>
        <p:spPr>
          <a:xfrm>
            <a:off x="1410057" y="2539475"/>
            <a:ext cx="24183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sz="1800" b="1" dirty="0">
                <a:solidFill>
                  <a:schemeClr val="lt1"/>
                </a:solidFill>
                <a:latin typeface="Exo"/>
                <a:ea typeface="Exo"/>
                <a:cs typeface="Exo"/>
                <a:sym typeface="Exo"/>
              </a:rPr>
              <a:t>Lợi ích</a:t>
            </a:r>
            <a:endParaRPr sz="1800" b="1" dirty="0">
              <a:solidFill>
                <a:schemeClr val="lt1"/>
              </a:solidFill>
              <a:latin typeface="Exo"/>
              <a:ea typeface="Exo"/>
              <a:cs typeface="Exo"/>
              <a:sym typeface="Exo"/>
            </a:endParaRPr>
          </a:p>
        </p:txBody>
      </p:sp>
      <p:sp>
        <p:nvSpPr>
          <p:cNvPr id="3870" name="Google Shape;3870;p56"/>
          <p:cNvSpPr txBox="1"/>
          <p:nvPr/>
        </p:nvSpPr>
        <p:spPr>
          <a:xfrm>
            <a:off x="1410057" y="4099573"/>
            <a:ext cx="2418300" cy="46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solidFill>
                  <a:schemeClr val="lt1"/>
                </a:solidFill>
                <a:latin typeface="PT Sans"/>
                <a:ea typeface="PT Sans"/>
                <a:cs typeface="PT Sans"/>
                <a:sym typeface="PT Sans"/>
              </a:rPr>
              <a:t>Giúp mỗi </a:t>
            </a:r>
            <a:r>
              <a:rPr lang="vi-VN" dirty="0">
                <a:solidFill>
                  <a:schemeClr val="accent2"/>
                </a:solidFill>
                <a:latin typeface="PT Sans"/>
                <a:ea typeface="PT Sans"/>
                <a:cs typeface="PT Sans"/>
                <a:sym typeface="PT Sans"/>
              </a:rPr>
              <a:t>cá nhân </a:t>
            </a:r>
            <a:r>
              <a:rPr lang="vi-VN" dirty="0">
                <a:solidFill>
                  <a:schemeClr val="lt1"/>
                </a:solidFill>
                <a:latin typeface="PT Sans"/>
                <a:ea typeface="PT Sans"/>
                <a:cs typeface="PT Sans"/>
                <a:sym typeface="PT Sans"/>
              </a:rPr>
              <a:t>kiếm được lợi nhuận từ thu nhập của họ khi đầu tư vào thị trường chứng khoán.</a:t>
            </a:r>
          </a:p>
          <a:p>
            <a:pPr marL="0" lvl="0" indent="0" rtl="0">
              <a:spcBef>
                <a:spcPts val="0"/>
              </a:spcBef>
              <a:spcAft>
                <a:spcPts val="0"/>
              </a:spcAft>
              <a:buNone/>
            </a:pPr>
            <a:endParaRPr lang="vi-VN" dirty="0">
              <a:solidFill>
                <a:schemeClr val="lt1"/>
              </a:solidFill>
              <a:latin typeface="PT Sans"/>
              <a:ea typeface="PT Sans"/>
              <a:cs typeface="PT Sans"/>
              <a:sym typeface="PT Sans"/>
            </a:endParaRPr>
          </a:p>
          <a:p>
            <a:pPr marL="0" lvl="0" indent="0" rtl="0">
              <a:spcBef>
                <a:spcPts val="0"/>
              </a:spcBef>
              <a:spcAft>
                <a:spcPts val="0"/>
              </a:spcAft>
              <a:buNone/>
            </a:pPr>
            <a:r>
              <a:rPr lang="vi-VN" dirty="0">
                <a:solidFill>
                  <a:schemeClr val="lt1"/>
                </a:solidFill>
                <a:latin typeface="PT Sans"/>
                <a:ea typeface="PT Sans"/>
                <a:cs typeface="PT Sans"/>
                <a:sym typeface="PT Sans"/>
              </a:rPr>
              <a:t>Cho phép các</a:t>
            </a:r>
            <a:r>
              <a:rPr lang="vi-VN" dirty="0">
                <a:solidFill>
                  <a:schemeClr val="accent2"/>
                </a:solidFill>
                <a:latin typeface="PT Sans"/>
                <a:ea typeface="PT Sans"/>
                <a:cs typeface="PT Sans"/>
                <a:sym typeface="PT Sans"/>
              </a:rPr>
              <a:t> công ty </a:t>
            </a:r>
            <a:r>
              <a:rPr lang="vi-VN" dirty="0">
                <a:solidFill>
                  <a:schemeClr val="lt1"/>
                </a:solidFill>
                <a:latin typeface="PT Sans"/>
                <a:ea typeface="PT Sans"/>
                <a:cs typeface="PT Sans"/>
                <a:sym typeface="PT Sans"/>
              </a:rPr>
              <a:t>phân tách rủi ro và nhận về được những khoản lời lớn</a:t>
            </a:r>
          </a:p>
          <a:p>
            <a:pPr marL="0" lvl="0" indent="0" rtl="0">
              <a:spcBef>
                <a:spcPts val="0"/>
              </a:spcBef>
              <a:spcAft>
                <a:spcPts val="0"/>
              </a:spcAft>
              <a:buNone/>
            </a:pPr>
            <a:endParaRPr lang="vi-VN" dirty="0">
              <a:solidFill>
                <a:schemeClr val="lt1"/>
              </a:solidFill>
              <a:latin typeface="PT Sans"/>
              <a:ea typeface="PT Sans"/>
              <a:cs typeface="PT Sans"/>
              <a:sym typeface="PT Sans"/>
            </a:endParaRPr>
          </a:p>
          <a:p>
            <a:pPr marL="0" lvl="0" indent="0" rtl="0">
              <a:spcBef>
                <a:spcPts val="0"/>
              </a:spcBef>
              <a:spcAft>
                <a:spcPts val="0"/>
              </a:spcAft>
              <a:buNone/>
            </a:pPr>
            <a:endParaRPr lang="vi-VN" dirty="0">
              <a:solidFill>
                <a:schemeClr val="lt1"/>
              </a:solidFill>
              <a:latin typeface="PT Sans"/>
              <a:ea typeface="PT Sans"/>
              <a:cs typeface="PT Sans"/>
              <a:sym typeface="PT Sans"/>
            </a:endParaRPr>
          </a:p>
          <a:p>
            <a:pPr marL="0" lvl="0" indent="0" rtl="0">
              <a:spcBef>
                <a:spcPts val="0"/>
              </a:spcBef>
              <a:spcAft>
                <a:spcPts val="0"/>
              </a:spcAft>
              <a:buNone/>
            </a:pPr>
            <a:endParaRPr lang="vi-VN" dirty="0">
              <a:solidFill>
                <a:schemeClr val="lt1"/>
              </a:solidFill>
              <a:latin typeface="PT Sans"/>
              <a:ea typeface="PT Sans"/>
              <a:cs typeface="PT Sans"/>
              <a:sym typeface="PT Sans"/>
            </a:endParaRPr>
          </a:p>
          <a:p>
            <a:pPr marL="0" lvl="0" indent="0" rtl="0">
              <a:spcBef>
                <a:spcPts val="0"/>
              </a:spcBef>
              <a:spcAft>
                <a:spcPts val="0"/>
              </a:spcAft>
              <a:buNone/>
            </a:pPr>
            <a:endParaRPr lang="vi-VN" dirty="0">
              <a:solidFill>
                <a:schemeClr val="lt1"/>
              </a:solidFill>
              <a:latin typeface="PT Sans"/>
              <a:ea typeface="PT Sans"/>
              <a:cs typeface="PT Sans"/>
              <a:sym typeface="PT Sans"/>
            </a:endParaRPr>
          </a:p>
        </p:txBody>
      </p:sp>
      <p:sp>
        <p:nvSpPr>
          <p:cNvPr id="3872" name="Chính phủ"/>
          <p:cNvSpPr/>
          <p:nvPr/>
        </p:nvSpPr>
        <p:spPr>
          <a:xfrm>
            <a:off x="5337105" y="3568679"/>
            <a:ext cx="24183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Exo"/>
                <a:ea typeface="Exo"/>
                <a:cs typeface="Exo"/>
                <a:sym typeface="Exo"/>
              </a:rPr>
              <a:t>Chính phủ</a:t>
            </a:r>
            <a:endParaRPr sz="1800" b="1" dirty="0">
              <a:solidFill>
                <a:schemeClr val="lt1"/>
              </a:solidFill>
              <a:latin typeface="Exo"/>
              <a:ea typeface="Exo"/>
              <a:cs typeface="Exo"/>
              <a:sym typeface="Exo"/>
            </a:endParaRPr>
          </a:p>
        </p:txBody>
      </p:sp>
      <p:sp>
        <p:nvSpPr>
          <p:cNvPr id="3873" name="Google Shape;3873;p56"/>
          <p:cNvSpPr txBox="1"/>
          <p:nvPr/>
        </p:nvSpPr>
        <p:spPr>
          <a:xfrm>
            <a:off x="5222237" y="4241348"/>
            <a:ext cx="2762596"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PT Sans"/>
                <a:ea typeface="PT Sans"/>
                <a:cs typeface="PT Sans"/>
                <a:sym typeface="PT Sans"/>
              </a:rPr>
              <a:t>Giúp </a:t>
            </a:r>
            <a:r>
              <a:rPr lang="vi-VN" dirty="0">
                <a:solidFill>
                  <a:schemeClr val="accent2"/>
                </a:solidFill>
                <a:latin typeface="PT Sans"/>
                <a:ea typeface="PT Sans"/>
                <a:cs typeface="PT Sans"/>
                <a:sym typeface="PT Sans"/>
              </a:rPr>
              <a:t>chính phủ </a:t>
            </a:r>
            <a:r>
              <a:rPr lang="vi-VN" dirty="0">
                <a:solidFill>
                  <a:schemeClr val="lt1"/>
                </a:solidFill>
                <a:latin typeface="PT Sans"/>
                <a:ea typeface="PT Sans"/>
                <a:cs typeface="PT Sans"/>
                <a:sym typeface="PT Sans"/>
              </a:rPr>
              <a:t>tăng nguồn thu thông qua thuế kiếm được từ các tập đoàn giao dịch trên thị trường chứng khoán </a:t>
            </a:r>
            <a:endParaRPr dirty="0">
              <a:solidFill>
                <a:schemeClr val="lt1"/>
              </a:solidFill>
              <a:latin typeface="PT Sans"/>
              <a:ea typeface="PT Sans"/>
              <a:cs typeface="PT Sans"/>
              <a:sym typeface="PT Sans"/>
            </a:endParaRPr>
          </a:p>
        </p:txBody>
      </p:sp>
      <p:grpSp>
        <p:nvGrpSpPr>
          <p:cNvPr id="3889" name="Google Shape;3889;p56"/>
          <p:cNvGrpSpPr/>
          <p:nvPr/>
        </p:nvGrpSpPr>
        <p:grpSpPr>
          <a:xfrm>
            <a:off x="2033998" y="1704740"/>
            <a:ext cx="883262" cy="242091"/>
            <a:chOff x="2300350" y="2601250"/>
            <a:chExt cx="2275275" cy="623625"/>
          </a:xfrm>
        </p:grpSpPr>
        <p:sp>
          <p:nvSpPr>
            <p:cNvPr id="3890" name="Google Shape;3890;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6" name="Google Shape;3896;p56"/>
          <p:cNvGrpSpPr/>
          <p:nvPr/>
        </p:nvGrpSpPr>
        <p:grpSpPr>
          <a:xfrm>
            <a:off x="7796595" y="2826991"/>
            <a:ext cx="2297800" cy="313751"/>
            <a:chOff x="7796595" y="2826991"/>
            <a:chExt cx="2297800" cy="313751"/>
          </a:xfrm>
        </p:grpSpPr>
        <p:sp>
          <p:nvSpPr>
            <p:cNvPr id="3897" name="Google Shape;3897;p56"/>
            <p:cNvSpPr/>
            <p:nvPr/>
          </p:nvSpPr>
          <p:spPr>
            <a:xfrm flipH="1">
              <a:off x="8099695" y="307264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6"/>
            <p:cNvSpPr/>
            <p:nvPr/>
          </p:nvSpPr>
          <p:spPr>
            <a:xfrm flipH="1">
              <a:off x="7796595" y="28269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5" name="Google Shape;3905;p56"/>
          <p:cNvGrpSpPr/>
          <p:nvPr/>
        </p:nvGrpSpPr>
        <p:grpSpPr>
          <a:xfrm rot="-5400000">
            <a:off x="86414" y="2740003"/>
            <a:ext cx="883262" cy="242091"/>
            <a:chOff x="2300350" y="2601250"/>
            <a:chExt cx="2275275" cy="623625"/>
          </a:xfrm>
        </p:grpSpPr>
        <p:sp>
          <p:nvSpPr>
            <p:cNvPr id="3906" name="Google Shape;3906;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2" name="Google Shape;3912;p56"/>
          <p:cNvGrpSpPr/>
          <p:nvPr/>
        </p:nvGrpSpPr>
        <p:grpSpPr>
          <a:xfrm rot="5400000">
            <a:off x="5965850" y="2724137"/>
            <a:ext cx="98902" cy="553090"/>
            <a:chOff x="4898850" y="4820550"/>
            <a:chExt cx="98902" cy="553090"/>
          </a:xfrm>
        </p:grpSpPr>
        <p:sp>
          <p:nvSpPr>
            <p:cNvPr id="3913" name="Google Shape;3913;p5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Icon&#10;&#10;Description automatically generated">
            <a:extLst>
              <a:ext uri="{FF2B5EF4-FFF2-40B4-BE49-F238E27FC236}">
                <a16:creationId xmlns:a16="http://schemas.microsoft.com/office/drawing/2014/main" id="{09BCF054-A0DE-4235-42B2-08B85BFCCEE0}"/>
              </a:ext>
            </a:extLst>
          </p:cNvPr>
          <p:cNvPicPr>
            <a:picLocks noChangeAspect="1"/>
          </p:cNvPicPr>
          <p:nvPr/>
        </p:nvPicPr>
        <p:blipFill>
          <a:blip r:embed="rId3">
            <a:duotone>
              <a:prstClr val="black"/>
              <a:schemeClr val="accent2">
                <a:tint val="45000"/>
                <a:satMod val="400000"/>
              </a:schemeClr>
            </a:duotone>
          </a:blip>
          <a:stretch>
            <a:fillRect/>
          </a:stretch>
        </p:blipFill>
        <p:spPr>
          <a:xfrm>
            <a:off x="4094631" y="1489631"/>
            <a:ext cx="914400" cy="914400"/>
          </a:xfrm>
          <a:prstGeom prst="rect">
            <a:avLst/>
          </a:prstGeom>
        </p:spPr>
      </p:pic>
      <p:pic>
        <p:nvPicPr>
          <p:cNvPr id="6" name="Picture 5" descr="Icon&#10;&#10;Description automatically generated">
            <a:extLst>
              <a:ext uri="{FF2B5EF4-FFF2-40B4-BE49-F238E27FC236}">
                <a16:creationId xmlns:a16="http://schemas.microsoft.com/office/drawing/2014/main" id="{436EF29B-CB6D-A8ED-5F77-59CEDB097206}"/>
              </a:ext>
            </a:extLst>
          </p:cNvPr>
          <p:cNvPicPr>
            <a:picLocks noChangeAspect="1"/>
          </p:cNvPicPr>
          <p:nvPr/>
        </p:nvPicPr>
        <p:blipFill>
          <a:blip r:embed="rId4">
            <a:duotone>
              <a:prstClr val="black"/>
              <a:schemeClr val="accent2">
                <a:tint val="45000"/>
                <a:satMod val="400000"/>
              </a:schemeClr>
            </a:duotone>
          </a:blip>
          <a:stretch>
            <a:fillRect/>
          </a:stretch>
        </p:blipFill>
        <p:spPr>
          <a:xfrm>
            <a:off x="4068097" y="3688507"/>
            <a:ext cx="914400" cy="91440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40A442E6-6173-7259-55A5-7D80306E43D4}"/>
              </a:ext>
            </a:extLst>
          </p:cNvPr>
          <p:cNvPicPr>
            <a:picLocks noChangeAspect="1"/>
          </p:cNvPicPr>
          <p:nvPr/>
        </p:nvPicPr>
        <p:blipFill>
          <a:blip r:embed="rId5">
            <a:duotone>
              <a:schemeClr val="accent2">
                <a:shade val="45000"/>
                <a:satMod val="135000"/>
              </a:schemeClr>
              <a:prstClr val="white"/>
            </a:duotone>
          </a:blip>
          <a:stretch>
            <a:fillRect/>
          </a:stretch>
        </p:blipFill>
        <p:spPr>
          <a:xfrm>
            <a:off x="4094631" y="2589069"/>
            <a:ext cx="914400" cy="9144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69"/>
                                        </p:tgtEl>
                                        <p:attrNameLst>
                                          <p:attrName>style.visibility</p:attrName>
                                        </p:attrNameLst>
                                      </p:cBhvr>
                                      <p:to>
                                        <p:strVal val="visible"/>
                                      </p:to>
                                    </p:set>
                                    <p:animEffect transition="in" filter="wipe(left)">
                                      <p:cBhvr>
                                        <p:cTn id="7" dur="500"/>
                                        <p:tgtEl>
                                          <p:spTgt spid="3869"/>
                                        </p:tgtEl>
                                      </p:cBhvr>
                                    </p:animEffect>
                                  </p:childTnLst>
                                </p:cTn>
                              </p:par>
                              <p:par>
                                <p:cTn id="8" presetID="6" presetClass="entr" presetSubtype="3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out)">
                                      <p:cBhvr>
                                        <p:cTn id="10" dur="1000"/>
                                        <p:tgtEl>
                                          <p:spTgt spid="4"/>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866"/>
                                        </p:tgtEl>
                                        <p:attrNameLst>
                                          <p:attrName>style.visibility</p:attrName>
                                        </p:attrNameLst>
                                      </p:cBhvr>
                                      <p:to>
                                        <p:strVal val="visible"/>
                                      </p:to>
                                    </p:set>
                                    <p:animEffect transition="in" filter="wipe(left)">
                                      <p:cBhvr>
                                        <p:cTn id="14" dur="500"/>
                                        <p:tgtEl>
                                          <p:spTgt spid="3866"/>
                                        </p:tgtEl>
                                      </p:cBhvr>
                                    </p:animEffect>
                                  </p:childTnLst>
                                </p:cTn>
                              </p:par>
                              <p:par>
                                <p:cTn id="15" presetID="6" presetClass="entr" presetSubtype="3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1000"/>
                                        <p:tgtEl>
                                          <p:spTgt spid="6"/>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872"/>
                                        </p:tgtEl>
                                        <p:attrNameLst>
                                          <p:attrName>style.visibility</p:attrName>
                                        </p:attrNameLst>
                                      </p:cBhvr>
                                      <p:to>
                                        <p:strVal val="visible"/>
                                      </p:to>
                                    </p:set>
                                    <p:animEffect transition="in" filter="wipe(left)">
                                      <p:cBhvr>
                                        <p:cTn id="21" dur="500"/>
                                        <p:tgtEl>
                                          <p:spTgt spid="3872"/>
                                        </p:tgtEl>
                                      </p:cBhvr>
                                    </p:animEffect>
                                  </p:childTnLst>
                                </p:cTn>
                              </p:par>
                              <p:par>
                                <p:cTn id="22" presetID="6" presetClass="entr" presetSubtype="3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out)">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3869"/>
                    </p:tgtEl>
                  </p:cond>
                </p:stCondLst>
                <p:endSync evt="end" delay="0">
                  <p:rtn val="all"/>
                </p:endSync>
                <p:childTnLst>
                  <p:par>
                    <p:cTn id="26" fill="hold">
                      <p:stCondLst>
                        <p:cond delay="0"/>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870">
                                            <p:txEl>
                                              <p:pRg st="0" end="0"/>
                                            </p:txEl>
                                          </p:spTgt>
                                        </p:tgtEl>
                                        <p:attrNameLst>
                                          <p:attrName>style.visibility</p:attrName>
                                        </p:attrNameLst>
                                      </p:cBhvr>
                                      <p:to>
                                        <p:strVal val="visible"/>
                                      </p:to>
                                    </p:set>
                                    <p:animEffect transition="in" filter="barn(inVertical)">
                                      <p:cBhvr>
                                        <p:cTn id="30" dur="500"/>
                                        <p:tgtEl>
                                          <p:spTgt spid="387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870">
                                            <p:txEl>
                                              <p:pRg st="2" end="2"/>
                                            </p:txEl>
                                          </p:spTgt>
                                        </p:tgtEl>
                                        <p:attrNameLst>
                                          <p:attrName>style.visibility</p:attrName>
                                        </p:attrNameLst>
                                      </p:cBhvr>
                                      <p:to>
                                        <p:strVal val="visible"/>
                                      </p:to>
                                    </p:set>
                                    <p:animEffect transition="in" filter="barn(inVertical)">
                                      <p:cBhvr>
                                        <p:cTn id="35" dur="500"/>
                                        <p:tgtEl>
                                          <p:spTgt spid="3870">
                                            <p:txEl>
                                              <p:pRg st="2" end="2"/>
                                            </p:txEl>
                                          </p:spTgt>
                                        </p:tgtEl>
                                      </p:cBhvr>
                                    </p:animEffect>
                                  </p:childTnLst>
                                </p:cTn>
                              </p:par>
                            </p:childTnLst>
                          </p:cTn>
                        </p:par>
                      </p:childTnLst>
                    </p:cTn>
                  </p:par>
                </p:childTnLst>
              </p:cTn>
              <p:nextCondLst>
                <p:cond evt="onClick" delay="0">
                  <p:tgtEl>
                    <p:spTgt spid="3869"/>
                  </p:tgtEl>
                </p:cond>
              </p:nextCondLst>
            </p:seq>
            <p:seq concurrent="1" nextAc="seek">
              <p:cTn id="36" restart="whenNotActive" fill="hold" evtFilter="cancelBubble" nodeType="interactiveSeq">
                <p:stCondLst>
                  <p:cond evt="onClick" delay="0">
                    <p:tgtEl>
                      <p:spTgt spid="3866"/>
                    </p:tgtEl>
                  </p:cond>
                </p:stCondLst>
                <p:endSync evt="end" delay="0">
                  <p:rtn val="all"/>
                </p:endSync>
                <p:childTnLst>
                  <p:par>
                    <p:cTn id="37" fill="hold">
                      <p:stCondLst>
                        <p:cond delay="0"/>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867"/>
                                        </p:tgtEl>
                                        <p:attrNameLst>
                                          <p:attrName>style.visibility</p:attrName>
                                        </p:attrNameLst>
                                      </p:cBhvr>
                                      <p:to>
                                        <p:strVal val="visible"/>
                                      </p:to>
                                    </p:set>
                                    <p:animEffect transition="in" filter="barn(inVertical)">
                                      <p:cBhvr>
                                        <p:cTn id="41" dur="500"/>
                                        <p:tgtEl>
                                          <p:spTgt spid="3867"/>
                                        </p:tgtEl>
                                      </p:cBhvr>
                                    </p:animEffect>
                                  </p:childTnLst>
                                </p:cTn>
                              </p:par>
                            </p:childTnLst>
                          </p:cTn>
                        </p:par>
                      </p:childTnLst>
                    </p:cTn>
                  </p:par>
                </p:childTnLst>
              </p:cTn>
              <p:nextCondLst>
                <p:cond evt="onClick" delay="0">
                  <p:tgtEl>
                    <p:spTgt spid="3866"/>
                  </p:tgtEl>
                </p:cond>
              </p:nextCondLst>
            </p:seq>
            <p:seq concurrent="1" nextAc="seek">
              <p:cTn id="42" restart="whenNotActive" fill="hold" evtFilter="cancelBubble" nodeType="interactiveSeq">
                <p:stCondLst>
                  <p:cond evt="onClick" delay="0">
                    <p:tgtEl>
                      <p:spTgt spid="3872"/>
                    </p:tgtEl>
                  </p:cond>
                </p:stCondLst>
                <p:endSync evt="end" delay="0">
                  <p:rtn val="all"/>
                </p:endSync>
                <p:childTnLst>
                  <p:par>
                    <p:cTn id="43" fill="hold">
                      <p:stCondLst>
                        <p:cond delay="0"/>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873">
                                            <p:txEl>
                                              <p:pRg st="0" end="0"/>
                                            </p:txEl>
                                          </p:spTgt>
                                        </p:tgtEl>
                                        <p:attrNameLst>
                                          <p:attrName>style.visibility</p:attrName>
                                        </p:attrNameLst>
                                      </p:cBhvr>
                                      <p:to>
                                        <p:strVal val="visible"/>
                                      </p:to>
                                    </p:set>
                                    <p:animEffect transition="in" filter="barn(inVertical)">
                                      <p:cBhvr>
                                        <p:cTn id="47" dur="500"/>
                                        <p:tgtEl>
                                          <p:spTgt spid="3873">
                                            <p:txEl>
                                              <p:pRg st="0" end="0"/>
                                            </p:txEl>
                                          </p:spTgt>
                                        </p:tgtEl>
                                      </p:cBhvr>
                                    </p:animEffect>
                                  </p:childTnLst>
                                </p:cTn>
                              </p:par>
                            </p:childTnLst>
                          </p:cTn>
                        </p:par>
                      </p:childTnLst>
                    </p:cTn>
                  </p:par>
                </p:childTnLst>
              </p:cTn>
              <p:nextCondLst>
                <p:cond evt="onClick" delay="0">
                  <p:tgtEl>
                    <p:spTgt spid="3872"/>
                  </p:tgtEl>
                </p:cond>
              </p:nextCondLst>
            </p:seq>
          </p:childTnLst>
        </p:cTn>
      </p:par>
    </p:tnLst>
    <p:bldLst>
      <p:bldP spid="3866" grpId="0" animBg="1"/>
      <p:bldP spid="3867" grpId="0"/>
      <p:bldP spid="3869" grpId="0" animBg="1"/>
      <p:bldP spid="38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41"/>
          <p:cNvSpPr/>
          <p:nvPr/>
        </p:nvSpPr>
        <p:spPr>
          <a:xfrm>
            <a:off x="3442554" y="2837863"/>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1">
            <a:hlinkClick r:id="rId3" action="ppaction://hlinksldjump"/>
          </p:cNvPr>
          <p:cNvSpPr/>
          <p:nvPr/>
        </p:nvSpPr>
        <p:spPr>
          <a:xfrm>
            <a:off x="6131594" y="2837863"/>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1"/>
          <p:cNvSpPr/>
          <p:nvPr/>
        </p:nvSpPr>
        <p:spPr>
          <a:xfrm>
            <a:off x="755600" y="2837875"/>
            <a:ext cx="22656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t>CÁC </a:t>
            </a:r>
            <a:r>
              <a:rPr lang="en" dirty="0">
                <a:solidFill>
                  <a:schemeClr val="accent2"/>
                </a:solidFill>
              </a:rPr>
              <a:t>KHÁI NIỆM</a:t>
            </a:r>
            <a:endParaRPr dirty="0">
              <a:solidFill>
                <a:schemeClr val="accent2"/>
              </a:solidFill>
            </a:endParaRPr>
          </a:p>
        </p:txBody>
      </p:sp>
      <p:sp>
        <p:nvSpPr>
          <p:cNvPr id="3014" name="Google Shape;3014;p4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Chứng khoán</a:t>
            </a:r>
            <a:endParaRPr dirty="0"/>
          </a:p>
        </p:txBody>
      </p:sp>
      <p:sp>
        <p:nvSpPr>
          <p:cNvPr id="3015" name="Google Shape;3015;p41"/>
          <p:cNvSpPr txBox="1">
            <a:spLocks noGrp="1"/>
          </p:cNvSpPr>
          <p:nvPr>
            <p:ph type="subTitle" idx="1"/>
          </p:nvPr>
        </p:nvSpPr>
        <p:spPr>
          <a:xfrm>
            <a:off x="668188" y="3296863"/>
            <a:ext cx="2420737"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Là</a:t>
            </a:r>
            <a:r>
              <a:rPr lang="en-US" dirty="0"/>
              <a:t> </a:t>
            </a:r>
            <a:r>
              <a:rPr lang="en-US" dirty="0" err="1"/>
              <a:t>các</a:t>
            </a:r>
            <a:r>
              <a:rPr lang="en-US" dirty="0"/>
              <a:t> </a:t>
            </a:r>
            <a:r>
              <a:rPr lang="vi-VN" dirty="0"/>
              <a:t>loại giấy tờ có giá trị khác nhau được các tổ chức phát hành theo luật định</a:t>
            </a:r>
            <a:endParaRPr dirty="0"/>
          </a:p>
        </p:txBody>
      </p:sp>
      <p:sp>
        <p:nvSpPr>
          <p:cNvPr id="3016" name="Google Shape;3016;p4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Cổ phiếu</a:t>
            </a:r>
            <a:endParaRPr dirty="0"/>
          </a:p>
        </p:txBody>
      </p:sp>
      <p:sp>
        <p:nvSpPr>
          <p:cNvPr id="3017" name="Google Shape;3017;p41"/>
          <p:cNvSpPr txBox="1">
            <a:spLocks noGrp="1"/>
          </p:cNvSpPr>
          <p:nvPr>
            <p:ph type="subTitle" idx="4"/>
          </p:nvPr>
        </p:nvSpPr>
        <p:spPr>
          <a:xfrm>
            <a:off x="3111432" y="3359863"/>
            <a:ext cx="2921136" cy="750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L</a:t>
            </a:r>
            <a:r>
              <a:rPr lang="vi-VN" dirty="0"/>
              <a:t>à một tờ giấy có giá, chứng nhận quyền sở hữu một lượng cổ phần nhất định trong công ty phát hành của người nắm giữ nó</a:t>
            </a:r>
            <a:r>
              <a:rPr lang="en-US" dirty="0"/>
              <a:t>.</a:t>
            </a:r>
            <a:endParaRPr dirty="0"/>
          </a:p>
        </p:txBody>
      </p:sp>
      <p:sp>
        <p:nvSpPr>
          <p:cNvPr id="3018" name="Google Shape;3018;p4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Cổ phần</a:t>
            </a:r>
            <a:endParaRPr dirty="0"/>
          </a:p>
        </p:txBody>
      </p:sp>
      <p:sp>
        <p:nvSpPr>
          <p:cNvPr id="3019" name="Google Shape;3019;p41"/>
          <p:cNvSpPr txBox="1">
            <a:spLocks noGrp="1"/>
          </p:cNvSpPr>
          <p:nvPr>
            <p:ph type="subTitle" idx="6"/>
          </p:nvPr>
        </p:nvSpPr>
        <p:spPr>
          <a:xfrm>
            <a:off x="6055075" y="3269610"/>
            <a:ext cx="2420737"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t>
            </a:r>
            <a:r>
              <a:rPr lang="vi-VN" dirty="0"/>
              <a:t>à vốn điều lệ được chia thành nhiều phần bằng nhau.</a:t>
            </a:r>
            <a:endParaRPr dirty="0"/>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 name="Picture 7" descr="Icon&#10;&#10;Description automatically generated">
            <a:extLst>
              <a:ext uri="{FF2B5EF4-FFF2-40B4-BE49-F238E27FC236}">
                <a16:creationId xmlns:a16="http://schemas.microsoft.com/office/drawing/2014/main" id="{7B8AB361-F44C-34A6-82D6-2FA38311BEA1}"/>
              </a:ext>
            </a:extLst>
          </p:cNvPr>
          <p:cNvPicPr>
            <a:picLocks noChangeAspect="1"/>
          </p:cNvPicPr>
          <p:nvPr/>
        </p:nvPicPr>
        <p:blipFill>
          <a:blip r:embed="rId4">
            <a:duotone>
              <a:prstClr val="black"/>
              <a:schemeClr val="accent2">
                <a:tint val="45000"/>
                <a:satMod val="400000"/>
              </a:schemeClr>
            </a:duotone>
          </a:blip>
          <a:stretch>
            <a:fillRect/>
          </a:stretch>
        </p:blipFill>
        <p:spPr>
          <a:xfrm>
            <a:off x="6752259" y="1612431"/>
            <a:ext cx="1026370" cy="1026370"/>
          </a:xfrm>
          <a:prstGeom prst="rect">
            <a:avLst/>
          </a:prstGeom>
        </p:spPr>
      </p:pic>
      <p:pic>
        <p:nvPicPr>
          <p:cNvPr id="10" name="Picture 9" descr="A picture containing icon&#10;&#10;Description automatically generated">
            <a:extLst>
              <a:ext uri="{FF2B5EF4-FFF2-40B4-BE49-F238E27FC236}">
                <a16:creationId xmlns:a16="http://schemas.microsoft.com/office/drawing/2014/main" id="{FD165D95-F5F0-998B-CB9D-7DCB314F80C0}"/>
              </a:ext>
            </a:extLst>
          </p:cNvPr>
          <p:cNvPicPr>
            <a:picLocks noChangeAspect="1"/>
          </p:cNvPicPr>
          <p:nvPr/>
        </p:nvPicPr>
        <p:blipFill>
          <a:blip r:embed="rId5">
            <a:duotone>
              <a:schemeClr val="accent2">
                <a:shade val="45000"/>
                <a:satMod val="135000"/>
              </a:schemeClr>
              <a:prstClr val="white"/>
            </a:duotone>
          </a:blip>
          <a:stretch>
            <a:fillRect/>
          </a:stretch>
        </p:blipFill>
        <p:spPr>
          <a:xfrm>
            <a:off x="1253606" y="1449674"/>
            <a:ext cx="1269588" cy="1269588"/>
          </a:xfrm>
          <a:prstGeom prst="rect">
            <a:avLst/>
          </a:prstGeom>
        </p:spPr>
      </p:pic>
      <p:pic>
        <p:nvPicPr>
          <p:cNvPr id="16" name="Picture 15" descr="A screenshot of a video game&#10;&#10;Description automatically generated with medium confidence">
            <a:extLst>
              <a:ext uri="{FF2B5EF4-FFF2-40B4-BE49-F238E27FC236}">
                <a16:creationId xmlns:a16="http://schemas.microsoft.com/office/drawing/2014/main" id="{826033B9-1761-9EFD-02EB-89D5E5AA1EF5}"/>
              </a:ext>
            </a:extLst>
          </p:cNvPr>
          <p:cNvPicPr>
            <a:picLocks noChangeAspect="1"/>
          </p:cNvPicPr>
          <p:nvPr/>
        </p:nvPicPr>
        <p:blipFill>
          <a:blip r:embed="rId6">
            <a:duotone>
              <a:prstClr val="black"/>
              <a:schemeClr val="accent2">
                <a:tint val="45000"/>
                <a:satMod val="400000"/>
              </a:schemeClr>
            </a:duotone>
          </a:blip>
          <a:stretch>
            <a:fillRect/>
          </a:stretch>
        </p:blipFill>
        <p:spPr>
          <a:xfrm>
            <a:off x="3850105" y="1362573"/>
            <a:ext cx="1443790" cy="144379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2"/>
                                        </p:tgtEl>
                                        <p:attrNameLst>
                                          <p:attrName>style.visibility</p:attrName>
                                        </p:attrNameLst>
                                      </p:cBhvr>
                                      <p:to>
                                        <p:strVal val="visible"/>
                                      </p:to>
                                    </p:set>
                                    <p:animEffect transition="in" filter="wipe(left)">
                                      <p:cBhvr>
                                        <p:cTn id="7" dur="500"/>
                                        <p:tgtEl>
                                          <p:spTgt spid="30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14"/>
                                        </p:tgtEl>
                                        <p:attrNameLst>
                                          <p:attrName>style.visibility</p:attrName>
                                        </p:attrNameLst>
                                      </p:cBhvr>
                                      <p:to>
                                        <p:strVal val="visible"/>
                                      </p:to>
                                    </p:set>
                                    <p:animEffect transition="in" filter="wipe(left)">
                                      <p:cBhvr>
                                        <p:cTn id="10" dur="500"/>
                                        <p:tgtEl>
                                          <p:spTgt spid="30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15">
                                            <p:txEl>
                                              <p:pRg st="0" end="0"/>
                                            </p:txEl>
                                          </p:spTgt>
                                        </p:tgtEl>
                                        <p:attrNameLst>
                                          <p:attrName>style.visibility</p:attrName>
                                        </p:attrNameLst>
                                      </p:cBhvr>
                                      <p:to>
                                        <p:strVal val="visible"/>
                                      </p:to>
                                    </p:set>
                                    <p:animEffect transition="in" filter="wipe(left)">
                                      <p:cBhvr>
                                        <p:cTn id="15" dur="500"/>
                                        <p:tgtEl>
                                          <p:spTgt spid="30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10"/>
                                        </p:tgtEl>
                                        <p:attrNameLst>
                                          <p:attrName>style.visibility</p:attrName>
                                        </p:attrNameLst>
                                      </p:cBhvr>
                                      <p:to>
                                        <p:strVal val="visible"/>
                                      </p:to>
                                    </p:set>
                                    <p:animEffect transition="in" filter="wipe(left)">
                                      <p:cBhvr>
                                        <p:cTn id="20" dur="500"/>
                                        <p:tgtEl>
                                          <p:spTgt spid="30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16"/>
                                        </p:tgtEl>
                                        <p:attrNameLst>
                                          <p:attrName>style.visibility</p:attrName>
                                        </p:attrNameLst>
                                      </p:cBhvr>
                                      <p:to>
                                        <p:strVal val="visible"/>
                                      </p:to>
                                    </p:set>
                                    <p:animEffect transition="in" filter="wipe(left)">
                                      <p:cBhvr>
                                        <p:cTn id="23" dur="500"/>
                                        <p:tgtEl>
                                          <p:spTgt spid="30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017">
                                            <p:txEl>
                                              <p:pRg st="0" end="0"/>
                                            </p:txEl>
                                          </p:spTgt>
                                        </p:tgtEl>
                                        <p:attrNameLst>
                                          <p:attrName>style.visibility</p:attrName>
                                        </p:attrNameLst>
                                      </p:cBhvr>
                                      <p:to>
                                        <p:strVal val="visible"/>
                                      </p:to>
                                    </p:set>
                                    <p:animEffect transition="in" filter="wipe(left)">
                                      <p:cBhvr>
                                        <p:cTn id="28" dur="500"/>
                                        <p:tgtEl>
                                          <p:spTgt spid="301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11"/>
                                        </p:tgtEl>
                                        <p:attrNameLst>
                                          <p:attrName>style.visibility</p:attrName>
                                        </p:attrNameLst>
                                      </p:cBhvr>
                                      <p:to>
                                        <p:strVal val="visible"/>
                                      </p:to>
                                    </p:set>
                                    <p:animEffect transition="in" filter="wipe(left)">
                                      <p:cBhvr>
                                        <p:cTn id="33" dur="500"/>
                                        <p:tgtEl>
                                          <p:spTgt spid="301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018"/>
                                        </p:tgtEl>
                                        <p:attrNameLst>
                                          <p:attrName>style.visibility</p:attrName>
                                        </p:attrNameLst>
                                      </p:cBhvr>
                                      <p:to>
                                        <p:strVal val="visible"/>
                                      </p:to>
                                    </p:set>
                                    <p:animEffect transition="in" filter="wipe(left)">
                                      <p:cBhvr>
                                        <p:cTn id="36" dur="500"/>
                                        <p:tgtEl>
                                          <p:spTgt spid="30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19">
                                            <p:txEl>
                                              <p:pRg st="0" end="0"/>
                                            </p:txEl>
                                          </p:spTgt>
                                        </p:tgtEl>
                                        <p:attrNameLst>
                                          <p:attrName>style.visibility</p:attrName>
                                        </p:attrNameLst>
                                      </p:cBhvr>
                                      <p:to>
                                        <p:strVal val="visible"/>
                                      </p:to>
                                    </p:set>
                                    <p:animEffect transition="in" filter="wipe(left)">
                                      <p:cBhvr>
                                        <p:cTn id="41" dur="500"/>
                                        <p:tgtEl>
                                          <p:spTgt spid="30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 grpId="0" animBg="1"/>
      <p:bldP spid="3011" grpId="0" animBg="1"/>
      <p:bldP spid="3012" grpId="0" animBg="1"/>
      <p:bldP spid="3014" grpId="0"/>
      <p:bldP spid="3016" grpId="0"/>
      <p:bldP spid="3018" grpId="0"/>
    </p:bldLst>
  </p:timing>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6D2AB5B82544974F877AE7BDFC23672D" ma:contentTypeVersion="11" ma:contentTypeDescription="Tạo tài liệu mới." ma:contentTypeScope="" ma:versionID="e70fbe8bb4bd826441f2e0bba8cb5275">
  <xsd:schema xmlns:xsd="http://www.w3.org/2001/XMLSchema" xmlns:xs="http://www.w3.org/2001/XMLSchema" xmlns:p="http://schemas.microsoft.com/office/2006/metadata/properties" xmlns:ns3="4d030f4d-826d-4a26-a68c-93c902bc0276" targetNamespace="http://schemas.microsoft.com/office/2006/metadata/properties" ma:root="true" ma:fieldsID="0443565cbf32529a3b63fcd92580cc58" ns3:_="">
    <xsd:import namespace="4d030f4d-826d-4a26-a68c-93c902bc02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030f4d-826d-4a26-a68c-93c902bc02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39E608-489E-446E-813D-D9F5CEAD6DF3}">
  <ds:schemaRefs>
    <ds:schemaRef ds:uri="http://purl.org/dc/elements/1.1/"/>
    <ds:schemaRef ds:uri="http://www.w3.org/XML/1998/namespace"/>
    <ds:schemaRef ds:uri="http://schemas.microsoft.com/office/infopath/2007/PartnerControls"/>
    <ds:schemaRef ds:uri="4d030f4d-826d-4a26-a68c-93c902bc0276"/>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233D3A3-68DE-4904-8ED4-436FF90F460C}">
  <ds:schemaRefs>
    <ds:schemaRef ds:uri="http://schemas.microsoft.com/sharepoint/v3/contenttype/forms"/>
  </ds:schemaRefs>
</ds:datastoreItem>
</file>

<file path=customXml/itemProps3.xml><?xml version="1.0" encoding="utf-8"?>
<ds:datastoreItem xmlns:ds="http://schemas.openxmlformats.org/officeDocument/2006/customXml" ds:itemID="{3224315B-BF93-45F9-BDD8-924AAF631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030f4d-826d-4a26-a68c-93c902bc02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733</TotalTime>
  <Words>1559</Words>
  <Application>Microsoft Office PowerPoint</Application>
  <PresentationFormat>On-screen Show (16:9)</PresentationFormat>
  <Paragraphs>248</Paragraphs>
  <Slides>30</Slides>
  <Notes>28</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Wingdings</vt:lpstr>
      <vt:lpstr>Times New Roman</vt:lpstr>
      <vt:lpstr>Exo</vt:lpstr>
      <vt:lpstr>PT Sans</vt:lpstr>
      <vt:lpstr>Data Center Business Plan by Slidesgo</vt:lpstr>
      <vt:lpstr>NHÓM 4 HỆ THỐNG DỰ ĐOÁN GIÁ CHỨNG KHOÁN</vt:lpstr>
      <vt:lpstr>NHÓM 4 HỆ THỐNG DỰ ĐOÁN GIÁ CHỨNG KHOÁN</vt:lpstr>
      <vt:lpstr>THÀNH VIÊN NHÓM 4</vt:lpstr>
      <vt:lpstr>NỘI DUNG</vt:lpstr>
      <vt:lpstr>LÍ DO CHỌN ĐỀ TÀI </vt:lpstr>
      <vt:lpstr>LÍ DO CHỌN ĐỀ TÀI </vt:lpstr>
      <vt:lpstr>ĐẶT VẤN ĐỀ</vt:lpstr>
      <vt:lpstr>TẠI SAO LẠI CÓ THỊ TRƯỜNG CHỨNG KHOÁN</vt:lpstr>
      <vt:lpstr>CÁC KHÁI NIỆM</vt:lpstr>
      <vt:lpstr>VÍ DỤ</vt:lpstr>
      <vt:lpstr>Phương pháp dự đoán giá</vt:lpstr>
      <vt:lpstr>PowerPoint Presentation</vt:lpstr>
      <vt:lpstr>PRE - PROCESSING</vt:lpstr>
      <vt:lpstr>QUÁ TRÌNH THỰC HIỆN</vt:lpstr>
      <vt:lpstr>So sánh giữa deep learning và machine learning</vt:lpstr>
      <vt:lpstr>CÁC THÔNG SỐ VÀ NGUỒN DỮ LIỆU</vt:lpstr>
      <vt:lpstr>Bảng so sánh độ hiệu quả của các model</vt:lpstr>
      <vt:lpstr>LSTM</vt:lpstr>
      <vt:lpstr>Memory cell</vt:lpstr>
      <vt:lpstr>CẤU TRÚC LSTM</vt:lpstr>
      <vt:lpstr>CƠ CHẾ HOẠT ĐỘNG</vt:lpstr>
      <vt:lpstr>GỢI Ý CÁC PHƯƠNG PHÁP MUA BÁN</vt:lpstr>
      <vt:lpstr>GỢI Ý CÁC PHƯƠNG PHÁP MUA BÁN</vt:lpstr>
      <vt:lpstr>TURTLE TRADING</vt:lpstr>
      <vt:lpstr>MOVING AVERAGE</vt:lpstr>
      <vt:lpstr>SIGNAL ROLLING</vt:lpstr>
      <vt:lpstr>SIGNAL ROLLING</vt:lpstr>
      <vt:lpstr>DEMO</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NHÓM 4 HỆ THỐNG DỰ ĐOÁN GIÁ CHỨNG KHOÁN</dc:title>
  <dc:creator>Su Doan</dc:creator>
  <cp:lastModifiedBy>Nguyen Vu Duong</cp:lastModifiedBy>
  <cp:revision>14</cp:revision>
  <dcterms:modified xsi:type="dcterms:W3CDTF">2023-01-01T10:39:47Z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0x0101006D2AB5B82544974F877AE7BDFC23672D</vt:lpwstr>
  </property>
</Properties>
</file>