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1237e5b81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b1237e5b81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1237e5b81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b1237e5b81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1237e5b81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b1237e5b81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1237e5b81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b1237e5b81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1237e5b81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b1237e5b81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1237e5b81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b1237e5b81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1237e5b81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b1237e5b81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1237e5b81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b1237e5b81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1237e5b81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b1237e5b81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237e5b81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b1237e5b81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56" name="Shape 56"/>
        <p:cNvGrpSpPr/>
        <p:nvPr/>
      </p:nvGrpSpPr>
      <p:grpSpPr>
        <a:xfrm>
          <a:off x="0" y="0"/>
          <a:ext cx="0" cy="0"/>
          <a:chOff x="0" y="0"/>
          <a:chExt cx="0" cy="0"/>
        </a:xfrm>
      </p:grpSpPr>
      <p:sp>
        <p:nvSpPr>
          <p:cNvPr id="57" name="Google Shape;57;p15"/>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60" name="Google Shape;60;p1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rtl="0" algn="l">
              <a:lnSpc>
                <a:spcPct val="115000"/>
              </a:lnSpc>
              <a:spcBef>
                <a:spcPts val="0"/>
              </a:spcBef>
              <a:spcAft>
                <a:spcPts val="0"/>
              </a:spcAft>
              <a:buClr>
                <a:srgbClr val="000000"/>
              </a:buClr>
              <a:buSzPts val="2200"/>
              <a:buChar char="●"/>
              <a:defRPr sz="2200">
                <a:solidFill>
                  <a:srgbClr val="000000"/>
                </a:solidFill>
              </a:defRPr>
            </a:lvl1pPr>
            <a:lvl2pPr indent="-355600" lvl="1" marL="914400" rtl="0" algn="l">
              <a:lnSpc>
                <a:spcPct val="115000"/>
              </a:lnSpc>
              <a:spcBef>
                <a:spcPts val="1600"/>
              </a:spcBef>
              <a:spcAft>
                <a:spcPts val="0"/>
              </a:spcAft>
              <a:buClr>
                <a:srgbClr val="000000"/>
              </a:buClr>
              <a:buSzPts val="2000"/>
              <a:buChar char="○"/>
              <a:defRPr sz="2000">
                <a:solidFill>
                  <a:srgbClr val="000000"/>
                </a:solidFill>
              </a:defRPr>
            </a:lvl2pPr>
            <a:lvl3pPr indent="-342900" lvl="2" marL="1371600" rtl="0" algn="l">
              <a:lnSpc>
                <a:spcPct val="115000"/>
              </a:lnSpc>
              <a:spcBef>
                <a:spcPts val="1600"/>
              </a:spcBef>
              <a:spcAft>
                <a:spcPts val="0"/>
              </a:spcAft>
              <a:buClr>
                <a:srgbClr val="000000"/>
              </a:buClr>
              <a:buSzPts val="1800"/>
              <a:buChar char="■"/>
              <a:defRPr sz="1800">
                <a:solidFill>
                  <a:srgbClr val="000000"/>
                </a:solidFill>
              </a:defRPr>
            </a:lvl3pPr>
            <a:lvl4pPr indent="-330200" lvl="3" marL="1828800" rtl="0" algn="l">
              <a:lnSpc>
                <a:spcPct val="115000"/>
              </a:lnSpc>
              <a:spcBef>
                <a:spcPts val="1600"/>
              </a:spcBef>
              <a:spcAft>
                <a:spcPts val="0"/>
              </a:spcAft>
              <a:buClr>
                <a:srgbClr val="000000"/>
              </a:buClr>
              <a:buSzPts val="1600"/>
              <a:buChar char="●"/>
              <a:defRPr sz="1600">
                <a:solidFill>
                  <a:srgbClr val="000000"/>
                </a:solidFill>
              </a:defRPr>
            </a:lvl4pPr>
            <a:lvl5pPr indent="-317500" lvl="4" marL="2286000" rtl="0" algn="l">
              <a:lnSpc>
                <a:spcPct val="115000"/>
              </a:lnSpc>
              <a:spcBef>
                <a:spcPts val="1600"/>
              </a:spcBef>
              <a:spcAft>
                <a:spcPts val="0"/>
              </a:spcAft>
              <a:buClr>
                <a:srgbClr val="000000"/>
              </a:buClr>
              <a:buSzPts val="1400"/>
              <a:buChar char="○"/>
              <a:defRPr>
                <a:solidFill>
                  <a:srgbClr val="000000"/>
                </a:solidFill>
              </a:defRPr>
            </a:lvl5pPr>
            <a:lvl6pPr indent="-317500" lvl="5" marL="2743200" rtl="0" algn="l">
              <a:lnSpc>
                <a:spcPct val="115000"/>
              </a:lnSpc>
              <a:spcBef>
                <a:spcPts val="1600"/>
              </a:spcBef>
              <a:spcAft>
                <a:spcPts val="0"/>
              </a:spcAft>
              <a:buClr>
                <a:srgbClr val="000000"/>
              </a:buClr>
              <a:buSzPts val="1400"/>
              <a:buChar char="■"/>
              <a:defRPr>
                <a:solidFill>
                  <a:srgbClr val="000000"/>
                </a:solidFill>
              </a:defRPr>
            </a:lvl6pPr>
            <a:lvl7pPr indent="-317500" lvl="6" marL="3200400" rtl="0" algn="l">
              <a:lnSpc>
                <a:spcPct val="115000"/>
              </a:lnSpc>
              <a:spcBef>
                <a:spcPts val="1600"/>
              </a:spcBef>
              <a:spcAft>
                <a:spcPts val="0"/>
              </a:spcAft>
              <a:buClr>
                <a:srgbClr val="000000"/>
              </a:buClr>
              <a:buSzPts val="1400"/>
              <a:buChar char="●"/>
              <a:defRPr>
                <a:solidFill>
                  <a:srgbClr val="000000"/>
                </a:solidFill>
              </a:defRPr>
            </a:lvl7pPr>
            <a:lvl8pPr indent="-317500" lvl="7" marL="3657600" rtl="0" algn="l">
              <a:lnSpc>
                <a:spcPct val="115000"/>
              </a:lnSpc>
              <a:spcBef>
                <a:spcPts val="1600"/>
              </a:spcBef>
              <a:spcAft>
                <a:spcPts val="0"/>
              </a:spcAft>
              <a:buClr>
                <a:srgbClr val="000000"/>
              </a:buClr>
              <a:buSzPts val="1400"/>
              <a:buChar char="○"/>
              <a:defRPr>
                <a:solidFill>
                  <a:srgbClr val="000000"/>
                </a:solidFill>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UIT.CS519.ResearchMethodology</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63" name="Shape 63"/>
        <p:cNvGrpSpPr/>
        <p:nvPr/>
      </p:nvGrpSpPr>
      <p:grpSpPr>
        <a:xfrm>
          <a:off x="0" y="0"/>
          <a:ext cx="0" cy="0"/>
          <a:chOff x="0" y="0"/>
          <a:chExt cx="0" cy="0"/>
        </a:xfrm>
      </p:grpSpPr>
      <p:sp>
        <p:nvSpPr>
          <p:cNvPr id="64" name="Google Shape;64;p1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67" name="Google Shape;67;p1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72" name="Google Shape;72;p17"/>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3" name="Google Shape;73;p17"/>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4" name="Google Shape;74;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79" name="Google Shape;79;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85" name="Google Shape;85;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88" name="Google Shape;8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93" name="Google Shape;93;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100" name="Google Shape;10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3" name="Google Shape;103;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duongve13112002/CS519.O11" TargetMode="External"/><Relationship Id="rId4" Type="http://schemas.openxmlformats.org/officeDocument/2006/relationships/hyperlink" Target="https://youtu.be/vDnrDrV8L5U"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title"/>
          </p:nvPr>
        </p:nvSpPr>
        <p:spPr>
          <a:xfrm>
            <a:off x="460950" y="10199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600"/>
              <a:t>OFA: UNIFYING ARCHITECTURES, TASKS, AND MODALITIES THROUGH A SIMPLE SEQUENCE-TO-SEQUENCE LEARNING FRAMEWORK</a:t>
            </a:r>
            <a:endParaRPr/>
          </a:p>
        </p:txBody>
      </p:sp>
      <p:sp>
        <p:nvSpPr>
          <p:cNvPr id="112" name="Google Shape;112;p25"/>
          <p:cNvSpPr txBox="1"/>
          <p:nvPr>
            <p:ph type="title"/>
          </p:nvPr>
        </p:nvSpPr>
        <p:spPr>
          <a:xfrm>
            <a:off x="2532175" y="3248375"/>
            <a:ext cx="49830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sz="2400"/>
              <a:t>Nguyễn Vũ Dương - 20520465</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Tài liệu tham khảo</a:t>
            </a:r>
            <a:endParaRPr/>
          </a:p>
        </p:txBody>
      </p:sp>
      <p:sp>
        <p:nvSpPr>
          <p:cNvPr id="179" name="Google Shape;179;p3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lang="en" sz="1800">
                <a:latin typeface="Roboto"/>
                <a:ea typeface="Roboto"/>
                <a:cs typeface="Roboto"/>
                <a:sym typeface="Roboto"/>
              </a:rPr>
              <a:t>[1]. Peng Wang, An Yang, Rui Men, Junyang Lin, Shuai Bai, Zhikang Li, Jianxin Ma, Chang Zhou, Jingren Zhou, and Hongxia Yang. 2022. Ofa: Unifying architectures, tasks, and modalities through a simple sequence-to-sequence learning framework. In International Conference on Machine Learning, PMLR, 23318–23340.</a:t>
            </a:r>
            <a:endParaRPr/>
          </a:p>
          <a:p>
            <a:pPr indent="0" lvl="0" marL="88900" rtl="0" algn="l">
              <a:lnSpc>
                <a:spcPct val="115000"/>
              </a:lnSpc>
              <a:spcBef>
                <a:spcPts val="0"/>
              </a:spcBef>
              <a:spcAft>
                <a:spcPts val="0"/>
              </a:spcAft>
              <a:buSzPts val="2200"/>
              <a:buNone/>
            </a:pPr>
            <a:r>
              <a:rPr lang="en" sz="1800">
                <a:latin typeface="Roboto"/>
                <a:ea typeface="Roboto"/>
                <a:cs typeface="Roboto"/>
                <a:sym typeface="Roboto"/>
              </a:rPr>
              <a:t>[2]. Ashish Vaswani, Noam Shazeer, Niki Parmar, Jakob Uszkoreit, Llion Jones, Aidan N Gomez, Łukasz Kaiser, and Illia Polosukhin. 2017. Attention is all you need. Advances in neural information processing systems 30, (2017).</a:t>
            </a:r>
            <a:endParaRPr/>
          </a:p>
          <a:p>
            <a:pPr indent="0" lvl="0" marL="88900" rtl="0" algn="l">
              <a:lnSpc>
                <a:spcPct val="115000"/>
              </a:lnSpc>
              <a:spcBef>
                <a:spcPts val="0"/>
              </a:spcBef>
              <a:spcAft>
                <a:spcPts val="0"/>
              </a:spcAft>
              <a:buSzPts val="2200"/>
              <a:buNone/>
            </a:pPr>
            <a:r>
              <a:rPr lang="en" sz="1800">
                <a:latin typeface="Roboto"/>
                <a:ea typeface="Roboto"/>
                <a:cs typeface="Roboto"/>
                <a:sym typeface="Roboto"/>
              </a:rPr>
              <a:t>[3]. Zhicheng Huang, Zhaoyang Zeng, Bei Liu, Dongmei Fu, and Jianlong Fu. 2020. Pixel-bert: Aligning image pixels with text by deep multi-modal transformers. arXiv preprint arXiv:2004.00849 (2020).</a:t>
            </a:r>
            <a:endParaRPr/>
          </a:p>
          <a:p>
            <a:pPr indent="-228600" lvl="0" marL="457200" rtl="0" algn="l">
              <a:lnSpc>
                <a:spcPct val="115000"/>
              </a:lnSpc>
              <a:spcBef>
                <a:spcPts val="0"/>
              </a:spcBef>
              <a:spcAft>
                <a:spcPts val="0"/>
              </a:spcAft>
              <a:buSzPts val="2200"/>
              <a:buFont typeface="Arial"/>
              <a:buNone/>
            </a:pPr>
            <a:r>
              <a:t/>
            </a:r>
            <a:endParaRPr>
              <a:latin typeface="Arial"/>
              <a:ea typeface="Arial"/>
              <a:cs typeface="Arial"/>
              <a:sym typeface="Arial"/>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 </a:t>
            </a:r>
            <a:endParaRPr/>
          </a:p>
        </p:txBody>
      </p:sp>
      <p:sp>
        <p:nvSpPr>
          <p:cNvPr id="118" name="Google Shape;118;p2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sz="2000"/>
              <a:t>Lớp: CS519.O11</a:t>
            </a:r>
            <a:endParaRPr/>
          </a:p>
          <a:p>
            <a:pPr indent="-368300" lvl="0" marL="457200" rtl="0" algn="l">
              <a:lnSpc>
                <a:spcPct val="115000"/>
              </a:lnSpc>
              <a:spcBef>
                <a:spcPts val="0"/>
              </a:spcBef>
              <a:spcAft>
                <a:spcPts val="0"/>
              </a:spcAft>
              <a:buSzPts val="2200"/>
              <a:buFont typeface="Arial"/>
              <a:buChar char="●"/>
            </a:pPr>
            <a:r>
              <a:rPr lang="en" sz="2000"/>
              <a:t>Link Github : </a:t>
            </a:r>
            <a:r>
              <a:rPr lang="en" sz="2000" u="sng">
                <a:solidFill>
                  <a:schemeClr val="hlink"/>
                </a:solidFill>
                <a:hlinkClick r:id="rId3"/>
              </a:rPr>
              <a:t>https://github.com/duongve13112002/CS519.O11</a:t>
            </a:r>
            <a:endParaRPr sz="2000"/>
          </a:p>
          <a:p>
            <a:pPr indent="-368300" lvl="0" marL="457200" rtl="0" algn="l">
              <a:lnSpc>
                <a:spcPct val="115000"/>
              </a:lnSpc>
              <a:spcBef>
                <a:spcPts val="0"/>
              </a:spcBef>
              <a:spcAft>
                <a:spcPts val="0"/>
              </a:spcAft>
              <a:buSzPts val="2200"/>
              <a:buChar char="●"/>
            </a:pPr>
            <a:r>
              <a:rPr lang="en" sz="2000"/>
              <a:t>Link YouTube video: </a:t>
            </a:r>
            <a:r>
              <a:rPr lang="en" sz="2000" u="sng">
                <a:solidFill>
                  <a:schemeClr val="hlink"/>
                </a:solidFill>
                <a:hlinkClick r:id="rId4"/>
              </a:rPr>
              <a:t>https://youtu.be/vDnrDrV8L5U</a:t>
            </a:r>
            <a:endParaRPr sz="2000"/>
          </a:p>
          <a:p>
            <a:pPr indent="-368300" lvl="0" marL="457200" rtl="0" algn="l">
              <a:lnSpc>
                <a:spcPct val="115000"/>
              </a:lnSpc>
              <a:spcBef>
                <a:spcPts val="0"/>
              </a:spcBef>
              <a:spcAft>
                <a:spcPts val="0"/>
              </a:spcAft>
              <a:buSzPts val="2200"/>
              <a:buChar char="●"/>
            </a:pPr>
            <a:r>
              <a:rPr lang="en" sz="2000"/>
              <a:t>Ảnh + Họ và Tên của các thành viên</a:t>
            </a:r>
            <a:endParaRPr sz="2000"/>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19" name="Google Shape;119;p26"/>
          <p:cNvPicPr preferRelativeResize="0"/>
          <p:nvPr/>
        </p:nvPicPr>
        <p:blipFill rotWithShape="1">
          <a:blip r:embed="rId5">
            <a:alphaModFix/>
          </a:blip>
          <a:srcRect b="0" l="0" r="0" t="0"/>
          <a:stretch/>
        </p:blipFill>
        <p:spPr>
          <a:xfrm>
            <a:off x="4012405" y="2700337"/>
            <a:ext cx="1231108" cy="1231108"/>
          </a:xfrm>
          <a:prstGeom prst="rect">
            <a:avLst/>
          </a:prstGeom>
          <a:noFill/>
          <a:ln>
            <a:noFill/>
          </a:ln>
        </p:spPr>
      </p:pic>
      <p:sp>
        <p:nvSpPr>
          <p:cNvPr id="120" name="Google Shape;120;p26"/>
          <p:cNvSpPr txBox="1"/>
          <p:nvPr/>
        </p:nvSpPr>
        <p:spPr>
          <a:xfrm>
            <a:off x="3821905" y="4015223"/>
            <a:ext cx="16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Roboto"/>
                <a:ea typeface="Roboto"/>
                <a:cs typeface="Roboto"/>
                <a:sym typeface="Roboto"/>
              </a:rPr>
              <a:t>Nguyễn Vũ Dương</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Giới thiệu</a:t>
            </a:r>
            <a:endParaRPr/>
          </a:p>
        </p:txBody>
      </p:sp>
      <p:sp>
        <p:nvSpPr>
          <p:cNvPr id="126" name="Google Shape;126;p27"/>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lang="en" sz="1600"/>
              <a:t>Xây dựng một mô hình toàn năng có thể xử lý nhiều bài toán và dữ liệu khác nhau như con người là một mục tiêu hấp dẫn trong cộng đồng AI. Khả năng đạt được mục tiêu này có thể phụ thuộc nhiều vào việc liệu rằng các dữ liệu, bài toán và quá trình huấn luyện có thể được biểu diễn bằng chỉ một số ít hình thức, có thể được thống nhất và quản lý bởi một mô hình hoặc hệ thống duy nhất hay không.</a:t>
            </a:r>
            <a:endParaRPr sz="1600"/>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27" name="Google Shape;127;p27"/>
          <p:cNvPicPr preferRelativeResize="0"/>
          <p:nvPr/>
        </p:nvPicPr>
        <p:blipFill rotWithShape="1">
          <a:blip r:embed="rId3">
            <a:alphaModFix/>
          </a:blip>
          <a:srcRect b="0" l="0" r="0" t="0"/>
          <a:stretch/>
        </p:blipFill>
        <p:spPr>
          <a:xfrm>
            <a:off x="1547556" y="2299785"/>
            <a:ext cx="6048887" cy="24291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Mục tiêu</a:t>
            </a:r>
            <a:endParaRPr/>
          </a:p>
        </p:txBody>
      </p:sp>
      <p:sp>
        <p:nvSpPr>
          <p:cNvPr id="133" name="Google Shape;133;p28"/>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sz="1800"/>
              <a:t>Nghiên cứu, khảo sát các hướng tiếp cận hiện có việc xây dựng mô hình có thể xử lý đa tác vụ.</a:t>
            </a:r>
            <a:endParaRPr/>
          </a:p>
          <a:p>
            <a:pPr indent="-368300" lvl="0" marL="457200" rtl="0" algn="l">
              <a:lnSpc>
                <a:spcPct val="115000"/>
              </a:lnSpc>
              <a:spcBef>
                <a:spcPts val="0"/>
              </a:spcBef>
              <a:spcAft>
                <a:spcPts val="0"/>
              </a:spcAft>
              <a:buSzPts val="2200"/>
              <a:buFont typeface="Arial"/>
              <a:buChar char="●"/>
            </a:pPr>
            <a:r>
              <a:rPr lang="en" sz="1800"/>
              <a:t>Đề xuất một framework không phụ thuộc vào task, modality và Task Comprehensiveness. Có thể giải quyết nhiều tác vụ bao gồm: text-to-image generation, visual grounding, visual question answering (VQA), image captioning, image classification, language modeling, ..., thông qua một framework học sequence-to-sequence đơn giản với một unified instruction-based task.</a:t>
            </a:r>
            <a:endParaRPr/>
          </a:p>
          <a:p>
            <a:pPr indent="-368300" lvl="0" marL="457200" rtl="0" algn="l">
              <a:lnSpc>
                <a:spcPct val="115000"/>
              </a:lnSpc>
              <a:spcBef>
                <a:spcPts val="0"/>
              </a:spcBef>
              <a:spcAft>
                <a:spcPts val="0"/>
              </a:spcAft>
              <a:buSzPts val="2200"/>
              <a:buFont typeface="Arial"/>
              <a:buChar char="●"/>
            </a:pPr>
            <a:r>
              <a:rPr lang="en" sz="1800"/>
              <a:t>Đánh giá mô hình với các SOTA trên các tác vụ tương ứng và xây dựng chương trình demo trực quan hóa nghiên cứu</a:t>
            </a:r>
            <a:endParaRPr sz="1800"/>
          </a:p>
          <a:p>
            <a:pPr indent="-228600" lvl="0" marL="457200" rtl="0" algn="l">
              <a:lnSpc>
                <a:spcPct val="115000"/>
              </a:lnSpc>
              <a:spcBef>
                <a:spcPts val="0"/>
              </a:spcBef>
              <a:spcAft>
                <a:spcPts val="0"/>
              </a:spcAft>
              <a:buSzPts val="2200"/>
              <a:buFont typeface="Arial"/>
              <a:buNone/>
            </a:pPr>
            <a:r>
              <a:t/>
            </a:r>
            <a:endParaRPr sz="1800"/>
          </a:p>
          <a:p>
            <a:pPr indent="-228600" lvl="0" marL="457200" rtl="0" algn="l">
              <a:lnSpc>
                <a:spcPct val="115000"/>
              </a:lnSpc>
              <a:spcBef>
                <a:spcPts val="0"/>
              </a:spcBef>
              <a:spcAft>
                <a:spcPts val="0"/>
              </a:spcAft>
              <a:buSzPts val="2200"/>
              <a:buFont typeface="Arial"/>
              <a:buNone/>
            </a:pPr>
            <a:r>
              <a:t/>
            </a:r>
            <a:endParaRPr sz="1800">
              <a:latin typeface="Arial"/>
              <a:ea typeface="Arial"/>
              <a:cs typeface="Arial"/>
              <a:sym typeface="Arial"/>
            </a:endParaRPr>
          </a:p>
          <a:p>
            <a:pPr indent="0" lvl="0" marL="457200" rtl="0" algn="l">
              <a:lnSpc>
                <a:spcPct val="115000"/>
              </a:lnSpc>
              <a:spcBef>
                <a:spcPts val="1600"/>
              </a:spcBef>
              <a:spcAft>
                <a:spcPts val="0"/>
              </a:spcAft>
              <a:buSzPts val="2200"/>
              <a:buNone/>
            </a:pPr>
            <a:r>
              <a:t/>
            </a:r>
            <a:endParaRPr sz="1800"/>
          </a:p>
          <a:p>
            <a:pPr indent="0" lvl="0" marL="457200" rtl="0" algn="l">
              <a:lnSpc>
                <a:spcPct val="115000"/>
              </a:lnSpc>
              <a:spcBef>
                <a:spcPts val="1600"/>
              </a:spcBef>
              <a:spcAft>
                <a:spcPts val="0"/>
              </a:spcAft>
              <a:buSzPts val="2200"/>
              <a:buNone/>
            </a:pPr>
            <a:r>
              <a:t/>
            </a:r>
            <a:endParaRPr sz="1800"/>
          </a:p>
          <a:p>
            <a:pPr indent="0" lvl="0" marL="457200" rtl="0" algn="l">
              <a:lnSpc>
                <a:spcPct val="115000"/>
              </a:lnSpc>
              <a:spcBef>
                <a:spcPts val="1600"/>
              </a:spcBef>
              <a:spcAft>
                <a:spcPts val="0"/>
              </a:spcAft>
              <a:buSzPts val="2200"/>
              <a:buNone/>
            </a:pPr>
            <a:r>
              <a:t/>
            </a:r>
            <a:endParaRPr sz="1800"/>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39" name="Google Shape;139;p29"/>
          <p:cNvSpPr txBox="1"/>
          <p:nvPr>
            <p:ph idx="1" type="body"/>
          </p:nvPr>
        </p:nvSpPr>
        <p:spPr>
          <a:xfrm>
            <a:off x="192881" y="906969"/>
            <a:ext cx="8222100" cy="39084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b="1" lang="en" sz="2400"/>
              <a:t>Nội dung 1: Nghiên cứu, khảo sát các hướng tiếp cận hiện có việc xây dựng mô hình có thể xử lý đa tác vụ.</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
        <p:nvSpPr>
          <p:cNvPr id="140" name="Google Shape;140;p29"/>
          <p:cNvSpPr txBox="1"/>
          <p:nvPr/>
        </p:nvSpPr>
        <p:spPr>
          <a:xfrm>
            <a:off x="307388" y="1772031"/>
            <a:ext cx="8222100" cy="3908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Roboto"/>
                <a:ea typeface="Roboto"/>
                <a:cs typeface="Roboto"/>
                <a:sym typeface="Roboto"/>
              </a:rPr>
              <a:t>Đọc các bài báo liên quan đến multimodal model trong các hội nghị lớn như ICML, IJCAI,… </a:t>
            </a:r>
            <a:endParaRPr/>
          </a:p>
          <a:p>
            <a:pPr indent="-368300" lvl="0" marL="45720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Roboto"/>
                <a:ea typeface="Roboto"/>
                <a:cs typeface="Roboto"/>
                <a:sym typeface="Roboto"/>
              </a:rPr>
              <a:t>Tìm các phương thức của các mô hình hiện có về cách họ xử lý nhiều loại dữ liệu khác nhau.</a:t>
            </a:r>
            <a:endParaRPr/>
          </a:p>
          <a:p>
            <a:pPr indent="-368300" lvl="0" marL="45720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Roboto"/>
                <a:ea typeface="Roboto"/>
                <a:cs typeface="Roboto"/>
                <a:sym typeface="Roboto"/>
              </a:rPr>
              <a:t>Hầu hết thì các mô hình dạng này đều phải được tinh chỉnh dựa trên các mô hình có sẵn mới có thể đạt được độ hiệu quả cao.</a:t>
            </a:r>
            <a:endParaRPr b="0" i="0" sz="1800" u="none" cap="none" strike="noStrike">
              <a:solidFill>
                <a:srgbClr val="000000"/>
              </a:solidFill>
              <a:latin typeface="Roboto"/>
              <a:ea typeface="Roboto"/>
              <a:cs typeface="Roboto"/>
              <a:sym typeface="Roboto"/>
            </a:endParaRPr>
          </a:p>
          <a:p>
            <a:pPr indent="-228600" lvl="0" marL="457200" marR="0" rtl="0" algn="l">
              <a:lnSpc>
                <a:spcPct val="115000"/>
              </a:lnSpc>
              <a:spcBef>
                <a:spcPts val="0"/>
              </a:spcBef>
              <a:spcAft>
                <a:spcPts val="0"/>
              </a:spcAft>
              <a:buClr>
                <a:srgbClr val="000000"/>
              </a:buClr>
              <a:buSzPts val="2200"/>
              <a:buFont typeface="Arial"/>
              <a:buNone/>
            </a:pPr>
            <a:r>
              <a:t/>
            </a:r>
            <a:endParaRPr b="0" i="0" sz="1600" u="none" cap="none" strike="noStrike">
              <a:solidFill>
                <a:srgbClr val="000000"/>
              </a:solidFill>
              <a:latin typeface="Arial"/>
              <a:ea typeface="Arial"/>
              <a:cs typeface="Arial"/>
              <a:sym typeface="Arial"/>
            </a:endParaRPr>
          </a:p>
          <a:p>
            <a:pPr indent="0" lvl="0" marL="457200" marR="0" rtl="0" algn="l">
              <a:lnSpc>
                <a:spcPct val="115000"/>
              </a:lnSpc>
              <a:spcBef>
                <a:spcPts val="1600"/>
              </a:spcBef>
              <a:spcAft>
                <a:spcPts val="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a:p>
            <a:pPr indent="0" lvl="0" marL="457200" marR="0" rtl="0" algn="l">
              <a:lnSpc>
                <a:spcPct val="115000"/>
              </a:lnSpc>
              <a:spcBef>
                <a:spcPts val="1600"/>
              </a:spcBef>
              <a:spcAft>
                <a:spcPts val="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a:p>
            <a:pPr indent="0" lvl="0" marL="457200" marR="0" rtl="0" algn="l">
              <a:lnSpc>
                <a:spcPct val="115000"/>
              </a:lnSpc>
              <a:spcBef>
                <a:spcPts val="1600"/>
              </a:spcBef>
              <a:spcAft>
                <a:spcPts val="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a:p>
            <a:pPr indent="0" lvl="0" marL="914400" marR="0" rtl="0" algn="l">
              <a:lnSpc>
                <a:spcPct val="115000"/>
              </a:lnSpc>
              <a:spcBef>
                <a:spcPts val="1600"/>
              </a:spcBef>
              <a:spcAft>
                <a:spcPts val="160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46" name="Google Shape;146;p30"/>
          <p:cNvSpPr txBox="1"/>
          <p:nvPr>
            <p:ph idx="1" type="body"/>
          </p:nvPr>
        </p:nvSpPr>
        <p:spPr>
          <a:xfrm>
            <a:off x="128587" y="728375"/>
            <a:ext cx="8222100" cy="39084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b="1" lang="en" sz="2000"/>
              <a:t>Nội dung 2: Xây dựng model: một framework sequence-to-sequence đơn giản mà không cần một tinh chỉnh từ một pretrain model khác</a:t>
            </a:r>
            <a:endParaRPr b="1" sz="2000"/>
          </a:p>
          <a:p>
            <a:pPr indent="-317500" lvl="0" marL="546100" rtl="0" algn="l">
              <a:lnSpc>
                <a:spcPct val="115000"/>
              </a:lnSpc>
              <a:spcBef>
                <a:spcPts val="0"/>
              </a:spcBef>
              <a:spcAft>
                <a:spcPts val="0"/>
              </a:spcAft>
              <a:buSzPts val="2200"/>
              <a:buNone/>
            </a:pPr>
            <a:r>
              <a:t/>
            </a:r>
            <a:endParaRPr b="1" sz="1800"/>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
        <p:nvSpPr>
          <p:cNvPr id="147" name="Google Shape;147;p30"/>
          <p:cNvSpPr txBox="1"/>
          <p:nvPr/>
        </p:nvSpPr>
        <p:spPr>
          <a:xfrm>
            <a:off x="303976" y="1750600"/>
            <a:ext cx="8222100" cy="3908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Roboto"/>
                <a:ea typeface="Roboto"/>
                <a:cs typeface="Roboto"/>
                <a:sym typeface="Roboto"/>
              </a:rPr>
              <a:t>Sử dụng mô hình </a:t>
            </a:r>
            <a:r>
              <a:rPr lang="en" sz="1800">
                <a:latin typeface="Roboto"/>
                <a:ea typeface="Roboto"/>
                <a:cs typeface="Roboto"/>
                <a:sym typeface="Roboto"/>
              </a:rPr>
              <a:t>Transformer</a:t>
            </a:r>
            <a:r>
              <a:rPr b="0" i="0" lang="en" sz="1800" u="none" cap="none" strike="noStrike">
                <a:solidFill>
                  <a:srgbClr val="000000"/>
                </a:solidFill>
                <a:latin typeface="Roboto"/>
                <a:ea typeface="Roboto"/>
                <a:cs typeface="Roboto"/>
                <a:sym typeface="Roboto"/>
              </a:rPr>
              <a:t> encoder-decoder để xử lý các nhiệm vụ khác nhau</a:t>
            </a:r>
            <a:endParaRPr b="0" i="0" sz="1800" u="none" cap="none" strike="noStrike">
              <a:solidFill>
                <a:srgbClr val="000000"/>
              </a:solidFill>
              <a:latin typeface="Roboto"/>
              <a:ea typeface="Roboto"/>
              <a:cs typeface="Roboto"/>
              <a:sym typeface="Roboto"/>
            </a:endParaRPr>
          </a:p>
          <a:p>
            <a:pPr indent="-368300" lvl="0" marL="45720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Roboto"/>
                <a:ea typeface="Roboto"/>
                <a:cs typeface="Roboto"/>
                <a:sym typeface="Roboto"/>
              </a:rPr>
              <a:t>Không sử dụng thêm các thành phần có thể huấn luyện được trong quá trình </a:t>
            </a:r>
            <a:r>
              <a:rPr lang="en" sz="1800">
                <a:latin typeface="Roboto"/>
                <a:ea typeface="Roboto"/>
                <a:cs typeface="Roboto"/>
                <a:sym typeface="Roboto"/>
              </a:rPr>
              <a:t>pre training</a:t>
            </a:r>
            <a:r>
              <a:rPr b="0" i="0" lang="en" sz="1800" u="none" cap="none" strike="noStrike">
                <a:solidFill>
                  <a:srgbClr val="000000"/>
                </a:solidFill>
                <a:latin typeface="Roboto"/>
                <a:ea typeface="Roboto"/>
                <a:cs typeface="Roboto"/>
                <a:sym typeface="Roboto"/>
              </a:rPr>
              <a:t> hoặc </a:t>
            </a:r>
            <a:r>
              <a:rPr lang="en" sz="1800">
                <a:latin typeface="Roboto"/>
                <a:ea typeface="Roboto"/>
                <a:cs typeface="Roboto"/>
                <a:sym typeface="Roboto"/>
              </a:rPr>
              <a:t>fine tuning</a:t>
            </a:r>
            <a:endParaRPr/>
          </a:p>
          <a:p>
            <a:pPr indent="-368300" lvl="0" marL="45720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Roboto"/>
                <a:ea typeface="Roboto"/>
                <a:cs typeface="Roboto"/>
                <a:sym typeface="Roboto"/>
              </a:rPr>
              <a:t>Tuân theo Normformer để thêm hai lớp chuẩn hóa (LN) và H</a:t>
            </a:r>
            <a:r>
              <a:rPr lang="en" sz="1800">
                <a:latin typeface="Roboto"/>
                <a:ea typeface="Roboto"/>
                <a:cs typeface="Roboto"/>
                <a:sym typeface="Roboto"/>
              </a:rPr>
              <a:t>eads</a:t>
            </a:r>
            <a:r>
              <a:rPr b="0" i="0" lang="en" sz="1800" u="none" cap="none" strike="noStrike">
                <a:solidFill>
                  <a:srgbClr val="000000"/>
                </a:solidFill>
                <a:latin typeface="Roboto"/>
                <a:ea typeface="Roboto"/>
                <a:cs typeface="Roboto"/>
                <a:sym typeface="Roboto"/>
              </a:rPr>
              <a:t>cale attention để ổn định quá trình đào tạo và tăng tốc độ hội tụ.</a:t>
            </a:r>
            <a:endParaRPr/>
          </a:p>
          <a:p>
            <a:pPr indent="0" lvl="0" marL="457200" marR="0" rtl="0" algn="l">
              <a:lnSpc>
                <a:spcPct val="115000"/>
              </a:lnSpc>
              <a:spcBef>
                <a:spcPts val="1600"/>
              </a:spcBef>
              <a:spcAft>
                <a:spcPts val="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a:p>
            <a:pPr indent="0" lvl="0" marL="457200" marR="0" rtl="0" algn="l">
              <a:lnSpc>
                <a:spcPct val="115000"/>
              </a:lnSpc>
              <a:spcBef>
                <a:spcPts val="1600"/>
              </a:spcBef>
              <a:spcAft>
                <a:spcPts val="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a:p>
            <a:pPr indent="0" lvl="0" marL="457200" marR="0" rtl="0" algn="l">
              <a:lnSpc>
                <a:spcPct val="115000"/>
              </a:lnSpc>
              <a:spcBef>
                <a:spcPts val="1600"/>
              </a:spcBef>
              <a:spcAft>
                <a:spcPts val="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a:p>
            <a:pPr indent="0" lvl="0" marL="914400" marR="0" rtl="0" algn="l">
              <a:lnSpc>
                <a:spcPct val="115000"/>
              </a:lnSpc>
              <a:spcBef>
                <a:spcPts val="1600"/>
              </a:spcBef>
              <a:spcAft>
                <a:spcPts val="1600"/>
              </a:spcAft>
              <a:buClr>
                <a:srgbClr val="000000"/>
              </a:buClr>
              <a:buSzPts val="2200"/>
              <a:buFont typeface="Roboto"/>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53" name="Google Shape;153;p31"/>
          <p:cNvSpPr txBox="1"/>
          <p:nvPr>
            <p:ph idx="1" type="body"/>
          </p:nvPr>
        </p:nvSpPr>
        <p:spPr>
          <a:xfrm>
            <a:off x="128587" y="728375"/>
            <a:ext cx="8222100" cy="8130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b="1" lang="en" sz="2000"/>
              <a:t>Nội dung 2: Xây dựng model: một framework sequence-to-sequence đơn giản mà không cần một tinh chỉnh từ một pretrain model khác.</a:t>
            </a:r>
            <a:endParaRPr/>
          </a:p>
        </p:txBody>
      </p:sp>
      <p:sp>
        <p:nvSpPr>
          <p:cNvPr id="154" name="Google Shape;154;p31"/>
          <p:cNvSpPr txBox="1"/>
          <p:nvPr/>
        </p:nvSpPr>
        <p:spPr>
          <a:xfrm>
            <a:off x="128587" y="1541373"/>
            <a:ext cx="4172100" cy="519900"/>
          </a:xfrm>
          <a:prstGeom prst="rect">
            <a:avLst/>
          </a:prstGeom>
          <a:noFill/>
          <a:ln>
            <a:noFill/>
          </a:ln>
        </p:spPr>
        <p:txBody>
          <a:bodyPr anchorCtr="0" anchor="t" bIns="91425" lIns="91425" spcFirstLastPara="1" rIns="91425" wrap="square" tIns="91425">
            <a:noAutofit/>
          </a:bodyPr>
          <a:lstStyle/>
          <a:p>
            <a:pPr indent="0" lvl="0" marL="88900" marR="0" rtl="0" algn="l">
              <a:lnSpc>
                <a:spcPct val="115000"/>
              </a:lnSpc>
              <a:spcBef>
                <a:spcPts val="0"/>
              </a:spcBef>
              <a:spcAft>
                <a:spcPts val="0"/>
              </a:spcAft>
              <a:buClr>
                <a:srgbClr val="000000"/>
              </a:buClr>
              <a:buSzPts val="2200"/>
              <a:buFont typeface="Roboto"/>
              <a:buNone/>
            </a:pPr>
            <a:r>
              <a:rPr b="0" i="0" lang="en" sz="1800" u="none" cap="none" strike="noStrike">
                <a:solidFill>
                  <a:srgbClr val="000000"/>
                </a:solidFill>
                <a:latin typeface="Roboto"/>
                <a:ea typeface="Roboto"/>
                <a:cs typeface="Roboto"/>
                <a:sym typeface="Roboto"/>
              </a:rPr>
              <a:t>Với 3 đặc điểm</a:t>
            </a:r>
            <a:endParaRPr b="0" i="0" sz="1600" u="none" cap="none" strike="noStrike">
              <a:solidFill>
                <a:srgbClr val="000000"/>
              </a:solidFill>
              <a:latin typeface="Roboto"/>
              <a:ea typeface="Roboto"/>
              <a:cs typeface="Roboto"/>
              <a:sym typeface="Roboto"/>
            </a:endParaRPr>
          </a:p>
        </p:txBody>
      </p:sp>
      <p:sp>
        <p:nvSpPr>
          <p:cNvPr id="155" name="Google Shape;155;p31"/>
          <p:cNvSpPr/>
          <p:nvPr/>
        </p:nvSpPr>
        <p:spPr>
          <a:xfrm>
            <a:off x="1605362" y="2571750"/>
            <a:ext cx="1728000" cy="1007400"/>
          </a:xfrm>
          <a:prstGeom prst="rect">
            <a:avLst/>
          </a:prstGeom>
          <a:solidFill>
            <a:schemeClr val="lt1"/>
          </a:solidFill>
          <a:ln cap="flat" cmpd="sng" w="254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2"/>
                </a:solidFill>
                <a:latin typeface="Roboto"/>
                <a:ea typeface="Roboto"/>
                <a:cs typeface="Roboto"/>
                <a:sym typeface="Roboto"/>
              </a:rPr>
              <a:t>Biểu diễn tác vụ thống nhất</a:t>
            </a:r>
            <a:endParaRPr b="0" i="0" sz="1400" u="none" cap="none" strike="noStrike">
              <a:solidFill>
                <a:schemeClr val="dk2"/>
              </a:solidFill>
              <a:latin typeface="Roboto"/>
              <a:ea typeface="Roboto"/>
              <a:cs typeface="Roboto"/>
              <a:sym typeface="Roboto"/>
            </a:endParaRPr>
          </a:p>
        </p:txBody>
      </p:sp>
      <p:sp>
        <p:nvSpPr>
          <p:cNvPr id="156" name="Google Shape;156;p31"/>
          <p:cNvSpPr txBox="1"/>
          <p:nvPr/>
        </p:nvSpPr>
        <p:spPr>
          <a:xfrm>
            <a:off x="1559877" y="2000289"/>
            <a:ext cx="1818900" cy="423300"/>
          </a:xfrm>
          <a:prstGeom prst="rect">
            <a:avLst/>
          </a:prstGeom>
          <a:noFill/>
          <a:ln>
            <a:noFill/>
          </a:ln>
        </p:spPr>
        <p:txBody>
          <a:bodyPr anchorCtr="0" anchor="t" bIns="91425" lIns="91425" spcFirstLastPara="1" rIns="91425" wrap="square" tIns="91425">
            <a:noAutofit/>
          </a:bodyPr>
          <a:lstStyle/>
          <a:p>
            <a:pPr indent="0" lvl="0" marL="88900" marR="0" rtl="0" algn="l">
              <a:lnSpc>
                <a:spcPct val="115000"/>
              </a:lnSpc>
              <a:spcBef>
                <a:spcPts val="0"/>
              </a:spcBef>
              <a:spcAft>
                <a:spcPts val="0"/>
              </a:spcAft>
              <a:buClr>
                <a:srgbClr val="000000"/>
              </a:buClr>
              <a:buSzPts val="2200"/>
              <a:buFont typeface="Roboto"/>
              <a:buNone/>
            </a:pPr>
            <a:r>
              <a:rPr b="0" i="0" lang="en" sz="1800" u="none" cap="none" strike="noStrike">
                <a:solidFill>
                  <a:schemeClr val="dk1"/>
                </a:solidFill>
                <a:latin typeface="Roboto"/>
                <a:ea typeface="Roboto"/>
                <a:cs typeface="Roboto"/>
                <a:sym typeface="Roboto"/>
              </a:rPr>
              <a:t>Task Agnostic</a:t>
            </a:r>
            <a:endParaRPr b="0" i="0" sz="1600" u="none" cap="none" strike="noStrike">
              <a:solidFill>
                <a:schemeClr val="dk1"/>
              </a:solidFill>
              <a:latin typeface="Roboto"/>
              <a:ea typeface="Roboto"/>
              <a:cs typeface="Roboto"/>
              <a:sym typeface="Roboto"/>
            </a:endParaRPr>
          </a:p>
        </p:txBody>
      </p:sp>
      <p:sp>
        <p:nvSpPr>
          <p:cNvPr id="157" name="Google Shape;157;p31"/>
          <p:cNvSpPr/>
          <p:nvPr/>
        </p:nvSpPr>
        <p:spPr>
          <a:xfrm>
            <a:off x="5968625" y="2498300"/>
            <a:ext cx="1923600" cy="1007400"/>
          </a:xfrm>
          <a:prstGeom prst="rect">
            <a:avLst/>
          </a:prstGeom>
          <a:solidFill>
            <a:schemeClr val="lt1"/>
          </a:solidFill>
          <a:ln cap="flat" cmpd="sng" w="254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2"/>
                </a:solidFill>
                <a:latin typeface="Roboto"/>
                <a:ea typeface="Roboto"/>
                <a:cs typeface="Roboto"/>
                <a:sym typeface="Roboto"/>
              </a:rPr>
              <a:t>Biểu diễn thống nhất input và </a:t>
            </a:r>
            <a:r>
              <a:rPr lang="en">
                <a:solidFill>
                  <a:schemeClr val="dk2"/>
                </a:solidFill>
                <a:latin typeface="Roboto"/>
                <a:ea typeface="Roboto"/>
                <a:cs typeface="Roboto"/>
                <a:sym typeface="Roboto"/>
              </a:rPr>
              <a:t>output</a:t>
            </a:r>
            <a:endParaRPr b="0" i="0" sz="1400" u="none" cap="none" strike="noStrike">
              <a:solidFill>
                <a:schemeClr val="dk2"/>
              </a:solidFill>
              <a:latin typeface="Roboto"/>
              <a:ea typeface="Roboto"/>
              <a:cs typeface="Roboto"/>
              <a:sym typeface="Roboto"/>
            </a:endParaRPr>
          </a:p>
        </p:txBody>
      </p:sp>
      <p:sp>
        <p:nvSpPr>
          <p:cNvPr id="158" name="Google Shape;158;p31"/>
          <p:cNvSpPr txBox="1"/>
          <p:nvPr/>
        </p:nvSpPr>
        <p:spPr>
          <a:xfrm>
            <a:off x="5876808" y="2000289"/>
            <a:ext cx="2302800" cy="423300"/>
          </a:xfrm>
          <a:prstGeom prst="rect">
            <a:avLst/>
          </a:prstGeom>
          <a:noFill/>
          <a:ln>
            <a:noFill/>
          </a:ln>
        </p:spPr>
        <p:txBody>
          <a:bodyPr anchorCtr="0" anchor="t" bIns="91425" lIns="91425" spcFirstLastPara="1" rIns="91425" wrap="square" tIns="91425">
            <a:noAutofit/>
          </a:bodyPr>
          <a:lstStyle/>
          <a:p>
            <a:pPr indent="0" lvl="0" marL="88900" marR="0" rtl="0" algn="l">
              <a:lnSpc>
                <a:spcPct val="115000"/>
              </a:lnSpc>
              <a:spcBef>
                <a:spcPts val="0"/>
              </a:spcBef>
              <a:spcAft>
                <a:spcPts val="0"/>
              </a:spcAft>
              <a:buClr>
                <a:srgbClr val="000000"/>
              </a:buClr>
              <a:buSzPts val="2200"/>
              <a:buFont typeface="Roboto"/>
              <a:buNone/>
            </a:pPr>
            <a:r>
              <a:rPr b="0" i="0" lang="en" sz="1800" u="none" cap="none" strike="noStrike">
                <a:solidFill>
                  <a:srgbClr val="B78700"/>
                </a:solidFill>
                <a:latin typeface="Roboto"/>
                <a:ea typeface="Roboto"/>
                <a:cs typeface="Roboto"/>
                <a:sym typeface="Roboto"/>
              </a:rPr>
              <a:t>Modality Agnostic</a:t>
            </a:r>
            <a:endParaRPr b="0" i="0" sz="1600" u="none" cap="none" strike="noStrike">
              <a:solidFill>
                <a:srgbClr val="B78700"/>
              </a:solidFill>
              <a:latin typeface="Roboto"/>
              <a:ea typeface="Roboto"/>
              <a:cs typeface="Roboto"/>
              <a:sym typeface="Roboto"/>
            </a:endParaRPr>
          </a:p>
        </p:txBody>
      </p:sp>
      <p:sp>
        <p:nvSpPr>
          <p:cNvPr id="159" name="Google Shape;159;p31"/>
          <p:cNvSpPr/>
          <p:nvPr/>
        </p:nvSpPr>
        <p:spPr>
          <a:xfrm>
            <a:off x="3510367" y="3802090"/>
            <a:ext cx="2540400" cy="1007400"/>
          </a:xfrm>
          <a:prstGeom prst="rect">
            <a:avLst/>
          </a:prstGeom>
          <a:solidFill>
            <a:schemeClr val="lt1"/>
          </a:solidFill>
          <a:ln cap="flat" cmpd="sng" w="254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2"/>
                </a:solidFill>
                <a:latin typeface="Roboto"/>
                <a:ea typeface="Roboto"/>
                <a:cs typeface="Roboto"/>
                <a:sym typeface="Roboto"/>
              </a:rPr>
              <a:t>Đủ đa dạng về nhiệm vụ/bài toán để có khả năng tổng quát hóa một cách mạnh mẽ</a:t>
            </a:r>
            <a:r>
              <a:rPr b="0" i="0" lang="en" sz="1400" u="none" cap="none" strike="noStrike">
                <a:solidFill>
                  <a:srgbClr val="E3E3E3"/>
                </a:solidFill>
                <a:latin typeface="Roboto"/>
                <a:ea typeface="Roboto"/>
                <a:cs typeface="Roboto"/>
                <a:sym typeface="Roboto"/>
              </a:rPr>
              <a:t>.</a:t>
            </a:r>
            <a:endParaRPr b="0" i="0" sz="1400" u="none" cap="none" strike="noStrike">
              <a:solidFill>
                <a:schemeClr val="dk2"/>
              </a:solidFill>
              <a:latin typeface="Roboto"/>
              <a:ea typeface="Roboto"/>
              <a:cs typeface="Roboto"/>
              <a:sym typeface="Roboto"/>
            </a:endParaRPr>
          </a:p>
        </p:txBody>
      </p:sp>
      <p:sp>
        <p:nvSpPr>
          <p:cNvPr id="160" name="Google Shape;160;p31"/>
          <p:cNvSpPr txBox="1"/>
          <p:nvPr/>
        </p:nvSpPr>
        <p:spPr>
          <a:xfrm>
            <a:off x="3270505" y="3390544"/>
            <a:ext cx="3347400" cy="423300"/>
          </a:xfrm>
          <a:prstGeom prst="rect">
            <a:avLst/>
          </a:prstGeom>
          <a:noFill/>
          <a:ln>
            <a:noFill/>
          </a:ln>
        </p:spPr>
        <p:txBody>
          <a:bodyPr anchorCtr="0" anchor="t" bIns="91425" lIns="91425" spcFirstLastPara="1" rIns="91425" wrap="square" tIns="91425">
            <a:noAutofit/>
          </a:bodyPr>
          <a:lstStyle/>
          <a:p>
            <a:pPr indent="0" lvl="0" marL="88900" marR="0" rtl="0" algn="l">
              <a:lnSpc>
                <a:spcPct val="115000"/>
              </a:lnSpc>
              <a:spcBef>
                <a:spcPts val="0"/>
              </a:spcBef>
              <a:spcAft>
                <a:spcPts val="0"/>
              </a:spcAft>
              <a:buClr>
                <a:srgbClr val="000000"/>
              </a:buClr>
              <a:buSzPts val="2200"/>
              <a:buFont typeface="Roboto"/>
              <a:buNone/>
            </a:pPr>
            <a:r>
              <a:rPr b="0" i="0" lang="en" sz="1800" u="none" cap="none" strike="noStrike">
                <a:solidFill>
                  <a:schemeClr val="accent3"/>
                </a:solidFill>
                <a:latin typeface="Roboto"/>
                <a:ea typeface="Roboto"/>
                <a:cs typeface="Roboto"/>
                <a:sym typeface="Roboto"/>
              </a:rPr>
              <a:t>Task Comprehensiveness</a:t>
            </a:r>
            <a:endParaRPr b="0" i="0" sz="1600" u="none" cap="none" strike="noStrike">
              <a:solidFill>
                <a:schemeClr val="accent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66" name="Google Shape;166;p32"/>
          <p:cNvSpPr txBox="1"/>
          <p:nvPr>
            <p:ph idx="1" type="body"/>
          </p:nvPr>
        </p:nvSpPr>
        <p:spPr>
          <a:xfrm>
            <a:off x="128587" y="728375"/>
            <a:ext cx="8222100" cy="8130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b="1" lang="en" sz="2400"/>
              <a:t>Nội dung 3: Đánh giá và so sánh với các mô hình SOTA khác trên từng lĩnh vực</a:t>
            </a:r>
            <a:endParaRPr sz="2400"/>
          </a:p>
        </p:txBody>
      </p:sp>
      <p:sp>
        <p:nvSpPr>
          <p:cNvPr id="167" name="Google Shape;167;p32"/>
          <p:cNvSpPr txBox="1"/>
          <p:nvPr/>
        </p:nvSpPr>
        <p:spPr>
          <a:xfrm>
            <a:off x="280728" y="1998573"/>
            <a:ext cx="8222100" cy="3908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b="0" i="0" lang="en" sz="2000" u="none" cap="none" strike="noStrike">
                <a:solidFill>
                  <a:srgbClr val="000000"/>
                </a:solidFill>
                <a:latin typeface="Roboto"/>
                <a:ea typeface="Roboto"/>
                <a:cs typeface="Roboto"/>
                <a:sym typeface="Roboto"/>
              </a:rPr>
              <a:t>Natural Language Understanding: RoBERTa, ELECTRA và DeBERTa </a:t>
            </a:r>
            <a:endParaRPr/>
          </a:p>
          <a:p>
            <a:pPr indent="-368300" lvl="0" marL="457200" marR="0" rtl="0" algn="l">
              <a:lnSpc>
                <a:spcPct val="115000"/>
              </a:lnSpc>
              <a:spcBef>
                <a:spcPts val="0"/>
              </a:spcBef>
              <a:spcAft>
                <a:spcPts val="0"/>
              </a:spcAft>
              <a:buClr>
                <a:srgbClr val="000000"/>
              </a:buClr>
              <a:buSzPts val="2200"/>
              <a:buFont typeface="Arial"/>
              <a:buChar char="●"/>
            </a:pPr>
            <a:r>
              <a:rPr b="0" i="0" lang="en" sz="2000" u="none" cap="none" strike="noStrike">
                <a:solidFill>
                  <a:srgbClr val="000000"/>
                </a:solidFill>
                <a:latin typeface="Roboto"/>
                <a:ea typeface="Roboto"/>
                <a:cs typeface="Roboto"/>
                <a:sym typeface="Roboto"/>
              </a:rPr>
              <a:t>Natural Language Generation: UniLM, Pegasus và ProphetNet</a:t>
            </a:r>
            <a:endParaRPr b="0" i="0" sz="2000" u="none" cap="none" strike="noStrike">
              <a:solidFill>
                <a:srgbClr val="000000"/>
              </a:solidFill>
              <a:latin typeface="Roboto"/>
              <a:ea typeface="Roboto"/>
              <a:cs typeface="Roboto"/>
              <a:sym typeface="Roboto"/>
            </a:endParaRPr>
          </a:p>
          <a:p>
            <a:pPr indent="-368300" lvl="0" marL="457200" marR="0" rtl="0" algn="l">
              <a:lnSpc>
                <a:spcPct val="115000"/>
              </a:lnSpc>
              <a:spcBef>
                <a:spcPts val="0"/>
              </a:spcBef>
              <a:spcAft>
                <a:spcPts val="0"/>
              </a:spcAft>
              <a:buClr>
                <a:srgbClr val="000000"/>
              </a:buClr>
              <a:buSzPts val="2200"/>
              <a:buFont typeface="Arial"/>
              <a:buChar char="●"/>
            </a:pPr>
            <a:r>
              <a:rPr b="0" i="0" lang="en" sz="2000" u="none" cap="none" strike="noStrike">
                <a:solidFill>
                  <a:srgbClr val="000000"/>
                </a:solidFill>
                <a:latin typeface="Roboto"/>
                <a:ea typeface="Roboto"/>
                <a:cs typeface="Roboto"/>
                <a:sym typeface="Roboto"/>
              </a:rPr>
              <a:t>Image Classification: MoCo-v3, BEiT và MAE.</a:t>
            </a:r>
            <a:endParaRPr/>
          </a:p>
          <a:p>
            <a:pPr indent="-368300" lvl="0" marL="457200" marR="0" rtl="0" algn="l">
              <a:lnSpc>
                <a:spcPct val="115000"/>
              </a:lnSpc>
              <a:spcBef>
                <a:spcPts val="0"/>
              </a:spcBef>
              <a:spcAft>
                <a:spcPts val="0"/>
              </a:spcAft>
              <a:buClr>
                <a:srgbClr val="000000"/>
              </a:buClr>
              <a:buSzPts val="2200"/>
              <a:buFont typeface="Arial"/>
              <a:buChar char="●"/>
            </a:pPr>
            <a:r>
              <a:rPr b="0" i="0" lang="en" sz="2000" u="none" cap="none" strike="noStrike">
                <a:solidFill>
                  <a:srgbClr val="000000"/>
                </a:solidFill>
                <a:latin typeface="Roboto"/>
                <a:ea typeface="Roboto"/>
                <a:cs typeface="Roboto"/>
                <a:sym typeface="Roboto"/>
              </a:rPr>
              <a:t>Image Captioning: VL-T5, OSCAR, LEMON và SimVLM.</a:t>
            </a:r>
            <a:endParaRPr/>
          </a:p>
          <a:p>
            <a:pPr indent="-368300" lvl="0" marL="457200" marR="0" rtl="0" algn="l">
              <a:lnSpc>
                <a:spcPct val="115000"/>
              </a:lnSpc>
              <a:spcBef>
                <a:spcPts val="0"/>
              </a:spcBef>
              <a:spcAft>
                <a:spcPts val="0"/>
              </a:spcAft>
              <a:buClr>
                <a:srgbClr val="000000"/>
              </a:buClr>
              <a:buSzPts val="2200"/>
              <a:buFont typeface="Arial"/>
              <a:buChar char="●"/>
            </a:pPr>
            <a:r>
              <a:rPr b="0" i="0" lang="en" sz="2000" u="none" cap="none" strike="noStrike">
                <a:solidFill>
                  <a:srgbClr val="000000"/>
                </a:solidFill>
                <a:latin typeface="Roboto"/>
                <a:ea typeface="Roboto"/>
                <a:cs typeface="Roboto"/>
                <a:sym typeface="Roboto"/>
              </a:rPr>
              <a:t>VQA and Visual Entailment: Florence, SimVLM, VLMo và METER.</a:t>
            </a:r>
            <a:endParaRPr/>
          </a:p>
          <a:p>
            <a:pPr indent="-368300" lvl="0" marL="457200" marR="0" rtl="0" algn="l">
              <a:lnSpc>
                <a:spcPct val="115000"/>
              </a:lnSpc>
              <a:spcBef>
                <a:spcPts val="0"/>
              </a:spcBef>
              <a:spcAft>
                <a:spcPts val="0"/>
              </a:spcAft>
              <a:buClr>
                <a:srgbClr val="000000"/>
              </a:buClr>
              <a:buSzPts val="2200"/>
              <a:buFont typeface="Arial"/>
              <a:buChar char="●"/>
            </a:pPr>
            <a:r>
              <a:rPr b="0" i="0" lang="en" sz="2000" u="none" cap="none" strike="noStrike">
                <a:solidFill>
                  <a:srgbClr val="000000"/>
                </a:solidFill>
                <a:latin typeface="Roboto"/>
                <a:ea typeface="Roboto"/>
                <a:cs typeface="Roboto"/>
                <a:sym typeface="Roboto"/>
              </a:rPr>
              <a:t>Text-to-Image Generation: DALLE, CogView, GLIDE, Unifying.</a:t>
            </a:r>
            <a:endParaRPr b="0" i="0" sz="2000" u="none" cap="none" strike="noStrike">
              <a:solidFill>
                <a:srgbClr val="000000"/>
              </a:solidFill>
              <a:latin typeface="Roboto"/>
              <a:ea typeface="Roboto"/>
              <a:cs typeface="Roboto"/>
              <a:sym typeface="Roboto"/>
            </a:endParaRPr>
          </a:p>
          <a:p>
            <a:pPr indent="0" lvl="0" marL="457200" marR="0" rtl="0" algn="l">
              <a:lnSpc>
                <a:spcPct val="115000"/>
              </a:lnSpc>
              <a:spcBef>
                <a:spcPts val="1600"/>
              </a:spcBef>
              <a:spcAft>
                <a:spcPts val="0"/>
              </a:spcAft>
              <a:buClr>
                <a:srgbClr val="000000"/>
              </a:buClr>
              <a:buSzPts val="2200"/>
              <a:buFont typeface="Roboto"/>
              <a:buNone/>
            </a:pPr>
            <a:r>
              <a:t/>
            </a:r>
            <a:endParaRPr b="0" i="0" sz="2000" u="none" cap="none" strike="noStrike">
              <a:solidFill>
                <a:srgbClr val="000000"/>
              </a:solidFill>
              <a:latin typeface="Roboto"/>
              <a:ea typeface="Roboto"/>
              <a:cs typeface="Roboto"/>
              <a:sym typeface="Roboto"/>
            </a:endParaRPr>
          </a:p>
          <a:p>
            <a:pPr indent="0" lvl="0" marL="457200" marR="0" rtl="0" algn="l">
              <a:lnSpc>
                <a:spcPct val="115000"/>
              </a:lnSpc>
              <a:spcBef>
                <a:spcPts val="1600"/>
              </a:spcBef>
              <a:spcAft>
                <a:spcPts val="0"/>
              </a:spcAft>
              <a:buClr>
                <a:srgbClr val="000000"/>
              </a:buClr>
              <a:buSzPts val="2200"/>
              <a:buFont typeface="Roboto"/>
              <a:buNone/>
            </a:pPr>
            <a:r>
              <a:t/>
            </a:r>
            <a:endParaRPr b="0" i="0" sz="2000" u="none" cap="none" strike="noStrike">
              <a:solidFill>
                <a:srgbClr val="000000"/>
              </a:solidFill>
              <a:latin typeface="Roboto"/>
              <a:ea typeface="Roboto"/>
              <a:cs typeface="Roboto"/>
              <a:sym typeface="Roboto"/>
            </a:endParaRPr>
          </a:p>
          <a:p>
            <a:pPr indent="0" lvl="0" marL="914400" marR="0" rtl="0" algn="l">
              <a:lnSpc>
                <a:spcPct val="115000"/>
              </a:lnSpc>
              <a:spcBef>
                <a:spcPts val="1600"/>
              </a:spcBef>
              <a:spcAft>
                <a:spcPts val="1600"/>
              </a:spcAft>
              <a:buClr>
                <a:srgbClr val="000000"/>
              </a:buClr>
              <a:buSzPts val="2200"/>
              <a:buFont typeface="Roboto"/>
              <a:buNone/>
            </a:pPr>
            <a:r>
              <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quả dự kiến</a:t>
            </a:r>
            <a:endParaRPr/>
          </a:p>
        </p:txBody>
      </p:sp>
      <p:sp>
        <p:nvSpPr>
          <p:cNvPr id="173" name="Google Shape;173;p33"/>
          <p:cNvSpPr txBox="1"/>
          <p:nvPr>
            <p:ph idx="1" type="body"/>
          </p:nvPr>
        </p:nvSpPr>
        <p:spPr>
          <a:xfrm>
            <a:off x="471900" y="941943"/>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Xây dựng mô hình hoàn chỉnh.</a:t>
            </a:r>
            <a:endParaRPr/>
          </a:p>
          <a:p>
            <a:pPr indent="-368300" lvl="0" marL="457200" rtl="0" algn="l">
              <a:lnSpc>
                <a:spcPct val="115000"/>
              </a:lnSpc>
              <a:spcBef>
                <a:spcPts val="0"/>
              </a:spcBef>
              <a:spcAft>
                <a:spcPts val="0"/>
              </a:spcAft>
              <a:buSzPts val="2200"/>
              <a:buFont typeface="Arial"/>
              <a:buChar char="●"/>
            </a:pPr>
            <a:r>
              <a:rPr lang="en">
                <a:latin typeface="Arial"/>
                <a:ea typeface="Arial"/>
                <a:cs typeface="Arial"/>
                <a:sym typeface="Arial"/>
              </a:rPr>
              <a:t>Mô hình giải quyết được nhiều bài toán và dữ liệu tuy nhiên vẫn đạt được độ hiệu quả và thậm chí tốt hơn so với SOTA trên từng lĩnh vực</a:t>
            </a:r>
            <a:endParaRPr>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a:latin typeface="Arial"/>
                <a:ea typeface="Arial"/>
                <a:cs typeface="Arial"/>
                <a:sym typeface="Arial"/>
              </a:rPr>
              <a:t>Báo cáo phương pháp và kỹ thuật của mô hình đã phát triển, kết quả thực nghiệm, đánh giá</a:t>
            </a:r>
            <a:endParaRPr/>
          </a:p>
          <a:p>
            <a:pPr indent="-368300" lvl="0" marL="457200" rtl="0" algn="l">
              <a:lnSpc>
                <a:spcPct val="115000"/>
              </a:lnSpc>
              <a:spcBef>
                <a:spcPts val="0"/>
              </a:spcBef>
              <a:spcAft>
                <a:spcPts val="0"/>
              </a:spcAft>
              <a:buSzPts val="2200"/>
              <a:buFont typeface="Arial"/>
              <a:buChar char="●"/>
            </a:pPr>
            <a:r>
              <a:rPr lang="en">
                <a:latin typeface="Arial"/>
                <a:ea typeface="Arial"/>
                <a:cs typeface="Arial"/>
                <a:sym typeface="Arial"/>
              </a:rPr>
              <a:t>Một demo thực hiện một vài bài toán của mô hình để trực quan</a:t>
            </a:r>
            <a:endParaRPr>
              <a:latin typeface="Arial"/>
              <a:ea typeface="Arial"/>
              <a:cs typeface="Arial"/>
              <a:sym typeface="Arial"/>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