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5" r:id="rId7"/>
    <p:sldId id="266" r:id="rId8"/>
    <p:sldId id="267" r:id="rId9"/>
    <p:sldId id="261" r:id="rId10"/>
    <p:sldId id="262" r:id="rId11"/>
  </p:sldIdLst>
  <p:sldSz cx="9144000" cy="5143500" type="screen16x9"/>
  <p:notesSz cx="6858000" cy="9144000"/>
  <p:embeddedFontLs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d8a391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d8a391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d8a3913ea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d8a3913ea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d8a3913ea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d8a3913e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fe14d3b4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fe14d3b4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d8a3913ea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d8a3913ea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d8a3913e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d8a3913e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105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d8a3913e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8926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d8a3913e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288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d8a3913e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d8a3913e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R01"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 R01"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 R01"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728400"/>
            <a:ext cx="9144000" cy="408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Clr>
                <a:srgbClr val="000000"/>
              </a:buClr>
              <a:buSzPts val="2200"/>
              <a:buChar char="●"/>
              <a:defRPr sz="2200">
                <a:solidFill>
                  <a:srgbClr val="000000"/>
                </a:solidFill>
              </a:defRPr>
            </a:lvl1pPr>
            <a:lvl2pPr marL="914400" lvl="1" indent="-355600">
              <a:spcBef>
                <a:spcPts val="1600"/>
              </a:spcBef>
              <a:spcAft>
                <a:spcPts val="0"/>
              </a:spcAft>
              <a:buClr>
                <a:srgbClr val="000000"/>
              </a:buClr>
              <a:buSzPts val="2000"/>
              <a:buChar char="○"/>
              <a:defRPr sz="2000">
                <a:solidFill>
                  <a:srgbClr val="000000"/>
                </a:solidFill>
              </a:defRPr>
            </a:lvl2pPr>
            <a:lvl3pPr marL="1371600" lvl="2" indent="-342900">
              <a:spcBef>
                <a:spcPts val="1600"/>
              </a:spcBef>
              <a:spcAft>
                <a:spcPts val="0"/>
              </a:spcAft>
              <a:buClr>
                <a:srgbClr val="000000"/>
              </a:buClr>
              <a:buSzPts val="1800"/>
              <a:buChar char="■"/>
              <a:defRPr sz="1800">
                <a:solidFill>
                  <a:srgbClr val="000000"/>
                </a:solidFill>
              </a:defRPr>
            </a:lvl3pPr>
            <a:lvl4pPr marL="1828800" lvl="3" indent="-330200">
              <a:spcBef>
                <a:spcPts val="1600"/>
              </a:spcBef>
              <a:spcAft>
                <a:spcPts val="0"/>
              </a:spcAft>
              <a:buClr>
                <a:srgbClr val="000000"/>
              </a:buClr>
              <a:buSzPts val="1600"/>
              <a:buChar char="●"/>
              <a:defRPr sz="1600">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523550" y="4813799"/>
            <a:ext cx="548700" cy="275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p:nvPr/>
        </p:nvSpPr>
        <p:spPr>
          <a:xfrm>
            <a:off x="471900" y="4803525"/>
            <a:ext cx="8133300" cy="2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latin typeface="Roboto"/>
                <a:ea typeface="Roboto"/>
                <a:cs typeface="Roboto"/>
                <a:sym typeface="Roboto"/>
              </a:rPr>
              <a:t>UIT.CS519.ResearchMethodology</a:t>
            </a:r>
            <a:endParaRPr b="1">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 name="Google Shape;27;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4" name="Google Shape;34;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0" name="Google Shape;40;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3" name="Google Shape;43;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8" name="Google Shape;48;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0" name="Google Shape;50;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txBox="1">
            <a:spLocks noGrp="1"/>
          </p:cNvSpPr>
          <p:nvPr>
            <p:ph type="body" idx="1"/>
          </p:nvPr>
        </p:nvSpPr>
        <p:spPr>
          <a:xfrm>
            <a:off x="57150" y="41634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5" name="Google Shape;55;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460950" y="1019950"/>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dirty="0"/>
              <a:t>OFA: UNIFYING ARCHITECTURES, TASKS, AND MODALITIES THROUGH A SIMPLE SEQUENCE-TO-SEQUENCE LEARNING FRAMEWORK</a:t>
            </a:r>
          </a:p>
        </p:txBody>
      </p:sp>
      <p:sp>
        <p:nvSpPr>
          <p:cNvPr id="67" name="Google Shape;67;p13"/>
          <p:cNvSpPr txBox="1">
            <a:spLocks noGrp="1"/>
          </p:cNvSpPr>
          <p:nvPr>
            <p:ph type="title"/>
          </p:nvPr>
        </p:nvSpPr>
        <p:spPr>
          <a:xfrm>
            <a:off x="2532175" y="3248375"/>
            <a:ext cx="498305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t>Nguyễn Vũ Dương - </a:t>
            </a:r>
            <a:r>
              <a:rPr lang="en-US" sz="2400" b="1" dirty="0"/>
              <a:t>20520465</a:t>
            </a:r>
            <a:endParaRPr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Tài liệu tham khảo</a:t>
            </a:r>
            <a:endParaRPr/>
          </a:p>
        </p:txBody>
      </p:sp>
      <p:sp>
        <p:nvSpPr>
          <p:cNvPr id="103" name="Google Shape;103;p19"/>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88900" lvl="0" indent="0" algn="l" rtl="0">
              <a:spcBef>
                <a:spcPts val="0"/>
              </a:spcBef>
              <a:spcAft>
                <a:spcPts val="0"/>
              </a:spcAft>
              <a:buSzPts val="2200"/>
              <a:buNone/>
            </a:pPr>
            <a:r>
              <a:rPr lang="en-US" sz="1800" dirty="0">
                <a:latin typeface="Roboto" panose="02000000000000000000" pitchFamily="2" charset="0"/>
                <a:ea typeface="Roboto" panose="02000000000000000000" pitchFamily="2" charset="0"/>
                <a:cs typeface="Roboto" panose="02000000000000000000" pitchFamily="2" charset="0"/>
                <a:sym typeface="Arial"/>
              </a:rPr>
              <a:t>[1]. Peng Wang, An Yang, Rui Men, </a:t>
            </a:r>
            <a:r>
              <a:rPr lang="en-US" sz="1800" dirty="0" err="1">
                <a:latin typeface="Roboto" panose="02000000000000000000" pitchFamily="2" charset="0"/>
                <a:ea typeface="Roboto" panose="02000000000000000000" pitchFamily="2" charset="0"/>
                <a:cs typeface="Roboto" panose="02000000000000000000" pitchFamily="2" charset="0"/>
                <a:sym typeface="Arial"/>
              </a:rPr>
              <a:t>Junyang</a:t>
            </a:r>
            <a:r>
              <a:rPr lang="en-US" sz="1800" dirty="0">
                <a:latin typeface="Roboto" panose="02000000000000000000" pitchFamily="2" charset="0"/>
                <a:ea typeface="Roboto" panose="02000000000000000000" pitchFamily="2" charset="0"/>
                <a:cs typeface="Roboto" panose="02000000000000000000" pitchFamily="2" charset="0"/>
                <a:sym typeface="Arial"/>
              </a:rPr>
              <a:t> Lin, Shuai Bai, </a:t>
            </a:r>
            <a:r>
              <a:rPr lang="en-US" sz="1800" dirty="0" err="1">
                <a:latin typeface="Roboto" panose="02000000000000000000" pitchFamily="2" charset="0"/>
                <a:ea typeface="Roboto" panose="02000000000000000000" pitchFamily="2" charset="0"/>
                <a:cs typeface="Roboto" panose="02000000000000000000" pitchFamily="2" charset="0"/>
                <a:sym typeface="Arial"/>
              </a:rPr>
              <a:t>Zhikang</a:t>
            </a:r>
            <a:r>
              <a:rPr lang="en-US" sz="1800" dirty="0">
                <a:latin typeface="Roboto" panose="02000000000000000000" pitchFamily="2" charset="0"/>
                <a:ea typeface="Roboto" panose="02000000000000000000" pitchFamily="2" charset="0"/>
                <a:cs typeface="Roboto" panose="02000000000000000000" pitchFamily="2" charset="0"/>
                <a:sym typeface="Arial"/>
              </a:rPr>
              <a:t> Li, </a:t>
            </a:r>
            <a:r>
              <a:rPr lang="en-US" sz="1800" dirty="0" err="1">
                <a:latin typeface="Roboto" panose="02000000000000000000" pitchFamily="2" charset="0"/>
                <a:ea typeface="Roboto" panose="02000000000000000000" pitchFamily="2" charset="0"/>
                <a:cs typeface="Roboto" panose="02000000000000000000" pitchFamily="2" charset="0"/>
                <a:sym typeface="Arial"/>
              </a:rPr>
              <a:t>Jianxin</a:t>
            </a:r>
            <a:r>
              <a:rPr lang="en-US" sz="1800" dirty="0">
                <a:latin typeface="Roboto" panose="02000000000000000000" pitchFamily="2" charset="0"/>
                <a:ea typeface="Roboto" panose="02000000000000000000" pitchFamily="2" charset="0"/>
                <a:cs typeface="Roboto" panose="02000000000000000000" pitchFamily="2" charset="0"/>
                <a:sym typeface="Arial"/>
              </a:rPr>
              <a:t> Ma, Chang Zhou, </a:t>
            </a:r>
            <a:r>
              <a:rPr lang="en-US" sz="1800" dirty="0" err="1">
                <a:latin typeface="Roboto" panose="02000000000000000000" pitchFamily="2" charset="0"/>
                <a:ea typeface="Roboto" panose="02000000000000000000" pitchFamily="2" charset="0"/>
                <a:cs typeface="Roboto" panose="02000000000000000000" pitchFamily="2" charset="0"/>
                <a:sym typeface="Arial"/>
              </a:rPr>
              <a:t>Jingren</a:t>
            </a:r>
            <a:r>
              <a:rPr lang="en-US" sz="1800" dirty="0">
                <a:latin typeface="Roboto" panose="02000000000000000000" pitchFamily="2" charset="0"/>
                <a:ea typeface="Roboto" panose="02000000000000000000" pitchFamily="2" charset="0"/>
                <a:cs typeface="Roboto" panose="02000000000000000000" pitchFamily="2" charset="0"/>
                <a:sym typeface="Arial"/>
              </a:rPr>
              <a:t> Zhou, and </a:t>
            </a:r>
            <a:r>
              <a:rPr lang="en-US" sz="1800" dirty="0" err="1">
                <a:latin typeface="Roboto" panose="02000000000000000000" pitchFamily="2" charset="0"/>
                <a:ea typeface="Roboto" panose="02000000000000000000" pitchFamily="2" charset="0"/>
                <a:cs typeface="Roboto" panose="02000000000000000000" pitchFamily="2" charset="0"/>
                <a:sym typeface="Arial"/>
              </a:rPr>
              <a:t>Hongxia</a:t>
            </a:r>
            <a:r>
              <a:rPr lang="en-US" sz="1800" dirty="0">
                <a:latin typeface="Roboto" panose="02000000000000000000" pitchFamily="2" charset="0"/>
                <a:ea typeface="Roboto" panose="02000000000000000000" pitchFamily="2" charset="0"/>
                <a:cs typeface="Roboto" panose="02000000000000000000" pitchFamily="2" charset="0"/>
                <a:sym typeface="Arial"/>
              </a:rPr>
              <a:t> Yang. 2022. </a:t>
            </a:r>
            <a:r>
              <a:rPr lang="en-US" sz="1800" dirty="0" err="1">
                <a:latin typeface="Roboto" panose="02000000000000000000" pitchFamily="2" charset="0"/>
                <a:ea typeface="Roboto" panose="02000000000000000000" pitchFamily="2" charset="0"/>
                <a:cs typeface="Roboto" panose="02000000000000000000" pitchFamily="2" charset="0"/>
                <a:sym typeface="Arial"/>
              </a:rPr>
              <a:t>Ofa</a:t>
            </a:r>
            <a:r>
              <a:rPr lang="en-US" sz="1800" dirty="0">
                <a:latin typeface="Roboto" panose="02000000000000000000" pitchFamily="2" charset="0"/>
                <a:ea typeface="Roboto" panose="02000000000000000000" pitchFamily="2" charset="0"/>
                <a:cs typeface="Roboto" panose="02000000000000000000" pitchFamily="2" charset="0"/>
                <a:sym typeface="Arial"/>
              </a:rPr>
              <a:t>: Unifying architectures, tasks, and modalities through a simple sequence-to-sequence learning framework. In International Conference on Machine Learning, PMLR, 23318–23340.</a:t>
            </a:r>
          </a:p>
          <a:p>
            <a:pPr marL="88900" lvl="0" indent="0" algn="l" rtl="0">
              <a:spcBef>
                <a:spcPts val="0"/>
              </a:spcBef>
              <a:spcAft>
                <a:spcPts val="0"/>
              </a:spcAft>
              <a:buSzPts val="2200"/>
              <a:buNone/>
            </a:pPr>
            <a:r>
              <a:rPr lang="en-US" sz="1800" dirty="0">
                <a:latin typeface="Roboto" panose="02000000000000000000" pitchFamily="2" charset="0"/>
                <a:ea typeface="Roboto" panose="02000000000000000000" pitchFamily="2" charset="0"/>
                <a:cs typeface="Roboto" panose="02000000000000000000" pitchFamily="2" charset="0"/>
                <a:sym typeface="Arial"/>
              </a:rPr>
              <a:t>[2]. Ashish Vaswani, Noam </a:t>
            </a:r>
            <a:r>
              <a:rPr lang="en-US" sz="1800" dirty="0" err="1">
                <a:latin typeface="Roboto" panose="02000000000000000000" pitchFamily="2" charset="0"/>
                <a:ea typeface="Roboto" panose="02000000000000000000" pitchFamily="2" charset="0"/>
                <a:cs typeface="Roboto" panose="02000000000000000000" pitchFamily="2" charset="0"/>
                <a:sym typeface="Arial"/>
              </a:rPr>
              <a:t>Shazeer</a:t>
            </a:r>
            <a:r>
              <a:rPr lang="en-US" sz="1800" dirty="0">
                <a:latin typeface="Roboto" panose="02000000000000000000" pitchFamily="2" charset="0"/>
                <a:ea typeface="Roboto" panose="02000000000000000000" pitchFamily="2" charset="0"/>
                <a:cs typeface="Roboto" panose="02000000000000000000" pitchFamily="2" charset="0"/>
                <a:sym typeface="Arial"/>
              </a:rPr>
              <a:t>, Niki Parmar, Jakob </a:t>
            </a:r>
            <a:r>
              <a:rPr lang="en-US" sz="1800" dirty="0" err="1">
                <a:latin typeface="Roboto" panose="02000000000000000000" pitchFamily="2" charset="0"/>
                <a:ea typeface="Roboto" panose="02000000000000000000" pitchFamily="2" charset="0"/>
                <a:cs typeface="Roboto" panose="02000000000000000000" pitchFamily="2" charset="0"/>
                <a:sym typeface="Arial"/>
              </a:rPr>
              <a:t>Uszkoreit</a:t>
            </a:r>
            <a:r>
              <a:rPr lang="en-US" sz="1800" dirty="0">
                <a:latin typeface="Roboto" panose="02000000000000000000" pitchFamily="2" charset="0"/>
                <a:ea typeface="Roboto" panose="02000000000000000000" pitchFamily="2" charset="0"/>
                <a:cs typeface="Roboto" panose="02000000000000000000" pitchFamily="2" charset="0"/>
                <a:sym typeface="Arial"/>
              </a:rPr>
              <a:t>, </a:t>
            </a:r>
            <a:r>
              <a:rPr lang="en-US" sz="1800" dirty="0" err="1">
                <a:latin typeface="Roboto" panose="02000000000000000000" pitchFamily="2" charset="0"/>
                <a:ea typeface="Roboto" panose="02000000000000000000" pitchFamily="2" charset="0"/>
                <a:cs typeface="Roboto" panose="02000000000000000000" pitchFamily="2" charset="0"/>
                <a:sym typeface="Arial"/>
              </a:rPr>
              <a:t>Llion</a:t>
            </a:r>
            <a:r>
              <a:rPr lang="en-US" sz="1800" dirty="0">
                <a:latin typeface="Roboto" panose="02000000000000000000" pitchFamily="2" charset="0"/>
                <a:ea typeface="Roboto" panose="02000000000000000000" pitchFamily="2" charset="0"/>
                <a:cs typeface="Roboto" panose="02000000000000000000" pitchFamily="2" charset="0"/>
                <a:sym typeface="Arial"/>
              </a:rPr>
              <a:t> Jones, Aidan N Gomez, </a:t>
            </a:r>
            <a:r>
              <a:rPr lang="en-US" sz="1800" dirty="0" err="1">
                <a:latin typeface="Roboto" panose="02000000000000000000" pitchFamily="2" charset="0"/>
                <a:ea typeface="Roboto" panose="02000000000000000000" pitchFamily="2" charset="0"/>
                <a:cs typeface="Roboto" panose="02000000000000000000" pitchFamily="2" charset="0"/>
                <a:sym typeface="Arial"/>
              </a:rPr>
              <a:t>Łukasz</a:t>
            </a:r>
            <a:r>
              <a:rPr lang="en-US" sz="1800" dirty="0">
                <a:latin typeface="Roboto" panose="02000000000000000000" pitchFamily="2" charset="0"/>
                <a:ea typeface="Roboto" panose="02000000000000000000" pitchFamily="2" charset="0"/>
                <a:cs typeface="Roboto" panose="02000000000000000000" pitchFamily="2" charset="0"/>
                <a:sym typeface="Arial"/>
              </a:rPr>
              <a:t> Kaiser, and Illia </a:t>
            </a:r>
            <a:r>
              <a:rPr lang="en-US" sz="1800" dirty="0" err="1">
                <a:latin typeface="Roboto" panose="02000000000000000000" pitchFamily="2" charset="0"/>
                <a:ea typeface="Roboto" panose="02000000000000000000" pitchFamily="2" charset="0"/>
                <a:cs typeface="Roboto" panose="02000000000000000000" pitchFamily="2" charset="0"/>
                <a:sym typeface="Arial"/>
              </a:rPr>
              <a:t>Polosukhin</a:t>
            </a:r>
            <a:r>
              <a:rPr lang="en-US" sz="1800" dirty="0">
                <a:latin typeface="Roboto" panose="02000000000000000000" pitchFamily="2" charset="0"/>
                <a:ea typeface="Roboto" panose="02000000000000000000" pitchFamily="2" charset="0"/>
                <a:cs typeface="Roboto" panose="02000000000000000000" pitchFamily="2" charset="0"/>
                <a:sym typeface="Arial"/>
              </a:rPr>
              <a:t>. 2017. Attention is all you need. Advances in neural information processing systems 30, (2017).</a:t>
            </a:r>
          </a:p>
          <a:p>
            <a:pPr marL="88900" lvl="0" indent="0" algn="l" rtl="0">
              <a:spcBef>
                <a:spcPts val="0"/>
              </a:spcBef>
              <a:spcAft>
                <a:spcPts val="0"/>
              </a:spcAft>
              <a:buSzPts val="2200"/>
              <a:buNone/>
            </a:pPr>
            <a:r>
              <a:rPr lang="en-US" sz="1800" dirty="0">
                <a:latin typeface="Roboto" panose="02000000000000000000" pitchFamily="2" charset="0"/>
                <a:ea typeface="Roboto" panose="02000000000000000000" pitchFamily="2" charset="0"/>
                <a:cs typeface="Roboto" panose="02000000000000000000" pitchFamily="2" charset="0"/>
                <a:sym typeface="Arial"/>
              </a:rPr>
              <a:t>[3]. </a:t>
            </a:r>
            <a:r>
              <a:rPr lang="en-US" sz="1800" dirty="0" err="1">
                <a:latin typeface="Roboto" panose="02000000000000000000" pitchFamily="2" charset="0"/>
                <a:ea typeface="Roboto" panose="02000000000000000000" pitchFamily="2" charset="0"/>
                <a:cs typeface="Roboto" panose="02000000000000000000" pitchFamily="2" charset="0"/>
                <a:sym typeface="Arial"/>
              </a:rPr>
              <a:t>Zhicheng</a:t>
            </a:r>
            <a:r>
              <a:rPr lang="en-US" sz="1800" dirty="0">
                <a:latin typeface="Roboto" panose="02000000000000000000" pitchFamily="2" charset="0"/>
                <a:ea typeface="Roboto" panose="02000000000000000000" pitchFamily="2" charset="0"/>
                <a:cs typeface="Roboto" panose="02000000000000000000" pitchFamily="2" charset="0"/>
                <a:sym typeface="Arial"/>
              </a:rPr>
              <a:t> Huang, </a:t>
            </a:r>
            <a:r>
              <a:rPr lang="en-US" sz="1800" dirty="0" err="1">
                <a:latin typeface="Roboto" panose="02000000000000000000" pitchFamily="2" charset="0"/>
                <a:ea typeface="Roboto" panose="02000000000000000000" pitchFamily="2" charset="0"/>
                <a:cs typeface="Roboto" panose="02000000000000000000" pitchFamily="2" charset="0"/>
                <a:sym typeface="Arial"/>
              </a:rPr>
              <a:t>Zhaoyang</a:t>
            </a:r>
            <a:r>
              <a:rPr lang="en-US" sz="1800" dirty="0">
                <a:latin typeface="Roboto" panose="02000000000000000000" pitchFamily="2" charset="0"/>
                <a:ea typeface="Roboto" panose="02000000000000000000" pitchFamily="2" charset="0"/>
                <a:cs typeface="Roboto" panose="02000000000000000000" pitchFamily="2" charset="0"/>
                <a:sym typeface="Arial"/>
              </a:rPr>
              <a:t> Zeng, Bei Liu, Dongmei Fu, and </a:t>
            </a:r>
            <a:r>
              <a:rPr lang="en-US" sz="1800" dirty="0" err="1">
                <a:latin typeface="Roboto" panose="02000000000000000000" pitchFamily="2" charset="0"/>
                <a:ea typeface="Roboto" panose="02000000000000000000" pitchFamily="2" charset="0"/>
                <a:cs typeface="Roboto" panose="02000000000000000000" pitchFamily="2" charset="0"/>
                <a:sym typeface="Arial"/>
              </a:rPr>
              <a:t>Jianlong</a:t>
            </a:r>
            <a:r>
              <a:rPr lang="en-US" sz="1800" dirty="0">
                <a:latin typeface="Roboto" panose="02000000000000000000" pitchFamily="2" charset="0"/>
                <a:ea typeface="Roboto" panose="02000000000000000000" pitchFamily="2" charset="0"/>
                <a:cs typeface="Roboto" panose="02000000000000000000" pitchFamily="2" charset="0"/>
                <a:sym typeface="Arial"/>
              </a:rPr>
              <a:t> Fu. 2020. Pixel-</a:t>
            </a:r>
            <a:r>
              <a:rPr lang="en-US" sz="1800" dirty="0" err="1">
                <a:latin typeface="Roboto" panose="02000000000000000000" pitchFamily="2" charset="0"/>
                <a:ea typeface="Roboto" panose="02000000000000000000" pitchFamily="2" charset="0"/>
                <a:cs typeface="Roboto" panose="02000000000000000000" pitchFamily="2" charset="0"/>
                <a:sym typeface="Arial"/>
              </a:rPr>
              <a:t>bert</a:t>
            </a:r>
            <a:r>
              <a:rPr lang="en-US" sz="1800" dirty="0">
                <a:latin typeface="Roboto" panose="02000000000000000000" pitchFamily="2" charset="0"/>
                <a:ea typeface="Roboto" panose="02000000000000000000" pitchFamily="2" charset="0"/>
                <a:cs typeface="Roboto" panose="02000000000000000000" pitchFamily="2" charset="0"/>
                <a:sym typeface="Arial"/>
              </a:rPr>
              <a:t>: Aligning image pixels with text by deep multi-modal transformers. </a:t>
            </a:r>
            <a:r>
              <a:rPr lang="en-US" sz="1800" dirty="0" err="1">
                <a:latin typeface="Roboto" panose="02000000000000000000" pitchFamily="2" charset="0"/>
                <a:ea typeface="Roboto" panose="02000000000000000000" pitchFamily="2" charset="0"/>
                <a:cs typeface="Roboto" panose="02000000000000000000" pitchFamily="2" charset="0"/>
                <a:sym typeface="Arial"/>
              </a:rPr>
              <a:t>arXiv</a:t>
            </a:r>
            <a:r>
              <a:rPr lang="en-US" sz="1800">
                <a:latin typeface="Roboto" panose="02000000000000000000" pitchFamily="2" charset="0"/>
                <a:ea typeface="Roboto" panose="02000000000000000000" pitchFamily="2" charset="0"/>
                <a:cs typeface="Roboto" panose="02000000000000000000" pitchFamily="2" charset="0"/>
                <a:sym typeface="Arial"/>
              </a:rPr>
              <a:t> preprint arXiv:2004.00849 (2020).</a:t>
            </a:r>
          </a:p>
          <a:p>
            <a:pPr marL="457200" lvl="0" indent="-368300" algn="l" rtl="0">
              <a:spcBef>
                <a:spcPts val="0"/>
              </a:spcBef>
              <a:spcAft>
                <a:spcPts val="0"/>
              </a:spcAft>
              <a:buSzPts val="2200"/>
              <a:buFont typeface="Arial"/>
              <a:buChar char="●"/>
            </a:pPr>
            <a:endParaRPr lang="en-US" dirty="0">
              <a:latin typeface="Arial"/>
              <a:ea typeface="Arial"/>
              <a:cs typeface="Arial"/>
              <a:sym typeface="Arial"/>
            </a:endParaRPr>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Tóm tắt </a:t>
            </a:r>
            <a:endParaRPr/>
          </a:p>
        </p:txBody>
      </p:sp>
      <p:sp>
        <p:nvSpPr>
          <p:cNvPr id="73" name="Google Shape;73;p1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en" dirty="0"/>
              <a:t>Lớp: CS519</a:t>
            </a:r>
            <a:r>
              <a:rPr lang="en-US" dirty="0"/>
              <a:t>.O11</a:t>
            </a:r>
          </a:p>
          <a:p>
            <a:pPr marL="457200" lvl="0" indent="-368300" algn="l" rtl="0">
              <a:spcBef>
                <a:spcPts val="0"/>
              </a:spcBef>
              <a:spcAft>
                <a:spcPts val="0"/>
              </a:spcAft>
              <a:buSzPts val="2200"/>
              <a:buFont typeface="Arial"/>
              <a:buChar char="●"/>
            </a:pPr>
            <a:r>
              <a:rPr lang="en" dirty="0"/>
              <a:t>Link Github của nhóm: </a:t>
            </a:r>
            <a:endParaRPr dirty="0"/>
          </a:p>
          <a:p>
            <a:pPr marL="457200" lvl="0" indent="-368300" algn="l" rtl="0">
              <a:spcBef>
                <a:spcPts val="0"/>
              </a:spcBef>
              <a:spcAft>
                <a:spcPts val="0"/>
              </a:spcAft>
              <a:buSzPts val="2200"/>
              <a:buChar char="●"/>
            </a:pPr>
            <a:r>
              <a:rPr lang="en" dirty="0"/>
              <a:t>Link YouTube video: </a:t>
            </a:r>
            <a:endParaRPr dirty="0"/>
          </a:p>
          <a:p>
            <a:pPr marL="457200" lvl="0" indent="-368300" algn="l" rtl="0">
              <a:spcBef>
                <a:spcPts val="0"/>
              </a:spcBef>
              <a:spcAft>
                <a:spcPts val="0"/>
              </a:spcAft>
              <a:buSzPts val="2200"/>
              <a:buChar char="●"/>
            </a:pPr>
            <a:r>
              <a:rPr lang="en" dirty="0"/>
              <a:t>Ảnh + Họ và Tên của các thành viên</a:t>
            </a: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pic>
        <p:nvPicPr>
          <p:cNvPr id="5" name="Picture 4">
            <a:extLst>
              <a:ext uri="{FF2B5EF4-FFF2-40B4-BE49-F238E27FC236}">
                <a16:creationId xmlns:a16="http://schemas.microsoft.com/office/drawing/2014/main" id="{CC6CBCF8-B7EB-0928-B98B-E08DC333CE61}"/>
              </a:ext>
            </a:extLst>
          </p:cNvPr>
          <p:cNvPicPr>
            <a:picLocks noChangeAspect="1"/>
          </p:cNvPicPr>
          <p:nvPr/>
        </p:nvPicPr>
        <p:blipFill>
          <a:blip r:embed="rId3"/>
          <a:stretch>
            <a:fillRect/>
          </a:stretch>
        </p:blipFill>
        <p:spPr>
          <a:xfrm>
            <a:off x="4012405" y="2700337"/>
            <a:ext cx="1119189" cy="1119189"/>
          </a:xfrm>
          <a:prstGeom prst="rect">
            <a:avLst/>
          </a:prstGeom>
        </p:spPr>
      </p:pic>
      <p:sp>
        <p:nvSpPr>
          <p:cNvPr id="6" name="TextBox 5">
            <a:extLst>
              <a:ext uri="{FF2B5EF4-FFF2-40B4-BE49-F238E27FC236}">
                <a16:creationId xmlns:a16="http://schemas.microsoft.com/office/drawing/2014/main" id="{81DCEB6D-5085-67C4-B403-D6D90B6231AA}"/>
              </a:ext>
            </a:extLst>
          </p:cNvPr>
          <p:cNvSpPr txBox="1"/>
          <p:nvPr/>
        </p:nvSpPr>
        <p:spPr>
          <a:xfrm>
            <a:off x="3821905" y="4015223"/>
            <a:ext cx="1643399" cy="307777"/>
          </a:xfrm>
          <a:prstGeom prst="rect">
            <a:avLst/>
          </a:prstGeom>
          <a:noFill/>
        </p:spPr>
        <p:txBody>
          <a:bodyPr wrap="none" rtlCol="0">
            <a:spAutoFit/>
          </a:bodyPr>
          <a:lstStyle/>
          <a:p>
            <a:r>
              <a:rPr lang="en-US" b="1" dirty="0" err="1">
                <a:latin typeface="Roboto" panose="02000000000000000000" pitchFamily="2" charset="0"/>
                <a:ea typeface="Roboto" panose="02000000000000000000" pitchFamily="2" charset="0"/>
                <a:cs typeface="Roboto" panose="02000000000000000000" pitchFamily="2" charset="0"/>
              </a:rPr>
              <a:t>Nguyễn</a:t>
            </a:r>
            <a:r>
              <a:rPr lang="en-US" b="1" dirty="0">
                <a:latin typeface="Roboto" panose="02000000000000000000" pitchFamily="2" charset="0"/>
                <a:ea typeface="Roboto" panose="02000000000000000000" pitchFamily="2" charset="0"/>
                <a:cs typeface="Roboto" panose="02000000000000000000" pitchFamily="2" charset="0"/>
              </a:rPr>
              <a:t> Vũ </a:t>
            </a:r>
            <a:r>
              <a:rPr lang="en-US" b="1" dirty="0" err="1">
                <a:latin typeface="Roboto" panose="02000000000000000000" pitchFamily="2" charset="0"/>
                <a:ea typeface="Roboto" panose="02000000000000000000" pitchFamily="2" charset="0"/>
                <a:cs typeface="Roboto" panose="02000000000000000000" pitchFamily="2" charset="0"/>
              </a:rPr>
              <a:t>Dương</a:t>
            </a:r>
            <a:endParaRPr lang="en-US" b="1"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Giới thiệu</a:t>
            </a:r>
            <a:endParaRPr dirty="0"/>
          </a:p>
        </p:txBody>
      </p:sp>
      <p:sp>
        <p:nvSpPr>
          <p:cNvPr id="79" name="Google Shape;79;p15"/>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88900" lvl="0" indent="0" algn="l" rtl="0">
              <a:spcBef>
                <a:spcPts val="0"/>
              </a:spcBef>
              <a:spcAft>
                <a:spcPts val="0"/>
              </a:spcAft>
              <a:buSzPts val="2200"/>
              <a:buNone/>
            </a:pPr>
            <a:r>
              <a:rPr lang="vi-VN" sz="1600" dirty="0"/>
              <a:t>Xây dựng một mô hình toàn năng có thể xử lý nhiều </a:t>
            </a:r>
            <a:r>
              <a:rPr lang="en-US" sz="1600" dirty="0" err="1"/>
              <a:t>bài</a:t>
            </a:r>
            <a:r>
              <a:rPr lang="en-US" sz="1600" dirty="0"/>
              <a:t> </a:t>
            </a:r>
            <a:r>
              <a:rPr lang="en-US" sz="1600" dirty="0" err="1"/>
              <a:t>toán</a:t>
            </a:r>
            <a:r>
              <a:rPr lang="en-US" sz="1600" dirty="0"/>
              <a:t> </a:t>
            </a:r>
            <a:r>
              <a:rPr lang="vi-VN" sz="1600" dirty="0"/>
              <a:t>và </a:t>
            </a:r>
            <a:r>
              <a:rPr lang="en-US" sz="1600" dirty="0" err="1"/>
              <a:t>dữ</a:t>
            </a:r>
            <a:r>
              <a:rPr lang="en-US" sz="1600" dirty="0"/>
              <a:t> </a:t>
            </a:r>
            <a:r>
              <a:rPr lang="en-US" sz="1600" dirty="0" err="1"/>
              <a:t>liệu</a:t>
            </a:r>
            <a:r>
              <a:rPr lang="en-US" sz="1600" dirty="0"/>
              <a:t> </a:t>
            </a:r>
            <a:r>
              <a:rPr lang="en-US" sz="1600" dirty="0" err="1"/>
              <a:t>khác</a:t>
            </a:r>
            <a:r>
              <a:rPr lang="en-US" sz="1600" dirty="0"/>
              <a:t> </a:t>
            </a:r>
            <a:r>
              <a:rPr lang="en-US" sz="1600" dirty="0" err="1"/>
              <a:t>nhau</a:t>
            </a:r>
            <a:r>
              <a:rPr lang="vi-VN" sz="1600" dirty="0"/>
              <a:t> như con người là một mục tiêu hấp dẫn trong cộng đồng AI. Khả năng đạt được mục tiêu này có thể phụ thuộc nhiều vào việc liệu rằng các </a:t>
            </a:r>
            <a:r>
              <a:rPr lang="en-US" sz="1600" dirty="0" err="1"/>
              <a:t>dữ</a:t>
            </a:r>
            <a:r>
              <a:rPr lang="en-US" sz="1600" dirty="0"/>
              <a:t> </a:t>
            </a:r>
            <a:r>
              <a:rPr lang="en-US" sz="1600" dirty="0" err="1"/>
              <a:t>liệu</a:t>
            </a:r>
            <a:r>
              <a:rPr lang="en-US" sz="1600" dirty="0"/>
              <a:t>, </a:t>
            </a:r>
            <a:r>
              <a:rPr lang="en-US" sz="1600" dirty="0" err="1"/>
              <a:t>bài</a:t>
            </a:r>
            <a:r>
              <a:rPr lang="en-US" sz="1600" dirty="0"/>
              <a:t> </a:t>
            </a:r>
            <a:r>
              <a:rPr lang="en-US" sz="1600" dirty="0" err="1"/>
              <a:t>toán</a:t>
            </a:r>
            <a:r>
              <a:rPr lang="en-US" sz="1600" dirty="0"/>
              <a:t> </a:t>
            </a:r>
            <a:r>
              <a:rPr lang="vi-VN" sz="1600" dirty="0"/>
              <a:t>và </a:t>
            </a:r>
            <a:r>
              <a:rPr lang="en-US" sz="1600" dirty="0" err="1"/>
              <a:t>quá</a:t>
            </a:r>
            <a:r>
              <a:rPr lang="en-US" sz="1600" dirty="0"/>
              <a:t> </a:t>
            </a:r>
            <a:r>
              <a:rPr lang="en-US" sz="1600" dirty="0" err="1"/>
              <a:t>trình</a:t>
            </a:r>
            <a:r>
              <a:rPr lang="en-US" sz="1600"/>
              <a:t> </a:t>
            </a:r>
            <a:r>
              <a:rPr lang="vi-VN" sz="1600"/>
              <a:t>huấn </a:t>
            </a:r>
            <a:r>
              <a:rPr lang="vi-VN" sz="1600" dirty="0"/>
              <a:t>luyện đa dạng có thể được biểu diễn bằng chỉ một số ít hình thức có thể được thống nhất và quản lý bởi một mô hình hoặc hệ thống duy nhất hay không.</a:t>
            </a:r>
            <a:endParaRPr sz="1600"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pic>
        <p:nvPicPr>
          <p:cNvPr id="2" name="Picture 1">
            <a:extLst>
              <a:ext uri="{FF2B5EF4-FFF2-40B4-BE49-F238E27FC236}">
                <a16:creationId xmlns:a16="http://schemas.microsoft.com/office/drawing/2014/main" id="{F5186CE2-15EA-C5CD-C594-794CAA845DB6}"/>
              </a:ext>
            </a:extLst>
          </p:cNvPr>
          <p:cNvPicPr>
            <a:picLocks noChangeAspect="1"/>
          </p:cNvPicPr>
          <p:nvPr/>
        </p:nvPicPr>
        <p:blipFill>
          <a:blip r:embed="rId3"/>
          <a:stretch>
            <a:fillRect/>
          </a:stretch>
        </p:blipFill>
        <p:spPr>
          <a:xfrm>
            <a:off x="1547556" y="2299785"/>
            <a:ext cx="6048887" cy="24291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Mục tiêu</a:t>
            </a:r>
            <a:endParaRPr dirty="0"/>
          </a:p>
        </p:txBody>
      </p:sp>
      <p:sp>
        <p:nvSpPr>
          <p:cNvPr id="85" name="Google Shape;85;p16"/>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vi-VN" sz="1800" dirty="0"/>
              <a:t>Nghiên cứu, khảo sát các hướng tiếp cận hiện có </a:t>
            </a:r>
            <a:r>
              <a:rPr lang="en-US" sz="1800" dirty="0" err="1"/>
              <a:t>việc</a:t>
            </a:r>
            <a:r>
              <a:rPr lang="en-US" sz="1800" dirty="0"/>
              <a:t> </a:t>
            </a:r>
            <a:r>
              <a:rPr lang="en-US" sz="1800" dirty="0" err="1"/>
              <a:t>xây</a:t>
            </a:r>
            <a:r>
              <a:rPr lang="en-US" sz="1800" dirty="0"/>
              <a:t> </a:t>
            </a:r>
            <a:r>
              <a:rPr lang="en-US" sz="1800" dirty="0" err="1"/>
              <a:t>dựng</a:t>
            </a:r>
            <a:r>
              <a:rPr lang="en-US" sz="1800" dirty="0"/>
              <a:t> </a:t>
            </a:r>
            <a:r>
              <a:rPr lang="en-US" sz="1800" dirty="0" err="1"/>
              <a:t>mô</a:t>
            </a:r>
            <a:r>
              <a:rPr lang="en-US" sz="1800" dirty="0"/>
              <a:t> </a:t>
            </a:r>
            <a:r>
              <a:rPr lang="en-US" sz="1800" dirty="0" err="1"/>
              <a:t>hình</a:t>
            </a:r>
            <a:r>
              <a:rPr lang="en-US" sz="1800" dirty="0"/>
              <a:t> </a:t>
            </a:r>
            <a:r>
              <a:rPr lang="en-US" sz="1800" dirty="0" err="1"/>
              <a:t>có</a:t>
            </a:r>
            <a:r>
              <a:rPr lang="en-US" sz="1800" dirty="0"/>
              <a:t> </a:t>
            </a:r>
            <a:r>
              <a:rPr lang="en-US" sz="1800" dirty="0" err="1"/>
              <a:t>thể</a:t>
            </a:r>
            <a:r>
              <a:rPr lang="en-US" sz="1800" dirty="0"/>
              <a:t> </a:t>
            </a:r>
            <a:r>
              <a:rPr lang="en-US" sz="1800" dirty="0" err="1"/>
              <a:t>xử</a:t>
            </a:r>
            <a:r>
              <a:rPr lang="en-US" sz="1800" dirty="0"/>
              <a:t> </a:t>
            </a:r>
            <a:r>
              <a:rPr lang="en-US" sz="1800" dirty="0" err="1"/>
              <a:t>lý</a:t>
            </a:r>
            <a:r>
              <a:rPr lang="en-US" sz="1800" dirty="0"/>
              <a:t> </a:t>
            </a:r>
            <a:r>
              <a:rPr lang="en-US" sz="1800" dirty="0" err="1"/>
              <a:t>đa</a:t>
            </a:r>
            <a:r>
              <a:rPr lang="en-US" sz="1800" dirty="0"/>
              <a:t> </a:t>
            </a:r>
            <a:r>
              <a:rPr lang="en-US" sz="1800" dirty="0" err="1"/>
              <a:t>tác</a:t>
            </a:r>
            <a:r>
              <a:rPr lang="en-US" sz="1800" dirty="0"/>
              <a:t> </a:t>
            </a:r>
            <a:r>
              <a:rPr lang="en-US" sz="1800" dirty="0" err="1"/>
              <a:t>vụ</a:t>
            </a:r>
            <a:r>
              <a:rPr lang="en-US" sz="1800" dirty="0"/>
              <a:t>.</a:t>
            </a:r>
          </a:p>
          <a:p>
            <a:pPr>
              <a:buFont typeface="Arial"/>
              <a:buChar char="●"/>
            </a:pPr>
            <a:r>
              <a:rPr lang="en-US" sz="1800" dirty="0" err="1"/>
              <a:t>Đề</a:t>
            </a:r>
            <a:r>
              <a:rPr lang="en-US" sz="1800" dirty="0"/>
              <a:t> </a:t>
            </a:r>
            <a:r>
              <a:rPr lang="en-US" sz="1800" dirty="0" err="1"/>
              <a:t>xuất</a:t>
            </a:r>
            <a:r>
              <a:rPr lang="en-US" sz="1800" dirty="0"/>
              <a:t> </a:t>
            </a:r>
            <a:r>
              <a:rPr lang="en-US" sz="1800" dirty="0" err="1"/>
              <a:t>một</a:t>
            </a:r>
            <a:r>
              <a:rPr lang="en-US" sz="1800" dirty="0"/>
              <a:t> framework </a:t>
            </a:r>
            <a:r>
              <a:rPr lang="en-US" sz="1800" dirty="0" err="1"/>
              <a:t>không</a:t>
            </a:r>
            <a:r>
              <a:rPr lang="en-US" sz="1800" dirty="0"/>
              <a:t> </a:t>
            </a:r>
            <a:r>
              <a:rPr lang="en-US" sz="1800" dirty="0" err="1"/>
              <a:t>phụ</a:t>
            </a:r>
            <a:r>
              <a:rPr lang="en-US" sz="1800" dirty="0"/>
              <a:t> </a:t>
            </a:r>
            <a:r>
              <a:rPr lang="en-US" sz="1800" dirty="0" err="1"/>
              <a:t>thuộc</a:t>
            </a:r>
            <a:r>
              <a:rPr lang="en-US" sz="1800" dirty="0"/>
              <a:t> </a:t>
            </a:r>
            <a:r>
              <a:rPr lang="en-US" sz="1800" dirty="0" err="1"/>
              <a:t>vào</a:t>
            </a:r>
            <a:r>
              <a:rPr lang="en-US" sz="1800" dirty="0"/>
              <a:t> task, modality </a:t>
            </a:r>
            <a:r>
              <a:rPr lang="en-US" sz="1800" dirty="0" err="1"/>
              <a:t>và</a:t>
            </a:r>
            <a:r>
              <a:rPr lang="en-US" sz="1800" dirty="0"/>
              <a:t> Task Comprehensiveness. </a:t>
            </a:r>
            <a:r>
              <a:rPr lang="en-US" sz="1800" dirty="0" err="1"/>
              <a:t>Có</a:t>
            </a:r>
            <a:r>
              <a:rPr lang="en-US" sz="1800" dirty="0"/>
              <a:t> </a:t>
            </a:r>
            <a:r>
              <a:rPr lang="en-US" sz="1800" dirty="0" err="1"/>
              <a:t>thể</a:t>
            </a:r>
            <a:r>
              <a:rPr lang="en-US" sz="1800" dirty="0"/>
              <a:t> </a:t>
            </a:r>
            <a:r>
              <a:rPr lang="en-US" sz="1800" dirty="0" err="1"/>
              <a:t>giải</a:t>
            </a:r>
            <a:r>
              <a:rPr lang="en-US" sz="1800" dirty="0"/>
              <a:t> </a:t>
            </a:r>
            <a:r>
              <a:rPr lang="en-US" sz="1800" dirty="0" err="1"/>
              <a:t>quyết</a:t>
            </a:r>
            <a:r>
              <a:rPr lang="en-US" sz="1800" dirty="0"/>
              <a:t> </a:t>
            </a:r>
            <a:r>
              <a:rPr lang="en-US" sz="1800" dirty="0" err="1"/>
              <a:t>nhiều</a:t>
            </a:r>
            <a:r>
              <a:rPr lang="en-US" sz="1800" dirty="0"/>
              <a:t> </a:t>
            </a:r>
            <a:r>
              <a:rPr lang="en-US" sz="1800" dirty="0" err="1"/>
              <a:t>tác</a:t>
            </a:r>
            <a:r>
              <a:rPr lang="en-US" sz="1800" dirty="0"/>
              <a:t> </a:t>
            </a:r>
            <a:r>
              <a:rPr lang="en-US" sz="1800" dirty="0" err="1"/>
              <a:t>vụ</a:t>
            </a:r>
            <a:r>
              <a:rPr lang="en-US" sz="1800" dirty="0"/>
              <a:t> bao </a:t>
            </a:r>
            <a:r>
              <a:rPr lang="en-US" sz="1800" dirty="0" err="1"/>
              <a:t>gồm</a:t>
            </a:r>
            <a:r>
              <a:rPr lang="en-US" sz="1800" dirty="0"/>
              <a:t>: text-to-image generation, visual grounding, visual question answering (VQA), image captioning, image classification, language modeling, etc., </a:t>
            </a:r>
            <a:r>
              <a:rPr lang="en-US" sz="1800" dirty="0" err="1"/>
              <a:t>thông</a:t>
            </a:r>
            <a:r>
              <a:rPr lang="en-US" sz="1800" dirty="0"/>
              <a:t> qua </a:t>
            </a:r>
            <a:r>
              <a:rPr lang="en-US" sz="1800" dirty="0" err="1"/>
              <a:t>một</a:t>
            </a:r>
            <a:r>
              <a:rPr lang="en-US" sz="1800" dirty="0"/>
              <a:t> framework </a:t>
            </a:r>
            <a:r>
              <a:rPr lang="en-US" sz="1800" dirty="0" err="1"/>
              <a:t>học</a:t>
            </a:r>
            <a:r>
              <a:rPr lang="en-US" sz="1800" dirty="0"/>
              <a:t> sequence-to-sequence </a:t>
            </a:r>
            <a:r>
              <a:rPr lang="en-US" sz="1800" dirty="0" err="1"/>
              <a:t>đơn</a:t>
            </a:r>
            <a:r>
              <a:rPr lang="en-US" sz="1800" dirty="0"/>
              <a:t> </a:t>
            </a:r>
            <a:r>
              <a:rPr lang="en-US" sz="1800" dirty="0" err="1"/>
              <a:t>giản</a:t>
            </a:r>
            <a:r>
              <a:rPr lang="en-US" sz="1800" dirty="0"/>
              <a:t> </a:t>
            </a:r>
            <a:r>
              <a:rPr lang="en-US" sz="1800" dirty="0" err="1"/>
              <a:t>với</a:t>
            </a:r>
            <a:r>
              <a:rPr lang="en-US" sz="1800" dirty="0"/>
              <a:t> </a:t>
            </a:r>
            <a:r>
              <a:rPr lang="en-US" sz="1800" dirty="0" err="1"/>
              <a:t>một</a:t>
            </a:r>
            <a:r>
              <a:rPr lang="en-US" sz="1800" dirty="0"/>
              <a:t> unified instruction-based task.</a:t>
            </a:r>
          </a:p>
          <a:p>
            <a:pPr>
              <a:buFont typeface="Arial"/>
              <a:buChar char="●"/>
            </a:pPr>
            <a:r>
              <a:rPr lang="vi-VN" sz="1800" dirty="0"/>
              <a:t>Đánh giá mô hình </a:t>
            </a:r>
            <a:r>
              <a:rPr lang="en-US" sz="1800" dirty="0" err="1"/>
              <a:t>với</a:t>
            </a:r>
            <a:r>
              <a:rPr lang="en-US" sz="1800" dirty="0"/>
              <a:t> </a:t>
            </a:r>
            <a:r>
              <a:rPr lang="en-US" sz="1800" dirty="0" err="1"/>
              <a:t>các</a:t>
            </a:r>
            <a:r>
              <a:rPr lang="en-US" sz="1800" dirty="0"/>
              <a:t> SOTA </a:t>
            </a:r>
            <a:r>
              <a:rPr lang="en-US" sz="1800" dirty="0" err="1"/>
              <a:t>trên</a:t>
            </a:r>
            <a:r>
              <a:rPr lang="en-US" sz="1800" dirty="0"/>
              <a:t> </a:t>
            </a:r>
            <a:r>
              <a:rPr lang="en-US" sz="1800" dirty="0" err="1"/>
              <a:t>các</a:t>
            </a:r>
            <a:r>
              <a:rPr lang="en-US" sz="1800" dirty="0"/>
              <a:t> </a:t>
            </a:r>
            <a:r>
              <a:rPr lang="en-US" sz="1800" dirty="0" err="1"/>
              <a:t>tác</a:t>
            </a:r>
            <a:r>
              <a:rPr lang="en-US" sz="1800" dirty="0"/>
              <a:t> </a:t>
            </a:r>
            <a:r>
              <a:rPr lang="en-US" sz="1800" dirty="0" err="1"/>
              <a:t>vụ</a:t>
            </a:r>
            <a:r>
              <a:rPr lang="vi-VN" sz="1800" dirty="0"/>
              <a:t> và xây dựng chương trình </a:t>
            </a:r>
            <a:r>
              <a:rPr lang="vi-VN" sz="1800" dirty="0" err="1"/>
              <a:t>demo</a:t>
            </a:r>
            <a:r>
              <a:rPr lang="vi-VN" sz="1800" dirty="0"/>
              <a:t> trực quan hóa nghiên cứu</a:t>
            </a:r>
            <a:endParaRPr lang="en-US" sz="1800" dirty="0"/>
          </a:p>
          <a:p>
            <a:pPr marL="457200" lvl="0" indent="-368300" algn="l" rtl="0">
              <a:spcBef>
                <a:spcPts val="0"/>
              </a:spcBef>
              <a:spcAft>
                <a:spcPts val="0"/>
              </a:spcAft>
              <a:buSzPts val="2200"/>
              <a:buFont typeface="Arial"/>
              <a:buChar char="●"/>
            </a:pPr>
            <a:endParaRPr lang="vi-VN" sz="1800" dirty="0"/>
          </a:p>
          <a:p>
            <a:pPr marL="457200" lvl="0" indent="-368300" algn="l" rtl="0">
              <a:spcBef>
                <a:spcPts val="0"/>
              </a:spcBef>
              <a:spcAft>
                <a:spcPts val="0"/>
              </a:spcAft>
              <a:buSzPts val="2200"/>
              <a:buFont typeface="Arial"/>
              <a:buChar char="●"/>
            </a:pPr>
            <a:endParaRPr sz="1800" dirty="0">
              <a:latin typeface="Arial"/>
              <a:ea typeface="Arial"/>
              <a:cs typeface="Arial"/>
              <a:sym typeface="Arial"/>
            </a:endParaRPr>
          </a:p>
          <a:p>
            <a:pPr marL="457200" lvl="0" indent="0" algn="l" rtl="0">
              <a:spcBef>
                <a:spcPts val="1600"/>
              </a:spcBef>
              <a:spcAft>
                <a:spcPts val="0"/>
              </a:spcAft>
              <a:buNone/>
            </a:pPr>
            <a:endParaRPr sz="1800" dirty="0"/>
          </a:p>
          <a:p>
            <a:pPr marL="457200" lvl="0" indent="0" algn="l" rtl="0">
              <a:spcBef>
                <a:spcPts val="1600"/>
              </a:spcBef>
              <a:spcAft>
                <a:spcPts val="0"/>
              </a:spcAft>
              <a:buNone/>
            </a:pPr>
            <a:endParaRPr sz="1800" dirty="0"/>
          </a:p>
          <a:p>
            <a:pPr marL="457200" lvl="0" indent="0" algn="l" rtl="0">
              <a:spcBef>
                <a:spcPts val="1600"/>
              </a:spcBef>
              <a:spcAft>
                <a:spcPts val="0"/>
              </a:spcAft>
              <a:buNone/>
            </a:pPr>
            <a:endParaRPr sz="1800" dirty="0"/>
          </a:p>
          <a:p>
            <a:pPr marL="914400" lvl="0" indent="0" algn="l" rtl="0">
              <a:spcBef>
                <a:spcPts val="1600"/>
              </a:spcBef>
              <a:spcAft>
                <a:spcPts val="1600"/>
              </a:spcAft>
              <a:buNone/>
            </a:pP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Nội dung và Phương pháp</a:t>
            </a:r>
            <a:endParaRPr/>
          </a:p>
        </p:txBody>
      </p:sp>
      <p:sp>
        <p:nvSpPr>
          <p:cNvPr id="91" name="Google Shape;91;p17"/>
          <p:cNvSpPr txBox="1">
            <a:spLocks noGrp="1"/>
          </p:cNvSpPr>
          <p:nvPr>
            <p:ph type="body" idx="1"/>
          </p:nvPr>
        </p:nvSpPr>
        <p:spPr>
          <a:xfrm>
            <a:off x="192881" y="906969"/>
            <a:ext cx="8222100" cy="3908400"/>
          </a:xfrm>
          <a:prstGeom prst="rect">
            <a:avLst/>
          </a:prstGeom>
        </p:spPr>
        <p:txBody>
          <a:bodyPr spcFirstLastPara="1" wrap="square" lIns="91425" tIns="91425" rIns="91425" bIns="91425" anchor="t" anchorCtr="0">
            <a:noAutofit/>
          </a:bodyPr>
          <a:lstStyle/>
          <a:p>
            <a:pPr marL="88900" lvl="0" indent="0" algn="l" rtl="0">
              <a:spcBef>
                <a:spcPts val="0"/>
              </a:spcBef>
              <a:spcAft>
                <a:spcPts val="0"/>
              </a:spcAft>
              <a:buSzPts val="2200"/>
              <a:buNone/>
            </a:pPr>
            <a:r>
              <a:rPr lang="en-US" sz="2400" b="1" dirty="0" err="1"/>
              <a:t>Nội</a:t>
            </a:r>
            <a:r>
              <a:rPr lang="en-US" sz="2400" b="1" dirty="0"/>
              <a:t> dung 1: </a:t>
            </a:r>
            <a:r>
              <a:rPr lang="vi-VN" sz="2400" b="1" dirty="0"/>
              <a:t>Nghiên cứu, khảo sát các hướng tiếp cận hiện có việc xây dựng mô hình có thể xử lý đa tác vụ.</a:t>
            </a:r>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
        <p:nvSpPr>
          <p:cNvPr id="4" name="Google Shape;85;p16">
            <a:extLst>
              <a:ext uri="{FF2B5EF4-FFF2-40B4-BE49-F238E27FC236}">
                <a16:creationId xmlns:a16="http://schemas.microsoft.com/office/drawing/2014/main" id="{AA92FA4A-2930-81FA-CD53-639E6248635C}"/>
              </a:ext>
            </a:extLst>
          </p:cNvPr>
          <p:cNvSpPr txBox="1">
            <a:spLocks/>
          </p:cNvSpPr>
          <p:nvPr/>
        </p:nvSpPr>
        <p:spPr>
          <a:xfrm>
            <a:off x="307388" y="1772031"/>
            <a:ext cx="8222100" cy="3908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000000"/>
              </a:buClr>
              <a:buSzPts val="2200"/>
              <a:buFont typeface="Roboto"/>
              <a:buChar char="●"/>
              <a:defRPr sz="2200" b="0" i="0" u="none" strike="noStrike" cap="none">
                <a:solidFill>
                  <a:srgbClr val="000000"/>
                </a:solidFill>
                <a:latin typeface="Roboto"/>
                <a:ea typeface="Roboto"/>
                <a:cs typeface="Roboto"/>
                <a:sym typeface="Roboto"/>
              </a:defRPr>
            </a:lvl1pPr>
            <a:lvl2pPr marL="914400" marR="0" lvl="1" indent="-355600" algn="l" rtl="0">
              <a:lnSpc>
                <a:spcPct val="115000"/>
              </a:lnSpc>
              <a:spcBef>
                <a:spcPts val="1600"/>
              </a:spcBef>
              <a:spcAft>
                <a:spcPts val="0"/>
              </a:spcAft>
              <a:buClr>
                <a:srgbClr val="000000"/>
              </a:buClr>
              <a:buSzPts val="2000"/>
              <a:buFont typeface="Roboto"/>
              <a:buChar char="○"/>
              <a:defRPr sz="2000" b="0" i="0" u="none" strike="noStrike" cap="none">
                <a:solidFill>
                  <a:srgbClr val="000000"/>
                </a:solidFill>
                <a:latin typeface="Roboto"/>
                <a:ea typeface="Roboto"/>
                <a:cs typeface="Roboto"/>
                <a:sym typeface="Roboto"/>
              </a:defRPr>
            </a:lvl2pPr>
            <a:lvl3pPr marL="1371600" marR="0" lvl="2" indent="-342900" algn="l" rtl="0">
              <a:lnSpc>
                <a:spcPct val="115000"/>
              </a:lnSpc>
              <a:spcBef>
                <a:spcPts val="160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3pPr>
            <a:lvl4pPr marL="1828800" marR="0" lvl="3" indent="-330200" algn="l" rtl="0">
              <a:lnSpc>
                <a:spcPct val="115000"/>
              </a:lnSpc>
              <a:spcBef>
                <a:spcPts val="1600"/>
              </a:spcBef>
              <a:spcAft>
                <a:spcPts val="0"/>
              </a:spcAft>
              <a:buClr>
                <a:srgbClr val="000000"/>
              </a:buClr>
              <a:buSzPts val="1600"/>
              <a:buFont typeface="Roboto"/>
              <a:buChar char="●"/>
              <a:defRPr sz="16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a:buFont typeface="Arial"/>
              <a:buChar char="●"/>
            </a:pPr>
            <a:r>
              <a:rPr lang="en-US" sz="1800" dirty="0" err="1"/>
              <a:t>Đọc</a:t>
            </a:r>
            <a:r>
              <a:rPr lang="en-US" sz="1800" dirty="0"/>
              <a:t> </a:t>
            </a:r>
            <a:r>
              <a:rPr lang="en-US" sz="1800" dirty="0" err="1"/>
              <a:t>các</a:t>
            </a:r>
            <a:r>
              <a:rPr lang="en-US" sz="1800" dirty="0"/>
              <a:t> </a:t>
            </a:r>
            <a:r>
              <a:rPr lang="en-US" sz="1800" dirty="0" err="1"/>
              <a:t>bài</a:t>
            </a:r>
            <a:r>
              <a:rPr lang="en-US" sz="1800" dirty="0"/>
              <a:t> </a:t>
            </a:r>
            <a:r>
              <a:rPr lang="en-US" sz="1800" dirty="0" err="1"/>
              <a:t>báo</a:t>
            </a:r>
            <a:r>
              <a:rPr lang="en-US" sz="1800" dirty="0"/>
              <a:t> </a:t>
            </a:r>
            <a:r>
              <a:rPr lang="en-US" sz="1800" dirty="0" err="1"/>
              <a:t>liên</a:t>
            </a:r>
            <a:r>
              <a:rPr lang="en-US" sz="1800" dirty="0"/>
              <a:t> </a:t>
            </a:r>
            <a:r>
              <a:rPr lang="en-US" sz="1800" dirty="0" err="1"/>
              <a:t>quan</a:t>
            </a:r>
            <a:r>
              <a:rPr lang="en-US" sz="1800" dirty="0"/>
              <a:t> </a:t>
            </a:r>
            <a:r>
              <a:rPr lang="en-US" sz="1800" dirty="0" err="1"/>
              <a:t>đến</a:t>
            </a:r>
            <a:r>
              <a:rPr lang="en-US" sz="1800" dirty="0"/>
              <a:t> multimodal model </a:t>
            </a:r>
            <a:r>
              <a:rPr lang="en-US" sz="1800" dirty="0" err="1"/>
              <a:t>trong</a:t>
            </a:r>
            <a:r>
              <a:rPr lang="en-US" sz="1800" dirty="0"/>
              <a:t> </a:t>
            </a:r>
            <a:r>
              <a:rPr lang="en-US" sz="1800" dirty="0" err="1"/>
              <a:t>các</a:t>
            </a:r>
            <a:r>
              <a:rPr lang="en-US" sz="1800" dirty="0"/>
              <a:t> </a:t>
            </a:r>
            <a:r>
              <a:rPr lang="en-US" sz="1800" dirty="0" err="1"/>
              <a:t>hội</a:t>
            </a:r>
            <a:r>
              <a:rPr lang="en-US" sz="1800" dirty="0"/>
              <a:t> </a:t>
            </a:r>
            <a:r>
              <a:rPr lang="en-US" sz="1800" dirty="0" err="1"/>
              <a:t>nghị</a:t>
            </a:r>
            <a:r>
              <a:rPr lang="en-US" sz="1800" dirty="0"/>
              <a:t> </a:t>
            </a:r>
            <a:r>
              <a:rPr lang="en-US" sz="1800" dirty="0" err="1"/>
              <a:t>lớn</a:t>
            </a:r>
            <a:r>
              <a:rPr lang="en-US" sz="1800" dirty="0"/>
              <a:t> </a:t>
            </a:r>
            <a:r>
              <a:rPr lang="en-US" sz="1800" dirty="0" err="1"/>
              <a:t>như</a:t>
            </a:r>
            <a:r>
              <a:rPr lang="en-US" sz="1800" dirty="0"/>
              <a:t> ICML, IJCAI,… </a:t>
            </a:r>
          </a:p>
          <a:p>
            <a:pPr>
              <a:buFont typeface="Arial"/>
              <a:buChar char="●"/>
            </a:pPr>
            <a:r>
              <a:rPr lang="en-US" sz="1800" dirty="0" err="1"/>
              <a:t>Tìm</a:t>
            </a:r>
            <a:r>
              <a:rPr lang="en-US" sz="1800" dirty="0"/>
              <a:t> </a:t>
            </a:r>
            <a:r>
              <a:rPr lang="en-US" sz="1800" dirty="0" err="1"/>
              <a:t>các</a:t>
            </a:r>
            <a:r>
              <a:rPr lang="en-US" sz="1800" dirty="0"/>
              <a:t> </a:t>
            </a:r>
            <a:r>
              <a:rPr lang="en-US" sz="1800" dirty="0" err="1"/>
              <a:t>phương</a:t>
            </a:r>
            <a:r>
              <a:rPr lang="en-US" sz="1800" dirty="0"/>
              <a:t> </a:t>
            </a:r>
            <a:r>
              <a:rPr lang="en-US" sz="1800" dirty="0" err="1"/>
              <a:t>thức</a:t>
            </a:r>
            <a:r>
              <a:rPr lang="en-US" sz="1800" dirty="0"/>
              <a:t> </a:t>
            </a:r>
            <a:r>
              <a:rPr lang="en-US" sz="1800" dirty="0" err="1"/>
              <a:t>của</a:t>
            </a:r>
            <a:r>
              <a:rPr lang="en-US" sz="1800" dirty="0"/>
              <a:t> </a:t>
            </a:r>
            <a:r>
              <a:rPr lang="en-US" sz="1800" dirty="0" err="1"/>
              <a:t>các</a:t>
            </a:r>
            <a:r>
              <a:rPr lang="en-US" sz="1800" dirty="0"/>
              <a:t> </a:t>
            </a:r>
            <a:r>
              <a:rPr lang="en-US" sz="1800" dirty="0" err="1"/>
              <a:t>mô</a:t>
            </a:r>
            <a:r>
              <a:rPr lang="en-US" sz="1800" dirty="0"/>
              <a:t> </a:t>
            </a:r>
            <a:r>
              <a:rPr lang="en-US" sz="1800" dirty="0" err="1"/>
              <a:t>hình</a:t>
            </a:r>
            <a:r>
              <a:rPr lang="en-US" sz="1800" dirty="0"/>
              <a:t> </a:t>
            </a:r>
            <a:r>
              <a:rPr lang="en-US" sz="1800" dirty="0" err="1"/>
              <a:t>hiện</a:t>
            </a:r>
            <a:r>
              <a:rPr lang="en-US" sz="1800" dirty="0"/>
              <a:t> </a:t>
            </a:r>
            <a:r>
              <a:rPr lang="en-US" sz="1800" dirty="0" err="1"/>
              <a:t>có</a:t>
            </a:r>
            <a:r>
              <a:rPr lang="en-US" sz="1800" dirty="0"/>
              <a:t> </a:t>
            </a:r>
            <a:r>
              <a:rPr lang="en-US" sz="1800" dirty="0" err="1"/>
              <a:t>về</a:t>
            </a:r>
            <a:r>
              <a:rPr lang="en-US" sz="1800" dirty="0"/>
              <a:t> </a:t>
            </a:r>
            <a:r>
              <a:rPr lang="en-US" sz="1800" dirty="0" err="1"/>
              <a:t>cách</a:t>
            </a:r>
            <a:r>
              <a:rPr lang="en-US" sz="1800" dirty="0"/>
              <a:t> </a:t>
            </a:r>
            <a:r>
              <a:rPr lang="en-US" sz="1800" dirty="0" err="1"/>
              <a:t>họ</a:t>
            </a:r>
            <a:r>
              <a:rPr lang="en-US" sz="1800" dirty="0"/>
              <a:t> </a:t>
            </a:r>
            <a:r>
              <a:rPr lang="en-US" sz="1800" dirty="0" err="1"/>
              <a:t>xử</a:t>
            </a:r>
            <a:r>
              <a:rPr lang="en-US" sz="1800" dirty="0"/>
              <a:t> </a:t>
            </a:r>
            <a:r>
              <a:rPr lang="en-US" sz="1800" dirty="0" err="1"/>
              <a:t>lý</a:t>
            </a:r>
            <a:r>
              <a:rPr lang="en-US" sz="1800" dirty="0"/>
              <a:t> </a:t>
            </a:r>
            <a:r>
              <a:rPr lang="en-US" sz="1800" dirty="0" err="1"/>
              <a:t>hai</a:t>
            </a:r>
            <a:r>
              <a:rPr lang="en-US" sz="1800" dirty="0"/>
              <a:t> </a:t>
            </a:r>
            <a:r>
              <a:rPr lang="en-US" sz="1800" dirty="0" err="1"/>
              <a:t>loại</a:t>
            </a:r>
            <a:r>
              <a:rPr lang="en-US" sz="1800" dirty="0"/>
              <a:t> </a:t>
            </a:r>
            <a:r>
              <a:rPr lang="en-US" sz="1800" dirty="0" err="1"/>
              <a:t>dữ</a:t>
            </a:r>
            <a:r>
              <a:rPr lang="en-US" sz="1800" dirty="0"/>
              <a:t> </a:t>
            </a:r>
            <a:r>
              <a:rPr lang="en-US" sz="1800" dirty="0" err="1"/>
              <a:t>liệu</a:t>
            </a:r>
            <a:r>
              <a:rPr lang="en-US" sz="1800" dirty="0"/>
              <a:t> </a:t>
            </a:r>
            <a:r>
              <a:rPr lang="en-US" sz="1800" dirty="0" err="1"/>
              <a:t>khác</a:t>
            </a:r>
            <a:r>
              <a:rPr lang="en-US" sz="1800" dirty="0"/>
              <a:t> </a:t>
            </a:r>
            <a:r>
              <a:rPr lang="en-US" sz="1800" dirty="0" err="1"/>
              <a:t>nhau</a:t>
            </a:r>
            <a:r>
              <a:rPr lang="en-US" sz="1800" dirty="0"/>
              <a:t>.</a:t>
            </a:r>
          </a:p>
          <a:p>
            <a:pPr>
              <a:buFont typeface="Arial"/>
              <a:buChar char="●"/>
            </a:pPr>
            <a:r>
              <a:rPr lang="en-US" sz="1800" dirty="0" err="1"/>
              <a:t>Hầu</a:t>
            </a:r>
            <a:r>
              <a:rPr lang="en-US" sz="1800" dirty="0"/>
              <a:t> </a:t>
            </a:r>
            <a:r>
              <a:rPr lang="en-US" sz="1800" dirty="0" err="1"/>
              <a:t>hết</a:t>
            </a:r>
            <a:r>
              <a:rPr lang="en-US" sz="1800" dirty="0"/>
              <a:t> </a:t>
            </a:r>
            <a:r>
              <a:rPr lang="en-US" sz="1800" dirty="0" err="1"/>
              <a:t>thì</a:t>
            </a:r>
            <a:r>
              <a:rPr lang="en-US" sz="1800" dirty="0"/>
              <a:t> </a:t>
            </a:r>
            <a:r>
              <a:rPr lang="en-US" sz="1800" dirty="0" err="1"/>
              <a:t>các</a:t>
            </a:r>
            <a:r>
              <a:rPr lang="en-US" sz="1800" dirty="0"/>
              <a:t> </a:t>
            </a:r>
            <a:r>
              <a:rPr lang="en-US" sz="1800" dirty="0" err="1"/>
              <a:t>mô</a:t>
            </a:r>
            <a:r>
              <a:rPr lang="en-US" sz="1800" dirty="0"/>
              <a:t> </a:t>
            </a:r>
            <a:r>
              <a:rPr lang="en-US" sz="1800" dirty="0" err="1"/>
              <a:t>hình</a:t>
            </a:r>
            <a:r>
              <a:rPr lang="en-US" sz="1800" dirty="0"/>
              <a:t> </a:t>
            </a:r>
            <a:r>
              <a:rPr lang="en-US" sz="1800" dirty="0" err="1"/>
              <a:t>dạng</a:t>
            </a:r>
            <a:r>
              <a:rPr lang="en-US" sz="1800" dirty="0"/>
              <a:t> </a:t>
            </a:r>
            <a:r>
              <a:rPr lang="en-US" sz="1800" dirty="0" err="1"/>
              <a:t>này</a:t>
            </a:r>
            <a:r>
              <a:rPr lang="en-US" sz="1800" dirty="0"/>
              <a:t> </a:t>
            </a:r>
            <a:r>
              <a:rPr lang="en-US" sz="1800" dirty="0" err="1"/>
              <a:t>đều</a:t>
            </a:r>
            <a:r>
              <a:rPr lang="en-US" sz="1800" dirty="0"/>
              <a:t> </a:t>
            </a:r>
            <a:r>
              <a:rPr lang="en-US" sz="1800" dirty="0" err="1"/>
              <a:t>phải</a:t>
            </a:r>
            <a:r>
              <a:rPr lang="en-US" sz="1800" dirty="0"/>
              <a:t> </a:t>
            </a:r>
            <a:r>
              <a:rPr lang="en-US" sz="1800" dirty="0" err="1"/>
              <a:t>được</a:t>
            </a:r>
            <a:r>
              <a:rPr lang="en-US" sz="1800" dirty="0"/>
              <a:t> </a:t>
            </a:r>
            <a:r>
              <a:rPr lang="en-US" sz="1800" dirty="0" err="1"/>
              <a:t>tinh</a:t>
            </a:r>
            <a:r>
              <a:rPr lang="en-US" sz="1800" dirty="0"/>
              <a:t> </a:t>
            </a:r>
            <a:r>
              <a:rPr lang="en-US" sz="1800" dirty="0" err="1"/>
              <a:t>chỉnh</a:t>
            </a:r>
            <a:r>
              <a:rPr lang="en-US" sz="1800" dirty="0"/>
              <a:t> </a:t>
            </a:r>
            <a:r>
              <a:rPr lang="en-US" sz="1800" dirty="0" err="1"/>
              <a:t>dựa</a:t>
            </a:r>
            <a:r>
              <a:rPr lang="en-US" sz="1800" dirty="0"/>
              <a:t> </a:t>
            </a:r>
            <a:r>
              <a:rPr lang="en-US" sz="1800" dirty="0" err="1"/>
              <a:t>trên</a:t>
            </a:r>
            <a:r>
              <a:rPr lang="en-US" sz="1800" dirty="0"/>
              <a:t> </a:t>
            </a:r>
            <a:r>
              <a:rPr lang="en-US" sz="1800" dirty="0" err="1"/>
              <a:t>các</a:t>
            </a:r>
            <a:r>
              <a:rPr lang="en-US" sz="1800" dirty="0"/>
              <a:t> </a:t>
            </a:r>
            <a:r>
              <a:rPr lang="en-US" sz="1800" dirty="0" err="1"/>
              <a:t>mô</a:t>
            </a:r>
            <a:r>
              <a:rPr lang="en-US" sz="1800" dirty="0"/>
              <a:t> </a:t>
            </a:r>
            <a:r>
              <a:rPr lang="en-US" sz="1800" dirty="0" err="1"/>
              <a:t>hình</a:t>
            </a:r>
            <a:r>
              <a:rPr lang="en-US" sz="1800" dirty="0"/>
              <a:t> </a:t>
            </a:r>
            <a:r>
              <a:rPr lang="en-US" sz="1800" dirty="0" err="1"/>
              <a:t>có</a:t>
            </a:r>
            <a:r>
              <a:rPr lang="en-US" sz="1800" dirty="0"/>
              <a:t> </a:t>
            </a:r>
            <a:r>
              <a:rPr lang="en-US" sz="1800" dirty="0" err="1"/>
              <a:t>sẵn</a:t>
            </a:r>
            <a:r>
              <a:rPr lang="en-US" sz="1800" dirty="0"/>
              <a:t> </a:t>
            </a:r>
            <a:r>
              <a:rPr lang="en-US" sz="1800" dirty="0" err="1"/>
              <a:t>mới</a:t>
            </a:r>
            <a:r>
              <a:rPr lang="en-US" sz="1800" dirty="0"/>
              <a:t> </a:t>
            </a:r>
            <a:r>
              <a:rPr lang="en-US" sz="1800" dirty="0" err="1"/>
              <a:t>có</a:t>
            </a:r>
            <a:r>
              <a:rPr lang="en-US" sz="1800" dirty="0"/>
              <a:t> </a:t>
            </a:r>
            <a:r>
              <a:rPr lang="en-US" sz="1800" dirty="0" err="1"/>
              <a:t>thể</a:t>
            </a:r>
            <a:r>
              <a:rPr lang="en-US" sz="1800" dirty="0"/>
              <a:t> </a:t>
            </a:r>
            <a:r>
              <a:rPr lang="en-US" sz="1800" dirty="0" err="1"/>
              <a:t>đạt</a:t>
            </a:r>
            <a:r>
              <a:rPr lang="en-US" sz="1800" dirty="0"/>
              <a:t> </a:t>
            </a:r>
            <a:r>
              <a:rPr lang="en-US" sz="1800" dirty="0" err="1"/>
              <a:t>được</a:t>
            </a:r>
            <a:r>
              <a:rPr lang="en-US" sz="1800" dirty="0"/>
              <a:t> </a:t>
            </a:r>
            <a:r>
              <a:rPr lang="en-US" sz="1800" dirty="0" err="1"/>
              <a:t>độ</a:t>
            </a:r>
            <a:r>
              <a:rPr lang="en-US" sz="1800" dirty="0"/>
              <a:t> </a:t>
            </a:r>
            <a:r>
              <a:rPr lang="en-US" sz="1800" dirty="0" err="1"/>
              <a:t>hiệu</a:t>
            </a:r>
            <a:r>
              <a:rPr lang="en-US" sz="1800" dirty="0"/>
              <a:t> </a:t>
            </a:r>
            <a:r>
              <a:rPr lang="en-US" sz="1800" dirty="0" err="1"/>
              <a:t>quả</a:t>
            </a:r>
            <a:r>
              <a:rPr lang="en-US" sz="1800" dirty="0"/>
              <a:t> </a:t>
            </a:r>
            <a:r>
              <a:rPr lang="en-US" sz="1800" dirty="0" err="1"/>
              <a:t>cao</a:t>
            </a:r>
            <a:r>
              <a:rPr lang="en-US" sz="1800" dirty="0"/>
              <a:t>.</a:t>
            </a:r>
            <a:endParaRPr lang="vi-VN" sz="1800" dirty="0"/>
          </a:p>
          <a:p>
            <a:pPr>
              <a:buFont typeface="Arial"/>
              <a:buChar char="●"/>
            </a:pPr>
            <a:endParaRPr lang="vi-VN" sz="1600" dirty="0">
              <a:latin typeface="Arial"/>
              <a:ea typeface="Arial"/>
              <a:cs typeface="Arial"/>
              <a:sym typeface="Arial"/>
            </a:endParaRPr>
          </a:p>
          <a:p>
            <a:pPr indent="0">
              <a:spcBef>
                <a:spcPts val="1600"/>
              </a:spcBef>
              <a:buFont typeface="Roboto"/>
              <a:buNone/>
            </a:pPr>
            <a:endParaRPr lang="vi-VN" sz="1600" dirty="0"/>
          </a:p>
          <a:p>
            <a:pPr indent="0">
              <a:spcBef>
                <a:spcPts val="1600"/>
              </a:spcBef>
              <a:buFont typeface="Roboto"/>
              <a:buNone/>
            </a:pPr>
            <a:endParaRPr lang="vi-VN" sz="1600" dirty="0"/>
          </a:p>
          <a:p>
            <a:pPr indent="0">
              <a:spcBef>
                <a:spcPts val="1600"/>
              </a:spcBef>
              <a:buFont typeface="Roboto"/>
              <a:buNone/>
            </a:pPr>
            <a:endParaRPr lang="vi-VN" sz="1600" dirty="0"/>
          </a:p>
          <a:p>
            <a:pPr marL="914400" indent="0">
              <a:spcBef>
                <a:spcPts val="1600"/>
              </a:spcBef>
              <a:spcAft>
                <a:spcPts val="1600"/>
              </a:spcAft>
              <a:buFont typeface="Roboto"/>
              <a:buNone/>
            </a:pPr>
            <a:endParaRPr lang="vi-V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Nội dung và Phương pháp</a:t>
            </a:r>
            <a:endParaRPr/>
          </a:p>
        </p:txBody>
      </p:sp>
      <p:sp>
        <p:nvSpPr>
          <p:cNvPr id="91" name="Google Shape;91;p17"/>
          <p:cNvSpPr txBox="1">
            <a:spLocks noGrp="1"/>
          </p:cNvSpPr>
          <p:nvPr>
            <p:ph type="body" idx="1"/>
          </p:nvPr>
        </p:nvSpPr>
        <p:spPr>
          <a:xfrm>
            <a:off x="128587" y="728375"/>
            <a:ext cx="8222100" cy="3908400"/>
          </a:xfrm>
          <a:prstGeom prst="rect">
            <a:avLst/>
          </a:prstGeom>
        </p:spPr>
        <p:txBody>
          <a:bodyPr spcFirstLastPara="1" wrap="square" lIns="91425" tIns="91425" rIns="91425" bIns="91425" anchor="t" anchorCtr="0">
            <a:noAutofit/>
          </a:bodyPr>
          <a:lstStyle/>
          <a:p>
            <a:pPr marL="88900" indent="0">
              <a:buNone/>
            </a:pPr>
            <a:r>
              <a:rPr lang="en-US" sz="2000" b="1" dirty="0" err="1"/>
              <a:t>Nội</a:t>
            </a:r>
            <a:r>
              <a:rPr lang="en-US" sz="2000" b="1" dirty="0"/>
              <a:t> dung 2: </a:t>
            </a:r>
            <a:r>
              <a:rPr lang="en-US" sz="2000" b="1" dirty="0" err="1"/>
              <a:t>Xây</a:t>
            </a:r>
            <a:r>
              <a:rPr lang="en-US" sz="2000" b="1" dirty="0"/>
              <a:t> </a:t>
            </a:r>
            <a:r>
              <a:rPr lang="en-US" sz="2000" b="1" dirty="0" err="1"/>
              <a:t>dựng</a:t>
            </a:r>
            <a:r>
              <a:rPr lang="en-US" sz="2000" b="1" dirty="0"/>
              <a:t> model: </a:t>
            </a:r>
            <a:r>
              <a:rPr lang="en-US" sz="2000" b="1" dirty="0" err="1"/>
              <a:t>một</a:t>
            </a:r>
            <a:r>
              <a:rPr lang="en-US" sz="2000" b="1" dirty="0"/>
              <a:t> framework sequence-to-sequence </a:t>
            </a:r>
            <a:r>
              <a:rPr lang="en-US" sz="2000" b="1" dirty="0" err="1"/>
              <a:t>đơn</a:t>
            </a:r>
            <a:r>
              <a:rPr lang="en-US" sz="2000" b="1" dirty="0"/>
              <a:t> </a:t>
            </a:r>
            <a:r>
              <a:rPr lang="en-US" sz="2000" b="1" dirty="0" err="1"/>
              <a:t>giản</a:t>
            </a:r>
            <a:r>
              <a:rPr lang="en-US" sz="2000" b="1" dirty="0"/>
              <a:t> </a:t>
            </a:r>
            <a:r>
              <a:rPr lang="en-US" sz="2000" b="1" dirty="0" err="1"/>
              <a:t>mà</a:t>
            </a:r>
            <a:r>
              <a:rPr lang="en-US" sz="2000" b="1" dirty="0"/>
              <a:t> </a:t>
            </a:r>
            <a:r>
              <a:rPr lang="en-US" sz="2000" b="1" dirty="0" err="1"/>
              <a:t>không</a:t>
            </a:r>
            <a:r>
              <a:rPr lang="en-US" sz="2000" b="1" dirty="0"/>
              <a:t> </a:t>
            </a:r>
            <a:r>
              <a:rPr lang="en-US" sz="2000" b="1" dirty="0" err="1"/>
              <a:t>cần</a:t>
            </a:r>
            <a:r>
              <a:rPr lang="en-US" sz="2000" b="1" dirty="0"/>
              <a:t> </a:t>
            </a:r>
            <a:r>
              <a:rPr lang="en-US" sz="2000" b="1" dirty="0" err="1"/>
              <a:t>một</a:t>
            </a:r>
            <a:r>
              <a:rPr lang="en-US" sz="2000" b="1" dirty="0"/>
              <a:t> </a:t>
            </a:r>
            <a:r>
              <a:rPr lang="en-US" sz="2000" b="1" dirty="0" err="1"/>
              <a:t>tinh</a:t>
            </a:r>
            <a:r>
              <a:rPr lang="en-US" sz="2000" b="1" dirty="0"/>
              <a:t> </a:t>
            </a:r>
            <a:r>
              <a:rPr lang="en-US" sz="2000" b="1" dirty="0" err="1"/>
              <a:t>chỉnh</a:t>
            </a:r>
            <a:r>
              <a:rPr lang="en-US" sz="2000" b="1" dirty="0"/>
              <a:t> </a:t>
            </a:r>
            <a:r>
              <a:rPr lang="en-US" sz="2000" b="1" dirty="0" err="1"/>
              <a:t>từ</a:t>
            </a:r>
            <a:r>
              <a:rPr lang="en-US" sz="2000" b="1" dirty="0"/>
              <a:t> </a:t>
            </a:r>
            <a:r>
              <a:rPr lang="en-US" sz="2000" b="1" dirty="0" err="1"/>
              <a:t>một</a:t>
            </a:r>
            <a:r>
              <a:rPr lang="en-US" sz="2000" b="1" dirty="0"/>
              <a:t> pretrain model </a:t>
            </a:r>
            <a:r>
              <a:rPr lang="en-US" sz="2000" b="1" dirty="0" err="1"/>
              <a:t>khác</a:t>
            </a:r>
            <a:endParaRPr lang="en-US" sz="2000" b="1" dirty="0"/>
          </a:p>
          <a:p>
            <a:pPr marL="546100" lvl="0" indent="-457200" algn="l" rtl="0">
              <a:spcBef>
                <a:spcPts val="0"/>
              </a:spcBef>
              <a:spcAft>
                <a:spcPts val="0"/>
              </a:spcAft>
              <a:buSzPts val="2200"/>
              <a:buAutoNum type="arabicPeriod"/>
            </a:pPr>
            <a:endParaRPr lang="vi-VN" sz="1800" b="1"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
        <p:nvSpPr>
          <p:cNvPr id="4" name="Google Shape;85;p16">
            <a:extLst>
              <a:ext uri="{FF2B5EF4-FFF2-40B4-BE49-F238E27FC236}">
                <a16:creationId xmlns:a16="http://schemas.microsoft.com/office/drawing/2014/main" id="{AA92FA4A-2930-81FA-CD53-639E6248635C}"/>
              </a:ext>
            </a:extLst>
          </p:cNvPr>
          <p:cNvSpPr txBox="1">
            <a:spLocks/>
          </p:cNvSpPr>
          <p:nvPr/>
        </p:nvSpPr>
        <p:spPr>
          <a:xfrm>
            <a:off x="303976" y="1750600"/>
            <a:ext cx="8222100" cy="3908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000000"/>
              </a:buClr>
              <a:buSzPts val="2200"/>
              <a:buFont typeface="Roboto"/>
              <a:buChar char="●"/>
              <a:defRPr sz="2200" b="0" i="0" u="none" strike="noStrike" cap="none">
                <a:solidFill>
                  <a:srgbClr val="000000"/>
                </a:solidFill>
                <a:latin typeface="Roboto"/>
                <a:ea typeface="Roboto"/>
                <a:cs typeface="Roboto"/>
                <a:sym typeface="Roboto"/>
              </a:defRPr>
            </a:lvl1pPr>
            <a:lvl2pPr marL="914400" marR="0" lvl="1" indent="-355600" algn="l" rtl="0">
              <a:lnSpc>
                <a:spcPct val="115000"/>
              </a:lnSpc>
              <a:spcBef>
                <a:spcPts val="1600"/>
              </a:spcBef>
              <a:spcAft>
                <a:spcPts val="0"/>
              </a:spcAft>
              <a:buClr>
                <a:srgbClr val="000000"/>
              </a:buClr>
              <a:buSzPts val="2000"/>
              <a:buFont typeface="Roboto"/>
              <a:buChar char="○"/>
              <a:defRPr sz="2000" b="0" i="0" u="none" strike="noStrike" cap="none">
                <a:solidFill>
                  <a:srgbClr val="000000"/>
                </a:solidFill>
                <a:latin typeface="Roboto"/>
                <a:ea typeface="Roboto"/>
                <a:cs typeface="Roboto"/>
                <a:sym typeface="Roboto"/>
              </a:defRPr>
            </a:lvl2pPr>
            <a:lvl3pPr marL="1371600" marR="0" lvl="2" indent="-342900" algn="l" rtl="0">
              <a:lnSpc>
                <a:spcPct val="115000"/>
              </a:lnSpc>
              <a:spcBef>
                <a:spcPts val="160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3pPr>
            <a:lvl4pPr marL="1828800" marR="0" lvl="3" indent="-330200" algn="l" rtl="0">
              <a:lnSpc>
                <a:spcPct val="115000"/>
              </a:lnSpc>
              <a:spcBef>
                <a:spcPts val="1600"/>
              </a:spcBef>
              <a:spcAft>
                <a:spcPts val="0"/>
              </a:spcAft>
              <a:buClr>
                <a:srgbClr val="000000"/>
              </a:buClr>
              <a:buSzPts val="1600"/>
              <a:buFont typeface="Roboto"/>
              <a:buChar char="●"/>
              <a:defRPr sz="16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a:buFont typeface="Arial"/>
              <a:buChar char="●"/>
            </a:pPr>
            <a:r>
              <a:rPr lang="en-US" sz="1800" dirty="0" err="1"/>
              <a:t>Sử</a:t>
            </a:r>
            <a:r>
              <a:rPr lang="en-US" sz="1800" dirty="0"/>
              <a:t> </a:t>
            </a:r>
            <a:r>
              <a:rPr lang="en-US" sz="1800" dirty="0" err="1"/>
              <a:t>dụng</a:t>
            </a:r>
            <a:r>
              <a:rPr lang="en-US" sz="1800" dirty="0"/>
              <a:t> </a:t>
            </a:r>
            <a:r>
              <a:rPr lang="en-US" sz="1800" dirty="0" err="1"/>
              <a:t>mô</a:t>
            </a:r>
            <a:r>
              <a:rPr lang="en-US" sz="1800" dirty="0"/>
              <a:t> </a:t>
            </a:r>
            <a:r>
              <a:rPr lang="en-US" sz="1800" dirty="0" err="1"/>
              <a:t>hình</a:t>
            </a:r>
            <a:r>
              <a:rPr lang="en-US" sz="1800" dirty="0"/>
              <a:t> </a:t>
            </a:r>
            <a:r>
              <a:rPr lang="en-US" sz="1800" dirty="0" err="1"/>
              <a:t>Transforner</a:t>
            </a:r>
            <a:r>
              <a:rPr lang="en-US" sz="1800" dirty="0"/>
              <a:t> encoder-decoder </a:t>
            </a:r>
            <a:r>
              <a:rPr lang="en-US" sz="1800" dirty="0" err="1"/>
              <a:t>để</a:t>
            </a:r>
            <a:r>
              <a:rPr lang="en-US" sz="1800" dirty="0"/>
              <a:t> </a:t>
            </a:r>
            <a:r>
              <a:rPr lang="en-US" sz="1800" dirty="0" err="1"/>
              <a:t>xử</a:t>
            </a:r>
            <a:r>
              <a:rPr lang="en-US" sz="1800" dirty="0"/>
              <a:t> </a:t>
            </a:r>
            <a:r>
              <a:rPr lang="en-US" sz="1800" dirty="0" err="1"/>
              <a:t>lý</a:t>
            </a:r>
            <a:r>
              <a:rPr lang="en-US" sz="1800" dirty="0"/>
              <a:t> </a:t>
            </a:r>
            <a:r>
              <a:rPr lang="en-US" sz="1800" dirty="0" err="1"/>
              <a:t>các</a:t>
            </a:r>
            <a:r>
              <a:rPr lang="en-US" sz="1800" dirty="0"/>
              <a:t> </a:t>
            </a:r>
            <a:r>
              <a:rPr lang="en-US" sz="1800" dirty="0" err="1"/>
              <a:t>nhiệm</a:t>
            </a:r>
            <a:r>
              <a:rPr lang="en-US" sz="1800" dirty="0"/>
              <a:t> </a:t>
            </a:r>
            <a:r>
              <a:rPr lang="en-US" sz="1800" dirty="0" err="1"/>
              <a:t>vụ</a:t>
            </a:r>
            <a:r>
              <a:rPr lang="en-US" sz="1800" dirty="0"/>
              <a:t> </a:t>
            </a:r>
            <a:r>
              <a:rPr lang="en-US" sz="1800" dirty="0" err="1"/>
              <a:t>khác</a:t>
            </a:r>
            <a:r>
              <a:rPr lang="en-US" sz="1800" dirty="0"/>
              <a:t> </a:t>
            </a:r>
            <a:r>
              <a:rPr lang="en-US" sz="1800" dirty="0" err="1"/>
              <a:t>nhau</a:t>
            </a:r>
            <a:endParaRPr lang="en-US" sz="1800" dirty="0"/>
          </a:p>
          <a:p>
            <a:pPr>
              <a:buFont typeface="Arial"/>
              <a:buChar char="●"/>
            </a:pPr>
            <a:r>
              <a:rPr lang="en-US" sz="1800" dirty="0">
                <a:sym typeface="Arial"/>
              </a:rPr>
              <a:t>K</a:t>
            </a:r>
            <a:r>
              <a:rPr lang="vi-VN" sz="1800" dirty="0">
                <a:sym typeface="Arial"/>
              </a:rPr>
              <a:t>hông sử dụng thêm các thành phần có thể </a:t>
            </a:r>
            <a:r>
              <a:rPr lang="en-US" sz="1800" dirty="0" err="1">
                <a:sym typeface="Arial"/>
              </a:rPr>
              <a:t>huấn</a:t>
            </a:r>
            <a:r>
              <a:rPr lang="en-US" sz="1800" dirty="0">
                <a:sym typeface="Arial"/>
              </a:rPr>
              <a:t> </a:t>
            </a:r>
            <a:r>
              <a:rPr lang="en-US" sz="1800" dirty="0" err="1">
                <a:sym typeface="Arial"/>
              </a:rPr>
              <a:t>luyện</a:t>
            </a:r>
            <a:r>
              <a:rPr lang="en-US" sz="1800" dirty="0">
                <a:sym typeface="Arial"/>
              </a:rPr>
              <a:t> </a:t>
            </a:r>
            <a:r>
              <a:rPr lang="vi-VN" sz="1800" dirty="0">
                <a:sym typeface="Arial"/>
              </a:rPr>
              <a:t>được trong quá trình </a:t>
            </a:r>
            <a:r>
              <a:rPr lang="en-US" sz="1800" dirty="0">
                <a:sym typeface="Arial"/>
              </a:rPr>
              <a:t>pretraining </a:t>
            </a:r>
            <a:r>
              <a:rPr lang="vi-VN" sz="1800" dirty="0">
                <a:sym typeface="Arial"/>
              </a:rPr>
              <a:t>hoặc </a:t>
            </a:r>
            <a:r>
              <a:rPr lang="en-US" sz="1800" dirty="0">
                <a:sym typeface="Arial"/>
              </a:rPr>
              <a:t>finetuning</a:t>
            </a:r>
          </a:p>
          <a:p>
            <a:pPr>
              <a:buFont typeface="Arial"/>
              <a:buChar char="●"/>
            </a:pPr>
            <a:r>
              <a:rPr lang="en-US" sz="1800" dirty="0">
                <a:sym typeface="Arial"/>
              </a:rPr>
              <a:t>T</a:t>
            </a:r>
            <a:r>
              <a:rPr lang="vi-VN" sz="1800" dirty="0" err="1">
                <a:sym typeface="Arial"/>
              </a:rPr>
              <a:t>uân</a:t>
            </a:r>
            <a:r>
              <a:rPr lang="vi-VN" sz="1800" dirty="0">
                <a:sym typeface="Arial"/>
              </a:rPr>
              <a:t> theo </a:t>
            </a:r>
            <a:r>
              <a:rPr lang="vi-VN" sz="1800" dirty="0" err="1">
                <a:sym typeface="Arial"/>
              </a:rPr>
              <a:t>Normformer</a:t>
            </a:r>
            <a:r>
              <a:rPr lang="vi-VN" sz="1800" dirty="0">
                <a:sym typeface="Arial"/>
              </a:rPr>
              <a:t> để thêm hai lớp chuẩn hóa (LN) và </a:t>
            </a:r>
            <a:r>
              <a:rPr lang="vi-VN" sz="1800" dirty="0" err="1">
                <a:sym typeface="Arial"/>
              </a:rPr>
              <a:t>Hasdacale</a:t>
            </a:r>
            <a:r>
              <a:rPr lang="en-US" sz="1800" dirty="0">
                <a:sym typeface="Arial"/>
              </a:rPr>
              <a:t> attention</a:t>
            </a:r>
            <a:r>
              <a:rPr lang="vi-VN" sz="1800" dirty="0">
                <a:sym typeface="Arial"/>
              </a:rPr>
              <a:t> để ổn định quá trình đào tạo và tăng tốc độ hội tụ.</a:t>
            </a:r>
          </a:p>
          <a:p>
            <a:pPr indent="0">
              <a:spcBef>
                <a:spcPts val="1600"/>
              </a:spcBef>
              <a:buFont typeface="Roboto"/>
              <a:buNone/>
            </a:pPr>
            <a:endParaRPr lang="vi-VN" sz="1600" dirty="0"/>
          </a:p>
          <a:p>
            <a:pPr indent="0">
              <a:spcBef>
                <a:spcPts val="1600"/>
              </a:spcBef>
              <a:buFont typeface="Roboto"/>
              <a:buNone/>
            </a:pPr>
            <a:endParaRPr lang="vi-VN" sz="1600" dirty="0"/>
          </a:p>
          <a:p>
            <a:pPr indent="0">
              <a:spcBef>
                <a:spcPts val="1600"/>
              </a:spcBef>
              <a:buFont typeface="Roboto"/>
              <a:buNone/>
            </a:pPr>
            <a:endParaRPr lang="vi-VN" sz="1600" dirty="0"/>
          </a:p>
          <a:p>
            <a:pPr marL="914400" indent="0">
              <a:spcBef>
                <a:spcPts val="1600"/>
              </a:spcBef>
              <a:spcAft>
                <a:spcPts val="1600"/>
              </a:spcAft>
              <a:buFont typeface="Roboto"/>
              <a:buNone/>
            </a:pPr>
            <a:endParaRPr lang="vi-VN" sz="1600" dirty="0"/>
          </a:p>
        </p:txBody>
      </p:sp>
    </p:spTree>
    <p:extLst>
      <p:ext uri="{BB962C8B-B14F-4D97-AF65-F5344CB8AC3E}">
        <p14:creationId xmlns:p14="http://schemas.microsoft.com/office/powerpoint/2010/main" val="915305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Nội dung và Phương pháp</a:t>
            </a:r>
            <a:endParaRPr/>
          </a:p>
        </p:txBody>
      </p:sp>
      <p:sp>
        <p:nvSpPr>
          <p:cNvPr id="91" name="Google Shape;91;p17"/>
          <p:cNvSpPr txBox="1">
            <a:spLocks noGrp="1"/>
          </p:cNvSpPr>
          <p:nvPr>
            <p:ph type="body" idx="1"/>
          </p:nvPr>
        </p:nvSpPr>
        <p:spPr>
          <a:xfrm>
            <a:off x="128587" y="728375"/>
            <a:ext cx="8222100" cy="812998"/>
          </a:xfrm>
          <a:prstGeom prst="rect">
            <a:avLst/>
          </a:prstGeom>
        </p:spPr>
        <p:txBody>
          <a:bodyPr spcFirstLastPara="1" wrap="square" lIns="91425" tIns="91425" rIns="91425" bIns="91425" anchor="t" anchorCtr="0">
            <a:noAutofit/>
          </a:bodyPr>
          <a:lstStyle/>
          <a:p>
            <a:pPr marL="88900" indent="0">
              <a:buNone/>
            </a:pPr>
            <a:r>
              <a:rPr lang="en-US" sz="2000" b="1" dirty="0" err="1"/>
              <a:t>Nội</a:t>
            </a:r>
            <a:r>
              <a:rPr lang="en-US" sz="2000" b="1" dirty="0"/>
              <a:t> dung 2: </a:t>
            </a:r>
            <a:r>
              <a:rPr lang="en-US" sz="2000" b="1" dirty="0" err="1"/>
              <a:t>Xây</a:t>
            </a:r>
            <a:r>
              <a:rPr lang="en-US" sz="2000" b="1" dirty="0"/>
              <a:t> </a:t>
            </a:r>
            <a:r>
              <a:rPr lang="en-US" sz="2000" b="1" dirty="0" err="1"/>
              <a:t>dựng</a:t>
            </a:r>
            <a:r>
              <a:rPr lang="en-US" sz="2000" b="1" dirty="0"/>
              <a:t> model: </a:t>
            </a:r>
            <a:r>
              <a:rPr lang="en-US" sz="2000" b="1" dirty="0" err="1"/>
              <a:t>một</a:t>
            </a:r>
            <a:r>
              <a:rPr lang="en-US" sz="2000" b="1" dirty="0"/>
              <a:t> framework sequence-to-sequence </a:t>
            </a:r>
            <a:r>
              <a:rPr lang="en-US" sz="2000" b="1" dirty="0" err="1"/>
              <a:t>đơn</a:t>
            </a:r>
            <a:r>
              <a:rPr lang="en-US" sz="2000" b="1" dirty="0"/>
              <a:t> </a:t>
            </a:r>
            <a:r>
              <a:rPr lang="en-US" sz="2000" b="1" dirty="0" err="1"/>
              <a:t>giản</a:t>
            </a:r>
            <a:r>
              <a:rPr lang="en-US" sz="2000" b="1" dirty="0"/>
              <a:t> </a:t>
            </a:r>
            <a:r>
              <a:rPr lang="en-US" sz="2000" b="1" dirty="0" err="1"/>
              <a:t>mà</a:t>
            </a:r>
            <a:r>
              <a:rPr lang="en-US" sz="2000" b="1" dirty="0"/>
              <a:t> </a:t>
            </a:r>
            <a:r>
              <a:rPr lang="en-US" sz="2000" b="1" dirty="0" err="1"/>
              <a:t>không</a:t>
            </a:r>
            <a:r>
              <a:rPr lang="en-US" sz="2000" b="1" dirty="0"/>
              <a:t> </a:t>
            </a:r>
            <a:r>
              <a:rPr lang="en-US" sz="2000" b="1" dirty="0" err="1"/>
              <a:t>cần</a:t>
            </a:r>
            <a:r>
              <a:rPr lang="en-US" sz="2000" b="1" dirty="0"/>
              <a:t> </a:t>
            </a:r>
            <a:r>
              <a:rPr lang="en-US" sz="2000" b="1" dirty="0" err="1"/>
              <a:t>một</a:t>
            </a:r>
            <a:r>
              <a:rPr lang="en-US" sz="2000" b="1" dirty="0"/>
              <a:t> </a:t>
            </a:r>
            <a:r>
              <a:rPr lang="en-US" sz="2000" b="1" dirty="0" err="1"/>
              <a:t>tinh</a:t>
            </a:r>
            <a:r>
              <a:rPr lang="en-US" sz="2000" b="1" dirty="0"/>
              <a:t> </a:t>
            </a:r>
            <a:r>
              <a:rPr lang="en-US" sz="2000" b="1" dirty="0" err="1"/>
              <a:t>chỉnh</a:t>
            </a:r>
            <a:r>
              <a:rPr lang="en-US" sz="2000" b="1" dirty="0"/>
              <a:t> </a:t>
            </a:r>
            <a:r>
              <a:rPr lang="en-US" sz="2000" b="1" dirty="0" err="1"/>
              <a:t>từ</a:t>
            </a:r>
            <a:r>
              <a:rPr lang="en-US" sz="2000" b="1" dirty="0"/>
              <a:t> </a:t>
            </a:r>
            <a:r>
              <a:rPr lang="en-US" sz="2000" b="1" dirty="0" err="1"/>
              <a:t>một</a:t>
            </a:r>
            <a:r>
              <a:rPr lang="en-US" sz="2000" b="1" dirty="0"/>
              <a:t> pretrain model </a:t>
            </a:r>
            <a:r>
              <a:rPr lang="en-US" sz="2000" b="1" dirty="0" err="1"/>
              <a:t>khác</a:t>
            </a:r>
            <a:r>
              <a:rPr lang="en-US" sz="2000" b="1" dirty="0"/>
              <a:t>.</a:t>
            </a:r>
            <a:endParaRPr dirty="0"/>
          </a:p>
        </p:txBody>
      </p:sp>
      <p:sp>
        <p:nvSpPr>
          <p:cNvPr id="4" name="Google Shape;85;p16">
            <a:extLst>
              <a:ext uri="{FF2B5EF4-FFF2-40B4-BE49-F238E27FC236}">
                <a16:creationId xmlns:a16="http://schemas.microsoft.com/office/drawing/2014/main" id="{AA92FA4A-2930-81FA-CD53-639E6248635C}"/>
              </a:ext>
            </a:extLst>
          </p:cNvPr>
          <p:cNvSpPr txBox="1">
            <a:spLocks/>
          </p:cNvSpPr>
          <p:nvPr/>
        </p:nvSpPr>
        <p:spPr>
          <a:xfrm>
            <a:off x="128587" y="1541373"/>
            <a:ext cx="4172193" cy="5199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000000"/>
              </a:buClr>
              <a:buSzPts val="2200"/>
              <a:buFont typeface="Roboto"/>
              <a:buChar char="●"/>
              <a:defRPr sz="2200" b="0" i="0" u="none" strike="noStrike" cap="none">
                <a:solidFill>
                  <a:srgbClr val="000000"/>
                </a:solidFill>
                <a:latin typeface="Roboto"/>
                <a:ea typeface="Roboto"/>
                <a:cs typeface="Roboto"/>
                <a:sym typeface="Roboto"/>
              </a:defRPr>
            </a:lvl1pPr>
            <a:lvl2pPr marL="914400" marR="0" lvl="1" indent="-355600" algn="l" rtl="0">
              <a:lnSpc>
                <a:spcPct val="115000"/>
              </a:lnSpc>
              <a:spcBef>
                <a:spcPts val="1600"/>
              </a:spcBef>
              <a:spcAft>
                <a:spcPts val="0"/>
              </a:spcAft>
              <a:buClr>
                <a:srgbClr val="000000"/>
              </a:buClr>
              <a:buSzPts val="2000"/>
              <a:buFont typeface="Roboto"/>
              <a:buChar char="○"/>
              <a:defRPr sz="2000" b="0" i="0" u="none" strike="noStrike" cap="none">
                <a:solidFill>
                  <a:srgbClr val="000000"/>
                </a:solidFill>
                <a:latin typeface="Roboto"/>
                <a:ea typeface="Roboto"/>
                <a:cs typeface="Roboto"/>
                <a:sym typeface="Roboto"/>
              </a:defRPr>
            </a:lvl2pPr>
            <a:lvl3pPr marL="1371600" marR="0" lvl="2" indent="-342900" algn="l" rtl="0">
              <a:lnSpc>
                <a:spcPct val="115000"/>
              </a:lnSpc>
              <a:spcBef>
                <a:spcPts val="160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3pPr>
            <a:lvl4pPr marL="1828800" marR="0" lvl="3" indent="-330200" algn="l" rtl="0">
              <a:lnSpc>
                <a:spcPct val="115000"/>
              </a:lnSpc>
              <a:spcBef>
                <a:spcPts val="1600"/>
              </a:spcBef>
              <a:spcAft>
                <a:spcPts val="0"/>
              </a:spcAft>
              <a:buClr>
                <a:srgbClr val="000000"/>
              </a:buClr>
              <a:buSzPts val="1600"/>
              <a:buFont typeface="Roboto"/>
              <a:buChar char="●"/>
              <a:defRPr sz="16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88900" indent="0">
              <a:buNone/>
            </a:pPr>
            <a:r>
              <a:rPr lang="en-US" sz="1800" dirty="0" err="1"/>
              <a:t>Với</a:t>
            </a:r>
            <a:r>
              <a:rPr lang="en-US" sz="1800" dirty="0"/>
              <a:t> 3 </a:t>
            </a:r>
            <a:r>
              <a:rPr lang="en-US" sz="1800" dirty="0" err="1"/>
              <a:t>đặc</a:t>
            </a:r>
            <a:r>
              <a:rPr lang="en-US" sz="1800" dirty="0"/>
              <a:t> </a:t>
            </a:r>
            <a:r>
              <a:rPr lang="en-US" sz="1800"/>
              <a:t>điểm</a:t>
            </a:r>
            <a:endParaRPr lang="vi-VN" sz="1600" dirty="0"/>
          </a:p>
        </p:txBody>
      </p:sp>
      <p:sp>
        <p:nvSpPr>
          <p:cNvPr id="3" name="Rectangle 2">
            <a:extLst>
              <a:ext uri="{FF2B5EF4-FFF2-40B4-BE49-F238E27FC236}">
                <a16:creationId xmlns:a16="http://schemas.microsoft.com/office/drawing/2014/main" id="{3624A99B-E228-C51E-B43A-C9B1ED7D9BBE}"/>
              </a:ext>
            </a:extLst>
          </p:cNvPr>
          <p:cNvSpPr/>
          <p:nvPr/>
        </p:nvSpPr>
        <p:spPr>
          <a:xfrm>
            <a:off x="1605362" y="2571750"/>
            <a:ext cx="1728061" cy="100739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Biểu</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diễn</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tác</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vụ</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thống</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nhất</a:t>
            </a:r>
            <a:endParaRPr lang="en-US"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5" name="Google Shape;85;p16">
            <a:extLst>
              <a:ext uri="{FF2B5EF4-FFF2-40B4-BE49-F238E27FC236}">
                <a16:creationId xmlns:a16="http://schemas.microsoft.com/office/drawing/2014/main" id="{B12B4BFE-B2DF-158C-32B2-5BC6F7E08761}"/>
              </a:ext>
            </a:extLst>
          </p:cNvPr>
          <p:cNvSpPr txBox="1">
            <a:spLocks/>
          </p:cNvSpPr>
          <p:nvPr/>
        </p:nvSpPr>
        <p:spPr>
          <a:xfrm>
            <a:off x="1559877" y="2000289"/>
            <a:ext cx="1819033" cy="4231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000000"/>
              </a:buClr>
              <a:buSzPts val="2200"/>
              <a:buFont typeface="Roboto"/>
              <a:buChar char="●"/>
              <a:defRPr sz="2200" b="0" i="0" u="none" strike="noStrike" cap="none">
                <a:solidFill>
                  <a:srgbClr val="000000"/>
                </a:solidFill>
                <a:latin typeface="Roboto"/>
                <a:ea typeface="Roboto"/>
                <a:cs typeface="Roboto"/>
                <a:sym typeface="Roboto"/>
              </a:defRPr>
            </a:lvl1pPr>
            <a:lvl2pPr marL="914400" marR="0" lvl="1" indent="-355600" algn="l" rtl="0">
              <a:lnSpc>
                <a:spcPct val="115000"/>
              </a:lnSpc>
              <a:spcBef>
                <a:spcPts val="1600"/>
              </a:spcBef>
              <a:spcAft>
                <a:spcPts val="0"/>
              </a:spcAft>
              <a:buClr>
                <a:srgbClr val="000000"/>
              </a:buClr>
              <a:buSzPts val="2000"/>
              <a:buFont typeface="Roboto"/>
              <a:buChar char="○"/>
              <a:defRPr sz="2000" b="0" i="0" u="none" strike="noStrike" cap="none">
                <a:solidFill>
                  <a:srgbClr val="000000"/>
                </a:solidFill>
                <a:latin typeface="Roboto"/>
                <a:ea typeface="Roboto"/>
                <a:cs typeface="Roboto"/>
                <a:sym typeface="Roboto"/>
              </a:defRPr>
            </a:lvl2pPr>
            <a:lvl3pPr marL="1371600" marR="0" lvl="2" indent="-342900" algn="l" rtl="0">
              <a:lnSpc>
                <a:spcPct val="115000"/>
              </a:lnSpc>
              <a:spcBef>
                <a:spcPts val="160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3pPr>
            <a:lvl4pPr marL="1828800" marR="0" lvl="3" indent="-330200" algn="l" rtl="0">
              <a:lnSpc>
                <a:spcPct val="115000"/>
              </a:lnSpc>
              <a:spcBef>
                <a:spcPts val="1600"/>
              </a:spcBef>
              <a:spcAft>
                <a:spcPts val="0"/>
              </a:spcAft>
              <a:buClr>
                <a:srgbClr val="000000"/>
              </a:buClr>
              <a:buSzPts val="1600"/>
              <a:buFont typeface="Roboto"/>
              <a:buChar char="●"/>
              <a:defRPr sz="16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88900" indent="0">
              <a:buNone/>
            </a:pPr>
            <a:r>
              <a:rPr lang="en-US" sz="1800" dirty="0">
                <a:solidFill>
                  <a:schemeClr val="tx1"/>
                </a:solidFill>
              </a:rPr>
              <a:t>Task Agnostic</a:t>
            </a:r>
            <a:endParaRPr lang="vi-VN" sz="1600" dirty="0">
              <a:solidFill>
                <a:schemeClr val="tx1"/>
              </a:solidFill>
            </a:endParaRPr>
          </a:p>
        </p:txBody>
      </p:sp>
      <p:sp>
        <p:nvSpPr>
          <p:cNvPr id="6" name="Rectangle 5">
            <a:extLst>
              <a:ext uri="{FF2B5EF4-FFF2-40B4-BE49-F238E27FC236}">
                <a16:creationId xmlns:a16="http://schemas.microsoft.com/office/drawing/2014/main" id="{773CC59B-C6DF-DE8B-9F16-4D34B81937DB}"/>
              </a:ext>
            </a:extLst>
          </p:cNvPr>
          <p:cNvSpPr/>
          <p:nvPr/>
        </p:nvSpPr>
        <p:spPr>
          <a:xfrm>
            <a:off x="6164173" y="2498297"/>
            <a:ext cx="1728061" cy="100739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Biểu</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diễn</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thống</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nhất</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input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và</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ouput</a:t>
            </a:r>
            <a:endParaRPr lang="en-US"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85;p16">
            <a:extLst>
              <a:ext uri="{FF2B5EF4-FFF2-40B4-BE49-F238E27FC236}">
                <a16:creationId xmlns:a16="http://schemas.microsoft.com/office/drawing/2014/main" id="{2AAB97CE-21C5-939B-CF17-D5A251CF7EEA}"/>
              </a:ext>
            </a:extLst>
          </p:cNvPr>
          <p:cNvSpPr txBox="1">
            <a:spLocks/>
          </p:cNvSpPr>
          <p:nvPr/>
        </p:nvSpPr>
        <p:spPr>
          <a:xfrm>
            <a:off x="5876808" y="2000289"/>
            <a:ext cx="2302792" cy="4231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000000"/>
              </a:buClr>
              <a:buSzPts val="2200"/>
              <a:buFont typeface="Roboto"/>
              <a:buChar char="●"/>
              <a:defRPr sz="2200" b="0" i="0" u="none" strike="noStrike" cap="none">
                <a:solidFill>
                  <a:srgbClr val="000000"/>
                </a:solidFill>
                <a:latin typeface="Roboto"/>
                <a:ea typeface="Roboto"/>
                <a:cs typeface="Roboto"/>
                <a:sym typeface="Roboto"/>
              </a:defRPr>
            </a:lvl1pPr>
            <a:lvl2pPr marL="914400" marR="0" lvl="1" indent="-355600" algn="l" rtl="0">
              <a:lnSpc>
                <a:spcPct val="115000"/>
              </a:lnSpc>
              <a:spcBef>
                <a:spcPts val="1600"/>
              </a:spcBef>
              <a:spcAft>
                <a:spcPts val="0"/>
              </a:spcAft>
              <a:buClr>
                <a:srgbClr val="000000"/>
              </a:buClr>
              <a:buSzPts val="2000"/>
              <a:buFont typeface="Roboto"/>
              <a:buChar char="○"/>
              <a:defRPr sz="2000" b="0" i="0" u="none" strike="noStrike" cap="none">
                <a:solidFill>
                  <a:srgbClr val="000000"/>
                </a:solidFill>
                <a:latin typeface="Roboto"/>
                <a:ea typeface="Roboto"/>
                <a:cs typeface="Roboto"/>
                <a:sym typeface="Roboto"/>
              </a:defRPr>
            </a:lvl2pPr>
            <a:lvl3pPr marL="1371600" marR="0" lvl="2" indent="-342900" algn="l" rtl="0">
              <a:lnSpc>
                <a:spcPct val="115000"/>
              </a:lnSpc>
              <a:spcBef>
                <a:spcPts val="160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3pPr>
            <a:lvl4pPr marL="1828800" marR="0" lvl="3" indent="-330200" algn="l" rtl="0">
              <a:lnSpc>
                <a:spcPct val="115000"/>
              </a:lnSpc>
              <a:spcBef>
                <a:spcPts val="1600"/>
              </a:spcBef>
              <a:spcAft>
                <a:spcPts val="0"/>
              </a:spcAft>
              <a:buClr>
                <a:srgbClr val="000000"/>
              </a:buClr>
              <a:buSzPts val="1600"/>
              <a:buFont typeface="Roboto"/>
              <a:buChar char="●"/>
              <a:defRPr sz="16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88900" indent="0">
              <a:buNone/>
            </a:pPr>
            <a:r>
              <a:rPr lang="en-US" sz="1800" dirty="0">
                <a:solidFill>
                  <a:schemeClr val="accent6">
                    <a:lumMod val="75000"/>
                  </a:schemeClr>
                </a:solidFill>
              </a:rPr>
              <a:t>Modality Agnostic</a:t>
            </a:r>
            <a:endParaRPr lang="vi-VN" sz="1600" dirty="0">
              <a:solidFill>
                <a:schemeClr val="accent6">
                  <a:lumMod val="75000"/>
                </a:schemeClr>
              </a:solidFill>
            </a:endParaRPr>
          </a:p>
        </p:txBody>
      </p:sp>
      <p:sp>
        <p:nvSpPr>
          <p:cNvPr id="8" name="Rectangle 7">
            <a:extLst>
              <a:ext uri="{FF2B5EF4-FFF2-40B4-BE49-F238E27FC236}">
                <a16:creationId xmlns:a16="http://schemas.microsoft.com/office/drawing/2014/main" id="{48CDD334-4A57-93F1-F98F-2B2D4169653A}"/>
              </a:ext>
            </a:extLst>
          </p:cNvPr>
          <p:cNvSpPr/>
          <p:nvPr/>
        </p:nvSpPr>
        <p:spPr>
          <a:xfrm>
            <a:off x="3510367" y="3802090"/>
            <a:ext cx="2455187" cy="100739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Đủ</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đa</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dạng</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về</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nhiệm</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vụ</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để</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có</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khả</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năng</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tổng</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quát</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hóa</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một</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cách</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mạnh</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2"/>
                </a:solidFill>
                <a:latin typeface="Roboto" panose="02000000000000000000" pitchFamily="2" charset="0"/>
                <a:ea typeface="Roboto" panose="02000000000000000000" pitchFamily="2" charset="0"/>
                <a:cs typeface="Roboto" panose="02000000000000000000" pitchFamily="2" charset="0"/>
              </a:rPr>
              <a:t>mẽ</a:t>
            </a:r>
            <a:r>
              <a:rPr lang="en-US" b="0" i="0" dirty="0">
                <a:solidFill>
                  <a:srgbClr val="E3E3E3"/>
                </a:solidFill>
                <a:effectLst/>
                <a:latin typeface="Roboto" panose="02000000000000000000" pitchFamily="2" charset="0"/>
                <a:ea typeface="Roboto" panose="02000000000000000000" pitchFamily="2" charset="0"/>
                <a:cs typeface="Roboto" panose="02000000000000000000" pitchFamily="2" charset="0"/>
              </a:rPr>
              <a:t>.</a:t>
            </a:r>
            <a:endParaRPr lang="en-US"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9" name="Google Shape;85;p16">
            <a:extLst>
              <a:ext uri="{FF2B5EF4-FFF2-40B4-BE49-F238E27FC236}">
                <a16:creationId xmlns:a16="http://schemas.microsoft.com/office/drawing/2014/main" id="{AF29B658-F157-56B9-8458-81A39B85D58E}"/>
              </a:ext>
            </a:extLst>
          </p:cNvPr>
          <p:cNvSpPr txBox="1">
            <a:spLocks/>
          </p:cNvSpPr>
          <p:nvPr/>
        </p:nvSpPr>
        <p:spPr>
          <a:xfrm>
            <a:off x="3270505" y="3390544"/>
            <a:ext cx="3347272" cy="4231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000000"/>
              </a:buClr>
              <a:buSzPts val="2200"/>
              <a:buFont typeface="Roboto"/>
              <a:buChar char="●"/>
              <a:defRPr sz="2200" b="0" i="0" u="none" strike="noStrike" cap="none">
                <a:solidFill>
                  <a:srgbClr val="000000"/>
                </a:solidFill>
                <a:latin typeface="Roboto"/>
                <a:ea typeface="Roboto"/>
                <a:cs typeface="Roboto"/>
                <a:sym typeface="Roboto"/>
              </a:defRPr>
            </a:lvl1pPr>
            <a:lvl2pPr marL="914400" marR="0" lvl="1" indent="-355600" algn="l" rtl="0">
              <a:lnSpc>
                <a:spcPct val="115000"/>
              </a:lnSpc>
              <a:spcBef>
                <a:spcPts val="1600"/>
              </a:spcBef>
              <a:spcAft>
                <a:spcPts val="0"/>
              </a:spcAft>
              <a:buClr>
                <a:srgbClr val="000000"/>
              </a:buClr>
              <a:buSzPts val="2000"/>
              <a:buFont typeface="Roboto"/>
              <a:buChar char="○"/>
              <a:defRPr sz="2000" b="0" i="0" u="none" strike="noStrike" cap="none">
                <a:solidFill>
                  <a:srgbClr val="000000"/>
                </a:solidFill>
                <a:latin typeface="Roboto"/>
                <a:ea typeface="Roboto"/>
                <a:cs typeface="Roboto"/>
                <a:sym typeface="Roboto"/>
              </a:defRPr>
            </a:lvl2pPr>
            <a:lvl3pPr marL="1371600" marR="0" lvl="2" indent="-342900" algn="l" rtl="0">
              <a:lnSpc>
                <a:spcPct val="115000"/>
              </a:lnSpc>
              <a:spcBef>
                <a:spcPts val="160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3pPr>
            <a:lvl4pPr marL="1828800" marR="0" lvl="3" indent="-330200" algn="l" rtl="0">
              <a:lnSpc>
                <a:spcPct val="115000"/>
              </a:lnSpc>
              <a:spcBef>
                <a:spcPts val="1600"/>
              </a:spcBef>
              <a:spcAft>
                <a:spcPts val="0"/>
              </a:spcAft>
              <a:buClr>
                <a:srgbClr val="000000"/>
              </a:buClr>
              <a:buSzPts val="1600"/>
              <a:buFont typeface="Roboto"/>
              <a:buChar char="●"/>
              <a:defRPr sz="16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88900" indent="0">
              <a:buNone/>
            </a:pPr>
            <a:r>
              <a:rPr lang="en-US" sz="1800" dirty="0">
                <a:solidFill>
                  <a:schemeClr val="accent3"/>
                </a:solidFill>
              </a:rPr>
              <a:t>Task Comprehensiveness</a:t>
            </a:r>
            <a:endParaRPr lang="vi-VN" sz="1600" dirty="0">
              <a:solidFill>
                <a:schemeClr val="accent3"/>
              </a:solidFill>
            </a:endParaRPr>
          </a:p>
        </p:txBody>
      </p:sp>
    </p:spTree>
    <p:extLst>
      <p:ext uri="{BB962C8B-B14F-4D97-AF65-F5344CB8AC3E}">
        <p14:creationId xmlns:p14="http://schemas.microsoft.com/office/powerpoint/2010/main" val="1096771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Nội dung và Phương pháp</a:t>
            </a:r>
            <a:endParaRPr/>
          </a:p>
        </p:txBody>
      </p:sp>
      <p:sp>
        <p:nvSpPr>
          <p:cNvPr id="91" name="Google Shape;91;p17"/>
          <p:cNvSpPr txBox="1">
            <a:spLocks noGrp="1"/>
          </p:cNvSpPr>
          <p:nvPr>
            <p:ph type="body" idx="1"/>
          </p:nvPr>
        </p:nvSpPr>
        <p:spPr>
          <a:xfrm>
            <a:off x="128587" y="728375"/>
            <a:ext cx="8222100" cy="812998"/>
          </a:xfrm>
          <a:prstGeom prst="rect">
            <a:avLst/>
          </a:prstGeom>
        </p:spPr>
        <p:txBody>
          <a:bodyPr spcFirstLastPara="1" wrap="square" lIns="91425" tIns="91425" rIns="91425" bIns="91425" anchor="t" anchorCtr="0">
            <a:noAutofit/>
          </a:bodyPr>
          <a:lstStyle/>
          <a:p>
            <a:pPr marL="88900" indent="0">
              <a:buNone/>
            </a:pPr>
            <a:r>
              <a:rPr lang="en-US" sz="2400" b="1" dirty="0" err="1"/>
              <a:t>Nội</a:t>
            </a:r>
            <a:r>
              <a:rPr lang="en-US" sz="2400" b="1" dirty="0"/>
              <a:t> dung 3: </a:t>
            </a:r>
            <a:r>
              <a:rPr lang="en-US" sz="2400" b="1" dirty="0" err="1"/>
              <a:t>Đánh</a:t>
            </a:r>
            <a:r>
              <a:rPr lang="en-US" sz="2400" b="1" dirty="0"/>
              <a:t> </a:t>
            </a:r>
            <a:r>
              <a:rPr lang="en-US" sz="2400" b="1" dirty="0" err="1"/>
              <a:t>giá</a:t>
            </a:r>
            <a:r>
              <a:rPr lang="en-US" sz="2400" b="1" dirty="0"/>
              <a:t> </a:t>
            </a:r>
            <a:r>
              <a:rPr lang="en-US" sz="2400" b="1" dirty="0" err="1"/>
              <a:t>và</a:t>
            </a:r>
            <a:r>
              <a:rPr lang="en-US" sz="2400" b="1" dirty="0"/>
              <a:t> so </a:t>
            </a:r>
            <a:r>
              <a:rPr lang="en-US" sz="2400" b="1" dirty="0" err="1"/>
              <a:t>sánh</a:t>
            </a:r>
            <a:r>
              <a:rPr lang="en-US" sz="2400" b="1"/>
              <a:t> với</a:t>
            </a:r>
            <a:r>
              <a:rPr lang="en-US" sz="2400" b="1" dirty="0"/>
              <a:t> </a:t>
            </a:r>
            <a:r>
              <a:rPr lang="en-US" sz="2400" b="1" dirty="0" err="1"/>
              <a:t>các</a:t>
            </a:r>
            <a:r>
              <a:rPr lang="en-US" sz="2400" b="1" dirty="0"/>
              <a:t> </a:t>
            </a:r>
            <a:r>
              <a:rPr lang="en-US" sz="2400" b="1" dirty="0" err="1"/>
              <a:t>mô</a:t>
            </a:r>
            <a:r>
              <a:rPr lang="en-US" sz="2400" b="1" dirty="0"/>
              <a:t> </a:t>
            </a:r>
            <a:r>
              <a:rPr lang="en-US" sz="2400" b="1" dirty="0" err="1"/>
              <a:t>hình</a:t>
            </a:r>
            <a:r>
              <a:rPr lang="en-US" sz="2400" b="1" dirty="0"/>
              <a:t> SOTA </a:t>
            </a:r>
            <a:r>
              <a:rPr lang="en-US" sz="2400" b="1" dirty="0" err="1"/>
              <a:t>khác</a:t>
            </a:r>
            <a:r>
              <a:rPr lang="en-US" sz="2400" b="1" dirty="0"/>
              <a:t> </a:t>
            </a:r>
            <a:r>
              <a:rPr lang="en-US" sz="2400" b="1" dirty="0" err="1"/>
              <a:t>trên</a:t>
            </a:r>
            <a:r>
              <a:rPr lang="en-US" sz="2400" b="1" dirty="0"/>
              <a:t> </a:t>
            </a:r>
            <a:r>
              <a:rPr lang="en-US" sz="2400" b="1" dirty="0" err="1"/>
              <a:t>từng</a:t>
            </a:r>
            <a:r>
              <a:rPr lang="en-US" sz="2400" b="1" dirty="0"/>
              <a:t> </a:t>
            </a:r>
            <a:r>
              <a:rPr lang="en-US" sz="2400" b="1" dirty="0" err="1"/>
              <a:t>lĩnh</a:t>
            </a:r>
            <a:r>
              <a:rPr lang="en-US" sz="2400" b="1" dirty="0"/>
              <a:t> </a:t>
            </a:r>
            <a:r>
              <a:rPr lang="en-US" sz="2400" b="1" dirty="0" err="1"/>
              <a:t>vực</a:t>
            </a:r>
            <a:endParaRPr sz="2400" dirty="0"/>
          </a:p>
        </p:txBody>
      </p:sp>
      <p:sp>
        <p:nvSpPr>
          <p:cNvPr id="2" name="Google Shape;85;p16">
            <a:extLst>
              <a:ext uri="{FF2B5EF4-FFF2-40B4-BE49-F238E27FC236}">
                <a16:creationId xmlns:a16="http://schemas.microsoft.com/office/drawing/2014/main" id="{6F269985-AEF2-7EAB-6D74-3F6554856AE2}"/>
              </a:ext>
            </a:extLst>
          </p:cNvPr>
          <p:cNvSpPr txBox="1">
            <a:spLocks/>
          </p:cNvSpPr>
          <p:nvPr/>
        </p:nvSpPr>
        <p:spPr>
          <a:xfrm>
            <a:off x="280728" y="1998573"/>
            <a:ext cx="8222100" cy="3908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000000"/>
              </a:buClr>
              <a:buSzPts val="2200"/>
              <a:buFont typeface="Roboto"/>
              <a:buChar char="●"/>
              <a:defRPr sz="2200" b="0" i="0" u="none" strike="noStrike" cap="none">
                <a:solidFill>
                  <a:srgbClr val="000000"/>
                </a:solidFill>
                <a:latin typeface="Roboto"/>
                <a:ea typeface="Roboto"/>
                <a:cs typeface="Roboto"/>
                <a:sym typeface="Roboto"/>
              </a:defRPr>
            </a:lvl1pPr>
            <a:lvl2pPr marL="914400" marR="0" lvl="1" indent="-355600" algn="l" rtl="0">
              <a:lnSpc>
                <a:spcPct val="115000"/>
              </a:lnSpc>
              <a:spcBef>
                <a:spcPts val="1600"/>
              </a:spcBef>
              <a:spcAft>
                <a:spcPts val="0"/>
              </a:spcAft>
              <a:buClr>
                <a:srgbClr val="000000"/>
              </a:buClr>
              <a:buSzPts val="2000"/>
              <a:buFont typeface="Roboto"/>
              <a:buChar char="○"/>
              <a:defRPr sz="2000" b="0" i="0" u="none" strike="noStrike" cap="none">
                <a:solidFill>
                  <a:srgbClr val="000000"/>
                </a:solidFill>
                <a:latin typeface="Roboto"/>
                <a:ea typeface="Roboto"/>
                <a:cs typeface="Roboto"/>
                <a:sym typeface="Roboto"/>
              </a:defRPr>
            </a:lvl2pPr>
            <a:lvl3pPr marL="1371600" marR="0" lvl="2" indent="-342900" algn="l" rtl="0">
              <a:lnSpc>
                <a:spcPct val="115000"/>
              </a:lnSpc>
              <a:spcBef>
                <a:spcPts val="160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3pPr>
            <a:lvl4pPr marL="1828800" marR="0" lvl="3" indent="-330200" algn="l" rtl="0">
              <a:lnSpc>
                <a:spcPct val="115000"/>
              </a:lnSpc>
              <a:spcBef>
                <a:spcPts val="1600"/>
              </a:spcBef>
              <a:spcAft>
                <a:spcPts val="0"/>
              </a:spcAft>
              <a:buClr>
                <a:srgbClr val="000000"/>
              </a:buClr>
              <a:buSzPts val="1600"/>
              <a:buFont typeface="Roboto"/>
              <a:buChar char="●"/>
              <a:defRPr sz="16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a:buFont typeface="Arial"/>
              <a:buChar char="●"/>
            </a:pPr>
            <a:r>
              <a:rPr lang="en-US" sz="2000" dirty="0">
                <a:sym typeface="Arial"/>
              </a:rPr>
              <a:t>Natural Language Understanding: </a:t>
            </a:r>
            <a:r>
              <a:rPr lang="en-US" sz="2000" dirty="0" err="1"/>
              <a:t>RoBERTa</a:t>
            </a:r>
            <a:r>
              <a:rPr lang="en-US" sz="2000" dirty="0"/>
              <a:t>, ELECTRA </a:t>
            </a:r>
            <a:r>
              <a:rPr lang="en-US" sz="2000" dirty="0" err="1"/>
              <a:t>và</a:t>
            </a:r>
            <a:r>
              <a:rPr lang="en-US" sz="2000" dirty="0"/>
              <a:t> </a:t>
            </a:r>
            <a:r>
              <a:rPr lang="en-US" sz="2000" dirty="0" err="1"/>
              <a:t>DeBERTa</a:t>
            </a:r>
            <a:r>
              <a:rPr lang="en-US" sz="2000" dirty="0">
                <a:sym typeface="Arial"/>
              </a:rPr>
              <a:t> </a:t>
            </a:r>
          </a:p>
          <a:p>
            <a:pPr>
              <a:buFont typeface="Arial"/>
              <a:buChar char="●"/>
            </a:pPr>
            <a:r>
              <a:rPr lang="en-US" sz="2000" dirty="0">
                <a:sym typeface="Arial"/>
              </a:rPr>
              <a:t>Natural Language Generation: </a:t>
            </a:r>
            <a:r>
              <a:rPr lang="en-US" sz="2000" dirty="0" err="1"/>
              <a:t>UniLM</a:t>
            </a:r>
            <a:r>
              <a:rPr lang="en-US" sz="2000" dirty="0"/>
              <a:t>, Pegasus </a:t>
            </a:r>
            <a:r>
              <a:rPr lang="en-US" sz="2000" dirty="0" err="1"/>
              <a:t>và</a:t>
            </a:r>
            <a:r>
              <a:rPr lang="en-US" sz="2000" dirty="0"/>
              <a:t> </a:t>
            </a:r>
            <a:r>
              <a:rPr lang="en-US" sz="2000" dirty="0" err="1"/>
              <a:t>ProphetNet</a:t>
            </a:r>
            <a:endParaRPr lang="en-US" sz="2000" dirty="0"/>
          </a:p>
          <a:p>
            <a:pPr>
              <a:buFont typeface="Arial"/>
              <a:buChar char="●"/>
            </a:pPr>
            <a:r>
              <a:rPr lang="en-US" sz="2000" dirty="0">
                <a:sym typeface="Arial"/>
              </a:rPr>
              <a:t>Image Classification: MoCo-v3, </a:t>
            </a:r>
            <a:r>
              <a:rPr lang="en-US" sz="2000" dirty="0" err="1">
                <a:sym typeface="Arial"/>
              </a:rPr>
              <a:t>BEiT</a:t>
            </a:r>
            <a:r>
              <a:rPr lang="en-US" sz="2000" dirty="0">
                <a:sym typeface="Arial"/>
              </a:rPr>
              <a:t> </a:t>
            </a:r>
            <a:r>
              <a:rPr lang="en-US" sz="2000" dirty="0" err="1">
                <a:sym typeface="Arial"/>
              </a:rPr>
              <a:t>và</a:t>
            </a:r>
            <a:r>
              <a:rPr lang="en-US" sz="2000" dirty="0">
                <a:sym typeface="Arial"/>
              </a:rPr>
              <a:t> MAE.</a:t>
            </a:r>
          </a:p>
          <a:p>
            <a:pPr>
              <a:buFont typeface="Arial"/>
              <a:buChar char="●"/>
            </a:pPr>
            <a:r>
              <a:rPr lang="vi-VN" sz="2000" dirty="0" err="1"/>
              <a:t>Image</a:t>
            </a:r>
            <a:r>
              <a:rPr lang="vi-VN" sz="2000" dirty="0"/>
              <a:t> </a:t>
            </a:r>
            <a:r>
              <a:rPr lang="vi-VN" sz="2000" dirty="0" err="1"/>
              <a:t>Captioning</a:t>
            </a:r>
            <a:r>
              <a:rPr lang="en-US" sz="2000" dirty="0"/>
              <a:t>: VL-T5, OSCAR, LEMON </a:t>
            </a:r>
            <a:r>
              <a:rPr lang="en-US" sz="2000" dirty="0" err="1"/>
              <a:t>và</a:t>
            </a:r>
            <a:r>
              <a:rPr lang="en-US" sz="2000" dirty="0"/>
              <a:t> </a:t>
            </a:r>
            <a:r>
              <a:rPr lang="en-US" sz="2000" dirty="0" err="1"/>
              <a:t>SimVLM</a:t>
            </a:r>
            <a:r>
              <a:rPr lang="en-US" sz="2000" dirty="0"/>
              <a:t>.</a:t>
            </a:r>
          </a:p>
          <a:p>
            <a:pPr>
              <a:buFont typeface="Arial"/>
              <a:buChar char="●"/>
            </a:pPr>
            <a:r>
              <a:rPr lang="vi-VN" sz="2000" dirty="0"/>
              <a:t>VQA </a:t>
            </a:r>
            <a:r>
              <a:rPr lang="vi-VN" sz="2000" dirty="0" err="1"/>
              <a:t>and</a:t>
            </a:r>
            <a:r>
              <a:rPr lang="vi-VN" sz="2000" dirty="0"/>
              <a:t> </a:t>
            </a:r>
            <a:r>
              <a:rPr lang="en-US" sz="2000" dirty="0"/>
              <a:t>V</a:t>
            </a:r>
            <a:r>
              <a:rPr lang="vi-VN" sz="2000" dirty="0" err="1"/>
              <a:t>isual</a:t>
            </a:r>
            <a:r>
              <a:rPr lang="vi-VN" sz="2000" dirty="0"/>
              <a:t> </a:t>
            </a:r>
            <a:r>
              <a:rPr lang="en-US" sz="2000" dirty="0"/>
              <a:t>E</a:t>
            </a:r>
            <a:r>
              <a:rPr lang="vi-VN" sz="2000" dirty="0" err="1"/>
              <a:t>ntailment</a:t>
            </a:r>
            <a:r>
              <a:rPr lang="en-US" sz="2000" dirty="0"/>
              <a:t>: Florence, </a:t>
            </a:r>
            <a:r>
              <a:rPr lang="en-US" sz="2000" dirty="0" err="1"/>
              <a:t>SimVLM</a:t>
            </a:r>
            <a:r>
              <a:rPr lang="en-US" sz="2000" dirty="0"/>
              <a:t>, </a:t>
            </a:r>
            <a:r>
              <a:rPr lang="en-US" sz="2000" dirty="0" err="1"/>
              <a:t>VLMo</a:t>
            </a:r>
            <a:r>
              <a:rPr lang="en-US" sz="2000" dirty="0"/>
              <a:t> </a:t>
            </a:r>
            <a:r>
              <a:rPr lang="en-US" sz="2000" dirty="0" err="1"/>
              <a:t>và</a:t>
            </a:r>
            <a:r>
              <a:rPr lang="en-US" sz="2000" dirty="0"/>
              <a:t> METER.</a:t>
            </a:r>
          </a:p>
          <a:p>
            <a:pPr>
              <a:buFont typeface="Arial"/>
              <a:buChar char="●"/>
            </a:pPr>
            <a:r>
              <a:rPr lang="en-US" sz="2000" dirty="0"/>
              <a:t>T</a:t>
            </a:r>
            <a:r>
              <a:rPr lang="vi-VN" sz="2000" dirty="0" err="1"/>
              <a:t>ext</a:t>
            </a:r>
            <a:r>
              <a:rPr lang="vi-VN" sz="2000" dirty="0"/>
              <a:t>-to-</a:t>
            </a:r>
            <a:r>
              <a:rPr lang="en-US" sz="2000" dirty="0"/>
              <a:t>I</a:t>
            </a:r>
            <a:r>
              <a:rPr lang="vi-VN" sz="2000" dirty="0" err="1"/>
              <a:t>mage</a:t>
            </a:r>
            <a:r>
              <a:rPr lang="vi-VN" sz="2000" dirty="0"/>
              <a:t> </a:t>
            </a:r>
            <a:r>
              <a:rPr lang="en-US" sz="2000" dirty="0"/>
              <a:t>G</a:t>
            </a:r>
            <a:r>
              <a:rPr lang="vi-VN" sz="2000" dirty="0" err="1"/>
              <a:t>eneration</a:t>
            </a:r>
            <a:r>
              <a:rPr lang="en-US" sz="2000" dirty="0"/>
              <a:t>: DALLE, </a:t>
            </a:r>
            <a:r>
              <a:rPr lang="en-US" sz="2000" dirty="0" err="1"/>
              <a:t>CogView</a:t>
            </a:r>
            <a:r>
              <a:rPr lang="en-US" sz="2000" dirty="0"/>
              <a:t>, GLIDE, Unifying.</a:t>
            </a:r>
            <a:endParaRPr lang="vi-VN" sz="2000" dirty="0"/>
          </a:p>
          <a:p>
            <a:pPr indent="0">
              <a:spcBef>
                <a:spcPts val="1600"/>
              </a:spcBef>
              <a:buFont typeface="Roboto"/>
              <a:buNone/>
            </a:pPr>
            <a:endParaRPr lang="vi-VN" sz="2000" dirty="0"/>
          </a:p>
          <a:p>
            <a:pPr indent="0">
              <a:spcBef>
                <a:spcPts val="1600"/>
              </a:spcBef>
              <a:buFont typeface="Roboto"/>
              <a:buNone/>
            </a:pPr>
            <a:endParaRPr lang="vi-VN" sz="2000" dirty="0"/>
          </a:p>
          <a:p>
            <a:pPr marL="914400" indent="0">
              <a:spcBef>
                <a:spcPts val="1600"/>
              </a:spcBef>
              <a:spcAft>
                <a:spcPts val="1600"/>
              </a:spcAft>
              <a:buFont typeface="Roboto"/>
              <a:buNone/>
            </a:pPr>
            <a:endParaRPr lang="vi-VN" sz="2000" dirty="0"/>
          </a:p>
        </p:txBody>
      </p:sp>
    </p:spTree>
    <p:extLst>
      <p:ext uri="{BB962C8B-B14F-4D97-AF65-F5344CB8AC3E}">
        <p14:creationId xmlns:p14="http://schemas.microsoft.com/office/powerpoint/2010/main" val="3736511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Kết quả dự kiến</a:t>
            </a:r>
            <a:endParaRPr/>
          </a:p>
        </p:txBody>
      </p:sp>
      <p:sp>
        <p:nvSpPr>
          <p:cNvPr id="97" name="Google Shape;97;p18"/>
          <p:cNvSpPr txBox="1">
            <a:spLocks noGrp="1"/>
          </p:cNvSpPr>
          <p:nvPr>
            <p:ph type="body" idx="1"/>
          </p:nvPr>
        </p:nvSpPr>
        <p:spPr>
          <a:xfrm>
            <a:off x="471900" y="941943"/>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en" dirty="0"/>
              <a:t>Xây dựng mô hình hoàn chỉnh.</a:t>
            </a:r>
          </a:p>
          <a:p>
            <a:pPr marL="457200" lvl="0" indent="-368300" algn="l" rtl="0">
              <a:spcBef>
                <a:spcPts val="0"/>
              </a:spcBef>
              <a:spcAft>
                <a:spcPts val="0"/>
              </a:spcAft>
              <a:buSzPts val="2200"/>
              <a:buFont typeface="Arial"/>
              <a:buChar char="●"/>
            </a:pPr>
            <a:r>
              <a:rPr lang="en-US" dirty="0" err="1">
                <a:latin typeface="Arial"/>
                <a:ea typeface="Arial"/>
                <a:cs typeface="Arial"/>
                <a:sym typeface="Arial"/>
              </a:rPr>
              <a:t>Mô</a:t>
            </a:r>
            <a:r>
              <a:rPr lang="en-US" dirty="0">
                <a:latin typeface="Arial"/>
                <a:ea typeface="Arial"/>
                <a:cs typeface="Arial"/>
                <a:sym typeface="Arial"/>
              </a:rPr>
              <a:t> </a:t>
            </a:r>
            <a:r>
              <a:rPr lang="en-US" dirty="0" err="1">
                <a:latin typeface="Arial"/>
                <a:ea typeface="Arial"/>
                <a:cs typeface="Arial"/>
                <a:sym typeface="Arial"/>
              </a:rPr>
              <a:t>hình</a:t>
            </a:r>
            <a:r>
              <a:rPr lang="en-US" dirty="0">
                <a:latin typeface="Arial"/>
                <a:ea typeface="Arial"/>
                <a:cs typeface="Arial"/>
                <a:sym typeface="Arial"/>
              </a:rPr>
              <a:t> </a:t>
            </a:r>
            <a:r>
              <a:rPr lang="en-US" dirty="0" err="1">
                <a:latin typeface="Arial"/>
                <a:ea typeface="Arial"/>
                <a:cs typeface="Arial"/>
                <a:sym typeface="Arial"/>
              </a:rPr>
              <a:t>giải</a:t>
            </a:r>
            <a:r>
              <a:rPr lang="en-US" dirty="0">
                <a:latin typeface="Arial"/>
                <a:ea typeface="Arial"/>
                <a:cs typeface="Arial"/>
                <a:sym typeface="Arial"/>
              </a:rPr>
              <a:t> </a:t>
            </a:r>
            <a:r>
              <a:rPr lang="en-US" dirty="0" err="1">
                <a:latin typeface="Arial"/>
                <a:ea typeface="Arial"/>
                <a:cs typeface="Arial"/>
                <a:sym typeface="Arial"/>
              </a:rPr>
              <a:t>quyết</a:t>
            </a:r>
            <a:r>
              <a:rPr lang="en-US" dirty="0">
                <a:latin typeface="Arial"/>
                <a:ea typeface="Arial"/>
                <a:cs typeface="Arial"/>
                <a:sym typeface="Arial"/>
              </a:rPr>
              <a:t> </a:t>
            </a:r>
            <a:r>
              <a:rPr lang="en-US" dirty="0" err="1">
                <a:latin typeface="Arial"/>
                <a:ea typeface="Arial"/>
                <a:cs typeface="Arial"/>
                <a:sym typeface="Arial"/>
              </a:rPr>
              <a:t>được</a:t>
            </a:r>
            <a:r>
              <a:rPr lang="en-US" dirty="0">
                <a:latin typeface="Arial"/>
                <a:ea typeface="Arial"/>
                <a:cs typeface="Arial"/>
                <a:sym typeface="Arial"/>
              </a:rPr>
              <a:t> </a:t>
            </a:r>
            <a:r>
              <a:rPr lang="en-US" dirty="0" err="1">
                <a:latin typeface="Arial"/>
                <a:ea typeface="Arial"/>
                <a:cs typeface="Arial"/>
                <a:sym typeface="Arial"/>
              </a:rPr>
              <a:t>nhiều</a:t>
            </a:r>
            <a:r>
              <a:rPr lang="en-US" dirty="0">
                <a:latin typeface="Arial"/>
                <a:ea typeface="Arial"/>
                <a:cs typeface="Arial"/>
                <a:sym typeface="Arial"/>
              </a:rPr>
              <a:t> </a:t>
            </a:r>
            <a:r>
              <a:rPr lang="en-US" dirty="0" err="1">
                <a:latin typeface="Arial"/>
                <a:ea typeface="Arial"/>
                <a:cs typeface="Arial"/>
                <a:sym typeface="Arial"/>
              </a:rPr>
              <a:t>bài</a:t>
            </a:r>
            <a:r>
              <a:rPr lang="en-US" dirty="0">
                <a:latin typeface="Arial"/>
                <a:ea typeface="Arial"/>
                <a:cs typeface="Arial"/>
                <a:sym typeface="Arial"/>
              </a:rPr>
              <a:t> </a:t>
            </a:r>
            <a:r>
              <a:rPr lang="en-US" dirty="0" err="1">
                <a:latin typeface="Arial"/>
                <a:ea typeface="Arial"/>
                <a:cs typeface="Arial"/>
                <a:sym typeface="Arial"/>
              </a:rPr>
              <a:t>toán</a:t>
            </a:r>
            <a:r>
              <a:rPr lang="en-US" dirty="0">
                <a:latin typeface="Arial"/>
                <a:ea typeface="Arial"/>
                <a:cs typeface="Arial"/>
                <a:sym typeface="Arial"/>
              </a:rPr>
              <a:t> </a:t>
            </a:r>
            <a:r>
              <a:rPr lang="en-US" dirty="0" err="1">
                <a:latin typeface="Arial"/>
                <a:ea typeface="Arial"/>
                <a:cs typeface="Arial"/>
                <a:sym typeface="Arial"/>
              </a:rPr>
              <a:t>và</a:t>
            </a:r>
            <a:r>
              <a:rPr lang="en-US" dirty="0">
                <a:latin typeface="Arial"/>
                <a:ea typeface="Arial"/>
                <a:cs typeface="Arial"/>
                <a:sym typeface="Arial"/>
              </a:rPr>
              <a:t> </a:t>
            </a:r>
            <a:r>
              <a:rPr lang="en-US" dirty="0" err="1">
                <a:latin typeface="Arial"/>
                <a:ea typeface="Arial"/>
                <a:cs typeface="Arial"/>
                <a:sym typeface="Arial"/>
              </a:rPr>
              <a:t>dữ</a:t>
            </a:r>
            <a:r>
              <a:rPr lang="en-US" dirty="0">
                <a:latin typeface="Arial"/>
                <a:ea typeface="Arial"/>
                <a:cs typeface="Arial"/>
                <a:sym typeface="Arial"/>
              </a:rPr>
              <a:t> </a:t>
            </a:r>
            <a:r>
              <a:rPr lang="en-US" dirty="0" err="1">
                <a:latin typeface="Arial"/>
                <a:ea typeface="Arial"/>
                <a:cs typeface="Arial"/>
                <a:sym typeface="Arial"/>
              </a:rPr>
              <a:t>liệu</a:t>
            </a:r>
            <a:r>
              <a:rPr lang="en-US" dirty="0">
                <a:latin typeface="Arial"/>
                <a:ea typeface="Arial"/>
                <a:cs typeface="Arial"/>
                <a:sym typeface="Arial"/>
              </a:rPr>
              <a:t> </a:t>
            </a:r>
            <a:r>
              <a:rPr lang="en-US" dirty="0" err="1">
                <a:latin typeface="Arial"/>
                <a:ea typeface="Arial"/>
                <a:cs typeface="Arial"/>
                <a:sym typeface="Arial"/>
              </a:rPr>
              <a:t>tuy</a:t>
            </a:r>
            <a:r>
              <a:rPr lang="en-US" dirty="0">
                <a:latin typeface="Arial"/>
                <a:ea typeface="Arial"/>
                <a:cs typeface="Arial"/>
                <a:sym typeface="Arial"/>
              </a:rPr>
              <a:t> </a:t>
            </a:r>
            <a:r>
              <a:rPr lang="en-US" dirty="0" err="1">
                <a:latin typeface="Arial"/>
                <a:ea typeface="Arial"/>
                <a:cs typeface="Arial"/>
                <a:sym typeface="Arial"/>
              </a:rPr>
              <a:t>nhiên</a:t>
            </a:r>
            <a:r>
              <a:rPr lang="en-US" dirty="0">
                <a:latin typeface="Arial"/>
                <a:ea typeface="Arial"/>
                <a:cs typeface="Arial"/>
                <a:sym typeface="Arial"/>
              </a:rPr>
              <a:t> </a:t>
            </a:r>
            <a:r>
              <a:rPr lang="en-US" dirty="0" err="1">
                <a:latin typeface="Arial"/>
                <a:ea typeface="Arial"/>
                <a:cs typeface="Arial"/>
                <a:sym typeface="Arial"/>
              </a:rPr>
              <a:t>vẫn</a:t>
            </a:r>
            <a:r>
              <a:rPr lang="en-US" dirty="0">
                <a:latin typeface="Arial"/>
                <a:ea typeface="Arial"/>
                <a:cs typeface="Arial"/>
                <a:sym typeface="Arial"/>
              </a:rPr>
              <a:t> </a:t>
            </a:r>
            <a:r>
              <a:rPr lang="en-US" dirty="0" err="1">
                <a:latin typeface="Arial"/>
                <a:ea typeface="Arial"/>
                <a:cs typeface="Arial"/>
                <a:sym typeface="Arial"/>
              </a:rPr>
              <a:t>đạt</a:t>
            </a:r>
            <a:r>
              <a:rPr lang="en-US" dirty="0">
                <a:latin typeface="Arial"/>
                <a:ea typeface="Arial"/>
                <a:cs typeface="Arial"/>
                <a:sym typeface="Arial"/>
              </a:rPr>
              <a:t> </a:t>
            </a:r>
            <a:r>
              <a:rPr lang="en-US" dirty="0" err="1">
                <a:latin typeface="Arial"/>
                <a:ea typeface="Arial"/>
                <a:cs typeface="Arial"/>
                <a:sym typeface="Arial"/>
              </a:rPr>
              <a:t>được</a:t>
            </a:r>
            <a:r>
              <a:rPr lang="en-US" dirty="0">
                <a:latin typeface="Arial"/>
                <a:ea typeface="Arial"/>
                <a:cs typeface="Arial"/>
                <a:sym typeface="Arial"/>
              </a:rPr>
              <a:t> </a:t>
            </a:r>
            <a:r>
              <a:rPr lang="en-US" dirty="0" err="1">
                <a:latin typeface="Arial"/>
                <a:ea typeface="Arial"/>
                <a:cs typeface="Arial"/>
                <a:sym typeface="Arial"/>
              </a:rPr>
              <a:t>độ</a:t>
            </a:r>
            <a:r>
              <a:rPr lang="en-US" dirty="0">
                <a:latin typeface="Arial"/>
                <a:ea typeface="Arial"/>
                <a:cs typeface="Arial"/>
                <a:sym typeface="Arial"/>
              </a:rPr>
              <a:t> </a:t>
            </a:r>
            <a:r>
              <a:rPr lang="en-US" dirty="0" err="1">
                <a:latin typeface="Arial"/>
                <a:ea typeface="Arial"/>
                <a:cs typeface="Arial"/>
                <a:sym typeface="Arial"/>
              </a:rPr>
              <a:t>hiệu</a:t>
            </a:r>
            <a:r>
              <a:rPr lang="en-US" dirty="0">
                <a:latin typeface="Arial"/>
                <a:ea typeface="Arial"/>
                <a:cs typeface="Arial"/>
                <a:sym typeface="Arial"/>
              </a:rPr>
              <a:t> </a:t>
            </a:r>
            <a:r>
              <a:rPr lang="en-US" dirty="0" err="1">
                <a:latin typeface="Arial"/>
                <a:ea typeface="Arial"/>
                <a:cs typeface="Arial"/>
                <a:sym typeface="Arial"/>
              </a:rPr>
              <a:t>quả</a:t>
            </a:r>
            <a:r>
              <a:rPr lang="en-US" dirty="0">
                <a:latin typeface="Arial"/>
                <a:ea typeface="Arial"/>
                <a:cs typeface="Arial"/>
                <a:sym typeface="Arial"/>
              </a:rPr>
              <a:t> </a:t>
            </a:r>
            <a:r>
              <a:rPr lang="en-US" dirty="0" err="1">
                <a:latin typeface="Arial"/>
                <a:ea typeface="Arial"/>
                <a:cs typeface="Arial"/>
                <a:sym typeface="Arial"/>
              </a:rPr>
              <a:t>và</a:t>
            </a:r>
            <a:r>
              <a:rPr lang="en-US" dirty="0">
                <a:latin typeface="Arial"/>
                <a:ea typeface="Arial"/>
                <a:cs typeface="Arial"/>
                <a:sym typeface="Arial"/>
              </a:rPr>
              <a:t> </a:t>
            </a:r>
            <a:r>
              <a:rPr lang="en-US" dirty="0" err="1">
                <a:latin typeface="Arial"/>
                <a:ea typeface="Arial"/>
                <a:cs typeface="Arial"/>
                <a:sym typeface="Arial"/>
              </a:rPr>
              <a:t>thậm</a:t>
            </a:r>
            <a:r>
              <a:rPr lang="en-US" dirty="0">
                <a:latin typeface="Arial"/>
                <a:ea typeface="Arial"/>
                <a:cs typeface="Arial"/>
                <a:sym typeface="Arial"/>
              </a:rPr>
              <a:t> </a:t>
            </a:r>
            <a:r>
              <a:rPr lang="en-US" dirty="0" err="1">
                <a:latin typeface="Arial"/>
                <a:ea typeface="Arial"/>
                <a:cs typeface="Arial"/>
                <a:sym typeface="Arial"/>
              </a:rPr>
              <a:t>chí</a:t>
            </a:r>
            <a:r>
              <a:rPr lang="en-US" dirty="0">
                <a:latin typeface="Arial"/>
                <a:ea typeface="Arial"/>
                <a:cs typeface="Arial"/>
                <a:sym typeface="Arial"/>
              </a:rPr>
              <a:t> </a:t>
            </a:r>
            <a:r>
              <a:rPr lang="en-US" dirty="0" err="1">
                <a:latin typeface="Arial"/>
                <a:ea typeface="Arial"/>
                <a:cs typeface="Arial"/>
                <a:sym typeface="Arial"/>
              </a:rPr>
              <a:t>tốt</a:t>
            </a:r>
            <a:r>
              <a:rPr lang="en-US" dirty="0">
                <a:latin typeface="Arial"/>
                <a:ea typeface="Arial"/>
                <a:cs typeface="Arial"/>
                <a:sym typeface="Arial"/>
              </a:rPr>
              <a:t> </a:t>
            </a:r>
            <a:r>
              <a:rPr lang="en-US" dirty="0" err="1">
                <a:latin typeface="Arial"/>
                <a:ea typeface="Arial"/>
                <a:cs typeface="Arial"/>
                <a:sym typeface="Arial"/>
              </a:rPr>
              <a:t>hơn</a:t>
            </a:r>
            <a:r>
              <a:rPr lang="en-US" dirty="0">
                <a:latin typeface="Arial"/>
                <a:ea typeface="Arial"/>
                <a:cs typeface="Arial"/>
                <a:sym typeface="Arial"/>
              </a:rPr>
              <a:t> so </a:t>
            </a:r>
            <a:r>
              <a:rPr lang="en-US" dirty="0" err="1">
                <a:latin typeface="Arial"/>
                <a:ea typeface="Arial"/>
                <a:cs typeface="Arial"/>
                <a:sym typeface="Arial"/>
              </a:rPr>
              <a:t>với</a:t>
            </a:r>
            <a:r>
              <a:rPr lang="en-US" dirty="0">
                <a:latin typeface="Arial"/>
                <a:ea typeface="Arial"/>
                <a:cs typeface="Arial"/>
                <a:sym typeface="Arial"/>
              </a:rPr>
              <a:t> SOTA </a:t>
            </a:r>
            <a:r>
              <a:rPr lang="en-US" dirty="0" err="1">
                <a:latin typeface="Arial"/>
                <a:ea typeface="Arial"/>
                <a:cs typeface="Arial"/>
                <a:sym typeface="Arial"/>
              </a:rPr>
              <a:t>trên</a:t>
            </a:r>
            <a:r>
              <a:rPr lang="en-US" dirty="0">
                <a:latin typeface="Arial"/>
                <a:ea typeface="Arial"/>
                <a:cs typeface="Arial"/>
                <a:sym typeface="Arial"/>
              </a:rPr>
              <a:t> </a:t>
            </a:r>
            <a:r>
              <a:rPr lang="en-US" dirty="0" err="1">
                <a:latin typeface="Arial"/>
                <a:ea typeface="Arial"/>
                <a:cs typeface="Arial"/>
                <a:sym typeface="Arial"/>
              </a:rPr>
              <a:t>từng</a:t>
            </a:r>
            <a:r>
              <a:rPr lang="en-US" dirty="0">
                <a:latin typeface="Arial"/>
                <a:ea typeface="Arial"/>
                <a:cs typeface="Arial"/>
                <a:sym typeface="Arial"/>
              </a:rPr>
              <a:t> </a:t>
            </a:r>
            <a:r>
              <a:rPr lang="en-US" dirty="0" err="1">
                <a:latin typeface="Arial"/>
                <a:ea typeface="Arial"/>
                <a:cs typeface="Arial"/>
                <a:sym typeface="Arial"/>
              </a:rPr>
              <a:t>lĩnh</a:t>
            </a:r>
            <a:r>
              <a:rPr lang="en-US" dirty="0">
                <a:latin typeface="Arial"/>
                <a:ea typeface="Arial"/>
                <a:cs typeface="Arial"/>
                <a:sym typeface="Arial"/>
              </a:rPr>
              <a:t> </a:t>
            </a:r>
            <a:r>
              <a:rPr lang="en-US" dirty="0" err="1">
                <a:latin typeface="Arial"/>
                <a:ea typeface="Arial"/>
                <a:cs typeface="Arial"/>
                <a:sym typeface="Arial"/>
              </a:rPr>
              <a:t>vực</a:t>
            </a:r>
            <a:endParaRPr lang="en-US" dirty="0">
              <a:latin typeface="Arial"/>
              <a:ea typeface="Arial"/>
              <a:cs typeface="Arial"/>
              <a:sym typeface="Arial"/>
            </a:endParaRPr>
          </a:p>
          <a:p>
            <a:pPr marL="457200" lvl="0" indent="-368300" algn="l" rtl="0">
              <a:spcBef>
                <a:spcPts val="0"/>
              </a:spcBef>
              <a:spcAft>
                <a:spcPts val="0"/>
              </a:spcAft>
              <a:buSzPts val="2200"/>
              <a:buFont typeface="Arial"/>
              <a:buChar char="●"/>
            </a:pPr>
            <a:r>
              <a:rPr lang="vi-VN" dirty="0">
                <a:latin typeface="Arial"/>
                <a:ea typeface="Arial"/>
                <a:cs typeface="Arial"/>
                <a:sym typeface="Arial"/>
              </a:rPr>
              <a:t>Báo cáo phương pháp và kỹ thuật của mô hình đã phát triển, kết quả thực nghiệm, đánh giá</a:t>
            </a:r>
          </a:p>
          <a:p>
            <a:pPr marL="457200" lvl="0" indent="-368300" algn="l" rtl="0">
              <a:spcBef>
                <a:spcPts val="0"/>
              </a:spcBef>
              <a:spcAft>
                <a:spcPts val="0"/>
              </a:spcAft>
              <a:buSzPts val="2200"/>
              <a:buFont typeface="Arial"/>
              <a:buChar char="●"/>
            </a:pPr>
            <a:r>
              <a:rPr lang="en-US" dirty="0" err="1">
                <a:latin typeface="Arial"/>
                <a:ea typeface="Arial"/>
                <a:cs typeface="Arial"/>
                <a:sym typeface="Arial"/>
              </a:rPr>
              <a:t>Một</a:t>
            </a:r>
            <a:r>
              <a:rPr lang="en-US" dirty="0">
                <a:latin typeface="Arial"/>
                <a:ea typeface="Arial"/>
                <a:cs typeface="Arial"/>
                <a:sym typeface="Arial"/>
              </a:rPr>
              <a:t> demo </a:t>
            </a:r>
            <a:r>
              <a:rPr lang="en-US" dirty="0" err="1">
                <a:latin typeface="Arial"/>
                <a:ea typeface="Arial"/>
                <a:cs typeface="Arial"/>
                <a:sym typeface="Arial"/>
              </a:rPr>
              <a:t>thực</a:t>
            </a:r>
            <a:r>
              <a:rPr lang="en-US" dirty="0">
                <a:latin typeface="Arial"/>
                <a:ea typeface="Arial"/>
                <a:cs typeface="Arial"/>
                <a:sym typeface="Arial"/>
              </a:rPr>
              <a:t> </a:t>
            </a:r>
            <a:r>
              <a:rPr lang="en-US" dirty="0" err="1">
                <a:latin typeface="Arial"/>
                <a:ea typeface="Arial"/>
                <a:cs typeface="Arial"/>
                <a:sym typeface="Arial"/>
              </a:rPr>
              <a:t>hiện</a:t>
            </a:r>
            <a:r>
              <a:rPr lang="en-US" dirty="0">
                <a:latin typeface="Arial"/>
                <a:ea typeface="Arial"/>
                <a:cs typeface="Arial"/>
                <a:sym typeface="Arial"/>
              </a:rPr>
              <a:t> </a:t>
            </a:r>
            <a:r>
              <a:rPr lang="en-US" dirty="0" err="1">
                <a:latin typeface="Arial"/>
                <a:ea typeface="Arial"/>
                <a:cs typeface="Arial"/>
                <a:sym typeface="Arial"/>
              </a:rPr>
              <a:t>một</a:t>
            </a:r>
            <a:r>
              <a:rPr lang="en-US" dirty="0">
                <a:latin typeface="Arial"/>
                <a:ea typeface="Arial"/>
                <a:cs typeface="Arial"/>
                <a:sym typeface="Arial"/>
              </a:rPr>
              <a:t> </a:t>
            </a:r>
            <a:r>
              <a:rPr lang="en-US" dirty="0" err="1">
                <a:latin typeface="Arial"/>
                <a:ea typeface="Arial"/>
                <a:cs typeface="Arial"/>
                <a:sym typeface="Arial"/>
              </a:rPr>
              <a:t>vài</a:t>
            </a:r>
            <a:r>
              <a:rPr lang="en-US" dirty="0">
                <a:latin typeface="Arial"/>
                <a:ea typeface="Arial"/>
                <a:cs typeface="Arial"/>
                <a:sym typeface="Arial"/>
              </a:rPr>
              <a:t> </a:t>
            </a:r>
            <a:r>
              <a:rPr lang="en-US" dirty="0" err="1">
                <a:latin typeface="Arial"/>
                <a:ea typeface="Arial"/>
                <a:cs typeface="Arial"/>
                <a:sym typeface="Arial"/>
              </a:rPr>
              <a:t>bài</a:t>
            </a:r>
            <a:r>
              <a:rPr lang="en-US" dirty="0">
                <a:latin typeface="Arial"/>
                <a:ea typeface="Arial"/>
                <a:cs typeface="Arial"/>
                <a:sym typeface="Arial"/>
              </a:rPr>
              <a:t> </a:t>
            </a:r>
            <a:r>
              <a:rPr lang="en-US" dirty="0" err="1">
                <a:latin typeface="Arial"/>
                <a:ea typeface="Arial"/>
                <a:cs typeface="Arial"/>
                <a:sym typeface="Arial"/>
              </a:rPr>
              <a:t>toán</a:t>
            </a:r>
            <a:r>
              <a:rPr lang="en-US" dirty="0">
                <a:latin typeface="Arial"/>
                <a:ea typeface="Arial"/>
                <a:cs typeface="Arial"/>
                <a:sym typeface="Arial"/>
              </a:rPr>
              <a:t> </a:t>
            </a:r>
            <a:r>
              <a:rPr lang="en-US" dirty="0" err="1">
                <a:latin typeface="Arial"/>
                <a:ea typeface="Arial"/>
                <a:cs typeface="Arial"/>
                <a:sym typeface="Arial"/>
              </a:rPr>
              <a:t>của</a:t>
            </a:r>
            <a:r>
              <a:rPr lang="en-US" dirty="0">
                <a:latin typeface="Arial"/>
                <a:ea typeface="Arial"/>
                <a:cs typeface="Arial"/>
                <a:sym typeface="Arial"/>
              </a:rPr>
              <a:t> </a:t>
            </a:r>
            <a:r>
              <a:rPr lang="en-US" dirty="0" err="1">
                <a:latin typeface="Arial"/>
                <a:ea typeface="Arial"/>
                <a:cs typeface="Arial"/>
                <a:sym typeface="Arial"/>
              </a:rPr>
              <a:t>mô</a:t>
            </a:r>
            <a:r>
              <a:rPr lang="en-US" dirty="0">
                <a:latin typeface="Arial"/>
                <a:ea typeface="Arial"/>
                <a:cs typeface="Arial"/>
                <a:sym typeface="Arial"/>
              </a:rPr>
              <a:t> </a:t>
            </a:r>
            <a:r>
              <a:rPr lang="en-US" dirty="0" err="1">
                <a:latin typeface="Arial"/>
                <a:ea typeface="Arial"/>
                <a:cs typeface="Arial"/>
                <a:sym typeface="Arial"/>
              </a:rPr>
              <a:t>hình</a:t>
            </a:r>
            <a:r>
              <a:rPr lang="en-US" dirty="0">
                <a:latin typeface="Arial"/>
                <a:ea typeface="Arial"/>
                <a:cs typeface="Arial"/>
                <a:sym typeface="Arial"/>
              </a:rPr>
              <a:t> </a:t>
            </a:r>
            <a:r>
              <a:rPr lang="en-US" dirty="0" err="1">
                <a:latin typeface="Arial"/>
                <a:ea typeface="Arial"/>
                <a:cs typeface="Arial"/>
                <a:sym typeface="Arial"/>
              </a:rPr>
              <a:t>để</a:t>
            </a:r>
            <a:r>
              <a:rPr lang="en-US" dirty="0">
                <a:latin typeface="Arial"/>
                <a:ea typeface="Arial"/>
                <a:cs typeface="Arial"/>
                <a:sym typeface="Arial"/>
              </a:rPr>
              <a:t> </a:t>
            </a:r>
            <a:r>
              <a:rPr lang="en-US" dirty="0" err="1">
                <a:latin typeface="Arial"/>
                <a:ea typeface="Arial"/>
                <a:cs typeface="Arial"/>
                <a:sym typeface="Arial"/>
              </a:rPr>
              <a:t>trực</a:t>
            </a:r>
            <a:r>
              <a:rPr lang="en-US" dirty="0">
                <a:latin typeface="Arial"/>
                <a:ea typeface="Arial"/>
                <a:cs typeface="Arial"/>
                <a:sym typeface="Arial"/>
              </a:rPr>
              <a:t> </a:t>
            </a:r>
            <a:r>
              <a:rPr lang="en-US" dirty="0" err="1">
                <a:latin typeface="Arial"/>
                <a:ea typeface="Arial"/>
                <a:cs typeface="Arial"/>
                <a:sym typeface="Arial"/>
              </a:rPr>
              <a:t>quan</a:t>
            </a:r>
            <a:endParaRPr dirty="0">
              <a:latin typeface="Arial"/>
              <a:ea typeface="Arial"/>
              <a:cs typeface="Arial"/>
              <a:sym typeface="Arial"/>
            </a:endParaRPr>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Tree>
  </p:cSld>
  <p:clrMapOvr>
    <a:masterClrMapping/>
  </p:clrMapOvr>
</p:sld>
</file>

<file path=ppt/theme/theme1.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846</Words>
  <Application>Microsoft Office PowerPoint</Application>
  <PresentationFormat>On-screen Show (16:9)</PresentationFormat>
  <Paragraphs>73</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Roboto</vt:lpstr>
      <vt:lpstr>Material - R01</vt:lpstr>
      <vt:lpstr>OFA: UNIFYING ARCHITECTURES, TASKS, AND MODALITIES THROUGH A SIMPLE SEQUENCE-TO-SEQUENCE LEARNING FRAMEWORK</vt:lpstr>
      <vt:lpstr>Tóm tắt </vt:lpstr>
      <vt:lpstr>Giới thiệu</vt:lpstr>
      <vt:lpstr>Mục tiêu</vt:lpstr>
      <vt:lpstr>Nội dung và Phương pháp</vt:lpstr>
      <vt:lpstr>Nội dung và Phương pháp</vt:lpstr>
      <vt:lpstr>Nội dung và Phương pháp</vt:lpstr>
      <vt:lpstr>Nội dung và Phương pháp</vt:lpstr>
      <vt:lpstr>Kết quả dự kiến</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OFA: UNIFYING ARCHITECTURES, TASKS, AND MODALITIES THROUGH A SIMPLE SEQUENCE-TO-SEQUENCE LEARNING FRAMEWORK</dc:title>
  <cp:lastModifiedBy>Nguyen Vu Duong</cp:lastModifiedBy>
  <cp:revision>10</cp:revision>
  <dcterms:modified xsi:type="dcterms:W3CDTF">2023-12-14T03:15:26Z</dcterms:modified>
</cp:coreProperties>
</file>