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141" y="29"/>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6E24B54D-5D81-49DD-ACA9-F1AA476C4BB1}"/>
    <pc:docChg chg="modSld">
      <pc:chgData name="Nguyen Vu Duong" userId="7e847237b22dca43" providerId="LiveId" clId="{6E24B54D-5D81-49DD-ACA9-F1AA476C4BB1}" dt="2024-01-18T12:13:16.005" v="59" actId="20577"/>
      <pc:docMkLst>
        <pc:docMk/>
      </pc:docMkLst>
      <pc:sldChg chg="addSp modSp mod">
        <pc:chgData name="Nguyen Vu Duong" userId="7e847237b22dca43" providerId="LiveId" clId="{6E24B54D-5D81-49DD-ACA9-F1AA476C4BB1}" dt="2024-01-18T12:13:16.005" v="59" actId="20577"/>
        <pc:sldMkLst>
          <pc:docMk/>
          <pc:sldMk cId="0" sldId="256"/>
        </pc:sldMkLst>
        <pc:spChg chg="mod">
          <ac:chgData name="Nguyen Vu Duong" userId="7e847237b22dca43" providerId="LiveId" clId="{6E24B54D-5D81-49DD-ACA9-F1AA476C4BB1}" dt="2024-01-05T02:38:30.071" v="42" actId="20577"/>
          <ac:spMkLst>
            <pc:docMk/>
            <pc:sldMk cId="0" sldId="256"/>
            <ac:spMk id="4" creationId="{7A46572F-CE65-0475-0914-1F271ED36924}"/>
          </ac:spMkLst>
        </pc:spChg>
        <pc:spChg chg="mod">
          <ac:chgData name="Nguyen Vu Duong" userId="7e847237b22dca43" providerId="LiveId" clId="{6E24B54D-5D81-49DD-ACA9-F1AA476C4BB1}" dt="2024-01-05T02:35:19.740" v="25" actId="20577"/>
          <ac:spMkLst>
            <pc:docMk/>
            <pc:sldMk cId="0" sldId="256"/>
            <ac:spMk id="7" creationId="{1A3A3DD5-6562-02B2-9AF7-43E9EA8A9421}"/>
          </ac:spMkLst>
        </pc:spChg>
        <pc:spChg chg="add mod">
          <ac:chgData name="Nguyen Vu Duong" userId="7e847237b22dca43" providerId="LiveId" clId="{6E24B54D-5D81-49DD-ACA9-F1AA476C4BB1}" dt="2024-01-05T02:38:20.377" v="38"/>
          <ac:spMkLst>
            <pc:docMk/>
            <pc:sldMk cId="0" sldId="256"/>
            <ac:spMk id="8" creationId="{0AEE3FC1-615C-7277-05C8-C17407C52AA1}"/>
          </ac:spMkLst>
        </pc:spChg>
        <pc:spChg chg="mod">
          <ac:chgData name="Nguyen Vu Duong" userId="7e847237b22dca43" providerId="LiveId" clId="{6E24B54D-5D81-49DD-ACA9-F1AA476C4BB1}" dt="2024-01-05T02:38:37.287" v="44" actId="20577"/>
          <ac:spMkLst>
            <pc:docMk/>
            <pc:sldMk cId="0" sldId="256"/>
            <ac:spMk id="11" creationId="{55874175-05F4-3DDB-F5BD-12BA84CE513B}"/>
          </ac:spMkLst>
        </pc:spChg>
        <pc:spChg chg="mod">
          <ac:chgData name="Nguyen Vu Duong" userId="7e847237b22dca43" providerId="LiveId" clId="{6E24B54D-5D81-49DD-ACA9-F1AA476C4BB1}" dt="2024-01-05T02:35:29.401" v="27" actId="20577"/>
          <ac:spMkLst>
            <pc:docMk/>
            <pc:sldMk cId="0" sldId="256"/>
            <ac:spMk id="13" creationId="{0A9682E8-50DD-FE82-AC39-DB1B0C982E59}"/>
          </ac:spMkLst>
        </pc:spChg>
        <pc:spChg chg="mod">
          <ac:chgData name="Nguyen Vu Duong" userId="7e847237b22dca43" providerId="LiveId" clId="{6E24B54D-5D81-49DD-ACA9-F1AA476C4BB1}" dt="2024-01-05T02:38:42.055" v="48" actId="20577"/>
          <ac:spMkLst>
            <pc:docMk/>
            <pc:sldMk cId="0" sldId="256"/>
            <ac:spMk id="14" creationId="{2BED8C3C-9E85-4E8E-B77D-AA23E0891621}"/>
          </ac:spMkLst>
        </pc:spChg>
        <pc:spChg chg="mod">
          <ac:chgData name="Nguyen Vu Duong" userId="7e847237b22dca43" providerId="LiveId" clId="{6E24B54D-5D81-49DD-ACA9-F1AA476C4BB1}" dt="2023-12-28T08:17:01.149" v="12" actId="20577"/>
          <ac:spMkLst>
            <pc:docMk/>
            <pc:sldMk cId="0" sldId="256"/>
            <ac:spMk id="111" creationId="{00000000-0000-0000-0000-000000000000}"/>
          </ac:spMkLst>
        </pc:spChg>
        <pc:spChg chg="mod">
          <ac:chgData name="Nguyen Vu Duong" userId="7e847237b22dca43" providerId="LiveId" clId="{6E24B54D-5D81-49DD-ACA9-F1AA476C4BB1}" dt="2024-01-18T12:13:16.005" v="59" actId="20577"/>
          <ac:spMkLst>
            <pc:docMk/>
            <pc:sldMk cId="0" sldId="256"/>
            <ac:spMk id="115" creationId="{00000000-0000-0000-0000-000000000000}"/>
          </ac:spMkLst>
        </pc:spChg>
        <pc:spChg chg="mod">
          <ac:chgData name="Nguyen Vu Duong" userId="7e847237b22dca43" providerId="LiveId" clId="{6E24B54D-5D81-49DD-ACA9-F1AA476C4BB1}" dt="2024-01-05T02:34:48.380" v="15" actId="20577"/>
          <ac:spMkLst>
            <pc:docMk/>
            <pc:sldMk cId="0" sldId="256"/>
            <ac:spMk id="328" creationId="{00000000-0000-0000-0000-000000000000}"/>
          </ac:spMkLst>
        </pc:spChg>
        <pc:spChg chg="mod">
          <ac:chgData name="Nguyen Vu Duong" userId="7e847237b22dca43" providerId="LiveId" clId="{6E24B54D-5D81-49DD-ACA9-F1AA476C4BB1}" dt="2024-01-05T02:38:26.616" v="40" actId="20577"/>
          <ac:spMkLst>
            <pc:docMk/>
            <pc:sldMk cId="0" sldId="256"/>
            <ac:spMk id="525" creationId="{00000000-0000-0000-0000-000000000000}"/>
          </ac:spMkLst>
        </pc:spChg>
        <pc:picChg chg="mod">
          <ac:chgData name="Nguyen Vu Duong" userId="7e847237b22dca43" providerId="LiveId" clId="{6E24B54D-5D81-49DD-ACA9-F1AA476C4BB1}" dt="2024-01-05T02:39:11.682" v="51" actId="1076"/>
          <ac:picMkLst>
            <pc:docMk/>
            <pc:sldMk cId="0" sldId="256"/>
            <ac:picMk id="6" creationId="{86161C47-D951-71FF-DC03-46D56442FD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378772" y="532042"/>
            <a:ext cx="9906000" cy="581698"/>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1800" b="1" i="0" u="none" dirty="0">
                <a:solidFill>
                  <a:schemeClr val="lt1"/>
                </a:solidFill>
                <a:latin typeface="Arial"/>
                <a:ea typeface="Arial"/>
                <a:cs typeface="Arial"/>
                <a:sym typeface="Arial"/>
              </a:rPr>
              <a:t>OFA: UNIFYING ARCHITECTURES, TASKS, AND MODALITIES THROUGH A SIMPLE SEQUENCE-TO-SEQUENCE LEARNING FRAMEWORK</a:t>
            </a:r>
            <a:endParaRPr lang="en-US" sz="1800" dirty="0"/>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a:solidFill>
                  <a:schemeClr val="lt1"/>
                </a:solidFill>
              </a:rPr>
              <a:t>Overview</a:t>
            </a:r>
            <a:endParaRPr dirty="0"/>
          </a:p>
        </p:txBody>
      </p:sp>
      <p:sp>
        <p:nvSpPr>
          <p:cNvPr id="107" name="Google Shape;107;p13"/>
          <p:cNvSpPr txBox="1"/>
          <p:nvPr/>
        </p:nvSpPr>
        <p:spPr>
          <a:xfrm>
            <a:off x="7651862" y="1766887"/>
            <a:ext cx="2228850" cy="387798"/>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3</a:t>
            </a:r>
            <a:r>
              <a:rPr lang="en-US" sz="1200" b="0" i="0" u="none" dirty="0">
                <a:solidFill>
                  <a:schemeClr val="lt1"/>
                </a:solidFill>
                <a:latin typeface="Arial"/>
                <a:ea typeface="Arial"/>
                <a:cs typeface="Arial"/>
                <a:sym typeface="Arial"/>
              </a:rPr>
              <a:t> Vietnam National University, Ho Chi Minh City, Vietnam</a:t>
            </a:r>
            <a:endParaRPr lang="en-US" dirty="0"/>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Introduction</a:t>
            </a:r>
            <a:endParaRPr dirty="0"/>
          </a:p>
        </p:txBody>
      </p:sp>
      <p:sp>
        <p:nvSpPr>
          <p:cNvPr id="109" name="Google Shape;109;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Motivation</a:t>
            </a:r>
            <a:endParaRPr dirty="0"/>
          </a:p>
        </p:txBody>
      </p:sp>
      <p:sp>
        <p:nvSpPr>
          <p:cNvPr id="110" name="Google Shape;110;p13"/>
          <p:cNvSpPr txBox="1"/>
          <p:nvPr/>
        </p:nvSpPr>
        <p:spPr>
          <a:xfrm>
            <a:off x="1098550" y="1233487"/>
            <a:ext cx="20574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endParaRPr dirty="0"/>
          </a:p>
        </p:txBody>
      </p:sp>
      <p:sp>
        <p:nvSpPr>
          <p:cNvPr id="111" name="Google Shape;111;p13"/>
          <p:cNvSpPr txBox="1"/>
          <p:nvPr/>
        </p:nvSpPr>
        <p:spPr>
          <a:xfrm>
            <a:off x="4278474" y="1219667"/>
            <a:ext cx="2362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Nguy</a:t>
            </a:r>
            <a:r>
              <a:rPr lang="en-US" sz="1600" b="1">
                <a:solidFill>
                  <a:schemeClr val="lt1"/>
                </a:solidFill>
              </a:rPr>
              <a:t>en</a:t>
            </a:r>
            <a:r>
              <a:rPr lang="en-US" sz="1600" b="1" i="0" u="none">
                <a:solidFill>
                  <a:schemeClr val="lt1"/>
                </a:solidFill>
                <a:latin typeface="Arial"/>
                <a:ea typeface="Arial"/>
                <a:cs typeface="Arial"/>
                <a:sym typeface="Arial"/>
              </a:rPr>
              <a:t> Vu Duong</a:t>
            </a:r>
            <a:r>
              <a:rPr lang="en-US" sz="1600" b="1" i="0" u="none" baseline="30000">
                <a:solidFill>
                  <a:schemeClr val="lt1"/>
                </a:solidFill>
                <a:latin typeface="Arial"/>
                <a:ea typeface="Arial"/>
                <a:cs typeface="Arial"/>
                <a:sym typeface="Arial"/>
              </a:rPr>
              <a:t>1,2,3</a:t>
            </a:r>
            <a:endParaRPr baseline="30000" dirty="0"/>
          </a:p>
        </p:txBody>
      </p:sp>
      <p:sp>
        <p:nvSpPr>
          <p:cNvPr id="113" name="Google Shape;113;p13"/>
          <p:cNvSpPr txBox="1"/>
          <p:nvPr/>
        </p:nvSpPr>
        <p:spPr>
          <a:xfrm>
            <a:off x="658812" y="1760537"/>
            <a:ext cx="2895600" cy="193899"/>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vi-VN" sz="1200" b="0" i="0" u="none" dirty="0">
                <a:solidFill>
                  <a:schemeClr val="lt1"/>
                </a:solidFill>
                <a:latin typeface="Arial"/>
                <a:ea typeface="Arial"/>
                <a:cs typeface="Arial"/>
                <a:sym typeface="Arial"/>
              </a:rPr>
              <a:t> </a:t>
            </a:r>
            <a:r>
              <a:rPr lang="vi-VN" sz="1600" b="1" i="0" u="none" baseline="30000" dirty="0">
                <a:solidFill>
                  <a:schemeClr val="lt1"/>
                </a:solidFill>
                <a:latin typeface="Arial"/>
                <a:ea typeface="Arial"/>
                <a:cs typeface="Arial"/>
                <a:sym typeface="Arial"/>
              </a:rPr>
              <a:t>1</a:t>
            </a:r>
            <a:r>
              <a:rPr lang="vi-VN" sz="1200" b="1" i="0" u="none" baseline="30000" dirty="0">
                <a:solidFill>
                  <a:schemeClr val="lt1"/>
                </a:solidFill>
                <a:latin typeface="Arial"/>
                <a:ea typeface="Arial"/>
                <a:cs typeface="Arial"/>
                <a:sym typeface="Arial"/>
              </a:rPr>
              <a:t> </a:t>
            </a:r>
            <a:r>
              <a:rPr lang="en-US" sz="1200" b="0" i="0" u="none" dirty="0">
                <a:solidFill>
                  <a:schemeClr val="lt1"/>
                </a:solidFill>
                <a:latin typeface="Arial"/>
                <a:ea typeface="Arial"/>
                <a:cs typeface="Arial"/>
                <a:sym typeface="Arial"/>
              </a:rPr>
              <a:t>20520465@gm.uit.edu.vn</a:t>
            </a:r>
          </a:p>
        </p:txBody>
      </p:sp>
      <p:sp>
        <p:nvSpPr>
          <p:cNvPr id="114" name="Google Shape;114;p13"/>
          <p:cNvSpPr txBox="1"/>
          <p:nvPr/>
        </p:nvSpPr>
        <p:spPr>
          <a:xfrm>
            <a:off x="3363118" y="1766887"/>
            <a:ext cx="3962400" cy="387798"/>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2 </a:t>
            </a:r>
            <a:r>
              <a:rPr lang="en-US" sz="1200" b="0" i="0" u="none" dirty="0">
                <a:solidFill>
                  <a:schemeClr val="lt1"/>
                </a:solidFill>
                <a:latin typeface="Arial"/>
                <a:ea typeface="Arial"/>
                <a:cs typeface="Arial"/>
                <a:sym typeface="Arial"/>
              </a:rPr>
              <a:t>University of Information Technology, Ho Chi Minh City, Vietnam</a:t>
            </a:r>
            <a:endParaRPr lang="en-US" dirty="0"/>
          </a:p>
        </p:txBody>
      </p:sp>
      <p:sp>
        <p:nvSpPr>
          <p:cNvPr id="115" name="Google Shape;115;p13"/>
          <p:cNvSpPr txBox="1"/>
          <p:nvPr/>
        </p:nvSpPr>
        <p:spPr>
          <a:xfrm>
            <a:off x="504335" y="14324386"/>
            <a:ext cx="9619967" cy="40395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Nguyen </a:t>
            </a:r>
            <a:r>
              <a:rPr lang="en-US" sz="1300" b="1" i="0" u="none">
                <a:solidFill>
                  <a:schemeClr val="lt1"/>
                </a:solidFill>
                <a:latin typeface="Arial"/>
                <a:ea typeface="Arial"/>
                <a:cs typeface="Arial"/>
                <a:sym typeface="Arial"/>
              </a:rPr>
              <a:t>Vu Duong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University of Information Technology </a:t>
            </a:r>
            <a:r>
              <a:rPr lang="vi-VN" sz="1300" b="1" i="0" u="none" dirty="0">
                <a:solidFill>
                  <a:schemeClr val="lt1"/>
                </a:solidFill>
                <a:latin typeface="Arial"/>
                <a:ea typeface="Arial"/>
                <a:cs typeface="Arial"/>
                <a:sym typeface="Arial"/>
              </a:rPr>
              <a:t>–</a:t>
            </a:r>
            <a:r>
              <a:rPr lang="en-US" sz="1300" b="1" i="0" u="none" dirty="0">
                <a:solidFill>
                  <a:schemeClr val="lt1"/>
                </a:solidFill>
                <a:latin typeface="Arial"/>
                <a:ea typeface="Arial"/>
                <a:cs typeface="Arial"/>
                <a:sym typeface="Arial"/>
              </a:rPr>
              <a:t> Vietnam National University, Ho Chi Minh City</a:t>
            </a:r>
            <a:endParaRPr lang="vi-VN"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a:t>
            </a:r>
            <a:r>
              <a:rPr lang="en-US" sz="1200" b="1" i="0" u="none" dirty="0" err="1">
                <a:solidFill>
                  <a:schemeClr val="lt1"/>
                </a:solidFill>
                <a:latin typeface="Arial"/>
                <a:ea typeface="Arial"/>
                <a:cs typeface="Arial"/>
                <a:sym typeface="Arial"/>
              </a:rPr>
              <a:t>Github</a:t>
            </a:r>
            <a:r>
              <a:rPr lang="en-US" sz="1200" b="1" i="0" u="none" dirty="0">
                <a:solidFill>
                  <a:schemeClr val="lt1"/>
                </a:solidFill>
                <a:latin typeface="Arial"/>
                <a:ea typeface="Arial"/>
                <a:cs typeface="Arial"/>
                <a:sym typeface="Arial"/>
              </a:rPr>
              <a:t> : https://github.com/duongve13112002/CS519.O11</a:t>
            </a:r>
            <a:endParaRPr dirty="0"/>
          </a:p>
        </p:txBody>
      </p:sp>
      <p:sp>
        <p:nvSpPr>
          <p:cNvPr id="328" name="Google Shape;328;p13"/>
          <p:cNvSpPr txBox="1"/>
          <p:nvPr/>
        </p:nvSpPr>
        <p:spPr>
          <a:xfrm>
            <a:off x="378772" y="9026654"/>
            <a:ext cx="3276600" cy="129262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To enable flexible processing of various modalities without requiring dedicated output structures for each task, we leverage a unified vocabulary that encompasses all linguistic and visual tokens, including </a:t>
            </a:r>
            <a:r>
              <a:rPr lang="en-US" sz="1050" b="0" i="0" u="none" dirty="0" err="1">
                <a:solidFill>
                  <a:schemeClr val="dk1"/>
                </a:solidFill>
                <a:latin typeface="Tahoma"/>
                <a:ea typeface="Tahoma"/>
                <a:cs typeface="Tahoma"/>
                <a:sym typeface="Tahoma"/>
              </a:rPr>
              <a:t>subwords</a:t>
            </a:r>
            <a:r>
              <a:rPr lang="en-US" sz="1050" b="0" i="0" u="none" dirty="0">
                <a:solidFill>
                  <a:schemeClr val="dk1"/>
                </a:solidFill>
                <a:latin typeface="Tahoma"/>
                <a:ea typeface="Tahoma"/>
                <a:cs typeface="Tahoma"/>
                <a:sym typeface="Tahoma"/>
              </a:rPr>
              <a:t>, image codes, and location tokens.</a:t>
            </a:r>
          </a:p>
          <a:p>
            <a:pPr marL="228600" marR="0" lvl="0" indent="-228600" algn="just" rtl="0">
              <a:lnSpc>
                <a:spcPct val="100000"/>
              </a:lnSpc>
              <a:spcBef>
                <a:spcPts val="0"/>
              </a:spcBef>
              <a:spcAft>
                <a:spcPts val="0"/>
              </a:spcAft>
              <a:buClr>
                <a:schemeClr val="dk1"/>
              </a:buClr>
              <a:buSzPts val="1200"/>
              <a:buFont typeface="Tahoma"/>
              <a:buChar char="•"/>
            </a:pPr>
            <a:endParaRPr lang="en-US" sz="1200" b="0" i="0" u="none" dirty="0">
              <a:solidFill>
                <a:schemeClr val="dk1"/>
              </a:solidFill>
              <a:latin typeface="Tahoma"/>
              <a:ea typeface="Tahoma"/>
              <a:cs typeface="Tahoma"/>
              <a:sym typeface="Tahoma"/>
            </a:endParaRPr>
          </a:p>
        </p:txBody>
      </p:sp>
      <p:sp>
        <p:nvSpPr>
          <p:cNvPr id="390" name="Google Shape;390;p13"/>
          <p:cNvSpPr txBox="1"/>
          <p:nvPr/>
        </p:nvSpPr>
        <p:spPr>
          <a:xfrm>
            <a:off x="354964" y="8789555"/>
            <a:ext cx="2209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1. Unified I/O</a:t>
            </a:r>
            <a:endParaRPr sz="1300" dirty="0"/>
          </a:p>
        </p:txBody>
      </p:sp>
      <p:sp>
        <p:nvSpPr>
          <p:cNvPr id="394" name="Google Shape;394;p13"/>
          <p:cNvSpPr txBox="1"/>
          <p:nvPr/>
        </p:nvSpPr>
        <p:spPr>
          <a:xfrm>
            <a:off x="354012" y="12019465"/>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2</a:t>
            </a:r>
            <a:r>
              <a:rPr lang="en-US" sz="1300" b="1" i="0" u="none" dirty="0">
                <a:solidFill>
                  <a:srgbClr val="0B4993"/>
                </a:solidFill>
                <a:latin typeface="Tahoma"/>
                <a:ea typeface="Tahoma"/>
                <a:cs typeface="Tahoma"/>
                <a:sym typeface="Tahoma"/>
              </a:rPr>
              <a:t>.  Unified Architecture</a:t>
            </a:r>
            <a:endParaRPr lang="en-US" sz="1300" dirty="0"/>
          </a:p>
        </p:txBody>
      </p:sp>
      <p:sp>
        <p:nvSpPr>
          <p:cNvPr id="430" name="Google Shape;430;p13"/>
          <p:cNvSpPr txBox="1"/>
          <p:nvPr/>
        </p:nvSpPr>
        <p:spPr>
          <a:xfrm>
            <a:off x="354012" y="12311812"/>
            <a:ext cx="3200400" cy="1869702"/>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OFA</a:t>
            </a:r>
            <a:r>
              <a:rPr lang="en-US" sz="1050" b="0" i="0" u="none" dirty="0">
                <a:solidFill>
                  <a:schemeClr val="dk1"/>
                </a:solidFill>
                <a:latin typeface="Tahoma"/>
                <a:ea typeface="Tahoma"/>
                <a:cs typeface="Tahoma"/>
                <a:sym typeface="Tahoma"/>
              </a:rPr>
              <a:t> utilizes a Transformer encoder-decoder architecture for processing various tasks. Notably, it avoids introducing any additional trainable components during both pre-training and fine-tuning phases. </a:t>
            </a:r>
          </a:p>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  Furthermore, following </a:t>
            </a:r>
            <a:r>
              <a:rPr lang="en-US" sz="1050" b="0" i="0" u="none" dirty="0" err="1">
                <a:solidFill>
                  <a:schemeClr val="dk1"/>
                </a:solidFill>
                <a:latin typeface="Tahoma"/>
                <a:ea typeface="Tahoma"/>
                <a:cs typeface="Tahoma"/>
                <a:sym typeface="Tahoma"/>
              </a:rPr>
              <a:t>Normformer</a:t>
            </a:r>
            <a:r>
              <a:rPr lang="en-US" sz="1050" b="0" i="0" u="none" dirty="0">
                <a:solidFill>
                  <a:schemeClr val="dk1"/>
                </a:solidFill>
                <a:latin typeface="Tahoma"/>
                <a:ea typeface="Tahoma"/>
                <a:cs typeface="Tahoma"/>
                <a:sym typeface="Tahoma"/>
              </a:rPr>
              <a:t>, framework incorporates two additional Layer Normalization (LN) layers and </a:t>
            </a:r>
            <a:r>
              <a:rPr lang="en-US" sz="1050" b="0" i="0" u="none" dirty="0" err="1">
                <a:solidFill>
                  <a:schemeClr val="dk1"/>
                </a:solidFill>
                <a:latin typeface="Tahoma"/>
                <a:ea typeface="Tahoma"/>
                <a:cs typeface="Tahoma"/>
                <a:sym typeface="Tahoma"/>
              </a:rPr>
              <a:t>Hasdacale</a:t>
            </a:r>
            <a:r>
              <a:rPr lang="en-US" sz="1050" b="0" i="0" u="none" dirty="0">
                <a:solidFill>
                  <a:schemeClr val="dk1"/>
                </a:solidFill>
                <a:latin typeface="Tahoma"/>
                <a:ea typeface="Tahoma"/>
                <a:cs typeface="Tahoma"/>
                <a:sym typeface="Tahoma"/>
              </a:rPr>
              <a:t> attention mechanism to enhance training stability and accelerate convergence.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
        <p:nvSpPr>
          <p:cNvPr id="431" name="Google Shape;431;p13"/>
          <p:cNvSpPr txBox="1"/>
          <p:nvPr/>
        </p:nvSpPr>
        <p:spPr>
          <a:xfrm>
            <a:off x="5730549" y="3096127"/>
            <a:ext cx="4393753" cy="1685036"/>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chemeClr val="dk1"/>
              </a:buClr>
              <a:buSzPts val="1200"/>
            </a:pPr>
            <a:r>
              <a:rPr lang="en-US" sz="1150" b="0" i="0" u="none" dirty="0">
                <a:solidFill>
                  <a:schemeClr val="dk1"/>
                </a:solidFill>
                <a:latin typeface="Tahoma"/>
                <a:ea typeface="Tahoma"/>
                <a:cs typeface="Tahoma"/>
                <a:sym typeface="Tahoma"/>
              </a:rPr>
              <a:t>Recent advancements in the Transformer architecture and pre-training techniques show promise towards building an "omni-model" capable of handling diverse tasks and modalities. However, current approaches often violate key properties of an omni-model. They achieve this by introducing task-specific components, task-specific formulations, and entangled modality representations, which limit their ability to generalize and handle unseen tasks. This calls for a new approach that can overcome these limitations and build a true "one-for-all" model.</a:t>
            </a:r>
            <a:endParaRPr lang="en-US" sz="1150" dirty="0"/>
          </a:p>
        </p:txBody>
      </p:sp>
      <p:sp>
        <p:nvSpPr>
          <p:cNvPr id="433" name="Google Shape;433;p13"/>
          <p:cNvSpPr txBox="1"/>
          <p:nvPr/>
        </p:nvSpPr>
        <p:spPr>
          <a:xfrm>
            <a:off x="658812" y="3090103"/>
            <a:ext cx="4340552" cy="1685036"/>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en-US" sz="1150" b="0" i="0" u="none" dirty="0">
                <a:solidFill>
                  <a:schemeClr val="dk1"/>
                </a:solidFill>
                <a:latin typeface="Tahoma"/>
                <a:ea typeface="Tahoma"/>
                <a:cs typeface="Tahoma"/>
                <a:sym typeface="Tahoma"/>
              </a:rPr>
              <a:t>Achieving human-level competence across a universe of tasks and modalities remains a compelling but challenging goal in AI. To conquer this ambition, we propose a model that embodies three critical properties: task-agnostic, modality-agnostic, and comprehensive task coverage. However, existing single-modality and multimodal pretrained models often stumble upon these requirements. Therefore, we introduce a model, aspiring to become "One For All", unifying diverse input/output formats, tasks, and architectures.</a:t>
            </a:r>
            <a:endParaRPr lang="en-US" sz="1150" dirty="0"/>
          </a:p>
        </p:txBody>
      </p:sp>
      <p:sp>
        <p:nvSpPr>
          <p:cNvPr id="525" name="Google Shape;525;p13"/>
          <p:cNvSpPr txBox="1"/>
          <p:nvPr/>
        </p:nvSpPr>
        <p:spPr>
          <a:xfrm>
            <a:off x="651668" y="11829272"/>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2</a:t>
            </a:r>
            <a:r>
              <a:rPr lang="en-US" sz="800" b="0" i="0" u="none" dirty="0">
                <a:solidFill>
                  <a:srgbClr val="0B4993"/>
                </a:solidFill>
                <a:latin typeface="Tahoma"/>
                <a:ea typeface="Tahoma"/>
                <a:cs typeface="Tahoma"/>
                <a:sym typeface="Tahoma"/>
              </a:rPr>
              <a:t>. Modalities processing workflow.</a:t>
            </a:r>
            <a:endParaRPr dirty="0"/>
          </a:p>
        </p:txBody>
      </p:sp>
      <p:pic>
        <p:nvPicPr>
          <p:cNvPr id="5" name="Picture 4">
            <a:extLst>
              <a:ext uri="{FF2B5EF4-FFF2-40B4-BE49-F238E27FC236}">
                <a16:creationId xmlns:a16="http://schemas.microsoft.com/office/drawing/2014/main" id="{F692370C-F5F1-A684-E164-2783BB0A0224}"/>
              </a:ext>
            </a:extLst>
          </p:cNvPr>
          <p:cNvPicPr>
            <a:picLocks noChangeAspect="1"/>
          </p:cNvPicPr>
          <p:nvPr/>
        </p:nvPicPr>
        <p:blipFill>
          <a:blip r:embed="rId5"/>
          <a:stretch>
            <a:fillRect/>
          </a:stretch>
        </p:blipFill>
        <p:spPr>
          <a:xfrm>
            <a:off x="429550" y="10105300"/>
            <a:ext cx="3231101" cy="1664164"/>
          </a:xfrm>
          <a:prstGeom prst="rect">
            <a:avLst/>
          </a:prstGeom>
        </p:spPr>
      </p:pic>
      <p:pic>
        <p:nvPicPr>
          <p:cNvPr id="6" name="Picture 5">
            <a:extLst>
              <a:ext uri="{FF2B5EF4-FFF2-40B4-BE49-F238E27FC236}">
                <a16:creationId xmlns:a16="http://schemas.microsoft.com/office/drawing/2014/main" id="{86161C47-D951-71FF-DC03-46D56442FD82}"/>
              </a:ext>
            </a:extLst>
          </p:cNvPr>
          <p:cNvPicPr>
            <a:picLocks noChangeAspect="1"/>
          </p:cNvPicPr>
          <p:nvPr/>
        </p:nvPicPr>
        <p:blipFill>
          <a:blip r:embed="rId6"/>
          <a:stretch>
            <a:fillRect/>
          </a:stretch>
        </p:blipFill>
        <p:spPr>
          <a:xfrm>
            <a:off x="1159547" y="5644004"/>
            <a:ext cx="8369541" cy="2501059"/>
          </a:xfrm>
          <a:prstGeom prst="rect">
            <a:avLst/>
          </a:prstGeom>
        </p:spPr>
      </p:pic>
      <p:sp>
        <p:nvSpPr>
          <p:cNvPr id="4" name="Google Shape;525;p13">
            <a:extLst>
              <a:ext uri="{FF2B5EF4-FFF2-40B4-BE49-F238E27FC236}">
                <a16:creationId xmlns:a16="http://schemas.microsoft.com/office/drawing/2014/main" id="{7A46572F-CE65-0475-0914-1F271ED36924}"/>
              </a:ext>
            </a:extLst>
          </p:cNvPr>
          <p:cNvSpPr txBox="1"/>
          <p:nvPr/>
        </p:nvSpPr>
        <p:spPr>
          <a:xfrm>
            <a:off x="4004631" y="10383971"/>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3</a:t>
            </a:r>
            <a:r>
              <a:rPr lang="en-US" sz="800" b="0" i="0" u="none" dirty="0">
                <a:solidFill>
                  <a:srgbClr val="0B4993"/>
                </a:solidFill>
                <a:latin typeface="Tahoma"/>
                <a:ea typeface="Tahoma"/>
                <a:cs typeface="Tahoma"/>
                <a:sym typeface="Tahoma"/>
              </a:rPr>
              <a:t>. The demo architecture of </a:t>
            </a:r>
            <a:r>
              <a:rPr lang="en-US" sz="800" dirty="0">
                <a:solidFill>
                  <a:srgbClr val="0B4993"/>
                </a:solidFill>
                <a:latin typeface="Tahoma"/>
                <a:ea typeface="Tahoma"/>
                <a:cs typeface="Tahoma"/>
                <a:sym typeface="Tahoma"/>
              </a:rPr>
              <a:t>OFA</a:t>
            </a:r>
            <a:r>
              <a:rPr lang="en-US" sz="800" b="0" i="0" u="none" dirty="0">
                <a:solidFill>
                  <a:srgbClr val="0B4993"/>
                </a:solidFill>
                <a:latin typeface="Tahoma"/>
                <a:ea typeface="Tahoma"/>
                <a:cs typeface="Tahoma"/>
                <a:sym typeface="Tahoma"/>
              </a:rPr>
              <a:t>.</a:t>
            </a:r>
            <a:endParaRPr dirty="0"/>
          </a:p>
        </p:txBody>
      </p:sp>
      <p:pic>
        <p:nvPicPr>
          <p:cNvPr id="2" name="Picture 1">
            <a:extLst>
              <a:ext uri="{FF2B5EF4-FFF2-40B4-BE49-F238E27FC236}">
                <a16:creationId xmlns:a16="http://schemas.microsoft.com/office/drawing/2014/main" id="{8484E5C1-D489-5AD4-1F14-18C821C02E95}"/>
              </a:ext>
            </a:extLst>
          </p:cNvPr>
          <p:cNvPicPr>
            <a:picLocks noChangeAspect="1"/>
          </p:cNvPicPr>
          <p:nvPr/>
        </p:nvPicPr>
        <p:blipFill>
          <a:blip r:embed="rId7"/>
          <a:stretch>
            <a:fillRect/>
          </a:stretch>
        </p:blipFill>
        <p:spPr>
          <a:xfrm>
            <a:off x="3776002" y="8806778"/>
            <a:ext cx="3082285" cy="1509941"/>
          </a:xfrm>
          <a:prstGeom prst="rect">
            <a:avLst/>
          </a:prstGeom>
        </p:spPr>
      </p:pic>
      <p:sp>
        <p:nvSpPr>
          <p:cNvPr id="3" name="Google Shape;394;p13">
            <a:extLst>
              <a:ext uri="{FF2B5EF4-FFF2-40B4-BE49-F238E27FC236}">
                <a16:creationId xmlns:a16="http://schemas.microsoft.com/office/drawing/2014/main" id="{E11C18AB-EEC0-42F5-419E-FBB3069FCB45}"/>
              </a:ext>
            </a:extLst>
          </p:cNvPr>
          <p:cNvSpPr txBox="1"/>
          <p:nvPr/>
        </p:nvSpPr>
        <p:spPr>
          <a:xfrm>
            <a:off x="3703964" y="105549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3.  Unified Task</a:t>
            </a:r>
            <a:endParaRPr lang="en-US" sz="1300" dirty="0"/>
          </a:p>
        </p:txBody>
      </p:sp>
      <p:sp>
        <p:nvSpPr>
          <p:cNvPr id="7" name="Google Shape;430;p13">
            <a:extLst>
              <a:ext uri="{FF2B5EF4-FFF2-40B4-BE49-F238E27FC236}">
                <a16:creationId xmlns:a16="http://schemas.microsoft.com/office/drawing/2014/main" id="{1A3A3DD5-6562-02B2-9AF7-43E9EA8A9421}"/>
              </a:ext>
            </a:extLst>
          </p:cNvPr>
          <p:cNvSpPr txBox="1"/>
          <p:nvPr/>
        </p:nvSpPr>
        <p:spPr>
          <a:xfrm>
            <a:off x="3714118" y="10807366"/>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t>
            </a:r>
            <a:r>
              <a:rPr lang="en-US" sz="1050" b="0" i="0" u="none" dirty="0">
                <a:solidFill>
                  <a:schemeClr val="dk1"/>
                </a:solidFill>
                <a:latin typeface="Tahoma"/>
                <a:ea typeface="Tahoma"/>
                <a:cs typeface="Tahoma"/>
                <a:sym typeface="Tahoma"/>
              </a:rPr>
              <a:t>Unifying tasks across modalities, we leverage a common sequence-to-sequence generation framework. To equip the model with comprehensive capabilities, we employ multi-task pre-training on multimodal and </a:t>
            </a:r>
            <a:r>
              <a:rPr lang="en-US" sz="1050" b="0" i="0" u="none" dirty="0" err="1">
                <a:solidFill>
                  <a:schemeClr val="dk1"/>
                </a:solidFill>
                <a:latin typeface="Tahoma"/>
                <a:ea typeface="Tahoma"/>
                <a:cs typeface="Tahoma"/>
                <a:sym typeface="Tahoma"/>
              </a:rPr>
              <a:t>uni</a:t>
            </a:r>
            <a:r>
              <a:rPr lang="en-US" sz="1050" b="0" i="0" u="none" dirty="0">
                <a:solidFill>
                  <a:schemeClr val="dk1"/>
                </a:solidFill>
                <a:latin typeface="Tahoma"/>
                <a:ea typeface="Tahoma"/>
                <a:cs typeface="Tahoma"/>
                <a:sym typeface="Tahoma"/>
              </a:rPr>
              <a:t>-modal data.</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We utilize handcrafted instructions to discriminate these tasks, further enabling model to perform zero-shot inference on new tasks.</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pic>
        <p:nvPicPr>
          <p:cNvPr id="10" name="Picture 9">
            <a:extLst>
              <a:ext uri="{FF2B5EF4-FFF2-40B4-BE49-F238E27FC236}">
                <a16:creationId xmlns:a16="http://schemas.microsoft.com/office/drawing/2014/main" id="{AFBCC9B7-7E5E-9180-467D-13512E5B118D}"/>
              </a:ext>
            </a:extLst>
          </p:cNvPr>
          <p:cNvPicPr>
            <a:picLocks noChangeAspect="1"/>
          </p:cNvPicPr>
          <p:nvPr/>
        </p:nvPicPr>
        <p:blipFill>
          <a:blip r:embed="rId8"/>
          <a:stretch>
            <a:fillRect/>
          </a:stretch>
        </p:blipFill>
        <p:spPr>
          <a:xfrm>
            <a:off x="3742107" y="12170695"/>
            <a:ext cx="3190535" cy="1439515"/>
          </a:xfrm>
          <a:prstGeom prst="rect">
            <a:avLst/>
          </a:prstGeom>
        </p:spPr>
      </p:pic>
      <p:sp>
        <p:nvSpPr>
          <p:cNvPr id="11" name="Google Shape;525;p13">
            <a:extLst>
              <a:ext uri="{FF2B5EF4-FFF2-40B4-BE49-F238E27FC236}">
                <a16:creationId xmlns:a16="http://schemas.microsoft.com/office/drawing/2014/main" id="{55874175-05F4-3DDB-F5BD-12BA84CE513B}"/>
              </a:ext>
            </a:extLst>
          </p:cNvPr>
          <p:cNvSpPr txBox="1"/>
          <p:nvPr/>
        </p:nvSpPr>
        <p:spPr>
          <a:xfrm>
            <a:off x="3711430" y="13717074"/>
            <a:ext cx="3221212"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4</a:t>
            </a:r>
            <a:r>
              <a:rPr lang="en-US" sz="800" b="0" i="0" u="none" dirty="0">
                <a:solidFill>
                  <a:srgbClr val="0B4993"/>
                </a:solidFill>
                <a:latin typeface="Tahoma"/>
                <a:ea typeface="Tahoma"/>
                <a:cs typeface="Tahoma"/>
                <a:sym typeface="Tahoma"/>
              </a:rPr>
              <a:t>. A demonstration of the pretraining tasks, including visual grounding, grounded captioning, etc.</a:t>
            </a:r>
          </a:p>
        </p:txBody>
      </p:sp>
      <p:sp>
        <p:nvSpPr>
          <p:cNvPr id="12" name="Google Shape;394;p13">
            <a:extLst>
              <a:ext uri="{FF2B5EF4-FFF2-40B4-BE49-F238E27FC236}">
                <a16:creationId xmlns:a16="http://schemas.microsoft.com/office/drawing/2014/main" id="{015E58E9-DAB4-8441-8768-0B0B64DF0C2C}"/>
              </a:ext>
            </a:extLst>
          </p:cNvPr>
          <p:cNvSpPr txBox="1"/>
          <p:nvPr/>
        </p:nvSpPr>
        <p:spPr>
          <a:xfrm>
            <a:off x="7033074" y="87797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4</a:t>
            </a:r>
            <a:r>
              <a:rPr lang="en-US" sz="1300" b="1" i="0" u="none" dirty="0">
                <a:solidFill>
                  <a:srgbClr val="0B4993"/>
                </a:solidFill>
                <a:latin typeface="Tahoma"/>
                <a:ea typeface="Tahoma"/>
                <a:cs typeface="Tahoma"/>
                <a:sym typeface="Tahoma"/>
              </a:rPr>
              <a:t>. Task Transfer</a:t>
            </a:r>
            <a:endParaRPr lang="en-US" sz="1300" dirty="0"/>
          </a:p>
        </p:txBody>
      </p:sp>
      <p:sp>
        <p:nvSpPr>
          <p:cNvPr id="13" name="Google Shape;430;p13">
            <a:extLst>
              <a:ext uri="{FF2B5EF4-FFF2-40B4-BE49-F238E27FC236}">
                <a16:creationId xmlns:a16="http://schemas.microsoft.com/office/drawing/2014/main" id="{0A9682E8-50DD-FE82-AC39-DB1B0C982E59}"/>
              </a:ext>
            </a:extLst>
          </p:cNvPr>
          <p:cNvSpPr txBox="1"/>
          <p:nvPr/>
        </p:nvSpPr>
        <p:spPr>
          <a:xfrm>
            <a:off x="7051675" y="9001722"/>
            <a:ext cx="3200400" cy="122337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R</a:t>
            </a:r>
            <a:r>
              <a:rPr lang="en-US" sz="1050" b="0" i="0" u="none" dirty="0">
                <a:solidFill>
                  <a:schemeClr val="dk1"/>
                </a:solidFill>
                <a:latin typeface="Tahoma"/>
                <a:ea typeface="Tahoma"/>
                <a:cs typeface="Tahoma"/>
                <a:sym typeface="Tahoma"/>
              </a:rPr>
              <a:t>esearch led us to develop a new task known as "grounded question answering," which requires the model to answer questions about specific regions of an image. This task proved to be an excellent test of the model's capabilities, and our results demonstrate its ability to achieve satisfactory performance.</a:t>
            </a:r>
          </a:p>
        </p:txBody>
      </p:sp>
      <p:pic>
        <p:nvPicPr>
          <p:cNvPr id="1028" name="Picture 4" descr="grounded_qa">
            <a:extLst>
              <a:ext uri="{FF2B5EF4-FFF2-40B4-BE49-F238E27FC236}">
                <a16:creationId xmlns:a16="http://schemas.microsoft.com/office/drawing/2014/main" id="{CFDB918B-1569-FB8D-70E1-FFF972D816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659" y="10287346"/>
            <a:ext cx="3108837" cy="1815808"/>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525;p13">
            <a:extLst>
              <a:ext uri="{FF2B5EF4-FFF2-40B4-BE49-F238E27FC236}">
                <a16:creationId xmlns:a16="http://schemas.microsoft.com/office/drawing/2014/main" id="{2BED8C3C-9E85-4E8E-B77D-AA23E0891621}"/>
              </a:ext>
            </a:extLst>
          </p:cNvPr>
          <p:cNvSpPr txBox="1"/>
          <p:nvPr/>
        </p:nvSpPr>
        <p:spPr>
          <a:xfrm>
            <a:off x="7010717" y="12167038"/>
            <a:ext cx="3410719"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en-US" sz="800" b="1" i="1" dirty="0">
                <a:solidFill>
                  <a:srgbClr val="0B4993"/>
                </a:solidFill>
                <a:latin typeface="Tahoma"/>
                <a:ea typeface="Tahoma"/>
                <a:cs typeface="Tahoma"/>
                <a:sym typeface="Tahoma"/>
              </a:rPr>
              <a:t>5</a:t>
            </a:r>
            <a:r>
              <a:rPr lang="en-US" sz="800" b="0" i="0" u="none" dirty="0">
                <a:solidFill>
                  <a:srgbClr val="0B4993"/>
                </a:solidFill>
                <a:latin typeface="Tahoma"/>
                <a:ea typeface="Tahoma"/>
                <a:cs typeface="Tahoma"/>
                <a:sym typeface="Tahoma"/>
              </a:rPr>
              <a:t>. Examples of Grounded Question Answering (unseen task) </a:t>
            </a:r>
          </a:p>
        </p:txBody>
      </p:sp>
      <p:sp>
        <p:nvSpPr>
          <p:cNvPr id="15" name="Google Shape;394;p13">
            <a:extLst>
              <a:ext uri="{FF2B5EF4-FFF2-40B4-BE49-F238E27FC236}">
                <a16:creationId xmlns:a16="http://schemas.microsoft.com/office/drawing/2014/main" id="{EA98DF2C-B0E7-96DC-C6F0-FD3915CA7039}"/>
              </a:ext>
            </a:extLst>
          </p:cNvPr>
          <p:cNvSpPr txBox="1"/>
          <p:nvPr/>
        </p:nvSpPr>
        <p:spPr>
          <a:xfrm>
            <a:off x="7070096" y="12376191"/>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5. </a:t>
            </a:r>
            <a:r>
              <a:rPr lang="en-US" sz="1300" b="1" dirty="0">
                <a:solidFill>
                  <a:srgbClr val="0B4993"/>
                </a:solidFill>
                <a:latin typeface="Tahoma"/>
                <a:ea typeface="Tahoma"/>
                <a:cs typeface="Tahoma"/>
                <a:sym typeface="Tahoma"/>
              </a:rPr>
              <a:t>E</a:t>
            </a:r>
            <a:r>
              <a:rPr lang="en-US" sz="1300" b="1" i="0" u="none" dirty="0">
                <a:solidFill>
                  <a:srgbClr val="0B4993"/>
                </a:solidFill>
                <a:latin typeface="Tahoma"/>
                <a:ea typeface="Tahoma"/>
                <a:cs typeface="Tahoma"/>
                <a:sym typeface="Tahoma"/>
              </a:rPr>
              <a:t>xpected </a:t>
            </a:r>
            <a:r>
              <a:rPr lang="en-US" sz="1300" b="1" dirty="0">
                <a:solidFill>
                  <a:srgbClr val="0B4993"/>
                </a:solidFill>
                <a:latin typeface="Tahoma"/>
                <a:ea typeface="Tahoma"/>
                <a:cs typeface="Tahoma"/>
                <a:sym typeface="Tahoma"/>
              </a:rPr>
              <a:t>R</a:t>
            </a:r>
            <a:r>
              <a:rPr lang="en-US" sz="1300" b="1" i="0" u="none" dirty="0">
                <a:solidFill>
                  <a:srgbClr val="0B4993"/>
                </a:solidFill>
                <a:latin typeface="Tahoma"/>
                <a:ea typeface="Tahoma"/>
                <a:cs typeface="Tahoma"/>
                <a:sym typeface="Tahoma"/>
              </a:rPr>
              <a:t>esults</a:t>
            </a:r>
            <a:endParaRPr lang="en-US" sz="1300" dirty="0"/>
          </a:p>
        </p:txBody>
      </p:sp>
      <p:sp>
        <p:nvSpPr>
          <p:cNvPr id="16" name="Google Shape;430;p13">
            <a:extLst>
              <a:ext uri="{FF2B5EF4-FFF2-40B4-BE49-F238E27FC236}">
                <a16:creationId xmlns:a16="http://schemas.microsoft.com/office/drawing/2014/main" id="{C8B52196-4135-6616-B814-6F169517EE84}"/>
              </a:ext>
            </a:extLst>
          </p:cNvPr>
          <p:cNvSpPr txBox="1"/>
          <p:nvPr/>
        </p:nvSpPr>
        <p:spPr>
          <a:xfrm>
            <a:off x="7084372" y="12594171"/>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Build a complete model from the above ideas.</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The model solves multiple tasks but still achieves efficiency and even better than SOTA in each field.</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Report the methods and techniques of the developed model, experimental results, and evaluation</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 demo to perform a few tasks of the model to visualize.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
        <p:nvSpPr>
          <p:cNvPr id="8" name="Google Shape;525;p13">
            <a:extLst>
              <a:ext uri="{FF2B5EF4-FFF2-40B4-BE49-F238E27FC236}">
                <a16:creationId xmlns:a16="http://schemas.microsoft.com/office/drawing/2014/main" id="{0AEE3FC1-615C-7277-05C8-C17407C52AA1}"/>
              </a:ext>
            </a:extLst>
          </p:cNvPr>
          <p:cNvSpPr txBox="1"/>
          <p:nvPr/>
        </p:nvSpPr>
        <p:spPr>
          <a:xfrm>
            <a:off x="3876828" y="8163551"/>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1</a:t>
            </a:r>
            <a:r>
              <a:rPr lang="en-US" sz="800" b="0" i="0" u="none" dirty="0">
                <a:solidFill>
                  <a:srgbClr val="0B4993"/>
                </a:solidFill>
                <a:latin typeface="Tahoma"/>
                <a:ea typeface="Tahoma"/>
                <a:cs typeface="Tahoma"/>
                <a:sym typeface="Tahoma"/>
              </a:rPr>
              <a:t>. Examples of various tasks supported by OFA.</a:t>
            </a:r>
            <a:endParaRPr dirty="0"/>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597</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vt:lpstr>
      <vt:lpstr>新しいプレゼンテーション</vt:lpstr>
      <vt:lpstr>OFA: UNIFYING ARCHITECTURES, TASKS, AND MODALITIES THROUGH A SIMPLE SEQUENCE-TO-SEQUENCE LEARNING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Unified Framework for Learning Across Modalities and Tasks with a Simple Sequence-to-Sequence Architecture</dc:title>
  <cp:lastModifiedBy>Nguyen Vu Duong</cp:lastModifiedBy>
  <cp:revision>25</cp:revision>
  <dcterms:modified xsi:type="dcterms:W3CDTF">2024-01-18T12:13:22Z</dcterms:modified>
</cp:coreProperties>
</file>