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5" r:id="rId7"/>
    <p:sldId id="266" r:id="rId8"/>
    <p:sldId id="267" r:id="rId9"/>
    <p:sldId id="261" r:id="rId10"/>
    <p:sldId id="262" r:id="rId11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uyen Vu Duong" userId="7e847237b22dca43" providerId="LiveId" clId="{CD21F029-FAE5-4C51-9FE1-C5C8FE046836}"/>
    <pc:docChg chg="modSld">
      <pc:chgData name="Nguyen Vu Duong" userId="7e847237b22dca43" providerId="LiveId" clId="{CD21F029-FAE5-4C51-9FE1-C5C8FE046836}" dt="2024-01-18T12:05:55.948" v="92"/>
      <pc:docMkLst>
        <pc:docMk/>
      </pc:docMkLst>
      <pc:sldChg chg="modSp mod">
        <pc:chgData name="Nguyen Vu Duong" userId="7e847237b22dca43" providerId="LiveId" clId="{CD21F029-FAE5-4C51-9FE1-C5C8FE046836}" dt="2024-01-18T12:05:55.948" v="92"/>
        <pc:sldMkLst>
          <pc:docMk/>
          <pc:sldMk cId="0" sldId="257"/>
        </pc:sldMkLst>
        <pc:spChg chg="mod">
          <ac:chgData name="Nguyen Vu Duong" userId="7e847237b22dca43" providerId="LiveId" clId="{CD21F029-FAE5-4C51-9FE1-C5C8FE046836}" dt="2024-01-18T12:05:55.948" v="92"/>
          <ac:spMkLst>
            <pc:docMk/>
            <pc:sldMk cId="0" sldId="257"/>
            <ac:spMk id="73" creationId="{00000000-0000-0000-0000-000000000000}"/>
          </ac:spMkLst>
        </pc:spChg>
        <pc:picChg chg="mod">
          <ac:chgData name="Nguyen Vu Duong" userId="7e847237b22dca43" providerId="LiveId" clId="{CD21F029-FAE5-4C51-9FE1-C5C8FE046836}" dt="2023-12-26T07:51:04.364" v="4" actId="14100"/>
          <ac:picMkLst>
            <pc:docMk/>
            <pc:sldMk cId="0" sldId="257"/>
            <ac:picMk id="5" creationId="{CC6CBCF8-B7EB-0928-B98B-E08DC333CE61}"/>
          </ac:picMkLst>
        </pc:picChg>
      </pc:sldChg>
      <pc:sldChg chg="modSp mod">
        <pc:chgData name="Nguyen Vu Duong" userId="7e847237b22dca43" providerId="LiveId" clId="{CD21F029-FAE5-4C51-9FE1-C5C8FE046836}" dt="2024-01-05T00:13:55.815" v="61" actId="20577"/>
        <pc:sldMkLst>
          <pc:docMk/>
          <pc:sldMk cId="0" sldId="258"/>
        </pc:sldMkLst>
        <pc:spChg chg="mod">
          <ac:chgData name="Nguyen Vu Duong" userId="7e847237b22dca43" providerId="LiveId" clId="{CD21F029-FAE5-4C51-9FE1-C5C8FE046836}" dt="2024-01-05T00:13:55.815" v="61" actId="20577"/>
          <ac:spMkLst>
            <pc:docMk/>
            <pc:sldMk cId="0" sldId="258"/>
            <ac:spMk id="79" creationId="{00000000-0000-0000-0000-000000000000}"/>
          </ac:spMkLst>
        </pc:spChg>
      </pc:sldChg>
      <pc:sldChg chg="modSp mod">
        <pc:chgData name="Nguyen Vu Duong" userId="7e847237b22dca43" providerId="LiveId" clId="{CD21F029-FAE5-4C51-9FE1-C5C8FE046836}" dt="2024-01-05T01:56:32.537" v="91" actId="20577"/>
        <pc:sldMkLst>
          <pc:docMk/>
          <pc:sldMk cId="0" sldId="259"/>
        </pc:sldMkLst>
        <pc:spChg chg="mod">
          <ac:chgData name="Nguyen Vu Duong" userId="7e847237b22dca43" providerId="LiveId" clId="{CD21F029-FAE5-4C51-9FE1-C5C8FE046836}" dt="2024-01-05T01:56:32.537" v="91" actId="20577"/>
          <ac:spMkLst>
            <pc:docMk/>
            <pc:sldMk cId="0" sldId="259"/>
            <ac:spMk id="85" creationId="{00000000-0000-0000-0000-000000000000}"/>
          </ac:spMkLst>
        </pc:spChg>
      </pc:sldChg>
      <pc:sldChg chg="modSp mod">
        <pc:chgData name="Nguyen Vu Duong" userId="7e847237b22dca43" providerId="LiveId" clId="{CD21F029-FAE5-4C51-9FE1-C5C8FE046836}" dt="2024-01-05T00:11:58.074" v="57" actId="20577"/>
        <pc:sldMkLst>
          <pc:docMk/>
          <pc:sldMk cId="0" sldId="260"/>
        </pc:sldMkLst>
        <pc:spChg chg="mod">
          <ac:chgData name="Nguyen Vu Duong" userId="7e847237b22dca43" providerId="LiveId" clId="{CD21F029-FAE5-4C51-9FE1-C5C8FE046836}" dt="2024-01-05T00:11:58.074" v="57" actId="20577"/>
          <ac:spMkLst>
            <pc:docMk/>
            <pc:sldMk cId="0" sldId="260"/>
            <ac:spMk id="4" creationId="{AA92FA4A-2930-81FA-CD53-639E6248635C}"/>
          </ac:spMkLst>
        </pc:spChg>
      </pc:sldChg>
      <pc:sldChg chg="modSp mod">
        <pc:chgData name="Nguyen Vu Duong" userId="7e847237b22dca43" providerId="LiveId" clId="{CD21F029-FAE5-4C51-9FE1-C5C8FE046836}" dt="2023-12-26T09:56:53.777" v="30" actId="14100"/>
        <pc:sldMkLst>
          <pc:docMk/>
          <pc:sldMk cId="1096771056" sldId="266"/>
        </pc:sldMkLst>
        <pc:spChg chg="mod">
          <ac:chgData name="Nguyen Vu Duong" userId="7e847237b22dca43" providerId="LiveId" clId="{CD21F029-FAE5-4C51-9FE1-C5C8FE046836}" dt="2023-12-26T09:56:53.777" v="30" actId="14100"/>
          <ac:spMkLst>
            <pc:docMk/>
            <pc:sldMk cId="1096771056" sldId="266"/>
            <ac:spMk id="8" creationId="{48CDD334-4A57-93F1-F98F-2B2D4169653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0d8a3913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0d8a3913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0d8a3913ea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0d8a3913ea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d8a3913ea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0d8a3913ea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fe14d3b49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fe14d3b49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0d8a3913ea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0d8a3913ea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0d8a3913ea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0d8a3913ea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0d8a3913ea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0d8a3913ea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61056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0d8a3913ea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0d8a3913ea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89266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0d8a3913ea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0d8a3913ea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82889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0d8a3913ea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0d8a3913ea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- R01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- R01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- R01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 rot="10800000" flipH="1">
            <a:off x="0" y="728400"/>
            <a:ext cx="9144000" cy="4085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4"/>
          <p:cNvSpPr/>
          <p:nvPr/>
        </p:nvSpPr>
        <p:spPr>
          <a:xfrm>
            <a:off x="0" y="711888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471900" y="57875"/>
            <a:ext cx="82221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471900" y="820500"/>
            <a:ext cx="8222100" cy="39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  <a:defRPr sz="2200">
                <a:solidFill>
                  <a:srgbClr val="000000"/>
                </a:solidFill>
              </a:defRPr>
            </a:lvl1pPr>
            <a:lvl2pPr marL="914400" lvl="1" indent="-3556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  <a:defRPr sz="2000">
                <a:solidFill>
                  <a:srgbClr val="000000"/>
                </a:solidFill>
              </a:defRPr>
            </a:lvl2pPr>
            <a:lvl3pPr marL="1371600" lvl="2" indent="-3429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  <a:defRPr sz="1800">
                <a:solidFill>
                  <a:srgbClr val="000000"/>
                </a:solidFill>
              </a:defRPr>
            </a:lvl3pPr>
            <a:lvl4pPr marL="1828800" lvl="3" indent="-3302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  <a:defRPr sz="1600">
                <a:solidFill>
                  <a:srgbClr val="000000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523550" y="4813799"/>
            <a:ext cx="548700" cy="27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" name="Google Shape;22;p4"/>
          <p:cNvSpPr txBox="1"/>
          <p:nvPr/>
        </p:nvSpPr>
        <p:spPr>
          <a:xfrm>
            <a:off x="471900" y="4803525"/>
            <a:ext cx="8133300" cy="2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UIT.CS519.ResearchMethodology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body" idx="1"/>
          </p:nvPr>
        </p:nvSpPr>
        <p:spPr>
          <a:xfrm>
            <a:off x="57150" y="41634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uongve13112002/CS519.O11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hyperlink" Target="https://youtu.be/vDnrDrV8L5U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title"/>
          </p:nvPr>
        </p:nvSpPr>
        <p:spPr>
          <a:xfrm>
            <a:off x="460950" y="10199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/>
              <a:t>OFA: UNIFYING ARCHITECTURES, TASKS, AND MODALITIES THROUGH A SIMPLE SEQUENCE-TO-SEQUENCE LEARNING FRAMEWORK</a:t>
            </a:r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/>
          </p:nvPr>
        </p:nvSpPr>
        <p:spPr>
          <a:xfrm>
            <a:off x="2532175" y="3248375"/>
            <a:ext cx="498305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/>
              <a:t>Nguyễn Vũ Dương - </a:t>
            </a:r>
            <a:r>
              <a:rPr lang="en-US" sz="2400" b="1" dirty="0"/>
              <a:t>20520465</a:t>
            </a:r>
            <a:endParaRPr sz="24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>
            <a:spLocks noGrp="1"/>
          </p:cNvSpPr>
          <p:nvPr>
            <p:ph type="title"/>
          </p:nvPr>
        </p:nvSpPr>
        <p:spPr>
          <a:xfrm>
            <a:off x="471900" y="57875"/>
            <a:ext cx="82221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Tài liệu tham khảo</a:t>
            </a:r>
            <a:endParaRPr/>
          </a:p>
        </p:txBody>
      </p:sp>
      <p:sp>
        <p:nvSpPr>
          <p:cNvPr id="103" name="Google Shape;103;p19"/>
          <p:cNvSpPr txBox="1">
            <a:spLocks noGrp="1"/>
          </p:cNvSpPr>
          <p:nvPr>
            <p:ph type="body" idx="1"/>
          </p:nvPr>
        </p:nvSpPr>
        <p:spPr>
          <a:xfrm>
            <a:off x="471900" y="820500"/>
            <a:ext cx="8222100" cy="39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8900" lvl="0" indent="0" algn="l" rtl="0"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[1]. Peng Wang, An Yang, Rui Men,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Junyang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Lin, Shuai Bai,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Zhikang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Li,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Jianxin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Ma, Chang Zhou,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Jingren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Zhou, and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Hongxia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Yang. 2022.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Ofa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: Unifying architectures, tasks, and modalities through a simple sequence-to-sequence learning framework. In International Conference on Machine Learning, PMLR, 23318–23340.</a:t>
            </a:r>
          </a:p>
          <a:p>
            <a:pPr marL="88900" lvl="0" indent="0" algn="l" rtl="0"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[2]. Ashish Vaswani, Noam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Shazeer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, Niki Parmar, Jakob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Uszkoreit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,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Llion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Jones, Aidan N Gomez,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Łukasz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Kaiser, and Illia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Polosukhin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. 2017. Attention is all you need. Advances in neural information processing systems 30, (2017).</a:t>
            </a:r>
          </a:p>
          <a:p>
            <a:pPr marL="88900" lvl="0" indent="0" algn="l" rtl="0"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[3].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Zhicheng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Huang,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Zhaoyang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Zeng, Bei Liu, Dongmei Fu, and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Jianlong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Fu. 2020. Pixel-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bert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: Aligning image pixels with text by deep multi-modal transformers.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arXiv</a:t>
            </a:r>
            <a:r>
              <a:rPr lang="en-US" sz="18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preprint arXiv:2004.00849 (2020).</a:t>
            </a: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●"/>
            </a:pPr>
            <a:endParaRPr lang="en-US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9144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471900" y="57875"/>
            <a:ext cx="82221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Tóm tắt </a:t>
            </a:r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471900" y="820500"/>
            <a:ext cx="8222100" cy="39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●"/>
            </a:pPr>
            <a:r>
              <a:rPr lang="en" sz="2000" dirty="0"/>
              <a:t>Lớp: CS519</a:t>
            </a:r>
            <a:r>
              <a:rPr lang="en-US" sz="2000" dirty="0"/>
              <a:t>.O11</a:t>
            </a: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●"/>
            </a:pPr>
            <a:r>
              <a:rPr lang="en" sz="2000" dirty="0"/>
              <a:t>Link Github : </a:t>
            </a:r>
            <a:r>
              <a:rPr lang="en-US" sz="2000" dirty="0">
                <a:hlinkClick r:id="rId3"/>
              </a:rPr>
              <a:t>https://github.com/duongve13112002/CS519.O11</a:t>
            </a:r>
            <a:endParaRPr sz="2000" dirty="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000" dirty="0"/>
              <a:t>Link YouTube video: </a:t>
            </a:r>
            <a:r>
              <a:rPr lang="en-US" sz="2000" dirty="0">
                <a:hlinkClick r:id="rId4"/>
              </a:rPr>
              <a:t>https://youtu.be/vDnrDrV8L5U</a:t>
            </a:r>
            <a:endParaRPr sz="2000" dirty="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000" dirty="0"/>
              <a:t>Ảnh + Họ và Tên của các thành viên</a:t>
            </a:r>
            <a:endParaRPr sz="2000" dirty="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9144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6CBCF8-B7EB-0928-B98B-E08DC333CE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2405" y="2700337"/>
            <a:ext cx="1231108" cy="12311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1DCEB6D-5085-67C4-B403-D6D90B6231AA}"/>
              </a:ext>
            </a:extLst>
          </p:cNvPr>
          <p:cNvSpPr txBox="1"/>
          <p:nvPr/>
        </p:nvSpPr>
        <p:spPr>
          <a:xfrm>
            <a:off x="3821905" y="4015223"/>
            <a:ext cx="16433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Nguyễn</a:t>
            </a:r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Vũ </a:t>
            </a:r>
            <a:r>
              <a:rPr lang="en-US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Dương</a:t>
            </a:r>
            <a:endParaRPr lang="en-US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471900" y="57875"/>
            <a:ext cx="82221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Giới thiệu</a:t>
            </a:r>
            <a:endParaRPr dirty="0"/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471900" y="820500"/>
            <a:ext cx="8222100" cy="39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8900" lvl="0" indent="0" algn="l" rtl="0"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vi-VN" sz="1600" dirty="0"/>
              <a:t>Xây dựng một mô hình toàn năng có thể xử lý nhiều </a:t>
            </a:r>
            <a:r>
              <a:rPr lang="en-US" sz="1600" dirty="0" err="1"/>
              <a:t>bài</a:t>
            </a:r>
            <a:r>
              <a:rPr lang="en-US" sz="1600" dirty="0"/>
              <a:t> </a:t>
            </a:r>
            <a:r>
              <a:rPr lang="en-US" sz="1600" dirty="0" err="1"/>
              <a:t>toán</a:t>
            </a:r>
            <a:r>
              <a:rPr lang="en-US" sz="1600" dirty="0"/>
              <a:t> </a:t>
            </a:r>
            <a:r>
              <a:rPr lang="vi-VN" sz="1600" dirty="0"/>
              <a:t>và </a:t>
            </a:r>
            <a:r>
              <a:rPr lang="en-US" sz="1600" dirty="0" err="1"/>
              <a:t>dữ</a:t>
            </a:r>
            <a:r>
              <a:rPr lang="en-US" sz="1600" dirty="0"/>
              <a:t> </a:t>
            </a:r>
            <a:r>
              <a:rPr lang="en-US" sz="1600" dirty="0" err="1"/>
              <a:t>liệu</a:t>
            </a:r>
            <a:r>
              <a:rPr lang="en-US" sz="1600" dirty="0"/>
              <a:t> </a:t>
            </a:r>
            <a:r>
              <a:rPr lang="en-US" sz="1600" dirty="0" err="1"/>
              <a:t>khác</a:t>
            </a:r>
            <a:r>
              <a:rPr lang="en-US" sz="1600" dirty="0"/>
              <a:t> </a:t>
            </a:r>
            <a:r>
              <a:rPr lang="en-US" sz="1600" dirty="0" err="1"/>
              <a:t>nhau</a:t>
            </a:r>
            <a:r>
              <a:rPr lang="vi-VN" sz="1600" dirty="0"/>
              <a:t> như con người là một mục tiêu hấp dẫn trong cộng đồng AI. Khả năng đạt được mục tiêu này có thể phụ thuộc nhiều vào việc liệu rằng các </a:t>
            </a:r>
            <a:r>
              <a:rPr lang="en-US" sz="1600" dirty="0" err="1"/>
              <a:t>dữ</a:t>
            </a:r>
            <a:r>
              <a:rPr lang="en-US" sz="1600" dirty="0"/>
              <a:t> </a:t>
            </a:r>
            <a:r>
              <a:rPr lang="en-US" sz="1600" dirty="0" err="1"/>
              <a:t>liệu</a:t>
            </a:r>
            <a:r>
              <a:rPr lang="en-US" sz="1600" dirty="0"/>
              <a:t>, </a:t>
            </a:r>
            <a:r>
              <a:rPr lang="en-US" sz="1600" dirty="0" err="1"/>
              <a:t>bài</a:t>
            </a:r>
            <a:r>
              <a:rPr lang="en-US" sz="1600" dirty="0"/>
              <a:t> </a:t>
            </a:r>
            <a:r>
              <a:rPr lang="en-US" sz="1600" dirty="0" err="1"/>
              <a:t>toán</a:t>
            </a:r>
            <a:r>
              <a:rPr lang="en-US" sz="1600" dirty="0"/>
              <a:t> </a:t>
            </a:r>
            <a:r>
              <a:rPr lang="vi-VN" sz="1600" dirty="0"/>
              <a:t>và </a:t>
            </a:r>
            <a:r>
              <a:rPr lang="en-US" sz="1600" dirty="0" err="1"/>
              <a:t>quá</a:t>
            </a:r>
            <a:r>
              <a:rPr lang="en-US" sz="1600" dirty="0"/>
              <a:t> </a:t>
            </a:r>
            <a:r>
              <a:rPr lang="en-US" sz="1600" dirty="0" err="1"/>
              <a:t>trình</a:t>
            </a:r>
            <a:r>
              <a:rPr lang="en-US" sz="1600" dirty="0"/>
              <a:t> </a:t>
            </a:r>
            <a:r>
              <a:rPr lang="vi-VN" sz="1600" dirty="0"/>
              <a:t>huấn luyện có thể được biểu diễn bằng chỉ một số ít hình thức</a:t>
            </a:r>
            <a:r>
              <a:rPr lang="en-US" sz="1600" dirty="0"/>
              <a:t>,</a:t>
            </a:r>
            <a:r>
              <a:rPr lang="vi-VN" sz="1600" dirty="0"/>
              <a:t> có thể được thống nhất và quản lý bởi một mô hình hoặc hệ thống duy nhất hay không.</a:t>
            </a:r>
            <a:endParaRPr sz="1600" dirty="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9144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5186CE2-15EA-C5CD-C594-794CAA845D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556" y="2299785"/>
            <a:ext cx="6048887" cy="242911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title"/>
          </p:nvPr>
        </p:nvSpPr>
        <p:spPr>
          <a:xfrm>
            <a:off x="471900" y="57875"/>
            <a:ext cx="82221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Mục tiêu</a:t>
            </a:r>
            <a:endParaRPr dirty="0"/>
          </a:p>
        </p:txBody>
      </p:sp>
      <p:sp>
        <p:nvSpPr>
          <p:cNvPr id="85" name="Google Shape;85;p16"/>
          <p:cNvSpPr txBox="1">
            <a:spLocks noGrp="1"/>
          </p:cNvSpPr>
          <p:nvPr>
            <p:ph type="body" idx="1"/>
          </p:nvPr>
        </p:nvSpPr>
        <p:spPr>
          <a:xfrm>
            <a:off x="471900" y="820500"/>
            <a:ext cx="8222100" cy="39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●"/>
            </a:pPr>
            <a:r>
              <a:rPr lang="vi-VN" sz="1800" dirty="0"/>
              <a:t>Nghiên cứu, khảo sát các hướng tiếp cận hiện có </a:t>
            </a:r>
            <a:r>
              <a:rPr lang="en-US" sz="1800" dirty="0" err="1"/>
              <a:t>việc</a:t>
            </a:r>
            <a:r>
              <a:rPr lang="en-US" sz="1800" dirty="0"/>
              <a:t> </a:t>
            </a:r>
            <a:r>
              <a:rPr lang="en-US" sz="1800" dirty="0" err="1"/>
              <a:t>xây</a:t>
            </a:r>
            <a:r>
              <a:rPr lang="en-US" sz="1800" dirty="0"/>
              <a:t> </a:t>
            </a:r>
            <a:r>
              <a:rPr lang="en-US" sz="1800" dirty="0" err="1"/>
              <a:t>dựng</a:t>
            </a:r>
            <a:r>
              <a:rPr lang="en-US" sz="1800" dirty="0"/>
              <a:t> </a:t>
            </a:r>
            <a:r>
              <a:rPr lang="en-US" sz="1800" dirty="0" err="1"/>
              <a:t>mô</a:t>
            </a:r>
            <a:r>
              <a:rPr lang="en-US" sz="1800" dirty="0"/>
              <a:t> </a:t>
            </a:r>
            <a:r>
              <a:rPr lang="en-US" sz="1800" dirty="0" err="1"/>
              <a:t>hình</a:t>
            </a:r>
            <a:r>
              <a:rPr lang="en-US" sz="1800" dirty="0"/>
              <a:t> </a:t>
            </a:r>
            <a:r>
              <a:rPr lang="en-US" sz="1800" dirty="0" err="1"/>
              <a:t>có</a:t>
            </a:r>
            <a:r>
              <a:rPr lang="en-US" sz="1800" dirty="0"/>
              <a:t> </a:t>
            </a:r>
            <a:r>
              <a:rPr lang="en-US" sz="1800" dirty="0" err="1"/>
              <a:t>thể</a:t>
            </a:r>
            <a:r>
              <a:rPr lang="en-US" sz="1800" dirty="0"/>
              <a:t> </a:t>
            </a:r>
            <a:r>
              <a:rPr lang="en-US" sz="1800" dirty="0" err="1"/>
              <a:t>xử</a:t>
            </a:r>
            <a:r>
              <a:rPr lang="en-US" sz="1800" dirty="0"/>
              <a:t> </a:t>
            </a:r>
            <a:r>
              <a:rPr lang="en-US" sz="1800" dirty="0" err="1"/>
              <a:t>lý</a:t>
            </a:r>
            <a:r>
              <a:rPr lang="en-US" sz="1800" dirty="0"/>
              <a:t> </a:t>
            </a:r>
            <a:r>
              <a:rPr lang="en-US" sz="1800" dirty="0" err="1"/>
              <a:t>đa</a:t>
            </a:r>
            <a:r>
              <a:rPr lang="en-US" sz="1800" dirty="0"/>
              <a:t> </a:t>
            </a:r>
            <a:r>
              <a:rPr lang="en-US" sz="1800" dirty="0" err="1"/>
              <a:t>tác</a:t>
            </a:r>
            <a:r>
              <a:rPr lang="en-US" sz="1800" dirty="0"/>
              <a:t> </a:t>
            </a:r>
            <a:r>
              <a:rPr lang="en-US" sz="1800" dirty="0" err="1"/>
              <a:t>vụ</a:t>
            </a:r>
            <a:r>
              <a:rPr lang="en-US" sz="1800" dirty="0"/>
              <a:t>.</a:t>
            </a:r>
          </a:p>
          <a:p>
            <a:pPr>
              <a:buFont typeface="Arial"/>
              <a:buChar char="●"/>
            </a:pPr>
            <a:r>
              <a:rPr lang="en-US" sz="1800" dirty="0" err="1"/>
              <a:t>Đề</a:t>
            </a:r>
            <a:r>
              <a:rPr lang="en-US" sz="1800" dirty="0"/>
              <a:t> </a:t>
            </a:r>
            <a:r>
              <a:rPr lang="en-US" sz="1800" dirty="0" err="1"/>
              <a:t>xuất</a:t>
            </a:r>
            <a:r>
              <a:rPr lang="en-US" sz="1800" dirty="0"/>
              <a:t> </a:t>
            </a:r>
            <a:r>
              <a:rPr lang="en-US" sz="1800" dirty="0" err="1"/>
              <a:t>một</a:t>
            </a:r>
            <a:r>
              <a:rPr lang="en-US" sz="1800" dirty="0"/>
              <a:t> framework </a:t>
            </a:r>
            <a:r>
              <a:rPr lang="en-US" sz="1800" dirty="0" err="1"/>
              <a:t>không</a:t>
            </a:r>
            <a:r>
              <a:rPr lang="en-US" sz="1800" dirty="0"/>
              <a:t> </a:t>
            </a:r>
            <a:r>
              <a:rPr lang="en-US" sz="1800" dirty="0" err="1"/>
              <a:t>phụ</a:t>
            </a:r>
            <a:r>
              <a:rPr lang="en-US" sz="1800" dirty="0"/>
              <a:t> </a:t>
            </a:r>
            <a:r>
              <a:rPr lang="en-US" sz="1800" dirty="0" err="1"/>
              <a:t>thuộc</a:t>
            </a:r>
            <a:r>
              <a:rPr lang="en-US" sz="1800" dirty="0"/>
              <a:t> </a:t>
            </a:r>
            <a:r>
              <a:rPr lang="en-US" sz="1800" dirty="0" err="1"/>
              <a:t>vào</a:t>
            </a:r>
            <a:r>
              <a:rPr lang="en-US" sz="1800" dirty="0"/>
              <a:t> task, modality </a:t>
            </a:r>
            <a:r>
              <a:rPr lang="en-US" sz="1800" dirty="0" err="1"/>
              <a:t>và</a:t>
            </a:r>
            <a:r>
              <a:rPr lang="en-US" sz="1800" dirty="0"/>
              <a:t> Task Comprehensiveness. </a:t>
            </a:r>
            <a:r>
              <a:rPr lang="en-US" sz="1800" dirty="0" err="1"/>
              <a:t>Có</a:t>
            </a:r>
            <a:r>
              <a:rPr lang="en-US" sz="1800" dirty="0"/>
              <a:t> </a:t>
            </a:r>
            <a:r>
              <a:rPr lang="en-US" sz="1800" dirty="0" err="1"/>
              <a:t>thể</a:t>
            </a:r>
            <a:r>
              <a:rPr lang="en-US" sz="1800" dirty="0"/>
              <a:t> </a:t>
            </a:r>
            <a:r>
              <a:rPr lang="en-US" sz="1800" dirty="0" err="1"/>
              <a:t>giải</a:t>
            </a:r>
            <a:r>
              <a:rPr lang="en-US" sz="1800" dirty="0"/>
              <a:t> </a:t>
            </a:r>
            <a:r>
              <a:rPr lang="en-US" sz="1800" dirty="0" err="1"/>
              <a:t>quyết</a:t>
            </a:r>
            <a:r>
              <a:rPr lang="en-US" sz="1800" dirty="0"/>
              <a:t> </a:t>
            </a:r>
            <a:r>
              <a:rPr lang="en-US" sz="1800" dirty="0" err="1"/>
              <a:t>nhiều</a:t>
            </a:r>
            <a:r>
              <a:rPr lang="en-US" sz="1800" dirty="0"/>
              <a:t> </a:t>
            </a:r>
            <a:r>
              <a:rPr lang="en-US" sz="1800" dirty="0" err="1"/>
              <a:t>tác</a:t>
            </a:r>
            <a:r>
              <a:rPr lang="en-US" sz="1800" dirty="0"/>
              <a:t> </a:t>
            </a:r>
            <a:r>
              <a:rPr lang="en-US" sz="1800" dirty="0" err="1"/>
              <a:t>vụ</a:t>
            </a:r>
            <a:r>
              <a:rPr lang="en-US" sz="1800" dirty="0"/>
              <a:t> bao </a:t>
            </a:r>
            <a:r>
              <a:rPr lang="en-US" sz="1800" dirty="0" err="1"/>
              <a:t>gồm</a:t>
            </a:r>
            <a:r>
              <a:rPr lang="en-US" sz="1800" dirty="0"/>
              <a:t>: text-to-image generation, visual grounding, visual question answering (VQA), image captioning, image classification, language modeling, ..., </a:t>
            </a:r>
            <a:r>
              <a:rPr lang="en-US" sz="1800" dirty="0" err="1"/>
              <a:t>thông</a:t>
            </a:r>
            <a:r>
              <a:rPr lang="en-US" sz="1800" dirty="0"/>
              <a:t> qua </a:t>
            </a:r>
            <a:r>
              <a:rPr lang="en-US" sz="1800" dirty="0" err="1"/>
              <a:t>một</a:t>
            </a:r>
            <a:r>
              <a:rPr lang="en-US" sz="1800" dirty="0"/>
              <a:t> framework </a:t>
            </a:r>
            <a:r>
              <a:rPr lang="en-US" sz="1800" dirty="0" err="1"/>
              <a:t>học</a:t>
            </a:r>
            <a:r>
              <a:rPr lang="en-US" sz="1800" dirty="0"/>
              <a:t> sequence-to-sequence </a:t>
            </a:r>
            <a:r>
              <a:rPr lang="en-US" sz="1800" dirty="0" err="1"/>
              <a:t>đơn</a:t>
            </a:r>
            <a:r>
              <a:rPr lang="en-US" sz="1800" dirty="0"/>
              <a:t> </a:t>
            </a:r>
            <a:r>
              <a:rPr lang="en-US" sz="1800" dirty="0" err="1"/>
              <a:t>giản</a:t>
            </a:r>
            <a:r>
              <a:rPr lang="en-US" sz="1800" dirty="0"/>
              <a:t> </a:t>
            </a:r>
            <a:r>
              <a:rPr lang="en-US" sz="1800" dirty="0" err="1"/>
              <a:t>với</a:t>
            </a:r>
            <a:r>
              <a:rPr lang="en-US" sz="1800" dirty="0"/>
              <a:t> </a:t>
            </a:r>
            <a:r>
              <a:rPr lang="en-US" sz="1800" dirty="0" err="1"/>
              <a:t>một</a:t>
            </a:r>
            <a:r>
              <a:rPr lang="en-US" sz="1800" dirty="0"/>
              <a:t> unified instruction-based task.</a:t>
            </a:r>
          </a:p>
          <a:p>
            <a:pPr>
              <a:buFont typeface="Arial"/>
              <a:buChar char="●"/>
            </a:pPr>
            <a:r>
              <a:rPr lang="vi-VN" sz="1800" dirty="0"/>
              <a:t>Đánh giá mô hình </a:t>
            </a:r>
            <a:r>
              <a:rPr lang="en-US" sz="1800" dirty="0" err="1"/>
              <a:t>với</a:t>
            </a:r>
            <a:r>
              <a:rPr lang="en-US" sz="1800" dirty="0"/>
              <a:t> </a:t>
            </a:r>
            <a:r>
              <a:rPr lang="en-US" sz="1800" dirty="0" err="1"/>
              <a:t>các</a:t>
            </a:r>
            <a:r>
              <a:rPr lang="en-US" sz="1800" dirty="0"/>
              <a:t> SOTA </a:t>
            </a:r>
            <a:r>
              <a:rPr lang="en-US" sz="1800" dirty="0" err="1"/>
              <a:t>trên</a:t>
            </a:r>
            <a:r>
              <a:rPr lang="en-US" sz="1800" dirty="0"/>
              <a:t> </a:t>
            </a:r>
            <a:r>
              <a:rPr lang="en-US" sz="1800" dirty="0" err="1"/>
              <a:t>các</a:t>
            </a:r>
            <a:r>
              <a:rPr lang="en-US" sz="1800" dirty="0"/>
              <a:t> </a:t>
            </a:r>
            <a:r>
              <a:rPr lang="en-US" sz="1800" dirty="0" err="1"/>
              <a:t>tác</a:t>
            </a:r>
            <a:r>
              <a:rPr lang="en-US" sz="1800" dirty="0"/>
              <a:t> </a:t>
            </a:r>
            <a:r>
              <a:rPr lang="en-US" sz="1800" dirty="0" err="1"/>
              <a:t>vụ</a:t>
            </a:r>
            <a:r>
              <a:rPr lang="en-US" sz="1800" dirty="0"/>
              <a:t> </a:t>
            </a:r>
            <a:r>
              <a:rPr lang="en-US" sz="1800" dirty="0" err="1"/>
              <a:t>tương</a:t>
            </a:r>
            <a:r>
              <a:rPr lang="en-US" sz="1800" dirty="0"/>
              <a:t> </a:t>
            </a:r>
            <a:r>
              <a:rPr lang="en-US" sz="1800" dirty="0" err="1"/>
              <a:t>ứng</a:t>
            </a:r>
            <a:r>
              <a:rPr lang="vi-VN" sz="1800" dirty="0"/>
              <a:t> và xây dựng chương trình </a:t>
            </a:r>
            <a:r>
              <a:rPr lang="vi-VN" sz="1800" dirty="0" err="1"/>
              <a:t>demo</a:t>
            </a:r>
            <a:r>
              <a:rPr lang="vi-VN" sz="1800" dirty="0"/>
              <a:t> trực quan hóa nghiên cứu</a:t>
            </a:r>
            <a:endParaRPr lang="en-US" sz="1800" dirty="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●"/>
            </a:pPr>
            <a:endParaRPr lang="vi-VN" sz="1800" dirty="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●"/>
            </a:pPr>
            <a:endParaRPr sz="18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800" dirty="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800" dirty="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800" dirty="0"/>
          </a:p>
          <a:p>
            <a:pPr marL="9144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>
            <a:spLocks noGrp="1"/>
          </p:cNvSpPr>
          <p:nvPr>
            <p:ph type="title"/>
          </p:nvPr>
        </p:nvSpPr>
        <p:spPr>
          <a:xfrm>
            <a:off x="471900" y="57875"/>
            <a:ext cx="82221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Nội dung và Phương pháp</a:t>
            </a:r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body" idx="1"/>
          </p:nvPr>
        </p:nvSpPr>
        <p:spPr>
          <a:xfrm>
            <a:off x="192881" y="906969"/>
            <a:ext cx="8222100" cy="39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8900" lvl="0" indent="0" algn="l" rtl="0"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US" sz="2400" b="1" dirty="0" err="1"/>
              <a:t>Nội</a:t>
            </a:r>
            <a:r>
              <a:rPr lang="en-US" sz="2400" b="1" dirty="0"/>
              <a:t> dung 1: </a:t>
            </a:r>
            <a:r>
              <a:rPr lang="vi-VN" sz="2400" b="1" dirty="0"/>
              <a:t>Nghiên cứu, khảo sát các hướng tiếp cận hiện có việc xây dựng mô hình có thể xử lý đa tác vụ.</a:t>
            </a: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9144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800" dirty="0"/>
          </a:p>
        </p:txBody>
      </p:sp>
      <p:sp>
        <p:nvSpPr>
          <p:cNvPr id="4" name="Google Shape;85;p16">
            <a:extLst>
              <a:ext uri="{FF2B5EF4-FFF2-40B4-BE49-F238E27FC236}">
                <a16:creationId xmlns:a16="http://schemas.microsoft.com/office/drawing/2014/main" id="{AA92FA4A-2930-81FA-CD53-639E6248635C}"/>
              </a:ext>
            </a:extLst>
          </p:cNvPr>
          <p:cNvSpPr txBox="1">
            <a:spLocks/>
          </p:cNvSpPr>
          <p:nvPr/>
        </p:nvSpPr>
        <p:spPr>
          <a:xfrm>
            <a:off x="307388" y="1772031"/>
            <a:ext cx="8222100" cy="39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Roboto"/>
              <a:buChar char="●"/>
              <a:defRPr sz="22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55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○"/>
              <a:defRPr sz="20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●"/>
              <a:defRPr sz="16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>
              <a:buFont typeface="Arial"/>
              <a:buChar char="●"/>
            </a:pPr>
            <a:r>
              <a:rPr lang="en-US" sz="1800" dirty="0" err="1"/>
              <a:t>Đọc</a:t>
            </a:r>
            <a:r>
              <a:rPr lang="en-US" sz="1800" dirty="0"/>
              <a:t> </a:t>
            </a:r>
            <a:r>
              <a:rPr lang="en-US" sz="1800" dirty="0" err="1"/>
              <a:t>các</a:t>
            </a:r>
            <a:r>
              <a:rPr lang="en-US" sz="1800" dirty="0"/>
              <a:t> </a:t>
            </a:r>
            <a:r>
              <a:rPr lang="en-US" sz="1800" dirty="0" err="1"/>
              <a:t>bài</a:t>
            </a:r>
            <a:r>
              <a:rPr lang="en-US" sz="1800" dirty="0"/>
              <a:t> </a:t>
            </a:r>
            <a:r>
              <a:rPr lang="en-US" sz="1800" dirty="0" err="1"/>
              <a:t>báo</a:t>
            </a:r>
            <a:r>
              <a:rPr lang="en-US" sz="1800" dirty="0"/>
              <a:t> </a:t>
            </a:r>
            <a:r>
              <a:rPr lang="en-US" sz="1800" dirty="0" err="1"/>
              <a:t>liên</a:t>
            </a:r>
            <a:r>
              <a:rPr lang="en-US" sz="1800" dirty="0"/>
              <a:t> </a:t>
            </a:r>
            <a:r>
              <a:rPr lang="en-US" sz="1800" dirty="0" err="1"/>
              <a:t>quan</a:t>
            </a:r>
            <a:r>
              <a:rPr lang="en-US" sz="1800" dirty="0"/>
              <a:t> </a:t>
            </a:r>
            <a:r>
              <a:rPr lang="en-US" sz="1800" dirty="0" err="1"/>
              <a:t>đến</a:t>
            </a:r>
            <a:r>
              <a:rPr lang="en-US" sz="1800" dirty="0"/>
              <a:t> multimodal model </a:t>
            </a:r>
            <a:r>
              <a:rPr lang="en-US" sz="1800" dirty="0" err="1"/>
              <a:t>trong</a:t>
            </a:r>
            <a:r>
              <a:rPr lang="en-US" sz="1800" dirty="0"/>
              <a:t> </a:t>
            </a:r>
            <a:r>
              <a:rPr lang="en-US" sz="1800" dirty="0" err="1"/>
              <a:t>các</a:t>
            </a:r>
            <a:r>
              <a:rPr lang="en-US" sz="1800" dirty="0"/>
              <a:t> </a:t>
            </a:r>
            <a:r>
              <a:rPr lang="en-US" sz="1800" dirty="0" err="1"/>
              <a:t>hội</a:t>
            </a:r>
            <a:r>
              <a:rPr lang="en-US" sz="1800" dirty="0"/>
              <a:t> </a:t>
            </a:r>
            <a:r>
              <a:rPr lang="en-US" sz="1800" dirty="0" err="1"/>
              <a:t>nghị</a:t>
            </a:r>
            <a:r>
              <a:rPr lang="en-US" sz="1800" dirty="0"/>
              <a:t> </a:t>
            </a:r>
            <a:r>
              <a:rPr lang="en-US" sz="1800" dirty="0" err="1"/>
              <a:t>lớn</a:t>
            </a:r>
            <a:r>
              <a:rPr lang="en-US" sz="1800" dirty="0"/>
              <a:t> </a:t>
            </a:r>
            <a:r>
              <a:rPr lang="en-US" sz="1800" dirty="0" err="1"/>
              <a:t>như</a:t>
            </a:r>
            <a:r>
              <a:rPr lang="en-US" sz="1800" dirty="0"/>
              <a:t> ICML, IJCAI,… </a:t>
            </a:r>
          </a:p>
          <a:p>
            <a:pPr>
              <a:buFont typeface="Arial"/>
              <a:buChar char="●"/>
            </a:pPr>
            <a:r>
              <a:rPr lang="en-US" sz="1800" dirty="0" err="1"/>
              <a:t>Tìm</a:t>
            </a:r>
            <a:r>
              <a:rPr lang="en-US" sz="1800" dirty="0"/>
              <a:t> </a:t>
            </a:r>
            <a:r>
              <a:rPr lang="en-US" sz="1800" dirty="0" err="1"/>
              <a:t>các</a:t>
            </a:r>
            <a:r>
              <a:rPr lang="en-US" sz="1800" dirty="0"/>
              <a:t> </a:t>
            </a:r>
            <a:r>
              <a:rPr lang="en-US" sz="1800" dirty="0" err="1"/>
              <a:t>phương</a:t>
            </a:r>
            <a:r>
              <a:rPr lang="en-US" sz="1800" dirty="0"/>
              <a:t> </a:t>
            </a:r>
            <a:r>
              <a:rPr lang="en-US" sz="1800" dirty="0" err="1"/>
              <a:t>thức</a:t>
            </a:r>
            <a:r>
              <a:rPr lang="en-US" sz="1800" dirty="0"/>
              <a:t> </a:t>
            </a:r>
            <a:r>
              <a:rPr lang="en-US" sz="1800" dirty="0" err="1"/>
              <a:t>của</a:t>
            </a:r>
            <a:r>
              <a:rPr lang="en-US" sz="1800" dirty="0"/>
              <a:t> </a:t>
            </a:r>
            <a:r>
              <a:rPr lang="en-US" sz="1800" dirty="0" err="1"/>
              <a:t>các</a:t>
            </a:r>
            <a:r>
              <a:rPr lang="en-US" sz="1800" dirty="0"/>
              <a:t> </a:t>
            </a:r>
            <a:r>
              <a:rPr lang="en-US" sz="1800" dirty="0" err="1"/>
              <a:t>mô</a:t>
            </a:r>
            <a:r>
              <a:rPr lang="en-US" sz="1800" dirty="0"/>
              <a:t> </a:t>
            </a:r>
            <a:r>
              <a:rPr lang="en-US" sz="1800" dirty="0" err="1"/>
              <a:t>hình</a:t>
            </a:r>
            <a:r>
              <a:rPr lang="en-US" sz="1800" dirty="0"/>
              <a:t> </a:t>
            </a:r>
            <a:r>
              <a:rPr lang="en-US" sz="1800" dirty="0" err="1"/>
              <a:t>hiện</a:t>
            </a:r>
            <a:r>
              <a:rPr lang="en-US" sz="1800" dirty="0"/>
              <a:t> </a:t>
            </a:r>
            <a:r>
              <a:rPr lang="en-US" sz="1800" dirty="0" err="1"/>
              <a:t>có</a:t>
            </a:r>
            <a:r>
              <a:rPr lang="en-US" sz="1800" dirty="0"/>
              <a:t> </a:t>
            </a:r>
            <a:r>
              <a:rPr lang="en-US" sz="1800" dirty="0" err="1"/>
              <a:t>về</a:t>
            </a:r>
            <a:r>
              <a:rPr lang="en-US" sz="1800" dirty="0"/>
              <a:t> </a:t>
            </a:r>
            <a:r>
              <a:rPr lang="en-US" sz="1800" dirty="0" err="1"/>
              <a:t>cách</a:t>
            </a:r>
            <a:r>
              <a:rPr lang="en-US" sz="1800" dirty="0"/>
              <a:t> </a:t>
            </a:r>
            <a:r>
              <a:rPr lang="en-US" sz="1800" dirty="0" err="1"/>
              <a:t>họ</a:t>
            </a:r>
            <a:r>
              <a:rPr lang="en-US" sz="1800" dirty="0"/>
              <a:t> </a:t>
            </a:r>
            <a:r>
              <a:rPr lang="en-US" sz="1800" dirty="0" err="1"/>
              <a:t>xử</a:t>
            </a:r>
            <a:r>
              <a:rPr lang="en-US" sz="1800" dirty="0"/>
              <a:t> </a:t>
            </a:r>
            <a:r>
              <a:rPr lang="en-US" sz="1800" dirty="0" err="1"/>
              <a:t>lý</a:t>
            </a:r>
            <a:r>
              <a:rPr lang="en-US" sz="1800" dirty="0"/>
              <a:t> </a:t>
            </a:r>
            <a:r>
              <a:rPr lang="en-US" sz="1800" dirty="0" err="1"/>
              <a:t>nhiều</a:t>
            </a:r>
            <a:r>
              <a:rPr lang="en-US" sz="1800" dirty="0"/>
              <a:t> </a:t>
            </a:r>
            <a:r>
              <a:rPr lang="en-US" sz="1800" dirty="0" err="1"/>
              <a:t>loại</a:t>
            </a:r>
            <a:r>
              <a:rPr lang="en-US" sz="1800" dirty="0"/>
              <a:t> </a:t>
            </a:r>
            <a:r>
              <a:rPr lang="en-US" sz="1800" dirty="0" err="1"/>
              <a:t>dữ</a:t>
            </a:r>
            <a:r>
              <a:rPr lang="en-US" sz="1800" dirty="0"/>
              <a:t> </a:t>
            </a:r>
            <a:r>
              <a:rPr lang="en-US" sz="1800" dirty="0" err="1"/>
              <a:t>liệu</a:t>
            </a:r>
            <a:r>
              <a:rPr lang="en-US" sz="1800" dirty="0"/>
              <a:t> </a:t>
            </a:r>
            <a:r>
              <a:rPr lang="en-US" sz="1800" dirty="0" err="1"/>
              <a:t>khác</a:t>
            </a:r>
            <a:r>
              <a:rPr lang="en-US" sz="1800" dirty="0"/>
              <a:t> </a:t>
            </a:r>
            <a:r>
              <a:rPr lang="en-US" sz="1800" dirty="0" err="1"/>
              <a:t>nhau</a:t>
            </a:r>
            <a:r>
              <a:rPr lang="en-US" sz="1800" dirty="0"/>
              <a:t>.</a:t>
            </a:r>
          </a:p>
          <a:p>
            <a:pPr>
              <a:buFont typeface="Arial"/>
              <a:buChar char="●"/>
            </a:pPr>
            <a:r>
              <a:rPr lang="en-US" sz="1800" dirty="0" err="1"/>
              <a:t>Hầu</a:t>
            </a:r>
            <a:r>
              <a:rPr lang="en-US" sz="1800" dirty="0"/>
              <a:t> </a:t>
            </a:r>
            <a:r>
              <a:rPr lang="en-US" sz="1800" dirty="0" err="1"/>
              <a:t>hết</a:t>
            </a:r>
            <a:r>
              <a:rPr lang="en-US" sz="1800" dirty="0"/>
              <a:t> </a:t>
            </a:r>
            <a:r>
              <a:rPr lang="en-US" sz="1800" dirty="0" err="1"/>
              <a:t>thì</a:t>
            </a:r>
            <a:r>
              <a:rPr lang="en-US" sz="1800" dirty="0"/>
              <a:t> </a:t>
            </a:r>
            <a:r>
              <a:rPr lang="en-US" sz="1800" dirty="0" err="1"/>
              <a:t>các</a:t>
            </a:r>
            <a:r>
              <a:rPr lang="en-US" sz="1800" dirty="0"/>
              <a:t> </a:t>
            </a:r>
            <a:r>
              <a:rPr lang="en-US" sz="1800" dirty="0" err="1"/>
              <a:t>mô</a:t>
            </a:r>
            <a:r>
              <a:rPr lang="en-US" sz="1800" dirty="0"/>
              <a:t> </a:t>
            </a:r>
            <a:r>
              <a:rPr lang="en-US" sz="1800" dirty="0" err="1"/>
              <a:t>hình</a:t>
            </a:r>
            <a:r>
              <a:rPr lang="en-US" sz="1800" dirty="0"/>
              <a:t> </a:t>
            </a:r>
            <a:r>
              <a:rPr lang="en-US" sz="1800" dirty="0" err="1"/>
              <a:t>dạng</a:t>
            </a:r>
            <a:r>
              <a:rPr lang="en-US" sz="1800" dirty="0"/>
              <a:t> </a:t>
            </a:r>
            <a:r>
              <a:rPr lang="en-US" sz="1800" dirty="0" err="1"/>
              <a:t>này</a:t>
            </a:r>
            <a:r>
              <a:rPr lang="en-US" sz="1800" dirty="0"/>
              <a:t> </a:t>
            </a:r>
            <a:r>
              <a:rPr lang="en-US" sz="1800" dirty="0" err="1"/>
              <a:t>đều</a:t>
            </a:r>
            <a:r>
              <a:rPr lang="en-US" sz="1800" dirty="0"/>
              <a:t> </a:t>
            </a:r>
            <a:r>
              <a:rPr lang="en-US" sz="1800" dirty="0" err="1"/>
              <a:t>phải</a:t>
            </a:r>
            <a:r>
              <a:rPr lang="en-US" sz="1800" dirty="0"/>
              <a:t> </a:t>
            </a:r>
            <a:r>
              <a:rPr lang="en-US" sz="1800" dirty="0" err="1"/>
              <a:t>được</a:t>
            </a:r>
            <a:r>
              <a:rPr lang="en-US" sz="1800" dirty="0"/>
              <a:t> </a:t>
            </a:r>
            <a:r>
              <a:rPr lang="en-US" sz="1800" dirty="0" err="1"/>
              <a:t>tinh</a:t>
            </a:r>
            <a:r>
              <a:rPr lang="en-US" sz="1800" dirty="0"/>
              <a:t> </a:t>
            </a:r>
            <a:r>
              <a:rPr lang="en-US" sz="1800" dirty="0" err="1"/>
              <a:t>chỉnh</a:t>
            </a:r>
            <a:r>
              <a:rPr lang="en-US" sz="1800" dirty="0"/>
              <a:t> </a:t>
            </a:r>
            <a:r>
              <a:rPr lang="en-US" sz="1800" dirty="0" err="1"/>
              <a:t>dựa</a:t>
            </a:r>
            <a:r>
              <a:rPr lang="en-US" sz="1800" dirty="0"/>
              <a:t> </a:t>
            </a:r>
            <a:r>
              <a:rPr lang="en-US" sz="1800" dirty="0" err="1"/>
              <a:t>trên</a:t>
            </a:r>
            <a:r>
              <a:rPr lang="en-US" sz="1800" dirty="0"/>
              <a:t> </a:t>
            </a:r>
            <a:r>
              <a:rPr lang="en-US" sz="1800" dirty="0" err="1"/>
              <a:t>các</a:t>
            </a:r>
            <a:r>
              <a:rPr lang="en-US" sz="1800" dirty="0"/>
              <a:t> </a:t>
            </a:r>
            <a:r>
              <a:rPr lang="en-US" sz="1800" dirty="0" err="1"/>
              <a:t>mô</a:t>
            </a:r>
            <a:r>
              <a:rPr lang="en-US" sz="1800" dirty="0"/>
              <a:t> </a:t>
            </a:r>
            <a:r>
              <a:rPr lang="en-US" sz="1800" dirty="0" err="1"/>
              <a:t>hình</a:t>
            </a:r>
            <a:r>
              <a:rPr lang="en-US" sz="1800" dirty="0"/>
              <a:t> </a:t>
            </a:r>
            <a:r>
              <a:rPr lang="en-US" sz="1800" dirty="0" err="1"/>
              <a:t>có</a:t>
            </a:r>
            <a:r>
              <a:rPr lang="en-US" sz="1800" dirty="0"/>
              <a:t> </a:t>
            </a:r>
            <a:r>
              <a:rPr lang="en-US" sz="1800" dirty="0" err="1"/>
              <a:t>sẵn</a:t>
            </a:r>
            <a:r>
              <a:rPr lang="en-US" sz="1800" dirty="0"/>
              <a:t> </a:t>
            </a:r>
            <a:r>
              <a:rPr lang="en-US" sz="1800" dirty="0" err="1"/>
              <a:t>mới</a:t>
            </a:r>
            <a:r>
              <a:rPr lang="en-US" sz="1800" dirty="0"/>
              <a:t> </a:t>
            </a:r>
            <a:r>
              <a:rPr lang="en-US" sz="1800" dirty="0" err="1"/>
              <a:t>có</a:t>
            </a:r>
            <a:r>
              <a:rPr lang="en-US" sz="1800" dirty="0"/>
              <a:t> </a:t>
            </a:r>
            <a:r>
              <a:rPr lang="en-US" sz="1800" dirty="0" err="1"/>
              <a:t>thể</a:t>
            </a:r>
            <a:r>
              <a:rPr lang="en-US" sz="1800" dirty="0"/>
              <a:t> </a:t>
            </a:r>
            <a:r>
              <a:rPr lang="en-US" sz="1800" dirty="0" err="1"/>
              <a:t>đạt</a:t>
            </a:r>
            <a:r>
              <a:rPr lang="en-US" sz="1800" dirty="0"/>
              <a:t> </a:t>
            </a:r>
            <a:r>
              <a:rPr lang="en-US" sz="1800" dirty="0" err="1"/>
              <a:t>được</a:t>
            </a:r>
            <a:r>
              <a:rPr lang="en-US" sz="1800" dirty="0"/>
              <a:t> </a:t>
            </a:r>
            <a:r>
              <a:rPr lang="en-US" sz="1800" dirty="0" err="1"/>
              <a:t>độ</a:t>
            </a:r>
            <a:r>
              <a:rPr lang="en-US" sz="1800" dirty="0"/>
              <a:t> </a:t>
            </a:r>
            <a:r>
              <a:rPr lang="en-US" sz="1800" dirty="0" err="1"/>
              <a:t>hiệu</a:t>
            </a:r>
            <a:r>
              <a:rPr lang="en-US" sz="1800" dirty="0"/>
              <a:t> </a:t>
            </a:r>
            <a:r>
              <a:rPr lang="en-US" sz="1800" dirty="0" err="1"/>
              <a:t>quả</a:t>
            </a:r>
            <a:r>
              <a:rPr lang="en-US" sz="1800" dirty="0"/>
              <a:t> </a:t>
            </a:r>
            <a:r>
              <a:rPr lang="en-US" sz="1800" dirty="0" err="1"/>
              <a:t>cao</a:t>
            </a:r>
            <a:r>
              <a:rPr lang="en-US" sz="1800" dirty="0"/>
              <a:t>.</a:t>
            </a:r>
            <a:endParaRPr lang="vi-VN" sz="1800" dirty="0"/>
          </a:p>
          <a:p>
            <a:pPr>
              <a:buFont typeface="Arial"/>
              <a:buChar char="●"/>
            </a:pPr>
            <a:endParaRPr lang="vi-VN" sz="1600" dirty="0">
              <a:latin typeface="Arial"/>
              <a:ea typeface="Arial"/>
              <a:cs typeface="Arial"/>
              <a:sym typeface="Arial"/>
            </a:endParaRPr>
          </a:p>
          <a:p>
            <a:pPr indent="0">
              <a:spcBef>
                <a:spcPts val="1600"/>
              </a:spcBef>
              <a:buFont typeface="Roboto"/>
              <a:buNone/>
            </a:pPr>
            <a:endParaRPr lang="vi-VN" sz="1600" dirty="0"/>
          </a:p>
          <a:p>
            <a:pPr indent="0">
              <a:spcBef>
                <a:spcPts val="1600"/>
              </a:spcBef>
              <a:buFont typeface="Roboto"/>
              <a:buNone/>
            </a:pPr>
            <a:endParaRPr lang="vi-VN" sz="1600" dirty="0"/>
          </a:p>
          <a:p>
            <a:pPr indent="0">
              <a:spcBef>
                <a:spcPts val="1600"/>
              </a:spcBef>
              <a:buFont typeface="Roboto"/>
              <a:buNone/>
            </a:pPr>
            <a:endParaRPr lang="vi-VN" sz="1600" dirty="0"/>
          </a:p>
          <a:p>
            <a:pPr marL="914400" indent="0">
              <a:spcBef>
                <a:spcPts val="1600"/>
              </a:spcBef>
              <a:spcAft>
                <a:spcPts val="1600"/>
              </a:spcAft>
              <a:buFont typeface="Roboto"/>
              <a:buNone/>
            </a:pPr>
            <a:endParaRPr lang="vi-VN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>
            <a:spLocks noGrp="1"/>
          </p:cNvSpPr>
          <p:nvPr>
            <p:ph type="title"/>
          </p:nvPr>
        </p:nvSpPr>
        <p:spPr>
          <a:xfrm>
            <a:off x="471900" y="57875"/>
            <a:ext cx="82221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Nội dung và Phương pháp</a:t>
            </a:r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body" idx="1"/>
          </p:nvPr>
        </p:nvSpPr>
        <p:spPr>
          <a:xfrm>
            <a:off x="128587" y="728375"/>
            <a:ext cx="8222100" cy="39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8900" indent="0">
              <a:buNone/>
            </a:pPr>
            <a:r>
              <a:rPr lang="en-US" sz="2000" b="1" dirty="0" err="1"/>
              <a:t>Nội</a:t>
            </a:r>
            <a:r>
              <a:rPr lang="en-US" sz="2000" b="1" dirty="0"/>
              <a:t> dung 2: </a:t>
            </a:r>
            <a:r>
              <a:rPr lang="en-US" sz="2000" b="1" dirty="0" err="1"/>
              <a:t>Xây</a:t>
            </a:r>
            <a:r>
              <a:rPr lang="en-US" sz="2000" b="1" dirty="0"/>
              <a:t> </a:t>
            </a:r>
            <a:r>
              <a:rPr lang="en-US" sz="2000" b="1" dirty="0" err="1"/>
              <a:t>dựng</a:t>
            </a:r>
            <a:r>
              <a:rPr lang="en-US" sz="2000" b="1" dirty="0"/>
              <a:t> model: </a:t>
            </a:r>
            <a:r>
              <a:rPr lang="en-US" sz="2000" b="1" dirty="0" err="1"/>
              <a:t>một</a:t>
            </a:r>
            <a:r>
              <a:rPr lang="en-US" sz="2000" b="1" dirty="0"/>
              <a:t> framework sequence-to-sequence </a:t>
            </a:r>
            <a:r>
              <a:rPr lang="en-US" sz="2000" b="1" dirty="0" err="1"/>
              <a:t>đơn</a:t>
            </a:r>
            <a:r>
              <a:rPr lang="en-US" sz="2000" b="1" dirty="0"/>
              <a:t> </a:t>
            </a:r>
            <a:r>
              <a:rPr lang="en-US" sz="2000" b="1" dirty="0" err="1"/>
              <a:t>giản</a:t>
            </a:r>
            <a:r>
              <a:rPr lang="en-US" sz="2000" b="1" dirty="0"/>
              <a:t> </a:t>
            </a:r>
            <a:r>
              <a:rPr lang="en-US" sz="2000" b="1" dirty="0" err="1"/>
              <a:t>mà</a:t>
            </a:r>
            <a:r>
              <a:rPr lang="en-US" sz="2000" b="1" dirty="0"/>
              <a:t> </a:t>
            </a:r>
            <a:r>
              <a:rPr lang="en-US" sz="2000" b="1" dirty="0" err="1"/>
              <a:t>không</a:t>
            </a:r>
            <a:r>
              <a:rPr lang="en-US" sz="2000" b="1" dirty="0"/>
              <a:t> </a:t>
            </a:r>
            <a:r>
              <a:rPr lang="en-US" sz="2000" b="1" dirty="0" err="1"/>
              <a:t>cần</a:t>
            </a:r>
            <a:r>
              <a:rPr lang="en-US" sz="2000" b="1" dirty="0"/>
              <a:t> </a:t>
            </a:r>
            <a:r>
              <a:rPr lang="en-US" sz="2000" b="1" dirty="0" err="1"/>
              <a:t>một</a:t>
            </a:r>
            <a:r>
              <a:rPr lang="en-US" sz="2000" b="1" dirty="0"/>
              <a:t> </a:t>
            </a:r>
            <a:r>
              <a:rPr lang="en-US" sz="2000" b="1" dirty="0" err="1"/>
              <a:t>tinh</a:t>
            </a:r>
            <a:r>
              <a:rPr lang="en-US" sz="2000" b="1" dirty="0"/>
              <a:t> </a:t>
            </a:r>
            <a:r>
              <a:rPr lang="en-US" sz="2000" b="1" dirty="0" err="1"/>
              <a:t>chỉnh</a:t>
            </a:r>
            <a:r>
              <a:rPr lang="en-US" sz="2000" b="1" dirty="0"/>
              <a:t> </a:t>
            </a:r>
            <a:r>
              <a:rPr lang="en-US" sz="2000" b="1" dirty="0" err="1"/>
              <a:t>từ</a:t>
            </a:r>
            <a:r>
              <a:rPr lang="en-US" sz="2000" b="1" dirty="0"/>
              <a:t> </a:t>
            </a:r>
            <a:r>
              <a:rPr lang="en-US" sz="2000" b="1" dirty="0" err="1"/>
              <a:t>một</a:t>
            </a:r>
            <a:r>
              <a:rPr lang="en-US" sz="2000" b="1" dirty="0"/>
              <a:t> pretrain model </a:t>
            </a:r>
            <a:r>
              <a:rPr lang="en-US" sz="2000" b="1" dirty="0" err="1"/>
              <a:t>khác</a:t>
            </a:r>
            <a:endParaRPr lang="en-US" sz="2000" b="1" dirty="0"/>
          </a:p>
          <a:p>
            <a:pPr marL="546100" lvl="0" indent="-457200" algn="l" rtl="0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endParaRPr lang="vi-VN" sz="1800" b="1" dirty="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9144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800" dirty="0"/>
          </a:p>
        </p:txBody>
      </p:sp>
      <p:sp>
        <p:nvSpPr>
          <p:cNvPr id="4" name="Google Shape;85;p16">
            <a:extLst>
              <a:ext uri="{FF2B5EF4-FFF2-40B4-BE49-F238E27FC236}">
                <a16:creationId xmlns:a16="http://schemas.microsoft.com/office/drawing/2014/main" id="{AA92FA4A-2930-81FA-CD53-639E6248635C}"/>
              </a:ext>
            </a:extLst>
          </p:cNvPr>
          <p:cNvSpPr txBox="1">
            <a:spLocks/>
          </p:cNvSpPr>
          <p:nvPr/>
        </p:nvSpPr>
        <p:spPr>
          <a:xfrm>
            <a:off x="303976" y="1750600"/>
            <a:ext cx="8222100" cy="39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Roboto"/>
              <a:buChar char="●"/>
              <a:defRPr sz="22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55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○"/>
              <a:defRPr sz="20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●"/>
              <a:defRPr sz="16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>
              <a:buFont typeface="Arial"/>
              <a:buChar char="●"/>
            </a:pPr>
            <a:r>
              <a:rPr lang="en-US" sz="1800" dirty="0" err="1"/>
              <a:t>Sử</a:t>
            </a:r>
            <a:r>
              <a:rPr lang="en-US" sz="1800" dirty="0"/>
              <a:t> </a:t>
            </a:r>
            <a:r>
              <a:rPr lang="en-US" sz="1800" dirty="0" err="1"/>
              <a:t>dụng</a:t>
            </a:r>
            <a:r>
              <a:rPr lang="en-US" sz="1800" dirty="0"/>
              <a:t> </a:t>
            </a:r>
            <a:r>
              <a:rPr lang="en-US" sz="1800" dirty="0" err="1"/>
              <a:t>mô</a:t>
            </a:r>
            <a:r>
              <a:rPr lang="en-US" sz="1800" dirty="0"/>
              <a:t> </a:t>
            </a:r>
            <a:r>
              <a:rPr lang="en-US" sz="1800" dirty="0" err="1"/>
              <a:t>hình</a:t>
            </a:r>
            <a:r>
              <a:rPr lang="en-US" sz="1800" dirty="0"/>
              <a:t> </a:t>
            </a:r>
            <a:r>
              <a:rPr lang="en-US" sz="1800" dirty="0" err="1"/>
              <a:t>Transforner</a:t>
            </a:r>
            <a:r>
              <a:rPr lang="en-US" sz="1800" dirty="0"/>
              <a:t> encoder-decoder </a:t>
            </a:r>
            <a:r>
              <a:rPr lang="en-US" sz="1800" dirty="0" err="1"/>
              <a:t>để</a:t>
            </a:r>
            <a:r>
              <a:rPr lang="en-US" sz="1800" dirty="0"/>
              <a:t> </a:t>
            </a:r>
            <a:r>
              <a:rPr lang="en-US" sz="1800" dirty="0" err="1"/>
              <a:t>xử</a:t>
            </a:r>
            <a:r>
              <a:rPr lang="en-US" sz="1800" dirty="0"/>
              <a:t> </a:t>
            </a:r>
            <a:r>
              <a:rPr lang="en-US" sz="1800" dirty="0" err="1"/>
              <a:t>lý</a:t>
            </a:r>
            <a:r>
              <a:rPr lang="en-US" sz="1800" dirty="0"/>
              <a:t> </a:t>
            </a:r>
            <a:r>
              <a:rPr lang="en-US" sz="1800" dirty="0" err="1"/>
              <a:t>các</a:t>
            </a:r>
            <a:r>
              <a:rPr lang="en-US" sz="1800" dirty="0"/>
              <a:t> </a:t>
            </a:r>
            <a:r>
              <a:rPr lang="en-US" sz="1800" dirty="0" err="1"/>
              <a:t>nhiệm</a:t>
            </a:r>
            <a:r>
              <a:rPr lang="en-US" sz="1800" dirty="0"/>
              <a:t> </a:t>
            </a:r>
            <a:r>
              <a:rPr lang="en-US" sz="1800" dirty="0" err="1"/>
              <a:t>vụ</a:t>
            </a:r>
            <a:r>
              <a:rPr lang="en-US" sz="1800" dirty="0"/>
              <a:t> </a:t>
            </a:r>
            <a:r>
              <a:rPr lang="en-US" sz="1800" dirty="0" err="1"/>
              <a:t>khác</a:t>
            </a:r>
            <a:r>
              <a:rPr lang="en-US" sz="1800" dirty="0"/>
              <a:t> </a:t>
            </a:r>
            <a:r>
              <a:rPr lang="en-US" sz="1800" dirty="0" err="1"/>
              <a:t>nhau</a:t>
            </a:r>
            <a:endParaRPr lang="en-US" sz="1800" dirty="0"/>
          </a:p>
          <a:p>
            <a:pPr>
              <a:buFont typeface="Arial"/>
              <a:buChar char="●"/>
            </a:pPr>
            <a:r>
              <a:rPr lang="en-US" sz="1800" dirty="0">
                <a:sym typeface="Arial"/>
              </a:rPr>
              <a:t>K</a:t>
            </a:r>
            <a:r>
              <a:rPr lang="vi-VN" sz="1800" dirty="0">
                <a:sym typeface="Arial"/>
              </a:rPr>
              <a:t>hông sử dụng thêm các thành phần có thể </a:t>
            </a:r>
            <a:r>
              <a:rPr lang="en-US" sz="1800" dirty="0" err="1">
                <a:sym typeface="Arial"/>
              </a:rPr>
              <a:t>huấn</a:t>
            </a:r>
            <a:r>
              <a:rPr lang="en-US" sz="1800" dirty="0">
                <a:sym typeface="Arial"/>
              </a:rPr>
              <a:t> </a:t>
            </a:r>
            <a:r>
              <a:rPr lang="en-US" sz="1800" dirty="0" err="1">
                <a:sym typeface="Arial"/>
              </a:rPr>
              <a:t>luyện</a:t>
            </a:r>
            <a:r>
              <a:rPr lang="en-US" sz="1800" dirty="0">
                <a:sym typeface="Arial"/>
              </a:rPr>
              <a:t> </a:t>
            </a:r>
            <a:r>
              <a:rPr lang="vi-VN" sz="1800" dirty="0">
                <a:sym typeface="Arial"/>
              </a:rPr>
              <a:t>được trong quá trình </a:t>
            </a:r>
            <a:r>
              <a:rPr lang="en-US" sz="1800" dirty="0">
                <a:sym typeface="Arial"/>
              </a:rPr>
              <a:t>pretraining </a:t>
            </a:r>
            <a:r>
              <a:rPr lang="vi-VN" sz="1800" dirty="0">
                <a:sym typeface="Arial"/>
              </a:rPr>
              <a:t>hoặc </a:t>
            </a:r>
            <a:r>
              <a:rPr lang="en-US" sz="1800" dirty="0">
                <a:sym typeface="Arial"/>
              </a:rPr>
              <a:t>finetuning</a:t>
            </a:r>
          </a:p>
          <a:p>
            <a:pPr>
              <a:buFont typeface="Arial"/>
              <a:buChar char="●"/>
            </a:pPr>
            <a:r>
              <a:rPr lang="en-US" sz="1800" dirty="0">
                <a:sym typeface="Arial"/>
              </a:rPr>
              <a:t>T</a:t>
            </a:r>
            <a:r>
              <a:rPr lang="vi-VN" sz="1800" dirty="0" err="1">
                <a:sym typeface="Arial"/>
              </a:rPr>
              <a:t>uân</a:t>
            </a:r>
            <a:r>
              <a:rPr lang="vi-VN" sz="1800" dirty="0">
                <a:sym typeface="Arial"/>
              </a:rPr>
              <a:t> theo </a:t>
            </a:r>
            <a:r>
              <a:rPr lang="vi-VN" sz="1800" dirty="0" err="1">
                <a:sym typeface="Arial"/>
              </a:rPr>
              <a:t>Normformer</a:t>
            </a:r>
            <a:r>
              <a:rPr lang="vi-VN" sz="1800" dirty="0">
                <a:sym typeface="Arial"/>
              </a:rPr>
              <a:t> để thêm hai lớp chuẩn hóa (LN) và </a:t>
            </a:r>
            <a:r>
              <a:rPr lang="vi-VN" sz="1800" dirty="0" err="1">
                <a:sym typeface="Arial"/>
              </a:rPr>
              <a:t>Hasdacale</a:t>
            </a:r>
            <a:r>
              <a:rPr lang="en-US" sz="1800" dirty="0">
                <a:sym typeface="Arial"/>
              </a:rPr>
              <a:t> attention</a:t>
            </a:r>
            <a:r>
              <a:rPr lang="vi-VN" sz="1800" dirty="0">
                <a:sym typeface="Arial"/>
              </a:rPr>
              <a:t> để ổn định quá trình đào tạo và tăng tốc độ hội tụ.</a:t>
            </a:r>
          </a:p>
          <a:p>
            <a:pPr indent="0">
              <a:spcBef>
                <a:spcPts val="1600"/>
              </a:spcBef>
              <a:buFont typeface="Roboto"/>
              <a:buNone/>
            </a:pPr>
            <a:endParaRPr lang="vi-VN" sz="1600" dirty="0"/>
          </a:p>
          <a:p>
            <a:pPr indent="0">
              <a:spcBef>
                <a:spcPts val="1600"/>
              </a:spcBef>
              <a:buFont typeface="Roboto"/>
              <a:buNone/>
            </a:pPr>
            <a:endParaRPr lang="vi-VN" sz="1600" dirty="0"/>
          </a:p>
          <a:p>
            <a:pPr indent="0">
              <a:spcBef>
                <a:spcPts val="1600"/>
              </a:spcBef>
              <a:buFont typeface="Roboto"/>
              <a:buNone/>
            </a:pPr>
            <a:endParaRPr lang="vi-VN" sz="1600" dirty="0"/>
          </a:p>
          <a:p>
            <a:pPr marL="914400" indent="0">
              <a:spcBef>
                <a:spcPts val="1600"/>
              </a:spcBef>
              <a:spcAft>
                <a:spcPts val="1600"/>
              </a:spcAft>
              <a:buFont typeface="Roboto"/>
              <a:buNone/>
            </a:pPr>
            <a:endParaRPr lang="vi-VN" sz="1600" dirty="0"/>
          </a:p>
        </p:txBody>
      </p:sp>
    </p:spTree>
    <p:extLst>
      <p:ext uri="{BB962C8B-B14F-4D97-AF65-F5344CB8AC3E}">
        <p14:creationId xmlns:p14="http://schemas.microsoft.com/office/powerpoint/2010/main" val="915305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>
            <a:spLocks noGrp="1"/>
          </p:cNvSpPr>
          <p:nvPr>
            <p:ph type="title"/>
          </p:nvPr>
        </p:nvSpPr>
        <p:spPr>
          <a:xfrm>
            <a:off x="471900" y="57875"/>
            <a:ext cx="82221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Nội dung và Phương pháp</a:t>
            </a:r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body" idx="1"/>
          </p:nvPr>
        </p:nvSpPr>
        <p:spPr>
          <a:xfrm>
            <a:off x="128587" y="728375"/>
            <a:ext cx="8222100" cy="8129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8900" indent="0">
              <a:buNone/>
            </a:pPr>
            <a:r>
              <a:rPr lang="en-US" sz="2000" b="1" dirty="0" err="1"/>
              <a:t>Nội</a:t>
            </a:r>
            <a:r>
              <a:rPr lang="en-US" sz="2000" b="1" dirty="0"/>
              <a:t> dung 2: </a:t>
            </a:r>
            <a:r>
              <a:rPr lang="en-US" sz="2000" b="1" dirty="0" err="1"/>
              <a:t>Xây</a:t>
            </a:r>
            <a:r>
              <a:rPr lang="en-US" sz="2000" b="1" dirty="0"/>
              <a:t> </a:t>
            </a:r>
            <a:r>
              <a:rPr lang="en-US" sz="2000" b="1" dirty="0" err="1"/>
              <a:t>dựng</a:t>
            </a:r>
            <a:r>
              <a:rPr lang="en-US" sz="2000" b="1" dirty="0"/>
              <a:t> model: </a:t>
            </a:r>
            <a:r>
              <a:rPr lang="en-US" sz="2000" b="1" dirty="0" err="1"/>
              <a:t>một</a:t>
            </a:r>
            <a:r>
              <a:rPr lang="en-US" sz="2000" b="1" dirty="0"/>
              <a:t> framework sequence-to-sequence </a:t>
            </a:r>
            <a:r>
              <a:rPr lang="en-US" sz="2000" b="1" dirty="0" err="1"/>
              <a:t>đơn</a:t>
            </a:r>
            <a:r>
              <a:rPr lang="en-US" sz="2000" b="1" dirty="0"/>
              <a:t> </a:t>
            </a:r>
            <a:r>
              <a:rPr lang="en-US" sz="2000" b="1" dirty="0" err="1"/>
              <a:t>giản</a:t>
            </a:r>
            <a:r>
              <a:rPr lang="en-US" sz="2000" b="1" dirty="0"/>
              <a:t> </a:t>
            </a:r>
            <a:r>
              <a:rPr lang="en-US" sz="2000" b="1" dirty="0" err="1"/>
              <a:t>mà</a:t>
            </a:r>
            <a:r>
              <a:rPr lang="en-US" sz="2000" b="1" dirty="0"/>
              <a:t> </a:t>
            </a:r>
            <a:r>
              <a:rPr lang="en-US" sz="2000" b="1" dirty="0" err="1"/>
              <a:t>không</a:t>
            </a:r>
            <a:r>
              <a:rPr lang="en-US" sz="2000" b="1" dirty="0"/>
              <a:t> </a:t>
            </a:r>
            <a:r>
              <a:rPr lang="en-US" sz="2000" b="1" dirty="0" err="1"/>
              <a:t>cần</a:t>
            </a:r>
            <a:r>
              <a:rPr lang="en-US" sz="2000" b="1" dirty="0"/>
              <a:t> </a:t>
            </a:r>
            <a:r>
              <a:rPr lang="en-US" sz="2000" b="1" dirty="0" err="1"/>
              <a:t>một</a:t>
            </a:r>
            <a:r>
              <a:rPr lang="en-US" sz="2000" b="1" dirty="0"/>
              <a:t> </a:t>
            </a:r>
            <a:r>
              <a:rPr lang="en-US" sz="2000" b="1" dirty="0" err="1"/>
              <a:t>tinh</a:t>
            </a:r>
            <a:r>
              <a:rPr lang="en-US" sz="2000" b="1" dirty="0"/>
              <a:t> </a:t>
            </a:r>
            <a:r>
              <a:rPr lang="en-US" sz="2000" b="1" dirty="0" err="1"/>
              <a:t>chỉnh</a:t>
            </a:r>
            <a:r>
              <a:rPr lang="en-US" sz="2000" b="1" dirty="0"/>
              <a:t> </a:t>
            </a:r>
            <a:r>
              <a:rPr lang="en-US" sz="2000" b="1" dirty="0" err="1"/>
              <a:t>từ</a:t>
            </a:r>
            <a:r>
              <a:rPr lang="en-US" sz="2000" b="1" dirty="0"/>
              <a:t> </a:t>
            </a:r>
            <a:r>
              <a:rPr lang="en-US" sz="2000" b="1" dirty="0" err="1"/>
              <a:t>một</a:t>
            </a:r>
            <a:r>
              <a:rPr lang="en-US" sz="2000" b="1" dirty="0"/>
              <a:t> pretrain model </a:t>
            </a:r>
            <a:r>
              <a:rPr lang="en-US" sz="2000" b="1" dirty="0" err="1"/>
              <a:t>khác</a:t>
            </a:r>
            <a:r>
              <a:rPr lang="en-US" sz="2000" b="1" dirty="0"/>
              <a:t>.</a:t>
            </a:r>
            <a:endParaRPr dirty="0"/>
          </a:p>
        </p:txBody>
      </p:sp>
      <p:sp>
        <p:nvSpPr>
          <p:cNvPr id="4" name="Google Shape;85;p16">
            <a:extLst>
              <a:ext uri="{FF2B5EF4-FFF2-40B4-BE49-F238E27FC236}">
                <a16:creationId xmlns:a16="http://schemas.microsoft.com/office/drawing/2014/main" id="{AA92FA4A-2930-81FA-CD53-639E6248635C}"/>
              </a:ext>
            </a:extLst>
          </p:cNvPr>
          <p:cNvSpPr txBox="1">
            <a:spLocks/>
          </p:cNvSpPr>
          <p:nvPr/>
        </p:nvSpPr>
        <p:spPr>
          <a:xfrm>
            <a:off x="128587" y="1541373"/>
            <a:ext cx="4172193" cy="519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Roboto"/>
              <a:buChar char="●"/>
              <a:defRPr sz="22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55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○"/>
              <a:defRPr sz="20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●"/>
              <a:defRPr sz="16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88900" indent="0">
              <a:buNone/>
            </a:pPr>
            <a:r>
              <a:rPr lang="en-US" sz="1800" dirty="0" err="1"/>
              <a:t>Với</a:t>
            </a:r>
            <a:r>
              <a:rPr lang="en-US" sz="1800" dirty="0"/>
              <a:t> 3 </a:t>
            </a:r>
            <a:r>
              <a:rPr lang="en-US" sz="1800" dirty="0" err="1"/>
              <a:t>đặc</a:t>
            </a:r>
            <a:r>
              <a:rPr lang="en-US" sz="1800" dirty="0"/>
              <a:t> </a:t>
            </a:r>
            <a:r>
              <a:rPr lang="en-US" sz="1800"/>
              <a:t>điểm</a:t>
            </a:r>
            <a:endParaRPr lang="vi-VN" sz="16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624A99B-E228-C51E-B43A-C9B1ED7D9BBE}"/>
              </a:ext>
            </a:extLst>
          </p:cNvPr>
          <p:cNvSpPr/>
          <p:nvPr/>
        </p:nvSpPr>
        <p:spPr>
          <a:xfrm>
            <a:off x="1605362" y="2571750"/>
            <a:ext cx="1728061" cy="1007390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Biểu</a:t>
            </a:r>
            <a:r>
              <a:rPr lang="en-US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diễn</a:t>
            </a:r>
            <a:r>
              <a:rPr lang="en-US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tác</a:t>
            </a:r>
            <a:r>
              <a:rPr lang="en-US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vụ</a:t>
            </a:r>
            <a:r>
              <a:rPr lang="en-US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thống</a:t>
            </a:r>
            <a:r>
              <a:rPr lang="en-US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nhất</a:t>
            </a:r>
            <a:endParaRPr lang="en-US" dirty="0">
              <a:solidFill>
                <a:schemeClr val="bg2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5" name="Google Shape;85;p16">
            <a:extLst>
              <a:ext uri="{FF2B5EF4-FFF2-40B4-BE49-F238E27FC236}">
                <a16:creationId xmlns:a16="http://schemas.microsoft.com/office/drawing/2014/main" id="{B12B4BFE-B2DF-158C-32B2-5BC6F7E08761}"/>
              </a:ext>
            </a:extLst>
          </p:cNvPr>
          <p:cNvSpPr txBox="1">
            <a:spLocks/>
          </p:cNvSpPr>
          <p:nvPr/>
        </p:nvSpPr>
        <p:spPr>
          <a:xfrm>
            <a:off x="1559877" y="2000289"/>
            <a:ext cx="1819033" cy="423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Roboto"/>
              <a:buChar char="●"/>
              <a:defRPr sz="22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55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○"/>
              <a:defRPr sz="20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●"/>
              <a:defRPr sz="16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8890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Task Agnostic</a:t>
            </a:r>
            <a:endParaRPr lang="vi-VN" sz="160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3CC59B-C6DF-DE8B-9F16-4D34B81937DB}"/>
              </a:ext>
            </a:extLst>
          </p:cNvPr>
          <p:cNvSpPr/>
          <p:nvPr/>
        </p:nvSpPr>
        <p:spPr>
          <a:xfrm>
            <a:off x="6164173" y="2498297"/>
            <a:ext cx="1728061" cy="1007390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Biểu</a:t>
            </a:r>
            <a:r>
              <a:rPr lang="en-US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diễn</a:t>
            </a:r>
            <a:r>
              <a:rPr lang="en-US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thống</a:t>
            </a:r>
            <a:r>
              <a:rPr lang="en-US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nhất</a:t>
            </a:r>
            <a:r>
              <a:rPr lang="en-US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input </a:t>
            </a:r>
            <a:r>
              <a:rPr lang="en-US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và</a:t>
            </a:r>
            <a:r>
              <a:rPr lang="en-US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ouput</a:t>
            </a:r>
            <a:endParaRPr lang="en-US" dirty="0">
              <a:solidFill>
                <a:schemeClr val="bg2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7" name="Google Shape;85;p16">
            <a:extLst>
              <a:ext uri="{FF2B5EF4-FFF2-40B4-BE49-F238E27FC236}">
                <a16:creationId xmlns:a16="http://schemas.microsoft.com/office/drawing/2014/main" id="{2AAB97CE-21C5-939B-CF17-D5A251CF7EEA}"/>
              </a:ext>
            </a:extLst>
          </p:cNvPr>
          <p:cNvSpPr txBox="1">
            <a:spLocks/>
          </p:cNvSpPr>
          <p:nvPr/>
        </p:nvSpPr>
        <p:spPr>
          <a:xfrm>
            <a:off x="5876808" y="2000289"/>
            <a:ext cx="2302792" cy="423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Roboto"/>
              <a:buChar char="●"/>
              <a:defRPr sz="22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55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○"/>
              <a:defRPr sz="20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●"/>
              <a:defRPr sz="16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88900" indent="0">
              <a:buNone/>
            </a:pPr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Modality Agnostic</a:t>
            </a:r>
            <a:endParaRPr lang="vi-VN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8CDD334-4A57-93F1-F98F-2B2D4169653A}"/>
              </a:ext>
            </a:extLst>
          </p:cNvPr>
          <p:cNvSpPr/>
          <p:nvPr/>
        </p:nvSpPr>
        <p:spPr>
          <a:xfrm>
            <a:off x="3510367" y="3802090"/>
            <a:ext cx="2540389" cy="1007390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Đủ</a:t>
            </a:r>
            <a:r>
              <a:rPr lang="en-US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đa</a:t>
            </a:r>
            <a:r>
              <a:rPr lang="en-US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dạng</a:t>
            </a:r>
            <a:r>
              <a:rPr lang="en-US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về</a:t>
            </a:r>
            <a:r>
              <a:rPr lang="en-US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nhiệm</a:t>
            </a:r>
            <a:r>
              <a:rPr lang="en-US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vụ</a:t>
            </a:r>
            <a:r>
              <a:rPr lang="en-US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/</a:t>
            </a:r>
            <a:r>
              <a:rPr lang="en-US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bài</a:t>
            </a:r>
            <a:r>
              <a:rPr lang="en-US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toán</a:t>
            </a:r>
            <a:r>
              <a:rPr lang="en-US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để</a:t>
            </a:r>
            <a:r>
              <a:rPr lang="en-US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có</a:t>
            </a:r>
            <a:r>
              <a:rPr lang="en-US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khả</a:t>
            </a:r>
            <a:r>
              <a:rPr lang="en-US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năng</a:t>
            </a:r>
            <a:r>
              <a:rPr lang="en-US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tổng</a:t>
            </a:r>
            <a:r>
              <a:rPr lang="en-US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quát</a:t>
            </a:r>
            <a:r>
              <a:rPr lang="en-US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hóa</a:t>
            </a:r>
            <a:r>
              <a:rPr lang="en-US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một</a:t>
            </a:r>
            <a:r>
              <a:rPr lang="en-US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cách</a:t>
            </a:r>
            <a:r>
              <a:rPr lang="en-US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mạnh</a:t>
            </a:r>
            <a:r>
              <a:rPr lang="en-US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mẽ</a:t>
            </a:r>
            <a:r>
              <a:rPr lang="en-US" b="0" i="0" dirty="0">
                <a:solidFill>
                  <a:srgbClr val="E3E3E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  <a:endParaRPr lang="en-US" dirty="0">
              <a:solidFill>
                <a:schemeClr val="bg2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9" name="Google Shape;85;p16">
            <a:extLst>
              <a:ext uri="{FF2B5EF4-FFF2-40B4-BE49-F238E27FC236}">
                <a16:creationId xmlns:a16="http://schemas.microsoft.com/office/drawing/2014/main" id="{AF29B658-F157-56B9-8458-81A39B85D58E}"/>
              </a:ext>
            </a:extLst>
          </p:cNvPr>
          <p:cNvSpPr txBox="1">
            <a:spLocks/>
          </p:cNvSpPr>
          <p:nvPr/>
        </p:nvSpPr>
        <p:spPr>
          <a:xfrm>
            <a:off x="3270505" y="3390544"/>
            <a:ext cx="3347272" cy="423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Roboto"/>
              <a:buChar char="●"/>
              <a:defRPr sz="22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55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○"/>
              <a:defRPr sz="20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●"/>
              <a:defRPr sz="16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88900" indent="0">
              <a:buNone/>
            </a:pPr>
            <a:r>
              <a:rPr lang="en-US" sz="1800" dirty="0">
                <a:solidFill>
                  <a:schemeClr val="accent3"/>
                </a:solidFill>
              </a:rPr>
              <a:t>Task Comprehensiveness</a:t>
            </a:r>
            <a:endParaRPr lang="vi-VN" sz="16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6771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>
            <a:spLocks noGrp="1"/>
          </p:cNvSpPr>
          <p:nvPr>
            <p:ph type="title"/>
          </p:nvPr>
        </p:nvSpPr>
        <p:spPr>
          <a:xfrm>
            <a:off x="471900" y="57875"/>
            <a:ext cx="82221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Nội dung và Phương pháp</a:t>
            </a:r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body" idx="1"/>
          </p:nvPr>
        </p:nvSpPr>
        <p:spPr>
          <a:xfrm>
            <a:off x="128587" y="728375"/>
            <a:ext cx="8222100" cy="8129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8900" indent="0">
              <a:buNone/>
            </a:pPr>
            <a:r>
              <a:rPr lang="en-US" sz="2400" b="1" dirty="0" err="1"/>
              <a:t>Nội</a:t>
            </a:r>
            <a:r>
              <a:rPr lang="en-US" sz="2400" b="1" dirty="0"/>
              <a:t> dung 3: </a:t>
            </a:r>
            <a:r>
              <a:rPr lang="en-US" sz="2400" b="1" dirty="0" err="1"/>
              <a:t>Đánh</a:t>
            </a:r>
            <a:r>
              <a:rPr lang="en-US" sz="2400" b="1" dirty="0"/>
              <a:t> </a:t>
            </a:r>
            <a:r>
              <a:rPr lang="en-US" sz="2400" b="1" dirty="0" err="1"/>
              <a:t>giá</a:t>
            </a:r>
            <a:r>
              <a:rPr lang="en-US" sz="2400" b="1" dirty="0"/>
              <a:t> </a:t>
            </a:r>
            <a:r>
              <a:rPr lang="en-US" sz="2400" b="1" dirty="0" err="1"/>
              <a:t>và</a:t>
            </a:r>
            <a:r>
              <a:rPr lang="en-US" sz="2400" b="1" dirty="0"/>
              <a:t> so </a:t>
            </a:r>
            <a:r>
              <a:rPr lang="en-US" sz="2400" b="1" dirty="0" err="1"/>
              <a:t>sánh</a:t>
            </a:r>
            <a:r>
              <a:rPr lang="en-US" sz="2400" b="1"/>
              <a:t> với</a:t>
            </a:r>
            <a:r>
              <a:rPr lang="en-US" sz="2400" b="1" dirty="0"/>
              <a:t> </a:t>
            </a:r>
            <a:r>
              <a:rPr lang="en-US" sz="2400" b="1" dirty="0" err="1"/>
              <a:t>các</a:t>
            </a:r>
            <a:r>
              <a:rPr lang="en-US" sz="2400" b="1" dirty="0"/>
              <a:t> </a:t>
            </a:r>
            <a:r>
              <a:rPr lang="en-US" sz="2400" b="1" dirty="0" err="1"/>
              <a:t>mô</a:t>
            </a:r>
            <a:r>
              <a:rPr lang="en-US" sz="2400" b="1" dirty="0"/>
              <a:t> </a:t>
            </a:r>
            <a:r>
              <a:rPr lang="en-US" sz="2400" b="1" dirty="0" err="1"/>
              <a:t>hình</a:t>
            </a:r>
            <a:r>
              <a:rPr lang="en-US" sz="2400" b="1" dirty="0"/>
              <a:t> SOTA </a:t>
            </a:r>
            <a:r>
              <a:rPr lang="en-US" sz="2400" b="1" dirty="0" err="1"/>
              <a:t>khác</a:t>
            </a:r>
            <a:r>
              <a:rPr lang="en-US" sz="2400" b="1" dirty="0"/>
              <a:t> </a:t>
            </a:r>
            <a:r>
              <a:rPr lang="en-US" sz="2400" b="1" dirty="0" err="1"/>
              <a:t>trên</a:t>
            </a:r>
            <a:r>
              <a:rPr lang="en-US" sz="2400" b="1" dirty="0"/>
              <a:t> </a:t>
            </a:r>
            <a:r>
              <a:rPr lang="en-US" sz="2400" b="1" dirty="0" err="1"/>
              <a:t>từng</a:t>
            </a:r>
            <a:r>
              <a:rPr lang="en-US" sz="2400" b="1" dirty="0"/>
              <a:t> </a:t>
            </a:r>
            <a:r>
              <a:rPr lang="en-US" sz="2400" b="1" dirty="0" err="1"/>
              <a:t>lĩnh</a:t>
            </a:r>
            <a:r>
              <a:rPr lang="en-US" sz="2400" b="1" dirty="0"/>
              <a:t> </a:t>
            </a:r>
            <a:r>
              <a:rPr lang="en-US" sz="2400" b="1" dirty="0" err="1"/>
              <a:t>vực</a:t>
            </a:r>
            <a:endParaRPr sz="2400" dirty="0"/>
          </a:p>
        </p:txBody>
      </p:sp>
      <p:sp>
        <p:nvSpPr>
          <p:cNvPr id="2" name="Google Shape;85;p16">
            <a:extLst>
              <a:ext uri="{FF2B5EF4-FFF2-40B4-BE49-F238E27FC236}">
                <a16:creationId xmlns:a16="http://schemas.microsoft.com/office/drawing/2014/main" id="{6F269985-AEF2-7EAB-6D74-3F6554856AE2}"/>
              </a:ext>
            </a:extLst>
          </p:cNvPr>
          <p:cNvSpPr txBox="1">
            <a:spLocks/>
          </p:cNvSpPr>
          <p:nvPr/>
        </p:nvSpPr>
        <p:spPr>
          <a:xfrm>
            <a:off x="280728" y="1998573"/>
            <a:ext cx="8222100" cy="39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Roboto"/>
              <a:buChar char="●"/>
              <a:defRPr sz="22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55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○"/>
              <a:defRPr sz="20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●"/>
              <a:defRPr sz="16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>
              <a:buFont typeface="Arial"/>
              <a:buChar char="●"/>
            </a:pPr>
            <a:r>
              <a:rPr lang="en-US" sz="2000" dirty="0">
                <a:sym typeface="Arial"/>
              </a:rPr>
              <a:t>Natural Language Understanding: </a:t>
            </a:r>
            <a:r>
              <a:rPr lang="en-US" sz="2000" dirty="0" err="1"/>
              <a:t>RoBERTa</a:t>
            </a:r>
            <a:r>
              <a:rPr lang="en-US" sz="2000" dirty="0"/>
              <a:t>, ELECTRA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DeBERTa</a:t>
            </a:r>
            <a:r>
              <a:rPr lang="en-US" sz="2000" dirty="0">
                <a:sym typeface="Arial"/>
              </a:rPr>
              <a:t> </a:t>
            </a:r>
          </a:p>
          <a:p>
            <a:pPr>
              <a:buFont typeface="Arial"/>
              <a:buChar char="●"/>
            </a:pPr>
            <a:r>
              <a:rPr lang="en-US" sz="2000" dirty="0">
                <a:sym typeface="Arial"/>
              </a:rPr>
              <a:t>Natural Language Generation: </a:t>
            </a:r>
            <a:r>
              <a:rPr lang="en-US" sz="2000" dirty="0" err="1"/>
              <a:t>UniLM</a:t>
            </a:r>
            <a:r>
              <a:rPr lang="en-US" sz="2000" dirty="0"/>
              <a:t>, Pegasus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ProphetNet</a:t>
            </a:r>
            <a:endParaRPr lang="en-US" sz="2000" dirty="0"/>
          </a:p>
          <a:p>
            <a:pPr>
              <a:buFont typeface="Arial"/>
              <a:buChar char="●"/>
            </a:pPr>
            <a:r>
              <a:rPr lang="en-US" sz="2000" dirty="0">
                <a:sym typeface="Arial"/>
              </a:rPr>
              <a:t>Image Classification: MoCo-v3, </a:t>
            </a:r>
            <a:r>
              <a:rPr lang="en-US" sz="2000" dirty="0" err="1">
                <a:sym typeface="Arial"/>
              </a:rPr>
              <a:t>BEiT</a:t>
            </a:r>
            <a:r>
              <a:rPr lang="en-US" sz="2000" dirty="0">
                <a:sym typeface="Arial"/>
              </a:rPr>
              <a:t> </a:t>
            </a:r>
            <a:r>
              <a:rPr lang="en-US" sz="2000" dirty="0" err="1">
                <a:sym typeface="Arial"/>
              </a:rPr>
              <a:t>và</a:t>
            </a:r>
            <a:r>
              <a:rPr lang="en-US" sz="2000" dirty="0">
                <a:sym typeface="Arial"/>
              </a:rPr>
              <a:t> MAE.</a:t>
            </a:r>
          </a:p>
          <a:p>
            <a:pPr>
              <a:buFont typeface="Arial"/>
              <a:buChar char="●"/>
            </a:pPr>
            <a:r>
              <a:rPr lang="vi-VN" sz="2000" dirty="0" err="1"/>
              <a:t>Image</a:t>
            </a:r>
            <a:r>
              <a:rPr lang="vi-VN" sz="2000" dirty="0"/>
              <a:t> </a:t>
            </a:r>
            <a:r>
              <a:rPr lang="vi-VN" sz="2000" dirty="0" err="1"/>
              <a:t>Captioning</a:t>
            </a:r>
            <a:r>
              <a:rPr lang="en-US" sz="2000" dirty="0"/>
              <a:t>: VL-T5, OSCAR, LEMON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SimVLM</a:t>
            </a:r>
            <a:r>
              <a:rPr lang="en-US" sz="2000" dirty="0"/>
              <a:t>.</a:t>
            </a:r>
          </a:p>
          <a:p>
            <a:pPr>
              <a:buFont typeface="Arial"/>
              <a:buChar char="●"/>
            </a:pPr>
            <a:r>
              <a:rPr lang="vi-VN" sz="2000" dirty="0"/>
              <a:t>VQA </a:t>
            </a:r>
            <a:r>
              <a:rPr lang="vi-VN" sz="2000" dirty="0" err="1"/>
              <a:t>and</a:t>
            </a:r>
            <a:r>
              <a:rPr lang="vi-VN" sz="2000" dirty="0"/>
              <a:t> </a:t>
            </a:r>
            <a:r>
              <a:rPr lang="en-US" sz="2000" dirty="0"/>
              <a:t>V</a:t>
            </a:r>
            <a:r>
              <a:rPr lang="vi-VN" sz="2000" dirty="0" err="1"/>
              <a:t>isual</a:t>
            </a:r>
            <a:r>
              <a:rPr lang="vi-VN" sz="2000" dirty="0"/>
              <a:t> </a:t>
            </a:r>
            <a:r>
              <a:rPr lang="en-US" sz="2000" dirty="0"/>
              <a:t>E</a:t>
            </a:r>
            <a:r>
              <a:rPr lang="vi-VN" sz="2000" dirty="0" err="1"/>
              <a:t>ntailment</a:t>
            </a:r>
            <a:r>
              <a:rPr lang="en-US" sz="2000" dirty="0"/>
              <a:t>: Florence, </a:t>
            </a:r>
            <a:r>
              <a:rPr lang="en-US" sz="2000" dirty="0" err="1"/>
              <a:t>SimVLM</a:t>
            </a:r>
            <a:r>
              <a:rPr lang="en-US" sz="2000" dirty="0"/>
              <a:t>, </a:t>
            </a:r>
            <a:r>
              <a:rPr lang="en-US" sz="2000" dirty="0" err="1"/>
              <a:t>VLMo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METER.</a:t>
            </a:r>
          </a:p>
          <a:p>
            <a:pPr>
              <a:buFont typeface="Arial"/>
              <a:buChar char="●"/>
            </a:pPr>
            <a:r>
              <a:rPr lang="en-US" sz="2000" dirty="0"/>
              <a:t>T</a:t>
            </a:r>
            <a:r>
              <a:rPr lang="vi-VN" sz="2000" dirty="0" err="1"/>
              <a:t>ext</a:t>
            </a:r>
            <a:r>
              <a:rPr lang="vi-VN" sz="2000" dirty="0"/>
              <a:t>-to-</a:t>
            </a:r>
            <a:r>
              <a:rPr lang="en-US" sz="2000" dirty="0"/>
              <a:t>I</a:t>
            </a:r>
            <a:r>
              <a:rPr lang="vi-VN" sz="2000" dirty="0" err="1"/>
              <a:t>mage</a:t>
            </a:r>
            <a:r>
              <a:rPr lang="vi-VN" sz="2000" dirty="0"/>
              <a:t> </a:t>
            </a:r>
            <a:r>
              <a:rPr lang="en-US" sz="2000" dirty="0"/>
              <a:t>G</a:t>
            </a:r>
            <a:r>
              <a:rPr lang="vi-VN" sz="2000" dirty="0" err="1"/>
              <a:t>eneration</a:t>
            </a:r>
            <a:r>
              <a:rPr lang="en-US" sz="2000" dirty="0"/>
              <a:t>: DALLE, </a:t>
            </a:r>
            <a:r>
              <a:rPr lang="en-US" sz="2000" dirty="0" err="1"/>
              <a:t>CogView</a:t>
            </a:r>
            <a:r>
              <a:rPr lang="en-US" sz="2000" dirty="0"/>
              <a:t>, GLIDE, Unifying.</a:t>
            </a:r>
            <a:endParaRPr lang="vi-VN" sz="2000" dirty="0"/>
          </a:p>
          <a:p>
            <a:pPr indent="0">
              <a:spcBef>
                <a:spcPts val="1600"/>
              </a:spcBef>
              <a:buFont typeface="Roboto"/>
              <a:buNone/>
            </a:pPr>
            <a:endParaRPr lang="vi-VN" sz="2000" dirty="0"/>
          </a:p>
          <a:p>
            <a:pPr indent="0">
              <a:spcBef>
                <a:spcPts val="1600"/>
              </a:spcBef>
              <a:buFont typeface="Roboto"/>
              <a:buNone/>
            </a:pPr>
            <a:endParaRPr lang="vi-VN" sz="2000" dirty="0"/>
          </a:p>
          <a:p>
            <a:pPr marL="914400" indent="0">
              <a:spcBef>
                <a:spcPts val="1600"/>
              </a:spcBef>
              <a:spcAft>
                <a:spcPts val="1600"/>
              </a:spcAft>
              <a:buFont typeface="Roboto"/>
              <a:buNone/>
            </a:pPr>
            <a:endParaRPr lang="vi-VN" sz="2000" dirty="0"/>
          </a:p>
        </p:txBody>
      </p:sp>
    </p:spTree>
    <p:extLst>
      <p:ext uri="{BB962C8B-B14F-4D97-AF65-F5344CB8AC3E}">
        <p14:creationId xmlns:p14="http://schemas.microsoft.com/office/powerpoint/2010/main" val="3736511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471900" y="57875"/>
            <a:ext cx="82221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Kết quả dự kiến</a:t>
            </a:r>
            <a:endParaRPr/>
          </a:p>
        </p:txBody>
      </p:sp>
      <p:sp>
        <p:nvSpPr>
          <p:cNvPr id="97" name="Google Shape;97;p18"/>
          <p:cNvSpPr txBox="1">
            <a:spLocks noGrp="1"/>
          </p:cNvSpPr>
          <p:nvPr>
            <p:ph type="body" idx="1"/>
          </p:nvPr>
        </p:nvSpPr>
        <p:spPr>
          <a:xfrm>
            <a:off x="471900" y="941943"/>
            <a:ext cx="8222100" cy="39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●"/>
            </a:pPr>
            <a:r>
              <a:rPr lang="en" dirty="0"/>
              <a:t>Xây dựng mô hình hoàn chỉnh.</a:t>
            </a: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●"/>
            </a:pP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Mô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hình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giải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quyết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được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nhiều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bài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toán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và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dữ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liệu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tuy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nhiên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vẫn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đạt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được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độ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hiệu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quả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và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thậm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chí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tốt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hơn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so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với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SOTA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trên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từng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lĩnh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vực</a:t>
            </a:r>
            <a:endParaRPr lang="en-US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●"/>
            </a:pPr>
            <a:r>
              <a:rPr lang="vi-VN" dirty="0">
                <a:latin typeface="Arial"/>
                <a:ea typeface="Arial"/>
                <a:cs typeface="Arial"/>
                <a:sym typeface="Arial"/>
              </a:rPr>
              <a:t>Báo cáo phương pháp và kỹ thuật của mô hình đã phát triển, kết quả thực nghiệm, đánh giá</a:t>
            </a: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●"/>
            </a:pP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Một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demo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thực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hiện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một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vài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bài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toán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của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mô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hình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để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trực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quan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9144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terial - R01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865</Words>
  <Application>Microsoft Office PowerPoint</Application>
  <PresentationFormat>On-screen Show (16:9)</PresentationFormat>
  <Paragraphs>73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Roboto</vt:lpstr>
      <vt:lpstr>Material - R01</vt:lpstr>
      <vt:lpstr>OFA: UNIFYING ARCHITECTURES, TASKS, AND MODALITIES THROUGH A SIMPLE SEQUENCE-TO-SEQUENCE LEARNING FRAMEWORK</vt:lpstr>
      <vt:lpstr>Tóm tắt </vt:lpstr>
      <vt:lpstr>Giới thiệu</vt:lpstr>
      <vt:lpstr>Mục tiêu</vt:lpstr>
      <vt:lpstr>Nội dung và Phương pháp</vt:lpstr>
      <vt:lpstr>Nội dung và Phương pháp</vt:lpstr>
      <vt:lpstr>Nội dung và Phương pháp</vt:lpstr>
      <vt:lpstr>Nội dung và Phương pháp</vt:lpstr>
      <vt:lpstr>Kết quả dự kiến</vt:lpstr>
      <vt:lpstr>Tài liệu tham khảo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OFA: UNIFYING ARCHITECTURES, TASKS, AND MODALITIES THROUGH A SIMPLE SEQUENCE-TO-SEQUENCE LEARNING FRAMEWORK</dc:title>
  <cp:lastModifiedBy>Nguyen Vu Duong</cp:lastModifiedBy>
  <cp:revision>11</cp:revision>
  <dcterms:modified xsi:type="dcterms:W3CDTF">2024-01-18T12:06:07Z</dcterms:modified>
</cp:coreProperties>
</file>