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u Duong" userId="7e847237b22dca43" providerId="LiveId" clId="{CD21F029-FAE5-4C51-9FE1-C5C8FE046836}"/>
    <pc:docChg chg="modSld">
      <pc:chgData name="Nguyen Vu Duong" userId="7e847237b22dca43" providerId="LiveId" clId="{CD21F029-FAE5-4C51-9FE1-C5C8FE046836}" dt="2024-01-05T01:56:32.537" v="91" actId="20577"/>
      <pc:docMkLst>
        <pc:docMk/>
      </pc:docMkLst>
      <pc:sldChg chg="modSp mod">
        <pc:chgData name="Nguyen Vu Duong" userId="7e847237b22dca43" providerId="LiveId" clId="{CD21F029-FAE5-4C51-9FE1-C5C8FE046836}" dt="2023-12-26T07:51:04.364" v="4" actId="14100"/>
        <pc:sldMkLst>
          <pc:docMk/>
          <pc:sldMk cId="0" sldId="257"/>
        </pc:sldMkLst>
        <pc:spChg chg="mod">
          <ac:chgData name="Nguyen Vu Duong" userId="7e847237b22dca43" providerId="LiveId" clId="{CD21F029-FAE5-4C51-9FE1-C5C8FE046836}" dt="2023-12-26T07:29:34.194" v="3" actId="255"/>
          <ac:spMkLst>
            <pc:docMk/>
            <pc:sldMk cId="0" sldId="257"/>
            <ac:spMk id="73" creationId="{00000000-0000-0000-0000-000000000000}"/>
          </ac:spMkLst>
        </pc:spChg>
        <pc:picChg chg="mod">
          <ac:chgData name="Nguyen Vu Duong" userId="7e847237b22dca43" providerId="LiveId" clId="{CD21F029-FAE5-4C51-9FE1-C5C8FE046836}" dt="2023-12-26T07:51:04.364" v="4" actId="14100"/>
          <ac:picMkLst>
            <pc:docMk/>
            <pc:sldMk cId="0" sldId="257"/>
            <ac:picMk id="5" creationId="{CC6CBCF8-B7EB-0928-B98B-E08DC333CE61}"/>
          </ac:picMkLst>
        </pc:picChg>
      </pc:sldChg>
      <pc:sldChg chg="modSp mod">
        <pc:chgData name="Nguyen Vu Duong" userId="7e847237b22dca43" providerId="LiveId" clId="{CD21F029-FAE5-4C51-9FE1-C5C8FE046836}" dt="2024-01-05T00:13:55.815" v="61" actId="20577"/>
        <pc:sldMkLst>
          <pc:docMk/>
          <pc:sldMk cId="0" sldId="258"/>
        </pc:sldMkLst>
        <pc:spChg chg="mod">
          <ac:chgData name="Nguyen Vu Duong" userId="7e847237b22dca43" providerId="LiveId" clId="{CD21F029-FAE5-4C51-9FE1-C5C8FE046836}" dt="2024-01-05T00:13:55.815" v="61" actId="20577"/>
          <ac:spMkLst>
            <pc:docMk/>
            <pc:sldMk cId="0" sldId="258"/>
            <ac:spMk id="79" creationId="{00000000-0000-0000-0000-000000000000}"/>
          </ac:spMkLst>
        </pc:spChg>
      </pc:sldChg>
      <pc:sldChg chg="modSp mod">
        <pc:chgData name="Nguyen Vu Duong" userId="7e847237b22dca43" providerId="LiveId" clId="{CD21F029-FAE5-4C51-9FE1-C5C8FE046836}" dt="2024-01-05T01:56:32.537" v="91" actId="20577"/>
        <pc:sldMkLst>
          <pc:docMk/>
          <pc:sldMk cId="0" sldId="259"/>
        </pc:sldMkLst>
        <pc:spChg chg="mod">
          <ac:chgData name="Nguyen Vu Duong" userId="7e847237b22dca43" providerId="LiveId" clId="{CD21F029-FAE5-4C51-9FE1-C5C8FE046836}" dt="2024-01-05T01:56:32.537" v="91" actId="20577"/>
          <ac:spMkLst>
            <pc:docMk/>
            <pc:sldMk cId="0" sldId="259"/>
            <ac:spMk id="85" creationId="{00000000-0000-0000-0000-000000000000}"/>
          </ac:spMkLst>
        </pc:spChg>
      </pc:sldChg>
      <pc:sldChg chg="modSp mod">
        <pc:chgData name="Nguyen Vu Duong" userId="7e847237b22dca43" providerId="LiveId" clId="{CD21F029-FAE5-4C51-9FE1-C5C8FE046836}" dt="2024-01-05T00:11:58.074" v="57" actId="20577"/>
        <pc:sldMkLst>
          <pc:docMk/>
          <pc:sldMk cId="0" sldId="260"/>
        </pc:sldMkLst>
        <pc:spChg chg="mod">
          <ac:chgData name="Nguyen Vu Duong" userId="7e847237b22dca43" providerId="LiveId" clId="{CD21F029-FAE5-4C51-9FE1-C5C8FE046836}" dt="2024-01-05T00:11:58.074" v="57" actId="20577"/>
          <ac:spMkLst>
            <pc:docMk/>
            <pc:sldMk cId="0" sldId="260"/>
            <ac:spMk id="4" creationId="{AA92FA4A-2930-81FA-CD53-639E6248635C}"/>
          </ac:spMkLst>
        </pc:spChg>
      </pc:sldChg>
      <pc:sldChg chg="modSp mod">
        <pc:chgData name="Nguyen Vu Duong" userId="7e847237b22dca43" providerId="LiveId" clId="{CD21F029-FAE5-4C51-9FE1-C5C8FE046836}" dt="2023-12-26T09:56:53.777" v="30" actId="14100"/>
        <pc:sldMkLst>
          <pc:docMk/>
          <pc:sldMk cId="1096771056" sldId="266"/>
        </pc:sldMkLst>
        <pc:spChg chg="mod">
          <ac:chgData name="Nguyen Vu Duong" userId="7e847237b22dca43" providerId="LiveId" clId="{CD21F029-FAE5-4C51-9FE1-C5C8FE046836}" dt="2023-12-26T09:56:53.777" v="30" actId="14100"/>
          <ac:spMkLst>
            <pc:docMk/>
            <pc:sldMk cId="1096771056" sldId="266"/>
            <ac:spMk id="8" creationId="{48CDD334-4A57-93F1-F98F-2B2D416965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d8a3913e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d8a3913e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a3913e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a3913e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e14d3b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e14d3b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8a3913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8a3913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105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926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288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8a3913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8a3913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UIT.CS519.ResearchMethodology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ongve13112002/CS519.O1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460950" y="10199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OFA: UNIFYING ARCHITECTURES, TASKS, AND MODALITIES THROUGH A SIMPLE SEQUENCE-TO-SEQUENCE LEARNING FRAMEWORK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532175" y="3248375"/>
            <a:ext cx="498305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Nguyễn Vũ Dương - </a:t>
            </a:r>
            <a:r>
              <a:rPr lang="en-US" sz="2400" b="1" dirty="0"/>
              <a:t>20520465</a:t>
            </a:r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Tài liệu tham khảo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[1]. Peng Wang, An Yang, Rui Men,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Junyang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Lin, Shuai Bai,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Zhikang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Li,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Jianxin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Ma, Chang Zhou,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Jingren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Zhou, and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Hongxia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Yang. 2022.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: Unifying architectures, tasks, and modalities through a simple sequence-to-sequence learning framework. In International Conference on Machine Learning, PMLR, 23318–23340.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[2]. Ashish Vaswani, Noam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Shazeer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, Niki Parmar, Jakob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Uszkoreit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Llion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Jones, Aidan N Gomez,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Łukasz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Kaiser, and Illia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Polosukhin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 2017. Attention is all you need. Advances in neural information processing systems 30, (2017).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[3].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Zhicheng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Huang,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Zhaoyang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Zeng, Bei Liu, Dongmei Fu, and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Jianlong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Fu. 2020. Pixel-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bert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: Aligning image pixels with text by deep multi-modal transformers.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arXiv</a:t>
            </a: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preprint arXiv:2004.00849 (2020).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Tóm tắt 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 dirty="0"/>
              <a:t>Lớp: CS519</a:t>
            </a:r>
            <a:r>
              <a:rPr lang="en-US" sz="2000" dirty="0"/>
              <a:t>.O11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 dirty="0"/>
              <a:t>Link Github : </a:t>
            </a:r>
            <a:r>
              <a:rPr lang="en-US" sz="2000" dirty="0">
                <a:hlinkClick r:id="rId3"/>
              </a:rPr>
              <a:t>https://github.com/duongve13112002/CS519.O11</a:t>
            </a:r>
            <a:endParaRPr sz="20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 dirty="0"/>
              <a:t>Link YouTube video: </a:t>
            </a:r>
            <a:endParaRPr sz="20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 dirty="0"/>
              <a:t>Ảnh + Họ và Tên của các thành viên</a:t>
            </a:r>
            <a:endParaRPr sz="20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CBCF8-B7EB-0928-B98B-E08DC333C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405" y="2700337"/>
            <a:ext cx="1231108" cy="1231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CEB6D-5085-67C4-B403-D6D90B6231AA}"/>
              </a:ext>
            </a:extLst>
          </p:cNvPr>
          <p:cNvSpPr txBox="1"/>
          <p:nvPr/>
        </p:nvSpPr>
        <p:spPr>
          <a:xfrm>
            <a:off x="3821905" y="4015223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Nguyễn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Vũ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Dương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Giới thiệu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vi-VN" sz="1600" dirty="0"/>
              <a:t>Xây dựng một mô hình toàn năng có thể xử lý nhiều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vi-VN" sz="1600" dirty="0"/>
              <a:t>và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vi-VN" sz="1600" dirty="0"/>
              <a:t> như con người là một mục tiêu hấp dẫn trong cộng đồng AI. Khả năng đạt được mục tiêu này có thể phụ thuộc nhiều vào việc liệu rằng các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,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vi-VN" sz="1600" dirty="0"/>
              <a:t>và </a:t>
            </a:r>
            <a:r>
              <a:rPr lang="en-US" sz="1600" dirty="0" err="1"/>
              <a:t>quá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vi-VN" sz="1600" dirty="0"/>
              <a:t>huấn luyện có thể được biểu diễn bằng chỉ một số ít hình thức</a:t>
            </a:r>
            <a:r>
              <a:rPr lang="en-US" sz="1600" dirty="0"/>
              <a:t>,</a:t>
            </a:r>
            <a:r>
              <a:rPr lang="vi-VN" sz="1600" dirty="0"/>
              <a:t> có thể được thống nhất và quản lý bởi một mô hình hoặc hệ thống duy nhất hay không.</a:t>
            </a: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186CE2-15EA-C5CD-C594-794CAA845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556" y="2299785"/>
            <a:ext cx="6048887" cy="2429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Mục tiêu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vi-VN" sz="1800" dirty="0"/>
              <a:t>Nghiên cứu, khảo sát các hướng tiếp cận hiện có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đa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.</a:t>
            </a:r>
          </a:p>
          <a:p>
            <a:pPr>
              <a:buFont typeface="Arial"/>
              <a:buChar char="●"/>
            </a:pPr>
            <a:r>
              <a:rPr lang="en-US" sz="1800" dirty="0" err="1"/>
              <a:t>Đề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framework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phụ</a:t>
            </a:r>
            <a:r>
              <a:rPr lang="en-US" sz="1800" dirty="0"/>
              <a:t> </a:t>
            </a:r>
            <a:r>
              <a:rPr lang="en-US" sz="1800" dirty="0" err="1"/>
              <a:t>thuộc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task, modality </a:t>
            </a:r>
            <a:r>
              <a:rPr lang="en-US" sz="1800" dirty="0" err="1"/>
              <a:t>và</a:t>
            </a:r>
            <a:r>
              <a:rPr lang="en-US" sz="1800" dirty="0"/>
              <a:t> Task Comprehensiveness.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quyết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bao </a:t>
            </a:r>
            <a:r>
              <a:rPr lang="en-US" sz="1800" dirty="0" err="1"/>
              <a:t>gồm</a:t>
            </a:r>
            <a:r>
              <a:rPr lang="en-US" sz="1800" dirty="0"/>
              <a:t>: text-to-image generation, visual grounding, visual question answering (VQA), image captioning, image classification, language modeling, ..., </a:t>
            </a:r>
            <a:r>
              <a:rPr lang="en-US" sz="1800" dirty="0" err="1"/>
              <a:t>thông</a:t>
            </a:r>
            <a:r>
              <a:rPr lang="en-US" sz="1800" dirty="0"/>
              <a:t> qua </a:t>
            </a:r>
            <a:r>
              <a:rPr lang="en-US" sz="1800" dirty="0" err="1"/>
              <a:t>một</a:t>
            </a:r>
            <a:r>
              <a:rPr lang="en-US" sz="1800" dirty="0"/>
              <a:t> framework </a:t>
            </a:r>
            <a:r>
              <a:rPr lang="en-US" sz="1800" dirty="0" err="1"/>
              <a:t>học</a:t>
            </a:r>
            <a:r>
              <a:rPr lang="en-US" sz="1800" dirty="0"/>
              <a:t> sequence-to-sequence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giản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unified instruction-based task.</a:t>
            </a:r>
          </a:p>
          <a:p>
            <a:pPr>
              <a:buFont typeface="Arial"/>
              <a:buChar char="●"/>
            </a:pPr>
            <a:r>
              <a:rPr lang="vi-VN" sz="1800" dirty="0"/>
              <a:t>Đánh giá mô hình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SOTA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vi-VN" sz="1800" dirty="0"/>
              <a:t> và xây dựng chương trình </a:t>
            </a:r>
            <a:r>
              <a:rPr lang="vi-VN" sz="1800" dirty="0" err="1"/>
              <a:t>demo</a:t>
            </a:r>
            <a:r>
              <a:rPr lang="vi-VN" sz="1800" dirty="0"/>
              <a:t> trực quan hóa nghiên cứu</a:t>
            </a:r>
            <a:endParaRPr lang="en-US" sz="18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endParaRPr lang="vi-VN" sz="18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192881" y="906969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400" b="1" dirty="0" err="1"/>
              <a:t>Nội</a:t>
            </a:r>
            <a:r>
              <a:rPr lang="en-US" sz="2400" b="1" dirty="0"/>
              <a:t> dung 1: </a:t>
            </a:r>
            <a:r>
              <a:rPr lang="vi-VN" sz="2400" b="1" dirty="0"/>
              <a:t>Nghiên cứu, khảo sát các hướng tiếp cận hiện có việc xây dựng mô hình có thể xử lý đa tác vụ.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4" name="Google Shape;85;p16">
            <a:extLst>
              <a:ext uri="{FF2B5EF4-FFF2-40B4-BE49-F238E27FC236}">
                <a16:creationId xmlns:a16="http://schemas.microsoft.com/office/drawing/2014/main" id="{AA92FA4A-2930-81FA-CD53-639E6248635C}"/>
              </a:ext>
            </a:extLst>
          </p:cNvPr>
          <p:cNvSpPr txBox="1">
            <a:spLocks/>
          </p:cNvSpPr>
          <p:nvPr/>
        </p:nvSpPr>
        <p:spPr>
          <a:xfrm>
            <a:off x="307388" y="1772031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Arial"/>
              <a:buChar char="●"/>
            </a:pPr>
            <a:r>
              <a:rPr lang="en-US" sz="1800" dirty="0" err="1"/>
              <a:t>Đọc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bài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multimodal model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hội</a:t>
            </a:r>
            <a:r>
              <a:rPr lang="en-US" sz="1800" dirty="0"/>
              <a:t> </a:t>
            </a:r>
            <a:r>
              <a:rPr lang="en-US" sz="1800" dirty="0" err="1"/>
              <a:t>nghị</a:t>
            </a:r>
            <a:r>
              <a:rPr lang="en-US" sz="1800" dirty="0"/>
              <a:t> </a:t>
            </a:r>
            <a:r>
              <a:rPr lang="en-US" sz="1800" dirty="0" err="1"/>
              <a:t>lớn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ICML, IJCAI,… </a:t>
            </a:r>
          </a:p>
          <a:p>
            <a:pPr>
              <a:buFont typeface="Arial"/>
              <a:buChar char="●"/>
            </a:pP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họ</a:t>
            </a:r>
            <a:r>
              <a:rPr lang="en-US" sz="1800" dirty="0"/>
              <a:t>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.</a:t>
            </a:r>
          </a:p>
          <a:p>
            <a:pPr>
              <a:buFont typeface="Arial"/>
              <a:buChar char="●"/>
            </a:pPr>
            <a:r>
              <a:rPr lang="en-US" sz="1800" dirty="0" err="1"/>
              <a:t>Hầu</a:t>
            </a:r>
            <a:r>
              <a:rPr lang="en-US" sz="1800" dirty="0"/>
              <a:t> </a:t>
            </a:r>
            <a:r>
              <a:rPr lang="en-US" sz="1800" dirty="0" err="1"/>
              <a:t>hết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dạng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đều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tinh</a:t>
            </a:r>
            <a:r>
              <a:rPr lang="en-US" sz="1800" dirty="0"/>
              <a:t> </a:t>
            </a:r>
            <a:r>
              <a:rPr lang="en-US" sz="1800" dirty="0" err="1"/>
              <a:t>chỉnh</a:t>
            </a:r>
            <a:r>
              <a:rPr lang="en-US" sz="1800" dirty="0"/>
              <a:t> </a:t>
            </a:r>
            <a:r>
              <a:rPr lang="en-US" sz="1800" dirty="0" err="1"/>
              <a:t>dựa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sẵn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đạt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cao</a:t>
            </a:r>
            <a:r>
              <a:rPr lang="en-US" sz="1800" dirty="0"/>
              <a:t>.</a:t>
            </a:r>
            <a:endParaRPr lang="vi-VN" sz="1800" dirty="0"/>
          </a:p>
          <a:p>
            <a:pPr>
              <a:buFont typeface="Arial"/>
              <a:buChar char="●"/>
            </a:pPr>
            <a:endParaRPr lang="vi-VN" sz="1600" dirty="0">
              <a:latin typeface="Arial"/>
              <a:ea typeface="Arial"/>
              <a:cs typeface="Arial"/>
              <a:sym typeface="Arial"/>
            </a:endParaRPr>
          </a:p>
          <a:p>
            <a:pPr indent="0">
              <a:spcBef>
                <a:spcPts val="1600"/>
              </a:spcBef>
              <a:buFont typeface="Roboto"/>
              <a:buNone/>
            </a:pPr>
            <a:endParaRPr lang="vi-VN" sz="1600" dirty="0"/>
          </a:p>
          <a:p>
            <a:pPr indent="0">
              <a:spcBef>
                <a:spcPts val="1600"/>
              </a:spcBef>
              <a:buFont typeface="Roboto"/>
              <a:buNone/>
            </a:pPr>
            <a:endParaRPr lang="vi-VN" sz="1600" dirty="0"/>
          </a:p>
          <a:p>
            <a:pPr indent="0">
              <a:spcBef>
                <a:spcPts val="1600"/>
              </a:spcBef>
              <a:buFont typeface="Roboto"/>
              <a:buNone/>
            </a:pPr>
            <a:endParaRPr lang="vi-VN" sz="1600" dirty="0"/>
          </a:p>
          <a:p>
            <a:pPr marL="914400" indent="0">
              <a:spcBef>
                <a:spcPts val="1600"/>
              </a:spcBef>
              <a:spcAft>
                <a:spcPts val="1600"/>
              </a:spcAft>
              <a:buFont typeface="Roboto"/>
              <a:buNone/>
            </a:pPr>
            <a:endParaRPr lang="vi-VN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128587" y="728375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2000" b="1" dirty="0" err="1"/>
              <a:t>Nội</a:t>
            </a:r>
            <a:r>
              <a:rPr lang="en-US" sz="2000" b="1" dirty="0"/>
              <a:t> dung 2: </a:t>
            </a:r>
            <a:r>
              <a:rPr lang="en-US" sz="2000" b="1" dirty="0" err="1"/>
              <a:t>Xây</a:t>
            </a:r>
            <a:r>
              <a:rPr lang="en-US" sz="2000" b="1" dirty="0"/>
              <a:t> </a:t>
            </a:r>
            <a:r>
              <a:rPr lang="en-US" sz="2000" b="1" dirty="0" err="1"/>
              <a:t>dựng</a:t>
            </a:r>
            <a:r>
              <a:rPr lang="en-US" sz="2000" b="1" dirty="0"/>
              <a:t> model: </a:t>
            </a:r>
            <a:r>
              <a:rPr lang="en-US" sz="2000" b="1" dirty="0" err="1"/>
              <a:t>một</a:t>
            </a:r>
            <a:r>
              <a:rPr lang="en-US" sz="2000" b="1" dirty="0"/>
              <a:t> framework sequence-to-sequence </a:t>
            </a:r>
            <a:r>
              <a:rPr lang="en-US" sz="2000" b="1" dirty="0" err="1"/>
              <a:t>đơn</a:t>
            </a:r>
            <a:r>
              <a:rPr lang="en-US" sz="2000" b="1" dirty="0"/>
              <a:t> </a:t>
            </a:r>
            <a:r>
              <a:rPr lang="en-US" sz="2000" b="1" dirty="0" err="1"/>
              <a:t>giản</a:t>
            </a:r>
            <a:r>
              <a:rPr lang="en-US" sz="2000" b="1" dirty="0"/>
              <a:t> </a:t>
            </a:r>
            <a:r>
              <a:rPr lang="en-US" sz="2000" b="1" dirty="0" err="1"/>
              <a:t>mà</a:t>
            </a:r>
            <a:r>
              <a:rPr lang="en-US" sz="2000" b="1" dirty="0"/>
              <a:t> </a:t>
            </a:r>
            <a:r>
              <a:rPr lang="en-US" sz="2000" b="1" dirty="0" err="1"/>
              <a:t>không</a:t>
            </a:r>
            <a:r>
              <a:rPr lang="en-US" sz="2000" b="1" dirty="0"/>
              <a:t> </a:t>
            </a:r>
            <a:r>
              <a:rPr lang="en-US" sz="2000" b="1" dirty="0" err="1"/>
              <a:t>cần</a:t>
            </a:r>
            <a:r>
              <a:rPr lang="en-US" sz="2000" b="1" dirty="0"/>
              <a:t> </a:t>
            </a:r>
            <a:r>
              <a:rPr lang="en-US" sz="2000" b="1" dirty="0" err="1"/>
              <a:t>một</a:t>
            </a:r>
            <a:r>
              <a:rPr lang="en-US" sz="2000" b="1" dirty="0"/>
              <a:t> </a:t>
            </a:r>
            <a:r>
              <a:rPr lang="en-US" sz="2000" b="1" dirty="0" err="1"/>
              <a:t>tinh</a:t>
            </a:r>
            <a:r>
              <a:rPr lang="en-US" sz="2000" b="1" dirty="0"/>
              <a:t> </a:t>
            </a:r>
            <a:r>
              <a:rPr lang="en-US" sz="2000" b="1" dirty="0" err="1"/>
              <a:t>chỉnh</a:t>
            </a:r>
            <a:r>
              <a:rPr lang="en-US" sz="2000" b="1" dirty="0"/>
              <a:t> </a:t>
            </a:r>
            <a:r>
              <a:rPr lang="en-US" sz="2000" b="1" dirty="0" err="1"/>
              <a:t>từ</a:t>
            </a:r>
            <a:r>
              <a:rPr lang="en-US" sz="2000" b="1" dirty="0"/>
              <a:t> </a:t>
            </a:r>
            <a:r>
              <a:rPr lang="en-US" sz="2000" b="1" dirty="0" err="1"/>
              <a:t>một</a:t>
            </a:r>
            <a:r>
              <a:rPr lang="en-US" sz="2000" b="1" dirty="0"/>
              <a:t> pretrain model </a:t>
            </a:r>
            <a:r>
              <a:rPr lang="en-US" sz="2000" b="1" dirty="0" err="1"/>
              <a:t>khác</a:t>
            </a:r>
            <a:endParaRPr lang="en-US" sz="2000" b="1" dirty="0"/>
          </a:p>
          <a:p>
            <a:pPr marL="546100" lvl="0" indent="-4572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endParaRPr lang="vi-VN" sz="1800" b="1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4" name="Google Shape;85;p16">
            <a:extLst>
              <a:ext uri="{FF2B5EF4-FFF2-40B4-BE49-F238E27FC236}">
                <a16:creationId xmlns:a16="http://schemas.microsoft.com/office/drawing/2014/main" id="{AA92FA4A-2930-81FA-CD53-639E6248635C}"/>
              </a:ext>
            </a:extLst>
          </p:cNvPr>
          <p:cNvSpPr txBox="1">
            <a:spLocks/>
          </p:cNvSpPr>
          <p:nvPr/>
        </p:nvSpPr>
        <p:spPr>
          <a:xfrm>
            <a:off x="303976" y="17506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Arial"/>
              <a:buChar char="●"/>
            </a:pP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Transforner</a:t>
            </a:r>
            <a:r>
              <a:rPr lang="en-US" sz="1800" dirty="0"/>
              <a:t> encoder-decoder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nhiệm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endParaRPr lang="en-US" sz="1800" dirty="0"/>
          </a:p>
          <a:p>
            <a:pPr>
              <a:buFont typeface="Arial"/>
              <a:buChar char="●"/>
            </a:pPr>
            <a:r>
              <a:rPr lang="en-US" sz="1800" dirty="0">
                <a:sym typeface="Arial"/>
              </a:rPr>
              <a:t>K</a:t>
            </a:r>
            <a:r>
              <a:rPr lang="vi-VN" sz="1800" dirty="0">
                <a:sym typeface="Arial"/>
              </a:rPr>
              <a:t>hông sử dụng thêm các thành phần có thể </a:t>
            </a:r>
            <a:r>
              <a:rPr lang="en-US" sz="1800" dirty="0" err="1">
                <a:sym typeface="Arial"/>
              </a:rPr>
              <a:t>huấn</a:t>
            </a:r>
            <a:r>
              <a:rPr lang="en-US" sz="1800" dirty="0">
                <a:sym typeface="Arial"/>
              </a:rPr>
              <a:t> </a:t>
            </a:r>
            <a:r>
              <a:rPr lang="en-US" sz="1800" dirty="0" err="1">
                <a:sym typeface="Arial"/>
              </a:rPr>
              <a:t>luyện</a:t>
            </a:r>
            <a:r>
              <a:rPr lang="en-US" sz="1800" dirty="0">
                <a:sym typeface="Arial"/>
              </a:rPr>
              <a:t> </a:t>
            </a:r>
            <a:r>
              <a:rPr lang="vi-VN" sz="1800" dirty="0">
                <a:sym typeface="Arial"/>
              </a:rPr>
              <a:t>được trong quá trình </a:t>
            </a:r>
            <a:r>
              <a:rPr lang="en-US" sz="1800" dirty="0">
                <a:sym typeface="Arial"/>
              </a:rPr>
              <a:t>pretraining </a:t>
            </a:r>
            <a:r>
              <a:rPr lang="vi-VN" sz="1800" dirty="0">
                <a:sym typeface="Arial"/>
              </a:rPr>
              <a:t>hoặc </a:t>
            </a:r>
            <a:r>
              <a:rPr lang="en-US" sz="1800" dirty="0">
                <a:sym typeface="Arial"/>
              </a:rPr>
              <a:t>finetuning</a:t>
            </a:r>
          </a:p>
          <a:p>
            <a:pPr>
              <a:buFont typeface="Arial"/>
              <a:buChar char="●"/>
            </a:pPr>
            <a:r>
              <a:rPr lang="en-US" sz="1800" dirty="0">
                <a:sym typeface="Arial"/>
              </a:rPr>
              <a:t>T</a:t>
            </a:r>
            <a:r>
              <a:rPr lang="vi-VN" sz="1800" dirty="0" err="1">
                <a:sym typeface="Arial"/>
              </a:rPr>
              <a:t>uân</a:t>
            </a:r>
            <a:r>
              <a:rPr lang="vi-VN" sz="1800" dirty="0">
                <a:sym typeface="Arial"/>
              </a:rPr>
              <a:t> theo </a:t>
            </a:r>
            <a:r>
              <a:rPr lang="vi-VN" sz="1800" dirty="0" err="1">
                <a:sym typeface="Arial"/>
              </a:rPr>
              <a:t>Normformer</a:t>
            </a:r>
            <a:r>
              <a:rPr lang="vi-VN" sz="1800" dirty="0">
                <a:sym typeface="Arial"/>
              </a:rPr>
              <a:t> để thêm hai lớp chuẩn hóa (LN) và </a:t>
            </a:r>
            <a:r>
              <a:rPr lang="vi-VN" sz="1800" dirty="0" err="1">
                <a:sym typeface="Arial"/>
              </a:rPr>
              <a:t>Hasdacale</a:t>
            </a:r>
            <a:r>
              <a:rPr lang="en-US" sz="1800" dirty="0">
                <a:sym typeface="Arial"/>
              </a:rPr>
              <a:t> attention</a:t>
            </a:r>
            <a:r>
              <a:rPr lang="vi-VN" sz="1800" dirty="0">
                <a:sym typeface="Arial"/>
              </a:rPr>
              <a:t> để ổn định quá trình đào tạo và tăng tốc độ hội tụ.</a:t>
            </a:r>
          </a:p>
          <a:p>
            <a:pPr indent="0">
              <a:spcBef>
                <a:spcPts val="1600"/>
              </a:spcBef>
              <a:buFont typeface="Roboto"/>
              <a:buNone/>
            </a:pPr>
            <a:endParaRPr lang="vi-VN" sz="1600" dirty="0"/>
          </a:p>
          <a:p>
            <a:pPr indent="0">
              <a:spcBef>
                <a:spcPts val="1600"/>
              </a:spcBef>
              <a:buFont typeface="Roboto"/>
              <a:buNone/>
            </a:pPr>
            <a:endParaRPr lang="vi-VN" sz="1600" dirty="0"/>
          </a:p>
          <a:p>
            <a:pPr indent="0">
              <a:spcBef>
                <a:spcPts val="1600"/>
              </a:spcBef>
              <a:buFont typeface="Roboto"/>
              <a:buNone/>
            </a:pPr>
            <a:endParaRPr lang="vi-VN" sz="1600" dirty="0"/>
          </a:p>
          <a:p>
            <a:pPr marL="914400" indent="0">
              <a:spcBef>
                <a:spcPts val="1600"/>
              </a:spcBef>
              <a:spcAft>
                <a:spcPts val="1600"/>
              </a:spcAft>
              <a:buFont typeface="Roboto"/>
              <a:buNone/>
            </a:pPr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91530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128587" y="728375"/>
            <a:ext cx="8222100" cy="812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2000" b="1" dirty="0" err="1"/>
              <a:t>Nội</a:t>
            </a:r>
            <a:r>
              <a:rPr lang="en-US" sz="2000" b="1" dirty="0"/>
              <a:t> dung 2: </a:t>
            </a:r>
            <a:r>
              <a:rPr lang="en-US" sz="2000" b="1" dirty="0" err="1"/>
              <a:t>Xây</a:t>
            </a:r>
            <a:r>
              <a:rPr lang="en-US" sz="2000" b="1" dirty="0"/>
              <a:t> </a:t>
            </a:r>
            <a:r>
              <a:rPr lang="en-US" sz="2000" b="1" dirty="0" err="1"/>
              <a:t>dựng</a:t>
            </a:r>
            <a:r>
              <a:rPr lang="en-US" sz="2000" b="1" dirty="0"/>
              <a:t> model: </a:t>
            </a:r>
            <a:r>
              <a:rPr lang="en-US" sz="2000" b="1" dirty="0" err="1"/>
              <a:t>một</a:t>
            </a:r>
            <a:r>
              <a:rPr lang="en-US" sz="2000" b="1" dirty="0"/>
              <a:t> framework sequence-to-sequence </a:t>
            </a:r>
            <a:r>
              <a:rPr lang="en-US" sz="2000" b="1" dirty="0" err="1"/>
              <a:t>đơn</a:t>
            </a:r>
            <a:r>
              <a:rPr lang="en-US" sz="2000" b="1" dirty="0"/>
              <a:t> </a:t>
            </a:r>
            <a:r>
              <a:rPr lang="en-US" sz="2000" b="1" dirty="0" err="1"/>
              <a:t>giản</a:t>
            </a:r>
            <a:r>
              <a:rPr lang="en-US" sz="2000" b="1" dirty="0"/>
              <a:t> </a:t>
            </a:r>
            <a:r>
              <a:rPr lang="en-US" sz="2000" b="1" dirty="0" err="1"/>
              <a:t>mà</a:t>
            </a:r>
            <a:r>
              <a:rPr lang="en-US" sz="2000" b="1" dirty="0"/>
              <a:t> </a:t>
            </a:r>
            <a:r>
              <a:rPr lang="en-US" sz="2000" b="1" dirty="0" err="1"/>
              <a:t>không</a:t>
            </a:r>
            <a:r>
              <a:rPr lang="en-US" sz="2000" b="1" dirty="0"/>
              <a:t> </a:t>
            </a:r>
            <a:r>
              <a:rPr lang="en-US" sz="2000" b="1" dirty="0" err="1"/>
              <a:t>cần</a:t>
            </a:r>
            <a:r>
              <a:rPr lang="en-US" sz="2000" b="1" dirty="0"/>
              <a:t> </a:t>
            </a:r>
            <a:r>
              <a:rPr lang="en-US" sz="2000" b="1" dirty="0" err="1"/>
              <a:t>một</a:t>
            </a:r>
            <a:r>
              <a:rPr lang="en-US" sz="2000" b="1" dirty="0"/>
              <a:t> </a:t>
            </a:r>
            <a:r>
              <a:rPr lang="en-US" sz="2000" b="1" dirty="0" err="1"/>
              <a:t>tinh</a:t>
            </a:r>
            <a:r>
              <a:rPr lang="en-US" sz="2000" b="1" dirty="0"/>
              <a:t> </a:t>
            </a:r>
            <a:r>
              <a:rPr lang="en-US" sz="2000" b="1" dirty="0" err="1"/>
              <a:t>chỉnh</a:t>
            </a:r>
            <a:r>
              <a:rPr lang="en-US" sz="2000" b="1" dirty="0"/>
              <a:t> </a:t>
            </a:r>
            <a:r>
              <a:rPr lang="en-US" sz="2000" b="1" dirty="0" err="1"/>
              <a:t>từ</a:t>
            </a:r>
            <a:r>
              <a:rPr lang="en-US" sz="2000" b="1" dirty="0"/>
              <a:t> </a:t>
            </a:r>
            <a:r>
              <a:rPr lang="en-US" sz="2000" b="1" dirty="0" err="1"/>
              <a:t>một</a:t>
            </a:r>
            <a:r>
              <a:rPr lang="en-US" sz="2000" b="1" dirty="0"/>
              <a:t> pretrain model </a:t>
            </a:r>
            <a:r>
              <a:rPr lang="en-US" sz="2000" b="1" dirty="0" err="1"/>
              <a:t>khác</a:t>
            </a:r>
            <a:r>
              <a:rPr lang="en-US" sz="2000" b="1" dirty="0"/>
              <a:t>.</a:t>
            </a:r>
            <a:endParaRPr dirty="0"/>
          </a:p>
        </p:txBody>
      </p:sp>
      <p:sp>
        <p:nvSpPr>
          <p:cNvPr id="4" name="Google Shape;85;p16">
            <a:extLst>
              <a:ext uri="{FF2B5EF4-FFF2-40B4-BE49-F238E27FC236}">
                <a16:creationId xmlns:a16="http://schemas.microsoft.com/office/drawing/2014/main" id="{AA92FA4A-2930-81FA-CD53-639E6248635C}"/>
              </a:ext>
            </a:extLst>
          </p:cNvPr>
          <p:cNvSpPr txBox="1">
            <a:spLocks/>
          </p:cNvSpPr>
          <p:nvPr/>
        </p:nvSpPr>
        <p:spPr>
          <a:xfrm>
            <a:off x="128587" y="1541373"/>
            <a:ext cx="4172193" cy="51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88900" indent="0">
              <a:buNone/>
            </a:pPr>
            <a:r>
              <a:rPr lang="en-US" sz="1800" dirty="0" err="1"/>
              <a:t>Với</a:t>
            </a:r>
            <a:r>
              <a:rPr lang="en-US" sz="1800" dirty="0"/>
              <a:t> 3 </a:t>
            </a:r>
            <a:r>
              <a:rPr lang="en-US" sz="1800" dirty="0" err="1"/>
              <a:t>đặc</a:t>
            </a:r>
            <a:r>
              <a:rPr lang="en-US" sz="1800" dirty="0"/>
              <a:t> </a:t>
            </a:r>
            <a:r>
              <a:rPr lang="en-US" sz="1800"/>
              <a:t>điểm</a:t>
            </a:r>
            <a:endParaRPr lang="vi-VN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24A99B-E228-C51E-B43A-C9B1ED7D9BBE}"/>
              </a:ext>
            </a:extLst>
          </p:cNvPr>
          <p:cNvSpPr/>
          <p:nvPr/>
        </p:nvSpPr>
        <p:spPr>
          <a:xfrm>
            <a:off x="1605362" y="2571750"/>
            <a:ext cx="1728061" cy="100739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diễn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tác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vụ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endParaRPr lang="en-US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Google Shape;85;p16">
            <a:extLst>
              <a:ext uri="{FF2B5EF4-FFF2-40B4-BE49-F238E27FC236}">
                <a16:creationId xmlns:a16="http://schemas.microsoft.com/office/drawing/2014/main" id="{B12B4BFE-B2DF-158C-32B2-5BC6F7E08761}"/>
              </a:ext>
            </a:extLst>
          </p:cNvPr>
          <p:cNvSpPr txBox="1">
            <a:spLocks/>
          </p:cNvSpPr>
          <p:nvPr/>
        </p:nvSpPr>
        <p:spPr>
          <a:xfrm>
            <a:off x="1559877" y="2000289"/>
            <a:ext cx="1819033" cy="42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8890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Task Agnostic</a:t>
            </a:r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CC59B-C6DF-DE8B-9F16-4D34B81937DB}"/>
              </a:ext>
            </a:extLst>
          </p:cNvPr>
          <p:cNvSpPr/>
          <p:nvPr/>
        </p:nvSpPr>
        <p:spPr>
          <a:xfrm>
            <a:off x="6164173" y="2498297"/>
            <a:ext cx="1728061" cy="100739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Biểu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diễn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nhất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input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và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ouput</a:t>
            </a:r>
            <a:endParaRPr lang="en-US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Google Shape;85;p16">
            <a:extLst>
              <a:ext uri="{FF2B5EF4-FFF2-40B4-BE49-F238E27FC236}">
                <a16:creationId xmlns:a16="http://schemas.microsoft.com/office/drawing/2014/main" id="{2AAB97CE-21C5-939B-CF17-D5A251CF7EEA}"/>
              </a:ext>
            </a:extLst>
          </p:cNvPr>
          <p:cNvSpPr txBox="1">
            <a:spLocks/>
          </p:cNvSpPr>
          <p:nvPr/>
        </p:nvSpPr>
        <p:spPr>
          <a:xfrm>
            <a:off x="5876808" y="2000289"/>
            <a:ext cx="2302792" cy="42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8890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Modality Agnostic</a:t>
            </a:r>
            <a:endParaRPr lang="vi-V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DD334-4A57-93F1-F98F-2B2D4169653A}"/>
              </a:ext>
            </a:extLst>
          </p:cNvPr>
          <p:cNvSpPr/>
          <p:nvPr/>
        </p:nvSpPr>
        <p:spPr>
          <a:xfrm>
            <a:off x="3510367" y="3802090"/>
            <a:ext cx="2540389" cy="100739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Đủ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đa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dạng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về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nhiệm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vụ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toán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để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khả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năng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tổng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quát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hóa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mạnh</a:t>
            </a:r>
            <a:r>
              <a:rPr lang="en-US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mẽ</a:t>
            </a:r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solidFill>
                <a:schemeClr val="bg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Google Shape;85;p16">
            <a:extLst>
              <a:ext uri="{FF2B5EF4-FFF2-40B4-BE49-F238E27FC236}">
                <a16:creationId xmlns:a16="http://schemas.microsoft.com/office/drawing/2014/main" id="{AF29B658-F157-56B9-8458-81A39B85D58E}"/>
              </a:ext>
            </a:extLst>
          </p:cNvPr>
          <p:cNvSpPr txBox="1">
            <a:spLocks/>
          </p:cNvSpPr>
          <p:nvPr/>
        </p:nvSpPr>
        <p:spPr>
          <a:xfrm>
            <a:off x="3270505" y="3390544"/>
            <a:ext cx="3347272" cy="42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88900" indent="0">
              <a:buNone/>
            </a:pPr>
            <a:r>
              <a:rPr lang="en-US" sz="1800" dirty="0">
                <a:solidFill>
                  <a:schemeClr val="accent3"/>
                </a:solidFill>
              </a:rPr>
              <a:t>Task Comprehensiveness</a:t>
            </a:r>
            <a:endParaRPr lang="vi-VN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7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128587" y="728375"/>
            <a:ext cx="8222100" cy="812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buNone/>
            </a:pPr>
            <a:r>
              <a:rPr lang="en-US" sz="2400" b="1" dirty="0" err="1"/>
              <a:t>Nội</a:t>
            </a:r>
            <a:r>
              <a:rPr lang="en-US" sz="2400" b="1" dirty="0"/>
              <a:t> dung 3: </a:t>
            </a:r>
            <a:r>
              <a:rPr lang="en-US" sz="2400" b="1" dirty="0" err="1"/>
              <a:t>Đánh</a:t>
            </a:r>
            <a:r>
              <a:rPr lang="en-US" sz="2400" b="1" dirty="0"/>
              <a:t> </a:t>
            </a:r>
            <a:r>
              <a:rPr lang="en-US" sz="2400" b="1" dirty="0" err="1"/>
              <a:t>giá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so </a:t>
            </a:r>
            <a:r>
              <a:rPr lang="en-US" sz="2400" b="1" dirty="0" err="1"/>
              <a:t>sánh</a:t>
            </a:r>
            <a:r>
              <a:rPr lang="en-US" sz="2400" b="1"/>
              <a:t> với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SOTA </a:t>
            </a:r>
            <a:r>
              <a:rPr lang="en-US" sz="2400" b="1" dirty="0" err="1"/>
              <a:t>khác</a:t>
            </a:r>
            <a:r>
              <a:rPr lang="en-US" sz="2400" b="1" dirty="0"/>
              <a:t> </a:t>
            </a:r>
            <a:r>
              <a:rPr lang="en-US" sz="2400" b="1" dirty="0" err="1"/>
              <a:t>trên</a:t>
            </a:r>
            <a:r>
              <a:rPr lang="en-US" sz="2400" b="1" dirty="0"/>
              <a:t> </a:t>
            </a:r>
            <a:r>
              <a:rPr lang="en-US" sz="2400" b="1" dirty="0" err="1"/>
              <a:t>từng</a:t>
            </a:r>
            <a:r>
              <a:rPr lang="en-US" sz="2400" b="1" dirty="0"/>
              <a:t> </a:t>
            </a:r>
            <a:r>
              <a:rPr lang="en-US" sz="2400" b="1" dirty="0" err="1"/>
              <a:t>lĩnh</a:t>
            </a:r>
            <a:r>
              <a:rPr lang="en-US" sz="2400" b="1" dirty="0"/>
              <a:t> </a:t>
            </a:r>
            <a:r>
              <a:rPr lang="en-US" sz="2400" b="1" dirty="0" err="1"/>
              <a:t>vực</a:t>
            </a:r>
            <a:endParaRPr sz="2400" dirty="0"/>
          </a:p>
        </p:txBody>
      </p:sp>
      <p:sp>
        <p:nvSpPr>
          <p:cNvPr id="2" name="Google Shape;85;p16">
            <a:extLst>
              <a:ext uri="{FF2B5EF4-FFF2-40B4-BE49-F238E27FC236}">
                <a16:creationId xmlns:a16="http://schemas.microsoft.com/office/drawing/2014/main" id="{6F269985-AEF2-7EAB-6D74-3F6554856AE2}"/>
              </a:ext>
            </a:extLst>
          </p:cNvPr>
          <p:cNvSpPr txBox="1">
            <a:spLocks/>
          </p:cNvSpPr>
          <p:nvPr/>
        </p:nvSpPr>
        <p:spPr>
          <a:xfrm>
            <a:off x="280728" y="1998573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Arial"/>
              <a:buChar char="●"/>
            </a:pPr>
            <a:r>
              <a:rPr lang="en-US" sz="2000" dirty="0">
                <a:sym typeface="Arial"/>
              </a:rPr>
              <a:t>Natural Language Understanding: </a:t>
            </a:r>
            <a:r>
              <a:rPr lang="en-US" sz="2000" dirty="0" err="1"/>
              <a:t>RoBERTa</a:t>
            </a:r>
            <a:r>
              <a:rPr lang="en-US" sz="2000" dirty="0"/>
              <a:t>, ELECTRA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DeBERTa</a:t>
            </a:r>
            <a:r>
              <a:rPr lang="en-US" sz="2000" dirty="0">
                <a:sym typeface="Arial"/>
              </a:rPr>
              <a:t> </a:t>
            </a:r>
          </a:p>
          <a:p>
            <a:pPr>
              <a:buFont typeface="Arial"/>
              <a:buChar char="●"/>
            </a:pPr>
            <a:r>
              <a:rPr lang="en-US" sz="2000" dirty="0">
                <a:sym typeface="Arial"/>
              </a:rPr>
              <a:t>Natural Language Generation: </a:t>
            </a:r>
            <a:r>
              <a:rPr lang="en-US" sz="2000" dirty="0" err="1"/>
              <a:t>UniLM</a:t>
            </a:r>
            <a:r>
              <a:rPr lang="en-US" sz="2000" dirty="0"/>
              <a:t>, Pegasus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ProphetNet</a:t>
            </a:r>
            <a:endParaRPr lang="en-US" sz="2000" dirty="0"/>
          </a:p>
          <a:p>
            <a:pPr>
              <a:buFont typeface="Arial"/>
              <a:buChar char="●"/>
            </a:pPr>
            <a:r>
              <a:rPr lang="en-US" sz="2000" dirty="0">
                <a:sym typeface="Arial"/>
              </a:rPr>
              <a:t>Image Classification: MoCo-v3, </a:t>
            </a:r>
            <a:r>
              <a:rPr lang="en-US" sz="2000" dirty="0" err="1">
                <a:sym typeface="Arial"/>
              </a:rPr>
              <a:t>BEiT</a:t>
            </a:r>
            <a:r>
              <a:rPr lang="en-US" sz="2000" dirty="0">
                <a:sym typeface="Arial"/>
              </a:rPr>
              <a:t> </a:t>
            </a:r>
            <a:r>
              <a:rPr lang="en-US" sz="2000" dirty="0" err="1">
                <a:sym typeface="Arial"/>
              </a:rPr>
              <a:t>và</a:t>
            </a:r>
            <a:r>
              <a:rPr lang="en-US" sz="2000" dirty="0">
                <a:sym typeface="Arial"/>
              </a:rPr>
              <a:t> MAE.</a:t>
            </a:r>
          </a:p>
          <a:p>
            <a:pPr>
              <a:buFont typeface="Arial"/>
              <a:buChar char="●"/>
            </a:pPr>
            <a:r>
              <a:rPr lang="vi-VN" sz="2000" dirty="0" err="1"/>
              <a:t>Image</a:t>
            </a:r>
            <a:r>
              <a:rPr lang="vi-VN" sz="2000" dirty="0"/>
              <a:t> </a:t>
            </a:r>
            <a:r>
              <a:rPr lang="vi-VN" sz="2000" dirty="0" err="1"/>
              <a:t>Captioning</a:t>
            </a:r>
            <a:r>
              <a:rPr lang="en-US" sz="2000" dirty="0"/>
              <a:t>: VL-T5, OSCAR, LEMON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SimVLM</a:t>
            </a:r>
            <a:r>
              <a:rPr lang="en-US" sz="2000" dirty="0"/>
              <a:t>.</a:t>
            </a:r>
          </a:p>
          <a:p>
            <a:pPr>
              <a:buFont typeface="Arial"/>
              <a:buChar char="●"/>
            </a:pPr>
            <a:r>
              <a:rPr lang="vi-VN" sz="2000" dirty="0"/>
              <a:t>VQA </a:t>
            </a:r>
            <a:r>
              <a:rPr lang="vi-VN" sz="2000" dirty="0" err="1"/>
              <a:t>and</a:t>
            </a:r>
            <a:r>
              <a:rPr lang="vi-VN" sz="2000" dirty="0"/>
              <a:t> </a:t>
            </a:r>
            <a:r>
              <a:rPr lang="en-US" sz="2000" dirty="0"/>
              <a:t>V</a:t>
            </a:r>
            <a:r>
              <a:rPr lang="vi-VN" sz="2000" dirty="0" err="1"/>
              <a:t>isual</a:t>
            </a:r>
            <a:r>
              <a:rPr lang="vi-VN" sz="2000" dirty="0"/>
              <a:t> </a:t>
            </a:r>
            <a:r>
              <a:rPr lang="en-US" sz="2000" dirty="0"/>
              <a:t>E</a:t>
            </a:r>
            <a:r>
              <a:rPr lang="vi-VN" sz="2000" dirty="0" err="1"/>
              <a:t>ntailment</a:t>
            </a:r>
            <a:r>
              <a:rPr lang="en-US" sz="2000" dirty="0"/>
              <a:t>: Florence, </a:t>
            </a:r>
            <a:r>
              <a:rPr lang="en-US" sz="2000" dirty="0" err="1"/>
              <a:t>SimVLM</a:t>
            </a:r>
            <a:r>
              <a:rPr lang="en-US" sz="2000" dirty="0"/>
              <a:t>, </a:t>
            </a:r>
            <a:r>
              <a:rPr lang="en-US" sz="2000" dirty="0" err="1"/>
              <a:t>VLMo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METER.</a:t>
            </a:r>
          </a:p>
          <a:p>
            <a:pPr>
              <a:buFont typeface="Arial"/>
              <a:buChar char="●"/>
            </a:pPr>
            <a:r>
              <a:rPr lang="en-US" sz="2000" dirty="0"/>
              <a:t>T</a:t>
            </a:r>
            <a:r>
              <a:rPr lang="vi-VN" sz="2000" dirty="0" err="1"/>
              <a:t>ext</a:t>
            </a:r>
            <a:r>
              <a:rPr lang="vi-VN" sz="2000" dirty="0"/>
              <a:t>-to-</a:t>
            </a:r>
            <a:r>
              <a:rPr lang="en-US" sz="2000" dirty="0"/>
              <a:t>I</a:t>
            </a:r>
            <a:r>
              <a:rPr lang="vi-VN" sz="2000" dirty="0" err="1"/>
              <a:t>mage</a:t>
            </a:r>
            <a:r>
              <a:rPr lang="vi-VN" sz="2000" dirty="0"/>
              <a:t> </a:t>
            </a:r>
            <a:r>
              <a:rPr lang="en-US" sz="2000" dirty="0"/>
              <a:t>G</a:t>
            </a:r>
            <a:r>
              <a:rPr lang="vi-VN" sz="2000" dirty="0" err="1"/>
              <a:t>eneration</a:t>
            </a:r>
            <a:r>
              <a:rPr lang="en-US" sz="2000" dirty="0"/>
              <a:t>: DALLE, </a:t>
            </a:r>
            <a:r>
              <a:rPr lang="en-US" sz="2000" dirty="0" err="1"/>
              <a:t>CogView</a:t>
            </a:r>
            <a:r>
              <a:rPr lang="en-US" sz="2000" dirty="0"/>
              <a:t>, GLIDE, Unifying.</a:t>
            </a:r>
            <a:endParaRPr lang="vi-VN" sz="2000" dirty="0"/>
          </a:p>
          <a:p>
            <a:pPr indent="0">
              <a:spcBef>
                <a:spcPts val="1600"/>
              </a:spcBef>
              <a:buFont typeface="Roboto"/>
              <a:buNone/>
            </a:pPr>
            <a:endParaRPr lang="vi-VN" sz="2000" dirty="0"/>
          </a:p>
          <a:p>
            <a:pPr indent="0">
              <a:spcBef>
                <a:spcPts val="1600"/>
              </a:spcBef>
              <a:buFont typeface="Roboto"/>
              <a:buNone/>
            </a:pPr>
            <a:endParaRPr lang="vi-VN" sz="2000" dirty="0"/>
          </a:p>
          <a:p>
            <a:pPr marL="914400" indent="0">
              <a:spcBef>
                <a:spcPts val="1600"/>
              </a:spcBef>
              <a:spcAft>
                <a:spcPts val="1600"/>
              </a:spcAft>
              <a:buFont typeface="Roboto"/>
              <a:buNone/>
            </a:pP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73651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quả dự kiến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71900" y="941943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dirty="0"/>
              <a:t>Xây dựng mô hình hoàn chỉnh.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giải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quyết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nhiều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bài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tuy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nhiên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vẫn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đạt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độ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hiệu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quả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thậm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chí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tốt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hơn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so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SOTA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từng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lĩnh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vực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vi-VN" dirty="0">
                <a:latin typeface="Arial"/>
                <a:ea typeface="Arial"/>
                <a:cs typeface="Arial"/>
                <a:sym typeface="Arial"/>
              </a:rPr>
              <a:t>Báo cáo phương pháp và kỹ thuật của mô hình đã phát triển, kết quả thực nghiệm, đánh giá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demo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vài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bài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toán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trực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quan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858</Words>
  <Application>Microsoft Office PowerPoint</Application>
  <PresentationFormat>On-screen Show (16:9)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Material - R01</vt:lpstr>
      <vt:lpstr>OFA: UNIFYING ARCHITECTURES, TASKS, AND MODALITIES THROUGH A SIMPLE SEQUENCE-TO-SEQUENCE LEARNING FRAMEWORK</vt:lpstr>
      <vt:lpstr>Tóm tắt </vt:lpstr>
      <vt:lpstr>Giới thiệu</vt:lpstr>
      <vt:lpstr>Mục tiêu</vt:lpstr>
      <vt:lpstr>Nội dung và Phương pháp</vt:lpstr>
      <vt:lpstr>Nội dung và Phương pháp</vt:lpstr>
      <vt:lpstr>Nội dung và Phương pháp</vt:lpstr>
      <vt:lpstr>Nội dung và Phương pháp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OFA: UNIFYING ARCHITECTURES, TASKS, AND MODALITIES THROUGH A SIMPLE SEQUENCE-TO-SEQUENCE LEARNING FRAMEWORK</dc:title>
  <cp:lastModifiedBy>Nguyen Vu Duong</cp:lastModifiedBy>
  <cp:revision>11</cp:revision>
  <dcterms:modified xsi:type="dcterms:W3CDTF">2024-01-05T02:01:59Z</dcterms:modified>
</cp:coreProperties>
</file>