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5" r:id="rId7"/>
    <p:sldId id="266" r:id="rId8"/>
    <p:sldId id="267" r:id="rId9"/>
    <p:sldId id="261" r:id="rId10"/>
    <p:sldId id="262"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CD21F029-FAE5-4C51-9FE1-C5C8FE046836}"/>
    <pc:docChg chg="modSld">
      <pc:chgData name="Nguyen Vu Duong" userId="7e847237b22dca43" providerId="LiveId" clId="{CD21F029-FAE5-4C51-9FE1-C5C8FE046836}" dt="2023-12-26T09:56:53.777" v="30" actId="14100"/>
      <pc:docMkLst>
        <pc:docMk/>
      </pc:docMkLst>
      <pc:sldChg chg="modSp mod">
        <pc:chgData name="Nguyen Vu Duong" userId="7e847237b22dca43" providerId="LiveId" clId="{CD21F029-FAE5-4C51-9FE1-C5C8FE046836}" dt="2023-12-26T07:51:04.364" v="4" actId="14100"/>
        <pc:sldMkLst>
          <pc:docMk/>
          <pc:sldMk cId="0" sldId="257"/>
        </pc:sldMkLst>
        <pc:spChg chg="mod">
          <ac:chgData name="Nguyen Vu Duong" userId="7e847237b22dca43" providerId="LiveId" clId="{CD21F029-FAE5-4C51-9FE1-C5C8FE046836}" dt="2023-12-26T07:29:34.194" v="3" actId="255"/>
          <ac:spMkLst>
            <pc:docMk/>
            <pc:sldMk cId="0" sldId="257"/>
            <ac:spMk id="73" creationId="{00000000-0000-0000-0000-000000000000}"/>
          </ac:spMkLst>
        </pc:spChg>
        <pc:picChg chg="mod">
          <ac:chgData name="Nguyen Vu Duong" userId="7e847237b22dca43" providerId="LiveId" clId="{CD21F029-FAE5-4C51-9FE1-C5C8FE046836}" dt="2023-12-26T07:51:04.364" v="4" actId="14100"/>
          <ac:picMkLst>
            <pc:docMk/>
            <pc:sldMk cId="0" sldId="257"/>
            <ac:picMk id="5" creationId="{CC6CBCF8-B7EB-0928-B98B-E08DC333CE61}"/>
          </ac:picMkLst>
        </pc:picChg>
      </pc:sldChg>
      <pc:sldChg chg="modSp mod">
        <pc:chgData name="Nguyen Vu Duong" userId="7e847237b22dca43" providerId="LiveId" clId="{CD21F029-FAE5-4C51-9FE1-C5C8FE046836}" dt="2023-12-26T09:55:45.063" v="12" actId="20577"/>
        <pc:sldMkLst>
          <pc:docMk/>
          <pc:sldMk cId="0" sldId="259"/>
        </pc:sldMkLst>
        <pc:spChg chg="mod">
          <ac:chgData name="Nguyen Vu Duong" userId="7e847237b22dca43" providerId="LiveId" clId="{CD21F029-FAE5-4C51-9FE1-C5C8FE046836}" dt="2023-12-26T09:55:45.063" v="12" actId="20577"/>
          <ac:spMkLst>
            <pc:docMk/>
            <pc:sldMk cId="0" sldId="259"/>
            <ac:spMk id="85" creationId="{00000000-0000-0000-0000-000000000000}"/>
          </ac:spMkLst>
        </pc:spChg>
      </pc:sldChg>
      <pc:sldChg chg="modSp mod">
        <pc:chgData name="Nguyen Vu Duong" userId="7e847237b22dca43" providerId="LiveId" clId="{CD21F029-FAE5-4C51-9FE1-C5C8FE046836}" dt="2023-12-26T09:56:53.777" v="30" actId="14100"/>
        <pc:sldMkLst>
          <pc:docMk/>
          <pc:sldMk cId="1096771056" sldId="266"/>
        </pc:sldMkLst>
        <pc:spChg chg="mod">
          <ac:chgData name="Nguyen Vu Duong" userId="7e847237b22dca43" providerId="LiveId" clId="{CD21F029-FAE5-4C51-9FE1-C5C8FE046836}" dt="2023-12-26T09:56:53.777" v="30" actId="14100"/>
          <ac:spMkLst>
            <pc:docMk/>
            <pc:sldMk cId="1096771056" sldId="266"/>
            <ac:spMk id="8" creationId="{48CDD334-4A57-93F1-F98F-2B2D416965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10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92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2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uongve13112002/CS519.O1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OFA: UNIFYING ARCHITECTURES, TASKS, AND MODALITIES THROUGH A SIMPLE SEQUENCE-TO-SEQUENCE LEARNING FRAMEWORK</a:t>
            </a:r>
          </a:p>
        </p:txBody>
      </p:sp>
      <p:sp>
        <p:nvSpPr>
          <p:cNvPr id="67" name="Google Shape;67;p13"/>
          <p:cNvSpPr txBox="1">
            <a:spLocks noGrp="1"/>
          </p:cNvSpPr>
          <p:nvPr>
            <p:ph type="title"/>
          </p:nvPr>
        </p:nvSpPr>
        <p:spPr>
          <a:xfrm>
            <a:off x="2532175" y="3248375"/>
            <a:ext cx="498305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Nguyễn Vũ Dương - </a:t>
            </a:r>
            <a:r>
              <a:rPr lang="en-US" sz="2400" b="1" dirty="0"/>
              <a:t>20520465</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[1]. Peng Wang, An Yang, Rui Men, </a:t>
            </a:r>
            <a:r>
              <a:rPr lang="en-US" sz="1800" dirty="0" err="1">
                <a:latin typeface="Roboto" panose="02000000000000000000" pitchFamily="2" charset="0"/>
                <a:ea typeface="Roboto" panose="02000000000000000000" pitchFamily="2" charset="0"/>
                <a:cs typeface="Roboto" panose="02000000000000000000" pitchFamily="2" charset="0"/>
                <a:sym typeface="Arial"/>
              </a:rPr>
              <a:t>Junyang</a:t>
            </a:r>
            <a:r>
              <a:rPr lang="en-US" sz="1800" dirty="0">
                <a:latin typeface="Roboto" panose="02000000000000000000" pitchFamily="2" charset="0"/>
                <a:ea typeface="Roboto" panose="02000000000000000000" pitchFamily="2" charset="0"/>
                <a:cs typeface="Roboto" panose="02000000000000000000" pitchFamily="2" charset="0"/>
                <a:sym typeface="Arial"/>
              </a:rPr>
              <a:t> Lin, Shuai Bai, </a:t>
            </a:r>
            <a:r>
              <a:rPr lang="en-US" sz="1800" dirty="0" err="1">
                <a:latin typeface="Roboto" panose="02000000000000000000" pitchFamily="2" charset="0"/>
                <a:ea typeface="Roboto" panose="02000000000000000000" pitchFamily="2" charset="0"/>
                <a:cs typeface="Roboto" panose="02000000000000000000" pitchFamily="2" charset="0"/>
                <a:sym typeface="Arial"/>
              </a:rPr>
              <a:t>Zhikang</a:t>
            </a:r>
            <a:r>
              <a:rPr lang="en-US" sz="1800" dirty="0">
                <a:latin typeface="Roboto" panose="02000000000000000000" pitchFamily="2" charset="0"/>
                <a:ea typeface="Roboto" panose="02000000000000000000" pitchFamily="2" charset="0"/>
                <a:cs typeface="Roboto" panose="02000000000000000000" pitchFamily="2" charset="0"/>
                <a:sym typeface="Arial"/>
              </a:rPr>
              <a:t> Li,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Jianxin</a:t>
            </a:r>
            <a:r>
              <a:rPr lang="en-US" sz="1800" dirty="0">
                <a:latin typeface="Roboto" panose="02000000000000000000" pitchFamily="2" charset="0"/>
                <a:ea typeface="Roboto" panose="02000000000000000000" pitchFamily="2" charset="0"/>
                <a:cs typeface="Roboto" panose="02000000000000000000" pitchFamily="2" charset="0"/>
                <a:sym typeface="Arial"/>
              </a:rPr>
              <a:t> Ma, Chang Zhou, </a:t>
            </a:r>
            <a:r>
              <a:rPr lang="en-US" sz="1800" dirty="0" err="1">
                <a:latin typeface="Roboto" panose="02000000000000000000" pitchFamily="2" charset="0"/>
                <a:ea typeface="Roboto" panose="02000000000000000000" pitchFamily="2" charset="0"/>
                <a:cs typeface="Roboto" panose="02000000000000000000" pitchFamily="2" charset="0"/>
                <a:sym typeface="Arial"/>
              </a:rPr>
              <a:t>Jingren</a:t>
            </a:r>
            <a:r>
              <a:rPr lang="en-US" sz="1800" dirty="0">
                <a:latin typeface="Roboto" panose="02000000000000000000" pitchFamily="2" charset="0"/>
                <a:ea typeface="Roboto" panose="02000000000000000000" pitchFamily="2" charset="0"/>
                <a:cs typeface="Roboto" panose="02000000000000000000" pitchFamily="2" charset="0"/>
                <a:sym typeface="Arial"/>
              </a:rPr>
              <a:t> Zhou,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Hongxia</a:t>
            </a:r>
            <a:r>
              <a:rPr lang="en-US" sz="1800" dirty="0">
                <a:latin typeface="Roboto" panose="02000000000000000000" pitchFamily="2" charset="0"/>
                <a:ea typeface="Roboto" panose="02000000000000000000" pitchFamily="2" charset="0"/>
                <a:cs typeface="Roboto" panose="02000000000000000000" pitchFamily="2" charset="0"/>
                <a:sym typeface="Arial"/>
              </a:rPr>
              <a:t> Yang. 2022. </a:t>
            </a:r>
            <a:r>
              <a:rPr lang="en-US" sz="1800" dirty="0" err="1">
                <a:latin typeface="Roboto" panose="02000000000000000000" pitchFamily="2" charset="0"/>
                <a:ea typeface="Roboto" panose="02000000000000000000" pitchFamily="2" charset="0"/>
                <a:cs typeface="Roboto" panose="02000000000000000000" pitchFamily="2" charset="0"/>
                <a:sym typeface="Arial"/>
              </a:rPr>
              <a:t>Ofa</a:t>
            </a:r>
            <a:r>
              <a:rPr lang="en-US" sz="1800" dirty="0">
                <a:latin typeface="Roboto" panose="02000000000000000000" pitchFamily="2" charset="0"/>
                <a:ea typeface="Roboto" panose="02000000000000000000" pitchFamily="2" charset="0"/>
                <a:cs typeface="Roboto" panose="02000000000000000000" pitchFamily="2" charset="0"/>
                <a:sym typeface="Arial"/>
              </a:rPr>
              <a:t>: Unifying architectures, tasks, and modalities through a simple sequence-to-sequence learning framework. In International Conference on Machine Learning, PMLR, 23318–23340.</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[2]. Ashish Vaswani, Noam </a:t>
            </a:r>
            <a:r>
              <a:rPr lang="en-US" sz="1800" dirty="0" err="1">
                <a:latin typeface="Roboto" panose="02000000000000000000" pitchFamily="2" charset="0"/>
                <a:ea typeface="Roboto" panose="02000000000000000000" pitchFamily="2" charset="0"/>
                <a:cs typeface="Roboto" panose="02000000000000000000" pitchFamily="2" charset="0"/>
                <a:sym typeface="Arial"/>
              </a:rPr>
              <a:t>Shazeer</a:t>
            </a:r>
            <a:r>
              <a:rPr lang="en-US" sz="1800" dirty="0">
                <a:latin typeface="Roboto" panose="02000000000000000000" pitchFamily="2" charset="0"/>
                <a:ea typeface="Roboto" panose="02000000000000000000" pitchFamily="2" charset="0"/>
                <a:cs typeface="Roboto" panose="02000000000000000000" pitchFamily="2" charset="0"/>
                <a:sym typeface="Arial"/>
              </a:rPr>
              <a:t>, Niki Parmar, Jakob </a:t>
            </a:r>
            <a:r>
              <a:rPr lang="en-US" sz="1800" dirty="0" err="1">
                <a:latin typeface="Roboto" panose="02000000000000000000" pitchFamily="2" charset="0"/>
                <a:ea typeface="Roboto" panose="02000000000000000000" pitchFamily="2" charset="0"/>
                <a:cs typeface="Roboto" panose="02000000000000000000" pitchFamily="2" charset="0"/>
                <a:sym typeface="Arial"/>
              </a:rPr>
              <a:t>Uszkoreit</a:t>
            </a:r>
            <a:r>
              <a:rPr lang="en-US" sz="1800" dirty="0">
                <a:latin typeface="Roboto" panose="02000000000000000000" pitchFamily="2" charset="0"/>
                <a:ea typeface="Roboto" panose="02000000000000000000" pitchFamily="2" charset="0"/>
                <a:cs typeface="Roboto" panose="02000000000000000000" pitchFamily="2" charset="0"/>
                <a:sym typeface="Arial"/>
              </a:rPr>
              <a:t>, </a:t>
            </a:r>
            <a:r>
              <a:rPr lang="en-US" sz="1800" dirty="0" err="1">
                <a:latin typeface="Roboto" panose="02000000000000000000" pitchFamily="2" charset="0"/>
                <a:ea typeface="Roboto" panose="02000000000000000000" pitchFamily="2" charset="0"/>
                <a:cs typeface="Roboto" panose="02000000000000000000" pitchFamily="2" charset="0"/>
                <a:sym typeface="Arial"/>
              </a:rPr>
              <a:t>Llion</a:t>
            </a:r>
            <a:r>
              <a:rPr lang="en-US" sz="1800" dirty="0">
                <a:latin typeface="Roboto" panose="02000000000000000000" pitchFamily="2" charset="0"/>
                <a:ea typeface="Roboto" panose="02000000000000000000" pitchFamily="2" charset="0"/>
                <a:cs typeface="Roboto" panose="02000000000000000000" pitchFamily="2" charset="0"/>
                <a:sym typeface="Arial"/>
              </a:rPr>
              <a:t> Jones, Aidan N Gomez, </a:t>
            </a:r>
            <a:r>
              <a:rPr lang="en-US" sz="1800" dirty="0" err="1">
                <a:latin typeface="Roboto" panose="02000000000000000000" pitchFamily="2" charset="0"/>
                <a:ea typeface="Roboto" panose="02000000000000000000" pitchFamily="2" charset="0"/>
                <a:cs typeface="Roboto" panose="02000000000000000000" pitchFamily="2" charset="0"/>
                <a:sym typeface="Arial"/>
              </a:rPr>
              <a:t>Łukasz</a:t>
            </a:r>
            <a:r>
              <a:rPr lang="en-US" sz="1800" dirty="0">
                <a:latin typeface="Roboto" panose="02000000000000000000" pitchFamily="2" charset="0"/>
                <a:ea typeface="Roboto" panose="02000000000000000000" pitchFamily="2" charset="0"/>
                <a:cs typeface="Roboto" panose="02000000000000000000" pitchFamily="2" charset="0"/>
                <a:sym typeface="Arial"/>
              </a:rPr>
              <a:t> Kaiser, and Illia </a:t>
            </a:r>
            <a:r>
              <a:rPr lang="en-US" sz="1800" dirty="0" err="1">
                <a:latin typeface="Roboto" panose="02000000000000000000" pitchFamily="2" charset="0"/>
                <a:ea typeface="Roboto" panose="02000000000000000000" pitchFamily="2" charset="0"/>
                <a:cs typeface="Roboto" panose="02000000000000000000" pitchFamily="2" charset="0"/>
                <a:sym typeface="Arial"/>
              </a:rPr>
              <a:t>Polosukhin</a:t>
            </a:r>
            <a:r>
              <a:rPr lang="en-US" sz="1800" dirty="0">
                <a:latin typeface="Roboto" panose="02000000000000000000" pitchFamily="2" charset="0"/>
                <a:ea typeface="Roboto" panose="02000000000000000000" pitchFamily="2" charset="0"/>
                <a:cs typeface="Roboto" panose="02000000000000000000" pitchFamily="2" charset="0"/>
                <a:sym typeface="Arial"/>
              </a:rPr>
              <a:t>. 2017. Attention is all you need. Advances in neural information processing systems 30, (2017).</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[3]. </a:t>
            </a:r>
            <a:r>
              <a:rPr lang="en-US" sz="1800" dirty="0" err="1">
                <a:latin typeface="Roboto" panose="02000000000000000000" pitchFamily="2" charset="0"/>
                <a:ea typeface="Roboto" panose="02000000000000000000" pitchFamily="2" charset="0"/>
                <a:cs typeface="Roboto" panose="02000000000000000000" pitchFamily="2" charset="0"/>
                <a:sym typeface="Arial"/>
              </a:rPr>
              <a:t>Zhicheng</a:t>
            </a:r>
            <a:r>
              <a:rPr lang="en-US" sz="1800" dirty="0">
                <a:latin typeface="Roboto" panose="02000000000000000000" pitchFamily="2" charset="0"/>
                <a:ea typeface="Roboto" panose="02000000000000000000" pitchFamily="2" charset="0"/>
                <a:cs typeface="Roboto" panose="02000000000000000000" pitchFamily="2" charset="0"/>
                <a:sym typeface="Arial"/>
              </a:rPr>
              <a:t> Huang, </a:t>
            </a:r>
            <a:r>
              <a:rPr lang="en-US" sz="1800" dirty="0" err="1">
                <a:latin typeface="Roboto" panose="02000000000000000000" pitchFamily="2" charset="0"/>
                <a:ea typeface="Roboto" panose="02000000000000000000" pitchFamily="2" charset="0"/>
                <a:cs typeface="Roboto" panose="02000000000000000000" pitchFamily="2" charset="0"/>
                <a:sym typeface="Arial"/>
              </a:rPr>
              <a:t>Zhaoyang</a:t>
            </a:r>
            <a:r>
              <a:rPr lang="en-US" sz="1800" dirty="0">
                <a:latin typeface="Roboto" panose="02000000000000000000" pitchFamily="2" charset="0"/>
                <a:ea typeface="Roboto" panose="02000000000000000000" pitchFamily="2" charset="0"/>
                <a:cs typeface="Roboto" panose="02000000000000000000" pitchFamily="2" charset="0"/>
                <a:sym typeface="Arial"/>
              </a:rPr>
              <a:t> Zeng, Bei Liu, Dongmei Fu,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Jianlong</a:t>
            </a:r>
            <a:r>
              <a:rPr lang="en-US" sz="1800" dirty="0">
                <a:latin typeface="Roboto" panose="02000000000000000000" pitchFamily="2" charset="0"/>
                <a:ea typeface="Roboto" panose="02000000000000000000" pitchFamily="2" charset="0"/>
                <a:cs typeface="Roboto" panose="02000000000000000000" pitchFamily="2" charset="0"/>
                <a:sym typeface="Arial"/>
              </a:rPr>
              <a:t> Fu. 2020. Pixel-</a:t>
            </a:r>
            <a:r>
              <a:rPr lang="en-US" sz="1800" dirty="0" err="1">
                <a:latin typeface="Roboto" panose="02000000000000000000" pitchFamily="2" charset="0"/>
                <a:ea typeface="Roboto" panose="02000000000000000000" pitchFamily="2" charset="0"/>
                <a:cs typeface="Roboto" panose="02000000000000000000" pitchFamily="2" charset="0"/>
                <a:sym typeface="Arial"/>
              </a:rPr>
              <a:t>bert</a:t>
            </a:r>
            <a:r>
              <a:rPr lang="en-US" sz="1800" dirty="0">
                <a:latin typeface="Roboto" panose="02000000000000000000" pitchFamily="2" charset="0"/>
                <a:ea typeface="Roboto" panose="02000000000000000000" pitchFamily="2" charset="0"/>
                <a:cs typeface="Roboto" panose="02000000000000000000" pitchFamily="2" charset="0"/>
                <a:sym typeface="Arial"/>
              </a:rPr>
              <a:t>: Aligning image pixels with text by deep multi-modal transformers. </a:t>
            </a:r>
            <a:r>
              <a:rPr lang="en-US" sz="1800" dirty="0" err="1">
                <a:latin typeface="Roboto" panose="02000000000000000000" pitchFamily="2" charset="0"/>
                <a:ea typeface="Roboto" panose="02000000000000000000" pitchFamily="2" charset="0"/>
                <a:cs typeface="Roboto" panose="02000000000000000000" pitchFamily="2" charset="0"/>
                <a:sym typeface="Arial"/>
              </a:rPr>
              <a:t>arXiv</a:t>
            </a:r>
            <a:r>
              <a:rPr lang="en-US" sz="1800">
                <a:latin typeface="Roboto" panose="02000000000000000000" pitchFamily="2" charset="0"/>
                <a:ea typeface="Roboto" panose="02000000000000000000" pitchFamily="2" charset="0"/>
                <a:cs typeface="Roboto" panose="02000000000000000000" pitchFamily="2" charset="0"/>
                <a:sym typeface="Arial"/>
              </a:rPr>
              <a:t> preprint arXiv:2004.00849 (2020).</a:t>
            </a:r>
          </a:p>
          <a:p>
            <a:pPr marL="457200" lvl="0" indent="-368300" algn="l" rtl="0">
              <a:spcBef>
                <a:spcPts val="0"/>
              </a:spcBef>
              <a:spcAft>
                <a:spcPts val="0"/>
              </a:spcAft>
              <a:buSzPts val="2200"/>
              <a:buFont typeface="Arial"/>
              <a:buChar char="●"/>
            </a:pPr>
            <a:endParaRPr lang="en-US"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sz="2000" dirty="0"/>
              <a:t>Lớp: CS519</a:t>
            </a:r>
            <a:r>
              <a:rPr lang="en-US" sz="2000" dirty="0"/>
              <a:t>.O11</a:t>
            </a:r>
          </a:p>
          <a:p>
            <a:pPr marL="457200" lvl="0" indent="-368300" algn="l" rtl="0">
              <a:spcBef>
                <a:spcPts val="0"/>
              </a:spcBef>
              <a:spcAft>
                <a:spcPts val="0"/>
              </a:spcAft>
              <a:buSzPts val="2200"/>
              <a:buFont typeface="Arial"/>
              <a:buChar char="●"/>
            </a:pPr>
            <a:r>
              <a:rPr lang="en" sz="2000" dirty="0"/>
              <a:t>Link Github : </a:t>
            </a:r>
            <a:r>
              <a:rPr lang="en-US" sz="2000" dirty="0">
                <a:hlinkClick r:id="rId3"/>
              </a:rPr>
              <a:t>https://github.com/duongve13112002/CS519.O11</a:t>
            </a:r>
            <a:endParaRPr sz="2000" dirty="0"/>
          </a:p>
          <a:p>
            <a:pPr marL="457200" lvl="0" indent="-368300" algn="l" rtl="0">
              <a:spcBef>
                <a:spcPts val="0"/>
              </a:spcBef>
              <a:spcAft>
                <a:spcPts val="0"/>
              </a:spcAft>
              <a:buSzPts val="2200"/>
              <a:buChar char="●"/>
            </a:pPr>
            <a:r>
              <a:rPr lang="en" sz="2000" dirty="0"/>
              <a:t>Link YouTube video: </a:t>
            </a:r>
            <a:endParaRPr sz="2000" dirty="0"/>
          </a:p>
          <a:p>
            <a:pPr marL="457200" lvl="0" indent="-368300" algn="l" rtl="0">
              <a:spcBef>
                <a:spcPts val="0"/>
              </a:spcBef>
              <a:spcAft>
                <a:spcPts val="0"/>
              </a:spcAft>
              <a:buSzPts val="2200"/>
              <a:buChar char="●"/>
            </a:pPr>
            <a:r>
              <a:rPr lang="en" sz="2000" dirty="0"/>
              <a:t>Ảnh + Họ và Tên của các thành viên</a:t>
            </a:r>
            <a:endParaRPr sz="20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5" name="Picture 4">
            <a:extLst>
              <a:ext uri="{FF2B5EF4-FFF2-40B4-BE49-F238E27FC236}">
                <a16:creationId xmlns:a16="http://schemas.microsoft.com/office/drawing/2014/main" id="{CC6CBCF8-B7EB-0928-B98B-E08DC333CE61}"/>
              </a:ext>
            </a:extLst>
          </p:cNvPr>
          <p:cNvPicPr>
            <a:picLocks noChangeAspect="1"/>
          </p:cNvPicPr>
          <p:nvPr/>
        </p:nvPicPr>
        <p:blipFill>
          <a:blip r:embed="rId4"/>
          <a:stretch>
            <a:fillRect/>
          </a:stretch>
        </p:blipFill>
        <p:spPr>
          <a:xfrm>
            <a:off x="4012405" y="2700337"/>
            <a:ext cx="1231108" cy="1231108"/>
          </a:xfrm>
          <a:prstGeom prst="rect">
            <a:avLst/>
          </a:prstGeom>
        </p:spPr>
      </p:pic>
      <p:sp>
        <p:nvSpPr>
          <p:cNvPr id="6" name="TextBox 5">
            <a:extLst>
              <a:ext uri="{FF2B5EF4-FFF2-40B4-BE49-F238E27FC236}">
                <a16:creationId xmlns:a16="http://schemas.microsoft.com/office/drawing/2014/main" id="{81DCEB6D-5085-67C4-B403-D6D90B6231AA}"/>
              </a:ext>
            </a:extLst>
          </p:cNvPr>
          <p:cNvSpPr txBox="1"/>
          <p:nvPr/>
        </p:nvSpPr>
        <p:spPr>
          <a:xfrm>
            <a:off x="3821905" y="4015223"/>
            <a:ext cx="1643399" cy="307777"/>
          </a:xfrm>
          <a:prstGeom prst="rect">
            <a:avLst/>
          </a:prstGeom>
          <a:noFill/>
        </p:spPr>
        <p:txBody>
          <a:bodyPr wrap="none" rtlCol="0">
            <a:spAutoFit/>
          </a:bodyPr>
          <a:lstStyle/>
          <a:p>
            <a:r>
              <a:rPr lang="en-US" b="1" dirty="0" err="1">
                <a:latin typeface="Roboto" panose="02000000000000000000" pitchFamily="2" charset="0"/>
                <a:ea typeface="Roboto" panose="02000000000000000000" pitchFamily="2" charset="0"/>
                <a:cs typeface="Roboto" panose="02000000000000000000" pitchFamily="2" charset="0"/>
              </a:rPr>
              <a:t>Nguyễn</a:t>
            </a:r>
            <a:r>
              <a:rPr lang="en-US" b="1" dirty="0">
                <a:latin typeface="Roboto" panose="02000000000000000000" pitchFamily="2" charset="0"/>
                <a:ea typeface="Roboto" panose="02000000000000000000" pitchFamily="2" charset="0"/>
                <a:cs typeface="Roboto" panose="02000000000000000000" pitchFamily="2" charset="0"/>
              </a:rPr>
              <a:t> Vũ </a:t>
            </a:r>
            <a:r>
              <a:rPr lang="en-US" b="1" dirty="0" err="1">
                <a:latin typeface="Roboto" panose="02000000000000000000" pitchFamily="2" charset="0"/>
                <a:ea typeface="Roboto" panose="02000000000000000000" pitchFamily="2" charset="0"/>
                <a:cs typeface="Roboto" panose="02000000000000000000" pitchFamily="2" charset="0"/>
              </a:rPr>
              <a:t>Dương</a:t>
            </a:r>
            <a:endParaRPr lang="en-US" b="1"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Giới thiệu</a:t>
            </a:r>
            <a:endParaRPr dirty="0"/>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vi-VN" sz="1600" dirty="0"/>
              <a:t>Xây dựng một mô hình toàn năng có thể xử lý nhiều </a:t>
            </a:r>
            <a:r>
              <a:rPr lang="en-US" sz="1600" dirty="0" err="1"/>
              <a:t>bài</a:t>
            </a:r>
            <a:r>
              <a:rPr lang="en-US" sz="1600" dirty="0"/>
              <a:t> </a:t>
            </a:r>
            <a:r>
              <a:rPr lang="en-US" sz="1600" dirty="0" err="1"/>
              <a:t>toán</a:t>
            </a:r>
            <a:r>
              <a:rPr lang="en-US" sz="1600" dirty="0"/>
              <a:t> </a:t>
            </a:r>
            <a:r>
              <a:rPr lang="vi-VN" sz="1600" dirty="0"/>
              <a:t>và </a:t>
            </a:r>
            <a:r>
              <a:rPr lang="en-US" sz="1600" dirty="0" err="1"/>
              <a:t>dữ</a:t>
            </a:r>
            <a:r>
              <a:rPr lang="en-US" sz="1600" dirty="0"/>
              <a:t> </a:t>
            </a:r>
            <a:r>
              <a:rPr lang="en-US" sz="1600" dirty="0" err="1"/>
              <a:t>liệu</a:t>
            </a:r>
            <a:r>
              <a:rPr lang="en-US" sz="1600" dirty="0"/>
              <a:t> </a:t>
            </a:r>
            <a:r>
              <a:rPr lang="en-US" sz="1600" dirty="0" err="1"/>
              <a:t>khác</a:t>
            </a:r>
            <a:r>
              <a:rPr lang="en-US" sz="1600" dirty="0"/>
              <a:t> </a:t>
            </a:r>
            <a:r>
              <a:rPr lang="en-US" sz="1600" dirty="0" err="1"/>
              <a:t>nhau</a:t>
            </a:r>
            <a:r>
              <a:rPr lang="vi-VN" sz="1600" dirty="0"/>
              <a:t> như con người là một mục tiêu hấp dẫn trong cộng đồng AI. Khả năng đạt được mục tiêu này có thể phụ thuộc nhiều vào việc liệu rằng các </a:t>
            </a:r>
            <a:r>
              <a:rPr lang="en-US" sz="1600" dirty="0" err="1"/>
              <a:t>dữ</a:t>
            </a:r>
            <a:r>
              <a:rPr lang="en-US" sz="1600" dirty="0"/>
              <a:t> </a:t>
            </a:r>
            <a:r>
              <a:rPr lang="en-US" sz="1600" dirty="0" err="1"/>
              <a:t>liệu</a:t>
            </a:r>
            <a:r>
              <a:rPr lang="en-US" sz="1600" dirty="0"/>
              <a:t>, </a:t>
            </a:r>
            <a:r>
              <a:rPr lang="en-US" sz="1600" dirty="0" err="1"/>
              <a:t>bài</a:t>
            </a:r>
            <a:r>
              <a:rPr lang="en-US" sz="1600" dirty="0"/>
              <a:t> </a:t>
            </a:r>
            <a:r>
              <a:rPr lang="en-US" sz="1600" dirty="0" err="1"/>
              <a:t>toán</a:t>
            </a:r>
            <a:r>
              <a:rPr lang="en-US" sz="1600" dirty="0"/>
              <a:t> </a:t>
            </a:r>
            <a:r>
              <a:rPr lang="vi-VN" sz="1600" dirty="0"/>
              <a:t>và </a:t>
            </a:r>
            <a:r>
              <a:rPr lang="en-US" sz="1600" dirty="0" err="1"/>
              <a:t>quá</a:t>
            </a:r>
            <a:r>
              <a:rPr lang="en-US" sz="1600" dirty="0"/>
              <a:t> </a:t>
            </a:r>
            <a:r>
              <a:rPr lang="en-US" sz="1600" dirty="0" err="1"/>
              <a:t>trình</a:t>
            </a:r>
            <a:r>
              <a:rPr lang="en-US" sz="1600"/>
              <a:t> </a:t>
            </a:r>
            <a:r>
              <a:rPr lang="vi-VN" sz="1600"/>
              <a:t>huấn </a:t>
            </a:r>
            <a:r>
              <a:rPr lang="vi-VN" sz="1600" dirty="0"/>
              <a:t>luyện đa dạng có thể được biểu diễn bằng chỉ một số ít hình thức có thể được thống nhất và quản lý bởi một mô hình hoặc hệ thống duy nhất hay không.</a:t>
            </a:r>
            <a:endParaRPr sz="16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2" name="Picture 1">
            <a:extLst>
              <a:ext uri="{FF2B5EF4-FFF2-40B4-BE49-F238E27FC236}">
                <a16:creationId xmlns:a16="http://schemas.microsoft.com/office/drawing/2014/main" id="{F5186CE2-15EA-C5CD-C594-794CAA845DB6}"/>
              </a:ext>
            </a:extLst>
          </p:cNvPr>
          <p:cNvPicPr>
            <a:picLocks noChangeAspect="1"/>
          </p:cNvPicPr>
          <p:nvPr/>
        </p:nvPicPr>
        <p:blipFill>
          <a:blip r:embed="rId3"/>
          <a:stretch>
            <a:fillRect/>
          </a:stretch>
        </p:blipFill>
        <p:spPr>
          <a:xfrm>
            <a:off x="1547556" y="2299785"/>
            <a:ext cx="6048887" cy="2429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Mục tiêu</a:t>
            </a:r>
            <a:endParaRPr dirty="0"/>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1800" dirty="0"/>
              <a:t>Nghiên cứu, khảo sát các hướng tiếp cận hiện có </a:t>
            </a:r>
            <a:r>
              <a:rPr lang="en-US" sz="1800" dirty="0" err="1"/>
              <a:t>việc</a:t>
            </a:r>
            <a:r>
              <a:rPr lang="en-US" sz="1800" dirty="0"/>
              <a:t> </a:t>
            </a:r>
            <a:r>
              <a:rPr lang="en-US" sz="1800" dirty="0" err="1"/>
              <a:t>xây</a:t>
            </a:r>
            <a:r>
              <a:rPr lang="en-US" sz="1800" dirty="0"/>
              <a:t> </a:t>
            </a:r>
            <a:r>
              <a:rPr lang="en-US" sz="1800" dirty="0" err="1"/>
              <a:t>dựng</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thể</a:t>
            </a:r>
            <a:r>
              <a:rPr lang="en-US" sz="1800" dirty="0"/>
              <a:t> </a:t>
            </a:r>
            <a:r>
              <a:rPr lang="en-US" sz="1800" dirty="0" err="1"/>
              <a:t>xử</a:t>
            </a:r>
            <a:r>
              <a:rPr lang="en-US" sz="1800" dirty="0"/>
              <a:t> </a:t>
            </a:r>
            <a:r>
              <a:rPr lang="en-US" sz="1800" dirty="0" err="1"/>
              <a:t>lý</a:t>
            </a:r>
            <a:r>
              <a:rPr lang="en-US" sz="1800" dirty="0"/>
              <a:t> </a:t>
            </a:r>
            <a:r>
              <a:rPr lang="en-US" sz="1800" dirty="0" err="1"/>
              <a:t>đa</a:t>
            </a:r>
            <a:r>
              <a:rPr lang="en-US" sz="1800" dirty="0"/>
              <a:t> </a:t>
            </a:r>
            <a:r>
              <a:rPr lang="en-US" sz="1800" dirty="0" err="1"/>
              <a:t>tác</a:t>
            </a:r>
            <a:r>
              <a:rPr lang="en-US" sz="1800" dirty="0"/>
              <a:t> </a:t>
            </a:r>
            <a:r>
              <a:rPr lang="en-US" sz="1800" dirty="0" err="1"/>
              <a:t>vụ</a:t>
            </a:r>
            <a:r>
              <a:rPr lang="en-US" sz="1800" dirty="0"/>
              <a:t>.</a:t>
            </a:r>
          </a:p>
          <a:p>
            <a:pPr>
              <a:buFont typeface="Arial"/>
              <a:buChar char="●"/>
            </a:pPr>
            <a:r>
              <a:rPr lang="en-US" sz="1800" dirty="0" err="1"/>
              <a:t>Đề</a:t>
            </a:r>
            <a:r>
              <a:rPr lang="en-US" sz="1800" dirty="0"/>
              <a:t> </a:t>
            </a:r>
            <a:r>
              <a:rPr lang="en-US" sz="1800" dirty="0" err="1"/>
              <a:t>xuất</a:t>
            </a:r>
            <a:r>
              <a:rPr lang="en-US" sz="1800" dirty="0"/>
              <a:t> </a:t>
            </a:r>
            <a:r>
              <a:rPr lang="en-US" sz="1800" dirty="0" err="1"/>
              <a:t>một</a:t>
            </a:r>
            <a:r>
              <a:rPr lang="en-US" sz="1800" dirty="0"/>
              <a:t> framework </a:t>
            </a:r>
            <a:r>
              <a:rPr lang="en-US" sz="1800" dirty="0" err="1"/>
              <a:t>không</a:t>
            </a:r>
            <a:r>
              <a:rPr lang="en-US" sz="1800" dirty="0"/>
              <a:t> </a:t>
            </a:r>
            <a:r>
              <a:rPr lang="en-US" sz="1800" dirty="0" err="1"/>
              <a:t>phụ</a:t>
            </a:r>
            <a:r>
              <a:rPr lang="en-US" sz="1800" dirty="0"/>
              <a:t> </a:t>
            </a:r>
            <a:r>
              <a:rPr lang="en-US" sz="1800" dirty="0" err="1"/>
              <a:t>thuộc</a:t>
            </a:r>
            <a:r>
              <a:rPr lang="en-US" sz="1800" dirty="0"/>
              <a:t> </a:t>
            </a:r>
            <a:r>
              <a:rPr lang="en-US" sz="1800" dirty="0" err="1"/>
              <a:t>vào</a:t>
            </a:r>
            <a:r>
              <a:rPr lang="en-US" sz="1800" dirty="0"/>
              <a:t> task, modality </a:t>
            </a:r>
            <a:r>
              <a:rPr lang="en-US" sz="1800" dirty="0" err="1"/>
              <a:t>và</a:t>
            </a:r>
            <a:r>
              <a:rPr lang="en-US" sz="1800" dirty="0"/>
              <a:t> Task Comprehensiveness. </a:t>
            </a:r>
            <a:r>
              <a:rPr lang="en-US" sz="1800" dirty="0" err="1"/>
              <a:t>Có</a:t>
            </a:r>
            <a:r>
              <a:rPr lang="en-US" sz="1800" dirty="0"/>
              <a:t> </a:t>
            </a:r>
            <a:r>
              <a:rPr lang="en-US" sz="1800" dirty="0" err="1"/>
              <a:t>thể</a:t>
            </a:r>
            <a:r>
              <a:rPr lang="en-US" sz="1800" dirty="0"/>
              <a:t> </a:t>
            </a:r>
            <a:r>
              <a:rPr lang="en-US" sz="1800" dirty="0" err="1"/>
              <a:t>giải</a:t>
            </a:r>
            <a:r>
              <a:rPr lang="en-US" sz="1800" dirty="0"/>
              <a:t> </a:t>
            </a:r>
            <a:r>
              <a:rPr lang="en-US" sz="1800" dirty="0" err="1"/>
              <a:t>quyết</a:t>
            </a:r>
            <a:r>
              <a:rPr lang="en-US" sz="1800" dirty="0"/>
              <a:t> </a:t>
            </a:r>
            <a:r>
              <a:rPr lang="en-US" sz="1800" dirty="0" err="1"/>
              <a:t>nhiều</a:t>
            </a:r>
            <a:r>
              <a:rPr lang="en-US" sz="1800" dirty="0"/>
              <a:t> </a:t>
            </a:r>
            <a:r>
              <a:rPr lang="en-US" sz="1800" dirty="0" err="1"/>
              <a:t>tác</a:t>
            </a:r>
            <a:r>
              <a:rPr lang="en-US" sz="1800" dirty="0"/>
              <a:t> </a:t>
            </a:r>
            <a:r>
              <a:rPr lang="en-US" sz="1800" dirty="0" err="1"/>
              <a:t>vụ</a:t>
            </a:r>
            <a:r>
              <a:rPr lang="en-US" sz="1800" dirty="0"/>
              <a:t> bao </a:t>
            </a:r>
            <a:r>
              <a:rPr lang="en-US" sz="1800" dirty="0" err="1"/>
              <a:t>gồm</a:t>
            </a:r>
            <a:r>
              <a:rPr lang="en-US" sz="1800" dirty="0"/>
              <a:t>: text-to-image generation, visual grounding, visual question answering (VQA), image captioning, image classification, language modeling, ..., </a:t>
            </a:r>
            <a:r>
              <a:rPr lang="en-US" sz="1800" dirty="0" err="1"/>
              <a:t>thông</a:t>
            </a:r>
            <a:r>
              <a:rPr lang="en-US" sz="1800" dirty="0"/>
              <a:t> qua </a:t>
            </a:r>
            <a:r>
              <a:rPr lang="en-US" sz="1800" dirty="0" err="1"/>
              <a:t>một</a:t>
            </a:r>
            <a:r>
              <a:rPr lang="en-US" sz="1800" dirty="0"/>
              <a:t> framework </a:t>
            </a:r>
            <a:r>
              <a:rPr lang="en-US" sz="1800" dirty="0" err="1"/>
              <a:t>học</a:t>
            </a:r>
            <a:r>
              <a:rPr lang="en-US" sz="1800" dirty="0"/>
              <a:t> sequence-to-sequence </a:t>
            </a:r>
            <a:r>
              <a:rPr lang="en-US" sz="1800" dirty="0" err="1"/>
              <a:t>đơn</a:t>
            </a:r>
            <a:r>
              <a:rPr lang="en-US" sz="1800" dirty="0"/>
              <a:t> </a:t>
            </a:r>
            <a:r>
              <a:rPr lang="en-US" sz="1800" dirty="0" err="1"/>
              <a:t>giản</a:t>
            </a:r>
            <a:r>
              <a:rPr lang="en-US" sz="1800" dirty="0"/>
              <a:t> </a:t>
            </a:r>
            <a:r>
              <a:rPr lang="en-US" sz="1800" dirty="0" err="1"/>
              <a:t>với</a:t>
            </a:r>
            <a:r>
              <a:rPr lang="en-US" sz="1800" dirty="0"/>
              <a:t> </a:t>
            </a:r>
            <a:r>
              <a:rPr lang="en-US" sz="1800" dirty="0" err="1"/>
              <a:t>một</a:t>
            </a:r>
            <a:r>
              <a:rPr lang="en-US" sz="1800" dirty="0"/>
              <a:t> unified instruction-based task.</a:t>
            </a:r>
          </a:p>
          <a:p>
            <a:pPr>
              <a:buFont typeface="Arial"/>
              <a:buChar char="●"/>
            </a:pPr>
            <a:r>
              <a:rPr lang="vi-VN" sz="1800" dirty="0"/>
              <a:t>Đánh giá mô hình </a:t>
            </a:r>
            <a:r>
              <a:rPr lang="en-US" sz="1800" dirty="0" err="1"/>
              <a:t>với</a:t>
            </a:r>
            <a:r>
              <a:rPr lang="en-US" sz="1800" dirty="0"/>
              <a:t> </a:t>
            </a:r>
            <a:r>
              <a:rPr lang="en-US" sz="1800" dirty="0" err="1"/>
              <a:t>các</a:t>
            </a:r>
            <a:r>
              <a:rPr lang="en-US" sz="1800" dirty="0"/>
              <a:t> SOTA </a:t>
            </a:r>
            <a:r>
              <a:rPr lang="en-US" sz="1800" dirty="0" err="1"/>
              <a:t>trên</a:t>
            </a:r>
            <a:r>
              <a:rPr lang="en-US" sz="1800" dirty="0"/>
              <a:t> </a:t>
            </a:r>
            <a:r>
              <a:rPr lang="en-US" sz="1800" dirty="0" err="1"/>
              <a:t>các</a:t>
            </a:r>
            <a:r>
              <a:rPr lang="en-US" sz="1800" dirty="0"/>
              <a:t> </a:t>
            </a:r>
            <a:r>
              <a:rPr lang="en-US" sz="1800" dirty="0" err="1"/>
              <a:t>tác</a:t>
            </a:r>
            <a:r>
              <a:rPr lang="en-US" sz="1800" dirty="0"/>
              <a:t> </a:t>
            </a:r>
            <a:r>
              <a:rPr lang="en-US" sz="1800" dirty="0" err="1"/>
              <a:t>vụ</a:t>
            </a:r>
            <a:r>
              <a:rPr lang="vi-VN" sz="1800" dirty="0"/>
              <a:t> và xây dựng chương trình </a:t>
            </a:r>
            <a:r>
              <a:rPr lang="vi-VN" sz="1800" dirty="0" err="1"/>
              <a:t>demo</a:t>
            </a:r>
            <a:r>
              <a:rPr lang="vi-VN" sz="1800" dirty="0"/>
              <a:t> trực quan hóa nghiên cứu</a:t>
            </a:r>
            <a:endParaRPr lang="en-US" sz="1800" dirty="0"/>
          </a:p>
          <a:p>
            <a:pPr marL="457200" lvl="0" indent="-368300" algn="l" rtl="0">
              <a:spcBef>
                <a:spcPts val="0"/>
              </a:spcBef>
              <a:spcAft>
                <a:spcPts val="0"/>
              </a:spcAft>
              <a:buSzPts val="2200"/>
              <a:buFont typeface="Arial"/>
              <a:buChar char="●"/>
            </a:pPr>
            <a:endParaRPr lang="vi-VN" sz="1800" dirty="0"/>
          </a:p>
          <a:p>
            <a:pPr marL="457200" lvl="0" indent="-368300" algn="l" rtl="0">
              <a:spcBef>
                <a:spcPts val="0"/>
              </a:spcBef>
              <a:spcAft>
                <a:spcPts val="0"/>
              </a:spcAft>
              <a:buSzPts val="2200"/>
              <a:buFont typeface="Arial"/>
              <a:buChar char="●"/>
            </a:pPr>
            <a:endParaRPr sz="1800" dirty="0">
              <a:latin typeface="Arial"/>
              <a:ea typeface="Arial"/>
              <a:cs typeface="Arial"/>
              <a:sym typeface="Arial"/>
            </a:endParaRPr>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914400" lvl="0" indent="0" algn="l" rtl="0">
              <a:spcBef>
                <a:spcPts val="1600"/>
              </a:spcBef>
              <a:spcAft>
                <a:spcPts val="16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92881" y="906969"/>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2400" b="1" dirty="0" err="1"/>
              <a:t>Nội</a:t>
            </a:r>
            <a:r>
              <a:rPr lang="en-US" sz="2400" b="1" dirty="0"/>
              <a:t> dung 1: </a:t>
            </a:r>
            <a:r>
              <a:rPr lang="vi-VN" sz="2400" b="1" dirty="0"/>
              <a:t>Nghiên cứu, khảo sát các hướng tiếp cận hiện có việc xây dựng mô hình có thể xử lý đa tác vụ.</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7388" y="1772031"/>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Đọc</a:t>
            </a:r>
            <a:r>
              <a:rPr lang="en-US" sz="1800" dirty="0"/>
              <a:t> </a:t>
            </a:r>
            <a:r>
              <a:rPr lang="en-US" sz="1800" dirty="0" err="1"/>
              <a:t>các</a:t>
            </a:r>
            <a:r>
              <a:rPr lang="en-US" sz="1800" dirty="0"/>
              <a:t> </a:t>
            </a:r>
            <a:r>
              <a:rPr lang="en-US" sz="1800" dirty="0" err="1"/>
              <a:t>bài</a:t>
            </a:r>
            <a:r>
              <a:rPr lang="en-US" sz="1800" dirty="0"/>
              <a:t> </a:t>
            </a:r>
            <a:r>
              <a:rPr lang="en-US" sz="1800" dirty="0" err="1"/>
              <a:t>báo</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multimodal model </a:t>
            </a:r>
            <a:r>
              <a:rPr lang="en-US" sz="1800" dirty="0" err="1"/>
              <a:t>trong</a:t>
            </a:r>
            <a:r>
              <a:rPr lang="en-US" sz="1800" dirty="0"/>
              <a:t> </a:t>
            </a:r>
            <a:r>
              <a:rPr lang="en-US" sz="1800" dirty="0" err="1"/>
              <a:t>các</a:t>
            </a:r>
            <a:r>
              <a:rPr lang="en-US" sz="1800" dirty="0"/>
              <a:t> </a:t>
            </a:r>
            <a:r>
              <a:rPr lang="en-US" sz="1800" dirty="0" err="1"/>
              <a:t>hội</a:t>
            </a:r>
            <a:r>
              <a:rPr lang="en-US" sz="1800" dirty="0"/>
              <a:t> </a:t>
            </a:r>
            <a:r>
              <a:rPr lang="en-US" sz="1800" dirty="0" err="1"/>
              <a:t>nghị</a:t>
            </a:r>
            <a:r>
              <a:rPr lang="en-US" sz="1800" dirty="0"/>
              <a:t> </a:t>
            </a:r>
            <a:r>
              <a:rPr lang="en-US" sz="1800" dirty="0" err="1"/>
              <a:t>lớn</a:t>
            </a:r>
            <a:r>
              <a:rPr lang="en-US" sz="1800" dirty="0"/>
              <a:t> </a:t>
            </a:r>
            <a:r>
              <a:rPr lang="en-US" sz="1800" dirty="0" err="1"/>
              <a:t>như</a:t>
            </a:r>
            <a:r>
              <a:rPr lang="en-US" sz="1800" dirty="0"/>
              <a:t> ICML, IJCAI,… </a:t>
            </a:r>
          </a:p>
          <a:p>
            <a:pPr>
              <a:buFont typeface="Arial"/>
              <a:buChar char="●"/>
            </a:pPr>
            <a:r>
              <a:rPr lang="en-US" sz="1800" dirty="0" err="1"/>
              <a:t>Tìm</a:t>
            </a:r>
            <a:r>
              <a:rPr lang="en-US" sz="1800" dirty="0"/>
              <a:t> </a:t>
            </a:r>
            <a:r>
              <a:rPr lang="en-US" sz="1800" dirty="0" err="1"/>
              <a:t>các</a:t>
            </a:r>
            <a:r>
              <a:rPr lang="en-US" sz="1800" dirty="0"/>
              <a:t> </a:t>
            </a:r>
            <a:r>
              <a:rPr lang="en-US" sz="1800" dirty="0" err="1"/>
              <a:t>phương</a:t>
            </a:r>
            <a:r>
              <a:rPr lang="en-US" sz="1800" dirty="0"/>
              <a:t> </a:t>
            </a:r>
            <a:r>
              <a:rPr lang="en-US" sz="1800" dirty="0" err="1"/>
              <a:t>thức</a:t>
            </a:r>
            <a:r>
              <a:rPr lang="en-US" sz="1800" dirty="0"/>
              <a:t> </a:t>
            </a:r>
            <a:r>
              <a:rPr lang="en-US" sz="1800" dirty="0" err="1"/>
              <a:t>của</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hiện</a:t>
            </a:r>
            <a:r>
              <a:rPr lang="en-US" sz="1800" dirty="0"/>
              <a:t> </a:t>
            </a:r>
            <a:r>
              <a:rPr lang="en-US" sz="1800" dirty="0" err="1"/>
              <a:t>có</a:t>
            </a:r>
            <a:r>
              <a:rPr lang="en-US" sz="1800" dirty="0"/>
              <a:t> </a:t>
            </a:r>
            <a:r>
              <a:rPr lang="en-US" sz="1800" dirty="0" err="1"/>
              <a:t>về</a:t>
            </a:r>
            <a:r>
              <a:rPr lang="en-US" sz="1800" dirty="0"/>
              <a:t> </a:t>
            </a:r>
            <a:r>
              <a:rPr lang="en-US" sz="1800" dirty="0" err="1"/>
              <a:t>cách</a:t>
            </a:r>
            <a:r>
              <a:rPr lang="en-US" sz="1800" dirty="0"/>
              <a:t> </a:t>
            </a:r>
            <a:r>
              <a:rPr lang="en-US" sz="1800" dirty="0" err="1"/>
              <a:t>họ</a:t>
            </a:r>
            <a:r>
              <a:rPr lang="en-US" sz="1800" dirty="0"/>
              <a:t> </a:t>
            </a:r>
            <a:r>
              <a:rPr lang="en-US" sz="1800" dirty="0" err="1"/>
              <a:t>xử</a:t>
            </a:r>
            <a:r>
              <a:rPr lang="en-US" sz="1800" dirty="0"/>
              <a:t> </a:t>
            </a:r>
            <a:r>
              <a:rPr lang="en-US" sz="1800" dirty="0" err="1"/>
              <a:t>lý</a:t>
            </a:r>
            <a:r>
              <a:rPr lang="en-US" sz="1800" dirty="0"/>
              <a:t> </a:t>
            </a:r>
            <a:r>
              <a:rPr lang="en-US" sz="1800" dirty="0" err="1"/>
              <a:t>hai</a:t>
            </a:r>
            <a:r>
              <a:rPr lang="en-US" sz="1800" dirty="0"/>
              <a:t> </a:t>
            </a:r>
            <a:r>
              <a:rPr lang="en-US" sz="1800" dirty="0" err="1"/>
              <a:t>loại</a:t>
            </a:r>
            <a:r>
              <a:rPr lang="en-US" sz="1800" dirty="0"/>
              <a:t> </a:t>
            </a:r>
            <a:r>
              <a:rPr lang="en-US" sz="1800" dirty="0" err="1"/>
              <a:t>dữ</a:t>
            </a:r>
            <a:r>
              <a:rPr lang="en-US" sz="1800" dirty="0"/>
              <a:t> </a:t>
            </a:r>
            <a:r>
              <a:rPr lang="en-US" sz="1800" dirty="0" err="1"/>
              <a:t>liệu</a:t>
            </a:r>
            <a:r>
              <a:rPr lang="en-US" sz="1800" dirty="0"/>
              <a:t> </a:t>
            </a:r>
            <a:r>
              <a:rPr lang="en-US" sz="1800" dirty="0" err="1"/>
              <a:t>khác</a:t>
            </a:r>
            <a:r>
              <a:rPr lang="en-US" sz="1800" dirty="0"/>
              <a:t> </a:t>
            </a:r>
            <a:r>
              <a:rPr lang="en-US" sz="1800" dirty="0" err="1"/>
              <a:t>nhau</a:t>
            </a:r>
            <a:r>
              <a:rPr lang="en-US" sz="1800" dirty="0"/>
              <a:t>.</a:t>
            </a:r>
          </a:p>
          <a:p>
            <a:pPr>
              <a:buFont typeface="Arial"/>
              <a:buChar char="●"/>
            </a:pPr>
            <a:r>
              <a:rPr lang="en-US" sz="1800" dirty="0" err="1"/>
              <a:t>Hầu</a:t>
            </a:r>
            <a:r>
              <a:rPr lang="en-US" sz="1800" dirty="0"/>
              <a:t> </a:t>
            </a:r>
            <a:r>
              <a:rPr lang="en-US" sz="1800" dirty="0" err="1"/>
              <a:t>hết</a:t>
            </a:r>
            <a:r>
              <a:rPr lang="en-US" sz="1800" dirty="0"/>
              <a:t> </a:t>
            </a:r>
            <a:r>
              <a:rPr lang="en-US" sz="1800" dirty="0" err="1"/>
              <a:t>thì</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dạng</a:t>
            </a:r>
            <a:r>
              <a:rPr lang="en-US" sz="1800" dirty="0"/>
              <a:t> </a:t>
            </a:r>
            <a:r>
              <a:rPr lang="en-US" sz="1800" dirty="0" err="1"/>
              <a:t>này</a:t>
            </a:r>
            <a:r>
              <a:rPr lang="en-US" sz="1800" dirty="0"/>
              <a:t> </a:t>
            </a:r>
            <a:r>
              <a:rPr lang="en-US" sz="1800" dirty="0" err="1"/>
              <a:t>đều</a:t>
            </a:r>
            <a:r>
              <a:rPr lang="en-US" sz="1800" dirty="0"/>
              <a:t> </a:t>
            </a:r>
            <a:r>
              <a:rPr lang="en-US" sz="1800" dirty="0" err="1"/>
              <a:t>phải</a:t>
            </a:r>
            <a:r>
              <a:rPr lang="en-US" sz="1800" dirty="0"/>
              <a:t> </a:t>
            </a:r>
            <a:r>
              <a:rPr lang="en-US" sz="1800" dirty="0" err="1"/>
              <a:t>được</a:t>
            </a:r>
            <a:r>
              <a:rPr lang="en-US" sz="1800" dirty="0"/>
              <a:t> </a:t>
            </a:r>
            <a:r>
              <a:rPr lang="en-US" sz="1800" dirty="0" err="1"/>
              <a:t>tinh</a:t>
            </a:r>
            <a:r>
              <a:rPr lang="en-US" sz="1800" dirty="0"/>
              <a:t> </a:t>
            </a:r>
            <a:r>
              <a:rPr lang="en-US" sz="1800" dirty="0" err="1"/>
              <a:t>chỉnh</a:t>
            </a:r>
            <a:r>
              <a:rPr lang="en-US" sz="1800" dirty="0"/>
              <a:t> </a:t>
            </a:r>
            <a:r>
              <a:rPr lang="en-US" sz="1800" dirty="0" err="1"/>
              <a:t>dựa</a:t>
            </a:r>
            <a:r>
              <a:rPr lang="en-US" sz="1800" dirty="0"/>
              <a:t> </a:t>
            </a:r>
            <a:r>
              <a:rPr lang="en-US" sz="1800" dirty="0" err="1"/>
              <a:t>trên</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sẵn</a:t>
            </a:r>
            <a:r>
              <a:rPr lang="en-US" sz="1800" dirty="0"/>
              <a:t> </a:t>
            </a:r>
            <a:r>
              <a:rPr lang="en-US" sz="1800" dirty="0" err="1"/>
              <a:t>mới</a:t>
            </a:r>
            <a:r>
              <a:rPr lang="en-US" sz="1800" dirty="0"/>
              <a:t> </a:t>
            </a:r>
            <a:r>
              <a:rPr lang="en-US" sz="1800" dirty="0" err="1"/>
              <a:t>có</a:t>
            </a:r>
            <a:r>
              <a:rPr lang="en-US" sz="1800" dirty="0"/>
              <a:t> </a:t>
            </a:r>
            <a:r>
              <a:rPr lang="en-US" sz="1800" dirty="0" err="1"/>
              <a:t>thể</a:t>
            </a:r>
            <a:r>
              <a:rPr lang="en-US" sz="1800" dirty="0"/>
              <a:t> </a:t>
            </a:r>
            <a:r>
              <a:rPr lang="en-US" sz="1800" dirty="0" err="1"/>
              <a:t>đạt</a:t>
            </a:r>
            <a:r>
              <a:rPr lang="en-US" sz="1800" dirty="0"/>
              <a:t> </a:t>
            </a:r>
            <a:r>
              <a:rPr lang="en-US" sz="1800" dirty="0" err="1"/>
              <a:t>được</a:t>
            </a:r>
            <a:r>
              <a:rPr lang="en-US" sz="1800" dirty="0"/>
              <a:t> </a:t>
            </a:r>
            <a:r>
              <a:rPr lang="en-US" sz="1800" dirty="0" err="1"/>
              <a:t>độ</a:t>
            </a:r>
            <a:r>
              <a:rPr lang="en-US" sz="1800" dirty="0"/>
              <a:t> </a:t>
            </a:r>
            <a:r>
              <a:rPr lang="en-US" sz="1800" dirty="0" err="1"/>
              <a:t>hiệu</a:t>
            </a:r>
            <a:r>
              <a:rPr lang="en-US" sz="1800" dirty="0"/>
              <a:t> </a:t>
            </a:r>
            <a:r>
              <a:rPr lang="en-US" sz="1800" dirty="0" err="1"/>
              <a:t>quả</a:t>
            </a:r>
            <a:r>
              <a:rPr lang="en-US" sz="1800" dirty="0"/>
              <a:t> </a:t>
            </a:r>
            <a:r>
              <a:rPr lang="en-US" sz="1800" dirty="0" err="1"/>
              <a:t>cao</a:t>
            </a:r>
            <a:r>
              <a:rPr lang="en-US" sz="1800" dirty="0"/>
              <a:t>.</a:t>
            </a:r>
            <a:endParaRPr lang="vi-VN" sz="1800" dirty="0"/>
          </a:p>
          <a:p>
            <a:pPr>
              <a:buFont typeface="Arial"/>
              <a:buChar char="●"/>
            </a:pPr>
            <a:endParaRPr lang="vi-VN" sz="1600" dirty="0">
              <a:latin typeface="Arial"/>
              <a:ea typeface="Arial"/>
              <a:cs typeface="Arial"/>
              <a:sym typeface="Arial"/>
            </a:endParaRP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3908400"/>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endParaRPr lang="en-US" sz="2000" b="1" dirty="0"/>
          </a:p>
          <a:p>
            <a:pPr marL="546100" lvl="0" indent="-457200" algn="l" rtl="0">
              <a:spcBef>
                <a:spcPts val="0"/>
              </a:spcBef>
              <a:spcAft>
                <a:spcPts val="0"/>
              </a:spcAft>
              <a:buSzPts val="2200"/>
              <a:buAutoNum type="arabicPeriod"/>
            </a:pPr>
            <a:endParaRPr lang="vi-VN" sz="1800" b="1"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3976" y="1750600"/>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Sử</a:t>
            </a:r>
            <a:r>
              <a:rPr lang="en-US" sz="1800" dirty="0"/>
              <a:t> </a:t>
            </a:r>
            <a:r>
              <a:rPr lang="en-US" sz="1800" dirty="0" err="1"/>
              <a:t>dụng</a:t>
            </a:r>
            <a:r>
              <a:rPr lang="en-US" sz="1800" dirty="0"/>
              <a:t> </a:t>
            </a:r>
            <a:r>
              <a:rPr lang="en-US" sz="1800" dirty="0" err="1"/>
              <a:t>mô</a:t>
            </a:r>
            <a:r>
              <a:rPr lang="en-US" sz="1800" dirty="0"/>
              <a:t> </a:t>
            </a:r>
            <a:r>
              <a:rPr lang="en-US" sz="1800" dirty="0" err="1"/>
              <a:t>hình</a:t>
            </a:r>
            <a:r>
              <a:rPr lang="en-US" sz="1800" dirty="0"/>
              <a:t> </a:t>
            </a:r>
            <a:r>
              <a:rPr lang="en-US" sz="1800" dirty="0" err="1"/>
              <a:t>Transforner</a:t>
            </a:r>
            <a:r>
              <a:rPr lang="en-US" sz="1800" dirty="0"/>
              <a:t> encoder-decoder </a:t>
            </a:r>
            <a:r>
              <a:rPr lang="en-US" sz="1800" dirty="0" err="1"/>
              <a:t>để</a:t>
            </a:r>
            <a:r>
              <a:rPr lang="en-US" sz="1800" dirty="0"/>
              <a:t>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nhiệm</a:t>
            </a:r>
            <a:r>
              <a:rPr lang="en-US" sz="1800" dirty="0"/>
              <a:t> </a:t>
            </a:r>
            <a:r>
              <a:rPr lang="en-US" sz="1800" dirty="0" err="1"/>
              <a:t>vụ</a:t>
            </a:r>
            <a:r>
              <a:rPr lang="en-US" sz="1800" dirty="0"/>
              <a:t> </a:t>
            </a:r>
            <a:r>
              <a:rPr lang="en-US" sz="1800" dirty="0" err="1"/>
              <a:t>khác</a:t>
            </a:r>
            <a:r>
              <a:rPr lang="en-US" sz="1800" dirty="0"/>
              <a:t> </a:t>
            </a:r>
            <a:r>
              <a:rPr lang="en-US" sz="1800" dirty="0" err="1"/>
              <a:t>nhau</a:t>
            </a:r>
            <a:endParaRPr lang="en-US" sz="1800" dirty="0"/>
          </a:p>
          <a:p>
            <a:pPr>
              <a:buFont typeface="Arial"/>
              <a:buChar char="●"/>
            </a:pPr>
            <a:r>
              <a:rPr lang="en-US" sz="1800" dirty="0">
                <a:sym typeface="Arial"/>
              </a:rPr>
              <a:t>K</a:t>
            </a:r>
            <a:r>
              <a:rPr lang="vi-VN" sz="1800" dirty="0">
                <a:sym typeface="Arial"/>
              </a:rPr>
              <a:t>hông sử dụng thêm các thành phần có thể </a:t>
            </a:r>
            <a:r>
              <a:rPr lang="en-US" sz="1800" dirty="0" err="1">
                <a:sym typeface="Arial"/>
              </a:rPr>
              <a:t>huấn</a:t>
            </a:r>
            <a:r>
              <a:rPr lang="en-US" sz="1800" dirty="0">
                <a:sym typeface="Arial"/>
              </a:rPr>
              <a:t> </a:t>
            </a:r>
            <a:r>
              <a:rPr lang="en-US" sz="1800" dirty="0" err="1">
                <a:sym typeface="Arial"/>
              </a:rPr>
              <a:t>luyện</a:t>
            </a:r>
            <a:r>
              <a:rPr lang="en-US" sz="1800" dirty="0">
                <a:sym typeface="Arial"/>
              </a:rPr>
              <a:t> </a:t>
            </a:r>
            <a:r>
              <a:rPr lang="vi-VN" sz="1800" dirty="0">
                <a:sym typeface="Arial"/>
              </a:rPr>
              <a:t>được trong quá trình </a:t>
            </a:r>
            <a:r>
              <a:rPr lang="en-US" sz="1800" dirty="0">
                <a:sym typeface="Arial"/>
              </a:rPr>
              <a:t>pretraining </a:t>
            </a:r>
            <a:r>
              <a:rPr lang="vi-VN" sz="1800" dirty="0">
                <a:sym typeface="Arial"/>
              </a:rPr>
              <a:t>hoặc </a:t>
            </a:r>
            <a:r>
              <a:rPr lang="en-US" sz="1800" dirty="0">
                <a:sym typeface="Arial"/>
              </a:rPr>
              <a:t>finetuning</a:t>
            </a:r>
          </a:p>
          <a:p>
            <a:pPr>
              <a:buFont typeface="Arial"/>
              <a:buChar char="●"/>
            </a:pPr>
            <a:r>
              <a:rPr lang="en-US" sz="1800" dirty="0">
                <a:sym typeface="Arial"/>
              </a:rPr>
              <a:t>T</a:t>
            </a:r>
            <a:r>
              <a:rPr lang="vi-VN" sz="1800" dirty="0" err="1">
                <a:sym typeface="Arial"/>
              </a:rPr>
              <a:t>uân</a:t>
            </a:r>
            <a:r>
              <a:rPr lang="vi-VN" sz="1800" dirty="0">
                <a:sym typeface="Arial"/>
              </a:rPr>
              <a:t> theo </a:t>
            </a:r>
            <a:r>
              <a:rPr lang="vi-VN" sz="1800" dirty="0" err="1">
                <a:sym typeface="Arial"/>
              </a:rPr>
              <a:t>Normformer</a:t>
            </a:r>
            <a:r>
              <a:rPr lang="vi-VN" sz="1800" dirty="0">
                <a:sym typeface="Arial"/>
              </a:rPr>
              <a:t> để thêm hai lớp chuẩn hóa (LN) và </a:t>
            </a:r>
            <a:r>
              <a:rPr lang="vi-VN" sz="1800" dirty="0" err="1">
                <a:sym typeface="Arial"/>
              </a:rPr>
              <a:t>Hasdacale</a:t>
            </a:r>
            <a:r>
              <a:rPr lang="en-US" sz="1800" dirty="0">
                <a:sym typeface="Arial"/>
              </a:rPr>
              <a:t> attention</a:t>
            </a:r>
            <a:r>
              <a:rPr lang="vi-VN" sz="1800" dirty="0">
                <a:sym typeface="Arial"/>
              </a:rPr>
              <a:t> để ổn định quá trình đào tạo và tăng tốc độ hội tụ.</a:t>
            </a: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extLst>
      <p:ext uri="{BB962C8B-B14F-4D97-AF65-F5344CB8AC3E}">
        <p14:creationId xmlns:p14="http://schemas.microsoft.com/office/powerpoint/2010/main" val="91530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r>
              <a:rPr lang="en-US" sz="2000" b="1" dirty="0"/>
              <a:t>.</a:t>
            </a:r>
            <a:endParaRPr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128587" y="1541373"/>
            <a:ext cx="4172193" cy="519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err="1"/>
              <a:t>Với</a:t>
            </a:r>
            <a:r>
              <a:rPr lang="en-US" sz="1800" dirty="0"/>
              <a:t> 3 </a:t>
            </a:r>
            <a:r>
              <a:rPr lang="en-US" sz="1800" dirty="0" err="1"/>
              <a:t>đặc</a:t>
            </a:r>
            <a:r>
              <a:rPr lang="en-US" sz="1800" dirty="0"/>
              <a:t> </a:t>
            </a:r>
            <a:r>
              <a:rPr lang="en-US" sz="1800"/>
              <a:t>điểm</a:t>
            </a:r>
            <a:endParaRPr lang="vi-VN" sz="1600" dirty="0"/>
          </a:p>
        </p:txBody>
      </p:sp>
      <p:sp>
        <p:nvSpPr>
          <p:cNvPr id="3" name="Rectangle 2">
            <a:extLst>
              <a:ext uri="{FF2B5EF4-FFF2-40B4-BE49-F238E27FC236}">
                <a16:creationId xmlns:a16="http://schemas.microsoft.com/office/drawing/2014/main" id="{3624A99B-E228-C51E-B43A-C9B1ED7D9BBE}"/>
              </a:ext>
            </a:extLst>
          </p:cNvPr>
          <p:cNvSpPr/>
          <p:nvPr/>
        </p:nvSpPr>
        <p:spPr>
          <a:xfrm>
            <a:off x="1605362" y="2571750"/>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tác</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5" name="Google Shape;85;p16">
            <a:extLst>
              <a:ext uri="{FF2B5EF4-FFF2-40B4-BE49-F238E27FC236}">
                <a16:creationId xmlns:a16="http://schemas.microsoft.com/office/drawing/2014/main" id="{B12B4BFE-B2DF-158C-32B2-5BC6F7E08761}"/>
              </a:ext>
            </a:extLst>
          </p:cNvPr>
          <p:cNvSpPr txBox="1">
            <a:spLocks/>
          </p:cNvSpPr>
          <p:nvPr/>
        </p:nvSpPr>
        <p:spPr>
          <a:xfrm>
            <a:off x="1559877" y="2000289"/>
            <a:ext cx="1819033"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tx1"/>
                </a:solidFill>
              </a:rPr>
              <a:t>Task Agnostic</a:t>
            </a:r>
            <a:endParaRPr lang="vi-VN" sz="1600" dirty="0">
              <a:solidFill>
                <a:schemeClr val="tx1"/>
              </a:solidFill>
            </a:endParaRPr>
          </a:p>
        </p:txBody>
      </p:sp>
      <p:sp>
        <p:nvSpPr>
          <p:cNvPr id="6" name="Rectangle 5">
            <a:extLst>
              <a:ext uri="{FF2B5EF4-FFF2-40B4-BE49-F238E27FC236}">
                <a16:creationId xmlns:a16="http://schemas.microsoft.com/office/drawing/2014/main" id="{773CC59B-C6DF-DE8B-9F16-4D34B81937DB}"/>
              </a:ext>
            </a:extLst>
          </p:cNvPr>
          <p:cNvSpPr/>
          <p:nvPr/>
        </p:nvSpPr>
        <p:spPr>
          <a:xfrm>
            <a:off x="6164173" y="2498297"/>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input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và</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ouput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85;p16">
            <a:extLst>
              <a:ext uri="{FF2B5EF4-FFF2-40B4-BE49-F238E27FC236}">
                <a16:creationId xmlns:a16="http://schemas.microsoft.com/office/drawing/2014/main" id="{2AAB97CE-21C5-939B-CF17-D5A251CF7EEA}"/>
              </a:ext>
            </a:extLst>
          </p:cNvPr>
          <p:cNvSpPr txBox="1">
            <a:spLocks/>
          </p:cNvSpPr>
          <p:nvPr/>
        </p:nvSpPr>
        <p:spPr>
          <a:xfrm>
            <a:off x="5876808" y="2000289"/>
            <a:ext cx="230279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6">
                    <a:lumMod val="75000"/>
                  </a:schemeClr>
                </a:solidFill>
              </a:rPr>
              <a:t>Modality Agnostic</a:t>
            </a:r>
            <a:endParaRPr lang="vi-VN" sz="1600" dirty="0">
              <a:solidFill>
                <a:schemeClr val="accent6">
                  <a:lumMod val="75000"/>
                </a:schemeClr>
              </a:solidFill>
            </a:endParaRPr>
          </a:p>
        </p:txBody>
      </p:sp>
      <p:sp>
        <p:nvSpPr>
          <p:cNvPr id="8" name="Rectangle 7">
            <a:extLst>
              <a:ext uri="{FF2B5EF4-FFF2-40B4-BE49-F238E27FC236}">
                <a16:creationId xmlns:a16="http://schemas.microsoft.com/office/drawing/2014/main" id="{48CDD334-4A57-93F1-F98F-2B2D4169653A}"/>
              </a:ext>
            </a:extLst>
          </p:cNvPr>
          <p:cNvSpPr/>
          <p:nvPr/>
        </p:nvSpPr>
        <p:spPr>
          <a:xfrm>
            <a:off x="3510367" y="3802090"/>
            <a:ext cx="2540389"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Đủ</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dạng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về</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nhiệm</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bài</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toán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để</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có</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khả</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năng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tổng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quát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hóa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một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cách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mạnh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mẽ</a:t>
            </a:r>
            <a:r>
              <a:rPr lang="en-US" b="0" i="0" dirty="0">
                <a:solidFill>
                  <a:srgbClr val="E3E3E3"/>
                </a:solidFill>
                <a:effectLst/>
                <a:latin typeface="Roboto" panose="02000000000000000000" pitchFamily="2" charset="0"/>
                <a:ea typeface="Roboto" panose="02000000000000000000" pitchFamily="2" charset="0"/>
                <a:cs typeface="Roboto" panose="02000000000000000000" pitchFamily="2" charset="0"/>
              </a:rPr>
              <a: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85;p16">
            <a:extLst>
              <a:ext uri="{FF2B5EF4-FFF2-40B4-BE49-F238E27FC236}">
                <a16:creationId xmlns:a16="http://schemas.microsoft.com/office/drawing/2014/main" id="{AF29B658-F157-56B9-8458-81A39B85D58E}"/>
              </a:ext>
            </a:extLst>
          </p:cNvPr>
          <p:cNvSpPr txBox="1">
            <a:spLocks/>
          </p:cNvSpPr>
          <p:nvPr/>
        </p:nvSpPr>
        <p:spPr>
          <a:xfrm>
            <a:off x="3270505" y="3390544"/>
            <a:ext cx="334727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3"/>
                </a:solidFill>
              </a:rPr>
              <a:t>Task Comprehensiveness</a:t>
            </a:r>
            <a:endParaRPr lang="vi-VN" sz="1600" dirty="0">
              <a:solidFill>
                <a:schemeClr val="accent3"/>
              </a:solidFill>
            </a:endParaRPr>
          </a:p>
        </p:txBody>
      </p:sp>
    </p:spTree>
    <p:extLst>
      <p:ext uri="{BB962C8B-B14F-4D97-AF65-F5344CB8AC3E}">
        <p14:creationId xmlns:p14="http://schemas.microsoft.com/office/powerpoint/2010/main" val="109677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400" b="1" dirty="0" err="1"/>
              <a:t>Nội</a:t>
            </a:r>
            <a:r>
              <a:rPr lang="en-US" sz="2400" b="1" dirty="0"/>
              <a:t> dung 3: </a:t>
            </a:r>
            <a:r>
              <a:rPr lang="en-US" sz="2400" b="1" dirty="0" err="1"/>
              <a:t>Đánh</a:t>
            </a:r>
            <a:r>
              <a:rPr lang="en-US" sz="2400" b="1" dirty="0"/>
              <a:t> </a:t>
            </a:r>
            <a:r>
              <a:rPr lang="en-US" sz="2400" b="1" dirty="0" err="1"/>
              <a:t>giá</a:t>
            </a:r>
            <a:r>
              <a:rPr lang="en-US" sz="2400" b="1" dirty="0"/>
              <a:t> </a:t>
            </a:r>
            <a:r>
              <a:rPr lang="en-US" sz="2400" b="1" dirty="0" err="1"/>
              <a:t>và</a:t>
            </a:r>
            <a:r>
              <a:rPr lang="en-US" sz="2400" b="1" dirty="0"/>
              <a:t> so </a:t>
            </a:r>
            <a:r>
              <a:rPr lang="en-US" sz="2400" b="1" dirty="0" err="1"/>
              <a:t>sánh</a:t>
            </a:r>
            <a:r>
              <a:rPr lang="en-US" sz="2400" b="1"/>
              <a:t> với</a:t>
            </a:r>
            <a:r>
              <a:rPr lang="en-US" sz="2400" b="1" dirty="0"/>
              <a:t> </a:t>
            </a:r>
            <a:r>
              <a:rPr lang="en-US" sz="2400" b="1" dirty="0" err="1"/>
              <a:t>các</a:t>
            </a:r>
            <a:r>
              <a:rPr lang="en-US" sz="2400" b="1" dirty="0"/>
              <a:t> </a:t>
            </a:r>
            <a:r>
              <a:rPr lang="en-US" sz="2400" b="1" dirty="0" err="1"/>
              <a:t>mô</a:t>
            </a:r>
            <a:r>
              <a:rPr lang="en-US" sz="2400" b="1" dirty="0"/>
              <a:t> </a:t>
            </a:r>
            <a:r>
              <a:rPr lang="en-US" sz="2400" b="1" dirty="0" err="1"/>
              <a:t>hình</a:t>
            </a:r>
            <a:r>
              <a:rPr lang="en-US" sz="2400" b="1" dirty="0"/>
              <a:t> SOTA </a:t>
            </a:r>
            <a:r>
              <a:rPr lang="en-US" sz="2400" b="1" dirty="0" err="1"/>
              <a:t>khác</a:t>
            </a:r>
            <a:r>
              <a:rPr lang="en-US" sz="2400" b="1" dirty="0"/>
              <a:t> </a:t>
            </a:r>
            <a:r>
              <a:rPr lang="en-US" sz="2400" b="1" dirty="0" err="1"/>
              <a:t>trên</a:t>
            </a:r>
            <a:r>
              <a:rPr lang="en-US" sz="2400" b="1" dirty="0"/>
              <a:t> </a:t>
            </a:r>
            <a:r>
              <a:rPr lang="en-US" sz="2400" b="1" dirty="0" err="1"/>
              <a:t>từng</a:t>
            </a:r>
            <a:r>
              <a:rPr lang="en-US" sz="2400" b="1" dirty="0"/>
              <a:t> </a:t>
            </a:r>
            <a:r>
              <a:rPr lang="en-US" sz="2400" b="1" dirty="0" err="1"/>
              <a:t>lĩnh</a:t>
            </a:r>
            <a:r>
              <a:rPr lang="en-US" sz="2400" b="1" dirty="0"/>
              <a:t> </a:t>
            </a:r>
            <a:r>
              <a:rPr lang="en-US" sz="2400" b="1" dirty="0" err="1"/>
              <a:t>vực</a:t>
            </a:r>
            <a:endParaRPr sz="2400" dirty="0"/>
          </a:p>
        </p:txBody>
      </p:sp>
      <p:sp>
        <p:nvSpPr>
          <p:cNvPr id="2" name="Google Shape;85;p16">
            <a:extLst>
              <a:ext uri="{FF2B5EF4-FFF2-40B4-BE49-F238E27FC236}">
                <a16:creationId xmlns:a16="http://schemas.microsoft.com/office/drawing/2014/main" id="{6F269985-AEF2-7EAB-6D74-3F6554856AE2}"/>
              </a:ext>
            </a:extLst>
          </p:cNvPr>
          <p:cNvSpPr txBox="1">
            <a:spLocks/>
          </p:cNvSpPr>
          <p:nvPr/>
        </p:nvSpPr>
        <p:spPr>
          <a:xfrm>
            <a:off x="280728" y="1998573"/>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2000" dirty="0">
                <a:sym typeface="Arial"/>
              </a:rPr>
              <a:t>Natural Language Understanding: </a:t>
            </a:r>
            <a:r>
              <a:rPr lang="en-US" sz="2000" dirty="0" err="1"/>
              <a:t>RoBERTa</a:t>
            </a:r>
            <a:r>
              <a:rPr lang="en-US" sz="2000" dirty="0"/>
              <a:t>, ELECTRA </a:t>
            </a:r>
            <a:r>
              <a:rPr lang="en-US" sz="2000" dirty="0" err="1"/>
              <a:t>và</a:t>
            </a:r>
            <a:r>
              <a:rPr lang="en-US" sz="2000" dirty="0"/>
              <a:t> </a:t>
            </a:r>
            <a:r>
              <a:rPr lang="en-US" sz="2000" dirty="0" err="1"/>
              <a:t>DeBERTa</a:t>
            </a:r>
            <a:r>
              <a:rPr lang="en-US" sz="2000" dirty="0">
                <a:sym typeface="Arial"/>
              </a:rPr>
              <a:t> </a:t>
            </a:r>
          </a:p>
          <a:p>
            <a:pPr>
              <a:buFont typeface="Arial"/>
              <a:buChar char="●"/>
            </a:pPr>
            <a:r>
              <a:rPr lang="en-US" sz="2000" dirty="0">
                <a:sym typeface="Arial"/>
              </a:rPr>
              <a:t>Natural Language Generation: </a:t>
            </a:r>
            <a:r>
              <a:rPr lang="en-US" sz="2000" dirty="0" err="1"/>
              <a:t>UniLM</a:t>
            </a:r>
            <a:r>
              <a:rPr lang="en-US" sz="2000" dirty="0"/>
              <a:t>, Pegasus </a:t>
            </a:r>
            <a:r>
              <a:rPr lang="en-US" sz="2000" dirty="0" err="1"/>
              <a:t>và</a:t>
            </a:r>
            <a:r>
              <a:rPr lang="en-US" sz="2000" dirty="0"/>
              <a:t> </a:t>
            </a:r>
            <a:r>
              <a:rPr lang="en-US" sz="2000" dirty="0" err="1"/>
              <a:t>ProphetNet</a:t>
            </a:r>
            <a:endParaRPr lang="en-US" sz="2000" dirty="0"/>
          </a:p>
          <a:p>
            <a:pPr>
              <a:buFont typeface="Arial"/>
              <a:buChar char="●"/>
            </a:pPr>
            <a:r>
              <a:rPr lang="en-US" sz="2000" dirty="0">
                <a:sym typeface="Arial"/>
              </a:rPr>
              <a:t>Image Classification: MoCo-v3, </a:t>
            </a:r>
            <a:r>
              <a:rPr lang="en-US" sz="2000" dirty="0" err="1">
                <a:sym typeface="Arial"/>
              </a:rPr>
              <a:t>BEiT</a:t>
            </a:r>
            <a:r>
              <a:rPr lang="en-US" sz="2000" dirty="0">
                <a:sym typeface="Arial"/>
              </a:rPr>
              <a:t> </a:t>
            </a:r>
            <a:r>
              <a:rPr lang="en-US" sz="2000" dirty="0" err="1">
                <a:sym typeface="Arial"/>
              </a:rPr>
              <a:t>và</a:t>
            </a:r>
            <a:r>
              <a:rPr lang="en-US" sz="2000" dirty="0">
                <a:sym typeface="Arial"/>
              </a:rPr>
              <a:t> MAE.</a:t>
            </a:r>
          </a:p>
          <a:p>
            <a:pPr>
              <a:buFont typeface="Arial"/>
              <a:buChar char="●"/>
            </a:pPr>
            <a:r>
              <a:rPr lang="vi-VN" sz="2000" dirty="0" err="1"/>
              <a:t>Image</a:t>
            </a:r>
            <a:r>
              <a:rPr lang="vi-VN" sz="2000" dirty="0"/>
              <a:t> </a:t>
            </a:r>
            <a:r>
              <a:rPr lang="vi-VN" sz="2000" dirty="0" err="1"/>
              <a:t>Captioning</a:t>
            </a:r>
            <a:r>
              <a:rPr lang="en-US" sz="2000" dirty="0"/>
              <a:t>: VL-T5, OSCAR, LEMON </a:t>
            </a:r>
            <a:r>
              <a:rPr lang="en-US" sz="2000" dirty="0" err="1"/>
              <a:t>và</a:t>
            </a:r>
            <a:r>
              <a:rPr lang="en-US" sz="2000" dirty="0"/>
              <a:t> </a:t>
            </a:r>
            <a:r>
              <a:rPr lang="en-US" sz="2000" dirty="0" err="1"/>
              <a:t>SimVLM</a:t>
            </a:r>
            <a:r>
              <a:rPr lang="en-US" sz="2000" dirty="0"/>
              <a:t>.</a:t>
            </a:r>
          </a:p>
          <a:p>
            <a:pPr>
              <a:buFont typeface="Arial"/>
              <a:buChar char="●"/>
            </a:pPr>
            <a:r>
              <a:rPr lang="vi-VN" sz="2000" dirty="0"/>
              <a:t>VQA </a:t>
            </a:r>
            <a:r>
              <a:rPr lang="vi-VN" sz="2000" dirty="0" err="1"/>
              <a:t>and</a:t>
            </a:r>
            <a:r>
              <a:rPr lang="vi-VN" sz="2000" dirty="0"/>
              <a:t> </a:t>
            </a:r>
            <a:r>
              <a:rPr lang="en-US" sz="2000" dirty="0"/>
              <a:t>V</a:t>
            </a:r>
            <a:r>
              <a:rPr lang="vi-VN" sz="2000" dirty="0" err="1"/>
              <a:t>isual</a:t>
            </a:r>
            <a:r>
              <a:rPr lang="vi-VN" sz="2000" dirty="0"/>
              <a:t> </a:t>
            </a:r>
            <a:r>
              <a:rPr lang="en-US" sz="2000" dirty="0"/>
              <a:t>E</a:t>
            </a:r>
            <a:r>
              <a:rPr lang="vi-VN" sz="2000" dirty="0" err="1"/>
              <a:t>ntailment</a:t>
            </a:r>
            <a:r>
              <a:rPr lang="en-US" sz="2000" dirty="0"/>
              <a:t>: Florence, </a:t>
            </a:r>
            <a:r>
              <a:rPr lang="en-US" sz="2000" dirty="0" err="1"/>
              <a:t>SimVLM</a:t>
            </a:r>
            <a:r>
              <a:rPr lang="en-US" sz="2000" dirty="0"/>
              <a:t>, </a:t>
            </a:r>
            <a:r>
              <a:rPr lang="en-US" sz="2000" dirty="0" err="1"/>
              <a:t>VLMo</a:t>
            </a:r>
            <a:r>
              <a:rPr lang="en-US" sz="2000" dirty="0"/>
              <a:t> </a:t>
            </a:r>
            <a:r>
              <a:rPr lang="en-US" sz="2000" dirty="0" err="1"/>
              <a:t>và</a:t>
            </a:r>
            <a:r>
              <a:rPr lang="en-US" sz="2000" dirty="0"/>
              <a:t> METER.</a:t>
            </a:r>
          </a:p>
          <a:p>
            <a:pPr>
              <a:buFont typeface="Arial"/>
              <a:buChar char="●"/>
            </a:pPr>
            <a:r>
              <a:rPr lang="en-US" sz="2000" dirty="0"/>
              <a:t>T</a:t>
            </a:r>
            <a:r>
              <a:rPr lang="vi-VN" sz="2000" dirty="0" err="1"/>
              <a:t>ext</a:t>
            </a:r>
            <a:r>
              <a:rPr lang="vi-VN" sz="2000" dirty="0"/>
              <a:t>-to-</a:t>
            </a:r>
            <a:r>
              <a:rPr lang="en-US" sz="2000" dirty="0"/>
              <a:t>I</a:t>
            </a:r>
            <a:r>
              <a:rPr lang="vi-VN" sz="2000" dirty="0" err="1"/>
              <a:t>mage</a:t>
            </a:r>
            <a:r>
              <a:rPr lang="vi-VN" sz="2000" dirty="0"/>
              <a:t> </a:t>
            </a:r>
            <a:r>
              <a:rPr lang="en-US" sz="2000" dirty="0"/>
              <a:t>G</a:t>
            </a:r>
            <a:r>
              <a:rPr lang="vi-VN" sz="2000" dirty="0" err="1"/>
              <a:t>eneration</a:t>
            </a:r>
            <a:r>
              <a:rPr lang="en-US" sz="2000" dirty="0"/>
              <a:t>: DALLE, </a:t>
            </a:r>
            <a:r>
              <a:rPr lang="en-US" sz="2000" dirty="0" err="1"/>
              <a:t>CogView</a:t>
            </a:r>
            <a:r>
              <a:rPr lang="en-US" sz="2000" dirty="0"/>
              <a:t>, GLIDE, Unifying.</a:t>
            </a:r>
            <a:endParaRPr lang="vi-VN" sz="2000" dirty="0"/>
          </a:p>
          <a:p>
            <a:pPr indent="0">
              <a:spcBef>
                <a:spcPts val="1600"/>
              </a:spcBef>
              <a:buFont typeface="Roboto"/>
              <a:buNone/>
            </a:pPr>
            <a:endParaRPr lang="vi-VN" sz="2000" dirty="0"/>
          </a:p>
          <a:p>
            <a:pPr indent="0">
              <a:spcBef>
                <a:spcPts val="1600"/>
              </a:spcBef>
              <a:buFont typeface="Roboto"/>
              <a:buNone/>
            </a:pPr>
            <a:endParaRPr lang="vi-VN" sz="2000" dirty="0"/>
          </a:p>
          <a:p>
            <a:pPr marL="914400" indent="0">
              <a:spcBef>
                <a:spcPts val="1600"/>
              </a:spcBef>
              <a:spcAft>
                <a:spcPts val="1600"/>
              </a:spcAft>
              <a:buFont typeface="Roboto"/>
              <a:buNone/>
            </a:pPr>
            <a:endParaRPr lang="vi-VN" sz="2000" dirty="0"/>
          </a:p>
        </p:txBody>
      </p:sp>
    </p:spTree>
    <p:extLst>
      <p:ext uri="{BB962C8B-B14F-4D97-AF65-F5344CB8AC3E}">
        <p14:creationId xmlns:p14="http://schemas.microsoft.com/office/powerpoint/2010/main" val="3736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941943"/>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Xây dựng mô hình hoàn chỉnh.</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giải</a:t>
            </a:r>
            <a:r>
              <a:rPr lang="en-US" dirty="0">
                <a:latin typeface="Arial"/>
                <a:ea typeface="Arial"/>
                <a:cs typeface="Arial"/>
                <a:sym typeface="Arial"/>
              </a:rPr>
              <a:t> </a:t>
            </a:r>
            <a:r>
              <a:rPr lang="en-US" dirty="0" err="1">
                <a:latin typeface="Arial"/>
                <a:ea typeface="Arial"/>
                <a:cs typeface="Arial"/>
                <a:sym typeface="Arial"/>
              </a:rPr>
              <a:t>quyết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nhiều</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dữ</a:t>
            </a:r>
            <a:r>
              <a:rPr lang="en-US" dirty="0">
                <a:latin typeface="Arial"/>
                <a:ea typeface="Arial"/>
                <a:cs typeface="Arial"/>
                <a:sym typeface="Arial"/>
              </a:rPr>
              <a:t> </a:t>
            </a:r>
            <a:r>
              <a:rPr lang="en-US" dirty="0" err="1">
                <a:latin typeface="Arial"/>
                <a:ea typeface="Arial"/>
                <a:cs typeface="Arial"/>
                <a:sym typeface="Arial"/>
              </a:rPr>
              <a:t>liệu</a:t>
            </a:r>
            <a:r>
              <a:rPr lang="en-US" dirty="0">
                <a:latin typeface="Arial"/>
                <a:ea typeface="Arial"/>
                <a:cs typeface="Arial"/>
                <a:sym typeface="Arial"/>
              </a:rPr>
              <a:t> </a:t>
            </a:r>
            <a:r>
              <a:rPr lang="en-US" dirty="0" err="1">
                <a:latin typeface="Arial"/>
                <a:ea typeface="Arial"/>
                <a:cs typeface="Arial"/>
                <a:sym typeface="Arial"/>
              </a:rPr>
              <a:t>tuy</a:t>
            </a:r>
            <a:r>
              <a:rPr lang="en-US" dirty="0">
                <a:latin typeface="Arial"/>
                <a:ea typeface="Arial"/>
                <a:cs typeface="Arial"/>
                <a:sym typeface="Arial"/>
              </a:rPr>
              <a:t> </a:t>
            </a:r>
            <a:r>
              <a:rPr lang="en-US" dirty="0" err="1">
                <a:latin typeface="Arial"/>
                <a:ea typeface="Arial"/>
                <a:cs typeface="Arial"/>
                <a:sym typeface="Arial"/>
              </a:rPr>
              <a:t>nhiên</a:t>
            </a:r>
            <a:r>
              <a:rPr lang="en-US" dirty="0">
                <a:latin typeface="Arial"/>
                <a:ea typeface="Arial"/>
                <a:cs typeface="Arial"/>
                <a:sym typeface="Arial"/>
              </a:rPr>
              <a:t> </a:t>
            </a:r>
            <a:r>
              <a:rPr lang="en-US" dirty="0" err="1">
                <a:latin typeface="Arial"/>
                <a:ea typeface="Arial"/>
                <a:cs typeface="Arial"/>
                <a:sym typeface="Arial"/>
              </a:rPr>
              <a:t>vẫn</a:t>
            </a:r>
            <a:r>
              <a:rPr lang="en-US" dirty="0">
                <a:latin typeface="Arial"/>
                <a:ea typeface="Arial"/>
                <a:cs typeface="Arial"/>
                <a:sym typeface="Arial"/>
              </a:rPr>
              <a:t> </a:t>
            </a:r>
            <a:r>
              <a:rPr lang="en-US" dirty="0" err="1">
                <a:latin typeface="Arial"/>
                <a:ea typeface="Arial"/>
                <a:cs typeface="Arial"/>
                <a:sym typeface="Arial"/>
              </a:rPr>
              <a:t>đạt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độ</a:t>
            </a:r>
            <a:r>
              <a:rPr lang="en-US" dirty="0">
                <a:latin typeface="Arial"/>
                <a:ea typeface="Arial"/>
                <a:cs typeface="Arial"/>
                <a:sym typeface="Arial"/>
              </a:rPr>
              <a:t> </a:t>
            </a:r>
            <a:r>
              <a:rPr lang="en-US" dirty="0" err="1">
                <a:latin typeface="Arial"/>
                <a:ea typeface="Arial"/>
                <a:cs typeface="Arial"/>
                <a:sym typeface="Arial"/>
              </a:rPr>
              <a:t>hiệu</a:t>
            </a:r>
            <a:r>
              <a:rPr lang="en-US" dirty="0">
                <a:latin typeface="Arial"/>
                <a:ea typeface="Arial"/>
                <a:cs typeface="Arial"/>
                <a:sym typeface="Arial"/>
              </a:rPr>
              <a:t> </a:t>
            </a:r>
            <a:r>
              <a:rPr lang="en-US" dirty="0" err="1">
                <a:latin typeface="Arial"/>
                <a:ea typeface="Arial"/>
                <a:cs typeface="Arial"/>
                <a:sym typeface="Arial"/>
              </a:rPr>
              <a:t>quả</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thậm</a:t>
            </a:r>
            <a:r>
              <a:rPr lang="en-US" dirty="0">
                <a:latin typeface="Arial"/>
                <a:ea typeface="Arial"/>
                <a:cs typeface="Arial"/>
                <a:sym typeface="Arial"/>
              </a:rPr>
              <a:t> </a:t>
            </a:r>
            <a:r>
              <a:rPr lang="en-US" dirty="0" err="1">
                <a:latin typeface="Arial"/>
                <a:ea typeface="Arial"/>
                <a:cs typeface="Arial"/>
                <a:sym typeface="Arial"/>
              </a:rPr>
              <a:t>chí</a:t>
            </a:r>
            <a:r>
              <a:rPr lang="en-US" dirty="0">
                <a:latin typeface="Arial"/>
                <a:ea typeface="Arial"/>
                <a:cs typeface="Arial"/>
                <a:sym typeface="Arial"/>
              </a:rPr>
              <a:t> </a:t>
            </a:r>
            <a:r>
              <a:rPr lang="en-US" dirty="0" err="1">
                <a:latin typeface="Arial"/>
                <a:ea typeface="Arial"/>
                <a:cs typeface="Arial"/>
                <a:sym typeface="Arial"/>
              </a:rPr>
              <a:t>tốt</a:t>
            </a:r>
            <a:r>
              <a:rPr lang="en-US" dirty="0">
                <a:latin typeface="Arial"/>
                <a:ea typeface="Arial"/>
                <a:cs typeface="Arial"/>
                <a:sym typeface="Arial"/>
              </a:rPr>
              <a:t> </a:t>
            </a:r>
            <a:r>
              <a:rPr lang="en-US" dirty="0" err="1">
                <a:latin typeface="Arial"/>
                <a:ea typeface="Arial"/>
                <a:cs typeface="Arial"/>
                <a:sym typeface="Arial"/>
              </a:rPr>
              <a:t>hơn</a:t>
            </a:r>
            <a:r>
              <a:rPr lang="en-US" dirty="0">
                <a:latin typeface="Arial"/>
                <a:ea typeface="Arial"/>
                <a:cs typeface="Arial"/>
                <a:sym typeface="Arial"/>
              </a:rPr>
              <a:t> so </a:t>
            </a:r>
            <a:r>
              <a:rPr lang="en-US" dirty="0" err="1">
                <a:latin typeface="Arial"/>
                <a:ea typeface="Arial"/>
                <a:cs typeface="Arial"/>
                <a:sym typeface="Arial"/>
              </a:rPr>
              <a:t>với</a:t>
            </a:r>
            <a:r>
              <a:rPr lang="en-US" dirty="0">
                <a:latin typeface="Arial"/>
                <a:ea typeface="Arial"/>
                <a:cs typeface="Arial"/>
                <a:sym typeface="Arial"/>
              </a:rPr>
              <a:t> SOTA </a:t>
            </a:r>
            <a:r>
              <a:rPr lang="en-US" dirty="0" err="1">
                <a:latin typeface="Arial"/>
                <a:ea typeface="Arial"/>
                <a:cs typeface="Arial"/>
                <a:sym typeface="Arial"/>
              </a:rPr>
              <a:t>trên</a:t>
            </a:r>
            <a:r>
              <a:rPr lang="en-US" dirty="0">
                <a:latin typeface="Arial"/>
                <a:ea typeface="Arial"/>
                <a:cs typeface="Arial"/>
                <a:sym typeface="Arial"/>
              </a:rPr>
              <a:t> </a:t>
            </a:r>
            <a:r>
              <a:rPr lang="en-US" dirty="0" err="1">
                <a:latin typeface="Arial"/>
                <a:ea typeface="Arial"/>
                <a:cs typeface="Arial"/>
                <a:sym typeface="Arial"/>
              </a:rPr>
              <a:t>từng</a:t>
            </a:r>
            <a:r>
              <a:rPr lang="en-US" dirty="0">
                <a:latin typeface="Arial"/>
                <a:ea typeface="Arial"/>
                <a:cs typeface="Arial"/>
                <a:sym typeface="Arial"/>
              </a:rPr>
              <a:t> </a:t>
            </a:r>
            <a:r>
              <a:rPr lang="en-US" dirty="0" err="1">
                <a:latin typeface="Arial"/>
                <a:ea typeface="Arial"/>
                <a:cs typeface="Arial"/>
                <a:sym typeface="Arial"/>
              </a:rPr>
              <a:t>lĩnh</a:t>
            </a:r>
            <a:r>
              <a:rPr lang="en-US" dirty="0">
                <a:latin typeface="Arial"/>
                <a:ea typeface="Arial"/>
                <a:cs typeface="Arial"/>
                <a:sym typeface="Arial"/>
              </a:rPr>
              <a:t> </a:t>
            </a:r>
            <a:r>
              <a:rPr lang="en-US" dirty="0" err="1">
                <a:latin typeface="Arial"/>
                <a:ea typeface="Arial"/>
                <a:cs typeface="Arial"/>
                <a:sym typeface="Arial"/>
              </a:rPr>
              <a:t>vực</a:t>
            </a:r>
            <a:endParaRPr lang="en-US" dirty="0">
              <a:latin typeface="Arial"/>
              <a:ea typeface="Arial"/>
              <a:cs typeface="Arial"/>
              <a:sym typeface="Arial"/>
            </a:endParaRPr>
          </a:p>
          <a:p>
            <a:pPr marL="457200" lvl="0" indent="-368300" algn="l" rtl="0">
              <a:spcBef>
                <a:spcPts val="0"/>
              </a:spcBef>
              <a:spcAft>
                <a:spcPts val="0"/>
              </a:spcAft>
              <a:buSzPts val="2200"/>
              <a:buFont typeface="Arial"/>
              <a:buChar char="●"/>
            </a:pPr>
            <a:r>
              <a:rPr lang="vi-VN" dirty="0">
                <a:latin typeface="Arial"/>
                <a:ea typeface="Arial"/>
                <a:cs typeface="Arial"/>
                <a:sym typeface="Arial"/>
              </a:rPr>
              <a:t>Báo cáo phương pháp và kỹ thuật của mô hình đã phát triển, kết quả thực nghiệm, đánh giá</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Một</a:t>
            </a:r>
            <a:r>
              <a:rPr lang="en-US" dirty="0">
                <a:latin typeface="Arial"/>
                <a:ea typeface="Arial"/>
                <a:cs typeface="Arial"/>
                <a:sym typeface="Arial"/>
              </a:rPr>
              <a:t> demo </a:t>
            </a:r>
            <a:r>
              <a:rPr lang="en-US" dirty="0" err="1">
                <a:latin typeface="Arial"/>
                <a:ea typeface="Arial"/>
                <a:cs typeface="Arial"/>
                <a:sym typeface="Arial"/>
              </a:rPr>
              <a:t>thực</a:t>
            </a:r>
            <a:r>
              <a:rPr lang="en-US" dirty="0">
                <a:latin typeface="Arial"/>
                <a:ea typeface="Arial"/>
                <a:cs typeface="Arial"/>
                <a:sym typeface="Arial"/>
              </a:rPr>
              <a:t> </a:t>
            </a:r>
            <a:r>
              <a:rPr lang="en-US" dirty="0" err="1">
                <a:latin typeface="Arial"/>
                <a:ea typeface="Arial"/>
                <a:cs typeface="Arial"/>
                <a:sym typeface="Arial"/>
              </a:rPr>
              <a:t>hiện</a:t>
            </a:r>
            <a:r>
              <a:rPr lang="en-US" dirty="0">
                <a:latin typeface="Arial"/>
                <a:ea typeface="Arial"/>
                <a:cs typeface="Arial"/>
                <a:sym typeface="Arial"/>
              </a:rPr>
              <a:t> </a:t>
            </a:r>
            <a:r>
              <a:rPr lang="en-US" dirty="0" err="1">
                <a:latin typeface="Arial"/>
                <a:ea typeface="Arial"/>
                <a:cs typeface="Arial"/>
                <a:sym typeface="Arial"/>
              </a:rPr>
              <a:t>một</a:t>
            </a:r>
            <a:r>
              <a:rPr lang="en-US" dirty="0">
                <a:latin typeface="Arial"/>
                <a:ea typeface="Arial"/>
                <a:cs typeface="Arial"/>
                <a:sym typeface="Arial"/>
              </a:rPr>
              <a:t> </a:t>
            </a:r>
            <a:r>
              <a:rPr lang="en-US" dirty="0" err="1">
                <a:latin typeface="Arial"/>
                <a:ea typeface="Arial"/>
                <a:cs typeface="Arial"/>
                <a:sym typeface="Arial"/>
              </a:rPr>
              <a:t>vài</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của</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để</a:t>
            </a:r>
            <a:r>
              <a:rPr lang="en-US" dirty="0">
                <a:latin typeface="Arial"/>
                <a:ea typeface="Arial"/>
                <a:cs typeface="Arial"/>
                <a:sym typeface="Arial"/>
              </a:rPr>
              <a:t> </a:t>
            </a:r>
            <a:r>
              <a:rPr lang="en-US" dirty="0" err="1">
                <a:latin typeface="Arial"/>
                <a:ea typeface="Arial"/>
                <a:cs typeface="Arial"/>
                <a:sym typeface="Arial"/>
              </a:rPr>
              <a:t>trực</a:t>
            </a:r>
            <a:r>
              <a:rPr lang="en-US" dirty="0">
                <a:latin typeface="Arial"/>
                <a:ea typeface="Arial"/>
                <a:cs typeface="Arial"/>
                <a:sym typeface="Arial"/>
              </a:rPr>
              <a:t> </a:t>
            </a:r>
            <a:r>
              <a:rPr lang="en-US" dirty="0" err="1">
                <a:latin typeface="Arial"/>
                <a:ea typeface="Arial"/>
                <a:cs typeface="Arial"/>
                <a:sym typeface="Arial"/>
              </a:rPr>
              <a:t>quan</a:t>
            </a:r>
            <a:endParaRPr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857</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Material - R01</vt:lpstr>
      <vt:lpstr>OFA: UNIFYING ARCHITECTURES, TASKS, AND MODALITIES THROUGH A SIMPLE SEQUENCE-TO-SEQUENCE LEARNING FRAMEWORK</vt:lpstr>
      <vt:lpstr>Tóm tắt </vt:lpstr>
      <vt:lpstr>Giới thiệu</vt:lpstr>
      <vt:lpstr>Mục tiêu</vt:lpstr>
      <vt:lpstr>Nội dung và Phương pháp</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OFA: UNIFYING ARCHITECTURES, TASKS, AND MODALITIES THROUGH A SIMPLE SEQUENCE-TO-SEQUENCE LEARNING FRAMEWORK</dc:title>
  <cp:lastModifiedBy>Nguyen Vu Duong</cp:lastModifiedBy>
  <cp:revision>11</cp:revision>
  <dcterms:modified xsi:type="dcterms:W3CDTF">2023-12-26T09:57:06Z</dcterms:modified>
</cp:coreProperties>
</file>