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2"/>
  </p:notesMasterIdLst>
  <p:sldIdLst>
    <p:sldId id="296" r:id="rId2"/>
    <p:sldId id="295" r:id="rId3"/>
    <p:sldId id="256" r:id="rId4"/>
    <p:sldId id="297" r:id="rId5"/>
    <p:sldId id="341" r:id="rId6"/>
    <p:sldId id="298" r:id="rId7"/>
    <p:sldId id="299" r:id="rId8"/>
    <p:sldId id="301" r:id="rId9"/>
    <p:sldId id="300" r:id="rId10"/>
    <p:sldId id="304" r:id="rId11"/>
    <p:sldId id="325" r:id="rId12"/>
    <p:sldId id="336" r:id="rId13"/>
    <p:sldId id="337" r:id="rId14"/>
    <p:sldId id="338" r:id="rId15"/>
    <p:sldId id="306" r:id="rId16"/>
    <p:sldId id="331" r:id="rId17"/>
    <p:sldId id="332" r:id="rId18"/>
    <p:sldId id="334" r:id="rId19"/>
    <p:sldId id="335" r:id="rId20"/>
    <p:sldId id="345" r:id="rId21"/>
    <p:sldId id="342" r:id="rId22"/>
    <p:sldId id="343" r:id="rId23"/>
    <p:sldId id="303" r:id="rId24"/>
    <p:sldId id="314" r:id="rId25"/>
    <p:sldId id="317" r:id="rId26"/>
    <p:sldId id="316" r:id="rId27"/>
    <p:sldId id="319" r:id="rId28"/>
    <p:sldId id="320" r:id="rId29"/>
    <p:sldId id="344" r:id="rId30"/>
    <p:sldId id="278" r:id="rId31"/>
  </p:sldIdLst>
  <p:sldSz cx="9144000" cy="5143500" type="screen16x9"/>
  <p:notesSz cx="6858000" cy="9144000"/>
  <p:embeddedFontLst>
    <p:embeddedFont>
      <p:font typeface="Cambria Math" panose="02040503050406030204" pitchFamily="18" charset="0"/>
      <p:regular r:id="rId33"/>
    </p:embeddedFont>
    <p:embeddedFont>
      <p:font typeface="Lato Light" panose="020F0502020204030203" pitchFamily="34" charset="0"/>
      <p:regular r:id="rId34"/>
      <p:bold r:id="rId35"/>
      <p:italic r:id="rId36"/>
      <p:boldItalic r:id="rId37"/>
    </p:embeddedFont>
    <p:embeddedFont>
      <p:font typeface="Roboto Slab Light"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A56668D-0CA1-4EAA-9C2A-2C2823A023AC}">
          <p14:sldIdLst>
            <p14:sldId id="296"/>
            <p14:sldId id="295"/>
            <p14:sldId id="256"/>
            <p14:sldId id="297"/>
            <p14:sldId id="341"/>
            <p14:sldId id="298"/>
            <p14:sldId id="299"/>
            <p14:sldId id="301"/>
            <p14:sldId id="300"/>
            <p14:sldId id="304"/>
            <p14:sldId id="325"/>
            <p14:sldId id="336"/>
            <p14:sldId id="337"/>
            <p14:sldId id="338"/>
            <p14:sldId id="306"/>
            <p14:sldId id="331"/>
            <p14:sldId id="332"/>
            <p14:sldId id="334"/>
            <p14:sldId id="335"/>
            <p14:sldId id="345"/>
            <p14:sldId id="342"/>
            <p14:sldId id="343"/>
            <p14:sldId id="303"/>
            <p14:sldId id="314"/>
            <p14:sldId id="317"/>
            <p14:sldId id="316"/>
            <p14:sldId id="319"/>
            <p14:sldId id="320"/>
            <p14:sldId id="344"/>
            <p14:sldId id="278"/>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BA479F-F6D2-480E-9A2F-7CA30C6C2461}">
  <a:tblStyle styleId="{3CBA479F-F6D2-480E-9A2F-7CA30C6C246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54FA5CE-71FA-4663-92E4-67A29F60B9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102" d="100"/>
          <a:sy n="102" d="100"/>
        </p:scale>
        <p:origin x="89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1256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0383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69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930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0465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2957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447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08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147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024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0810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423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163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38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5734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74174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9" r:id="rId4"/>
    <p:sldLayoutId id="214748366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CE65-44DB-4EBE-9CC0-E2CDCE09C8F5}"/>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5CE53DB9-0A96-46C1-847E-4C4C5B79FF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8" name="TextBox 7">
            <a:extLst>
              <a:ext uri="{FF2B5EF4-FFF2-40B4-BE49-F238E27FC236}">
                <a16:creationId xmlns:a16="http://schemas.microsoft.com/office/drawing/2014/main" id="{BE390909-6DB9-4532-A70A-4CA9472B3954}"/>
              </a:ext>
            </a:extLst>
          </p:cNvPr>
          <p:cNvSpPr txBox="1"/>
          <p:nvPr/>
        </p:nvSpPr>
        <p:spPr>
          <a:xfrm>
            <a:off x="2975584" y="667425"/>
            <a:ext cx="5926859" cy="101566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000" dirty="0">
                <a:ln w="0">
                  <a:noFill/>
                </a:ln>
                <a:solidFill>
                  <a:srgbClr val="FFC000"/>
                </a:solidFill>
                <a:effectLst/>
                <a:latin typeface="Times New Roman" panose="02020603050405020304" pitchFamily="18" charset="0"/>
                <a:cs typeface="Times New Roman" panose="02020603050405020304" pitchFamily="18" charset="0"/>
              </a:rPr>
              <a:t>CẤU TRÚC DỮ LIỆU </a:t>
            </a:r>
          </a:p>
          <a:p>
            <a:r>
              <a:rPr lang="en-US" sz="3000" dirty="0">
                <a:ln w="0">
                  <a:noFill/>
                </a:ln>
                <a:solidFill>
                  <a:srgbClr val="FFC000"/>
                </a:solidFill>
                <a:effectLst/>
                <a:latin typeface="Times New Roman" panose="02020603050405020304" pitchFamily="18" charset="0"/>
                <a:cs typeface="Times New Roman" panose="02020603050405020304" pitchFamily="18" charset="0"/>
              </a:rPr>
              <a:t>&amp; GIẢI THUẬT NÂNG CAO</a:t>
            </a:r>
          </a:p>
        </p:txBody>
      </p:sp>
      <p:sp>
        <p:nvSpPr>
          <p:cNvPr id="9" name="TextBox 8">
            <a:extLst>
              <a:ext uri="{FF2B5EF4-FFF2-40B4-BE49-F238E27FC236}">
                <a16:creationId xmlns:a16="http://schemas.microsoft.com/office/drawing/2014/main" id="{05323D25-92E2-447D-A2A0-C41A4AE14919}"/>
              </a:ext>
            </a:extLst>
          </p:cNvPr>
          <p:cNvSpPr txBox="1"/>
          <p:nvPr/>
        </p:nvSpPr>
        <p:spPr>
          <a:xfrm>
            <a:off x="2975584" y="1705084"/>
            <a:ext cx="5455340" cy="553998"/>
          </a:xfrm>
          <a:prstGeom prst="rect">
            <a:avLst/>
          </a:prstGeom>
          <a:noFill/>
        </p:spPr>
        <p:txBody>
          <a:bodyPr wrap="none" rtlCol="0">
            <a:spAutoFit/>
          </a:bodyPr>
          <a:lstStyle/>
          <a:p>
            <a:r>
              <a:rPr lang="en-US" sz="3000" u="sng" dirty="0">
                <a:solidFill>
                  <a:schemeClr val="tx2">
                    <a:lumMod val="50000"/>
                  </a:schemeClr>
                </a:solidFill>
                <a:latin typeface="Times New Roman" panose="02020603050405020304" pitchFamily="18" charset="0"/>
                <a:cs typeface="Times New Roman" panose="02020603050405020304" pitchFamily="18" charset="0"/>
              </a:rPr>
              <a:t>CHỦ ĐỀ</a:t>
            </a:r>
            <a:r>
              <a:rPr lang="en-US" sz="3000" dirty="0">
                <a:solidFill>
                  <a:schemeClr val="tx2">
                    <a:lumMod val="50000"/>
                  </a:schemeClr>
                </a:solidFill>
                <a:latin typeface="Times New Roman" panose="02020603050405020304" pitchFamily="18" charset="0"/>
                <a:cs typeface="Times New Roman" panose="02020603050405020304" pitchFamily="18" charset="0"/>
              </a:rPr>
              <a:t>: </a:t>
            </a:r>
            <a:r>
              <a:rPr lang="en-US" sz="3000" dirty="0" err="1">
                <a:solidFill>
                  <a:schemeClr val="tx2">
                    <a:lumMod val="50000"/>
                  </a:schemeClr>
                </a:solidFill>
                <a:latin typeface="Times New Roman" panose="02020603050405020304" pitchFamily="18" charset="0"/>
                <a:cs typeface="Times New Roman" panose="02020603050405020304" pitchFamily="18" charset="0"/>
              </a:rPr>
              <a:t>Mảng</a:t>
            </a:r>
            <a:r>
              <a:rPr lang="en-US" sz="3000" dirty="0">
                <a:solidFill>
                  <a:schemeClr val="tx2">
                    <a:lumMod val="50000"/>
                  </a:schemeClr>
                </a:solidFill>
                <a:latin typeface="Times New Roman" panose="02020603050405020304" pitchFamily="18" charset="0"/>
                <a:cs typeface="Times New Roman" panose="02020603050405020304" pitchFamily="18" charset="0"/>
              </a:rPr>
              <a:t> </a:t>
            </a:r>
            <a:r>
              <a:rPr lang="en-US" sz="3000" dirty="0" err="1">
                <a:solidFill>
                  <a:schemeClr val="tx2">
                    <a:lumMod val="50000"/>
                  </a:schemeClr>
                </a:solidFill>
                <a:latin typeface="Times New Roman" panose="02020603050405020304" pitchFamily="18" charset="0"/>
                <a:cs typeface="Times New Roman" panose="02020603050405020304" pitchFamily="18" charset="0"/>
              </a:rPr>
              <a:t>động</a:t>
            </a:r>
            <a:r>
              <a:rPr lang="en-US" sz="3000" dirty="0">
                <a:solidFill>
                  <a:schemeClr val="tx2">
                    <a:lumMod val="50000"/>
                  </a:schemeClr>
                </a:solidFill>
                <a:latin typeface="Times New Roman" panose="02020603050405020304" pitchFamily="18" charset="0"/>
                <a:cs typeface="Times New Roman" panose="02020603050405020304" pitchFamily="18" charset="0"/>
              </a:rPr>
              <a:t> </a:t>
            </a:r>
            <a:r>
              <a:rPr lang="en-US" sz="3000" dirty="0" err="1">
                <a:solidFill>
                  <a:schemeClr val="tx2">
                    <a:lumMod val="50000"/>
                  </a:schemeClr>
                </a:solidFill>
                <a:latin typeface="Times New Roman" panose="02020603050405020304" pitchFamily="18" charset="0"/>
                <a:cs typeface="Times New Roman" panose="02020603050405020304" pitchFamily="18" charset="0"/>
              </a:rPr>
              <a:t>nhiều</a:t>
            </a:r>
            <a:r>
              <a:rPr lang="en-US" sz="3000" dirty="0">
                <a:solidFill>
                  <a:schemeClr val="tx2">
                    <a:lumMod val="50000"/>
                  </a:schemeClr>
                </a:solidFill>
                <a:latin typeface="Times New Roman" panose="02020603050405020304" pitchFamily="18" charset="0"/>
                <a:cs typeface="Times New Roman" panose="02020603050405020304" pitchFamily="18" charset="0"/>
              </a:rPr>
              <a:t> </a:t>
            </a:r>
            <a:r>
              <a:rPr lang="en-US" sz="3000" dirty="0" err="1">
                <a:solidFill>
                  <a:schemeClr val="tx2">
                    <a:lumMod val="50000"/>
                  </a:schemeClr>
                </a:solidFill>
                <a:latin typeface="Times New Roman" panose="02020603050405020304" pitchFamily="18" charset="0"/>
                <a:cs typeface="Times New Roman" panose="02020603050405020304" pitchFamily="18" charset="0"/>
              </a:rPr>
              <a:t>chiều</a:t>
            </a:r>
            <a:endParaRPr lang="en-US" sz="3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C891905-A879-44BB-8FB9-A7BCF52E4E7D}"/>
              </a:ext>
            </a:extLst>
          </p:cNvPr>
          <p:cNvSpPr txBox="1"/>
          <p:nvPr/>
        </p:nvSpPr>
        <p:spPr>
          <a:xfrm>
            <a:off x="2286075" y="3014364"/>
            <a:ext cx="5424883" cy="1569660"/>
          </a:xfrm>
          <a:prstGeom prst="rect">
            <a:avLst/>
          </a:prstGeom>
          <a:noFill/>
        </p:spPr>
        <p:txBody>
          <a:bodyPr wrap="none" rtlCol="0">
            <a:spAutoFit/>
          </a:bodyPr>
          <a:lstStyle/>
          <a:p>
            <a:r>
              <a:rPr lang="en-US" sz="2400" dirty="0">
                <a:solidFill>
                  <a:srgbClr val="FF9933"/>
                </a:solidFill>
                <a:latin typeface="Times New Roman" panose="02020603050405020304" pitchFamily="18" charset="0"/>
                <a:cs typeface="Times New Roman" panose="02020603050405020304" pitchFamily="18" charset="0"/>
              </a:rPr>
              <a:t>Thành viên nhóm:</a:t>
            </a:r>
          </a:p>
          <a:p>
            <a:r>
              <a:rPr lang="en-US" sz="2400" dirty="0">
                <a:solidFill>
                  <a:srgbClr val="FF9933"/>
                </a:solidFill>
                <a:latin typeface="Times New Roman" panose="02020603050405020304" pitchFamily="18" charset="0"/>
                <a:cs typeface="Times New Roman" panose="02020603050405020304" pitchFamily="18" charset="0"/>
              </a:rPr>
              <a:t>	Nguyễn Vũ Dương – 20520465</a:t>
            </a:r>
          </a:p>
          <a:p>
            <a:r>
              <a:rPr lang="en-US" sz="2400" dirty="0">
                <a:solidFill>
                  <a:srgbClr val="FF9933"/>
                </a:solidFill>
                <a:latin typeface="Times New Roman" panose="02020603050405020304" pitchFamily="18" charset="0"/>
                <a:cs typeface="Times New Roman" panose="02020603050405020304" pitchFamily="18" charset="0"/>
              </a:rPr>
              <a:t>	Võ Nguyễn Hoài Nam – 20520645</a:t>
            </a:r>
          </a:p>
          <a:p>
            <a:r>
              <a:rPr lang="en-US" sz="2400" dirty="0">
                <a:solidFill>
                  <a:srgbClr val="FF9933"/>
                </a:solidFill>
                <a:latin typeface="Times New Roman" panose="02020603050405020304" pitchFamily="18" charset="0"/>
                <a:cs typeface="Times New Roman" panose="02020603050405020304" pitchFamily="18" charset="0"/>
              </a:rPr>
              <a:t>	Phạm Phước An - 20520375	</a:t>
            </a:r>
          </a:p>
        </p:txBody>
      </p:sp>
      <p:sp>
        <p:nvSpPr>
          <p:cNvPr id="7" name="TextBox 6">
            <a:extLst>
              <a:ext uri="{FF2B5EF4-FFF2-40B4-BE49-F238E27FC236}">
                <a16:creationId xmlns:a16="http://schemas.microsoft.com/office/drawing/2014/main" id="{BC891905-A879-44BB-8FB9-A7BCF52E4E7D}"/>
              </a:ext>
            </a:extLst>
          </p:cNvPr>
          <p:cNvSpPr txBox="1"/>
          <p:nvPr/>
        </p:nvSpPr>
        <p:spPr>
          <a:xfrm>
            <a:off x="2286075" y="2571750"/>
            <a:ext cx="5497018" cy="461665"/>
          </a:xfrm>
          <a:prstGeom prst="rect">
            <a:avLst/>
          </a:prstGeom>
          <a:noFill/>
        </p:spPr>
        <p:txBody>
          <a:bodyPr wrap="none" rtlCol="0">
            <a:spAutoFit/>
          </a:bodyPr>
          <a:lstStyle/>
          <a:p>
            <a:r>
              <a:rPr lang="en-US" sz="2400" dirty="0">
                <a:solidFill>
                  <a:srgbClr val="FF9933"/>
                </a:solidFill>
                <a:latin typeface="Times New Roman" panose="02020603050405020304" pitchFamily="18" charset="0"/>
                <a:cs typeface="Times New Roman" panose="02020603050405020304" pitchFamily="18" charset="0"/>
              </a:rPr>
              <a:t>Giảng viên hướng dẫn: Nguyễn Thanh Sơn</a:t>
            </a:r>
          </a:p>
        </p:txBody>
      </p:sp>
    </p:spTree>
    <p:extLst>
      <p:ext uri="{BB962C8B-B14F-4D97-AF65-F5344CB8AC3E}">
        <p14:creationId xmlns:p14="http://schemas.microsoft.com/office/powerpoint/2010/main" val="1295914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2.2 Shape (hình dạng) của mảng</a:t>
            </a:r>
          </a:p>
        </p:txBody>
      </p:sp>
      <p:sp>
        <p:nvSpPr>
          <p:cNvPr id="6" name="TextBox 5">
            <a:extLst>
              <a:ext uri="{FF2B5EF4-FFF2-40B4-BE49-F238E27FC236}">
                <a16:creationId xmlns:a16="http://schemas.microsoft.com/office/drawing/2014/main" id="{0A32047D-C7CB-42B4-801C-A11DD2C27D77}"/>
              </a:ext>
            </a:extLst>
          </p:cNvPr>
          <p:cNvSpPr txBox="1"/>
          <p:nvPr/>
        </p:nvSpPr>
        <p:spPr>
          <a:xfrm>
            <a:off x="553566" y="1417320"/>
            <a:ext cx="8226752"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 Reshape  </a:t>
            </a:r>
          </a:p>
        </p:txBody>
      </p:sp>
      <p:sp>
        <p:nvSpPr>
          <p:cNvPr id="7" name="TextBox 6">
            <a:extLst>
              <a:ext uri="{FF2B5EF4-FFF2-40B4-BE49-F238E27FC236}">
                <a16:creationId xmlns:a16="http://schemas.microsoft.com/office/drawing/2014/main" id="{0A32047D-C7CB-42B4-801C-A11DD2C27D77}"/>
              </a:ext>
            </a:extLst>
          </p:cNvPr>
          <p:cNvSpPr txBox="1"/>
          <p:nvPr/>
        </p:nvSpPr>
        <p:spPr>
          <a:xfrm>
            <a:off x="553566" y="1817430"/>
            <a:ext cx="8226752" cy="1015663"/>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Ý tưởng tìm reshape không dùng thư viện numpy: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Giảm chiều của list về 1 chiều duy nhất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Phân chia thành nhiều list con nằm trong 1 list mới.</a:t>
            </a:r>
          </a:p>
        </p:txBody>
      </p:sp>
      <p:sp>
        <p:nvSpPr>
          <p:cNvPr id="11" name="TextBox 10">
            <a:extLst>
              <a:ext uri="{FF2B5EF4-FFF2-40B4-BE49-F238E27FC236}">
                <a16:creationId xmlns:a16="http://schemas.microsoft.com/office/drawing/2014/main" id="{0A32047D-C7CB-42B4-801C-A11DD2C27D77}"/>
              </a:ext>
            </a:extLst>
          </p:cNvPr>
          <p:cNvSpPr txBox="1"/>
          <p:nvPr/>
        </p:nvSpPr>
        <p:spPr>
          <a:xfrm>
            <a:off x="553566" y="2833093"/>
            <a:ext cx="8226752"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Ví dụ:</a:t>
            </a:r>
          </a:p>
        </p:txBody>
      </p:sp>
      <mc:AlternateContent xmlns:mc="http://schemas.openxmlformats.org/markup-compatibility/2006" xmlns:a14="http://schemas.microsoft.com/office/drawing/2010/main">
        <mc:Choice Requires="a14">
          <p:sp>
            <p:nvSpPr>
              <p:cNvPr id="12" name="TextBox 11"/>
              <p:cNvSpPr txBox="1"/>
              <p:nvPr/>
            </p:nvSpPr>
            <p:spPr>
              <a:xfrm>
                <a:off x="547311" y="3233203"/>
                <a:ext cx="7819448" cy="766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000" i="0" dirty="0" smtClean="0">
                          <a:latin typeface="Times New Roman" panose="02020603050405020304" pitchFamily="18" charset="0"/>
                          <a:cs typeface="Times New Roman" panose="02020603050405020304" pitchFamily="18" charset="0"/>
                        </a:rPr>
                        <m:t>A</m:t>
                      </m:r>
                      <m:r>
                        <m:rPr>
                          <m:nor/>
                        </m:rPr>
                        <a:rPr lang="en-US" sz="2000" i="0" dirty="0" smtClean="0">
                          <a:latin typeface="Times New Roman" panose="02020603050405020304" pitchFamily="18" charset="0"/>
                          <a:cs typeface="Times New Roman" panose="02020603050405020304" pitchFamily="18" charset="0"/>
                        </a:rPr>
                        <m:t>= </m:t>
                      </m:r>
                      <m:d>
                        <m:dPr>
                          <m:begChr m:val="["/>
                          <m:endChr m:val="]"/>
                          <m:ctrlPr>
                            <a:rPr lang="en-US" sz="200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m:rPr>
                                      <m:nor/>
                                    </m:rPr>
                                    <a:rPr lang="en-US" sz="2000" i="0">
                                      <a:latin typeface="Times New Roman" panose="02020603050405020304" pitchFamily="18" charset="0"/>
                                      <a:cs typeface="Times New Roman" panose="02020603050405020304" pitchFamily="18" charset="0"/>
                                    </a:rPr>
                                    <m:t>1,2</m:t>
                                  </m:r>
                                </m:e>
                              </m:d>
                              <m:r>
                                <m:rPr>
                                  <m:nor/>
                                </m:rPr>
                                <a:rPr lang="en-US" sz="2000" i="0">
                                  <a:latin typeface="Times New Roman" panose="02020603050405020304" pitchFamily="18" charset="0"/>
                                  <a:cs typeface="Times New Roman" panose="02020603050405020304" pitchFamily="18" charset="0"/>
                                </a:rPr>
                                <m:t>,</m:t>
                              </m:r>
                              <m:d>
                                <m:dPr>
                                  <m:begChr m:val="["/>
                                  <m:endChr m:val="]"/>
                                  <m:ctrlPr>
                                    <a:rPr lang="en-US" sz="2000" i="1">
                                      <a:latin typeface="Cambria Math" panose="02040503050406030204" pitchFamily="18" charset="0"/>
                                    </a:rPr>
                                  </m:ctrlPr>
                                </m:dPr>
                                <m:e>
                                  <m:r>
                                    <m:rPr>
                                      <m:nor/>
                                    </m:rPr>
                                    <a:rPr lang="en-US" sz="2000" i="0">
                                      <a:latin typeface="Times New Roman" panose="02020603050405020304" pitchFamily="18" charset="0"/>
                                      <a:cs typeface="Times New Roman" panose="02020603050405020304" pitchFamily="18" charset="0"/>
                                    </a:rPr>
                                    <m:t>3,4</m:t>
                                  </m:r>
                                </m:e>
                              </m:d>
                            </m:e>
                          </m:d>
                          <m:r>
                            <m:rPr>
                              <m:nor/>
                            </m:rPr>
                            <a:rPr lang="en-US" sz="2000" b="0" i="0" smtClean="0">
                              <a:latin typeface="Times New Roman" panose="02020603050405020304" pitchFamily="18" charset="0"/>
                              <a:cs typeface="Times New Roman" panose="02020603050405020304" pitchFamily="18" charset="0"/>
                            </a:rPr>
                            <m:t>,</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m:rPr>
                                      <m:nor/>
                                    </m:rPr>
                                    <a:rPr lang="en-US" sz="2000" b="0" i="0" smtClean="0">
                                      <a:latin typeface="Times New Roman" panose="02020603050405020304" pitchFamily="18" charset="0"/>
                                      <a:cs typeface="Times New Roman" panose="02020603050405020304" pitchFamily="18" charset="0"/>
                                    </a:rPr>
                                    <m:t>5,6</m:t>
                                  </m:r>
                                </m:e>
                              </m:d>
                              <m:r>
                                <m:rPr>
                                  <m:nor/>
                                </m:rPr>
                                <a:rPr lang="en-US" sz="2000" i="0">
                                  <a:latin typeface="Times New Roman" panose="02020603050405020304" pitchFamily="18" charset="0"/>
                                  <a:cs typeface="Times New Roman" panose="02020603050405020304" pitchFamily="18" charset="0"/>
                                </a:rPr>
                                <m:t>,</m:t>
                              </m:r>
                              <m:d>
                                <m:dPr>
                                  <m:begChr m:val="["/>
                                  <m:endChr m:val="]"/>
                                  <m:ctrlPr>
                                    <a:rPr lang="en-US" sz="2000" i="1">
                                      <a:latin typeface="Cambria Math" panose="02040503050406030204" pitchFamily="18" charset="0"/>
                                    </a:rPr>
                                  </m:ctrlPr>
                                </m:dPr>
                                <m:e>
                                  <m:r>
                                    <m:rPr>
                                      <m:nor/>
                                    </m:rPr>
                                    <a:rPr lang="en-US" sz="2000" b="0" i="0" smtClean="0">
                                      <a:latin typeface="Times New Roman" panose="02020603050405020304" pitchFamily="18" charset="0"/>
                                      <a:cs typeface="Times New Roman" panose="02020603050405020304" pitchFamily="18" charset="0"/>
                                    </a:rPr>
                                    <m:t>7,8</m:t>
                                  </m:r>
                                </m:e>
                              </m:d>
                            </m:e>
                          </m:d>
                        </m:e>
                      </m:d>
                      <m:r>
                        <m:rPr>
                          <m:nor/>
                        </m:rPr>
                        <a:rPr lang="en-US" sz="2000" b="0" i="0" smtClean="0">
                          <a:latin typeface="Times New Roman" panose="02020603050405020304" pitchFamily="18" charset="0"/>
                          <a:cs typeface="Times New Roman" panose="02020603050405020304" pitchFamily="18" charset="0"/>
                        </a:rPr>
                        <m:t>→</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m:rPr>
                                  <m:nor/>
                                </m:rPr>
                                <a:rPr lang="en-US" sz="2000" b="0" i="0" smtClean="0">
                                  <a:latin typeface="Times New Roman" panose="02020603050405020304" pitchFamily="18" charset="0"/>
                                  <a:cs typeface="Times New Roman" panose="02020603050405020304" pitchFamily="18" charset="0"/>
                                </a:rPr>
                                <m:t>1,2,3,4</m:t>
                              </m:r>
                            </m:e>
                          </m:d>
                          <m:r>
                            <m:rPr>
                              <m:nor/>
                            </m:rPr>
                            <a:rPr lang="en-US" sz="2000" i="0">
                              <a:latin typeface="Times New Roman" panose="02020603050405020304" pitchFamily="18" charset="0"/>
                              <a:cs typeface="Times New Roman" panose="02020603050405020304" pitchFamily="18" charset="0"/>
                            </a:rPr>
                            <m:t>,</m:t>
                          </m:r>
                          <m:d>
                            <m:dPr>
                              <m:begChr m:val="["/>
                              <m:endChr m:val="]"/>
                              <m:ctrlPr>
                                <a:rPr lang="en-US" sz="2000" i="1">
                                  <a:latin typeface="Cambria Math" panose="02040503050406030204" pitchFamily="18" charset="0"/>
                                </a:rPr>
                              </m:ctrlPr>
                            </m:dPr>
                            <m:e>
                              <m:r>
                                <m:rPr>
                                  <m:nor/>
                                </m:rPr>
                                <a:rPr lang="en-US" sz="2000" b="0" i="0" smtClean="0">
                                  <a:latin typeface="Times New Roman" panose="02020603050405020304" pitchFamily="18" charset="0"/>
                                  <a:cs typeface="Times New Roman" panose="02020603050405020304" pitchFamily="18" charset="0"/>
                                </a:rPr>
                                <m:t>5,6,7,8</m:t>
                              </m:r>
                              <m:r>
                                <m:rPr>
                                  <m:nor/>
                                </m:rPr>
                                <a:rPr lang="en-US" sz="2000" i="0" smtClean="0">
                                  <a:latin typeface="Times New Roman" panose="02020603050405020304" pitchFamily="18" charset="0"/>
                                  <a:cs typeface="Times New Roman" panose="02020603050405020304" pitchFamily="18" charset="0"/>
                                </a:rPr>
                                <m:t> </m:t>
                              </m:r>
                            </m:e>
                          </m:d>
                        </m:e>
                      </m:d>
                      <m:r>
                        <m:rPr>
                          <m:nor/>
                        </m:rPr>
                        <a:rPr lang="en-US" sz="2000" b="0" i="0" smtClean="0">
                          <a:latin typeface="Times New Roman" panose="02020603050405020304" pitchFamily="18" charset="0"/>
                          <a:cs typeface="Times New Roman" panose="02020603050405020304" pitchFamily="18" charset="0"/>
                        </a:rPr>
                        <m:t>→</m:t>
                      </m:r>
                      <m:d>
                        <m:dPr>
                          <m:begChr m:val="["/>
                          <m:endChr m:val="]"/>
                          <m:ctrlPr>
                            <a:rPr lang="en-US" sz="2000" i="1" smtClean="0">
                              <a:latin typeface="Cambria Math" panose="02040503050406030204" pitchFamily="18" charset="0"/>
                            </a:rPr>
                          </m:ctrlPr>
                        </m:dPr>
                        <m:e>
                          <m:r>
                            <m:rPr>
                              <m:nor/>
                            </m:rPr>
                            <a:rPr lang="en-US" sz="2000" i="0">
                              <a:latin typeface="Times New Roman" panose="02020603050405020304" pitchFamily="18" charset="0"/>
                              <a:cs typeface="Times New Roman" panose="02020603050405020304" pitchFamily="18" charset="0"/>
                            </a:rPr>
                            <m:t>1,2,3,4,5,6,7,8</m:t>
                          </m:r>
                        </m:e>
                      </m:d>
                      <m:r>
                        <a:rPr lang="en-US" sz="2000" b="0" i="1" smtClean="0">
                          <a:latin typeface="Cambria Math" panose="02040503050406030204" pitchFamily="18" charset="0"/>
                          <a:cs typeface="Times New Roman" panose="02020603050405020304" pitchFamily="18" charset="0"/>
                        </a:rPr>
                        <m:t> </m:t>
                      </m:r>
                    </m:oMath>
                  </m:oMathPara>
                </a14:m>
                <a:endParaRPr lang="en-US" sz="2000" dirty="0">
                  <a:latin typeface="Times New Roman" panose="02020603050405020304" pitchFamily="18" charset="0"/>
                  <a:cs typeface="Times New Roman" panose="02020603050405020304" pitchFamily="18" charset="0"/>
                </a:endParaRPr>
              </a:p>
              <a:p>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47311" y="3233203"/>
                <a:ext cx="7819448" cy="7661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9513" y="3999375"/>
                <a:ext cx="4856971"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000" smtClean="0">
                          <a:latin typeface="Cambria Math" panose="02040503050406030204" pitchFamily="18" charset="0"/>
                          <a:ea typeface="Cambria Math" panose="02040503050406030204" pitchFamily="18" charset="0"/>
                          <a:cs typeface="Times New Roman" panose="02020603050405020304" pitchFamily="18" charset="0"/>
                        </a:rPr>
                        <m:t>R</m:t>
                      </m:r>
                      <m:r>
                        <m:rPr>
                          <m:nor/>
                        </m:rPr>
                        <a:rPr lang="en-US" sz="2000" b="0" i="0" smtClean="0">
                          <a:latin typeface="Times New Roman" panose="02020603050405020304" pitchFamily="18" charset="0"/>
                          <a:ea typeface="Cambria Math" panose="02040503050406030204" pitchFamily="18" charset="0"/>
                          <a:cs typeface="Times New Roman" panose="02020603050405020304" pitchFamily="18" charset="0"/>
                        </a:rPr>
                        <m:t>eshape</m:t>
                      </m:r>
                      <m:r>
                        <m:rPr>
                          <m:nor/>
                        </m:rPr>
                        <a:rPr lang="en-US" sz="20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000" b="0" i="0" smtClean="0">
                          <a:latin typeface="Times New Roman" panose="02020603050405020304" pitchFamily="18" charset="0"/>
                          <a:ea typeface="Cambria Math" panose="02040503050406030204" pitchFamily="18" charset="0"/>
                          <a:cs typeface="Times New Roman" panose="02020603050405020304" pitchFamily="18" charset="0"/>
                        </a:rPr>
                        <m:t>A</m:t>
                      </m:r>
                      <m:r>
                        <m:rPr>
                          <m:nor/>
                        </m:rPr>
                        <a:rPr lang="en-US" sz="2000" b="0" i="0" smtClean="0">
                          <a:latin typeface="Times New Roman" panose="02020603050405020304" pitchFamily="18" charset="0"/>
                          <a:ea typeface="Cambria Math" panose="02040503050406030204" pitchFamily="18" charset="0"/>
                          <a:cs typeface="Times New Roman" panose="02020603050405020304" pitchFamily="18" charset="0"/>
                        </a:rPr>
                        <m:t>,(4,2))→</m:t>
                      </m:r>
                      <m:r>
                        <m:rPr>
                          <m:nor/>
                        </m:rPr>
                        <a:rPr lang="en-US" sz="2000" dirty="0" smtClean="0">
                          <a:latin typeface="Times New Roman" panose="02020603050405020304" pitchFamily="18" charset="0"/>
                          <a:cs typeface="Times New Roman" panose="02020603050405020304" pitchFamily="18" charset="0"/>
                        </a:rPr>
                        <m:t>A</m:t>
                      </m:r>
                      <m:r>
                        <m:rPr>
                          <m:nor/>
                        </m:rPr>
                        <a:rPr lang="en-US" sz="2000" dirty="0" smtClean="0">
                          <a:latin typeface="Times New Roman" panose="02020603050405020304" pitchFamily="18" charset="0"/>
                          <a:cs typeface="Times New Roman" panose="02020603050405020304" pitchFamily="18" charset="0"/>
                        </a:rPr>
                        <m:t>= </m:t>
                      </m:r>
                      <m:d>
                        <m:dPr>
                          <m:begChr m:val="["/>
                          <m:endChr m:val="]"/>
                          <m:ctrlPr>
                            <a:rPr lang="en-US" sz="2000" i="1" smtClean="0">
                              <a:latin typeface="Cambria Math" panose="02040503050406030204" pitchFamily="18" charset="0"/>
                            </a:rPr>
                          </m:ctrlPr>
                        </m:dPr>
                        <m:e>
                          <m:d>
                            <m:dPr>
                              <m:begChr m:val="["/>
                              <m:endChr m:val="]"/>
                              <m:ctrlPr>
                                <a:rPr lang="en-US" sz="2000" i="1" smtClean="0">
                                  <a:latin typeface="Cambria Math" panose="02040503050406030204" pitchFamily="18" charset="0"/>
                                </a:rPr>
                              </m:ctrlPr>
                            </m:dPr>
                            <m:e>
                              <m:r>
                                <m:rPr>
                                  <m:nor/>
                                </m:rPr>
                                <a:rPr lang="en-US" sz="2000" b="0" i="0" smtClean="0">
                                  <a:latin typeface="Times New Roman" panose="02020603050405020304" pitchFamily="18" charset="0"/>
                                  <a:cs typeface="Times New Roman" panose="02020603050405020304" pitchFamily="18" charset="0"/>
                                </a:rPr>
                                <m:t>1,2</m:t>
                              </m:r>
                            </m:e>
                          </m:d>
                          <m:r>
                            <m:rPr>
                              <m:nor/>
                            </m:rPr>
                            <a:rPr lang="en-US" sz="2000" b="0" i="0" smtClean="0">
                              <a:latin typeface="Times New Roman" panose="02020603050405020304" pitchFamily="18" charset="0"/>
                              <a:cs typeface="Times New Roman" panose="02020603050405020304" pitchFamily="18" charset="0"/>
                            </a:rPr>
                            <m:t>,</m:t>
                          </m:r>
                          <m:d>
                            <m:dPr>
                              <m:begChr m:val="["/>
                              <m:endChr m:val="]"/>
                              <m:ctrlPr>
                                <a:rPr lang="en-US" sz="2000" b="0" i="1" smtClean="0">
                                  <a:latin typeface="Cambria Math" panose="02040503050406030204" pitchFamily="18" charset="0"/>
                                </a:rPr>
                              </m:ctrlPr>
                            </m:dPr>
                            <m:e>
                              <m:r>
                                <m:rPr>
                                  <m:nor/>
                                </m:rPr>
                                <a:rPr lang="en-US" sz="2000" b="0" i="0" smtClean="0">
                                  <a:latin typeface="Times New Roman" panose="02020603050405020304" pitchFamily="18" charset="0"/>
                                  <a:cs typeface="Times New Roman" panose="02020603050405020304" pitchFamily="18" charset="0"/>
                                </a:rPr>
                                <m:t>3,4</m:t>
                              </m:r>
                            </m:e>
                          </m:d>
                          <m:r>
                            <m:rPr>
                              <m:nor/>
                            </m:rPr>
                            <a:rPr lang="en-US" sz="2000" b="0" i="0" smtClean="0">
                              <a:latin typeface="Times New Roman" panose="02020603050405020304" pitchFamily="18" charset="0"/>
                              <a:cs typeface="Times New Roman" panose="02020603050405020304" pitchFamily="18" charset="0"/>
                            </a:rPr>
                            <m:t>,</m:t>
                          </m:r>
                          <m:d>
                            <m:dPr>
                              <m:begChr m:val="["/>
                              <m:endChr m:val="]"/>
                              <m:ctrlPr>
                                <a:rPr lang="en-US" sz="2000" i="1" smtClean="0">
                                  <a:latin typeface="Cambria Math" panose="02040503050406030204" pitchFamily="18" charset="0"/>
                                </a:rPr>
                              </m:ctrlPr>
                            </m:dPr>
                            <m:e>
                              <m:r>
                                <m:rPr>
                                  <m:nor/>
                                </m:rPr>
                                <a:rPr lang="en-US" sz="2000" b="0" i="0" smtClean="0">
                                  <a:latin typeface="Times New Roman" panose="02020603050405020304" pitchFamily="18" charset="0"/>
                                  <a:cs typeface="Times New Roman" panose="02020603050405020304" pitchFamily="18" charset="0"/>
                                </a:rPr>
                                <m:t>5,6</m:t>
                              </m:r>
                            </m:e>
                          </m:d>
                          <m:r>
                            <m:rPr>
                              <m:nor/>
                            </m:rPr>
                            <a:rPr lang="en-US" sz="2000" b="0" i="0" smtClean="0">
                              <a:latin typeface="Times New Roman" panose="02020603050405020304" pitchFamily="18" charset="0"/>
                              <a:cs typeface="Times New Roman" panose="02020603050405020304" pitchFamily="18" charset="0"/>
                            </a:rPr>
                            <m:t>,</m:t>
                          </m:r>
                          <m:d>
                            <m:dPr>
                              <m:begChr m:val="["/>
                              <m:endChr m:val="]"/>
                              <m:ctrlPr>
                                <a:rPr lang="en-US" sz="2000" i="1">
                                  <a:latin typeface="Cambria Math" panose="02040503050406030204" pitchFamily="18" charset="0"/>
                                </a:rPr>
                              </m:ctrlPr>
                            </m:dPr>
                            <m:e>
                              <m:r>
                                <m:rPr>
                                  <m:nor/>
                                </m:rPr>
                                <a:rPr lang="en-US" sz="2000" b="0" i="0" smtClean="0">
                                  <a:latin typeface="Times New Roman" panose="02020603050405020304" pitchFamily="18" charset="0"/>
                                  <a:cs typeface="Times New Roman" panose="02020603050405020304" pitchFamily="18" charset="0"/>
                                </a:rPr>
                                <m:t>7,8</m:t>
                              </m:r>
                            </m:e>
                          </m:d>
                        </m:e>
                      </m:d>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79513" y="3999375"/>
                <a:ext cx="4856971" cy="347403"/>
              </a:xfrm>
              <a:prstGeom prst="rect">
                <a:avLst/>
              </a:prstGeom>
              <a:blipFill>
                <a:blip r:embed="rId3"/>
                <a:stretch>
                  <a:fillRect l="-627" b="-26316"/>
                </a:stretch>
              </a:blipFill>
            </p:spPr>
            <p:txBody>
              <a:bodyPr/>
              <a:lstStyle/>
              <a:p>
                <a:r>
                  <a:rPr lang="en-US">
                    <a:noFill/>
                  </a:rPr>
                  <a:t> </a:t>
                </a:r>
              </a:p>
            </p:txBody>
          </p:sp>
        </mc:Fallback>
      </mc:AlternateContent>
    </p:spTree>
    <p:extLst>
      <p:ext uri="{BB962C8B-B14F-4D97-AF65-F5344CB8AC3E}">
        <p14:creationId xmlns:p14="http://schemas.microsoft.com/office/powerpoint/2010/main" val="214754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down)">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down)">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wipe(down)">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wipe(down)">
                                      <p:cBhvr>
                                        <p:cTn id="4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2.3 Resize</a:t>
            </a:r>
          </a:p>
        </p:txBody>
      </p:sp>
      <p:sp>
        <p:nvSpPr>
          <p:cNvPr id="9" name="TextBox 8">
            <a:extLst>
              <a:ext uri="{FF2B5EF4-FFF2-40B4-BE49-F238E27FC236}">
                <a16:creationId xmlns:a16="http://schemas.microsoft.com/office/drawing/2014/main" id="{0A32047D-C7CB-42B4-801C-A11DD2C27D77}"/>
              </a:ext>
            </a:extLst>
          </p:cNvPr>
          <p:cNvSpPr txBox="1"/>
          <p:nvPr/>
        </p:nvSpPr>
        <p:spPr>
          <a:xfrm>
            <a:off x="553566" y="1152287"/>
            <a:ext cx="8226752" cy="1938992"/>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Giảm chiều list về 1 chiều</a:t>
            </a:r>
          </a:p>
          <a:p>
            <a:pPr marL="342900" indent="-342900" algn="just">
              <a:buFontTx/>
              <a:buChar char="-"/>
            </a:pPr>
            <a:r>
              <a:rPr lang="en-US" sz="2000" dirty="0">
                <a:latin typeface="Times New Roman" panose="02020603050405020304" pitchFamily="18" charset="0"/>
                <a:cs typeface="Times New Roman" panose="02020603050405020304" pitchFamily="18" charset="0"/>
              </a:rPr>
              <a:t>Có 3 trường hợp giữa S</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(tổng số phần tử list cũ) và S</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(tổng số phần tử list mới) </a:t>
            </a:r>
          </a:p>
          <a:p>
            <a:pPr marL="342900" indent="-342900" algn="just">
              <a:buFontTx/>
              <a:buChar char="-"/>
            </a:pPr>
            <a:r>
              <a:rPr lang="en-US" sz="2000" dirty="0">
                <a:latin typeface="Times New Roman" panose="02020603050405020304" pitchFamily="18" charset="0"/>
                <a:cs typeface="Times New Roman" panose="02020603050405020304" pitchFamily="18" charset="0"/>
              </a:rPr>
              <a:t>S</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S</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thì reshape</a:t>
            </a:r>
          </a:p>
          <a:p>
            <a:pPr marL="342900" indent="-342900" algn="just">
              <a:buFontTx/>
              <a:buChar char="-"/>
            </a:pPr>
            <a:r>
              <a:rPr lang="en-US" sz="2000" dirty="0">
                <a:latin typeface="Times New Roman" panose="02020603050405020304" pitchFamily="18" charset="0"/>
                <a:cs typeface="Times New Roman" panose="02020603050405020304" pitchFamily="18" charset="0"/>
              </a:rPr>
              <a:t>S</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&gt; S</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thì sao chép S</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phần tử từ list</a:t>
            </a:r>
          </a:p>
          <a:p>
            <a:pPr marL="342900" indent="-342900" algn="just">
              <a:buFontTx/>
              <a:buChar char="-"/>
            </a:pPr>
            <a:r>
              <a:rPr lang="en-US" sz="2000" dirty="0">
                <a:latin typeface="Times New Roman" panose="02020603050405020304" pitchFamily="18" charset="0"/>
                <a:cs typeface="Times New Roman" panose="02020603050405020304" pitchFamily="18" charset="0"/>
              </a:rPr>
              <a:t>S</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&lt; S</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thì sao chép 2*S</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S</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phần tử từ list</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2.3 Resize</a:t>
            </a:r>
          </a:p>
        </p:txBody>
      </p:sp>
      <p:sp>
        <p:nvSpPr>
          <p:cNvPr id="9" name="TextBox 8">
            <a:extLst>
              <a:ext uri="{FF2B5EF4-FFF2-40B4-BE49-F238E27FC236}">
                <a16:creationId xmlns:a16="http://schemas.microsoft.com/office/drawing/2014/main" id="{0A32047D-C7CB-42B4-801C-A11DD2C27D77}"/>
              </a:ext>
            </a:extLst>
          </p:cNvPr>
          <p:cNvSpPr txBox="1"/>
          <p:nvPr/>
        </p:nvSpPr>
        <p:spPr>
          <a:xfrm>
            <a:off x="553566" y="1152287"/>
            <a:ext cx="8226752" cy="707886"/>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Trường hợp 1:</a:t>
            </a:r>
          </a:p>
          <a:p>
            <a:pPr marL="342900" indent="-342900" algn="just">
              <a:buFontTx/>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850257" y="1661726"/>
            <a:ext cx="7267727" cy="201902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t"/>
          <a:lstStyle/>
          <a:p>
            <a:r>
              <a:rPr lang="en-US" sz="2000" dirty="0">
                <a:solidFill>
                  <a:sysClr val="windowText" lastClr="000000"/>
                </a:solidFill>
                <a:latin typeface="Times New Roman" panose="02020603050405020304" pitchFamily="18" charset="0"/>
                <a:cs typeface="Times New Roman" panose="02020603050405020304" pitchFamily="18" charset="0"/>
              </a:rPr>
              <a:t>L = reshape(arange(0,18),(3,3,2))</a:t>
            </a:r>
          </a:p>
          <a:p>
            <a:r>
              <a:rPr lang="en-US" sz="2000" dirty="0">
                <a:solidFill>
                  <a:sysClr val="windowText" lastClr="000000"/>
                </a:solidFill>
                <a:latin typeface="Times New Roman" panose="02020603050405020304" pitchFamily="18" charset="0"/>
                <a:cs typeface="Times New Roman" panose="02020603050405020304" pitchFamily="18" charset="0"/>
              </a:rPr>
              <a:t>D = resize(L,(3,3,2))</a:t>
            </a:r>
          </a:p>
          <a:p>
            <a:r>
              <a:rPr lang="en-US" sz="2000" dirty="0">
                <a:solidFill>
                  <a:sysClr val="windowText" lastClr="000000"/>
                </a:solidFill>
                <a:latin typeface="Times New Roman" panose="02020603050405020304" pitchFamily="18" charset="0"/>
                <a:cs typeface="Times New Roman" panose="02020603050405020304" pitchFamily="18" charset="0"/>
              </a:rPr>
              <a:t>D</a:t>
            </a:r>
          </a:p>
          <a:p>
            <a:r>
              <a:rPr lang="en-US" sz="2000" dirty="0">
                <a:solidFill>
                  <a:sysClr val="windowText" lastClr="000000"/>
                </a:solidFill>
                <a:latin typeface="Times New Roman" panose="02020603050405020304" pitchFamily="18" charset="0"/>
                <a:cs typeface="Times New Roman" panose="02020603050405020304" pitchFamily="18" charset="0"/>
              </a:rPr>
              <a:t>[[[ 0, 1], [ 2, 3], [ 4, 5]], </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[[ 6, 7], [ 8, 9], [10, 11]], </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[[12, 13], [14, 15], [16, 17]]]</a:t>
            </a:r>
          </a:p>
        </p:txBody>
      </p:sp>
    </p:spTree>
    <p:extLst>
      <p:ext uri="{BB962C8B-B14F-4D97-AF65-F5344CB8AC3E}">
        <p14:creationId xmlns:p14="http://schemas.microsoft.com/office/powerpoint/2010/main" val="413811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2.3 Resize</a:t>
            </a:r>
          </a:p>
        </p:txBody>
      </p:sp>
      <p:sp>
        <p:nvSpPr>
          <p:cNvPr id="9" name="TextBox 8">
            <a:extLst>
              <a:ext uri="{FF2B5EF4-FFF2-40B4-BE49-F238E27FC236}">
                <a16:creationId xmlns:a16="http://schemas.microsoft.com/office/drawing/2014/main" id="{0A32047D-C7CB-42B4-801C-A11DD2C27D77}"/>
              </a:ext>
            </a:extLst>
          </p:cNvPr>
          <p:cNvSpPr txBox="1"/>
          <p:nvPr/>
        </p:nvSpPr>
        <p:spPr>
          <a:xfrm>
            <a:off x="553566" y="1152287"/>
            <a:ext cx="8226752" cy="707886"/>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Trường hợp 2:</a:t>
            </a:r>
          </a:p>
          <a:p>
            <a:pPr marL="342900" indent="-342900" algn="just">
              <a:buFontTx/>
              <a:buChar char="-"/>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Rectangle 7"/>
          <p:cNvSpPr/>
          <p:nvPr/>
        </p:nvSpPr>
        <p:spPr>
          <a:xfrm>
            <a:off x="850257" y="1661726"/>
            <a:ext cx="7267727" cy="201902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t"/>
          <a:lstStyle/>
          <a:p>
            <a:r>
              <a:rPr lang="en-US" sz="2000" dirty="0">
                <a:solidFill>
                  <a:srgbClr val="000000"/>
                </a:solidFill>
                <a:latin typeface="Times New Roman" panose="02020603050405020304" pitchFamily="18" charset="0"/>
                <a:cs typeface="Times New Roman" panose="02020603050405020304" pitchFamily="18" charset="0"/>
              </a:rPr>
              <a:t>L = reshape(arange(0,18),(3,3,2))</a:t>
            </a:r>
          </a:p>
          <a:p>
            <a:r>
              <a:rPr lang="en-US" sz="2000" dirty="0">
                <a:solidFill>
                  <a:srgbClr val="000000"/>
                </a:solidFill>
                <a:latin typeface="Times New Roman" panose="02020603050405020304" pitchFamily="18" charset="0"/>
                <a:cs typeface="Times New Roman" panose="02020603050405020304" pitchFamily="18" charset="0"/>
              </a:rPr>
              <a:t>D = resize(L,(3,3,1))</a:t>
            </a:r>
          </a:p>
          <a:p>
            <a:r>
              <a:rPr lang="en-US" sz="2000" dirty="0">
                <a:solidFill>
                  <a:srgbClr val="000000"/>
                </a:solidFill>
                <a:latin typeface="Times New Roman" panose="02020603050405020304" pitchFamily="18" charset="0"/>
                <a:cs typeface="Times New Roman" panose="02020603050405020304" pitchFamily="18" charset="0"/>
              </a:rPr>
              <a:t>D</a:t>
            </a:r>
          </a:p>
          <a:p>
            <a:r>
              <a:rPr lang="en-US" sz="2000" dirty="0">
                <a:solidFill>
                  <a:srgbClr val="000000"/>
                </a:solidFill>
                <a:latin typeface="Times New Roman" panose="02020603050405020304" pitchFamily="18" charset="0"/>
                <a:cs typeface="Times New Roman" panose="02020603050405020304" pitchFamily="18" charset="0"/>
              </a:rPr>
              <a:t>[[[0], [1], [2]], [[3], [4], [5]], [[6], [7], [8]]]</a:t>
            </a:r>
          </a:p>
        </p:txBody>
      </p:sp>
    </p:spTree>
    <p:extLst>
      <p:ext uri="{BB962C8B-B14F-4D97-AF65-F5344CB8AC3E}">
        <p14:creationId xmlns:p14="http://schemas.microsoft.com/office/powerpoint/2010/main" val="177149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14</a:t>
            </a:fld>
            <a:endParaRPr lang="e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2.3 Resize</a:t>
            </a:r>
          </a:p>
        </p:txBody>
      </p:sp>
      <p:sp>
        <p:nvSpPr>
          <p:cNvPr id="9" name="TextBox 8">
            <a:extLst>
              <a:ext uri="{FF2B5EF4-FFF2-40B4-BE49-F238E27FC236}">
                <a16:creationId xmlns:a16="http://schemas.microsoft.com/office/drawing/2014/main" id="{0A32047D-C7CB-42B4-801C-A11DD2C27D77}"/>
              </a:ext>
            </a:extLst>
          </p:cNvPr>
          <p:cNvSpPr txBox="1"/>
          <p:nvPr/>
        </p:nvSpPr>
        <p:spPr>
          <a:xfrm>
            <a:off x="553566" y="1152287"/>
            <a:ext cx="8226752" cy="707886"/>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Trường hợp 3:</a:t>
            </a:r>
          </a:p>
          <a:p>
            <a:pPr marL="342900" indent="-342900" algn="just">
              <a:buFontTx/>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850257" y="1661726"/>
            <a:ext cx="7267727" cy="201902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t"/>
          <a:lstStyle/>
          <a:p>
            <a:r>
              <a:rPr lang="en-US" sz="2000" dirty="0">
                <a:solidFill>
                  <a:sysClr val="windowText" lastClr="000000"/>
                </a:solidFill>
                <a:latin typeface="Times New Roman" panose="02020603050405020304" pitchFamily="18" charset="0"/>
                <a:cs typeface="Times New Roman" panose="02020603050405020304" pitchFamily="18" charset="0"/>
              </a:rPr>
              <a:t>L = reshape(</a:t>
            </a:r>
            <a:r>
              <a:rPr lang="en-US" sz="2000" dirty="0" err="1">
                <a:solidFill>
                  <a:sysClr val="windowText" lastClr="000000"/>
                </a:solidFill>
                <a:latin typeface="Times New Roman" panose="02020603050405020304" pitchFamily="18" charset="0"/>
                <a:cs typeface="Times New Roman" panose="02020603050405020304" pitchFamily="18" charset="0"/>
              </a:rPr>
              <a:t>arange</a:t>
            </a:r>
            <a:r>
              <a:rPr lang="en-US" sz="2000" dirty="0">
                <a:solidFill>
                  <a:sysClr val="windowText" lastClr="000000"/>
                </a:solidFill>
                <a:latin typeface="Times New Roman" panose="02020603050405020304" pitchFamily="18" charset="0"/>
                <a:cs typeface="Times New Roman" panose="02020603050405020304" pitchFamily="18" charset="0"/>
              </a:rPr>
              <a:t>(0,18),(3,3,2))</a:t>
            </a:r>
          </a:p>
          <a:p>
            <a:r>
              <a:rPr lang="en-US" sz="2000" dirty="0">
                <a:solidFill>
                  <a:sysClr val="windowText" lastClr="000000"/>
                </a:solidFill>
                <a:latin typeface="Times New Roman" panose="02020603050405020304" pitchFamily="18" charset="0"/>
                <a:cs typeface="Times New Roman" panose="02020603050405020304" pitchFamily="18" charset="0"/>
              </a:rPr>
              <a:t>D = resize(L,(3,3,3))</a:t>
            </a:r>
          </a:p>
          <a:p>
            <a:r>
              <a:rPr lang="en-US" sz="2000" dirty="0">
                <a:solidFill>
                  <a:sysClr val="windowText" lastClr="000000"/>
                </a:solidFill>
                <a:latin typeface="Times New Roman" panose="02020603050405020304" pitchFamily="18" charset="0"/>
                <a:cs typeface="Times New Roman" panose="02020603050405020304" pitchFamily="18" charset="0"/>
              </a:rPr>
              <a:t>D</a:t>
            </a:r>
          </a:p>
          <a:p>
            <a:r>
              <a:rPr lang="en-US" sz="2000" dirty="0">
                <a:solidFill>
                  <a:sysClr val="windowText" lastClr="000000"/>
                </a:solidFill>
                <a:latin typeface="Times New Roman" panose="02020603050405020304" pitchFamily="18" charset="0"/>
                <a:cs typeface="Times New Roman" panose="02020603050405020304" pitchFamily="18" charset="0"/>
              </a:rPr>
              <a:t>[[[ 0, 1, 2], [ 3, 4, 5], [ 6, 7, 8]], </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[[ 9, 10, 11], [12, 13, 14], [15, 16, 17]], </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[[ 0, 1, 2], [ 3, 4, 5], [ 6, 7, 8]]]</a:t>
            </a:r>
          </a:p>
          <a:p>
            <a:endParaRPr lang="en-US" sz="20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06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2.4 Chuyển vị của ma trận nhiều chiều</a:t>
            </a:r>
          </a:p>
        </p:txBody>
      </p:sp>
      <p:sp>
        <p:nvSpPr>
          <p:cNvPr id="9" name="TextBox 8">
            <a:extLst>
              <a:ext uri="{FF2B5EF4-FFF2-40B4-BE49-F238E27FC236}">
                <a16:creationId xmlns:a16="http://schemas.microsoft.com/office/drawing/2014/main" id="{0A32047D-C7CB-42B4-801C-A11DD2C27D77}"/>
              </a:ext>
            </a:extLst>
          </p:cNvPr>
          <p:cNvSpPr txBox="1"/>
          <p:nvPr/>
        </p:nvSpPr>
        <p:spPr>
          <a:xfrm>
            <a:off x="553566" y="1152287"/>
            <a:ext cx="8226752" cy="1938992"/>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Với ma trận 2 chiều, ta xét i,j lần lượt là dòng, cột của ma trận</a:t>
            </a:r>
          </a:p>
          <a:p>
            <a:pPr marL="342900" indent="-342900" algn="just">
              <a:buFont typeface="Wingdings" panose="05000000000000000000" pitchFamily="2" charset="2"/>
              <a:buChar char="à"/>
            </a:pPr>
            <a:r>
              <a:rPr lang="en-US" sz="2000" dirty="0">
                <a:latin typeface="Times New Roman" panose="02020603050405020304" pitchFamily="18" charset="0"/>
                <a:cs typeface="Times New Roman" panose="02020603050405020304" pitchFamily="18" charset="0"/>
                <a:sym typeface="Wingdings" panose="05000000000000000000" pitchFamily="2" charset="2"/>
              </a:rPr>
              <a:t>A</a:t>
            </a:r>
            <a:r>
              <a:rPr lang="en-US" sz="2000" baseline="30000" dirty="0">
                <a:latin typeface="Times New Roman" panose="02020603050405020304" pitchFamily="18" charset="0"/>
                <a:cs typeface="Times New Roman" panose="02020603050405020304" pitchFamily="18" charset="0"/>
                <a:sym typeface="Wingdings" panose="05000000000000000000" pitchFamily="2" charset="2"/>
              </a:rPr>
              <a:t>T</a:t>
            </a:r>
            <a:r>
              <a:rPr lang="en-US" sz="2000" baseline="-25000" dirty="0">
                <a:latin typeface="Times New Roman" panose="02020603050405020304" pitchFamily="18" charset="0"/>
                <a:cs typeface="Times New Roman" panose="02020603050405020304" pitchFamily="18" charset="0"/>
                <a:sym typeface="Wingdings" panose="05000000000000000000" pitchFamily="2" charset="2"/>
              </a:rPr>
              <a:t>i,j</a:t>
            </a:r>
            <a:r>
              <a:rPr lang="en-US" sz="2000" dirty="0">
                <a:latin typeface="Times New Roman" panose="02020603050405020304" pitchFamily="18" charset="0"/>
                <a:cs typeface="Times New Roman" panose="02020603050405020304" pitchFamily="18" charset="0"/>
                <a:sym typeface="Wingdings" panose="05000000000000000000" pitchFamily="2" charset="2"/>
              </a:rPr>
              <a:t>= A</a:t>
            </a:r>
            <a:r>
              <a:rPr lang="en-US" sz="2000" baseline="-25000" dirty="0">
                <a:latin typeface="Times New Roman" panose="02020603050405020304" pitchFamily="18" charset="0"/>
                <a:cs typeface="Times New Roman" panose="02020603050405020304" pitchFamily="18" charset="0"/>
                <a:sym typeface="Wingdings" panose="05000000000000000000" pitchFamily="2" charset="2"/>
              </a:rPr>
              <a:t>j,i</a:t>
            </a:r>
          </a:p>
          <a:p>
            <a:pPr marL="342900" indent="-342900" algn="just">
              <a:buFontTx/>
              <a:buChar char="-"/>
            </a:pPr>
            <a:r>
              <a:rPr lang="en-US" sz="2000" dirty="0">
                <a:latin typeface="Times New Roman" panose="02020603050405020304" pitchFamily="18" charset="0"/>
                <a:cs typeface="Times New Roman" panose="02020603050405020304" pitchFamily="18" charset="0"/>
              </a:rPr>
              <a:t>Với ma trận 3 chiều, ta xét i,j,k lần lượt là chỉ số ở mỗi chiều của ma trận</a:t>
            </a:r>
          </a:p>
          <a:p>
            <a:pPr marL="342900" indent="-342900" algn="just">
              <a:buFont typeface="Wingdings" panose="05000000000000000000" pitchFamily="2" charset="2"/>
              <a:buChar char="à"/>
            </a:pPr>
            <a:r>
              <a:rPr lang="en-US" sz="2000" dirty="0">
                <a:latin typeface="Times New Roman" panose="02020603050405020304" pitchFamily="18" charset="0"/>
                <a:cs typeface="Times New Roman" panose="02020603050405020304" pitchFamily="18" charset="0"/>
                <a:sym typeface="Wingdings" panose="05000000000000000000" pitchFamily="2" charset="2"/>
              </a:rPr>
              <a:t>A</a:t>
            </a:r>
            <a:r>
              <a:rPr lang="en-US" sz="2000" baseline="30000" dirty="0">
                <a:latin typeface="Times New Roman" panose="02020603050405020304" pitchFamily="18" charset="0"/>
                <a:cs typeface="Times New Roman" panose="02020603050405020304" pitchFamily="18" charset="0"/>
                <a:sym typeface="Wingdings" panose="05000000000000000000" pitchFamily="2" charset="2"/>
              </a:rPr>
              <a:t>T</a:t>
            </a:r>
            <a:r>
              <a:rPr lang="en-US" sz="2000" baseline="-25000" dirty="0">
                <a:latin typeface="Times New Roman" panose="02020603050405020304" pitchFamily="18" charset="0"/>
                <a:cs typeface="Times New Roman" panose="02020603050405020304" pitchFamily="18" charset="0"/>
                <a:sym typeface="Wingdings" panose="05000000000000000000" pitchFamily="2" charset="2"/>
              </a:rPr>
              <a:t>i,j,k</a:t>
            </a:r>
            <a:r>
              <a:rPr lang="en-US" sz="2000" dirty="0">
                <a:latin typeface="Times New Roman" panose="02020603050405020304" pitchFamily="18" charset="0"/>
                <a:cs typeface="Times New Roman" panose="02020603050405020304" pitchFamily="18" charset="0"/>
                <a:sym typeface="Wingdings" panose="05000000000000000000" pitchFamily="2" charset="2"/>
              </a:rPr>
              <a:t>= A</a:t>
            </a:r>
            <a:r>
              <a:rPr lang="en-US" sz="2000" baseline="-25000" dirty="0">
                <a:latin typeface="Times New Roman" panose="02020603050405020304" pitchFamily="18" charset="0"/>
                <a:cs typeface="Times New Roman" panose="02020603050405020304" pitchFamily="18" charset="0"/>
                <a:sym typeface="Wingdings" panose="05000000000000000000" pitchFamily="2" charset="2"/>
              </a:rPr>
              <a:t>k,j,i</a:t>
            </a:r>
          </a:p>
          <a:p>
            <a:pPr marL="342900" indent="-342900" algn="just">
              <a:buFontTx/>
              <a:buChar char="-"/>
            </a:pPr>
            <a:r>
              <a:rPr lang="en-US" sz="2000" dirty="0">
                <a:latin typeface="Times New Roman" panose="02020603050405020304" pitchFamily="18" charset="0"/>
                <a:cs typeface="Times New Roman" panose="02020603050405020304" pitchFamily="18" charset="0"/>
              </a:rPr>
              <a:t>Với ma trận n chiều tương tự như trên.</a:t>
            </a:r>
          </a:p>
          <a:p>
            <a:pPr algn="just"/>
            <a:endParaRPr lang="en-US" sz="2000" dirty="0">
              <a:latin typeface="Times New Roman" panose="02020603050405020304" pitchFamily="18" charset="0"/>
              <a:cs typeface="Times New Roman" panose="02020603050405020304" pitchFamily="18" charset="0"/>
            </a:endParaRPr>
          </a:p>
        </p:txBody>
      </p:sp>
      <p:sp>
        <p:nvSpPr>
          <p:cNvPr id="33" name="Rectangle 32"/>
          <p:cNvSpPr/>
          <p:nvPr/>
        </p:nvSpPr>
        <p:spPr>
          <a:xfrm rot="16200000" flipH="1">
            <a:off x="5365975" y="2516906"/>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1</a:t>
            </a:r>
          </a:p>
        </p:txBody>
      </p:sp>
      <p:sp>
        <p:nvSpPr>
          <p:cNvPr id="34" name="Rectangle 33"/>
          <p:cNvSpPr/>
          <p:nvPr/>
        </p:nvSpPr>
        <p:spPr>
          <a:xfrm rot="16200000" flipH="1">
            <a:off x="5365975" y="2974106"/>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56</a:t>
            </a:r>
          </a:p>
        </p:txBody>
      </p:sp>
      <p:sp>
        <p:nvSpPr>
          <p:cNvPr id="35" name="Rectangle 34"/>
          <p:cNvSpPr/>
          <p:nvPr/>
        </p:nvSpPr>
        <p:spPr>
          <a:xfrm rot="16200000" flipH="1">
            <a:off x="5365974" y="3431306"/>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72</a:t>
            </a:r>
          </a:p>
        </p:txBody>
      </p:sp>
      <p:sp>
        <p:nvSpPr>
          <p:cNvPr id="36" name="Rectangle 35"/>
          <p:cNvSpPr/>
          <p:nvPr/>
        </p:nvSpPr>
        <p:spPr>
          <a:xfrm rot="16200000" flipH="1">
            <a:off x="5365974" y="3888506"/>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83</a:t>
            </a:r>
          </a:p>
        </p:txBody>
      </p:sp>
      <p:sp>
        <p:nvSpPr>
          <p:cNvPr id="37" name="Rectangle 36"/>
          <p:cNvSpPr/>
          <p:nvPr/>
        </p:nvSpPr>
        <p:spPr>
          <a:xfrm rot="16200000" flipH="1">
            <a:off x="5816395" y="2516907"/>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45</a:t>
            </a:r>
          </a:p>
        </p:txBody>
      </p:sp>
      <p:sp>
        <p:nvSpPr>
          <p:cNvPr id="38" name="Rectangle 37"/>
          <p:cNvSpPr/>
          <p:nvPr/>
        </p:nvSpPr>
        <p:spPr>
          <a:xfrm rot="16200000" flipH="1">
            <a:off x="5816395" y="2974107"/>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22</a:t>
            </a:r>
          </a:p>
        </p:txBody>
      </p:sp>
      <p:sp>
        <p:nvSpPr>
          <p:cNvPr id="39" name="Rectangle 38"/>
          <p:cNvSpPr/>
          <p:nvPr/>
        </p:nvSpPr>
        <p:spPr>
          <a:xfrm rot="16200000" flipH="1">
            <a:off x="5816395" y="3431307"/>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65</a:t>
            </a:r>
          </a:p>
        </p:txBody>
      </p:sp>
      <p:sp>
        <p:nvSpPr>
          <p:cNvPr id="40" name="Rectangle 39"/>
          <p:cNvSpPr/>
          <p:nvPr/>
        </p:nvSpPr>
        <p:spPr>
          <a:xfrm rot="16200000" flipH="1">
            <a:off x="5816395" y="3888508"/>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0</a:t>
            </a:r>
          </a:p>
        </p:txBody>
      </p:sp>
      <p:sp>
        <p:nvSpPr>
          <p:cNvPr id="41" name="Rectangle 40"/>
          <p:cNvSpPr/>
          <p:nvPr/>
        </p:nvSpPr>
        <p:spPr>
          <a:xfrm rot="16200000" flipH="1">
            <a:off x="6273596" y="2516908"/>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88</a:t>
            </a:r>
          </a:p>
        </p:txBody>
      </p:sp>
      <p:sp>
        <p:nvSpPr>
          <p:cNvPr id="42" name="Rectangle 41"/>
          <p:cNvSpPr/>
          <p:nvPr/>
        </p:nvSpPr>
        <p:spPr>
          <a:xfrm rot="16200000" flipH="1">
            <a:off x="6273598" y="2974109"/>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7</a:t>
            </a:r>
          </a:p>
        </p:txBody>
      </p:sp>
      <p:sp>
        <p:nvSpPr>
          <p:cNvPr id="43" name="Rectangle 42"/>
          <p:cNvSpPr/>
          <p:nvPr/>
        </p:nvSpPr>
        <p:spPr>
          <a:xfrm rot="16200000" flipH="1">
            <a:off x="6273597" y="3431309"/>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-1</a:t>
            </a:r>
          </a:p>
        </p:txBody>
      </p:sp>
      <p:sp>
        <p:nvSpPr>
          <p:cNvPr id="44" name="Rectangle 43"/>
          <p:cNvSpPr/>
          <p:nvPr/>
        </p:nvSpPr>
        <p:spPr>
          <a:xfrm rot="16200000" flipH="1">
            <a:off x="6273597" y="3888510"/>
            <a:ext cx="457200" cy="457200"/>
          </a:xfrm>
          <a:prstGeom prst="rect">
            <a:avLst/>
          </a:prstGeom>
          <a:solidFill>
            <a:srgbClr val="00B0F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99</a:t>
            </a:r>
          </a:p>
        </p:txBody>
      </p:sp>
      <p:sp>
        <p:nvSpPr>
          <p:cNvPr id="46" name="Rectangle 45"/>
          <p:cNvSpPr/>
          <p:nvPr/>
        </p:nvSpPr>
        <p:spPr>
          <a:xfrm>
            <a:off x="1800518" y="2748899"/>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1</a:t>
            </a:r>
          </a:p>
        </p:txBody>
      </p:sp>
      <p:sp>
        <p:nvSpPr>
          <p:cNvPr id="47" name="Rectangle 46"/>
          <p:cNvSpPr/>
          <p:nvPr/>
        </p:nvSpPr>
        <p:spPr>
          <a:xfrm>
            <a:off x="2257718" y="2748899"/>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56</a:t>
            </a:r>
          </a:p>
        </p:txBody>
      </p:sp>
      <p:sp>
        <p:nvSpPr>
          <p:cNvPr id="48" name="Rectangle 47"/>
          <p:cNvSpPr/>
          <p:nvPr/>
        </p:nvSpPr>
        <p:spPr>
          <a:xfrm>
            <a:off x="2714918" y="2748899"/>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72</a:t>
            </a:r>
          </a:p>
        </p:txBody>
      </p:sp>
      <p:sp>
        <p:nvSpPr>
          <p:cNvPr id="49" name="Rectangle 48"/>
          <p:cNvSpPr/>
          <p:nvPr/>
        </p:nvSpPr>
        <p:spPr>
          <a:xfrm>
            <a:off x="3172118" y="2748899"/>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83</a:t>
            </a:r>
          </a:p>
        </p:txBody>
      </p:sp>
      <p:sp>
        <p:nvSpPr>
          <p:cNvPr id="50" name="Rectangle 49"/>
          <p:cNvSpPr/>
          <p:nvPr/>
        </p:nvSpPr>
        <p:spPr>
          <a:xfrm>
            <a:off x="1800518" y="3199318"/>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45</a:t>
            </a:r>
          </a:p>
        </p:txBody>
      </p:sp>
      <p:sp>
        <p:nvSpPr>
          <p:cNvPr id="51" name="Rectangle 50"/>
          <p:cNvSpPr/>
          <p:nvPr/>
        </p:nvSpPr>
        <p:spPr>
          <a:xfrm>
            <a:off x="2257718" y="3199318"/>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22</a:t>
            </a:r>
          </a:p>
        </p:txBody>
      </p:sp>
      <p:sp>
        <p:nvSpPr>
          <p:cNvPr id="52" name="Rectangle 51"/>
          <p:cNvSpPr/>
          <p:nvPr/>
        </p:nvSpPr>
        <p:spPr>
          <a:xfrm>
            <a:off x="2714918" y="3199318"/>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65</a:t>
            </a:r>
          </a:p>
        </p:txBody>
      </p:sp>
      <p:sp>
        <p:nvSpPr>
          <p:cNvPr id="53" name="Rectangle 52"/>
          <p:cNvSpPr/>
          <p:nvPr/>
        </p:nvSpPr>
        <p:spPr>
          <a:xfrm>
            <a:off x="3172118" y="3199318"/>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0</a:t>
            </a:r>
          </a:p>
        </p:txBody>
      </p:sp>
      <p:sp>
        <p:nvSpPr>
          <p:cNvPr id="54" name="Rectangle 53"/>
          <p:cNvSpPr/>
          <p:nvPr/>
        </p:nvSpPr>
        <p:spPr>
          <a:xfrm>
            <a:off x="1800518" y="3656518"/>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88</a:t>
            </a:r>
          </a:p>
        </p:txBody>
      </p:sp>
      <p:sp>
        <p:nvSpPr>
          <p:cNvPr id="55" name="Rectangle 54"/>
          <p:cNvSpPr/>
          <p:nvPr/>
        </p:nvSpPr>
        <p:spPr>
          <a:xfrm>
            <a:off x="2257718" y="3656518"/>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7</a:t>
            </a:r>
          </a:p>
        </p:txBody>
      </p:sp>
      <p:sp>
        <p:nvSpPr>
          <p:cNvPr id="56" name="Rectangle 55"/>
          <p:cNvSpPr/>
          <p:nvPr/>
        </p:nvSpPr>
        <p:spPr>
          <a:xfrm>
            <a:off x="2714918" y="3656518"/>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-1</a:t>
            </a:r>
          </a:p>
        </p:txBody>
      </p:sp>
      <p:sp>
        <p:nvSpPr>
          <p:cNvPr id="57" name="Rectangle 56"/>
          <p:cNvSpPr/>
          <p:nvPr/>
        </p:nvSpPr>
        <p:spPr>
          <a:xfrm>
            <a:off x="3172118" y="3656518"/>
            <a:ext cx="457200" cy="457200"/>
          </a:xfrm>
          <a:prstGeom prst="rect">
            <a:avLst/>
          </a:prstGeom>
          <a:solidFill>
            <a:srgbClr val="00B05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99</a:t>
            </a:r>
          </a:p>
        </p:txBody>
      </p:sp>
      <p:grpSp>
        <p:nvGrpSpPr>
          <p:cNvPr id="97" name="Group 96"/>
          <p:cNvGrpSpPr/>
          <p:nvPr/>
        </p:nvGrpSpPr>
        <p:grpSpPr>
          <a:xfrm>
            <a:off x="1812083" y="2745506"/>
            <a:ext cx="1828800" cy="1364819"/>
            <a:chOff x="931544" y="1658603"/>
            <a:chExt cx="1828800" cy="1364819"/>
          </a:xfrm>
          <a:solidFill>
            <a:srgbClr val="00B050"/>
          </a:solidFill>
        </p:grpSpPr>
        <p:sp>
          <p:nvSpPr>
            <p:cNvPr id="98" name="Rectangle 97"/>
            <p:cNvSpPr/>
            <p:nvPr/>
          </p:nvSpPr>
          <p:spPr>
            <a:xfrm>
              <a:off x="931544" y="1658603"/>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1</a:t>
              </a:r>
            </a:p>
          </p:txBody>
        </p:sp>
        <p:sp>
          <p:nvSpPr>
            <p:cNvPr id="99" name="Rectangle 98"/>
            <p:cNvSpPr/>
            <p:nvPr/>
          </p:nvSpPr>
          <p:spPr>
            <a:xfrm>
              <a:off x="1388744" y="1658603"/>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56</a:t>
              </a:r>
            </a:p>
          </p:txBody>
        </p:sp>
        <p:sp>
          <p:nvSpPr>
            <p:cNvPr id="100" name="Rectangle 99"/>
            <p:cNvSpPr/>
            <p:nvPr/>
          </p:nvSpPr>
          <p:spPr>
            <a:xfrm>
              <a:off x="1845944" y="1658603"/>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72</a:t>
              </a:r>
            </a:p>
          </p:txBody>
        </p:sp>
        <p:sp>
          <p:nvSpPr>
            <p:cNvPr id="101" name="Rectangle 100"/>
            <p:cNvSpPr/>
            <p:nvPr/>
          </p:nvSpPr>
          <p:spPr>
            <a:xfrm>
              <a:off x="2303144" y="1658603"/>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83</a:t>
              </a:r>
            </a:p>
          </p:txBody>
        </p:sp>
        <p:sp>
          <p:nvSpPr>
            <p:cNvPr id="102" name="Rectangle 101"/>
            <p:cNvSpPr/>
            <p:nvPr/>
          </p:nvSpPr>
          <p:spPr>
            <a:xfrm>
              <a:off x="931544" y="2109022"/>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45</a:t>
              </a:r>
            </a:p>
          </p:txBody>
        </p:sp>
        <p:sp>
          <p:nvSpPr>
            <p:cNvPr id="103" name="Rectangle 102"/>
            <p:cNvSpPr/>
            <p:nvPr/>
          </p:nvSpPr>
          <p:spPr>
            <a:xfrm>
              <a:off x="1388744" y="2109022"/>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22</a:t>
              </a:r>
            </a:p>
          </p:txBody>
        </p:sp>
        <p:sp>
          <p:nvSpPr>
            <p:cNvPr id="104" name="Rectangle 103"/>
            <p:cNvSpPr/>
            <p:nvPr/>
          </p:nvSpPr>
          <p:spPr>
            <a:xfrm>
              <a:off x="1845944" y="2109022"/>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65</a:t>
              </a:r>
            </a:p>
          </p:txBody>
        </p:sp>
        <p:sp>
          <p:nvSpPr>
            <p:cNvPr id="105" name="Rectangle 104"/>
            <p:cNvSpPr/>
            <p:nvPr/>
          </p:nvSpPr>
          <p:spPr>
            <a:xfrm>
              <a:off x="2303144" y="2109022"/>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0</a:t>
              </a:r>
            </a:p>
          </p:txBody>
        </p:sp>
        <p:sp>
          <p:nvSpPr>
            <p:cNvPr id="106" name="Rectangle 105"/>
            <p:cNvSpPr/>
            <p:nvPr/>
          </p:nvSpPr>
          <p:spPr>
            <a:xfrm>
              <a:off x="931544" y="2566222"/>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88</a:t>
              </a:r>
            </a:p>
          </p:txBody>
        </p:sp>
        <p:sp>
          <p:nvSpPr>
            <p:cNvPr id="107" name="Rectangle 106"/>
            <p:cNvSpPr/>
            <p:nvPr/>
          </p:nvSpPr>
          <p:spPr>
            <a:xfrm>
              <a:off x="1388744" y="2566222"/>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7</a:t>
              </a:r>
            </a:p>
          </p:txBody>
        </p:sp>
        <p:sp>
          <p:nvSpPr>
            <p:cNvPr id="108" name="Rectangle 107"/>
            <p:cNvSpPr/>
            <p:nvPr/>
          </p:nvSpPr>
          <p:spPr>
            <a:xfrm>
              <a:off x="1845944" y="2566222"/>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-1</a:t>
              </a:r>
            </a:p>
          </p:txBody>
        </p:sp>
        <p:sp>
          <p:nvSpPr>
            <p:cNvPr id="109" name="Rectangle 108"/>
            <p:cNvSpPr/>
            <p:nvPr/>
          </p:nvSpPr>
          <p:spPr>
            <a:xfrm>
              <a:off x="2303144" y="2566222"/>
              <a:ext cx="457200" cy="457200"/>
            </a:xfrm>
            <a:prstGeom prst="rect">
              <a:avLst/>
            </a:prstGeom>
            <a:grp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a:solidFill>
                      <a:schemeClr val="bg1"/>
                    </a:solidFill>
                  </a:ln>
                  <a:latin typeface="Times New Roman" panose="02020603050405020304" pitchFamily="18" charset="0"/>
                  <a:cs typeface="Times New Roman" panose="02020603050405020304" pitchFamily="18" charset="0"/>
                </a:rPr>
                <a:t>99</a:t>
              </a:r>
            </a:p>
          </p:txBody>
        </p:sp>
      </p:grpSp>
      <p:sp>
        <p:nvSpPr>
          <p:cNvPr id="6" name="TextBox 5"/>
          <p:cNvSpPr txBox="1"/>
          <p:nvPr/>
        </p:nvSpPr>
        <p:spPr>
          <a:xfrm>
            <a:off x="1242685" y="3184497"/>
            <a:ext cx="8233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p:txBody>
      </p:sp>
      <p:sp>
        <p:nvSpPr>
          <p:cNvPr id="111" name="TextBox 110"/>
          <p:cNvSpPr txBox="1"/>
          <p:nvPr/>
        </p:nvSpPr>
        <p:spPr>
          <a:xfrm>
            <a:off x="4719355" y="3187299"/>
            <a:ext cx="8233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a:t>
            </a:r>
            <a:r>
              <a:rPr lang="en-US" sz="2000" baseline="30000" dirty="0">
                <a:latin typeface="Times New Roman" panose="02020603050405020304" pitchFamily="18" charset="0"/>
                <a:cs typeface="Times New Roman" panose="02020603050405020304" pitchFamily="18" charset="0"/>
              </a:rPr>
              <a:t>T</a:t>
            </a: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243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childTnLst>
                          </p:cTn>
                        </p:par>
                        <p:par>
                          <p:cTn id="11" fill="hold">
                            <p:stCondLst>
                              <p:cond delay="500"/>
                            </p:stCondLst>
                            <p:childTnLst>
                              <p:par>
                                <p:cTn id="12" presetID="10" presetClass="exit" presetSubtype="0" fill="hold" grpId="0" nodeType="after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50"/>
                                        </p:tgtEl>
                                      </p:cBhvr>
                                    </p:animEffect>
                                    <p:set>
                                      <p:cBhvr>
                                        <p:cTn id="17" dur="1" fill="hold">
                                          <p:stCondLst>
                                            <p:cond delay="499"/>
                                          </p:stCondLst>
                                        </p:cTn>
                                        <p:tgtEl>
                                          <p:spTgt spid="50"/>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par>
                          <p:cTn id="31" fill="hold">
                            <p:stCondLst>
                              <p:cond delay="1500"/>
                            </p:stCondLst>
                            <p:childTnLst>
                              <p:par>
                                <p:cTn id="32" presetID="10" presetClass="exit" presetSubtype="0" fill="hold" grpId="0" nodeType="afterEffect">
                                  <p:stCondLst>
                                    <p:cond delay="0"/>
                                  </p:stCondLst>
                                  <p:childTnLst>
                                    <p:animEffect transition="out" filter="fade">
                                      <p:cBhvr>
                                        <p:cTn id="33" dur="500"/>
                                        <p:tgtEl>
                                          <p:spTgt spid="47"/>
                                        </p:tgtEl>
                                      </p:cBhvr>
                                    </p:animEffect>
                                    <p:set>
                                      <p:cBhvr>
                                        <p:cTn id="34" dur="1" fill="hold">
                                          <p:stCondLst>
                                            <p:cond delay="499"/>
                                          </p:stCondLst>
                                        </p:cTn>
                                        <p:tgtEl>
                                          <p:spTgt spid="4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5"/>
                                        </p:tgtEl>
                                      </p:cBhvr>
                                    </p:animEffect>
                                    <p:set>
                                      <p:cBhvr>
                                        <p:cTn id="40" dur="1" fill="hold">
                                          <p:stCondLst>
                                            <p:cond delay="499"/>
                                          </p:stCondLst>
                                        </p:cTn>
                                        <p:tgtEl>
                                          <p:spTgt spid="55"/>
                                        </p:tgtEl>
                                        <p:attrNameLst>
                                          <p:attrName>style.visibility</p:attrName>
                                        </p:attrNameLst>
                                      </p:cBhvr>
                                      <p:to>
                                        <p:strVal val="hidden"/>
                                      </p:to>
                                    </p:se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par>
                          <p:cTn id="51" fill="hold">
                            <p:stCondLst>
                              <p:cond delay="2500"/>
                            </p:stCondLst>
                            <p:childTnLst>
                              <p:par>
                                <p:cTn id="52" presetID="10" presetClass="exit" presetSubtype="0" fill="hold" grpId="0" nodeType="afterEffect">
                                  <p:stCondLst>
                                    <p:cond delay="0"/>
                                  </p:stCondLst>
                                  <p:childTnLst>
                                    <p:animEffect transition="out" filter="fade">
                                      <p:cBhvr>
                                        <p:cTn id="53" dur="500"/>
                                        <p:tgtEl>
                                          <p:spTgt spid="48"/>
                                        </p:tgtEl>
                                      </p:cBhvr>
                                    </p:animEffect>
                                    <p:set>
                                      <p:cBhvr>
                                        <p:cTn id="54" dur="1" fill="hold">
                                          <p:stCondLst>
                                            <p:cond delay="499"/>
                                          </p:stCondLst>
                                        </p:cTn>
                                        <p:tgtEl>
                                          <p:spTgt spid="48"/>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52"/>
                                        </p:tgtEl>
                                      </p:cBhvr>
                                    </p:animEffect>
                                    <p:set>
                                      <p:cBhvr>
                                        <p:cTn id="57" dur="1" fill="hold">
                                          <p:stCondLst>
                                            <p:cond delay="499"/>
                                          </p:stCondLst>
                                        </p:cTn>
                                        <p:tgtEl>
                                          <p:spTgt spid="52"/>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56"/>
                                        </p:tgtEl>
                                      </p:cBhvr>
                                    </p:animEffect>
                                    <p:set>
                                      <p:cBhvr>
                                        <p:cTn id="60" dur="1" fill="hold">
                                          <p:stCondLst>
                                            <p:cond delay="499"/>
                                          </p:stCondLst>
                                        </p:cTn>
                                        <p:tgtEl>
                                          <p:spTgt spid="56"/>
                                        </p:tgtEl>
                                        <p:attrNameLst>
                                          <p:attrName>style.visibility</p:attrName>
                                        </p:attrNameLst>
                                      </p:cBhvr>
                                      <p:to>
                                        <p:strVal val="hidden"/>
                                      </p:to>
                                    </p:se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childTnLst>
                          </p:cTn>
                        </p:par>
                        <p:par>
                          <p:cTn id="71" fill="hold">
                            <p:stCondLst>
                              <p:cond delay="3500"/>
                            </p:stCondLst>
                            <p:childTnLst>
                              <p:par>
                                <p:cTn id="72" presetID="10" presetClass="exit" presetSubtype="0" fill="hold" grpId="0" nodeType="afterEffect">
                                  <p:stCondLst>
                                    <p:cond delay="0"/>
                                  </p:stCondLst>
                                  <p:childTnLst>
                                    <p:animEffect transition="out" filter="fade">
                                      <p:cBhvr>
                                        <p:cTn id="73" dur="500"/>
                                        <p:tgtEl>
                                          <p:spTgt spid="49"/>
                                        </p:tgtEl>
                                      </p:cBhvr>
                                    </p:animEffect>
                                    <p:set>
                                      <p:cBhvr>
                                        <p:cTn id="74" dur="1" fill="hold">
                                          <p:stCondLst>
                                            <p:cond delay="499"/>
                                          </p:stCondLst>
                                        </p:cTn>
                                        <p:tgtEl>
                                          <p:spTgt spid="49"/>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500"/>
                                        <p:tgtEl>
                                          <p:spTgt spid="53"/>
                                        </p:tgtEl>
                                      </p:cBhvr>
                                    </p:animEffect>
                                    <p:set>
                                      <p:cBhvr>
                                        <p:cTn id="77" dur="1" fill="hold">
                                          <p:stCondLst>
                                            <p:cond delay="499"/>
                                          </p:stCondLst>
                                        </p:cTn>
                                        <p:tgtEl>
                                          <p:spTgt spid="53"/>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57"/>
                                        </p:tgtEl>
                                      </p:cBhvr>
                                    </p:animEffect>
                                    <p:set>
                                      <p:cBhvr>
                                        <p:cTn id="80" dur="1" fill="hold">
                                          <p:stCondLst>
                                            <p:cond delay="499"/>
                                          </p:stCondLst>
                                        </p:cTn>
                                        <p:tgtEl>
                                          <p:spTgt spid="57"/>
                                        </p:tgtEl>
                                        <p:attrNameLst>
                                          <p:attrName>style.visibility</p:attrName>
                                        </p:attrNameLst>
                                      </p:cBhvr>
                                      <p:to>
                                        <p:strVal val="hidden"/>
                                      </p:to>
                                    </p:set>
                                  </p:childTnLst>
                                </p:cTn>
                              </p:par>
                            </p:childTnLst>
                          </p:cTn>
                        </p:par>
                        <p:par>
                          <p:cTn id="81" fill="hold">
                            <p:stCondLst>
                              <p:cond delay="4000"/>
                            </p:stCondLst>
                            <p:childTnLst>
                              <p:par>
                                <p:cTn id="82" presetID="10" presetClass="entr" presetSubtype="0"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childTnLst>
                          </p:cTn>
                        </p:par>
                        <p:par>
                          <p:cTn id="91" fill="hold">
                            <p:stCondLst>
                              <p:cond delay="4500"/>
                            </p:stCondLst>
                            <p:childTnLst>
                              <p:par>
                                <p:cTn id="92" presetID="1" presetClass="entr" presetSubtype="0" fill="hold" grpId="1" nodeType="afterEffect">
                                  <p:stCondLst>
                                    <p:cond delay="0"/>
                                  </p:stCondLst>
                                  <p:childTnLst>
                                    <p:set>
                                      <p:cBhvr>
                                        <p:cTn id="93" dur="1" fill="hold">
                                          <p:stCondLst>
                                            <p:cond delay="0"/>
                                          </p:stCondLst>
                                        </p:cTn>
                                        <p:tgtEl>
                                          <p:spTgt spid="6"/>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6" grpId="0"/>
      <p:bldP spid="6" grpId="1"/>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2.5 Ghép các mảng (Concatening Arrays)</a:t>
            </a:r>
          </a:p>
        </p:txBody>
      </p:sp>
      <p:sp>
        <p:nvSpPr>
          <p:cNvPr id="9" name="TextBox 8">
            <a:extLst>
              <a:ext uri="{FF2B5EF4-FFF2-40B4-BE49-F238E27FC236}">
                <a16:creationId xmlns:a16="http://schemas.microsoft.com/office/drawing/2014/main" id="{0A32047D-C7CB-42B4-801C-A11DD2C27D77}"/>
              </a:ext>
            </a:extLst>
          </p:cNvPr>
          <p:cNvSpPr txBox="1"/>
          <p:nvPr/>
        </p:nvSpPr>
        <p:spPr>
          <a:xfrm>
            <a:off x="1088020" y="1152287"/>
            <a:ext cx="7029964" cy="707886"/>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Trong quá trình xử lý dữ liệu, rất nhiều bài toán đòi hỏi cần ghép nối nhiều mảng với nhau để mở rộng hàng hay cột.</a:t>
            </a:r>
          </a:p>
        </p:txBody>
      </p:sp>
      <p:sp>
        <p:nvSpPr>
          <p:cNvPr id="45" name="TextBox 44">
            <a:extLst>
              <a:ext uri="{FF2B5EF4-FFF2-40B4-BE49-F238E27FC236}">
                <a16:creationId xmlns:a16="http://schemas.microsoft.com/office/drawing/2014/main" id="{0A32047D-C7CB-42B4-801C-A11DD2C27D77}"/>
              </a:ext>
            </a:extLst>
          </p:cNvPr>
          <p:cNvSpPr txBox="1"/>
          <p:nvPr/>
        </p:nvSpPr>
        <p:spPr>
          <a:xfrm>
            <a:off x="1088020" y="1860173"/>
            <a:ext cx="7029964" cy="553998"/>
          </a:xfrm>
          <a:prstGeom prst="rect">
            <a:avLst/>
          </a:prstGeom>
          <a:noFill/>
        </p:spPr>
        <p:txBody>
          <a:bodyPr wrap="square" rtlCol="0">
            <a:spAutoFit/>
          </a:bodyPr>
          <a:lstStyle/>
          <a:p>
            <a:pPr marL="342900" indent="-342900" algn="just">
              <a:lnSpc>
                <a:spcPct val="150000"/>
              </a:lnSpc>
              <a:buFontTx/>
              <a:buChar char="-"/>
            </a:pPr>
            <a:r>
              <a:rPr lang="en-US" sz="2000" dirty="0">
                <a:latin typeface="Times New Roman" panose="02020603050405020304" pitchFamily="18" charset="0"/>
                <a:cs typeface="Times New Roman" panose="02020603050405020304" pitchFamily="18" charset="0"/>
              </a:rPr>
              <a:t>Khi ghép các mảng đa chiều, chúng ta ghép các mảng theo trục.</a:t>
            </a:r>
          </a:p>
        </p:txBody>
      </p:sp>
    </p:spTree>
    <p:extLst>
      <p:ext uri="{BB962C8B-B14F-4D97-AF65-F5344CB8AC3E}">
        <p14:creationId xmlns:p14="http://schemas.microsoft.com/office/powerpoint/2010/main" val="42613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5">
                                            <p:txEl>
                                              <p:pRg st="0" end="0"/>
                                            </p:txEl>
                                          </p:spTgt>
                                        </p:tgtEl>
                                        <p:attrNameLst>
                                          <p:attrName>style.visibility</p:attrName>
                                        </p:attrNameLst>
                                      </p:cBhvr>
                                      <p:to>
                                        <p:strVal val="visible"/>
                                      </p:to>
                                    </p:set>
                                    <p:animEffect transition="in" filter="barn(inVertical)">
                                      <p:cBhvr>
                                        <p:cTn id="17"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1213359"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2.5 Ghép các mảng (Concatening Arrays)</a:t>
            </a:r>
          </a:p>
        </p:txBody>
      </p:sp>
      <p:sp>
        <p:nvSpPr>
          <p:cNvPr id="9" name="TextBox 8">
            <a:extLst>
              <a:ext uri="{FF2B5EF4-FFF2-40B4-BE49-F238E27FC236}">
                <a16:creationId xmlns:a16="http://schemas.microsoft.com/office/drawing/2014/main" id="{0A32047D-C7CB-42B4-801C-A11DD2C27D77}"/>
              </a:ext>
            </a:extLst>
          </p:cNvPr>
          <p:cNvSpPr txBox="1"/>
          <p:nvPr/>
        </p:nvSpPr>
        <p:spPr>
          <a:xfrm>
            <a:off x="1088020" y="1152287"/>
            <a:ext cx="7029964" cy="1477328"/>
          </a:xfrm>
          <a:prstGeom prst="rect">
            <a:avLst/>
          </a:prstGeom>
          <a:noFill/>
        </p:spPr>
        <p:txBody>
          <a:bodyPr wrap="square" rtlCol="0">
            <a:spAutoFit/>
          </a:bodyPr>
          <a:lstStyle/>
          <a:p>
            <a:pPr marL="342900" indent="-342900" algn="just">
              <a:lnSpc>
                <a:spcPct val="150000"/>
              </a:lnSpc>
              <a:buFontTx/>
              <a:buChar char="-"/>
            </a:pPr>
            <a:r>
              <a:rPr lang="en-US" sz="2000" dirty="0">
                <a:latin typeface="Times New Roman" panose="02020603050405020304" pitchFamily="18" charset="0"/>
                <a:cs typeface="Times New Roman" panose="02020603050405020304" pitchFamily="18" charset="0"/>
              </a:rPr>
              <a:t>Điều kiện ghép mảng là cùng size và cùng axis.</a:t>
            </a:r>
          </a:p>
          <a:p>
            <a:pPr marL="342900" indent="-342900" algn="just">
              <a:lnSpc>
                <a:spcPct val="150000"/>
              </a:lnSpc>
              <a:buFontTx/>
              <a:buChar char="-"/>
            </a:pPr>
            <a:r>
              <a:rPr lang="en-US" sz="2000" dirty="0">
                <a:latin typeface="Times New Roman" panose="02020603050405020304" pitchFamily="18" charset="0"/>
                <a:cs typeface="Times New Roman" panose="02020603050405020304" pitchFamily="18" charset="0"/>
              </a:rPr>
              <a:t>Cú pháp numpy.concatenate(a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,...,axis).</a:t>
            </a:r>
          </a:p>
          <a:p>
            <a:pPr marL="342900" indent="-342900" algn="just">
              <a:lnSpc>
                <a:spcPct val="150000"/>
              </a:lnSpc>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1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arn(inVertical)">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18</a:t>
            </a:fld>
            <a:endParaRPr lang="e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2.5 Ghép các mảng (Concatenating Arrays)</a:t>
            </a:r>
          </a:p>
        </p:txBody>
      </p:sp>
      <p:sp>
        <p:nvSpPr>
          <p:cNvPr id="9" name="TextBox 8">
            <a:extLst>
              <a:ext uri="{FF2B5EF4-FFF2-40B4-BE49-F238E27FC236}">
                <a16:creationId xmlns:a16="http://schemas.microsoft.com/office/drawing/2014/main" id="{0A32047D-C7CB-42B4-801C-A11DD2C27D77}"/>
              </a:ext>
            </a:extLst>
          </p:cNvPr>
          <p:cNvSpPr txBox="1"/>
          <p:nvPr/>
        </p:nvSpPr>
        <p:spPr>
          <a:xfrm>
            <a:off x="1205864" y="1099913"/>
            <a:ext cx="7029964" cy="1015663"/>
          </a:xfrm>
          <a:prstGeom prst="rect">
            <a:avLst/>
          </a:prstGeom>
          <a:noFill/>
        </p:spPr>
        <p:txBody>
          <a:bodyPr wrap="square" rtlCol="0">
            <a:spAutoFit/>
          </a:bodyPr>
          <a:lstStyle/>
          <a:p>
            <a:pPr marL="342900" indent="-342900" algn="just">
              <a:lnSpc>
                <a:spcPct val="150000"/>
              </a:lnSpc>
              <a:buFontTx/>
              <a:buChar char="-"/>
            </a:pPr>
            <a:r>
              <a:rPr lang="en-US" sz="2000" dirty="0">
                <a:latin typeface="Times New Roman" panose="02020603050405020304" pitchFamily="18" charset="0"/>
                <a:cs typeface="Times New Roman" panose="02020603050405020304" pitchFamily="18" charset="0"/>
              </a:rPr>
              <a:t>Ví dụ:</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799828" y="3078866"/>
            <a:ext cx="1482102" cy="161842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a</a:t>
            </a:r>
            <a:r>
              <a:rPr lang="en-US" sz="2000" baseline="-25000" dirty="0">
                <a:solidFill>
                  <a:sysClr val="windowText" lastClr="000000"/>
                </a:solidFill>
                <a:latin typeface="Times New Roman" panose="02020603050405020304" pitchFamily="18" charset="0"/>
                <a:cs typeface="Times New Roman" panose="02020603050405020304" pitchFamily="18" charset="0"/>
              </a:rPr>
              <a:t>1</a:t>
            </a:r>
            <a:endParaRPr lang="en-US" sz="2000" dirty="0">
              <a:solidFill>
                <a:sysClr val="windowText" lastClr="000000"/>
              </a:solidFill>
              <a:latin typeface="Times New Roman" panose="02020603050405020304" pitchFamily="18" charset="0"/>
              <a:cs typeface="Times New Roman" panose="02020603050405020304" pitchFamily="18" charset="0"/>
            </a:endParaRPr>
          </a:p>
          <a:p>
            <a:pPr algn="just"/>
            <a:r>
              <a:rPr lang="en-US" sz="2000" dirty="0">
                <a:solidFill>
                  <a:sysClr val="windowText" lastClr="000000"/>
                </a:solidFill>
                <a:latin typeface="Times New Roman" panose="02020603050405020304" pitchFamily="18" charset="0"/>
                <a:cs typeface="Times New Roman" panose="02020603050405020304" pitchFamily="18" charset="0"/>
              </a:rPr>
              <a:t>[[[0 1 2]</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[3 4 5]]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[[6 7 8]]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[9 10 11]]]</a:t>
            </a:r>
          </a:p>
        </p:txBody>
      </p:sp>
      <p:sp>
        <p:nvSpPr>
          <p:cNvPr id="7" name="Rectangle 6"/>
          <p:cNvSpPr/>
          <p:nvPr/>
        </p:nvSpPr>
        <p:spPr>
          <a:xfrm>
            <a:off x="2744425" y="3078866"/>
            <a:ext cx="1596112" cy="161842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a</a:t>
            </a:r>
            <a:r>
              <a:rPr lang="en-US" sz="2000" baseline="-25000" dirty="0">
                <a:solidFill>
                  <a:sysClr val="windowText" lastClr="000000"/>
                </a:solidFill>
                <a:latin typeface="Times New Roman" panose="02020603050405020304" pitchFamily="18" charset="0"/>
                <a:cs typeface="Times New Roman" panose="02020603050405020304" pitchFamily="18" charset="0"/>
              </a:rPr>
              <a:t>2</a:t>
            </a:r>
            <a:endParaRPr lang="en-US" sz="2000" dirty="0">
              <a:solidFill>
                <a:sysClr val="windowText" lastClr="000000"/>
              </a:solidFill>
              <a:latin typeface="Times New Roman" panose="02020603050405020304" pitchFamily="18" charset="0"/>
              <a:cs typeface="Times New Roman" panose="02020603050405020304" pitchFamily="18" charset="0"/>
            </a:endParaRPr>
          </a:p>
          <a:p>
            <a:r>
              <a:rPr lang="en-US" sz="2000" dirty="0">
                <a:solidFill>
                  <a:sysClr val="windowText" lastClr="000000"/>
                </a:solidFill>
                <a:latin typeface="Times New Roman" panose="02020603050405020304" pitchFamily="18" charset="0"/>
                <a:cs typeface="Times New Roman" panose="02020603050405020304" pitchFamily="18" charset="0"/>
              </a:rPr>
              <a:t>[[[13 14 15]</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[16 17 18]] </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[[19 20 21] </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[22 23 24]]]</a:t>
            </a:r>
          </a:p>
        </p:txBody>
      </p:sp>
      <p:sp>
        <p:nvSpPr>
          <p:cNvPr id="11" name="Rectangle 10"/>
          <p:cNvSpPr/>
          <p:nvPr/>
        </p:nvSpPr>
        <p:spPr>
          <a:xfrm>
            <a:off x="6242882" y="1875099"/>
            <a:ext cx="1875102" cy="2833764"/>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t"/>
          <a:lstStyle/>
          <a:p>
            <a:pPr algn="just"/>
            <a:r>
              <a:rPr lang="en-US" sz="2000" dirty="0">
                <a:solidFill>
                  <a:sysClr val="windowText" lastClr="000000"/>
                </a:solidFill>
                <a:latin typeface="Times New Roman" panose="02020603050405020304" pitchFamily="18" charset="0"/>
                <a:cs typeface="Times New Roman" panose="02020603050405020304" pitchFamily="18" charset="0"/>
              </a:rPr>
              <a:t>[[[ 0 1 2]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[ 3 4 5]]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[[ 6 7 8]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[ 9 10 11]] </a:t>
            </a:r>
          </a:p>
          <a:p>
            <a:pPr algn="just"/>
            <a:endParaRPr lang="en-US" sz="2000" dirty="0">
              <a:solidFill>
                <a:sysClr val="windowText" lastClr="000000"/>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[[13 14 15]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[16 17 18]]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[19 20 21]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[22 23 24]]]</a:t>
            </a:r>
          </a:p>
        </p:txBody>
      </p:sp>
      <p:sp>
        <p:nvSpPr>
          <p:cNvPr id="12" name="Diamond 11"/>
          <p:cNvSpPr/>
          <p:nvPr/>
        </p:nvSpPr>
        <p:spPr>
          <a:xfrm>
            <a:off x="1544619" y="2018553"/>
            <a:ext cx="1997862" cy="106031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Axis=0</a:t>
            </a:r>
          </a:p>
        </p:txBody>
      </p:sp>
      <p:cxnSp>
        <p:nvCxnSpPr>
          <p:cNvPr id="14" name="Straight Connector 13"/>
          <p:cNvCxnSpPr>
            <a:stCxn id="2" idx="0"/>
            <a:endCxn id="12" idx="1"/>
          </p:cNvCxnSpPr>
          <p:nvPr/>
        </p:nvCxnSpPr>
        <p:spPr>
          <a:xfrm flipV="1">
            <a:off x="1540879" y="2548710"/>
            <a:ext cx="3740" cy="530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a:endCxn id="12" idx="3"/>
          </p:cNvCxnSpPr>
          <p:nvPr/>
        </p:nvCxnSpPr>
        <p:spPr>
          <a:xfrm flipV="1">
            <a:off x="3542481" y="2548710"/>
            <a:ext cx="0" cy="530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2" idx="0"/>
            <a:endCxn id="11" idx="0"/>
          </p:cNvCxnSpPr>
          <p:nvPr/>
        </p:nvCxnSpPr>
        <p:spPr>
          <a:xfrm rot="5400000" flipH="1" flipV="1">
            <a:off x="4790264" y="-371615"/>
            <a:ext cx="143454" cy="4636883"/>
          </a:xfrm>
          <a:prstGeom prst="bentConnector3">
            <a:avLst>
              <a:gd name="adj1" fmla="val 259354"/>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flipH="1">
            <a:off x="4030493" y="1245909"/>
            <a:ext cx="21876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Concatenate</a:t>
            </a:r>
          </a:p>
        </p:txBody>
      </p:sp>
    </p:spTree>
    <p:extLst>
      <p:ext uri="{BB962C8B-B14F-4D97-AF65-F5344CB8AC3E}">
        <p14:creationId xmlns:p14="http://schemas.microsoft.com/office/powerpoint/2010/main" val="277329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par>
                                <p:cTn id="30" presetID="14" presetClass="entr" presetSubtype="1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par>
                                <p:cTn id="36" presetID="14" presetClass="entr" presetSubtype="10"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randombar(horizontal)">
                                      <p:cBhvr>
                                        <p:cTn id="38" dur="500"/>
                                        <p:tgtEl>
                                          <p:spTgt spid="5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randombar(horizontal)">
                                      <p:cBhvr>
                                        <p:cTn id="4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7" grpId="0" animBg="1"/>
      <p:bldP spid="11" grpId="0" animBg="1"/>
      <p:bldP spid="12" grpId="0" animBg="1"/>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19</a:t>
            </a:fld>
            <a:endParaRPr lang="e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2.5 Ghép các mảng (Concatenating Arrays)</a:t>
            </a:r>
          </a:p>
        </p:txBody>
      </p:sp>
      <p:sp>
        <p:nvSpPr>
          <p:cNvPr id="9" name="TextBox 8">
            <a:extLst>
              <a:ext uri="{FF2B5EF4-FFF2-40B4-BE49-F238E27FC236}">
                <a16:creationId xmlns:a16="http://schemas.microsoft.com/office/drawing/2014/main" id="{0A32047D-C7CB-42B4-801C-A11DD2C27D77}"/>
              </a:ext>
            </a:extLst>
          </p:cNvPr>
          <p:cNvSpPr txBox="1"/>
          <p:nvPr/>
        </p:nvSpPr>
        <p:spPr>
          <a:xfrm>
            <a:off x="1205864" y="1099913"/>
            <a:ext cx="7029964" cy="1015663"/>
          </a:xfrm>
          <a:prstGeom prst="rect">
            <a:avLst/>
          </a:prstGeom>
          <a:noFill/>
        </p:spPr>
        <p:txBody>
          <a:bodyPr wrap="square" rtlCol="0">
            <a:spAutoFit/>
          </a:bodyPr>
          <a:lstStyle/>
          <a:p>
            <a:pPr marL="342900" indent="-342900" algn="just">
              <a:lnSpc>
                <a:spcPct val="150000"/>
              </a:lnSpc>
              <a:buFontTx/>
              <a:buChar char="-"/>
            </a:pPr>
            <a:r>
              <a:rPr lang="en-US" sz="2000" dirty="0">
                <a:latin typeface="Times New Roman" panose="02020603050405020304" pitchFamily="18" charset="0"/>
                <a:cs typeface="Times New Roman" panose="02020603050405020304" pitchFamily="18" charset="0"/>
              </a:rPr>
              <a:t>Ví dụ:</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799828" y="3078866"/>
            <a:ext cx="1482102" cy="161842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a</a:t>
            </a:r>
            <a:r>
              <a:rPr lang="en-US" sz="2000" baseline="-25000" dirty="0">
                <a:solidFill>
                  <a:sysClr val="windowText" lastClr="000000"/>
                </a:solidFill>
                <a:latin typeface="Times New Roman" panose="02020603050405020304" pitchFamily="18" charset="0"/>
                <a:cs typeface="Times New Roman" panose="02020603050405020304" pitchFamily="18" charset="0"/>
              </a:rPr>
              <a:t>1</a:t>
            </a:r>
            <a:endParaRPr lang="en-US" sz="2000" dirty="0">
              <a:solidFill>
                <a:sysClr val="windowText" lastClr="000000"/>
              </a:solidFill>
              <a:latin typeface="Times New Roman" panose="02020603050405020304" pitchFamily="18" charset="0"/>
              <a:cs typeface="Times New Roman" panose="02020603050405020304" pitchFamily="18" charset="0"/>
            </a:endParaRPr>
          </a:p>
          <a:p>
            <a:pPr algn="just"/>
            <a:r>
              <a:rPr lang="en-US" sz="2000" dirty="0">
                <a:solidFill>
                  <a:sysClr val="windowText" lastClr="000000"/>
                </a:solidFill>
                <a:latin typeface="Times New Roman" panose="02020603050405020304" pitchFamily="18" charset="0"/>
                <a:cs typeface="Times New Roman" panose="02020603050405020304" pitchFamily="18" charset="0"/>
              </a:rPr>
              <a:t>[[[0 1 2]</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[3 4 5]]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[[6 7 8]]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[9 10 11]]]</a:t>
            </a:r>
          </a:p>
        </p:txBody>
      </p:sp>
      <p:sp>
        <p:nvSpPr>
          <p:cNvPr id="7" name="Rectangle 6"/>
          <p:cNvSpPr/>
          <p:nvPr/>
        </p:nvSpPr>
        <p:spPr>
          <a:xfrm>
            <a:off x="2744425" y="3078866"/>
            <a:ext cx="1596112" cy="161842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a</a:t>
            </a:r>
            <a:r>
              <a:rPr lang="en-US" sz="2000" baseline="-25000" dirty="0">
                <a:solidFill>
                  <a:sysClr val="windowText" lastClr="000000"/>
                </a:solidFill>
                <a:latin typeface="Times New Roman" panose="02020603050405020304" pitchFamily="18" charset="0"/>
                <a:cs typeface="Times New Roman" panose="02020603050405020304" pitchFamily="18" charset="0"/>
              </a:rPr>
              <a:t>2</a:t>
            </a:r>
            <a:endParaRPr lang="en-US" sz="2000" dirty="0">
              <a:solidFill>
                <a:sysClr val="windowText" lastClr="000000"/>
              </a:solidFill>
              <a:latin typeface="Times New Roman" panose="02020603050405020304" pitchFamily="18" charset="0"/>
              <a:cs typeface="Times New Roman" panose="02020603050405020304" pitchFamily="18" charset="0"/>
            </a:endParaRPr>
          </a:p>
          <a:p>
            <a:r>
              <a:rPr lang="en-US" sz="2000" dirty="0">
                <a:solidFill>
                  <a:sysClr val="windowText" lastClr="000000"/>
                </a:solidFill>
                <a:latin typeface="Times New Roman" panose="02020603050405020304" pitchFamily="18" charset="0"/>
                <a:cs typeface="Times New Roman" panose="02020603050405020304" pitchFamily="18" charset="0"/>
              </a:rPr>
              <a:t>[[[13 14 15]</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[16 17 18]] </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[[19 20 21] </a:t>
            </a:r>
          </a:p>
          <a:p>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[22 23 24]]]</a:t>
            </a:r>
          </a:p>
        </p:txBody>
      </p:sp>
      <p:sp>
        <p:nvSpPr>
          <p:cNvPr id="11" name="Rectangle 10"/>
          <p:cNvSpPr/>
          <p:nvPr/>
        </p:nvSpPr>
        <p:spPr>
          <a:xfrm>
            <a:off x="6242882" y="1875098"/>
            <a:ext cx="1875102" cy="2834640"/>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t"/>
          <a:lstStyle/>
          <a:p>
            <a:pPr algn="just"/>
            <a:r>
              <a:rPr lang="en-US" sz="2000" dirty="0">
                <a:solidFill>
                  <a:sysClr val="windowText" lastClr="000000"/>
                </a:solidFill>
                <a:latin typeface="Times New Roman" panose="02020603050405020304" pitchFamily="18" charset="0"/>
                <a:cs typeface="Times New Roman" panose="02020603050405020304" pitchFamily="18" charset="0"/>
              </a:rPr>
              <a:t>[[[ 0 1 2]</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[ 3 4 5]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[13 14 15]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[16 17 18]] </a:t>
            </a:r>
          </a:p>
          <a:p>
            <a:pPr algn="just"/>
            <a:endParaRPr lang="en-US" sz="2000" dirty="0">
              <a:solidFill>
                <a:sysClr val="windowText" lastClr="000000"/>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[[ 6 7 8]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[ 9 10 11]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[19 20 21] </a:t>
            </a:r>
          </a:p>
          <a:p>
            <a:pPr algn="just"/>
            <a:r>
              <a:rPr lang="en-US" sz="2000" dirty="0">
                <a:solidFill>
                  <a:schemeClr val="bg1"/>
                </a:solidFill>
                <a:latin typeface="Times New Roman" panose="02020603050405020304" pitchFamily="18" charset="0"/>
                <a:cs typeface="Times New Roman" panose="02020603050405020304" pitchFamily="18" charset="0"/>
              </a:rPr>
              <a:t>[[</a:t>
            </a:r>
            <a:r>
              <a:rPr lang="en-US" sz="2000" dirty="0">
                <a:solidFill>
                  <a:sysClr val="windowText" lastClr="000000"/>
                </a:solidFill>
                <a:latin typeface="Times New Roman" panose="02020603050405020304" pitchFamily="18" charset="0"/>
                <a:cs typeface="Times New Roman" panose="02020603050405020304" pitchFamily="18" charset="0"/>
              </a:rPr>
              <a:t>[22 23 24]]]</a:t>
            </a:r>
          </a:p>
        </p:txBody>
      </p:sp>
      <p:sp>
        <p:nvSpPr>
          <p:cNvPr id="12" name="Diamond 11"/>
          <p:cNvSpPr/>
          <p:nvPr/>
        </p:nvSpPr>
        <p:spPr>
          <a:xfrm>
            <a:off x="1544619" y="2018553"/>
            <a:ext cx="1997862" cy="106031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Axis=1</a:t>
            </a:r>
          </a:p>
        </p:txBody>
      </p:sp>
      <p:cxnSp>
        <p:nvCxnSpPr>
          <p:cNvPr id="14" name="Straight Connector 13"/>
          <p:cNvCxnSpPr>
            <a:stCxn id="2" idx="0"/>
            <a:endCxn id="12" idx="1"/>
          </p:cNvCxnSpPr>
          <p:nvPr/>
        </p:nvCxnSpPr>
        <p:spPr>
          <a:xfrm flipV="1">
            <a:off x="1540879" y="2548710"/>
            <a:ext cx="3740" cy="530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a:endCxn id="12" idx="3"/>
          </p:cNvCxnSpPr>
          <p:nvPr/>
        </p:nvCxnSpPr>
        <p:spPr>
          <a:xfrm flipV="1">
            <a:off x="3542481" y="2548710"/>
            <a:ext cx="0" cy="530156"/>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4030493" y="1245909"/>
            <a:ext cx="21876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Concatenate</a:t>
            </a:r>
          </a:p>
        </p:txBody>
      </p:sp>
      <p:cxnSp>
        <p:nvCxnSpPr>
          <p:cNvPr id="59" name="Elbow Connector 58"/>
          <p:cNvCxnSpPr>
            <a:stCxn id="12" idx="0"/>
            <a:endCxn id="11" idx="0"/>
          </p:cNvCxnSpPr>
          <p:nvPr/>
        </p:nvCxnSpPr>
        <p:spPr>
          <a:xfrm rot="5400000" flipH="1" flipV="1">
            <a:off x="4790264" y="-371615"/>
            <a:ext cx="143455" cy="4636883"/>
          </a:xfrm>
          <a:prstGeom prst="bentConnector3">
            <a:avLst>
              <a:gd name="adj1" fmla="val 25935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3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par>
                                <p:cTn id="30" presetID="14" presetClass="entr" presetSubtype="1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randombar(horizontal)">
                                      <p:cBhvr>
                                        <p:cTn id="38" dur="500"/>
                                        <p:tgtEl>
                                          <p:spTgt spid="49"/>
                                        </p:tgtEl>
                                      </p:cBhvr>
                                    </p:animEffect>
                                  </p:childTnLst>
                                </p:cTn>
                              </p:par>
                              <p:par>
                                <p:cTn id="39" presetID="14" presetClass="entr" presetSubtype="1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randombar(horizontal)">
                                      <p:cBhvr>
                                        <p:cTn id="4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7" grpId="0" animBg="1"/>
      <p:bldP spid="11" grpId="0" animBg="1"/>
      <p:bldP spid="12" grpId="0" animBg="1"/>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F43F5-2C70-46AC-8ECD-EB5B0321EC2E}"/>
              </a:ext>
            </a:extLst>
          </p:cNvPr>
          <p:cNvSpPr>
            <a:spLocks noGrp="1"/>
          </p:cNvSpPr>
          <p:nvPr>
            <p:ph type="title"/>
          </p:nvPr>
        </p:nvSpPr>
        <p:spPr/>
        <p:txBody>
          <a:bodyPr/>
          <a:lstStyle/>
          <a:p>
            <a:pPr algn="ctr"/>
            <a:r>
              <a:rPr lang="en-US" sz="4000" dirty="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Nội  Dung</a:t>
            </a:r>
          </a:p>
        </p:txBody>
      </p:sp>
      <p:sp>
        <p:nvSpPr>
          <p:cNvPr id="5" name="Oval 4">
            <a:extLst>
              <a:ext uri="{FF2B5EF4-FFF2-40B4-BE49-F238E27FC236}">
                <a16:creationId xmlns:a16="http://schemas.microsoft.com/office/drawing/2014/main" id="{A731003C-8080-46A8-891D-69D617F306C7}"/>
              </a:ext>
            </a:extLst>
          </p:cNvPr>
          <p:cNvSpPr/>
          <p:nvPr/>
        </p:nvSpPr>
        <p:spPr>
          <a:xfrm>
            <a:off x="2764401" y="742950"/>
            <a:ext cx="1543050" cy="139446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GIỚI THIỆU</a:t>
            </a:r>
          </a:p>
        </p:txBody>
      </p:sp>
      <p:sp>
        <p:nvSpPr>
          <p:cNvPr id="6" name="Oval 5">
            <a:extLst>
              <a:ext uri="{FF2B5EF4-FFF2-40B4-BE49-F238E27FC236}">
                <a16:creationId xmlns:a16="http://schemas.microsoft.com/office/drawing/2014/main" id="{C7B64445-23D0-4B69-8047-2D4DEA8E5A20}"/>
              </a:ext>
            </a:extLst>
          </p:cNvPr>
          <p:cNvSpPr/>
          <p:nvPr/>
        </p:nvSpPr>
        <p:spPr>
          <a:xfrm>
            <a:off x="4537865" y="742950"/>
            <a:ext cx="1868804" cy="139446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CƠ SỞ LÝ THUYẾT</a:t>
            </a:r>
          </a:p>
        </p:txBody>
      </p:sp>
      <p:sp>
        <p:nvSpPr>
          <p:cNvPr id="7" name="Oval 6">
            <a:extLst>
              <a:ext uri="{FF2B5EF4-FFF2-40B4-BE49-F238E27FC236}">
                <a16:creationId xmlns:a16="http://schemas.microsoft.com/office/drawing/2014/main" id="{A918E3F2-7779-4019-BBD8-5F67F6CF929E}"/>
              </a:ext>
            </a:extLst>
          </p:cNvPr>
          <p:cNvSpPr/>
          <p:nvPr/>
        </p:nvSpPr>
        <p:spPr>
          <a:xfrm>
            <a:off x="3472986" y="2492645"/>
            <a:ext cx="1868803" cy="139446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ỨNG DỤNG</a:t>
            </a:r>
          </a:p>
        </p:txBody>
      </p:sp>
      <p:sp>
        <p:nvSpPr>
          <p:cNvPr id="8" name="Oval 7">
            <a:extLst>
              <a:ext uri="{FF2B5EF4-FFF2-40B4-BE49-F238E27FC236}">
                <a16:creationId xmlns:a16="http://schemas.microsoft.com/office/drawing/2014/main" id="{59503C92-EADE-45C6-962A-69984E254EDC}"/>
              </a:ext>
            </a:extLst>
          </p:cNvPr>
          <p:cNvSpPr/>
          <p:nvPr/>
        </p:nvSpPr>
        <p:spPr>
          <a:xfrm>
            <a:off x="6637083" y="742950"/>
            <a:ext cx="2142000" cy="139446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CÀI ĐẶT </a:t>
            </a:r>
          </a:p>
          <a:p>
            <a:pPr algn="ctr"/>
            <a:r>
              <a:rPr lang="en-US" sz="2000" dirty="0">
                <a:latin typeface="Times New Roman" panose="02020603050405020304" pitchFamily="18" charset="0"/>
                <a:cs typeface="Times New Roman" panose="02020603050405020304" pitchFamily="18" charset="0"/>
              </a:rPr>
              <a:t>THAO TÁC </a:t>
            </a:r>
          </a:p>
        </p:txBody>
      </p:sp>
      <p:sp>
        <p:nvSpPr>
          <p:cNvPr id="10" name="Oval 9">
            <a:extLst>
              <a:ext uri="{FF2B5EF4-FFF2-40B4-BE49-F238E27FC236}">
                <a16:creationId xmlns:a16="http://schemas.microsoft.com/office/drawing/2014/main" id="{A2BC8B6E-8BE0-44DD-A732-6DB24D75C3E1}"/>
              </a:ext>
            </a:extLst>
          </p:cNvPr>
          <p:cNvSpPr/>
          <p:nvPr/>
        </p:nvSpPr>
        <p:spPr>
          <a:xfrm>
            <a:off x="5702681" y="2493582"/>
            <a:ext cx="1868803" cy="139446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QUIZ</a:t>
            </a:r>
          </a:p>
        </p:txBody>
      </p:sp>
    </p:spTree>
    <p:extLst>
      <p:ext uri="{BB962C8B-B14F-4D97-AF65-F5344CB8AC3E}">
        <p14:creationId xmlns:p14="http://schemas.microsoft.com/office/powerpoint/2010/main" val="140346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BA114B-2FF3-4F0A-AE02-35B1AA356D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TextBox 3">
            <a:extLst>
              <a:ext uri="{FF2B5EF4-FFF2-40B4-BE49-F238E27FC236}">
                <a16:creationId xmlns:a16="http://schemas.microsoft.com/office/drawing/2014/main" id="{7AF2D7CC-D09F-44ED-8E70-B96648839C39}"/>
              </a:ext>
            </a:extLst>
          </p:cNvPr>
          <p:cNvSpPr txBox="1"/>
          <p:nvPr/>
        </p:nvSpPr>
        <p:spPr>
          <a:xfrm>
            <a:off x="1337310" y="640080"/>
            <a:ext cx="6463629"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2.6 Sự cần thiết của mảng động nhiều chiều</a:t>
            </a:r>
          </a:p>
        </p:txBody>
      </p:sp>
      <p:sp>
        <p:nvSpPr>
          <p:cNvPr id="8" name="TextBox 7">
            <a:extLst>
              <a:ext uri="{FF2B5EF4-FFF2-40B4-BE49-F238E27FC236}">
                <a16:creationId xmlns:a16="http://schemas.microsoft.com/office/drawing/2014/main" id="{0A32047D-C7CB-42B4-801C-A11DD2C27D77}"/>
              </a:ext>
            </a:extLst>
          </p:cNvPr>
          <p:cNvSpPr txBox="1"/>
          <p:nvPr/>
        </p:nvSpPr>
        <p:spPr>
          <a:xfrm>
            <a:off x="553566" y="1417320"/>
            <a:ext cx="8226752" cy="1631216"/>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Sử dụng mảng động nhiều chiều thì ta có thể resize kích thước của bức ảnh mà vẫn giữ được đặc trưng của bức ảnh.</a:t>
            </a:r>
          </a:p>
          <a:p>
            <a:pPr marL="342900" indent="-342900" algn="just">
              <a:buFontTx/>
              <a:buChar char="-"/>
            </a:pPr>
            <a:endParaRPr lang="en-US" sz="2000" dirty="0">
              <a:latin typeface="Times New Roman" panose="02020603050405020304" pitchFamily="18" charset="0"/>
              <a:cs typeface="Times New Roman" panose="02020603050405020304" pitchFamily="18" charset="0"/>
            </a:endParaRPr>
          </a:p>
          <a:p>
            <a:pPr marL="342900" indent="-342900" algn="just">
              <a:buFontTx/>
              <a:buChar char="-"/>
            </a:pPr>
            <a:r>
              <a:rPr lang="en-US" sz="2000" dirty="0">
                <a:latin typeface="Times New Roman" panose="02020603050405020304" pitchFamily="18" charset="0"/>
                <a:cs typeface="Times New Roman" panose="02020603050405020304" pitchFamily="18" charset="0"/>
              </a:rPr>
              <a:t>Việc resize các bức ảnh về cùng kích thước có ích cho các model (mô hình) trong machine learning hoặc deeplearning dễ dàng học hơn và tối ưu hơn.</a:t>
            </a:r>
          </a:p>
        </p:txBody>
      </p:sp>
    </p:spTree>
    <p:extLst>
      <p:ext uri="{BB962C8B-B14F-4D97-AF65-F5344CB8AC3E}">
        <p14:creationId xmlns:p14="http://schemas.microsoft.com/office/powerpoint/2010/main" val="1826911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wipe(down)">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down)">
                                      <p:cBhvr>
                                        <p:cTn id="1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lvl="0"/>
            <a:r>
              <a:rPr lang="en" dirty="0">
                <a:solidFill>
                  <a:schemeClr val="bg1"/>
                </a:solidFill>
                <a:latin typeface="Times New Roman" panose="02020603050405020304" pitchFamily="18" charset="0"/>
                <a:cs typeface="Times New Roman" panose="02020603050405020304" pitchFamily="18" charset="0"/>
              </a:rPr>
              <a:t>3. CÀI ĐẶT THAO TÁC</a:t>
            </a:r>
            <a:endParaRP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466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lvl="0"/>
            <a:r>
              <a:rPr lang="en" dirty="0">
                <a:solidFill>
                  <a:schemeClr val="bg1"/>
                </a:solidFill>
                <a:latin typeface="Times New Roman" panose="02020603050405020304" pitchFamily="18" charset="0"/>
                <a:cs typeface="Times New Roman" panose="02020603050405020304" pitchFamily="18" charset="0"/>
              </a:rPr>
              <a:t>4. ỨNG DỤNG</a:t>
            </a:r>
            <a:endParaRP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8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Rounded Rectangle 5"/>
          <p:cNvSpPr/>
          <p:nvPr/>
        </p:nvSpPr>
        <p:spPr>
          <a:xfrm>
            <a:off x="5309654" y="1275384"/>
            <a:ext cx="2646748" cy="12963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latin typeface="Times New Roman" panose="02020603050405020304" pitchFamily="18" charset="0"/>
                <a:cs typeface="Times New Roman" panose="02020603050405020304" pitchFamily="18" charset="0"/>
              </a:rPr>
              <a:t>Image</a:t>
            </a:r>
          </a:p>
        </p:txBody>
      </p:sp>
      <p:sp>
        <p:nvSpPr>
          <p:cNvPr id="7" name="Rounded Rectangle 6"/>
          <p:cNvSpPr/>
          <p:nvPr/>
        </p:nvSpPr>
        <p:spPr>
          <a:xfrm>
            <a:off x="1209368" y="1275384"/>
            <a:ext cx="2646748" cy="12963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latin typeface="Times New Roman" panose="02020603050405020304" pitchFamily="18" charset="0"/>
                <a:cs typeface="Times New Roman" panose="02020603050405020304" pitchFamily="18" charset="0"/>
              </a:rPr>
              <a:t>Minimum spanning trees</a:t>
            </a:r>
          </a:p>
        </p:txBody>
      </p:sp>
      <p:sp>
        <p:nvSpPr>
          <p:cNvPr id="9" name="Rounded Rectangle 8"/>
          <p:cNvSpPr/>
          <p:nvPr/>
        </p:nvSpPr>
        <p:spPr>
          <a:xfrm>
            <a:off x="3181050" y="3400922"/>
            <a:ext cx="2646748" cy="12963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Audio</a:t>
            </a:r>
          </a:p>
        </p:txBody>
      </p:sp>
    </p:spTree>
    <p:extLst>
      <p:ext uri="{BB962C8B-B14F-4D97-AF65-F5344CB8AC3E}">
        <p14:creationId xmlns:p14="http://schemas.microsoft.com/office/powerpoint/2010/main" val="25499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6" name="TextBox 5">
            <a:extLst>
              <a:ext uri="{FF2B5EF4-FFF2-40B4-BE49-F238E27FC236}">
                <a16:creationId xmlns:a16="http://schemas.microsoft.com/office/drawing/2014/main" id="{0A32047D-C7CB-42B4-801C-A11DD2C27D77}"/>
              </a:ext>
            </a:extLst>
          </p:cNvPr>
          <p:cNvSpPr txBox="1"/>
          <p:nvPr/>
        </p:nvSpPr>
        <p:spPr>
          <a:xfrm>
            <a:off x="458624" y="1330933"/>
            <a:ext cx="8226752" cy="2785378"/>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Cây khung nhỏ nhất được sử dụng: </a:t>
            </a:r>
          </a:p>
          <a:p>
            <a:pPr algn="just"/>
            <a:r>
              <a:rPr lang="en-US" sz="2500" dirty="0">
                <a:latin typeface="Times New Roman" panose="02020603050405020304" pitchFamily="18" charset="0"/>
                <a:cs typeface="Times New Roman" panose="02020603050405020304" pitchFamily="18" charset="0"/>
              </a:rPr>
              <a:t>+ Trong thiết kế mạng.</a:t>
            </a:r>
          </a:p>
          <a:p>
            <a:pPr algn="just"/>
            <a:r>
              <a:rPr lang="en-US" sz="2500" dirty="0">
                <a:latin typeface="Times New Roman" panose="02020603050405020304" pitchFamily="18" charset="0"/>
                <a:cs typeface="Times New Roman" panose="02020603050405020304" pitchFamily="18" charset="0"/>
              </a:rPr>
              <a:t>+ Theo dõi và xác minh khuôn mặt trong thời gian thực.</a:t>
            </a:r>
          </a:p>
          <a:p>
            <a:pPr algn="just"/>
            <a:r>
              <a:rPr lang="en-US" sz="2500" dirty="0">
                <a:latin typeface="Times New Roman" panose="02020603050405020304" pitchFamily="18" charset="0"/>
                <a:cs typeface="Times New Roman" panose="02020603050405020304" pitchFamily="18" charset="0"/>
              </a:rPr>
              <a:t>+ Các giao thức trong khoa học máy tính để tránh các chu kỳ mạng.</a:t>
            </a:r>
          </a:p>
          <a:p>
            <a:pPr algn="just"/>
            <a:r>
              <a:rPr lang="en-US" sz="2500" dirty="0">
                <a:latin typeface="Times New Roman" panose="02020603050405020304" pitchFamily="18" charset="0"/>
                <a:cs typeface="Times New Roman" panose="02020603050405020304" pitchFamily="18" charset="0"/>
              </a:rPr>
              <a:t>+ Phối màu</a:t>
            </a:r>
          </a:p>
          <a:p>
            <a:pPr algn="just"/>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A3B86F-E489-64D1-4E94-03A6A128D470}"/>
              </a:ext>
            </a:extLst>
          </p:cNvPr>
          <p:cNvSpPr txBox="1"/>
          <p:nvPr/>
        </p:nvSpPr>
        <p:spPr>
          <a:xfrm>
            <a:off x="1048467" y="722606"/>
            <a:ext cx="7160895" cy="954107"/>
          </a:xfrm>
          <a:prstGeom prst="rect">
            <a:avLst/>
          </a:prstGeom>
          <a:noFill/>
        </p:spPr>
        <p:txBody>
          <a:bodyPr wrap="square">
            <a:spAutoFit/>
          </a:bodyPr>
          <a:lstStyle>
            <a:defPPr marR="0" lvl="0" algn="l" rtl="0">
              <a:lnSpc>
                <a:spcPct val="100000"/>
              </a:lnSpc>
              <a:spcBef>
                <a:spcPts val="0"/>
              </a:spcBef>
              <a:spcAft>
                <a:spcPts val="0"/>
              </a:spcAft>
            </a:defPPr>
            <a:lvl1pPr>
              <a:defRPr sz="2800">
                <a:solidFill>
                  <a:srgbClr val="FF0000"/>
                </a:solidFill>
                <a:latin typeface="Times New Roman" panose="02020603050405020304" pitchFamily="18" charset="0"/>
                <a:cs typeface="Times New Roman" panose="02020603050405020304" pitchFamily="18" charset="0"/>
              </a:defRPr>
            </a:lvl1pPr>
          </a:lstStyle>
          <a:p>
            <a:r>
              <a:rPr lang="en-US" dirty="0"/>
              <a:t>4.1 Minimum spanning trees</a:t>
            </a:r>
          </a:p>
          <a:p>
            <a:endParaRPr lang="en-US" dirty="0"/>
          </a:p>
        </p:txBody>
      </p:sp>
    </p:spTree>
    <p:extLst>
      <p:ext uri="{BB962C8B-B14F-4D97-AF65-F5344CB8AC3E}">
        <p14:creationId xmlns:p14="http://schemas.microsoft.com/office/powerpoint/2010/main" val="28852463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1000"/>
                                        <p:tgtEl>
                                          <p:spTgt spid="6">
                                            <p:txEl>
                                              <p:pRg st="3" end="3"/>
                                            </p:txEl>
                                          </p:spTgt>
                                        </p:tgtEl>
                                      </p:cBhvr>
                                    </p:animEffect>
                                    <p:anim calcmode="lin" valueType="num">
                                      <p:cBhvr>
                                        <p:cTn id="3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1000"/>
                                        <p:tgtEl>
                                          <p:spTgt spid="6">
                                            <p:txEl>
                                              <p:pRg st="4" end="4"/>
                                            </p:txEl>
                                          </p:spTgt>
                                        </p:tgtEl>
                                      </p:cBhvr>
                                    </p:animEffect>
                                    <p:anim calcmode="lin" valueType="num">
                                      <p:cBhvr>
                                        <p:cTn id="3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2052" name="Picture 4" descr="Illustration of the generation of a Minimum Spanning Tree (MST) network for a randomly selected hectare containing 20 buildings. a) shows the initial fully connected network which consists of every connection between every building, b) shows the MST network produced by the Kruskal algorithm. Background image by Google Maps."/>
          <p:cNvPicPr>
            <a:picLocks noChangeAspect="1" noChangeArrowheads="1"/>
          </p:cNvPicPr>
          <p:nvPr/>
        </p:nvPicPr>
        <p:blipFill rotWithShape="1">
          <a:blip r:embed="rId2">
            <a:extLst>
              <a:ext uri="{28A0092B-C50C-407E-A947-70E740481C1C}">
                <a14:useLocalDpi xmlns:a14="http://schemas.microsoft.com/office/drawing/2010/main" val="0"/>
              </a:ext>
            </a:extLst>
          </a:blip>
          <a:srcRect t="10987" b="1"/>
          <a:stretch/>
        </p:blipFill>
        <p:spPr bwMode="auto">
          <a:xfrm>
            <a:off x="1145167" y="1061596"/>
            <a:ext cx="6972817" cy="32420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32047D-C7CB-42B4-801C-A11DD2C27D77}"/>
              </a:ext>
            </a:extLst>
          </p:cNvPr>
          <p:cNvSpPr txBox="1"/>
          <p:nvPr/>
        </p:nvSpPr>
        <p:spPr>
          <a:xfrm>
            <a:off x="5730317" y="661486"/>
            <a:ext cx="3499918"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MST network</a:t>
            </a:r>
          </a:p>
        </p:txBody>
      </p:sp>
      <p:sp>
        <p:nvSpPr>
          <p:cNvPr id="8" name="TextBox 7">
            <a:extLst>
              <a:ext uri="{FF2B5EF4-FFF2-40B4-BE49-F238E27FC236}">
                <a16:creationId xmlns:a16="http://schemas.microsoft.com/office/drawing/2014/main" id="{0A32047D-C7CB-42B4-801C-A11DD2C27D77}"/>
              </a:ext>
            </a:extLst>
          </p:cNvPr>
          <p:cNvSpPr txBox="1"/>
          <p:nvPr/>
        </p:nvSpPr>
        <p:spPr>
          <a:xfrm>
            <a:off x="1432827" y="661486"/>
            <a:ext cx="3499918"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Fully Connected Network</a:t>
            </a:r>
          </a:p>
        </p:txBody>
      </p:sp>
    </p:spTree>
    <p:extLst>
      <p:ext uri="{BB962C8B-B14F-4D97-AF65-F5344CB8AC3E}">
        <p14:creationId xmlns:p14="http://schemas.microsoft.com/office/powerpoint/2010/main" val="18800345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barn(inVertical)">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barn(inVertical)">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TextBox 5">
            <a:extLst>
              <a:ext uri="{FF2B5EF4-FFF2-40B4-BE49-F238E27FC236}">
                <a16:creationId xmlns:a16="http://schemas.microsoft.com/office/drawing/2014/main" id="{0A32047D-C7CB-42B4-801C-A11DD2C27D77}"/>
              </a:ext>
            </a:extLst>
          </p:cNvPr>
          <p:cNvSpPr txBox="1"/>
          <p:nvPr/>
        </p:nvSpPr>
        <p:spPr>
          <a:xfrm>
            <a:off x="458624" y="1379811"/>
            <a:ext cx="8226752"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Ảnh số được lưu trong máy tính dưới dạng ma trận kích thước</a:t>
            </a:r>
          </a:p>
        </p:txBody>
      </p:sp>
      <p:sp>
        <p:nvSpPr>
          <p:cNvPr id="7" name="TextBox 6">
            <a:extLst>
              <a:ext uri="{FF2B5EF4-FFF2-40B4-BE49-F238E27FC236}">
                <a16:creationId xmlns:a16="http://schemas.microsoft.com/office/drawing/2014/main" id="{364F2546-E5E5-8CC4-5895-8BB1DBAF258C}"/>
              </a:ext>
            </a:extLst>
          </p:cNvPr>
          <p:cNvSpPr txBox="1"/>
          <p:nvPr/>
        </p:nvSpPr>
        <p:spPr>
          <a:xfrm>
            <a:off x="991552" y="670140"/>
            <a:ext cx="7160895" cy="954107"/>
          </a:xfrm>
          <a:prstGeom prst="rect">
            <a:avLst/>
          </a:prstGeom>
          <a:noFill/>
        </p:spPr>
        <p:txBody>
          <a:bodyPr wrap="square">
            <a:spAutoFit/>
          </a:bodyPr>
          <a:lstStyle>
            <a:defPPr marR="0" lvl="0" algn="l" rtl="0">
              <a:lnSpc>
                <a:spcPct val="100000"/>
              </a:lnSpc>
              <a:spcBef>
                <a:spcPts val="0"/>
              </a:spcBef>
              <a:spcAft>
                <a:spcPts val="0"/>
              </a:spcAft>
            </a:defPPr>
            <a:lvl1pPr>
              <a:defRPr sz="2800">
                <a:solidFill>
                  <a:srgbClr val="FF0000"/>
                </a:solidFill>
                <a:latin typeface="Times New Roman" panose="02020603050405020304" pitchFamily="18" charset="0"/>
                <a:cs typeface="Times New Roman" panose="02020603050405020304" pitchFamily="18" charset="0"/>
              </a:defRPr>
            </a:lvl1pPr>
          </a:lstStyle>
          <a:p>
            <a:r>
              <a:rPr lang="en-US" dirty="0"/>
              <a:t>4.2 Image</a:t>
            </a:r>
          </a:p>
          <a:p>
            <a:endParaRPr lang="en-US" dirty="0"/>
          </a:p>
        </p:txBody>
      </p:sp>
      <p:pic>
        <p:nvPicPr>
          <p:cNvPr id="1026" name="Picture 2" descr="Brown Suede Biker Jacket with Light Blue Ripped Skinny Jeans Outfits For  Men (3 ideas &amp; outfits) | Lookast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52" y="1856865"/>
            <a:ext cx="1860877" cy="22960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A32047D-C7CB-42B4-801C-A11DD2C27D77}"/>
              </a:ext>
            </a:extLst>
          </p:cNvPr>
          <p:cNvSpPr txBox="1"/>
          <p:nvPr/>
        </p:nvSpPr>
        <p:spPr>
          <a:xfrm>
            <a:off x="899477" y="4069601"/>
            <a:ext cx="1952952" cy="1092607"/>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Colored Image</a:t>
            </a:r>
          </a:p>
          <a:p>
            <a:pPr algn="ctr"/>
            <a:r>
              <a:rPr lang="en-US" sz="2000" dirty="0">
                <a:latin typeface="Times New Roman" panose="02020603050405020304" pitchFamily="18" charset="0"/>
                <a:cs typeface="Times New Roman" panose="02020603050405020304" pitchFamily="18" charset="0"/>
              </a:rPr>
              <a:t> (m</a:t>
            </a:r>
            <a:r>
              <a:rPr lang="en-US" sz="1500"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n</a:t>
            </a:r>
            <a:r>
              <a:rPr lang="en-US" sz="1500"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3)</a:t>
            </a:r>
          </a:p>
          <a:p>
            <a:endParaRPr lang="en-US" sz="2500" dirty="0">
              <a:latin typeface="Times New Roman" panose="02020603050405020304" pitchFamily="18" charset="0"/>
              <a:cs typeface="Times New Roman" panose="02020603050405020304" pitchFamily="18" charset="0"/>
            </a:endParaRPr>
          </a:p>
        </p:txBody>
      </p:sp>
      <p:pic>
        <p:nvPicPr>
          <p:cNvPr id="1028" name="Picture 4" descr="Hình ảnh đen - thesoutherndragon"/>
          <p:cNvPicPr>
            <a:picLocks noChangeAspect="1" noChangeArrowheads="1"/>
          </p:cNvPicPr>
          <p:nvPr/>
        </p:nvPicPr>
        <p:blipFill rotWithShape="1">
          <a:blip r:embed="rId4">
            <a:extLst>
              <a:ext uri="{28A0092B-C50C-407E-A947-70E740481C1C}">
                <a14:useLocalDpi xmlns:a14="http://schemas.microsoft.com/office/drawing/2010/main" val="0"/>
              </a:ext>
            </a:extLst>
          </a:blip>
          <a:srcRect l="19604" r="19850"/>
          <a:stretch/>
        </p:blipFill>
        <p:spPr bwMode="auto">
          <a:xfrm>
            <a:off x="5639753" y="1856865"/>
            <a:ext cx="1840547" cy="22960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A32047D-C7CB-42B4-801C-A11DD2C27D77}"/>
              </a:ext>
            </a:extLst>
          </p:cNvPr>
          <p:cNvSpPr txBox="1"/>
          <p:nvPr/>
        </p:nvSpPr>
        <p:spPr>
          <a:xfrm>
            <a:off x="5583550" y="4069601"/>
            <a:ext cx="1952952" cy="1092607"/>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Gray Image</a:t>
            </a:r>
          </a:p>
          <a:p>
            <a:pPr algn="ctr"/>
            <a:r>
              <a:rPr lang="en-US" sz="2000" dirty="0">
                <a:latin typeface="Times New Roman" panose="02020603050405020304" pitchFamily="18" charset="0"/>
                <a:cs typeface="Times New Roman" panose="02020603050405020304" pitchFamily="18" charset="0"/>
              </a:rPr>
              <a:t> (m</a:t>
            </a:r>
            <a:r>
              <a:rPr lang="en-US" sz="1500"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n</a:t>
            </a:r>
            <a:r>
              <a:rPr lang="en-US" sz="1500"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1)</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0974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5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28"/>
                                        </p:tgtEl>
                                        <p:attrNameLst>
                                          <p:attrName>style.visibility</p:attrName>
                                        </p:attrNameLst>
                                      </p:cBhvr>
                                      <p:to>
                                        <p:strVal val="visible"/>
                                      </p:to>
                                    </p:set>
                                    <p:animEffect transition="in" filter="wipe(down)">
                                      <p:cBhvr>
                                        <p:cTn id="30" dur="500"/>
                                        <p:tgtEl>
                                          <p:spTgt spid="10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4" name="Picture 10" descr="Grayscale - Wikiw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383" y="1077584"/>
            <a:ext cx="3756759" cy="3226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2" descr="How are Images Stored on a Computer | Grayscale &amp; RGB Image Formats"/>
          <p:cNvPicPr>
            <a:picLocks noChangeAspect="1" noChangeArrowheads="1"/>
          </p:cNvPicPr>
          <p:nvPr/>
        </p:nvPicPr>
        <p:blipFill rotWithShape="1">
          <a:blip r:embed="rId4">
            <a:extLst>
              <a:ext uri="{28A0092B-C50C-407E-A947-70E740481C1C}">
                <a14:useLocalDpi xmlns:a14="http://schemas.microsoft.com/office/drawing/2010/main" val="0"/>
              </a:ext>
            </a:extLst>
          </a:blip>
          <a:srcRect l="11497" t="9023" r="15654" b="13148"/>
          <a:stretch/>
        </p:blipFill>
        <p:spPr bwMode="auto">
          <a:xfrm>
            <a:off x="1226916" y="1077584"/>
            <a:ext cx="2354483" cy="32250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453410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2" name="AutoShape 4" descr="Pixels, Arrays, and Images. An Introduction to Computer Vision | by  BenMauss | Level Up Coding"/>
          <p:cNvSpPr>
            <a:spLocks noChangeAspect="1" noChangeArrowheads="1"/>
          </p:cNvSpPr>
          <p:nvPr/>
        </p:nvSpPr>
        <p:spPr bwMode="auto">
          <a:xfrm>
            <a:off x="8991600" y="23304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Pixels, Arrays, and Images. An Introduction to Computer Vision | by  BenMauss | Level Up Cod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347" y="1230433"/>
            <a:ext cx="6321425" cy="34668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A46130-8CD5-2E93-46DE-A27BAE42C9B7}"/>
              </a:ext>
            </a:extLst>
          </p:cNvPr>
          <p:cNvSpPr txBox="1"/>
          <p:nvPr/>
        </p:nvSpPr>
        <p:spPr>
          <a:xfrm>
            <a:off x="991552" y="446212"/>
            <a:ext cx="7160895" cy="954107"/>
          </a:xfrm>
          <a:prstGeom prst="rect">
            <a:avLst/>
          </a:prstGeom>
          <a:noFill/>
        </p:spPr>
        <p:txBody>
          <a:bodyPr wrap="square">
            <a:spAutoFit/>
          </a:bodyPr>
          <a:lstStyle>
            <a:defPPr marR="0" lvl="0" algn="l" rtl="0">
              <a:lnSpc>
                <a:spcPct val="100000"/>
              </a:lnSpc>
              <a:spcBef>
                <a:spcPts val="0"/>
              </a:spcBef>
              <a:spcAft>
                <a:spcPts val="0"/>
              </a:spcAft>
            </a:defPPr>
            <a:lvl1pPr>
              <a:defRPr sz="2800">
                <a:solidFill>
                  <a:srgbClr val="FF0000"/>
                </a:solidFill>
                <a:latin typeface="Times New Roman" panose="02020603050405020304" pitchFamily="18" charset="0"/>
                <a:cs typeface="Times New Roman" panose="02020603050405020304" pitchFamily="18" charset="0"/>
              </a:defRPr>
            </a:lvl1pPr>
          </a:lstStyle>
          <a:p>
            <a:r>
              <a:rPr lang="en-US" dirty="0"/>
              <a:t>4.3 Audio</a:t>
            </a:r>
          </a:p>
          <a:p>
            <a:endParaRPr lang="en-US" dirty="0"/>
          </a:p>
        </p:txBody>
      </p:sp>
    </p:spTree>
    <p:extLst>
      <p:ext uri="{BB962C8B-B14F-4D97-AF65-F5344CB8AC3E}">
        <p14:creationId xmlns:p14="http://schemas.microsoft.com/office/powerpoint/2010/main" val="26632129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randombar(horizontal)">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lvl="0"/>
            <a:r>
              <a:rPr lang="en" dirty="0">
                <a:solidFill>
                  <a:schemeClr val="bg1"/>
                </a:solidFill>
                <a:latin typeface="Times New Roman" panose="02020603050405020304" pitchFamily="18" charset="0"/>
                <a:cs typeface="Times New Roman" panose="02020603050405020304" pitchFamily="18" charset="0"/>
              </a:rPr>
              <a:t>5. QUIZ</a:t>
            </a:r>
            <a:endParaRP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30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 1.GIỚI THIỆU</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FFFF"/>
                </a:solidFill>
                <a:latin typeface="Times New Roman" panose="02020603050405020304" pitchFamily="18" charset="0"/>
                <a:cs typeface="Times New Roman" panose="02020603050405020304" pitchFamily="18" charset="0"/>
              </a:rPr>
              <a:t>Thanks!</a:t>
            </a:r>
            <a:endParaRPr sz="6000" dirty="0">
              <a:solidFill>
                <a:srgbClr val="FFFFFF"/>
              </a:solidFill>
              <a:latin typeface="Times New Roman" panose="02020603050405020304" pitchFamily="18" charset="0"/>
              <a:cs typeface="Times New Roman" panose="02020603050405020304" pitchFamily="18" charset="0"/>
            </a:endParaRPr>
          </a:p>
        </p:txBody>
      </p:sp>
      <p:sp>
        <p:nvSpPr>
          <p:cNvPr id="615" name="Google Shape;615;p37"/>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rgbClr val="4A5C65"/>
                </a:solidFill>
                <a:latin typeface="Times New Roman" panose="02020603050405020304" pitchFamily="18" charset="0"/>
                <a:cs typeface="Times New Roman" panose="02020603050405020304" pitchFamily="18" charset="0"/>
              </a:rPr>
              <a:t>Any questions?	</a:t>
            </a:r>
            <a:endParaRPr sz="3600" dirty="0">
              <a:solidFill>
                <a:srgbClr val="4A5C65"/>
              </a:solidFill>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 dirty="0">
                <a:solidFill>
                  <a:srgbClr val="4A5C65"/>
                </a:solidFill>
                <a:latin typeface="Times New Roman" panose="02020603050405020304" pitchFamily="18" charset="0"/>
                <a:cs typeface="Times New Roman" panose="02020603050405020304" pitchFamily="18" charset="0"/>
              </a:rPr>
              <a:t>You can find me at @username &amp; user@mail.me</a:t>
            </a:r>
            <a:endParaRPr dirty="0">
              <a:solidFill>
                <a:srgbClr val="4A5C65"/>
              </a:solidFill>
              <a:latin typeface="Times New Roman" panose="02020603050405020304" pitchFamily="18" charset="0"/>
              <a:cs typeface="Times New Roman" panose="02020603050405020304" pitchFamily="18" charset="0"/>
            </a:endParaRPr>
          </a:p>
          <a:p>
            <a:pPr marL="0" lvl="0" indent="0" algn="l" rtl="0">
              <a:spcBef>
                <a:spcPts val="1000"/>
              </a:spcBef>
              <a:spcAft>
                <a:spcPts val="1000"/>
              </a:spcAft>
              <a:buClr>
                <a:schemeClr val="dk1"/>
              </a:buClr>
              <a:buSzPts val="1100"/>
              <a:buFont typeface="Arial"/>
              <a:buNone/>
            </a:pPr>
            <a:endParaRPr dirty="0">
              <a:solidFill>
                <a:srgbClr val="4A5C65"/>
              </a:solidFill>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FB0557-B980-409D-8180-03D8EE43FD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Box 2">
            <a:extLst>
              <a:ext uri="{FF2B5EF4-FFF2-40B4-BE49-F238E27FC236}">
                <a16:creationId xmlns:a16="http://schemas.microsoft.com/office/drawing/2014/main" id="{70EA0380-4B71-450D-9E6D-9BA7DCEED0F4}"/>
              </a:ext>
            </a:extLst>
          </p:cNvPr>
          <p:cNvSpPr txBox="1"/>
          <p:nvPr/>
        </p:nvSpPr>
        <p:spPr>
          <a:xfrm>
            <a:off x="477316" y="614863"/>
            <a:ext cx="8189368" cy="3570208"/>
          </a:xfrm>
          <a:prstGeom prst="rect">
            <a:avLst/>
          </a:prstGeom>
          <a:noFill/>
        </p:spPr>
        <p:txBody>
          <a:bodyPr wrap="square" rtlCol="0">
            <a:spAutoFit/>
          </a:bodyPr>
          <a:lstStyle/>
          <a:p>
            <a:r>
              <a:rPr lang="en-US" sz="2800" dirty="0">
                <a:solidFill>
                  <a:schemeClr val="tx2">
                    <a:lumMod val="50000"/>
                  </a:schemeClr>
                </a:solidFill>
                <a:latin typeface="Times New Roman" panose="02020603050405020304" pitchFamily="18" charset="0"/>
                <a:cs typeface="Times New Roman" panose="02020603050405020304" pitchFamily="18" charset="0"/>
              </a:rPr>
              <a:t>	MỤC TIÊU CHỦ ĐỀ</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2800" dirty="0">
                <a:solidFill>
                  <a:schemeClr val="tx2">
                    <a:lumMod val="50000"/>
                  </a:schemeClr>
                </a:solidFill>
                <a:latin typeface="Times New Roman" panose="02020603050405020304" pitchFamily="18" charset="0"/>
                <a:cs typeface="Times New Roman" panose="02020603050405020304" pitchFamily="18" charset="0"/>
              </a:rPr>
              <a:t>	PHƯƠNG PHÁP NGHIÊN CỨU</a:t>
            </a:r>
          </a:p>
          <a:p>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2800" dirty="0">
                <a:solidFill>
                  <a:schemeClr val="tx2">
                    <a:lumMod val="50000"/>
                  </a:schemeClr>
                </a:solidFill>
                <a:latin typeface="Times New Roman" panose="02020603050405020304" pitchFamily="18" charset="0"/>
                <a:cs typeface="Times New Roman" panose="02020603050405020304" pitchFamily="18" charset="0"/>
              </a:rPr>
              <a:t>	ĐỐI TƯỢNG VÀ PHẠM VI NGHIÊN CỨU</a:t>
            </a:r>
          </a:p>
          <a:p>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code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list.</a:t>
            </a:r>
          </a:p>
        </p:txBody>
      </p:sp>
    </p:spTree>
    <p:extLst>
      <p:ext uri="{BB962C8B-B14F-4D97-AF65-F5344CB8AC3E}">
        <p14:creationId xmlns:p14="http://schemas.microsoft.com/office/powerpoint/2010/main" val="341610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lvl="0"/>
            <a:r>
              <a:rPr lang="en" dirty="0">
                <a:solidFill>
                  <a:schemeClr val="bg1"/>
                </a:solidFill>
                <a:latin typeface="Times New Roman" panose="02020603050405020304" pitchFamily="18" charset="0"/>
                <a:cs typeface="Times New Roman" panose="02020603050405020304" pitchFamily="18" charset="0"/>
              </a:rPr>
              <a:t>2. CƠ SỞ LÝ THUYẾT</a:t>
            </a:r>
            <a:endParaRP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14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BA114B-2FF3-4F0A-AE02-35B1AA356D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TextBox 3">
            <a:extLst>
              <a:ext uri="{FF2B5EF4-FFF2-40B4-BE49-F238E27FC236}">
                <a16:creationId xmlns:a16="http://schemas.microsoft.com/office/drawing/2014/main" id="{7AF2D7CC-D09F-44ED-8E70-B96648839C39}"/>
              </a:ext>
            </a:extLst>
          </p:cNvPr>
          <p:cNvSpPr txBox="1"/>
          <p:nvPr/>
        </p:nvSpPr>
        <p:spPr>
          <a:xfrm>
            <a:off x="1337310" y="640080"/>
            <a:ext cx="6260047"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2.1 Khái niệm về mảng động nhiều chiều</a:t>
            </a:r>
          </a:p>
        </p:txBody>
      </p:sp>
      <p:sp>
        <p:nvSpPr>
          <p:cNvPr id="7" name="TextBox 6">
            <a:extLst>
              <a:ext uri="{FF2B5EF4-FFF2-40B4-BE49-F238E27FC236}">
                <a16:creationId xmlns:a16="http://schemas.microsoft.com/office/drawing/2014/main" id="{0A32047D-C7CB-42B4-801C-A11DD2C27D77}"/>
              </a:ext>
            </a:extLst>
          </p:cNvPr>
          <p:cNvSpPr txBox="1"/>
          <p:nvPr/>
        </p:nvSpPr>
        <p:spPr>
          <a:xfrm>
            <a:off x="553566" y="1417320"/>
            <a:ext cx="8226752" cy="1323439"/>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Mảng động nhiều chiều là là một container nhiều chiều gồm các items có cùng loại và kích thước. </a:t>
            </a:r>
          </a:p>
          <a:p>
            <a:pPr marL="342900" indent="-342900" algn="just">
              <a:buFontTx/>
              <a:buChar char="-"/>
            </a:pPr>
            <a:r>
              <a:rPr lang="en-US" sz="2000" dirty="0">
                <a:latin typeface="Times New Roman" panose="02020603050405020304" pitchFamily="18" charset="0"/>
                <a:cs typeface="Times New Roman" panose="02020603050405020304" pitchFamily="18" charset="0"/>
              </a:rPr>
              <a:t>Số lượng chiều và items trong mảng được định nghĩa bởi shape (hình dạng) của nó.</a:t>
            </a:r>
          </a:p>
        </p:txBody>
      </p:sp>
      <p:pic>
        <p:nvPicPr>
          <p:cNvPr id="1028" name="Picture 4" descr="macos - Visualizing n-dimensional arrays - Software Recommendations Stack  Exchange">
            <a:extLst>
              <a:ext uri="{FF2B5EF4-FFF2-40B4-BE49-F238E27FC236}">
                <a16:creationId xmlns:a16="http://schemas.microsoft.com/office/drawing/2014/main" id="{9DD94339-B092-4BB1-8849-B66A60398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86" y="2991745"/>
            <a:ext cx="3004678" cy="1682306"/>
          </a:xfrm>
          <a:prstGeom prst="rect">
            <a:avLst/>
          </a:prstGeom>
          <a:noFill/>
          <a:ln>
            <a:solidFill>
              <a:schemeClr val="tx1">
                <a:lumMod val="50000"/>
              </a:schemeClr>
            </a:solidFill>
          </a:ln>
          <a:extLst>
            <a:ext uri="{909E8E84-426E-40DD-AFC4-6F175D3DCCD1}">
              <a14:hiddenFill xmlns:a14="http://schemas.microsoft.com/office/drawing/2010/main">
                <a:solidFill>
                  <a:srgbClr val="FFFFFF"/>
                </a:solidFill>
              </a14:hiddenFill>
            </a:ext>
          </a:extLst>
        </p:spPr>
      </p:pic>
      <p:pic>
        <p:nvPicPr>
          <p:cNvPr id="1030" name="Picture 6" descr="java - Visualization of N&gt;2-D array? - Software Engineering Stack Exchange">
            <a:extLst>
              <a:ext uri="{FF2B5EF4-FFF2-40B4-BE49-F238E27FC236}">
                <a16:creationId xmlns:a16="http://schemas.microsoft.com/office/drawing/2014/main" id="{C6089884-F0F7-4FE6-8DD7-9CBC0AC9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875" y="2740759"/>
            <a:ext cx="3699459" cy="1968471"/>
          </a:xfrm>
          <a:prstGeom prst="rect">
            <a:avLst/>
          </a:prstGeom>
          <a:noFill/>
          <a:ln>
            <a:solidFill>
              <a:schemeClr val="tx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688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down)">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down)">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randombar(horizontal)">
                                      <p:cBhvr>
                                        <p:cTn id="23" dur="500"/>
                                        <p:tgtEl>
                                          <p:spTgt spid="102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030"/>
                                        </p:tgtEl>
                                        <p:attrNameLst>
                                          <p:attrName>style.visibility</p:attrName>
                                        </p:attrNameLst>
                                      </p:cBhvr>
                                      <p:to>
                                        <p:strVal val="visible"/>
                                      </p:to>
                                    </p:set>
                                    <p:animEffect transition="in" filter="randombar(horizontal)">
                                      <p:cBhvr>
                                        <p:cTn id="2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2.2 Shape (hình dạng) của mảng</a:t>
            </a:r>
          </a:p>
        </p:txBody>
      </p:sp>
      <p:sp>
        <p:nvSpPr>
          <p:cNvPr id="6" name="TextBox 5">
            <a:extLst>
              <a:ext uri="{FF2B5EF4-FFF2-40B4-BE49-F238E27FC236}">
                <a16:creationId xmlns:a16="http://schemas.microsoft.com/office/drawing/2014/main" id="{0A32047D-C7CB-42B4-801C-A11DD2C27D77}"/>
              </a:ext>
            </a:extLst>
          </p:cNvPr>
          <p:cNvSpPr txBox="1"/>
          <p:nvPr/>
        </p:nvSpPr>
        <p:spPr>
          <a:xfrm>
            <a:off x="553566" y="1417320"/>
            <a:ext cx="8226752"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Shape trong Numpy</a:t>
            </a:r>
          </a:p>
        </p:txBody>
      </p:sp>
      <p:sp>
        <p:nvSpPr>
          <p:cNvPr id="7" name="TextBox 6">
            <a:extLst>
              <a:ext uri="{FF2B5EF4-FFF2-40B4-BE49-F238E27FC236}">
                <a16:creationId xmlns:a16="http://schemas.microsoft.com/office/drawing/2014/main" id="{0A32047D-C7CB-42B4-801C-A11DD2C27D77}"/>
              </a:ext>
            </a:extLst>
          </p:cNvPr>
          <p:cNvSpPr txBox="1"/>
          <p:nvPr/>
        </p:nvSpPr>
        <p:spPr>
          <a:xfrm>
            <a:off x="553566" y="1817430"/>
            <a:ext cx="8216361" cy="1323439"/>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Biểu diễn dưới dạng bộ dữ liệu (tuple) gồm kích thước mỗi chiều của mảng.</a:t>
            </a:r>
          </a:p>
          <a:p>
            <a:pPr marL="342900" indent="-342900" algn="just">
              <a:buFontTx/>
              <a:buChar char="-"/>
            </a:pPr>
            <a:r>
              <a:rPr lang="en-US" sz="2000" dirty="0">
                <a:latin typeface="Times New Roman" panose="02020603050405020304" pitchFamily="18" charset="0"/>
                <a:cs typeface="Times New Roman" panose="02020603050405020304" pitchFamily="18" charset="0"/>
              </a:rPr>
              <a:t>Numpy.shape thường được dùng để lấy hình dạng hiện tại của mảng, nhưng cũng có thể thay đổi lại hình dạng mảng.</a:t>
            </a:r>
          </a:p>
        </p:txBody>
      </p:sp>
    </p:spTree>
    <p:extLst>
      <p:ext uri="{BB962C8B-B14F-4D97-AF65-F5344CB8AC3E}">
        <p14:creationId xmlns:p14="http://schemas.microsoft.com/office/powerpoint/2010/main" val="31613790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down)">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down)">
                                      <p:cBhvr>
                                        <p:cTn id="24"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1205864" y="629067"/>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2.2 Shape (hình dạng) của mảng</a:t>
            </a:r>
          </a:p>
        </p:txBody>
      </p:sp>
      <p:sp>
        <p:nvSpPr>
          <p:cNvPr id="6" name="TextBox 5">
            <a:extLst>
              <a:ext uri="{FF2B5EF4-FFF2-40B4-BE49-F238E27FC236}">
                <a16:creationId xmlns:a16="http://schemas.microsoft.com/office/drawing/2014/main" id="{0A32047D-C7CB-42B4-801C-A11DD2C27D77}"/>
              </a:ext>
            </a:extLst>
          </p:cNvPr>
          <p:cNvSpPr txBox="1"/>
          <p:nvPr/>
        </p:nvSpPr>
        <p:spPr>
          <a:xfrm>
            <a:off x="553566" y="1417320"/>
            <a:ext cx="8226752"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 Shape trên list</a:t>
            </a:r>
          </a:p>
        </p:txBody>
      </p:sp>
      <p:sp>
        <p:nvSpPr>
          <p:cNvPr id="9" name="TextBox 8">
            <a:extLst>
              <a:ext uri="{FF2B5EF4-FFF2-40B4-BE49-F238E27FC236}">
                <a16:creationId xmlns:a16="http://schemas.microsoft.com/office/drawing/2014/main" id="{0A32047D-C7CB-42B4-801C-A11DD2C27D77}"/>
              </a:ext>
            </a:extLst>
          </p:cNvPr>
          <p:cNvSpPr txBox="1"/>
          <p:nvPr/>
        </p:nvSpPr>
        <p:spPr>
          <a:xfrm>
            <a:off x="553566" y="1817430"/>
            <a:ext cx="8226752"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Shape trên list không có hàm cho trước, do người lập trình cài đặt.</a:t>
            </a:r>
          </a:p>
          <a:p>
            <a:pPr algn="just"/>
            <a:r>
              <a:rPr lang="en-US" sz="2000" dirty="0">
                <a:latin typeface="Times New Roman" panose="02020603050405020304" pitchFamily="18" charset="0"/>
                <a:cs typeface="Times New Roman" panose="02020603050405020304" pitchFamily="18" charset="0"/>
              </a:rPr>
              <a:t>- Ý tưởng tìm shape:</a:t>
            </a:r>
          </a:p>
        </p:txBody>
      </p:sp>
      <mc:AlternateContent xmlns:mc="http://schemas.openxmlformats.org/markup-compatibility/2006" xmlns:a14="http://schemas.microsoft.com/office/drawing/2010/main">
        <mc:Choice Requires="a14">
          <p:sp>
            <p:nvSpPr>
              <p:cNvPr id="4" name="TextBox 3"/>
              <p:cNvSpPr txBox="1"/>
              <p:nvPr/>
            </p:nvSpPr>
            <p:spPr>
              <a:xfrm>
                <a:off x="1351156" y="3174856"/>
                <a:ext cx="6556326" cy="7661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dirty="0" smtClean="0">
                          <a:latin typeface="Cambria Math" panose="02040503050406030204" pitchFamily="18" charset="0"/>
                        </a:rPr>
                        <m:t>T</m:t>
                      </m:r>
                      <m:r>
                        <a:rPr lang="en-US" sz="2000" i="0" dirty="0" smtClean="0">
                          <a:latin typeface="Cambria Math" panose="02040503050406030204" pitchFamily="18" charset="0"/>
                        </a:rPr>
                        <m:t> = </m:t>
                      </m:r>
                      <m:d>
                        <m:dPr>
                          <m:begChr m:val="["/>
                          <m:endChr m:val="]"/>
                          <m:ctrlPr>
                            <a:rPr lang="en-US" sz="200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0">
                                      <a:latin typeface="Cambria Math" panose="02040503050406030204" pitchFamily="18" charset="0"/>
                                    </a:rPr>
                                    <m:t>1,2</m:t>
                                  </m:r>
                                </m:e>
                              </m:d>
                              <m:r>
                                <a:rPr lang="en-US" sz="2000" i="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0">
                                      <a:latin typeface="Cambria Math" panose="02040503050406030204" pitchFamily="18" charset="0"/>
                                    </a:rPr>
                                    <m:t>3,4</m:t>
                                  </m:r>
                                </m:e>
                              </m:d>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b="0" i="0" smtClean="0">
                                      <a:latin typeface="Cambria Math" panose="02040503050406030204" pitchFamily="18" charset="0"/>
                                    </a:rPr>
                                    <m:t>5,6</m:t>
                                  </m:r>
                                </m:e>
                              </m:d>
                              <m:r>
                                <a:rPr lang="en-US" sz="2000" i="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0" smtClean="0">
                                      <a:latin typeface="Cambria Math" panose="02040503050406030204" pitchFamily="18" charset="0"/>
                                    </a:rPr>
                                    <m:t>7,8</m:t>
                                  </m:r>
                                </m:e>
                              </m:d>
                            </m:e>
                          </m:d>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len</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m:t>
                          </m:r>
                        </m:e>
                      </m:d>
                      <m:r>
                        <a:rPr lang="en-US" sz="2000" b="0" i="0" smtClean="0">
                          <a:latin typeface="Cambria Math" panose="02040503050406030204" pitchFamily="18" charset="0"/>
                        </a:rPr>
                        <m:t>=2→</m:t>
                      </m:r>
                      <m:r>
                        <m:rPr>
                          <m:sty m:val="p"/>
                        </m:rPr>
                        <a:rPr lang="en-US" sz="2000" b="0" i="0" smtClean="0">
                          <a:latin typeface="Cambria Math" panose="02040503050406030204" pitchFamily="18" charset="0"/>
                        </a:rPr>
                        <m:t>S</m:t>
                      </m:r>
                      <m:r>
                        <a:rPr lang="en-US" sz="2000" b="0" i="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1351156" y="3174856"/>
                <a:ext cx="6556326" cy="7661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98890" y="3603325"/>
                <a:ext cx="5665012" cy="766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1" smtClean="0">
                          <a:latin typeface="Cambria Math" panose="02040503050406030204" pitchFamily="18" charset="0"/>
                        </a:rPr>
                        <m:t>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 </m:t>
                      </m:r>
                      <m:d>
                        <m:dPr>
                          <m:begChr m:val="["/>
                          <m:endChr m:val="]"/>
                          <m:ctrlPr>
                            <a:rPr lang="en-US" sz="200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e>
                              </m:d>
                              <m:r>
                                <m:rPr>
                                  <m:nor/>
                                </m:rP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3,4</m:t>
                                  </m:r>
                                </m:e>
                              </m:d>
                            </m:e>
                          </m:d>
                        </m:e>
                      </m:d>
                      <m:r>
                        <a:rPr lang="en-US" sz="2000" i="1">
                          <a:latin typeface="Cambria Math" panose="02040503050406030204" pitchFamily="18" charset="0"/>
                        </a:rPr>
                        <m:t>→</m:t>
                      </m:r>
                      <m:r>
                        <m:rPr>
                          <m:sty m:val="p"/>
                        </m:rPr>
                        <a:rPr lang="en-US" sz="2000">
                          <a:latin typeface="Cambria Math" panose="02040503050406030204" pitchFamily="18" charset="0"/>
                        </a:rPr>
                        <m:t>len</m:t>
                      </m:r>
                      <m:d>
                        <m:dPr>
                          <m:ctrlPr>
                            <a:rPr lang="en-US" sz="2000" i="1">
                              <a:latin typeface="Cambria Math" panose="02040503050406030204" pitchFamily="18" charset="0"/>
                            </a:rPr>
                          </m:ctrlPr>
                        </m:dPr>
                        <m:e>
                          <m:r>
                            <m:rPr>
                              <m:sty m:val="p"/>
                            </m:rPr>
                            <a:rPr lang="en-US" sz="2000" i="1">
                              <a:latin typeface="Cambria Math" panose="02040503050406030204" pitchFamily="18" charset="0"/>
                            </a:rPr>
                            <m:t>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0</m:t>
                              </m:r>
                            </m:e>
                          </m:d>
                        </m:e>
                      </m:d>
                      <m:r>
                        <a:rPr lang="en-US" sz="2000">
                          <a:latin typeface="Cambria Math" panose="02040503050406030204" pitchFamily="18" charset="0"/>
                        </a:rPr>
                        <m:t>=2→</m:t>
                      </m:r>
                      <m:r>
                        <m:rPr>
                          <m:sty m:val="p"/>
                        </m:rPr>
                        <a:rPr lang="en-US" sz="2000">
                          <a:latin typeface="Cambria Math" panose="02040503050406030204" pitchFamily="18" charset="0"/>
                        </a:rPr>
                        <m:t>S</m:t>
                      </m:r>
                      <m:r>
                        <a:rPr lang="en-US" sz="2000">
                          <a:latin typeface="Cambria Math" panose="02040503050406030204" pitchFamily="18" charset="0"/>
                        </a:rPr>
                        <m:t>=(2,2)</m:t>
                      </m:r>
                    </m:oMath>
                  </m:oMathPara>
                </a14:m>
                <a:endParaRPr lang="en-US" sz="2000" dirty="0"/>
              </a:p>
              <a:p>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1098890" y="3603325"/>
                <a:ext cx="5665012" cy="7661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19493" y="3986411"/>
                <a:ext cx="7016657" cy="8585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i="1" smtClean="0">
                          <a:latin typeface="Cambria Math" panose="02040503050406030204" pitchFamily="18" charset="0"/>
                        </a:rPr>
                        <m:t>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[0]</m:t>
                      </m:r>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e>
                              </m:d>
                              <m:r>
                                <m:rPr>
                                  <m:nor/>
                                </m:rP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3,4</m:t>
                                  </m:r>
                                </m:e>
                              </m:d>
                            </m:e>
                          </m:d>
                        </m:e>
                      </m:d>
                      <m:r>
                        <a:rPr lang="en-US" sz="2000" i="1">
                          <a:latin typeface="Cambria Math" panose="02040503050406030204" pitchFamily="18" charset="0"/>
                        </a:rPr>
                        <m:t>→</m:t>
                      </m:r>
                      <m:r>
                        <m:rPr>
                          <m:sty m:val="p"/>
                        </m:rPr>
                        <a:rPr lang="en-US" sz="2000">
                          <a:latin typeface="Cambria Math" panose="02040503050406030204" pitchFamily="18" charset="0"/>
                        </a:rPr>
                        <m:t>len</m:t>
                      </m:r>
                      <m:d>
                        <m:dPr>
                          <m:ctrlPr>
                            <a:rPr lang="en-US" sz="2000" i="1">
                              <a:latin typeface="Cambria Math" panose="02040503050406030204" pitchFamily="18" charset="0"/>
                            </a:rPr>
                          </m:ctrlPr>
                        </m:dPr>
                        <m:e>
                          <m:r>
                            <m:rPr>
                              <m:sty m:val="p"/>
                            </m:rPr>
                            <a:rPr lang="en-US" sz="2000" i="1">
                              <a:latin typeface="Cambria Math" panose="02040503050406030204" pitchFamily="18" charset="0"/>
                            </a:rPr>
                            <m:t>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0</m:t>
                              </m:r>
                            </m:e>
                          </m:d>
                          <m:d>
                            <m:dPr>
                              <m:begChr m:val="["/>
                              <m:endChr m:val="]"/>
                              <m:ctrlPr>
                                <a:rPr lang="en-US" sz="2000" i="1">
                                  <a:latin typeface="Cambria Math" panose="02040503050406030204" pitchFamily="18" charset="0"/>
                                </a:rPr>
                              </m:ctrlPr>
                            </m:dPr>
                            <m:e>
                              <m:r>
                                <a:rPr lang="en-US" sz="2000" i="1">
                                  <a:latin typeface="Cambria Math" panose="02040503050406030204" pitchFamily="18" charset="0"/>
                                </a:rPr>
                                <m:t>0</m:t>
                              </m:r>
                            </m:e>
                          </m:d>
                        </m:e>
                      </m:d>
                      <m:r>
                        <a:rPr lang="en-US" sz="2000">
                          <a:latin typeface="Cambria Math" panose="02040503050406030204" pitchFamily="18" charset="0"/>
                        </a:rPr>
                        <m:t>=2→</m:t>
                      </m:r>
                      <m:r>
                        <m:rPr>
                          <m:sty m:val="p"/>
                        </m:rPr>
                        <a:rPr lang="en-US" sz="2000">
                          <a:latin typeface="Cambria Math" panose="02040503050406030204" pitchFamily="18" charset="0"/>
                        </a:rPr>
                        <m:t>S</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2,</m:t>
                          </m:r>
                          <m:r>
                            <a:rPr lang="en-US" sz="2000" b="0" i="1" smtClean="0">
                              <a:latin typeface="Cambria Math" panose="02040503050406030204" pitchFamily="18" charset="0"/>
                            </a:rPr>
                            <m:t>2,2</m:t>
                          </m:r>
                        </m:e>
                      </m:d>
                    </m:oMath>
                  </m:oMathPara>
                </a14:m>
                <a:endParaRPr lang="en-US" sz="2000" dirty="0"/>
              </a:p>
              <a:p>
                <a:endParaRPr lang="en-US" sz="2000" dirty="0"/>
              </a:p>
            </p:txBody>
          </p:sp>
        </mc:Choice>
        <mc:Fallback xmlns="">
          <p:sp>
            <p:nvSpPr>
              <p:cNvPr id="15" name="Rectangle 14"/>
              <p:cNvSpPr>
                <a:spLocks noRot="1" noChangeAspect="1" noMove="1" noResize="1" noEditPoints="1" noAdjustHandles="1" noChangeArrowheads="1" noChangeShapeType="1" noTextEdit="1"/>
              </p:cNvSpPr>
              <p:nvPr/>
            </p:nvSpPr>
            <p:spPr>
              <a:xfrm>
                <a:off x="519493" y="3986411"/>
                <a:ext cx="7016657" cy="8585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351156" y="2798945"/>
                <a:ext cx="92826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S</m:t>
                      </m:r>
                      <m:r>
                        <a:rPr lang="en-US" sz="2000">
                          <a:latin typeface="Cambria Math" panose="02040503050406030204" pitchFamily="18" charset="0"/>
                        </a:rPr>
                        <m:t>=()</m:t>
                      </m:r>
                    </m:oMath>
                  </m:oMathPara>
                </a14:m>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1351156" y="2798945"/>
                <a:ext cx="928267" cy="400110"/>
              </a:xfrm>
              <a:prstGeom prst="rect">
                <a:avLst/>
              </a:prstGeom>
              <a:blipFill>
                <a:blip r:embed="rId5"/>
                <a:stretch>
                  <a:fillRect b="-18182"/>
                </a:stretch>
              </a:blipFill>
            </p:spPr>
            <p:txBody>
              <a:bodyPr/>
              <a:lstStyle/>
              <a:p>
                <a:r>
                  <a:rPr lang="en-US">
                    <a:noFill/>
                  </a:rPr>
                  <a:t> </a:t>
                </a:r>
              </a:p>
            </p:txBody>
          </p:sp>
        </mc:Fallback>
      </mc:AlternateContent>
    </p:spTree>
    <p:extLst>
      <p:ext uri="{BB962C8B-B14F-4D97-AF65-F5344CB8AC3E}">
        <p14:creationId xmlns:p14="http://schemas.microsoft.com/office/powerpoint/2010/main" val="4699303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circle(in)">
                                      <p:cBhvr>
                                        <p:cTn id="18" dur="20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circle(in)">
                                      <p:cBhvr>
                                        <p:cTn id="23" dur="20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1000"/>
                                        <p:tgtEl>
                                          <p:spTgt spid="2">
                                            <p:txEl>
                                              <p:pRg st="0" end="0"/>
                                            </p:txEl>
                                          </p:spTgt>
                                        </p:tgtEl>
                                      </p:cBhvr>
                                    </p:animEffect>
                                    <p:anim calcmode="lin" valueType="num">
                                      <p:cBhvr>
                                        <p:cTn id="29"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1000"/>
                                        <p:tgtEl>
                                          <p:spTgt spid="4">
                                            <p:txEl>
                                              <p:pRg st="0" end="0"/>
                                            </p:txEl>
                                          </p:spTgt>
                                        </p:tgtEl>
                                      </p:cBhvr>
                                    </p:animEffect>
                                    <p:anim calcmode="lin" valueType="num">
                                      <p:cBhvr>
                                        <p:cTn id="3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1000"/>
                                        <p:tgtEl>
                                          <p:spTgt spid="10">
                                            <p:txEl>
                                              <p:pRg st="0" end="0"/>
                                            </p:txEl>
                                          </p:spTgt>
                                        </p:tgtEl>
                                      </p:cBhvr>
                                    </p:animEffect>
                                    <p:anim calcmode="lin" valueType="num">
                                      <p:cBhvr>
                                        <p:cTn id="4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animEffect transition="in" filter="fade">
                                      <p:cBhvr>
                                        <p:cTn id="49" dur="1000"/>
                                        <p:tgtEl>
                                          <p:spTgt spid="15">
                                            <p:txEl>
                                              <p:pRg st="0" end="0"/>
                                            </p:txEl>
                                          </p:spTgt>
                                        </p:tgtEl>
                                      </p:cBhvr>
                                    </p:animEffect>
                                    <p:anim calcmode="lin" valueType="num">
                                      <p:cBhvr>
                                        <p:cTn id="50"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F2443-3DC8-4E81-BFA3-58B8039B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TextBox 4">
            <a:extLst>
              <a:ext uri="{FF2B5EF4-FFF2-40B4-BE49-F238E27FC236}">
                <a16:creationId xmlns:a16="http://schemas.microsoft.com/office/drawing/2014/main" id="{13C928A1-C2AF-4A4B-BC60-45BDEF3DCF4B}"/>
              </a:ext>
            </a:extLst>
          </p:cNvPr>
          <p:cNvSpPr txBox="1"/>
          <p:nvPr/>
        </p:nvSpPr>
        <p:spPr>
          <a:xfrm>
            <a:off x="957089" y="490754"/>
            <a:ext cx="7160895"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2.2 Shape (hình dạng) của mảng</a:t>
            </a:r>
          </a:p>
        </p:txBody>
      </p:sp>
      <p:sp>
        <p:nvSpPr>
          <p:cNvPr id="6" name="TextBox 5">
            <a:extLst>
              <a:ext uri="{FF2B5EF4-FFF2-40B4-BE49-F238E27FC236}">
                <a16:creationId xmlns:a16="http://schemas.microsoft.com/office/drawing/2014/main" id="{0A32047D-C7CB-42B4-801C-A11DD2C27D77}"/>
              </a:ext>
            </a:extLst>
          </p:cNvPr>
          <p:cNvSpPr txBox="1"/>
          <p:nvPr/>
        </p:nvSpPr>
        <p:spPr>
          <a:xfrm>
            <a:off x="424160" y="1261922"/>
            <a:ext cx="8226752"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 Reshape  </a:t>
            </a:r>
          </a:p>
        </p:txBody>
      </p:sp>
      <p:sp>
        <p:nvSpPr>
          <p:cNvPr id="7" name="TextBox 6">
            <a:extLst>
              <a:ext uri="{FF2B5EF4-FFF2-40B4-BE49-F238E27FC236}">
                <a16:creationId xmlns:a16="http://schemas.microsoft.com/office/drawing/2014/main" id="{0A32047D-C7CB-42B4-801C-A11DD2C27D77}"/>
              </a:ext>
            </a:extLst>
          </p:cNvPr>
          <p:cNvSpPr txBox="1"/>
          <p:nvPr/>
        </p:nvSpPr>
        <p:spPr>
          <a:xfrm>
            <a:off x="424160" y="1626916"/>
            <a:ext cx="8226752" cy="1323439"/>
          </a:xfrm>
          <a:prstGeom prst="rect">
            <a:avLst/>
          </a:prstGeom>
          <a:noFill/>
        </p:spPr>
        <p:txBody>
          <a:bodyPr wrap="square" rtlCol="0">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Reshape trong numpy dùng để thay đổi hình dạng của mảng theo Fortran hoặc C-like order.</a:t>
            </a:r>
          </a:p>
          <a:p>
            <a:pPr marL="342900" indent="-342900" algn="just">
              <a:buFontTx/>
              <a:buChar char="-"/>
            </a:pP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pic>
        <p:nvPicPr>
          <p:cNvPr id="8" name="Picture 2" descr="Column-major vs row-major arrays: Does it matter? – The Craft of Coding">
            <a:extLst>
              <a:ext uri="{FF2B5EF4-FFF2-40B4-BE49-F238E27FC236}">
                <a16:creationId xmlns:a16="http://schemas.microsoft.com/office/drawing/2014/main" id="{5051E0CD-6B88-79C1-F353-5A38CC76A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771" y="2529601"/>
            <a:ext cx="3798341" cy="2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62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arn(inVertical)">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barn(inVertical)">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80">
                                          <p:stCondLst>
                                            <p:cond delay="0"/>
                                          </p:stCondLst>
                                        </p:cTn>
                                        <p:tgtEl>
                                          <p:spTgt spid="8"/>
                                        </p:tgtEl>
                                      </p:cBhvr>
                                    </p:animEffect>
                                    <p:anim calcmode="lin" valueType="num">
                                      <p:cBhvr>
                                        <p:cTn id="2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4" dur="26">
                                          <p:stCondLst>
                                            <p:cond delay="650"/>
                                          </p:stCondLst>
                                        </p:cTn>
                                        <p:tgtEl>
                                          <p:spTgt spid="8"/>
                                        </p:tgtEl>
                                      </p:cBhvr>
                                      <p:to x="100000" y="60000"/>
                                    </p:animScale>
                                    <p:animScale>
                                      <p:cBhvr>
                                        <p:cTn id="35" dur="166" decel="50000">
                                          <p:stCondLst>
                                            <p:cond delay="676"/>
                                          </p:stCondLst>
                                        </p:cTn>
                                        <p:tgtEl>
                                          <p:spTgt spid="8"/>
                                        </p:tgtEl>
                                      </p:cBhvr>
                                      <p:to x="100000" y="100000"/>
                                    </p:animScale>
                                    <p:animScale>
                                      <p:cBhvr>
                                        <p:cTn id="36" dur="26">
                                          <p:stCondLst>
                                            <p:cond delay="1312"/>
                                          </p:stCondLst>
                                        </p:cTn>
                                        <p:tgtEl>
                                          <p:spTgt spid="8"/>
                                        </p:tgtEl>
                                      </p:cBhvr>
                                      <p:to x="100000" y="80000"/>
                                    </p:animScale>
                                    <p:animScale>
                                      <p:cBhvr>
                                        <p:cTn id="37" dur="166" decel="50000">
                                          <p:stCondLst>
                                            <p:cond delay="1338"/>
                                          </p:stCondLst>
                                        </p:cTn>
                                        <p:tgtEl>
                                          <p:spTgt spid="8"/>
                                        </p:tgtEl>
                                      </p:cBhvr>
                                      <p:to x="100000" y="100000"/>
                                    </p:animScale>
                                    <p:animScale>
                                      <p:cBhvr>
                                        <p:cTn id="38" dur="26">
                                          <p:stCondLst>
                                            <p:cond delay="1642"/>
                                          </p:stCondLst>
                                        </p:cTn>
                                        <p:tgtEl>
                                          <p:spTgt spid="8"/>
                                        </p:tgtEl>
                                      </p:cBhvr>
                                      <p:to x="100000" y="90000"/>
                                    </p:animScale>
                                    <p:animScale>
                                      <p:cBhvr>
                                        <p:cTn id="39" dur="166" decel="50000">
                                          <p:stCondLst>
                                            <p:cond delay="1668"/>
                                          </p:stCondLst>
                                        </p:cTn>
                                        <p:tgtEl>
                                          <p:spTgt spid="8"/>
                                        </p:tgtEl>
                                      </p:cBhvr>
                                      <p:to x="100000" y="100000"/>
                                    </p:animScale>
                                    <p:animScale>
                                      <p:cBhvr>
                                        <p:cTn id="40" dur="26">
                                          <p:stCondLst>
                                            <p:cond delay="1808"/>
                                          </p:stCondLst>
                                        </p:cTn>
                                        <p:tgtEl>
                                          <p:spTgt spid="8"/>
                                        </p:tgtEl>
                                      </p:cBhvr>
                                      <p:to x="100000" y="95000"/>
                                    </p:animScale>
                                    <p:animScale>
                                      <p:cBhvr>
                                        <p:cTn id="41"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TotalTime>
  <Words>1311</Words>
  <Application>Microsoft Office PowerPoint</Application>
  <PresentationFormat>On-screen Show (16:9)</PresentationFormat>
  <Paragraphs>229</Paragraphs>
  <Slides>30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Roboto Slab Light</vt:lpstr>
      <vt:lpstr>Times New Roman</vt:lpstr>
      <vt:lpstr>Cambria Math</vt:lpstr>
      <vt:lpstr>Arial</vt:lpstr>
      <vt:lpstr>Wingdings</vt:lpstr>
      <vt:lpstr>Lato Light</vt:lpstr>
      <vt:lpstr>Kent template</vt:lpstr>
      <vt:lpstr>PowerPoint Presentation</vt:lpstr>
      <vt:lpstr>Nội  Dung</vt:lpstr>
      <vt:lpstr> 1.GIỚI THIỆU</vt:lpstr>
      <vt:lpstr>PowerPoint Presentation</vt:lpstr>
      <vt:lpstr>2. CƠ SỞ LÝ THUYẾT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CÀI ĐẶT THAO TÁC</vt:lpstr>
      <vt:lpstr>4. ỨNG DỤNG</vt:lpstr>
      <vt:lpstr>PowerPoint Presentation</vt:lpstr>
      <vt:lpstr>PowerPoint Presentation</vt:lpstr>
      <vt:lpstr>PowerPoint Presentation</vt:lpstr>
      <vt:lpstr>PowerPoint Presentation</vt:lpstr>
      <vt:lpstr>PowerPoint Presentation</vt:lpstr>
      <vt:lpstr>PowerPoint Presentation</vt:lpstr>
      <vt:lpstr>5. QUIZ</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c:creator>
  <cp:lastModifiedBy>Nguyen Vu Duong</cp:lastModifiedBy>
  <cp:revision>561</cp:revision>
  <dcterms:modified xsi:type="dcterms:W3CDTF">2022-06-07T07:00:16Z</dcterms:modified>
</cp:coreProperties>
</file>