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4" r:id="rId3"/>
    <p:sldMasterId id="2147483680" r:id="rId4"/>
    <p:sldMasterId id="2147483687" r:id="rId5"/>
    <p:sldMasterId id="2147483704" r:id="rId6"/>
  </p:sldMasterIdLst>
  <p:notesMasterIdLst>
    <p:notesMasterId r:id="rId24"/>
  </p:notesMasterIdLst>
  <p:sldIdLst>
    <p:sldId id="258" r:id="rId7"/>
    <p:sldId id="257" r:id="rId8"/>
    <p:sldId id="259" r:id="rId9"/>
    <p:sldId id="260" r:id="rId10"/>
    <p:sldId id="273" r:id="rId11"/>
    <p:sldId id="261" r:id="rId12"/>
    <p:sldId id="268" r:id="rId13"/>
    <p:sldId id="267" r:id="rId14"/>
    <p:sldId id="266" r:id="rId15"/>
    <p:sldId id="265" r:id="rId16"/>
    <p:sldId id="264" r:id="rId17"/>
    <p:sldId id="263" r:id="rId18"/>
    <p:sldId id="262" r:id="rId19"/>
    <p:sldId id="272" r:id="rId20"/>
    <p:sldId id="271" r:id="rId21"/>
    <p:sldId id="270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9B40A-F089-4912-BED6-50EEB953419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C1771-DDE4-46D6-A625-15C868F0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42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3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35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24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52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733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»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73089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375233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5327696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3435202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095350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1159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914400" y="3228733"/>
            <a:ext cx="6766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914400" y="4599539"/>
            <a:ext cx="6766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92265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3763700" y="2882400"/>
            <a:ext cx="4664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783010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»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3760631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375233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5327696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3044249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864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914400" y="3228733"/>
            <a:ext cx="6766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914400" y="4599539"/>
            <a:ext cx="6766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07329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914400" y="3228733"/>
            <a:ext cx="6766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914400" y="4599539"/>
            <a:ext cx="6766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914803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3763700" y="2882400"/>
            <a:ext cx="4664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45762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»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552757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375233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5327696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499559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4111474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3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0B06A430-531B-4473-B7D7-51AE5699165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7/23/2021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799F034D-862D-44E2-9E38-4CCD9C0275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887870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0B06A430-531B-4473-B7D7-51AE5699165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7/23/2021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799F034D-862D-44E2-9E38-4CCD9C0275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98905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0B06A430-531B-4473-B7D7-51AE5699165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7/23/2021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799F034D-862D-44E2-9E38-4CCD9C0275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84147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90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0B06A430-531B-4473-B7D7-51AE5699165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7/23/2021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799F034D-862D-44E2-9E38-4CCD9C0275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5123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6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6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0B06A430-531B-4473-B7D7-51AE5699165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7/23/2021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799F034D-862D-44E2-9E38-4CCD9C0275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73735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0B06A430-531B-4473-B7D7-51AE5699165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7/23/2021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799F034D-862D-44E2-9E38-4CCD9C0275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52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3763700" y="2882400"/>
            <a:ext cx="4664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713116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D2C4152F-363D-4545-9A8F-387B18804B5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7/23/2021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00000000-1234-1234-1234-123412341234}" type="slidenum">
              <a:rPr lang="en" smtClean="0">
                <a:solidFill>
                  <a:srgbClr val="90C226"/>
                </a:solidFill>
              </a:rPr>
              <a:pPr defTabSz="609585"/>
              <a:t>‹#›</a:t>
            </a:fld>
            <a:endParaRPr lang="e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9424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7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70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0B06A430-531B-4473-B7D7-51AE5699165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7/23/2021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799F034D-862D-44E2-9E38-4CCD9C0275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707005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1"/>
            <a:ext cx="8596668" cy="384571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9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0B06A430-531B-4473-B7D7-51AE5699165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7/23/2021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799F034D-862D-44E2-9E38-4CCD9C0275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951070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3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D2C4152F-363D-4545-9A8F-387B18804B5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7/23/2021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00000000-1234-1234-1234-123412341234}" type="slidenum">
              <a:rPr lang="en" smtClean="0">
                <a:solidFill>
                  <a:srgbClr val="90C226"/>
                </a:solidFill>
              </a:rPr>
              <a:pPr defTabSz="609585"/>
              <a:t>‹#›</a:t>
            </a:fld>
            <a:endParaRPr lang="e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72199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3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D2C4152F-363D-4545-9A8F-387B18804B5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7/23/2021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00000000-1234-1234-1234-123412341234}" type="slidenum">
              <a:rPr lang="en" smtClean="0">
                <a:solidFill>
                  <a:srgbClr val="90C226"/>
                </a:solidFill>
              </a:rPr>
              <a:pPr defTabSz="609585"/>
              <a:t>‹#›</a:t>
            </a:fld>
            <a:endParaRPr lang="en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1" y="79037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0C226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149026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9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D2C4152F-363D-4545-9A8F-387B18804B5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7/23/2021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00000000-1234-1234-1234-123412341234}" type="slidenum">
              <a:rPr lang="en" smtClean="0">
                <a:solidFill>
                  <a:srgbClr val="90C226"/>
                </a:solidFill>
              </a:rPr>
              <a:pPr defTabSz="609585"/>
              <a:t>‹#›</a:t>
            </a:fld>
            <a:endParaRPr lang="e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587143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D2C4152F-363D-4545-9A8F-387B18804B5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7/23/2021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00000000-1234-1234-1234-123412341234}" type="slidenum">
              <a:rPr lang="en" smtClean="0">
                <a:solidFill>
                  <a:srgbClr val="90C226"/>
                </a:solidFill>
              </a:rPr>
              <a:pPr defTabSz="609585"/>
              <a:t>‹#›</a:t>
            </a:fld>
            <a:endParaRPr lang="en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1" y="79037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1061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D2C4152F-363D-4545-9A8F-387B18804B5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7/23/2021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00000000-1234-1234-1234-123412341234}" type="slidenum">
              <a:rPr lang="en" smtClean="0">
                <a:solidFill>
                  <a:srgbClr val="90C226"/>
                </a:solidFill>
              </a:rPr>
              <a:pPr defTabSz="609585"/>
              <a:t>‹#›</a:t>
            </a:fld>
            <a:endParaRPr lang="e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35776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0B06A430-531B-4473-B7D7-51AE5699165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7/23/2021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799F034D-862D-44E2-9E38-4CCD9C0275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918889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0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0B06A430-531B-4473-B7D7-51AE5699165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7/23/2021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799F034D-862D-44E2-9E38-4CCD9C0275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6146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»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5255564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87653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914400" y="3228733"/>
            <a:ext cx="6766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914400" y="4599539"/>
            <a:ext cx="6766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3404322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3763700" y="2882400"/>
            <a:ext cx="4664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9816800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»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4783094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375233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5327696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7597543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71541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375233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5327696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93512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40229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296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914400" y="3228733"/>
            <a:ext cx="6766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914400" y="4599539"/>
            <a:ext cx="6766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65155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3763700" y="2882400"/>
            <a:ext cx="4664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78030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7441132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6286271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5614323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41501475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D2C4152F-363D-4545-9A8F-387B18804B5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7/23/2021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3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609585"/>
            <a:fld id="{00000000-1234-1234-1234-123412341234}" type="slidenum">
              <a:rPr lang="en" smtClean="0">
                <a:solidFill>
                  <a:srgbClr val="90C226"/>
                </a:solidFill>
              </a:rPr>
              <a:pPr defTabSz="609585"/>
              <a:t>‹#›</a:t>
            </a:fld>
            <a:endParaRPr lang="e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7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  <a:defRPr/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7303816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595105" y="4477778"/>
            <a:ext cx="8860465" cy="188997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5333" dirty="0"/>
              <a:t>-PHANDONGTEAM-</a:t>
            </a:r>
            <a:br>
              <a:rPr lang="en" sz="5333" dirty="0"/>
            </a:br>
            <a:r>
              <a:rPr lang="en" sz="5333" dirty="0"/>
              <a:t/>
            </a:r>
            <a:br>
              <a:rPr lang="en" sz="5333" dirty="0"/>
            </a:br>
            <a:r>
              <a:rPr lang="en" sz="8800" dirty="0"/>
              <a:t>TẠO VÀ GIẢI MÃ MÊ CUNG</a:t>
            </a:r>
            <a:endParaRPr sz="8800" dirty="0"/>
          </a:p>
        </p:txBody>
      </p:sp>
    </p:spTree>
    <p:extLst>
      <p:ext uri="{BB962C8B-B14F-4D97-AF65-F5344CB8AC3E}">
        <p14:creationId xmlns:p14="http://schemas.microsoft.com/office/powerpoint/2010/main" val="15942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1100" y="698500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Oswald" panose="020B0604020202020204" charset="0"/>
                <a:cs typeface="Oswald" panose="020B0604020202020204" charset="0"/>
              </a:rPr>
              <a:t>Thuật</a:t>
            </a:r>
            <a:r>
              <a:rPr lang="en-US" dirty="0" smtClean="0">
                <a:latin typeface="Oswald" panose="020B0604020202020204" charset="0"/>
                <a:cs typeface="Oswald" panose="020B0604020202020204" charset="0"/>
              </a:rPr>
              <a:t> </a:t>
            </a:r>
            <a:r>
              <a:rPr lang="en-US" dirty="0" err="1" smtClean="0">
                <a:latin typeface="Oswald" panose="020B0604020202020204" charset="0"/>
                <a:cs typeface="Oswald" panose="020B0604020202020204" charset="0"/>
              </a:rPr>
              <a:t>toán</a:t>
            </a:r>
            <a:r>
              <a:rPr lang="en-US" dirty="0" smtClean="0">
                <a:latin typeface="Oswald" panose="020B0604020202020204" charset="0"/>
                <a:cs typeface="Oswald" panose="020B0604020202020204" charset="0"/>
              </a:rPr>
              <a:t> A*</a:t>
            </a:r>
            <a:endParaRPr lang="en-US" dirty="0">
              <a:latin typeface="Oswald" panose="020B0604020202020204" charset="0"/>
              <a:cs typeface="Oswald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2700" y="1067832"/>
            <a:ext cx="217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Oswald" panose="020B0604020202020204"/>
              </a:rPr>
              <a:t>Chọn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đỉnh</a:t>
            </a:r>
            <a:r>
              <a:rPr lang="en-US" dirty="0">
                <a:latin typeface="Oswald" panose="020B0604020202020204"/>
              </a:rPr>
              <a:t> F </a:t>
            </a:r>
            <a:r>
              <a:rPr lang="en-US" dirty="0" err="1">
                <a:latin typeface="Oswald" panose="020B0604020202020204"/>
              </a:rPr>
              <a:t>là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đỉnh</a:t>
            </a:r>
            <a:endParaRPr lang="en-US" dirty="0">
              <a:latin typeface="Oswald" panose="020B0604020202020204"/>
            </a:endParaRPr>
          </a:p>
          <a:p>
            <a:endParaRPr lang="en-US" dirty="0"/>
          </a:p>
        </p:txBody>
      </p:sp>
      <p:pic>
        <p:nvPicPr>
          <p:cNvPr id="4" name="image9.png" descr="Diagram&#10;&#10;Description automatically generated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06061" y="1498262"/>
            <a:ext cx="7552626" cy="480093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587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1100" y="698500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Oswald" panose="020B0604020202020204" charset="0"/>
                <a:cs typeface="Oswald" panose="020B0604020202020204" charset="0"/>
              </a:rPr>
              <a:t>Thuật</a:t>
            </a:r>
            <a:r>
              <a:rPr lang="en-US" dirty="0" smtClean="0">
                <a:latin typeface="Oswald" panose="020B0604020202020204" charset="0"/>
                <a:cs typeface="Oswald" panose="020B0604020202020204" charset="0"/>
              </a:rPr>
              <a:t> </a:t>
            </a:r>
            <a:r>
              <a:rPr lang="en-US" dirty="0" err="1" smtClean="0">
                <a:latin typeface="Oswald" panose="020B0604020202020204" charset="0"/>
                <a:cs typeface="Oswald" panose="020B0604020202020204" charset="0"/>
              </a:rPr>
              <a:t>toán</a:t>
            </a:r>
            <a:r>
              <a:rPr lang="en-US" dirty="0" smtClean="0">
                <a:latin typeface="Oswald" panose="020B0604020202020204" charset="0"/>
                <a:cs typeface="Oswald" panose="020B0604020202020204" charset="0"/>
              </a:rPr>
              <a:t> A*</a:t>
            </a:r>
            <a:endParaRPr lang="en-US" dirty="0">
              <a:latin typeface="Oswald" panose="020B0604020202020204" charset="0"/>
              <a:cs typeface="Oswald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2700" y="1067832"/>
            <a:ext cx="2751074" cy="365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Oswald" panose="020B0604020202020204"/>
                <a:ea typeface="Times New Roman" panose="02020603050405020304" pitchFamily="18" charset="0"/>
              </a:rPr>
              <a:t>Chọn</a:t>
            </a:r>
            <a:r>
              <a:rPr lang="en-US" dirty="0">
                <a:latin typeface="Oswald" panose="020B0604020202020204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Oswald" panose="020B0604020202020204"/>
                <a:ea typeface="Times New Roman" panose="02020603050405020304" pitchFamily="18" charset="0"/>
              </a:rPr>
              <a:t>đỉnh</a:t>
            </a:r>
            <a:r>
              <a:rPr lang="en-US" dirty="0">
                <a:latin typeface="Oswald" panose="020B0604020202020204"/>
                <a:ea typeface="Times New Roman" panose="02020603050405020304" pitchFamily="18" charset="0"/>
              </a:rPr>
              <a:t> B </a:t>
            </a:r>
            <a:r>
              <a:rPr lang="en-US" dirty="0" err="1">
                <a:latin typeface="Oswald" panose="020B0604020202020204"/>
                <a:ea typeface="Times New Roman" panose="02020603050405020304" pitchFamily="18" charset="0"/>
              </a:rPr>
              <a:t>làm</a:t>
            </a:r>
            <a:r>
              <a:rPr lang="en-US" dirty="0">
                <a:latin typeface="Oswald" panose="020B0604020202020204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Oswald" panose="020B0604020202020204"/>
                <a:ea typeface="Times New Roman" panose="02020603050405020304" pitchFamily="18" charset="0"/>
              </a:rPr>
              <a:t>đỉnh</a:t>
            </a:r>
            <a:r>
              <a:rPr lang="en-US" dirty="0">
                <a:latin typeface="Oswald" panose="020B0604020202020204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Oswald" panose="020B0604020202020204"/>
                <a:ea typeface="Times New Roman" panose="02020603050405020304" pitchFamily="18" charset="0"/>
              </a:rPr>
              <a:t>xét</a:t>
            </a:r>
            <a:endParaRPr lang="en-US" dirty="0">
              <a:latin typeface="Oswald" panose="020B0604020202020204"/>
              <a:ea typeface="Calibri" panose="020F0502020204030204" pitchFamily="34" charset="0"/>
            </a:endParaRPr>
          </a:p>
        </p:txBody>
      </p:sp>
      <p:pic>
        <p:nvPicPr>
          <p:cNvPr id="4" name="image1.png" descr="Diagram&#10;&#10;Description automatically generated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188274" y="1433830"/>
            <a:ext cx="7730426" cy="48780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387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1100" y="698500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Oswald" panose="020B0604020202020204" charset="0"/>
                <a:cs typeface="Oswald" panose="020B0604020202020204" charset="0"/>
              </a:rPr>
              <a:t>Thuật</a:t>
            </a:r>
            <a:r>
              <a:rPr lang="en-US" dirty="0" smtClean="0">
                <a:latin typeface="Oswald" panose="020B0604020202020204" charset="0"/>
                <a:cs typeface="Oswald" panose="020B0604020202020204" charset="0"/>
              </a:rPr>
              <a:t> </a:t>
            </a:r>
            <a:r>
              <a:rPr lang="en-US" dirty="0" err="1" smtClean="0">
                <a:latin typeface="Oswald" panose="020B0604020202020204" charset="0"/>
                <a:cs typeface="Oswald" panose="020B0604020202020204" charset="0"/>
              </a:rPr>
              <a:t>toán</a:t>
            </a:r>
            <a:r>
              <a:rPr lang="en-US" dirty="0" smtClean="0">
                <a:latin typeface="Oswald" panose="020B0604020202020204" charset="0"/>
                <a:cs typeface="Oswald" panose="020B0604020202020204" charset="0"/>
              </a:rPr>
              <a:t> A*</a:t>
            </a:r>
            <a:endParaRPr lang="en-US" dirty="0">
              <a:latin typeface="Oswald" panose="020B0604020202020204" charset="0"/>
              <a:cs typeface="Oswald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2700" y="1067832"/>
            <a:ext cx="8965916" cy="373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Oswald" panose="020B0604020202020204"/>
              </a:rPr>
              <a:t>Chọn</a:t>
            </a:r>
            <a:r>
              <a:rPr lang="en-US" dirty="0">
                <a:latin typeface="Oswald" panose="020B0604020202020204"/>
              </a:rPr>
              <a:t> C </a:t>
            </a:r>
            <a:r>
              <a:rPr lang="en-US" dirty="0" err="1">
                <a:latin typeface="Oswald" panose="020B0604020202020204"/>
              </a:rPr>
              <a:t>để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xét</a:t>
            </a:r>
            <a:r>
              <a:rPr lang="en-US" dirty="0">
                <a:latin typeface="Oswald" panose="020B0604020202020204"/>
              </a:rPr>
              <a:t> (do local </a:t>
            </a:r>
            <a:r>
              <a:rPr lang="en-US" dirty="0" err="1">
                <a:latin typeface="Oswald" panose="020B0604020202020204"/>
              </a:rPr>
              <a:t>của</a:t>
            </a:r>
            <a:r>
              <a:rPr lang="en-US" dirty="0">
                <a:latin typeface="Oswald" panose="020B0604020202020204"/>
              </a:rPr>
              <a:t> E </a:t>
            </a:r>
            <a:r>
              <a:rPr lang="en-US" dirty="0" err="1">
                <a:latin typeface="Oswald" panose="020B0604020202020204"/>
              </a:rPr>
              <a:t>và</a:t>
            </a:r>
            <a:r>
              <a:rPr lang="en-US" dirty="0">
                <a:latin typeface="Oswald" panose="020B0604020202020204"/>
              </a:rPr>
              <a:t> D </a:t>
            </a:r>
            <a:r>
              <a:rPr lang="en-US" dirty="0" err="1">
                <a:latin typeface="Oswald" panose="020B0604020202020204"/>
              </a:rPr>
              <a:t>mới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lớn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hơn</a:t>
            </a:r>
            <a:r>
              <a:rPr lang="en-US" dirty="0">
                <a:latin typeface="Oswald" panose="020B0604020202020204"/>
              </a:rPr>
              <a:t> Local E </a:t>
            </a:r>
            <a:r>
              <a:rPr lang="en-US" dirty="0" err="1">
                <a:latin typeface="Oswald" panose="020B0604020202020204"/>
              </a:rPr>
              <a:t>và</a:t>
            </a:r>
            <a:r>
              <a:rPr lang="en-US" dirty="0">
                <a:latin typeface="Oswald" panose="020B0604020202020204"/>
              </a:rPr>
              <a:t> D ban </a:t>
            </a:r>
            <a:r>
              <a:rPr lang="en-US" dirty="0" err="1">
                <a:latin typeface="Oswald" panose="020B0604020202020204"/>
              </a:rPr>
              <a:t>đầu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nên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ko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thay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đổi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smtClean="0">
                <a:latin typeface="Oswald" panose="020B0604020202020204"/>
              </a:rPr>
              <a:t>)</a:t>
            </a:r>
            <a:endParaRPr lang="en-US" dirty="0">
              <a:latin typeface="Oswald" panose="020B0604020202020204"/>
              <a:ea typeface="Calibri" panose="020F0502020204030204" pitchFamily="34" charset="0"/>
            </a:endParaRPr>
          </a:p>
        </p:txBody>
      </p:sp>
      <p:pic>
        <p:nvPicPr>
          <p:cNvPr id="4" name="image2.png" descr="Diagram&#10;&#10;Description automatically generated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12632" y="1437164"/>
            <a:ext cx="8096568" cy="51447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117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1100" y="698500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Oswald" panose="020B0604020202020204" charset="0"/>
                <a:cs typeface="Oswald" panose="020B0604020202020204" charset="0"/>
              </a:rPr>
              <a:t>Thuật</a:t>
            </a:r>
            <a:r>
              <a:rPr lang="en-US" dirty="0" smtClean="0">
                <a:latin typeface="Oswald" panose="020B0604020202020204" charset="0"/>
                <a:cs typeface="Oswald" panose="020B0604020202020204" charset="0"/>
              </a:rPr>
              <a:t> </a:t>
            </a:r>
            <a:r>
              <a:rPr lang="en-US" dirty="0" err="1" smtClean="0">
                <a:latin typeface="Oswald" panose="020B0604020202020204" charset="0"/>
                <a:cs typeface="Oswald" panose="020B0604020202020204" charset="0"/>
              </a:rPr>
              <a:t>toán</a:t>
            </a:r>
            <a:r>
              <a:rPr lang="en-US" dirty="0" smtClean="0">
                <a:latin typeface="Oswald" panose="020B0604020202020204" charset="0"/>
                <a:cs typeface="Oswald" panose="020B0604020202020204" charset="0"/>
              </a:rPr>
              <a:t> A*</a:t>
            </a:r>
            <a:endParaRPr lang="en-US" dirty="0">
              <a:latin typeface="Oswald" panose="020B0604020202020204" charset="0"/>
              <a:cs typeface="Oswald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2700" y="1067832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Oswald" panose="020B0604020202020204"/>
              </a:rPr>
              <a:t>Chọn</a:t>
            </a:r>
            <a:r>
              <a:rPr lang="en-US" dirty="0">
                <a:latin typeface="Oswald" panose="020B0604020202020204"/>
              </a:rPr>
              <a:t> E </a:t>
            </a:r>
            <a:r>
              <a:rPr lang="en-US" dirty="0" err="1">
                <a:latin typeface="Oswald" panose="020B0604020202020204"/>
              </a:rPr>
              <a:t>làm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điểm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xét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tiếp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theo</a:t>
            </a:r>
            <a:endParaRPr lang="en-US" dirty="0">
              <a:latin typeface="Oswald" panose="020B0604020202020204"/>
            </a:endParaRPr>
          </a:p>
        </p:txBody>
      </p:sp>
      <p:pic>
        <p:nvPicPr>
          <p:cNvPr id="5" name="image8.png" descr="Diagram&#10;&#10;Description automatically generated"/>
          <p:cNvPicPr/>
          <p:nvPr/>
        </p:nvPicPr>
        <p:blipFill rotWithShape="1">
          <a:blip r:embed="rId2"/>
          <a:srcRect l="1323" t="-1608" r="1" b="-1"/>
          <a:stretch/>
        </p:blipFill>
        <p:spPr>
          <a:xfrm>
            <a:off x="1998012" y="1437164"/>
            <a:ext cx="7568724" cy="4876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851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1100" y="698500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20B0604020202020204" charset="0"/>
                <a:ea typeface="+mn-ea"/>
                <a:cs typeface="Oswald" panose="020B0604020202020204" charset="0"/>
              </a:rPr>
              <a:t>Thuật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20B0604020202020204" charset="0"/>
                <a:ea typeface="+mn-ea"/>
                <a:cs typeface="Oswald" panose="020B060402020202020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20B0604020202020204" charset="0"/>
                <a:ea typeface="+mn-ea"/>
                <a:cs typeface="Oswald" panose="020B0604020202020204" charset="0"/>
              </a:rPr>
              <a:t>toán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20B0604020202020204" charset="0"/>
                <a:ea typeface="+mn-ea"/>
                <a:cs typeface="Oswald" panose="020B0604020202020204" charset="0"/>
              </a:rPr>
              <a:t> A*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2700" y="1067832"/>
            <a:ext cx="33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Oswald" panose="020B0604020202020204"/>
              </a:rPr>
              <a:t>Chọn</a:t>
            </a:r>
            <a:r>
              <a:rPr lang="en-US" dirty="0">
                <a:latin typeface="Oswald" panose="020B0604020202020204"/>
              </a:rPr>
              <a:t> F </a:t>
            </a:r>
            <a:r>
              <a:rPr lang="en-US" dirty="0" err="1">
                <a:latin typeface="Oswald" panose="020B0604020202020204"/>
              </a:rPr>
              <a:t>làm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điểm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xét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tiếp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theo</a:t>
            </a:r>
            <a:endParaRPr lang="en-US" dirty="0">
              <a:latin typeface="Oswald" panose="020B0604020202020204"/>
            </a:endParaRPr>
          </a:p>
        </p:txBody>
      </p:sp>
      <p:pic>
        <p:nvPicPr>
          <p:cNvPr id="5" name="image6.png" descr="Diagram&#10;&#10;Description automatically generated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55374" y="1437164"/>
            <a:ext cx="8037925" cy="470725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4728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1100" y="698500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20B0604020202020204" charset="0"/>
                <a:ea typeface="+mn-ea"/>
                <a:cs typeface="Oswald" panose="020B0604020202020204" charset="0"/>
              </a:rPr>
              <a:t>Thuật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20B0604020202020204" charset="0"/>
                <a:ea typeface="+mn-ea"/>
                <a:cs typeface="Oswald" panose="020B060402020202020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20B0604020202020204" charset="0"/>
                <a:ea typeface="+mn-ea"/>
                <a:cs typeface="Oswald" panose="020B0604020202020204" charset="0"/>
              </a:rPr>
              <a:t>toán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20B0604020202020204" charset="0"/>
                <a:ea typeface="+mn-ea"/>
                <a:cs typeface="Oswald" panose="020B0604020202020204" charset="0"/>
              </a:rPr>
              <a:t> A*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2700" y="1067832"/>
            <a:ext cx="763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Oswald" panose="020B0604020202020204"/>
              </a:rPr>
              <a:t>Chọn</a:t>
            </a:r>
            <a:r>
              <a:rPr lang="en-US" dirty="0">
                <a:latin typeface="Oswald" panose="020B0604020202020204"/>
              </a:rPr>
              <a:t> C </a:t>
            </a:r>
            <a:r>
              <a:rPr lang="en-US" dirty="0" err="1">
                <a:latin typeface="Oswald" panose="020B0604020202020204"/>
              </a:rPr>
              <a:t>để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xét</a:t>
            </a:r>
            <a:r>
              <a:rPr lang="en-US" dirty="0">
                <a:latin typeface="Oswald" panose="020B0604020202020204"/>
              </a:rPr>
              <a:t> (do local D </a:t>
            </a:r>
            <a:r>
              <a:rPr lang="en-US" dirty="0" err="1">
                <a:latin typeface="Oswald" panose="020B0604020202020204"/>
              </a:rPr>
              <a:t>mới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lớn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hơn</a:t>
            </a:r>
            <a:r>
              <a:rPr lang="en-US" dirty="0">
                <a:latin typeface="Oswald" panose="020B0604020202020204"/>
              </a:rPr>
              <a:t> Local D ban </a:t>
            </a:r>
            <a:r>
              <a:rPr lang="en-US" dirty="0" err="1">
                <a:latin typeface="Oswald" panose="020B0604020202020204"/>
              </a:rPr>
              <a:t>đầu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nên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ko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thay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đổi</a:t>
            </a:r>
            <a:r>
              <a:rPr lang="en-US" dirty="0">
                <a:latin typeface="Oswald" panose="020B0604020202020204"/>
              </a:rPr>
              <a:t> )</a:t>
            </a:r>
          </a:p>
        </p:txBody>
      </p:sp>
      <p:pic>
        <p:nvPicPr>
          <p:cNvPr id="5" name="image7.png" descr="Diagram&#10;&#10;Description automatically generated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69134" y="1578292"/>
            <a:ext cx="8305165" cy="46828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39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1100" y="698500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20B0604020202020204" charset="0"/>
                <a:ea typeface="+mn-ea"/>
                <a:cs typeface="Oswald" panose="020B0604020202020204" charset="0"/>
              </a:rPr>
              <a:t>Thuật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20B0604020202020204" charset="0"/>
                <a:ea typeface="+mn-ea"/>
                <a:cs typeface="Oswald" panose="020B060402020202020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20B0604020202020204" charset="0"/>
                <a:ea typeface="+mn-ea"/>
                <a:cs typeface="Oswald" panose="020B0604020202020204" charset="0"/>
              </a:rPr>
              <a:t>toán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20B0604020202020204" charset="0"/>
                <a:ea typeface="+mn-ea"/>
                <a:cs typeface="Oswald" panose="020B0604020202020204" charset="0"/>
              </a:rPr>
              <a:t> A*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312432"/>
            <a:ext cx="3695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Oswald" panose="020B0604020202020204"/>
              </a:rPr>
              <a:t>Sau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khi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xét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hết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tất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cả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các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điểm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thì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sẽ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dùng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thuật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toán</a:t>
            </a:r>
            <a:r>
              <a:rPr lang="en-US" dirty="0">
                <a:latin typeface="Oswald" panose="020B0604020202020204"/>
              </a:rPr>
              <a:t> quay </a:t>
            </a:r>
            <a:r>
              <a:rPr lang="en-US" dirty="0" err="1">
                <a:latin typeface="Oswald" panose="020B0604020202020204"/>
              </a:rPr>
              <a:t>lui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để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tìm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ra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đg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đi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ngắn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 smtClean="0">
                <a:latin typeface="Oswald" panose="020B0604020202020204"/>
              </a:rPr>
              <a:t>nhất</a:t>
            </a:r>
            <a:endParaRPr lang="en-US" dirty="0" smtClean="0">
              <a:latin typeface="Oswald" panose="020B0604020202020204"/>
            </a:endParaRPr>
          </a:p>
          <a:p>
            <a:endParaRPr lang="en-US" dirty="0">
              <a:latin typeface="Oswald" panose="020B0604020202020204"/>
            </a:endParaRPr>
          </a:p>
          <a:p>
            <a:r>
              <a:rPr lang="en-US" dirty="0">
                <a:latin typeface="Oswald" panose="020B0604020202020204"/>
              </a:rPr>
              <a:t>Node cha </a:t>
            </a:r>
            <a:r>
              <a:rPr lang="en-US" dirty="0" err="1">
                <a:latin typeface="Oswald" panose="020B0604020202020204"/>
              </a:rPr>
              <a:t>của</a:t>
            </a:r>
            <a:r>
              <a:rPr lang="en-US" dirty="0">
                <a:latin typeface="Oswald" panose="020B0604020202020204"/>
              </a:rPr>
              <a:t> D </a:t>
            </a:r>
            <a:r>
              <a:rPr lang="en-US" dirty="0" err="1">
                <a:latin typeface="Oswald" panose="020B0604020202020204"/>
              </a:rPr>
              <a:t>là</a:t>
            </a:r>
            <a:r>
              <a:rPr lang="en-US" dirty="0">
                <a:latin typeface="Oswald" panose="020B0604020202020204"/>
              </a:rPr>
              <a:t> F</a:t>
            </a:r>
          </a:p>
          <a:p>
            <a:r>
              <a:rPr lang="en-US" dirty="0">
                <a:latin typeface="Oswald" panose="020B0604020202020204"/>
              </a:rPr>
              <a:t>Node cha </a:t>
            </a:r>
            <a:r>
              <a:rPr lang="en-US" dirty="0" err="1">
                <a:latin typeface="Oswald" panose="020B0604020202020204"/>
              </a:rPr>
              <a:t>của</a:t>
            </a:r>
            <a:r>
              <a:rPr lang="en-US" dirty="0">
                <a:latin typeface="Oswald" panose="020B0604020202020204"/>
              </a:rPr>
              <a:t> F </a:t>
            </a:r>
            <a:r>
              <a:rPr lang="en-US" dirty="0" err="1">
                <a:latin typeface="Oswald" panose="020B0604020202020204"/>
              </a:rPr>
              <a:t>là</a:t>
            </a:r>
            <a:r>
              <a:rPr lang="en-US" dirty="0">
                <a:latin typeface="Oswald" panose="020B0604020202020204"/>
              </a:rPr>
              <a:t> E</a:t>
            </a:r>
          </a:p>
          <a:p>
            <a:r>
              <a:rPr lang="en-US" dirty="0">
                <a:latin typeface="Oswald" panose="020B0604020202020204"/>
              </a:rPr>
              <a:t>Node cha </a:t>
            </a:r>
            <a:r>
              <a:rPr lang="en-US" dirty="0" err="1">
                <a:latin typeface="Oswald" panose="020B0604020202020204"/>
              </a:rPr>
              <a:t>của</a:t>
            </a:r>
            <a:r>
              <a:rPr lang="en-US" dirty="0">
                <a:latin typeface="Oswald" panose="020B0604020202020204"/>
              </a:rPr>
              <a:t> E </a:t>
            </a:r>
            <a:r>
              <a:rPr lang="en-US" dirty="0" err="1">
                <a:latin typeface="Oswald" panose="020B0604020202020204"/>
              </a:rPr>
              <a:t>là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smtClean="0">
                <a:latin typeface="Oswald" panose="020B0604020202020204"/>
              </a:rPr>
              <a:t>A</a:t>
            </a:r>
          </a:p>
          <a:p>
            <a:endParaRPr lang="en-US" dirty="0">
              <a:latin typeface="Oswald" panose="020B0604020202020204"/>
            </a:endParaRPr>
          </a:p>
          <a:p>
            <a:r>
              <a:rPr lang="en-US" dirty="0" err="1">
                <a:latin typeface="Oswald" panose="020B0604020202020204"/>
              </a:rPr>
              <a:t>Vì</a:t>
            </a:r>
            <a:r>
              <a:rPr lang="en-US" dirty="0">
                <a:latin typeface="Oswald" panose="020B0604020202020204"/>
              </a:rPr>
              <a:t> A </a:t>
            </a:r>
            <a:r>
              <a:rPr lang="en-US" dirty="0" err="1">
                <a:latin typeface="Oswald" panose="020B0604020202020204"/>
              </a:rPr>
              <a:t>là</a:t>
            </a:r>
            <a:r>
              <a:rPr lang="en-US" dirty="0">
                <a:latin typeface="Oswald" panose="020B0604020202020204"/>
              </a:rPr>
              <a:t> node </a:t>
            </a:r>
            <a:r>
              <a:rPr lang="en-US" dirty="0" err="1">
                <a:latin typeface="Oswald" panose="020B0604020202020204"/>
              </a:rPr>
              <a:t>gốc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nên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kết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thúc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việc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tìm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đường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đi</a:t>
            </a:r>
            <a:endParaRPr lang="en-US" dirty="0">
              <a:latin typeface="Oswald" panose="020B0604020202020204"/>
            </a:endParaRPr>
          </a:p>
        </p:txBody>
      </p:sp>
      <p:pic>
        <p:nvPicPr>
          <p:cNvPr id="5" name="image4.png" descr="Diagram&#10;&#10;Description automatically generated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898900" y="1226046"/>
            <a:ext cx="8140700" cy="544145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261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1520" y="2502693"/>
            <a:ext cx="10494645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9600" b="0" dirty="0">
              <a:solidFill>
                <a:srgbClr val="3796BF"/>
              </a:solidFill>
            </a:endParaRPr>
          </a:p>
          <a:p>
            <a:r>
              <a:rPr lang="en" sz="6400" dirty="0"/>
              <a:t>THANKS FOR WATCHING</a:t>
            </a:r>
            <a:endParaRPr sz="6400"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  <a:defRPr/>
              </a:pPr>
              <a:t>17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2098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62564" y="3500530"/>
            <a:ext cx="8803360" cy="188997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8000" dirty="0"/>
              <a:t>THUẬT TOÁN </a:t>
            </a:r>
            <a:r>
              <a:rPr lang="en" sz="8000" dirty="0" smtClean="0"/>
              <a:t>A*</a:t>
            </a:r>
            <a:r>
              <a:rPr lang="en" sz="8000" dirty="0"/>
              <a:t/>
            </a:r>
            <a:br>
              <a:rPr lang="en" sz="8000" dirty="0"/>
            </a:br>
            <a:r>
              <a:rPr lang="en" sz="5333" dirty="0"/>
              <a:t>-PHANDONGTEAM-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98903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smtClean="0"/>
              <a:t>Thành viên nhóm:</a:t>
            </a:r>
            <a:endParaRPr dirty="0"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2"/>
          </p:nvPr>
        </p:nvSpPr>
        <p:spPr>
          <a:xfrm>
            <a:off x="1375234" y="2582767"/>
            <a:ext cx="7680465" cy="271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Nguyễn</a:t>
            </a:r>
            <a:r>
              <a:rPr lang="en-US" b="1" dirty="0" smtClean="0"/>
              <a:t> </a:t>
            </a:r>
            <a:r>
              <a:rPr lang="en-US" b="1" dirty="0" err="1" smtClean="0"/>
              <a:t>Vũ</a:t>
            </a:r>
            <a:r>
              <a:rPr lang="en-US" b="1" dirty="0" smtClean="0"/>
              <a:t> </a:t>
            </a:r>
            <a:r>
              <a:rPr lang="en-US" b="1" dirty="0" err="1" smtClean="0"/>
              <a:t>Dương</a:t>
            </a:r>
            <a:r>
              <a:rPr lang="en-US" b="1" dirty="0" smtClean="0"/>
              <a:t>  - 20520465</a:t>
            </a:r>
          </a:p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Phạm</a:t>
            </a:r>
            <a:r>
              <a:rPr lang="en-US" b="1" dirty="0" smtClean="0"/>
              <a:t> </a:t>
            </a:r>
            <a:r>
              <a:rPr lang="en-US" b="1" dirty="0" err="1" smtClean="0"/>
              <a:t>Phước</a:t>
            </a:r>
            <a:r>
              <a:rPr lang="en-US" b="1" dirty="0" smtClean="0"/>
              <a:t> An      - 20520375</a:t>
            </a:r>
          </a:p>
          <a:p>
            <a:pPr marL="0" indent="0">
              <a:buNone/>
            </a:pPr>
            <a:r>
              <a:rPr lang="en-US" b="1" dirty="0" smtClean="0"/>
              <a:t>3. </a:t>
            </a:r>
            <a:r>
              <a:rPr lang="en-US" b="1" dirty="0" err="1" smtClean="0"/>
              <a:t>Hoàng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Danh</a:t>
            </a:r>
            <a:r>
              <a:rPr lang="en-US" b="1" dirty="0" smtClean="0"/>
              <a:t>   - 20520431</a:t>
            </a:r>
          </a:p>
          <a:p>
            <a:pPr marL="0" indent="0">
              <a:buNone/>
            </a:pPr>
            <a:r>
              <a:rPr lang="en-US" b="1" dirty="0" smtClean="0"/>
              <a:t>4. Bùi Hữu Đức            - 20520449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493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756056" y="3785428"/>
            <a:ext cx="70556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9600" dirty="0">
                <a:solidFill>
                  <a:srgbClr val="81D1EC"/>
                </a:solidFill>
              </a:rPr>
              <a:t>CHI TIẾT CÁCH LÀM</a:t>
            </a:r>
            <a:endParaRPr sz="9600" dirty="0">
              <a:solidFill>
                <a:srgbClr val="81D1EC"/>
              </a:solidFill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7811657" y="3487408"/>
            <a:ext cx="376177" cy="35918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12" name="Google Shape;212;p18"/>
          <p:cNvGrpSpPr/>
          <p:nvPr/>
        </p:nvGrpSpPr>
        <p:grpSpPr>
          <a:xfrm>
            <a:off x="7344848" y="1470585"/>
            <a:ext cx="1611581" cy="1612007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 rot="1057032">
            <a:off x="6541917" y="705229"/>
            <a:ext cx="1064739" cy="1064820"/>
            <a:chOff x="570875" y="4322250"/>
            <a:chExt cx="443300" cy="443325"/>
          </a:xfrm>
        </p:grpSpPr>
        <p:sp>
          <p:nvSpPr>
            <p:cNvPr id="216" name="Google Shape;216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18"/>
          <p:cNvSpPr/>
          <p:nvPr/>
        </p:nvSpPr>
        <p:spPr>
          <a:xfrm rot="2466689">
            <a:off x="5911099" y="1782834"/>
            <a:ext cx="522668" cy="499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1" name="Google Shape;221;p18"/>
          <p:cNvSpPr/>
          <p:nvPr/>
        </p:nvSpPr>
        <p:spPr>
          <a:xfrm rot="-1609379">
            <a:off x="6675454" y="2096825"/>
            <a:ext cx="376109" cy="359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2" name="Google Shape;222;p18"/>
          <p:cNvSpPr/>
          <p:nvPr/>
        </p:nvSpPr>
        <p:spPr>
          <a:xfrm rot="2925831">
            <a:off x="8955991" y="2381327"/>
            <a:ext cx="281668" cy="26894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3" name="Google Shape;223;p18"/>
          <p:cNvSpPr/>
          <p:nvPr/>
        </p:nvSpPr>
        <p:spPr>
          <a:xfrm rot="-1609195">
            <a:off x="7783835" y="579632"/>
            <a:ext cx="253749" cy="2422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0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1100" y="698500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20B0604020202020204" charset="0"/>
                <a:ea typeface="+mn-ea"/>
                <a:cs typeface="Oswald" panose="020B0604020202020204" charset="0"/>
              </a:rPr>
              <a:t>Thuật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20B0604020202020204" charset="0"/>
                <a:ea typeface="+mn-ea"/>
                <a:cs typeface="Oswald" panose="020B060402020202020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20B0604020202020204" charset="0"/>
                <a:ea typeface="+mn-ea"/>
                <a:cs typeface="Oswald" panose="020B0604020202020204" charset="0"/>
              </a:rPr>
              <a:t>toán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20B0604020202020204" charset="0"/>
                <a:ea typeface="+mn-ea"/>
                <a:cs typeface="Oswald" panose="020B0604020202020204" charset="0"/>
              </a:rPr>
              <a:t> A*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2700" y="1067832"/>
            <a:ext cx="414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err="1" smtClean="0">
                <a:solidFill>
                  <a:prstClr val="black"/>
                </a:solidFill>
                <a:latin typeface="Oswald" panose="020B0604020202020204"/>
              </a:rPr>
              <a:t>Kết</a:t>
            </a:r>
            <a:r>
              <a:rPr lang="en-US" noProof="0" dirty="0" smtClean="0">
                <a:solidFill>
                  <a:prstClr val="black"/>
                </a:solidFill>
                <a:latin typeface="Oswald" panose="020B0604020202020204"/>
              </a:rPr>
              <a:t> </a:t>
            </a:r>
            <a:r>
              <a:rPr lang="en-US" noProof="0" dirty="0" err="1" smtClean="0">
                <a:solidFill>
                  <a:prstClr val="black"/>
                </a:solidFill>
                <a:latin typeface="Oswald" panose="020B0604020202020204"/>
              </a:rPr>
              <a:t>quả</a:t>
            </a:r>
            <a:r>
              <a:rPr lang="en-US" noProof="0" dirty="0" smtClean="0">
                <a:solidFill>
                  <a:prstClr val="black"/>
                </a:solidFill>
                <a:latin typeface="Oswald" panose="020B0604020202020204"/>
              </a:rPr>
              <a:t> </a:t>
            </a:r>
            <a:r>
              <a:rPr lang="en-US" noProof="0" dirty="0" err="1" smtClean="0">
                <a:solidFill>
                  <a:prstClr val="black"/>
                </a:solidFill>
                <a:latin typeface="Oswald" panose="020B0604020202020204"/>
              </a:rPr>
              <a:t>của</a:t>
            </a:r>
            <a:r>
              <a:rPr lang="en-US" noProof="0" dirty="0" smtClean="0">
                <a:solidFill>
                  <a:prstClr val="black"/>
                </a:solidFill>
                <a:latin typeface="Oswald" panose="020B0604020202020204"/>
              </a:rPr>
              <a:t> </a:t>
            </a:r>
            <a:r>
              <a:rPr lang="en-US" noProof="0" dirty="0" err="1" smtClean="0">
                <a:solidFill>
                  <a:prstClr val="black"/>
                </a:solidFill>
                <a:latin typeface="Oswald" panose="020B0604020202020204"/>
              </a:rPr>
              <a:t>việc</a:t>
            </a:r>
            <a:r>
              <a:rPr lang="en-US" noProof="0" dirty="0" smtClean="0">
                <a:solidFill>
                  <a:prstClr val="black"/>
                </a:solidFill>
                <a:latin typeface="Oswald" panose="020B0604020202020204"/>
              </a:rPr>
              <a:t> </a:t>
            </a:r>
            <a:r>
              <a:rPr lang="en-US" noProof="0" dirty="0" err="1" smtClean="0">
                <a:solidFill>
                  <a:prstClr val="black"/>
                </a:solidFill>
                <a:latin typeface="Oswald" panose="020B0604020202020204"/>
              </a:rPr>
              <a:t>sử</a:t>
            </a:r>
            <a:r>
              <a:rPr lang="en-US" noProof="0" dirty="0" smtClean="0">
                <a:solidFill>
                  <a:prstClr val="black"/>
                </a:solidFill>
                <a:latin typeface="Oswald" panose="020B0604020202020204"/>
              </a:rPr>
              <a:t> </a:t>
            </a:r>
            <a:r>
              <a:rPr lang="en-US" noProof="0" dirty="0" err="1" smtClean="0">
                <a:solidFill>
                  <a:prstClr val="black"/>
                </a:solidFill>
                <a:latin typeface="Oswald" panose="020B0604020202020204"/>
              </a:rPr>
              <a:t>dụng</a:t>
            </a:r>
            <a:r>
              <a:rPr lang="en-US" noProof="0" dirty="0" smtClean="0">
                <a:solidFill>
                  <a:prstClr val="black"/>
                </a:solidFill>
                <a:latin typeface="Oswald" panose="020B0604020202020204"/>
              </a:rPr>
              <a:t> </a:t>
            </a:r>
            <a:r>
              <a:rPr lang="en-US" noProof="0" dirty="0" err="1" smtClean="0">
                <a:solidFill>
                  <a:prstClr val="black"/>
                </a:solidFill>
                <a:latin typeface="Oswald" panose="020B0604020202020204"/>
              </a:rPr>
              <a:t>thuật</a:t>
            </a:r>
            <a:r>
              <a:rPr lang="en-US" noProof="0" dirty="0" smtClean="0">
                <a:solidFill>
                  <a:prstClr val="black"/>
                </a:solidFill>
                <a:latin typeface="Oswald" panose="020B0604020202020204"/>
              </a:rPr>
              <a:t> </a:t>
            </a:r>
            <a:r>
              <a:rPr lang="en-US" noProof="0" dirty="0" err="1" smtClean="0">
                <a:solidFill>
                  <a:prstClr val="black"/>
                </a:solidFill>
                <a:latin typeface="Oswald" panose="020B0604020202020204"/>
              </a:rPr>
              <a:t>toán</a:t>
            </a:r>
            <a:r>
              <a:rPr lang="en-US" noProof="0" dirty="0" smtClean="0">
                <a:solidFill>
                  <a:prstClr val="black"/>
                </a:solidFill>
                <a:latin typeface="Oswald" panose="020B0604020202020204"/>
              </a:rPr>
              <a:t> A*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swald" panose="020B0604020202020204"/>
              <a:ea typeface="+mn-ea"/>
              <a:cs typeface="+mn-cs"/>
            </a:endParaRPr>
          </a:p>
        </p:txBody>
      </p:sp>
      <p:pic>
        <p:nvPicPr>
          <p:cNvPr id="5" name="image3.png" descr="Diagram&#10;&#10;Description automatically generated"/>
          <p:cNvPicPr/>
          <p:nvPr/>
        </p:nvPicPr>
        <p:blipFill rotWithShape="1">
          <a:blip r:embed="rId2"/>
          <a:srcRect t="-2126" r="12840"/>
          <a:stretch/>
        </p:blipFill>
        <p:spPr>
          <a:xfrm>
            <a:off x="228599" y="1638300"/>
            <a:ext cx="5202993" cy="4343400"/>
          </a:xfrm>
          <a:prstGeom prst="rect">
            <a:avLst/>
          </a:prstGeom>
          <a:ln/>
        </p:spPr>
      </p:pic>
      <p:sp>
        <p:nvSpPr>
          <p:cNvPr id="3" name="Right Arrow 2"/>
          <p:cNvSpPr/>
          <p:nvPr/>
        </p:nvSpPr>
        <p:spPr>
          <a:xfrm>
            <a:off x="5575300" y="3454400"/>
            <a:ext cx="998349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4.png" descr="Diagram&#10;&#10;Description automatically generated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17357" y="1638300"/>
            <a:ext cx="5309544" cy="4343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529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991100" y="698500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Oswald" panose="020B0604020202020204" charset="0"/>
                <a:cs typeface="Oswald" panose="020B0604020202020204" charset="0"/>
              </a:rPr>
              <a:t>Thuật</a:t>
            </a:r>
            <a:r>
              <a:rPr lang="en-US" dirty="0" smtClean="0">
                <a:latin typeface="Oswald" panose="020B0604020202020204" charset="0"/>
                <a:cs typeface="Oswald" panose="020B0604020202020204" charset="0"/>
              </a:rPr>
              <a:t> </a:t>
            </a:r>
            <a:r>
              <a:rPr lang="en-US" dirty="0" err="1" smtClean="0">
                <a:latin typeface="Oswald" panose="020B0604020202020204" charset="0"/>
                <a:cs typeface="Oswald" panose="020B0604020202020204" charset="0"/>
              </a:rPr>
              <a:t>toán</a:t>
            </a:r>
            <a:r>
              <a:rPr lang="en-US" dirty="0" smtClean="0">
                <a:latin typeface="Oswald" panose="020B0604020202020204" charset="0"/>
                <a:cs typeface="Oswald" panose="020B0604020202020204" charset="0"/>
              </a:rPr>
              <a:t> A*</a:t>
            </a:r>
            <a:endParaRPr lang="en-US" dirty="0">
              <a:latin typeface="Oswald" panose="020B0604020202020204" charset="0"/>
              <a:cs typeface="Oswald" panose="020B0604020202020204" charset="0"/>
            </a:endParaRPr>
          </a:p>
        </p:txBody>
      </p:sp>
      <p:pic>
        <p:nvPicPr>
          <p:cNvPr id="15" name="image3.png" descr="Diagram&#10;&#10;Description automatically generated"/>
          <p:cNvPicPr/>
          <p:nvPr/>
        </p:nvPicPr>
        <p:blipFill rotWithShape="1">
          <a:blip r:embed="rId2"/>
          <a:srcRect t="-2126" r="12840"/>
          <a:stretch/>
        </p:blipFill>
        <p:spPr>
          <a:xfrm>
            <a:off x="3073401" y="1244600"/>
            <a:ext cx="6045200" cy="4559300"/>
          </a:xfrm>
          <a:prstGeom prst="rect">
            <a:avLst/>
          </a:prstGeom>
          <a:ln/>
        </p:spPr>
      </p:pic>
      <p:sp>
        <p:nvSpPr>
          <p:cNvPr id="11" name="TextBox 10"/>
          <p:cNvSpPr txBox="1"/>
          <p:nvPr/>
        </p:nvSpPr>
        <p:spPr>
          <a:xfrm>
            <a:off x="0" y="2895600"/>
            <a:ext cx="307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Oswald" panose="020B0604020202020204"/>
              </a:rPr>
              <a:t>Chú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Thích</a:t>
            </a:r>
            <a:r>
              <a:rPr lang="en-US" dirty="0">
                <a:latin typeface="Oswald" panose="020B0604020202020204"/>
              </a:rPr>
              <a:t> :</a:t>
            </a:r>
          </a:p>
          <a:p>
            <a:r>
              <a:rPr lang="en-US" dirty="0" err="1">
                <a:solidFill>
                  <a:srgbClr val="FF0000"/>
                </a:solidFill>
                <a:latin typeface="Oswald" panose="020B0604020202020204"/>
              </a:rPr>
              <a:t>Màu</a:t>
            </a:r>
            <a:r>
              <a:rPr lang="en-US" dirty="0">
                <a:solidFill>
                  <a:srgbClr val="FF0000"/>
                </a:solidFill>
                <a:latin typeface="Oswald" panose="020B0604020202020204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Oswald" panose="020B0604020202020204"/>
              </a:rPr>
              <a:t>đỏ</a:t>
            </a:r>
            <a:r>
              <a:rPr lang="en-US" dirty="0">
                <a:solidFill>
                  <a:srgbClr val="FF0000"/>
                </a:solidFill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là</a:t>
            </a:r>
            <a:r>
              <a:rPr lang="en-US" dirty="0">
                <a:latin typeface="Oswald" panose="020B0604020202020204"/>
              </a:rPr>
              <a:t> Global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Oswald" panose="020B0604020202020204"/>
              </a:rPr>
              <a:t>Màu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swald" panose="020B0604020202020204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Oswald" panose="020B0604020202020204"/>
              </a:rPr>
              <a:t>xanh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swald" panose="020B0604020202020204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Oswald" panose="020B0604020202020204"/>
              </a:rPr>
              <a:t>lá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là</a:t>
            </a:r>
            <a:r>
              <a:rPr lang="en-US" dirty="0">
                <a:latin typeface="Oswald" panose="020B0604020202020204"/>
              </a:rPr>
              <a:t> Local</a:t>
            </a:r>
          </a:p>
          <a:p>
            <a:r>
              <a:rPr lang="en-US" dirty="0" err="1">
                <a:solidFill>
                  <a:srgbClr val="00B0F0"/>
                </a:solidFill>
                <a:latin typeface="Oswald" panose="020B0604020202020204"/>
              </a:rPr>
              <a:t>Màu</a:t>
            </a:r>
            <a:r>
              <a:rPr lang="en-US" dirty="0">
                <a:solidFill>
                  <a:srgbClr val="00B0F0"/>
                </a:solidFill>
                <a:latin typeface="Oswald" panose="020B0604020202020204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Oswald" panose="020B0604020202020204"/>
              </a:rPr>
              <a:t>xanh</a:t>
            </a:r>
            <a:r>
              <a:rPr lang="en-US" dirty="0">
                <a:solidFill>
                  <a:srgbClr val="00B0F0"/>
                </a:solidFill>
                <a:latin typeface="Oswald" panose="020B0604020202020204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Oswald" panose="020B0604020202020204"/>
              </a:rPr>
              <a:t>dương</a:t>
            </a:r>
            <a:r>
              <a:rPr lang="en-US" dirty="0">
                <a:solidFill>
                  <a:srgbClr val="00B0F0"/>
                </a:solidFill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là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khoảng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cách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giữa</a:t>
            </a:r>
            <a:r>
              <a:rPr lang="en-US" dirty="0">
                <a:latin typeface="Oswald" panose="020B0604020202020204"/>
              </a:rPr>
              <a:t> 2 </a:t>
            </a:r>
            <a:r>
              <a:rPr lang="en-US" dirty="0" err="1">
                <a:latin typeface="Oswald" panose="020B0604020202020204"/>
              </a:rPr>
              <a:t>điểm</a:t>
            </a:r>
            <a:endParaRPr lang="en-US" dirty="0">
              <a:latin typeface="Oswald" panose="020B0604020202020204"/>
            </a:endParaRPr>
          </a:p>
          <a:p>
            <a:endParaRPr lang="en-US" dirty="0">
              <a:latin typeface="Oswald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3187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91100" y="698500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Oswald" panose="020B0604020202020204" charset="0"/>
                <a:cs typeface="Oswald" panose="020B0604020202020204" charset="0"/>
              </a:rPr>
              <a:t>Thuật</a:t>
            </a:r>
            <a:r>
              <a:rPr lang="en-US" dirty="0" smtClean="0">
                <a:latin typeface="Oswald" panose="020B0604020202020204" charset="0"/>
                <a:cs typeface="Oswald" panose="020B0604020202020204" charset="0"/>
              </a:rPr>
              <a:t> </a:t>
            </a:r>
            <a:r>
              <a:rPr lang="en-US" dirty="0" err="1" smtClean="0">
                <a:latin typeface="Oswald" panose="020B0604020202020204" charset="0"/>
                <a:cs typeface="Oswald" panose="020B0604020202020204" charset="0"/>
              </a:rPr>
              <a:t>toán</a:t>
            </a:r>
            <a:r>
              <a:rPr lang="en-US" dirty="0" smtClean="0">
                <a:latin typeface="Oswald" panose="020B0604020202020204" charset="0"/>
                <a:cs typeface="Oswald" panose="020B0604020202020204" charset="0"/>
              </a:rPr>
              <a:t> A*</a:t>
            </a:r>
            <a:endParaRPr lang="en-US" dirty="0">
              <a:latin typeface="Oswald" panose="020B0604020202020204" charset="0"/>
              <a:cs typeface="Oswald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1743" y="1067832"/>
            <a:ext cx="991489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Oswald" panose="020B0604020202020204"/>
              </a:rPr>
              <a:t>Công</a:t>
            </a:r>
            <a:r>
              <a:rPr lang="en-US" sz="3600" dirty="0">
                <a:latin typeface="Oswald" panose="020B0604020202020204"/>
              </a:rPr>
              <a:t> </a:t>
            </a:r>
            <a:r>
              <a:rPr lang="en-US" sz="3600" dirty="0" err="1">
                <a:latin typeface="Oswald" panose="020B0604020202020204"/>
              </a:rPr>
              <a:t>Thức</a:t>
            </a:r>
            <a:r>
              <a:rPr lang="en-US" sz="3600" dirty="0">
                <a:latin typeface="Oswald" panose="020B0604020202020204"/>
              </a:rPr>
              <a:t> </a:t>
            </a:r>
            <a:r>
              <a:rPr lang="en-US" sz="3600" dirty="0" err="1">
                <a:latin typeface="Oswald" panose="020B0604020202020204"/>
              </a:rPr>
              <a:t>để</a:t>
            </a:r>
            <a:r>
              <a:rPr lang="en-US" sz="3600" dirty="0">
                <a:latin typeface="Oswald" panose="020B0604020202020204"/>
              </a:rPr>
              <a:t> </a:t>
            </a:r>
            <a:r>
              <a:rPr lang="en-US" sz="3600" dirty="0" err="1">
                <a:latin typeface="Oswald" panose="020B0604020202020204"/>
              </a:rPr>
              <a:t>thực</a:t>
            </a:r>
            <a:r>
              <a:rPr lang="en-US" sz="3600" dirty="0">
                <a:latin typeface="Oswald" panose="020B0604020202020204"/>
              </a:rPr>
              <a:t> </a:t>
            </a:r>
            <a:r>
              <a:rPr lang="en-US" sz="3600" dirty="0" err="1">
                <a:latin typeface="Oswald" panose="020B0604020202020204"/>
              </a:rPr>
              <a:t>hiện</a:t>
            </a:r>
            <a:r>
              <a:rPr lang="en-US" sz="3600" dirty="0">
                <a:latin typeface="Oswald" panose="020B0604020202020204"/>
              </a:rPr>
              <a:t> </a:t>
            </a:r>
            <a:r>
              <a:rPr lang="en-US" sz="3600" dirty="0" err="1">
                <a:latin typeface="Oswald" panose="020B0604020202020204"/>
              </a:rPr>
              <a:t>phương</a:t>
            </a:r>
            <a:r>
              <a:rPr lang="en-US" sz="3600" dirty="0">
                <a:latin typeface="Oswald" panose="020B0604020202020204"/>
              </a:rPr>
              <a:t> </a:t>
            </a:r>
            <a:r>
              <a:rPr lang="en-US" sz="3600" dirty="0" err="1">
                <a:latin typeface="Oswald" panose="020B0604020202020204"/>
              </a:rPr>
              <a:t>pháp</a:t>
            </a:r>
            <a:r>
              <a:rPr lang="en-US" sz="3600" dirty="0">
                <a:latin typeface="Oswald" panose="020B0604020202020204"/>
              </a:rPr>
              <a:t> A</a:t>
            </a:r>
            <a:r>
              <a:rPr lang="en-US" sz="3600" dirty="0" smtClean="0">
                <a:latin typeface="Oswald" panose="020B0604020202020204"/>
              </a:rPr>
              <a:t>*:</a:t>
            </a:r>
          </a:p>
          <a:p>
            <a:endParaRPr lang="en-US" sz="3600" dirty="0">
              <a:latin typeface="Oswald" panose="020B0604020202020204"/>
            </a:endParaRPr>
          </a:p>
          <a:p>
            <a:pPr lvl="0"/>
            <a:r>
              <a:rPr lang="en-US" dirty="0">
                <a:latin typeface="Oswald" panose="020B0604020202020204"/>
              </a:rPr>
              <a:t>Local = Local </a:t>
            </a:r>
            <a:r>
              <a:rPr lang="en-US" dirty="0" err="1">
                <a:latin typeface="Oswald" panose="020B0604020202020204"/>
              </a:rPr>
              <a:t>của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điểm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trước</a:t>
            </a:r>
            <a:r>
              <a:rPr lang="en-US" dirty="0">
                <a:latin typeface="Oswald" panose="020B0604020202020204"/>
              </a:rPr>
              <a:t> + </a:t>
            </a:r>
            <a:r>
              <a:rPr lang="en-US" dirty="0" err="1">
                <a:latin typeface="Oswald" panose="020B0604020202020204"/>
              </a:rPr>
              <a:t>khoang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cách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từ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điểm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trược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tới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điểm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xét</a:t>
            </a:r>
            <a:r>
              <a:rPr lang="en-US" dirty="0">
                <a:latin typeface="Oswald" panose="020B0604020202020204"/>
              </a:rPr>
              <a:t> .</a:t>
            </a:r>
          </a:p>
          <a:p>
            <a:r>
              <a:rPr lang="en-US" dirty="0" err="1">
                <a:latin typeface="Oswald" panose="020B0604020202020204"/>
              </a:rPr>
              <a:t>Vd</a:t>
            </a:r>
            <a:r>
              <a:rPr lang="en-US" dirty="0">
                <a:latin typeface="Oswald" panose="020B0604020202020204"/>
              </a:rPr>
              <a:t>: Local B = Local A (0) + </a:t>
            </a:r>
            <a:r>
              <a:rPr lang="en-US" dirty="0" err="1">
                <a:latin typeface="Oswald" panose="020B0604020202020204"/>
              </a:rPr>
              <a:t>khoảng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cách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từ</a:t>
            </a:r>
            <a:r>
              <a:rPr lang="en-US" dirty="0">
                <a:latin typeface="Oswald" panose="020B0604020202020204"/>
              </a:rPr>
              <a:t> A </a:t>
            </a:r>
            <a:r>
              <a:rPr lang="en-US" dirty="0" err="1">
                <a:latin typeface="Oswald" panose="020B0604020202020204"/>
              </a:rPr>
              <a:t>tới</a:t>
            </a:r>
            <a:r>
              <a:rPr lang="en-US" dirty="0">
                <a:latin typeface="Oswald" panose="020B0604020202020204"/>
              </a:rPr>
              <a:t> B (2) = </a:t>
            </a:r>
            <a:r>
              <a:rPr lang="en-US" dirty="0" smtClean="0">
                <a:latin typeface="Oswald" panose="020B0604020202020204"/>
              </a:rPr>
              <a:t>2</a:t>
            </a:r>
          </a:p>
          <a:p>
            <a:endParaRPr lang="en-US" dirty="0">
              <a:latin typeface="Oswald" panose="020B0604020202020204"/>
            </a:endParaRPr>
          </a:p>
          <a:p>
            <a:pPr lvl="0"/>
            <a:r>
              <a:rPr lang="en-US" dirty="0">
                <a:latin typeface="Oswald" panose="020B0604020202020204"/>
              </a:rPr>
              <a:t>Global = Local </a:t>
            </a:r>
            <a:r>
              <a:rPr lang="en-US" dirty="0" err="1">
                <a:latin typeface="Oswald" panose="020B0604020202020204"/>
              </a:rPr>
              <a:t>của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điểm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đang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xét</a:t>
            </a:r>
            <a:r>
              <a:rPr lang="en-US" dirty="0">
                <a:latin typeface="Oswald" panose="020B0604020202020204"/>
              </a:rPr>
              <a:t> + heuristic (</a:t>
            </a:r>
            <a:r>
              <a:rPr lang="en-US" dirty="0" err="1">
                <a:latin typeface="Oswald" panose="020B0604020202020204"/>
              </a:rPr>
              <a:t>ước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lượng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khoảng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cách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từ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điểm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đang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xét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tới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đích</a:t>
            </a:r>
            <a:r>
              <a:rPr lang="en-US" dirty="0">
                <a:latin typeface="Oswald" panose="020B0604020202020204"/>
              </a:rPr>
              <a:t>).</a:t>
            </a:r>
          </a:p>
          <a:p>
            <a:r>
              <a:rPr lang="en-US" dirty="0" err="1">
                <a:latin typeface="Oswald" panose="020B0604020202020204"/>
              </a:rPr>
              <a:t>Vd</a:t>
            </a:r>
            <a:r>
              <a:rPr lang="en-US" dirty="0">
                <a:latin typeface="Oswald" panose="020B0604020202020204"/>
              </a:rPr>
              <a:t>: Global B = Local B (2) + B→C→D (1 + 2 ) = 5 </a:t>
            </a:r>
            <a:endParaRPr lang="en-US" dirty="0" smtClean="0">
              <a:latin typeface="Oswald" panose="020B0604020202020204"/>
            </a:endParaRPr>
          </a:p>
          <a:p>
            <a:endParaRPr lang="en-US" dirty="0">
              <a:latin typeface="Oswald" panose="020B0604020202020204"/>
            </a:endParaRPr>
          </a:p>
          <a:p>
            <a:pPr lvl="0"/>
            <a:r>
              <a:rPr lang="en-US" dirty="0" err="1">
                <a:latin typeface="Oswald" panose="020B0604020202020204"/>
              </a:rPr>
              <a:t>Cập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nhật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lại</a:t>
            </a:r>
            <a:r>
              <a:rPr lang="en-US" dirty="0">
                <a:latin typeface="Oswald" panose="020B0604020202020204"/>
              </a:rPr>
              <a:t> Node cha </a:t>
            </a:r>
            <a:r>
              <a:rPr lang="en-US" dirty="0" err="1">
                <a:latin typeface="Oswald" panose="020B0604020202020204"/>
              </a:rPr>
              <a:t>cho</a:t>
            </a:r>
            <a:r>
              <a:rPr lang="en-US" dirty="0">
                <a:latin typeface="Oswald" panose="020B0604020202020204"/>
              </a:rPr>
              <a:t> node </a:t>
            </a:r>
            <a:r>
              <a:rPr lang="en-US" dirty="0" err="1">
                <a:latin typeface="Oswald" panose="020B0604020202020204"/>
              </a:rPr>
              <a:t>đang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xét</a:t>
            </a:r>
            <a:r>
              <a:rPr lang="en-US" dirty="0" smtClean="0">
                <a:latin typeface="Oswald" panose="020B0604020202020204"/>
              </a:rPr>
              <a:t>.</a:t>
            </a:r>
          </a:p>
          <a:p>
            <a:pPr lvl="0"/>
            <a:endParaRPr lang="en-US" dirty="0">
              <a:latin typeface="Oswald" panose="020B0604020202020204"/>
            </a:endParaRPr>
          </a:p>
          <a:p>
            <a:pPr lvl="0"/>
            <a:r>
              <a:rPr lang="en-US" dirty="0" err="1">
                <a:latin typeface="Oswald" panose="020B0604020202020204"/>
              </a:rPr>
              <a:t>Chọn</a:t>
            </a:r>
            <a:r>
              <a:rPr lang="en-US" dirty="0">
                <a:latin typeface="Oswald" panose="020B0604020202020204"/>
              </a:rPr>
              <a:t> Global </a:t>
            </a:r>
            <a:r>
              <a:rPr lang="en-US" dirty="0" err="1">
                <a:latin typeface="Oswald" panose="020B0604020202020204"/>
              </a:rPr>
              <a:t>nhỏ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nhất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để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xét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tiếp</a:t>
            </a:r>
            <a:r>
              <a:rPr lang="en-US" dirty="0">
                <a:latin typeface="Oswald" panose="020B0604020202020204"/>
              </a:rPr>
              <a:t>. (</a:t>
            </a:r>
            <a:r>
              <a:rPr lang="en-US" dirty="0" err="1">
                <a:latin typeface="Oswald" panose="020B0604020202020204"/>
              </a:rPr>
              <a:t>Điểm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tiếp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theo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là</a:t>
            </a:r>
            <a:r>
              <a:rPr lang="en-US" dirty="0">
                <a:latin typeface="Oswald" panose="020B0604020202020204"/>
              </a:rPr>
              <a:t> F</a:t>
            </a:r>
            <a:r>
              <a:rPr lang="en-US" dirty="0" smtClean="0">
                <a:latin typeface="Oswald" panose="020B0604020202020204"/>
              </a:rPr>
              <a:t>)</a:t>
            </a:r>
          </a:p>
          <a:p>
            <a:pPr lvl="0"/>
            <a:endParaRPr lang="en-US" dirty="0">
              <a:latin typeface="Oswald" panose="020B0604020202020204"/>
            </a:endParaRPr>
          </a:p>
          <a:p>
            <a:pPr lvl="0"/>
            <a:r>
              <a:rPr lang="en-US" dirty="0" err="1">
                <a:latin typeface="Oswald" panose="020B0604020202020204"/>
              </a:rPr>
              <a:t>Thực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hiện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lại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bước</a:t>
            </a:r>
            <a:r>
              <a:rPr lang="en-US" dirty="0">
                <a:latin typeface="Oswald" panose="020B0604020202020204"/>
              </a:rPr>
              <a:t> 1. </a:t>
            </a:r>
            <a:endParaRPr lang="en-US" dirty="0" smtClean="0">
              <a:latin typeface="Oswald" panose="020B0604020202020204"/>
            </a:endParaRPr>
          </a:p>
          <a:p>
            <a:pPr lvl="0"/>
            <a:endParaRPr lang="en-US" dirty="0">
              <a:latin typeface="Oswald" panose="020B0604020202020204"/>
            </a:endParaRPr>
          </a:p>
          <a:p>
            <a:r>
              <a:rPr lang="en-US" dirty="0" err="1">
                <a:latin typeface="Oswald" panose="020B0604020202020204"/>
              </a:rPr>
              <a:t>Nếu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như</a:t>
            </a:r>
            <a:r>
              <a:rPr lang="en-US" dirty="0">
                <a:latin typeface="Oswald" panose="020B0604020202020204"/>
              </a:rPr>
              <a:t> local </a:t>
            </a:r>
            <a:r>
              <a:rPr lang="en-US" dirty="0" err="1">
                <a:latin typeface="Oswald" panose="020B0604020202020204"/>
              </a:rPr>
              <a:t>mới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lớn</a:t>
            </a:r>
            <a:r>
              <a:rPr lang="en-US" dirty="0">
                <a:latin typeface="Oswald" panose="020B0604020202020204"/>
              </a:rPr>
              <a:t> local </a:t>
            </a:r>
            <a:r>
              <a:rPr lang="en-US" dirty="0" err="1">
                <a:latin typeface="Oswald" panose="020B0604020202020204"/>
              </a:rPr>
              <a:t>hiện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tại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của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điểm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thì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sẽ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không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thay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đổi</a:t>
            </a:r>
            <a:r>
              <a:rPr lang="en-US" dirty="0">
                <a:latin typeface="Oswald" panose="020B0604020202020204"/>
              </a:rPr>
              <a:t>. </a:t>
            </a:r>
            <a:endParaRPr lang="en-US" dirty="0" smtClean="0">
              <a:latin typeface="Oswald" panose="020B0604020202020204"/>
            </a:endParaRPr>
          </a:p>
          <a:p>
            <a:r>
              <a:rPr lang="en-US" dirty="0" err="1" smtClean="0">
                <a:latin typeface="Oswald" panose="020B0604020202020204"/>
              </a:rPr>
              <a:t>Ngược</a:t>
            </a:r>
            <a:r>
              <a:rPr lang="en-US" dirty="0" smtClean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lại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thì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sẽ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cập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nhật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theo</a:t>
            </a:r>
            <a:r>
              <a:rPr lang="en-US" dirty="0">
                <a:latin typeface="Oswald" panose="020B0604020202020204"/>
              </a:rPr>
              <a:t> local </a:t>
            </a:r>
            <a:r>
              <a:rPr lang="en-US" dirty="0" err="1">
                <a:latin typeface="Oswald" panose="020B0604020202020204"/>
              </a:rPr>
              <a:t>mới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đó</a:t>
            </a:r>
            <a:r>
              <a:rPr lang="en-US" dirty="0">
                <a:latin typeface="Oswald" panose="020B060402020202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47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1100" y="698500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Oswald" panose="020B0604020202020204" charset="0"/>
                <a:cs typeface="Oswald" panose="020B0604020202020204" charset="0"/>
              </a:rPr>
              <a:t>Thuật</a:t>
            </a:r>
            <a:r>
              <a:rPr lang="en-US" dirty="0" smtClean="0">
                <a:latin typeface="Oswald" panose="020B0604020202020204" charset="0"/>
                <a:cs typeface="Oswald" panose="020B0604020202020204" charset="0"/>
              </a:rPr>
              <a:t> </a:t>
            </a:r>
            <a:r>
              <a:rPr lang="en-US" dirty="0" err="1" smtClean="0">
                <a:latin typeface="Oswald" panose="020B0604020202020204" charset="0"/>
                <a:cs typeface="Oswald" panose="020B0604020202020204" charset="0"/>
              </a:rPr>
              <a:t>toán</a:t>
            </a:r>
            <a:r>
              <a:rPr lang="en-US" dirty="0" smtClean="0">
                <a:latin typeface="Oswald" panose="020B0604020202020204" charset="0"/>
                <a:cs typeface="Oswald" panose="020B0604020202020204" charset="0"/>
              </a:rPr>
              <a:t> A*</a:t>
            </a:r>
            <a:endParaRPr lang="en-US" dirty="0">
              <a:latin typeface="Oswald" panose="020B0604020202020204" charset="0"/>
              <a:cs typeface="Oswald" panose="020B060402020202020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905354"/>
              </p:ext>
            </p:extLst>
          </p:nvPr>
        </p:nvGraphicFramePr>
        <p:xfrm>
          <a:off x="987426" y="2231230"/>
          <a:ext cx="7267573" cy="2609215"/>
        </p:xfrm>
        <a:graphic>
          <a:graphicData uri="http://schemas.openxmlformats.org/drawingml/2006/table">
            <a:tbl>
              <a:tblPr bandRow="1"/>
              <a:tblGrid>
                <a:gridCol w="1491601">
                  <a:extLst>
                    <a:ext uri="{9D8B030D-6E8A-4147-A177-3AD203B41FA5}">
                      <a16:colId xmlns:a16="http://schemas.microsoft.com/office/drawing/2014/main" val="4132145775"/>
                    </a:ext>
                  </a:extLst>
                </a:gridCol>
                <a:gridCol w="1450405">
                  <a:extLst>
                    <a:ext uri="{9D8B030D-6E8A-4147-A177-3AD203B41FA5}">
                      <a16:colId xmlns:a16="http://schemas.microsoft.com/office/drawing/2014/main" val="3288221777"/>
                    </a:ext>
                  </a:extLst>
                </a:gridCol>
                <a:gridCol w="1451183">
                  <a:extLst>
                    <a:ext uri="{9D8B030D-6E8A-4147-A177-3AD203B41FA5}">
                      <a16:colId xmlns:a16="http://schemas.microsoft.com/office/drawing/2014/main" val="3192020091"/>
                    </a:ext>
                  </a:extLst>
                </a:gridCol>
                <a:gridCol w="1437192">
                  <a:extLst>
                    <a:ext uri="{9D8B030D-6E8A-4147-A177-3AD203B41FA5}">
                      <a16:colId xmlns:a16="http://schemas.microsoft.com/office/drawing/2014/main" val="582792675"/>
                    </a:ext>
                  </a:extLst>
                </a:gridCol>
                <a:gridCol w="1437192">
                  <a:extLst>
                    <a:ext uri="{9D8B030D-6E8A-4147-A177-3AD203B41FA5}">
                      <a16:colId xmlns:a16="http://schemas.microsoft.com/office/drawing/2014/main" val="1747209508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Đỉnh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706218"/>
                  </a:ext>
                </a:extLst>
              </a:tr>
              <a:tr h="50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Local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954179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Global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6041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Node Cha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816360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6156" y="1058365"/>
            <a:ext cx="59253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Vd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: Local 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hiện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tại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 = 1 &lt; Local 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mới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 =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 →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Không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thay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đổi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 Local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của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 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swald" panose="020B060402020202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Bắt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đầu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từ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đỉnh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/>
                <a:ea typeface="Times New Roman" panose="02020603050405020304" pitchFamily="18" charset="0"/>
              </a:rPr>
              <a:t> A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swald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2919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1100" y="698500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Oswald" panose="020B0604020202020204" charset="0"/>
                <a:cs typeface="Oswald" panose="020B0604020202020204" charset="0"/>
              </a:rPr>
              <a:t>Thuật</a:t>
            </a:r>
            <a:r>
              <a:rPr lang="en-US" dirty="0" smtClean="0">
                <a:latin typeface="Oswald" panose="020B0604020202020204" charset="0"/>
                <a:cs typeface="Oswald" panose="020B0604020202020204" charset="0"/>
              </a:rPr>
              <a:t> </a:t>
            </a:r>
            <a:r>
              <a:rPr lang="en-US" dirty="0" err="1" smtClean="0">
                <a:latin typeface="Oswald" panose="020B0604020202020204" charset="0"/>
                <a:cs typeface="Oswald" panose="020B0604020202020204" charset="0"/>
              </a:rPr>
              <a:t>toán</a:t>
            </a:r>
            <a:r>
              <a:rPr lang="en-US" dirty="0" smtClean="0">
                <a:latin typeface="Oswald" panose="020B0604020202020204" charset="0"/>
                <a:cs typeface="Oswald" panose="020B0604020202020204" charset="0"/>
              </a:rPr>
              <a:t> A*</a:t>
            </a:r>
            <a:endParaRPr lang="en-US" dirty="0">
              <a:latin typeface="Oswald" panose="020B0604020202020204" charset="0"/>
              <a:cs typeface="Oswald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2700" y="1067832"/>
            <a:ext cx="254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Oswald" panose="020B0604020202020204"/>
              </a:rPr>
              <a:t>Chọn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đỉnh</a:t>
            </a:r>
            <a:r>
              <a:rPr lang="en-US" dirty="0">
                <a:latin typeface="Oswald" panose="020B0604020202020204"/>
              </a:rPr>
              <a:t> A </a:t>
            </a:r>
            <a:r>
              <a:rPr lang="en-US" dirty="0" err="1">
                <a:latin typeface="Oswald" panose="020B0604020202020204"/>
              </a:rPr>
              <a:t>là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đỉnh</a:t>
            </a:r>
            <a:r>
              <a:rPr lang="en-US" dirty="0">
                <a:latin typeface="Oswald" panose="020B0604020202020204"/>
              </a:rPr>
              <a:t> </a:t>
            </a:r>
            <a:r>
              <a:rPr lang="en-US" dirty="0" err="1">
                <a:latin typeface="Oswald" panose="020B0604020202020204"/>
              </a:rPr>
              <a:t>xét</a:t>
            </a:r>
            <a:endParaRPr lang="en-US" dirty="0">
              <a:latin typeface="Oswald" panose="020B0604020202020204"/>
            </a:endParaRPr>
          </a:p>
          <a:p>
            <a:endParaRPr lang="en-US" dirty="0"/>
          </a:p>
        </p:txBody>
      </p:sp>
      <p:pic>
        <p:nvPicPr>
          <p:cNvPr id="4" name="image5.png" descr="Diagram&#10;&#10;Description automatically generated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80611" y="1523663"/>
            <a:ext cx="8403526" cy="514383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04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6.xml><?xml version="1.0" encoding="utf-8"?>
<a:theme xmlns:a="http://schemas.openxmlformats.org/drawingml/2006/main" name="4_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449</Words>
  <Application>Microsoft Office PowerPoint</Application>
  <PresentationFormat>Widescreen</PresentationFormat>
  <Paragraphs>81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Oswald</vt:lpstr>
      <vt:lpstr>Roboto Condensed</vt:lpstr>
      <vt:lpstr>Times New Roman</vt:lpstr>
      <vt:lpstr>Trebuchet MS</vt:lpstr>
      <vt:lpstr>Wingdings 3</vt:lpstr>
      <vt:lpstr>Wolsey template</vt:lpstr>
      <vt:lpstr>1_Wolsey template</vt:lpstr>
      <vt:lpstr>2_Wolsey template</vt:lpstr>
      <vt:lpstr>3_Wolsey template</vt:lpstr>
      <vt:lpstr>Facet</vt:lpstr>
      <vt:lpstr>4_Wolsey template</vt:lpstr>
      <vt:lpstr>-PHANDONGTEAM-  TẠO VÀ GIẢI MÃ MÊ CUNG</vt:lpstr>
      <vt:lpstr>THUẬT TOÁN A* -PHANDONGTEAM-</vt:lpstr>
      <vt:lpstr>Thành viên nhóm:</vt:lpstr>
      <vt:lpstr>CHI TIẾT CÁCH LÀM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Latitude E6540</dc:creator>
  <cp:lastModifiedBy>Latitude E6540</cp:lastModifiedBy>
  <cp:revision>24</cp:revision>
  <dcterms:created xsi:type="dcterms:W3CDTF">2021-07-23T05:24:19Z</dcterms:created>
  <dcterms:modified xsi:type="dcterms:W3CDTF">2021-07-23T06:02:55Z</dcterms:modified>
</cp:coreProperties>
</file>