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72" r:id="rId7"/>
    <p:sldId id="261" r:id="rId8"/>
    <p:sldId id="275" r:id="rId9"/>
    <p:sldId id="262" r:id="rId10"/>
    <p:sldId id="263" r:id="rId11"/>
    <p:sldId id="265" r:id="rId12"/>
    <p:sldId id="264" r:id="rId13"/>
    <p:sldId id="266" r:id="rId14"/>
    <p:sldId id="269" r:id="rId15"/>
    <p:sldId id="268" r:id="rId16"/>
    <p:sldId id="270" r:id="rId17"/>
    <p:sldId id="271"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DC0E9-44DB-4F3E-8C49-2E5A30AF09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01CD01C-B5D2-44BE-9610-39D2A974F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40D796-E967-428F-B51A-BDDA01E9FC26}"/>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5" name="页脚占位符 4">
            <a:extLst>
              <a:ext uri="{FF2B5EF4-FFF2-40B4-BE49-F238E27FC236}">
                <a16:creationId xmlns:a16="http://schemas.microsoft.com/office/drawing/2014/main" id="{BD35EF3B-C2A4-4BDB-A6DF-9399DACF3FFE}"/>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F0387C0E-9595-4789-94EB-2F34D8BD68A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21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A5DF-0825-444E-BDC6-338713A645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77CC81-365B-4D12-BFD0-B78D07CF329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97F1077-47A8-4C83-A8E7-37E494B5440E}"/>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5" name="页脚占位符 4">
            <a:extLst>
              <a:ext uri="{FF2B5EF4-FFF2-40B4-BE49-F238E27FC236}">
                <a16:creationId xmlns:a16="http://schemas.microsoft.com/office/drawing/2014/main" id="{E8C6B5FA-BC78-4ED0-9D92-F0548B15AC3C}"/>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D379A10D-AA31-46E6-BA61-874FDC43A61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856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310616-24EE-4705-81CF-5451610E891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4A97B1-F317-41AC-8CBC-9CD74ADE389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9A920D-F034-4212-AD89-EA7672C6C227}"/>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5" name="页脚占位符 4">
            <a:extLst>
              <a:ext uri="{FF2B5EF4-FFF2-40B4-BE49-F238E27FC236}">
                <a16:creationId xmlns:a16="http://schemas.microsoft.com/office/drawing/2014/main" id="{9CC6B235-BA8C-4575-A94B-A2A35EAB0208}"/>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33FC5AB1-490F-4101-BFC1-93E450E123B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58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9CD00-4C3D-4218-AB1A-52EE4B6778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BCA9EA-1720-47C9-B986-E37DF76843B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EBDF81-93BE-4FFE-947A-F175CBA7EBE1}"/>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5" name="页脚占位符 4">
            <a:extLst>
              <a:ext uri="{FF2B5EF4-FFF2-40B4-BE49-F238E27FC236}">
                <a16:creationId xmlns:a16="http://schemas.microsoft.com/office/drawing/2014/main" id="{C9921911-93D7-4BF5-A37C-419C0B671FF4}"/>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1DB9B7A8-4B6D-4ED2-9895-6BB95BFC0C2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173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49545-C826-4B75-B3B4-1A164CAC6CC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53D694A-3686-4229-8935-3D7712F9E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BA4A4A-95FF-43D8-BBF5-09EB67CA5AEB}"/>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5" name="页脚占位符 4">
            <a:extLst>
              <a:ext uri="{FF2B5EF4-FFF2-40B4-BE49-F238E27FC236}">
                <a16:creationId xmlns:a16="http://schemas.microsoft.com/office/drawing/2014/main" id="{0C7BA7C3-ACBF-4D66-98FF-F6B11B78DFF7}"/>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161AF8E9-19C6-4113-A779-7594DEF7ED2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129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0E4D4-3C48-45F0-8591-9637389B92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599378-24F2-4C2A-8D8D-5BBE4F6412D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8B82F07-39EB-4A3C-924E-25964557B0E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96A9252-5643-495F-A63B-8B62CD560FEF}"/>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6" name="页脚占位符 5">
            <a:extLst>
              <a:ext uri="{FF2B5EF4-FFF2-40B4-BE49-F238E27FC236}">
                <a16:creationId xmlns:a16="http://schemas.microsoft.com/office/drawing/2014/main" id="{79247DAD-6F03-4712-BDF0-B2D4DB2837AE}"/>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6CF7C337-BFF5-4C1E-915A-D7F2C587D0C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728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9A123-D230-4BA2-AFC4-D2EFDBFDAAA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F23363D-284C-4757-9796-0F76D0A486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FFB4E8D-6647-4E04-BE91-E5D0B91C168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2998DAB-58A4-4996-8F2D-CC947D9D3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B2BB8D6-4B9D-47F2-A3A5-5038220CE3B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44A0192-A14C-4D22-B0E3-209AD28C5E6A}"/>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8" name="页脚占位符 7">
            <a:extLst>
              <a:ext uri="{FF2B5EF4-FFF2-40B4-BE49-F238E27FC236}">
                <a16:creationId xmlns:a16="http://schemas.microsoft.com/office/drawing/2014/main" id="{6707AE34-BF74-4E54-A199-C0853B30CF6F}"/>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AF518823-CBBB-4BC5-BD98-8BCCD79980D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865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15728-146E-431E-877E-77E7E5AE2F9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514CBA-DC63-4757-8310-4B9CE7B31585}"/>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4" name="页脚占位符 3">
            <a:extLst>
              <a:ext uri="{FF2B5EF4-FFF2-40B4-BE49-F238E27FC236}">
                <a16:creationId xmlns:a16="http://schemas.microsoft.com/office/drawing/2014/main" id="{08D8BD15-8FCD-4F43-88ED-D78557B1206F}"/>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E67158C8-A57D-42A0-93E3-100D031BAB9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10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6A537E-A52F-420D-B345-9F66CCEEE887}"/>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3" name="页脚占位符 2">
            <a:extLst>
              <a:ext uri="{FF2B5EF4-FFF2-40B4-BE49-F238E27FC236}">
                <a16:creationId xmlns:a16="http://schemas.microsoft.com/office/drawing/2014/main" id="{53F5B3B6-9C42-463F-B02F-479A61C8EF96}"/>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64722C12-D2C7-42FD-9ACF-587553DD45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503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B9CA7-F405-4A73-9AB8-2D4D58F4B9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9E844D-14F2-4AEC-89A9-19FD11C04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2C2FC36-7A1A-493A-A2FF-5ED49C82F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D6F4C30-5C2A-4A9D-A988-C44DE73DB04D}"/>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6" name="页脚占位符 5">
            <a:extLst>
              <a:ext uri="{FF2B5EF4-FFF2-40B4-BE49-F238E27FC236}">
                <a16:creationId xmlns:a16="http://schemas.microsoft.com/office/drawing/2014/main" id="{1032E8FF-1CF4-4A4D-B053-7B4AD2F5EF83}"/>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5996E8A4-E9FF-4318-9552-0C59DE4AC60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697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2DEA2-E7B4-4E98-918F-2DC4F0D5AE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181E57-C947-452D-981F-C29D2B1FB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3DA8DC-9002-4E2C-BA25-9A6747A81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20747A9-A8DE-4305-BF70-4EB7048F64AB}"/>
              </a:ext>
            </a:extLst>
          </p:cNvPr>
          <p:cNvSpPr>
            <a:spLocks noGrp="1"/>
          </p:cNvSpPr>
          <p:nvPr>
            <p:ph type="dt" sz="half" idx="10"/>
          </p:nvPr>
        </p:nvSpPr>
        <p:spPr/>
        <p:txBody>
          <a:bodyPr/>
          <a:lstStyle/>
          <a:p>
            <a:fld id="{5586B75A-687E-405C-8A0B-8D00578BA2C3}" type="datetimeFigureOut">
              <a:rPr lang="en-US" smtClean="0"/>
              <a:pPr/>
              <a:t>12/8/2018</a:t>
            </a:fld>
            <a:endParaRPr lang="en-US" dirty="0"/>
          </a:p>
        </p:txBody>
      </p:sp>
      <p:sp>
        <p:nvSpPr>
          <p:cNvPr id="6" name="页脚占位符 5">
            <a:extLst>
              <a:ext uri="{FF2B5EF4-FFF2-40B4-BE49-F238E27FC236}">
                <a16:creationId xmlns:a16="http://schemas.microsoft.com/office/drawing/2014/main" id="{0D1AE0C6-E3B7-4C12-A1B4-3BEB49171181}"/>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822166D9-24B7-4EAA-9FD6-E5FF1724DAC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021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BE4157-6CC7-41B6-B152-15DDC781D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30C0BA9-5E4C-459E-899C-EC2B374DF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28FC08-556B-4906-9975-D60F4876CD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12/8/2018</a:t>
            </a:fld>
            <a:endParaRPr lang="en-US" dirty="0"/>
          </a:p>
        </p:txBody>
      </p:sp>
      <p:sp>
        <p:nvSpPr>
          <p:cNvPr id="5" name="页脚占位符 4">
            <a:extLst>
              <a:ext uri="{FF2B5EF4-FFF2-40B4-BE49-F238E27FC236}">
                <a16:creationId xmlns:a16="http://schemas.microsoft.com/office/drawing/2014/main" id="{F344878A-DFCD-4015-80D5-1EA85BD8C1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7619E48A-B5A8-4099-AEBE-4DC47212D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628628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csdn.net/wzxq123/article/details/52153605" TargetMode="External"/><Relationship Id="rId2" Type="http://schemas.openxmlformats.org/officeDocument/2006/relationships/hyperlink" Target="https://docs.microsoft.com/zh-cn/windows/desktop/winmsg/about-hooks" TargetMode="External"/><Relationship Id="rId1" Type="http://schemas.openxmlformats.org/officeDocument/2006/relationships/slideLayout" Target="../slideLayouts/slideLayout2.xml"/><Relationship Id="rId4" Type="http://schemas.openxmlformats.org/officeDocument/2006/relationships/hyperlink" Target="https://blog.csdn.net/zlwzlwzlw/article/details/8178618"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zh-cn/windows/desktop/inputdev/about-raw-inpu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B32AD-1060-499A-8FBA-3CC5BC693DE2}"/>
              </a:ext>
            </a:extLst>
          </p:cNvPr>
          <p:cNvSpPr>
            <a:spLocks noGrp="1"/>
          </p:cNvSpPr>
          <p:nvPr>
            <p:ph type="ctrTitle"/>
          </p:nvPr>
        </p:nvSpPr>
        <p:spPr/>
        <p:txBody>
          <a:bodyPr>
            <a:normAutofit/>
          </a:bodyPr>
          <a:lstStyle/>
          <a:p>
            <a:r>
              <a:rPr lang="zh-CN" altLang="en-US" sz="4800" dirty="0"/>
              <a:t>知识分享</a:t>
            </a:r>
          </a:p>
        </p:txBody>
      </p:sp>
      <p:sp>
        <p:nvSpPr>
          <p:cNvPr id="3" name="副标题 2">
            <a:extLst>
              <a:ext uri="{FF2B5EF4-FFF2-40B4-BE49-F238E27FC236}">
                <a16:creationId xmlns:a16="http://schemas.microsoft.com/office/drawing/2014/main" id="{E697F53C-7554-40FF-B6FA-45C8778746DD}"/>
              </a:ext>
            </a:extLst>
          </p:cNvPr>
          <p:cNvSpPr>
            <a:spLocks noGrp="1"/>
          </p:cNvSpPr>
          <p:nvPr>
            <p:ph type="subTitle" idx="1"/>
          </p:nvPr>
        </p:nvSpPr>
        <p:spPr/>
        <p:txBody>
          <a:bodyPr/>
          <a:lstStyle/>
          <a:p>
            <a:r>
              <a:rPr lang="zh-CN" altLang="en-US" dirty="0"/>
              <a:t>具有译码功能的键盘记录系统研制</a:t>
            </a:r>
            <a:endParaRPr lang="en-US" altLang="zh-CN" dirty="0"/>
          </a:p>
          <a:p>
            <a:r>
              <a:rPr lang="zh-CN" altLang="en-US" dirty="0"/>
              <a:t>徐少文、李长锦</a:t>
            </a:r>
          </a:p>
        </p:txBody>
      </p:sp>
    </p:spTree>
    <p:extLst>
      <p:ext uri="{BB962C8B-B14F-4D97-AF65-F5344CB8AC3E}">
        <p14:creationId xmlns:p14="http://schemas.microsoft.com/office/powerpoint/2010/main" val="2839592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620CF-C26C-40EB-8196-CD5EAC6251BB}"/>
              </a:ext>
            </a:extLst>
          </p:cNvPr>
          <p:cNvSpPr>
            <a:spLocks noGrp="1"/>
          </p:cNvSpPr>
          <p:nvPr>
            <p:ph type="title"/>
          </p:nvPr>
        </p:nvSpPr>
        <p:spPr/>
        <p:txBody>
          <a:bodyPr/>
          <a:lstStyle/>
          <a:p>
            <a:r>
              <a:rPr lang="zh-CN" altLang="en-US" b="1" dirty="0"/>
              <a:t>中文记录</a:t>
            </a:r>
          </a:p>
        </p:txBody>
      </p:sp>
      <p:sp>
        <p:nvSpPr>
          <p:cNvPr id="3" name="内容占位符 2">
            <a:extLst>
              <a:ext uri="{FF2B5EF4-FFF2-40B4-BE49-F238E27FC236}">
                <a16:creationId xmlns:a16="http://schemas.microsoft.com/office/drawing/2014/main" id="{2EA4273C-EF22-40FF-9544-99F6B3DD0E74}"/>
              </a:ext>
            </a:extLst>
          </p:cNvPr>
          <p:cNvSpPr>
            <a:spLocks noGrp="1"/>
          </p:cNvSpPr>
          <p:nvPr>
            <p:ph idx="1"/>
          </p:nvPr>
        </p:nvSpPr>
        <p:spPr>
          <a:xfrm>
            <a:off x="838200" y="1626119"/>
            <a:ext cx="10515600" cy="4351338"/>
          </a:xfrm>
        </p:spPr>
        <p:txBody>
          <a:bodyPr>
            <a:normAutofit fontScale="92500"/>
          </a:bodyPr>
          <a:lstStyle/>
          <a:p>
            <a:r>
              <a:rPr lang="zh-CN" altLang="en-US" dirty="0"/>
              <a:t>在钩子类型中</a:t>
            </a:r>
            <a:r>
              <a:rPr lang="en-US" altLang="zh-CN" dirty="0"/>
              <a:t>——WH_GETMESSAGE</a:t>
            </a:r>
          </a:p>
          <a:p>
            <a:r>
              <a:rPr lang="zh-CN" altLang="en-US" dirty="0"/>
              <a:t>在回调函数中</a:t>
            </a:r>
            <a:r>
              <a:rPr lang="en-US" altLang="zh-CN" dirty="0"/>
              <a:t>——</a:t>
            </a:r>
            <a:r>
              <a:rPr lang="en-US" altLang="zh-CN" dirty="0" err="1"/>
              <a:t>ImmGetCompositionString</a:t>
            </a:r>
            <a:r>
              <a:rPr lang="en-US" altLang="zh-CN" dirty="0"/>
              <a:t>()</a:t>
            </a:r>
          </a:p>
          <a:p>
            <a:endParaRPr lang="en-US" altLang="zh-CN" dirty="0"/>
          </a:p>
          <a:p>
            <a:pPr>
              <a:lnSpc>
                <a:spcPct val="150000"/>
              </a:lnSpc>
            </a:pPr>
            <a:r>
              <a:rPr lang="zh-CN" altLang="en-US" dirty="0"/>
              <a:t>这个钩子拦截所有从消息队列中取出的消息。而</a:t>
            </a:r>
            <a:r>
              <a:rPr lang="en-US" altLang="zh-CN" dirty="0"/>
              <a:t>windows</a:t>
            </a:r>
            <a:r>
              <a:rPr lang="zh-CN" altLang="en-US" dirty="0"/>
              <a:t>上所有的输入法基本上都是采用将输入字符翻译成汉字之后，通过</a:t>
            </a:r>
            <a:r>
              <a:rPr lang="en-US" altLang="zh-CN" dirty="0" err="1"/>
              <a:t>PostMessage</a:t>
            </a:r>
            <a:r>
              <a:rPr lang="zh-CN" altLang="en-US" dirty="0"/>
              <a:t>将汉字回发给应用程序。所以利用</a:t>
            </a:r>
            <a:r>
              <a:rPr lang="en-US" altLang="zh-CN" dirty="0"/>
              <a:t>WH_GETMESSAGE</a:t>
            </a:r>
            <a:r>
              <a:rPr lang="zh-CN" altLang="en-US" dirty="0"/>
              <a:t>钩子，在应用程序从消息队列中取出汉字消息之前对消息进行拦截，从而记录。</a:t>
            </a:r>
            <a:endParaRPr lang="en-US" altLang="zh-CN" dirty="0"/>
          </a:p>
          <a:p>
            <a:pPr marL="0" indent="0">
              <a:buNone/>
            </a:pPr>
            <a:endParaRPr lang="zh-CN" altLang="en-US" dirty="0"/>
          </a:p>
        </p:txBody>
      </p:sp>
    </p:spTree>
    <p:extLst>
      <p:ext uri="{BB962C8B-B14F-4D97-AF65-F5344CB8AC3E}">
        <p14:creationId xmlns:p14="http://schemas.microsoft.com/office/powerpoint/2010/main" val="428153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AF785-9B73-4FF4-A912-0696B26E4A0D}"/>
              </a:ext>
            </a:extLst>
          </p:cNvPr>
          <p:cNvSpPr>
            <a:spLocks noGrp="1"/>
          </p:cNvSpPr>
          <p:nvPr>
            <p:ph type="title"/>
          </p:nvPr>
        </p:nvSpPr>
        <p:spPr/>
        <p:txBody>
          <a:bodyPr/>
          <a:lstStyle/>
          <a:p>
            <a:r>
              <a:rPr lang="zh-CN" altLang="en-US" b="1" dirty="0"/>
              <a:t>有关于</a:t>
            </a:r>
            <a:r>
              <a:rPr lang="en-US" altLang="zh-CN" b="1" dirty="0"/>
              <a:t>Hook</a:t>
            </a:r>
            <a:endParaRPr lang="zh-CN" altLang="en-US" b="1" dirty="0"/>
          </a:p>
        </p:txBody>
      </p:sp>
      <p:sp>
        <p:nvSpPr>
          <p:cNvPr id="3" name="内容占位符 2">
            <a:extLst>
              <a:ext uri="{FF2B5EF4-FFF2-40B4-BE49-F238E27FC236}">
                <a16:creationId xmlns:a16="http://schemas.microsoft.com/office/drawing/2014/main" id="{7253C48C-28B5-47D0-AF2F-A01010F6DD5B}"/>
              </a:ext>
            </a:extLst>
          </p:cNvPr>
          <p:cNvSpPr>
            <a:spLocks noGrp="1"/>
          </p:cNvSpPr>
          <p:nvPr>
            <p:ph idx="1"/>
          </p:nvPr>
        </p:nvSpPr>
        <p:spPr/>
        <p:txBody>
          <a:bodyPr/>
          <a:lstStyle/>
          <a:p>
            <a:r>
              <a:rPr lang="en-US" altLang="zh-CN" dirty="0">
                <a:hlinkClick r:id="rId2"/>
              </a:rPr>
              <a:t>【MSDN】</a:t>
            </a:r>
            <a:endParaRPr lang="en-US" altLang="zh-CN" dirty="0"/>
          </a:p>
          <a:p>
            <a:r>
              <a:rPr lang="en-US" altLang="zh-CN" dirty="0">
                <a:hlinkClick r:id="rId3"/>
              </a:rPr>
              <a:t>【Windows</a:t>
            </a:r>
            <a:r>
              <a:rPr lang="zh-CN" altLang="en-US" dirty="0">
                <a:hlinkClick r:id="rId3"/>
              </a:rPr>
              <a:t>钩子的使用</a:t>
            </a:r>
            <a:r>
              <a:rPr lang="en-US" altLang="zh-CN" dirty="0">
                <a:hlinkClick r:id="rId3"/>
              </a:rPr>
              <a:t>】</a:t>
            </a:r>
            <a:endParaRPr lang="en-US" altLang="zh-CN" dirty="0"/>
          </a:p>
          <a:p>
            <a:r>
              <a:rPr lang="en-US" altLang="zh-CN" dirty="0">
                <a:hlinkClick r:id="rId4"/>
              </a:rPr>
              <a:t>【</a:t>
            </a:r>
            <a:r>
              <a:rPr lang="zh-CN" altLang="en-US" dirty="0">
                <a:hlinkClick r:id="rId4"/>
              </a:rPr>
              <a:t>键盘记录中文</a:t>
            </a:r>
            <a:r>
              <a:rPr lang="en-US" altLang="zh-CN" dirty="0">
                <a:hlinkClick r:id="rId4"/>
              </a:rPr>
              <a:t>】</a:t>
            </a:r>
            <a:endParaRPr lang="zh-CN" altLang="en-US" dirty="0"/>
          </a:p>
        </p:txBody>
      </p:sp>
    </p:spTree>
    <p:extLst>
      <p:ext uri="{BB962C8B-B14F-4D97-AF65-F5344CB8AC3E}">
        <p14:creationId xmlns:p14="http://schemas.microsoft.com/office/powerpoint/2010/main" val="3068180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409DB-AC4D-4870-ADB7-01B565BABFB2}"/>
              </a:ext>
            </a:extLst>
          </p:cNvPr>
          <p:cNvSpPr>
            <a:spLocks noGrp="1"/>
          </p:cNvSpPr>
          <p:nvPr>
            <p:ph type="title"/>
          </p:nvPr>
        </p:nvSpPr>
        <p:spPr/>
        <p:txBody>
          <a:bodyPr/>
          <a:lstStyle/>
          <a:p>
            <a:r>
              <a:rPr lang="en-US" altLang="zh-CN" b="1" dirty="0" err="1"/>
              <a:t>Rawinput</a:t>
            </a:r>
            <a:endParaRPr lang="zh-CN" altLang="en-US" b="1" dirty="0"/>
          </a:p>
        </p:txBody>
      </p:sp>
      <p:pic>
        <p:nvPicPr>
          <p:cNvPr id="5" name="内容占位符 4" descr="图片包含 屏幕截图&#10;&#10;自动生成的说明">
            <a:extLst>
              <a:ext uri="{FF2B5EF4-FFF2-40B4-BE49-F238E27FC236}">
                <a16:creationId xmlns:a16="http://schemas.microsoft.com/office/drawing/2014/main" id="{3D4CEB2D-BDC0-46EC-922C-D6AD734EC86F}"/>
              </a:ext>
            </a:extLst>
          </p:cNvPr>
          <p:cNvPicPr>
            <a:picLocks noGrp="1" noChangeAspect="1"/>
          </p:cNvPicPr>
          <p:nvPr>
            <p:ph idx="1"/>
          </p:nvPr>
        </p:nvPicPr>
        <p:blipFill>
          <a:blip r:embed="rId2"/>
          <a:stretch>
            <a:fillRect/>
          </a:stretch>
        </p:blipFill>
        <p:spPr>
          <a:xfrm>
            <a:off x="838200" y="1690688"/>
            <a:ext cx="9468770" cy="3680889"/>
          </a:xfrm>
        </p:spPr>
      </p:pic>
    </p:spTree>
    <p:extLst>
      <p:ext uri="{BB962C8B-B14F-4D97-AF65-F5344CB8AC3E}">
        <p14:creationId xmlns:p14="http://schemas.microsoft.com/office/powerpoint/2010/main" val="253691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BDF38-9062-434B-A865-A8A51404091B}"/>
              </a:ext>
            </a:extLst>
          </p:cNvPr>
          <p:cNvSpPr>
            <a:spLocks noGrp="1"/>
          </p:cNvSpPr>
          <p:nvPr>
            <p:ph type="title"/>
          </p:nvPr>
        </p:nvSpPr>
        <p:spPr/>
        <p:txBody>
          <a:bodyPr/>
          <a:lstStyle/>
          <a:p>
            <a:r>
              <a:rPr lang="en-US" altLang="zh-CN" dirty="0" err="1"/>
              <a:t>Rawinput</a:t>
            </a:r>
            <a:endParaRPr lang="zh-CN" altLang="en-US" dirty="0"/>
          </a:p>
        </p:txBody>
      </p:sp>
      <p:sp>
        <p:nvSpPr>
          <p:cNvPr id="3" name="内容占位符 2">
            <a:extLst>
              <a:ext uri="{FF2B5EF4-FFF2-40B4-BE49-F238E27FC236}">
                <a16:creationId xmlns:a16="http://schemas.microsoft.com/office/drawing/2014/main" id="{BED5F112-5815-4D5C-8067-FE885C6118EF}"/>
              </a:ext>
            </a:extLst>
          </p:cNvPr>
          <p:cNvSpPr>
            <a:spLocks noGrp="1"/>
          </p:cNvSpPr>
          <p:nvPr>
            <p:ph idx="1"/>
          </p:nvPr>
        </p:nvSpPr>
        <p:spPr/>
        <p:txBody>
          <a:bodyPr>
            <a:normAutofit fontScale="92500" lnSpcReduction="10000"/>
          </a:bodyPr>
          <a:lstStyle/>
          <a:p>
            <a:pPr>
              <a:lnSpc>
                <a:spcPct val="150000"/>
              </a:lnSpc>
              <a:spcBef>
                <a:spcPts val="0"/>
              </a:spcBef>
            </a:pPr>
            <a:r>
              <a:rPr lang="zh-CN" altLang="en-US" dirty="0"/>
              <a:t>鼠标和键盘产生输入数据，系统中断去处理这些与设备信息相关的数据，</a:t>
            </a:r>
            <a:r>
              <a:rPr lang="zh-CN" altLang="en-US" dirty="0">
                <a:solidFill>
                  <a:srgbClr val="FF0000"/>
                </a:solidFill>
              </a:rPr>
              <a:t>让这些数据变得与设备无关</a:t>
            </a:r>
            <a:r>
              <a:rPr lang="zh-CN" altLang="en-US" dirty="0"/>
              <a:t>。一个应用程序通过发送到他窗口的消息获取与设备无关的消息，例如</a:t>
            </a:r>
            <a:r>
              <a:rPr lang="en-US" altLang="zh-CN" dirty="0"/>
              <a:t>WM_CHAR</a:t>
            </a:r>
            <a:r>
              <a:rPr lang="zh-CN" altLang="en-US" dirty="0"/>
              <a:t>，</a:t>
            </a:r>
            <a:r>
              <a:rPr lang="en-US" altLang="zh-CN" dirty="0"/>
              <a:t>WM_MOUSEMOVE</a:t>
            </a:r>
          </a:p>
          <a:p>
            <a:pPr>
              <a:lnSpc>
                <a:spcPct val="150000"/>
              </a:lnSpc>
              <a:spcBef>
                <a:spcPts val="0"/>
              </a:spcBef>
            </a:pPr>
            <a:r>
              <a:rPr lang="zh-CN" altLang="en-US" dirty="0"/>
              <a:t>原始输入模型：直接从设备获取数据并且可以根据他们的需要来获取。前提是一个应用程序想获取原始数据就必须注册他想要获取原始输入的那些设备，然后应用程序会收到</a:t>
            </a:r>
            <a:r>
              <a:rPr lang="en-US" altLang="zh-CN" dirty="0"/>
              <a:t>WM_INPUT</a:t>
            </a:r>
            <a:r>
              <a:rPr lang="zh-CN" altLang="en-US" dirty="0"/>
              <a:t>消息。</a:t>
            </a:r>
            <a:endParaRPr lang="en-US" altLang="zh-CN" dirty="0"/>
          </a:p>
          <a:p>
            <a:endParaRPr lang="en-US" altLang="zh-CN" dirty="0"/>
          </a:p>
          <a:p>
            <a:r>
              <a:rPr lang="en-US" altLang="zh-CN" dirty="0">
                <a:hlinkClick r:id="rId2"/>
              </a:rPr>
              <a:t>【MSDN】</a:t>
            </a:r>
            <a:endParaRPr lang="zh-CN" altLang="en-US" dirty="0"/>
          </a:p>
        </p:txBody>
      </p:sp>
    </p:spTree>
    <p:extLst>
      <p:ext uri="{BB962C8B-B14F-4D97-AF65-F5344CB8AC3E}">
        <p14:creationId xmlns:p14="http://schemas.microsoft.com/office/powerpoint/2010/main" val="75188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5F23E-A0A9-42B7-AA23-9F09DA19A8EF}"/>
              </a:ext>
            </a:extLst>
          </p:cNvPr>
          <p:cNvSpPr>
            <a:spLocks noGrp="1"/>
          </p:cNvSpPr>
          <p:nvPr>
            <p:ph type="title"/>
          </p:nvPr>
        </p:nvSpPr>
        <p:spPr/>
        <p:txBody>
          <a:bodyPr/>
          <a:lstStyle/>
          <a:p>
            <a:r>
              <a:rPr lang="zh-CN" altLang="en-US" b="1" dirty="0"/>
              <a:t>流程</a:t>
            </a:r>
          </a:p>
        </p:txBody>
      </p:sp>
      <p:sp>
        <p:nvSpPr>
          <p:cNvPr id="3" name="内容占位符 2">
            <a:extLst>
              <a:ext uri="{FF2B5EF4-FFF2-40B4-BE49-F238E27FC236}">
                <a16:creationId xmlns:a16="http://schemas.microsoft.com/office/drawing/2014/main" id="{5CF9968C-16B2-4137-BB5C-4D14B217E413}"/>
              </a:ext>
            </a:extLst>
          </p:cNvPr>
          <p:cNvSpPr>
            <a:spLocks noGrp="1"/>
          </p:cNvSpPr>
          <p:nvPr>
            <p:ph idx="1"/>
          </p:nvPr>
        </p:nvSpPr>
        <p:spPr/>
        <p:txBody>
          <a:bodyPr/>
          <a:lstStyle/>
          <a:p>
            <a:pPr marL="514350" indent="-514350">
              <a:lnSpc>
                <a:spcPct val="150000"/>
              </a:lnSpc>
              <a:buFont typeface="+mj-lt"/>
              <a:buAutoNum type="arabicPeriod"/>
            </a:pPr>
            <a:r>
              <a:rPr lang="zh-CN" altLang="en-US" dirty="0"/>
              <a:t>向系统注册原始设备</a:t>
            </a:r>
            <a:endParaRPr lang="en-US" altLang="zh-CN" dirty="0"/>
          </a:p>
          <a:p>
            <a:pPr lvl="1">
              <a:lnSpc>
                <a:spcPct val="150000"/>
              </a:lnSpc>
            </a:pPr>
            <a:r>
              <a:rPr lang="en-US" altLang="zh-CN" dirty="0"/>
              <a:t>RAWINPUTDEVICE</a:t>
            </a:r>
            <a:r>
              <a:rPr lang="zh-CN" altLang="en-US" dirty="0"/>
              <a:t>结构</a:t>
            </a:r>
            <a:endParaRPr lang="en-US" altLang="zh-CN" dirty="0"/>
          </a:p>
          <a:p>
            <a:pPr marL="514350" indent="-514350">
              <a:lnSpc>
                <a:spcPct val="150000"/>
              </a:lnSpc>
              <a:buFont typeface="+mj-lt"/>
              <a:buAutoNum type="arabicPeriod"/>
            </a:pPr>
            <a:r>
              <a:rPr lang="zh-CN" altLang="en-US" dirty="0"/>
              <a:t>在注册的原始输入设备数据发生变化时，系统发送一个消息及新数据到进程</a:t>
            </a:r>
            <a:endParaRPr lang="en-US" altLang="zh-CN" dirty="0"/>
          </a:p>
          <a:p>
            <a:pPr marL="514350" indent="-514350">
              <a:lnSpc>
                <a:spcPct val="150000"/>
              </a:lnSpc>
              <a:buFont typeface="+mj-lt"/>
              <a:buAutoNum type="arabicPeriod"/>
            </a:pPr>
            <a:r>
              <a:rPr lang="zh-CN" altLang="en-US" dirty="0"/>
              <a:t>调用</a:t>
            </a:r>
            <a:r>
              <a:rPr lang="en-US" altLang="zh-CN" dirty="0" err="1"/>
              <a:t>GetRawInputData</a:t>
            </a:r>
            <a:r>
              <a:rPr lang="zh-CN" altLang="en-US" dirty="0"/>
              <a:t>来获取这些数据  </a:t>
            </a:r>
            <a:endParaRPr lang="en-US" altLang="zh-CN" dirty="0"/>
          </a:p>
        </p:txBody>
      </p:sp>
    </p:spTree>
    <p:extLst>
      <p:ext uri="{BB962C8B-B14F-4D97-AF65-F5344CB8AC3E}">
        <p14:creationId xmlns:p14="http://schemas.microsoft.com/office/powerpoint/2010/main" val="393290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A0DC1-589A-40BE-88A7-1B6729A930C8}"/>
              </a:ext>
            </a:extLst>
          </p:cNvPr>
          <p:cNvSpPr>
            <a:spLocks noGrp="1"/>
          </p:cNvSpPr>
          <p:nvPr>
            <p:ph type="title"/>
          </p:nvPr>
        </p:nvSpPr>
        <p:spPr/>
        <p:txBody>
          <a:bodyPr/>
          <a:lstStyle/>
          <a:p>
            <a:r>
              <a:rPr lang="zh-CN" altLang="en-US" b="1" dirty="0"/>
              <a:t>原始输入在键盘记录上的优点</a:t>
            </a:r>
          </a:p>
        </p:txBody>
      </p:sp>
      <p:sp>
        <p:nvSpPr>
          <p:cNvPr id="3" name="内容占位符 2">
            <a:extLst>
              <a:ext uri="{FF2B5EF4-FFF2-40B4-BE49-F238E27FC236}">
                <a16:creationId xmlns:a16="http://schemas.microsoft.com/office/drawing/2014/main" id="{2D0F2A78-2992-4009-8F3C-84C810BFE3C4}"/>
              </a:ext>
            </a:extLst>
          </p:cNvPr>
          <p:cNvSpPr>
            <a:spLocks noGrp="1"/>
          </p:cNvSpPr>
          <p:nvPr>
            <p:ph idx="1"/>
          </p:nvPr>
        </p:nvSpPr>
        <p:spPr>
          <a:xfrm>
            <a:off x="838200" y="1825624"/>
            <a:ext cx="10515600" cy="4342419"/>
          </a:xfrm>
        </p:spPr>
        <p:txBody>
          <a:bodyPr/>
          <a:lstStyle/>
          <a:p>
            <a:r>
              <a:rPr lang="zh-CN" altLang="en-US" dirty="0"/>
              <a:t>支持软键盘（演示）</a:t>
            </a:r>
            <a:endParaRPr lang="en-US" altLang="zh-CN" dirty="0"/>
          </a:p>
          <a:p>
            <a:r>
              <a:rPr lang="zh-CN" altLang="en-US" dirty="0"/>
              <a:t>支持</a:t>
            </a:r>
            <a:r>
              <a:rPr lang="en-US" altLang="zh-CN" dirty="0"/>
              <a:t>QQ</a:t>
            </a:r>
            <a:r>
              <a:rPr lang="zh-CN" altLang="en-US" dirty="0"/>
              <a:t>账号密码框</a:t>
            </a:r>
            <a:r>
              <a:rPr lang="en-US" altLang="zh-CN" dirty="0"/>
              <a:t>/</a:t>
            </a:r>
            <a:r>
              <a:rPr lang="zh-CN" altLang="en-US" dirty="0"/>
              <a:t>聊天记录（演示）</a:t>
            </a:r>
            <a:endParaRPr lang="en-US" altLang="zh-CN" dirty="0"/>
          </a:p>
          <a:p>
            <a:r>
              <a:rPr lang="zh-CN" altLang="en-US" dirty="0"/>
              <a:t>比钩子更容易绕过杀毒软件</a:t>
            </a:r>
            <a:endParaRPr lang="en-US" altLang="zh-CN" dirty="0"/>
          </a:p>
          <a:p>
            <a:endParaRPr lang="en-US" altLang="zh-CN" b="1" dirty="0"/>
          </a:p>
          <a:p>
            <a:endParaRPr lang="en-US" altLang="zh-CN" b="1" dirty="0"/>
          </a:p>
          <a:p>
            <a:r>
              <a:rPr lang="zh-CN" altLang="en-US" b="1" dirty="0"/>
              <a:t>为什么钩子无法获取</a:t>
            </a:r>
            <a:r>
              <a:rPr lang="en-US" altLang="zh-CN" b="1" dirty="0"/>
              <a:t>QQ</a:t>
            </a:r>
            <a:r>
              <a:rPr lang="zh-CN" altLang="en-US" b="1" dirty="0"/>
              <a:t>的账号密码</a:t>
            </a:r>
            <a:r>
              <a:rPr lang="en-US" altLang="zh-CN" b="1" dirty="0"/>
              <a:t>/</a:t>
            </a:r>
            <a:r>
              <a:rPr lang="zh-CN" altLang="en-US" b="1" dirty="0"/>
              <a:t>聊天记录？</a:t>
            </a:r>
          </a:p>
        </p:txBody>
      </p:sp>
    </p:spTree>
    <p:extLst>
      <p:ext uri="{BB962C8B-B14F-4D97-AF65-F5344CB8AC3E}">
        <p14:creationId xmlns:p14="http://schemas.microsoft.com/office/powerpoint/2010/main" val="175436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8CA48-8DB6-4DF1-9233-F567A135CA95}"/>
              </a:ext>
            </a:extLst>
          </p:cNvPr>
          <p:cNvSpPr>
            <a:spLocks noGrp="1"/>
          </p:cNvSpPr>
          <p:nvPr>
            <p:ph type="title"/>
          </p:nvPr>
        </p:nvSpPr>
        <p:spPr/>
        <p:txBody>
          <a:bodyPr/>
          <a:lstStyle/>
          <a:p>
            <a:r>
              <a:rPr lang="zh-CN" altLang="en-US" dirty="0"/>
              <a:t>程序展示</a:t>
            </a:r>
          </a:p>
        </p:txBody>
      </p:sp>
      <p:sp>
        <p:nvSpPr>
          <p:cNvPr id="3" name="内容占位符 2">
            <a:extLst>
              <a:ext uri="{FF2B5EF4-FFF2-40B4-BE49-F238E27FC236}">
                <a16:creationId xmlns:a16="http://schemas.microsoft.com/office/drawing/2014/main" id="{A0DB488D-2114-4D9A-A440-46DD390623D2}"/>
              </a:ext>
            </a:extLst>
          </p:cNvPr>
          <p:cNvSpPr>
            <a:spLocks noGrp="1"/>
          </p:cNvSpPr>
          <p:nvPr>
            <p:ph idx="1"/>
          </p:nvPr>
        </p:nvSpPr>
        <p:spPr/>
        <p:txBody>
          <a:bodyPr/>
          <a:lstStyle/>
          <a:p>
            <a:pPr>
              <a:lnSpc>
                <a:spcPct val="150000"/>
              </a:lnSpc>
            </a:pPr>
            <a:r>
              <a:rPr lang="en-US" altLang="zh-CN" dirty="0" err="1"/>
              <a:t>Rawinput</a:t>
            </a:r>
            <a:endParaRPr lang="en-US" altLang="zh-CN" dirty="0"/>
          </a:p>
          <a:p>
            <a:pPr lvl="1">
              <a:lnSpc>
                <a:spcPct val="150000"/>
              </a:lnSpc>
            </a:pPr>
            <a:r>
              <a:rPr lang="zh-CN" altLang="en-US" dirty="0"/>
              <a:t>支持软键盘</a:t>
            </a:r>
            <a:endParaRPr lang="en-US" altLang="zh-CN" dirty="0"/>
          </a:p>
          <a:p>
            <a:pPr lvl="1">
              <a:lnSpc>
                <a:spcPct val="150000"/>
              </a:lnSpc>
            </a:pPr>
            <a:r>
              <a:rPr lang="zh-CN" altLang="en-US" dirty="0"/>
              <a:t>可以获取</a:t>
            </a:r>
            <a:r>
              <a:rPr lang="en-US" altLang="zh-CN" dirty="0"/>
              <a:t>QQ</a:t>
            </a:r>
            <a:r>
              <a:rPr lang="zh-CN" altLang="en-US" dirty="0"/>
              <a:t>账号密码</a:t>
            </a:r>
            <a:endParaRPr lang="en-US" altLang="zh-CN" dirty="0"/>
          </a:p>
          <a:p>
            <a:pPr lvl="1">
              <a:lnSpc>
                <a:spcPct val="150000"/>
              </a:lnSpc>
            </a:pPr>
            <a:endParaRPr lang="en-US" altLang="zh-CN" dirty="0"/>
          </a:p>
          <a:p>
            <a:pPr>
              <a:lnSpc>
                <a:spcPct val="150000"/>
              </a:lnSpc>
            </a:pPr>
            <a:r>
              <a:rPr lang="en-US" altLang="zh-CN" dirty="0"/>
              <a:t>Hook</a:t>
            </a:r>
          </a:p>
        </p:txBody>
      </p:sp>
    </p:spTree>
    <p:extLst>
      <p:ext uri="{BB962C8B-B14F-4D97-AF65-F5344CB8AC3E}">
        <p14:creationId xmlns:p14="http://schemas.microsoft.com/office/powerpoint/2010/main" val="2444471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82937-B9A0-4FE5-AD76-E6CB0FED5C00}"/>
              </a:ext>
            </a:extLst>
          </p:cNvPr>
          <p:cNvSpPr>
            <a:spLocks noGrp="1"/>
          </p:cNvSpPr>
          <p:nvPr>
            <p:ph type="title"/>
          </p:nvPr>
        </p:nvSpPr>
        <p:spPr/>
        <p:txBody>
          <a:bodyPr/>
          <a:lstStyle/>
          <a:p>
            <a:r>
              <a:rPr lang="zh-CN" altLang="en-US" dirty="0"/>
              <a:t>个人感受</a:t>
            </a:r>
          </a:p>
        </p:txBody>
      </p:sp>
      <p:sp>
        <p:nvSpPr>
          <p:cNvPr id="3" name="内容占位符 2">
            <a:extLst>
              <a:ext uri="{FF2B5EF4-FFF2-40B4-BE49-F238E27FC236}">
                <a16:creationId xmlns:a16="http://schemas.microsoft.com/office/drawing/2014/main" id="{B3E09CBE-DC24-47FE-9204-711393BAE2E7}"/>
              </a:ext>
            </a:extLst>
          </p:cNvPr>
          <p:cNvSpPr>
            <a:spLocks noGrp="1"/>
          </p:cNvSpPr>
          <p:nvPr>
            <p:ph idx="1"/>
          </p:nvPr>
        </p:nvSpPr>
        <p:spPr/>
        <p:txBody>
          <a:bodyPr/>
          <a:lstStyle/>
          <a:p>
            <a:r>
              <a:rPr lang="zh-CN" altLang="en-US" dirty="0"/>
              <a:t>获取、筛选、处理信息的能力</a:t>
            </a:r>
            <a:endParaRPr lang="en-US" altLang="zh-CN" dirty="0"/>
          </a:p>
          <a:p>
            <a:r>
              <a:rPr lang="zh-CN" altLang="en-US" dirty="0"/>
              <a:t>投入精力、保持热情</a:t>
            </a:r>
            <a:endParaRPr lang="en-US" altLang="zh-CN" dirty="0"/>
          </a:p>
          <a:p>
            <a:r>
              <a:rPr lang="zh-CN" altLang="en-US" dirty="0"/>
              <a:t>永远未完成</a:t>
            </a:r>
            <a:endParaRPr lang="en-US" altLang="zh-CN" dirty="0"/>
          </a:p>
        </p:txBody>
      </p:sp>
    </p:spTree>
    <p:extLst>
      <p:ext uri="{BB962C8B-B14F-4D97-AF65-F5344CB8AC3E}">
        <p14:creationId xmlns:p14="http://schemas.microsoft.com/office/powerpoint/2010/main" val="76786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BA306-CA6F-4F52-8284-362A358268C6}"/>
              </a:ext>
            </a:extLst>
          </p:cNvPr>
          <p:cNvSpPr>
            <a:spLocks noGrp="1"/>
          </p:cNvSpPr>
          <p:nvPr>
            <p:ph type="title"/>
          </p:nvPr>
        </p:nvSpPr>
        <p:spPr/>
        <p:txBody>
          <a:bodyPr/>
          <a:lstStyle/>
          <a:p>
            <a:r>
              <a:rPr lang="zh-CN" altLang="en-US" dirty="0"/>
              <a:t>提问环节</a:t>
            </a:r>
          </a:p>
        </p:txBody>
      </p:sp>
      <p:sp>
        <p:nvSpPr>
          <p:cNvPr id="3" name="内容占位符 2">
            <a:extLst>
              <a:ext uri="{FF2B5EF4-FFF2-40B4-BE49-F238E27FC236}">
                <a16:creationId xmlns:a16="http://schemas.microsoft.com/office/drawing/2014/main" id="{2E76C16B-C346-4E1F-A062-5E61043458CF}"/>
              </a:ext>
            </a:extLst>
          </p:cNvPr>
          <p:cNvSpPr>
            <a:spLocks noGrp="1"/>
          </p:cNvSpPr>
          <p:nvPr>
            <p:ph idx="1"/>
          </p:nvPr>
        </p:nvSpPr>
        <p:spPr/>
        <p:txBody>
          <a:bodyPr/>
          <a:lstStyle/>
          <a:p>
            <a:r>
              <a:rPr lang="zh-CN" altLang="en-US" dirty="0"/>
              <a:t>欢迎大家提出问题，我会尽力解答。</a:t>
            </a:r>
          </a:p>
        </p:txBody>
      </p:sp>
    </p:spTree>
    <p:extLst>
      <p:ext uri="{BB962C8B-B14F-4D97-AF65-F5344CB8AC3E}">
        <p14:creationId xmlns:p14="http://schemas.microsoft.com/office/powerpoint/2010/main" val="1490177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C0950-5227-4062-8C24-8976BFA01FD3}"/>
              </a:ext>
            </a:extLst>
          </p:cNvPr>
          <p:cNvSpPr>
            <a:spLocks noGrp="1"/>
          </p:cNvSpPr>
          <p:nvPr>
            <p:ph type="title"/>
          </p:nvPr>
        </p:nvSpPr>
        <p:spPr/>
        <p:txBody>
          <a:bodyPr/>
          <a:lstStyle/>
          <a:p>
            <a:r>
              <a:rPr lang="zh-CN" altLang="en-US" dirty="0"/>
              <a:t>致谢</a:t>
            </a:r>
          </a:p>
        </p:txBody>
      </p:sp>
      <p:sp>
        <p:nvSpPr>
          <p:cNvPr id="3" name="内容占位符 2">
            <a:extLst>
              <a:ext uri="{FF2B5EF4-FFF2-40B4-BE49-F238E27FC236}">
                <a16:creationId xmlns:a16="http://schemas.microsoft.com/office/drawing/2014/main" id="{27BB3717-3777-40AE-8CAE-E7A92756DDC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0452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BBC4B-88B0-474A-9E71-BC65884BF28A}"/>
              </a:ext>
            </a:extLst>
          </p:cNvPr>
          <p:cNvSpPr>
            <a:spLocks noGrp="1"/>
          </p:cNvSpPr>
          <p:nvPr>
            <p:ph type="title"/>
          </p:nvPr>
        </p:nvSpPr>
        <p:spPr/>
        <p:txBody>
          <a:bodyPr/>
          <a:lstStyle/>
          <a:p>
            <a:r>
              <a:rPr lang="zh-CN" altLang="en-US" b="1" dirty="0"/>
              <a:t>环节</a:t>
            </a:r>
          </a:p>
        </p:txBody>
      </p:sp>
      <p:sp>
        <p:nvSpPr>
          <p:cNvPr id="3" name="内容占位符 2">
            <a:extLst>
              <a:ext uri="{FF2B5EF4-FFF2-40B4-BE49-F238E27FC236}">
                <a16:creationId xmlns:a16="http://schemas.microsoft.com/office/drawing/2014/main" id="{1D90D958-391A-434A-94F2-D83FC1EF4510}"/>
              </a:ext>
            </a:extLst>
          </p:cNvPr>
          <p:cNvSpPr>
            <a:spLocks noGrp="1"/>
          </p:cNvSpPr>
          <p:nvPr>
            <p:ph idx="1"/>
          </p:nvPr>
        </p:nvSpPr>
        <p:spPr>
          <a:xfrm>
            <a:off x="838200" y="1565159"/>
            <a:ext cx="10515600" cy="4351338"/>
          </a:xfrm>
        </p:spPr>
        <p:txBody>
          <a:bodyPr>
            <a:normAutofit fontScale="92500" lnSpcReduction="10000"/>
          </a:bodyPr>
          <a:lstStyle/>
          <a:p>
            <a:pPr>
              <a:lnSpc>
                <a:spcPct val="150000"/>
              </a:lnSpc>
            </a:pPr>
            <a:r>
              <a:rPr lang="zh-CN" altLang="en-US" dirty="0"/>
              <a:t>键盘记录（</a:t>
            </a:r>
            <a:r>
              <a:rPr lang="en-US" altLang="zh-CN" dirty="0"/>
              <a:t>Windows</a:t>
            </a:r>
            <a:r>
              <a:rPr lang="zh-CN" altLang="en-US" dirty="0"/>
              <a:t>用户层）</a:t>
            </a:r>
            <a:endParaRPr lang="en-US" altLang="zh-CN" dirty="0"/>
          </a:p>
          <a:p>
            <a:pPr lvl="1">
              <a:lnSpc>
                <a:spcPct val="150000"/>
              </a:lnSpc>
            </a:pPr>
            <a:r>
              <a:rPr lang="en-US" altLang="zh-CN" dirty="0"/>
              <a:t>Hook</a:t>
            </a:r>
          </a:p>
          <a:p>
            <a:pPr lvl="1">
              <a:lnSpc>
                <a:spcPct val="150000"/>
              </a:lnSpc>
            </a:pPr>
            <a:r>
              <a:rPr lang="en-US" altLang="zh-CN" dirty="0" err="1"/>
              <a:t>Rawinput</a:t>
            </a:r>
            <a:endParaRPr lang="en-US" altLang="zh-CN" dirty="0"/>
          </a:p>
          <a:p>
            <a:pPr lvl="1">
              <a:lnSpc>
                <a:spcPct val="150000"/>
              </a:lnSpc>
            </a:pPr>
            <a:r>
              <a:rPr lang="en-US" altLang="zh-CN" dirty="0" err="1"/>
              <a:t>GetAsyncKeyState</a:t>
            </a:r>
            <a:endParaRPr lang="en-US" altLang="zh-CN" dirty="0"/>
          </a:p>
          <a:p>
            <a:pPr>
              <a:lnSpc>
                <a:spcPct val="150000"/>
              </a:lnSpc>
            </a:pPr>
            <a:r>
              <a:rPr lang="zh-CN" altLang="en-US" dirty="0"/>
              <a:t>程序展示</a:t>
            </a:r>
            <a:endParaRPr lang="en-US" altLang="zh-CN" dirty="0"/>
          </a:p>
          <a:p>
            <a:pPr>
              <a:lnSpc>
                <a:spcPct val="150000"/>
              </a:lnSpc>
            </a:pPr>
            <a:r>
              <a:rPr lang="zh-CN" altLang="en-US" dirty="0"/>
              <a:t>个人感受</a:t>
            </a:r>
            <a:endParaRPr lang="en-US" altLang="zh-CN" dirty="0"/>
          </a:p>
          <a:p>
            <a:pPr>
              <a:lnSpc>
                <a:spcPct val="150000"/>
              </a:lnSpc>
            </a:pPr>
            <a:r>
              <a:rPr lang="zh-CN" altLang="en-US" dirty="0"/>
              <a:t>提问环节</a:t>
            </a:r>
            <a:endParaRPr lang="en-US" altLang="zh-CN" dirty="0"/>
          </a:p>
        </p:txBody>
      </p:sp>
    </p:spTree>
    <p:extLst>
      <p:ext uri="{BB962C8B-B14F-4D97-AF65-F5344CB8AC3E}">
        <p14:creationId xmlns:p14="http://schemas.microsoft.com/office/powerpoint/2010/main" val="10612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50" fill="hold"/>
                                        <p:tgtEl>
                                          <p:spTgt spid="3">
                                            <p:txEl>
                                              <p:pRg st="1" end="1"/>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25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CE87F-5F41-4AEE-A844-E4AE19BF836B}"/>
              </a:ext>
            </a:extLst>
          </p:cNvPr>
          <p:cNvSpPr>
            <a:spLocks noGrp="1"/>
          </p:cNvSpPr>
          <p:nvPr>
            <p:ph type="title"/>
          </p:nvPr>
        </p:nvSpPr>
        <p:spPr>
          <a:xfrm>
            <a:off x="838200" y="99118"/>
            <a:ext cx="10515600" cy="865159"/>
          </a:xfrm>
        </p:spPr>
        <p:txBody>
          <a:bodyPr/>
          <a:lstStyle/>
          <a:p>
            <a:r>
              <a:rPr lang="en-US" altLang="zh-CN" b="1" dirty="0"/>
              <a:t>Hook Overview</a:t>
            </a:r>
            <a:endParaRPr lang="zh-CN" altLang="en-US" b="1" dirty="0"/>
          </a:p>
        </p:txBody>
      </p:sp>
      <p:sp>
        <p:nvSpPr>
          <p:cNvPr id="3" name="内容占位符 2">
            <a:extLst>
              <a:ext uri="{FF2B5EF4-FFF2-40B4-BE49-F238E27FC236}">
                <a16:creationId xmlns:a16="http://schemas.microsoft.com/office/drawing/2014/main" id="{27E863CB-2E4A-4AF6-8441-186CA15A2EE5}"/>
              </a:ext>
            </a:extLst>
          </p:cNvPr>
          <p:cNvSpPr>
            <a:spLocks noGrp="1"/>
          </p:cNvSpPr>
          <p:nvPr>
            <p:ph idx="1"/>
          </p:nvPr>
        </p:nvSpPr>
        <p:spPr>
          <a:xfrm>
            <a:off x="838200" y="964277"/>
            <a:ext cx="10515600" cy="4351338"/>
          </a:xfrm>
        </p:spPr>
        <p:txBody>
          <a:bodyPr>
            <a:normAutofit fontScale="62500" lnSpcReduction="20000"/>
          </a:bodyPr>
          <a:lstStyle/>
          <a:p>
            <a:pPr>
              <a:lnSpc>
                <a:spcPct val="100000"/>
              </a:lnSpc>
            </a:pPr>
            <a:r>
              <a:rPr lang="en-US" altLang="zh-CN" sz="4000" dirty="0"/>
              <a:t>A hook is a mechanism by which an application can </a:t>
            </a:r>
            <a:r>
              <a:rPr lang="en-US" altLang="zh-CN" sz="4000" dirty="0">
                <a:solidFill>
                  <a:srgbClr val="FF0000"/>
                </a:solidFill>
              </a:rPr>
              <a:t>intercept events</a:t>
            </a:r>
            <a:r>
              <a:rPr lang="en-US" altLang="zh-CN" sz="4000" dirty="0"/>
              <a:t>, such as messages, mouse actions, and keystrokes. A function that intercepts a particular type of event is known as a hook procedure. </a:t>
            </a:r>
            <a:r>
              <a:rPr lang="en-US" altLang="zh-CN" sz="4000" dirty="0">
                <a:solidFill>
                  <a:srgbClr val="FF0000"/>
                </a:solidFill>
              </a:rPr>
              <a:t>A hook procedure can </a:t>
            </a:r>
            <a:r>
              <a:rPr lang="en-US" altLang="zh-CN" sz="4000" dirty="0"/>
              <a:t>act on each event it receives, and then </a:t>
            </a:r>
            <a:r>
              <a:rPr lang="en-US" altLang="zh-CN" sz="4000" dirty="0">
                <a:solidFill>
                  <a:srgbClr val="FF0000"/>
                </a:solidFill>
              </a:rPr>
              <a:t>modify or discard </a:t>
            </a:r>
            <a:r>
              <a:rPr lang="en-US" altLang="zh-CN" sz="4000" dirty="0"/>
              <a:t>the event.</a:t>
            </a:r>
          </a:p>
          <a:p>
            <a:pPr>
              <a:lnSpc>
                <a:spcPct val="100000"/>
              </a:lnSpc>
            </a:pPr>
            <a:endParaRPr lang="en-US" altLang="zh-CN" sz="4000" dirty="0"/>
          </a:p>
          <a:p>
            <a:pPr>
              <a:lnSpc>
                <a:spcPct val="100000"/>
              </a:lnSpc>
            </a:pPr>
            <a:r>
              <a:rPr lang="en-US" altLang="zh-CN" sz="4000" dirty="0"/>
              <a:t>The following some example uses for hooks:</a:t>
            </a:r>
          </a:p>
          <a:p>
            <a:pPr lvl="1">
              <a:lnSpc>
                <a:spcPct val="100000"/>
              </a:lnSpc>
            </a:pPr>
            <a:r>
              <a:rPr lang="en-US" altLang="zh-CN" sz="3600" dirty="0"/>
              <a:t>Monitor messages for debugging purposes</a:t>
            </a:r>
          </a:p>
          <a:p>
            <a:pPr lvl="1">
              <a:lnSpc>
                <a:spcPct val="100000"/>
              </a:lnSpc>
            </a:pPr>
            <a:r>
              <a:rPr lang="en-US" altLang="zh-CN" sz="3600" dirty="0"/>
              <a:t>Provide support for recording and playback of macros</a:t>
            </a:r>
          </a:p>
          <a:p>
            <a:pPr lvl="1">
              <a:lnSpc>
                <a:spcPct val="100000"/>
              </a:lnSpc>
            </a:pPr>
            <a:r>
              <a:rPr lang="en-US" altLang="zh-CN" sz="3600" dirty="0"/>
              <a:t>Provide support for a help key (F1)</a:t>
            </a:r>
          </a:p>
          <a:p>
            <a:pPr lvl="1">
              <a:lnSpc>
                <a:spcPct val="100000"/>
              </a:lnSpc>
            </a:pPr>
            <a:r>
              <a:rPr lang="en-US" altLang="zh-CN" sz="3600" dirty="0"/>
              <a:t>Simulate mouse and keyboard input</a:t>
            </a:r>
          </a:p>
          <a:p>
            <a:pPr lvl="1">
              <a:lnSpc>
                <a:spcPct val="100000"/>
              </a:lnSpc>
            </a:pPr>
            <a:r>
              <a:rPr lang="en-US" altLang="zh-CN" sz="3600" dirty="0"/>
              <a:t>Implement a computer-based training (CBT) application</a:t>
            </a:r>
          </a:p>
        </p:txBody>
      </p:sp>
      <p:sp>
        <p:nvSpPr>
          <p:cNvPr id="4" name="矩形: 圆角 3">
            <a:extLst>
              <a:ext uri="{FF2B5EF4-FFF2-40B4-BE49-F238E27FC236}">
                <a16:creationId xmlns:a16="http://schemas.microsoft.com/office/drawing/2014/main" id="{A38B802F-2EE9-4F7E-A0CA-A1261AAB96D3}"/>
              </a:ext>
            </a:extLst>
          </p:cNvPr>
          <p:cNvSpPr/>
          <p:nvPr/>
        </p:nvSpPr>
        <p:spPr>
          <a:xfrm>
            <a:off x="764771" y="5120640"/>
            <a:ext cx="10589029" cy="140208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altLang="zh-CN" dirty="0"/>
              <a:t>Hooks tend to slow down the system because they increase the amount of processing the system must perform for each message. You should install a hook only when necessary, and remove it as soon as possible.</a:t>
            </a:r>
            <a:endParaRPr lang="zh-CN" altLang="en-US" dirty="0"/>
          </a:p>
        </p:txBody>
      </p:sp>
    </p:spTree>
    <p:extLst>
      <p:ext uri="{BB962C8B-B14F-4D97-AF65-F5344CB8AC3E}">
        <p14:creationId xmlns:p14="http://schemas.microsoft.com/office/powerpoint/2010/main" val="294608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6C630-BDE8-4B0E-972C-8B96A92AF813}"/>
              </a:ext>
            </a:extLst>
          </p:cNvPr>
          <p:cNvSpPr>
            <a:spLocks noGrp="1"/>
          </p:cNvSpPr>
          <p:nvPr>
            <p:ph type="title"/>
          </p:nvPr>
        </p:nvSpPr>
        <p:spPr/>
        <p:txBody>
          <a:bodyPr/>
          <a:lstStyle/>
          <a:p>
            <a:r>
              <a:rPr lang="zh-CN" altLang="en-US" b="1" dirty="0"/>
              <a:t>什么是钩子</a:t>
            </a:r>
          </a:p>
        </p:txBody>
      </p:sp>
      <p:sp>
        <p:nvSpPr>
          <p:cNvPr id="3" name="内容占位符 2">
            <a:extLst>
              <a:ext uri="{FF2B5EF4-FFF2-40B4-BE49-F238E27FC236}">
                <a16:creationId xmlns:a16="http://schemas.microsoft.com/office/drawing/2014/main" id="{77087FA5-48F7-4655-93DD-C4D09D893FB9}"/>
              </a:ext>
            </a:extLst>
          </p:cNvPr>
          <p:cNvSpPr>
            <a:spLocks noGrp="1"/>
          </p:cNvSpPr>
          <p:nvPr>
            <p:ph idx="1"/>
          </p:nvPr>
        </p:nvSpPr>
        <p:spPr/>
        <p:txBody>
          <a:bodyPr>
            <a:normAutofit fontScale="92500"/>
          </a:bodyPr>
          <a:lstStyle/>
          <a:p>
            <a:pPr>
              <a:lnSpc>
                <a:spcPct val="150000"/>
              </a:lnSpc>
            </a:pPr>
            <a:r>
              <a:rPr lang="zh-CN" altLang="en-US" sz="2400" dirty="0"/>
              <a:t>钩子实际上是一个处理消息的程序段，通过系统调用，把它挂入系统。每当</a:t>
            </a:r>
            <a:r>
              <a:rPr lang="zh-CN" altLang="en-US" sz="2400" dirty="0">
                <a:solidFill>
                  <a:srgbClr val="FF0000"/>
                </a:solidFill>
              </a:rPr>
              <a:t>特定的消息发出</a:t>
            </a:r>
            <a:r>
              <a:rPr lang="zh-CN" altLang="en-US" sz="2400" dirty="0"/>
              <a:t>，在没有</a:t>
            </a:r>
            <a:r>
              <a:rPr lang="zh-CN" altLang="en-US" sz="2400" dirty="0">
                <a:solidFill>
                  <a:srgbClr val="FF0000"/>
                </a:solidFill>
              </a:rPr>
              <a:t>到达目的窗口前</a:t>
            </a:r>
            <a:r>
              <a:rPr lang="zh-CN" altLang="en-US" sz="2400" dirty="0"/>
              <a:t>，钩子程序就先捕获该消息，亦即钩子函数先得到控制权。这时钩子函数即可以加工处理（改变）该消息，也可以不作处理而继续传递该消息，还可以强制结束消息的传递。</a:t>
            </a:r>
          </a:p>
          <a:p>
            <a:pPr>
              <a:lnSpc>
                <a:spcPct val="150000"/>
              </a:lnSpc>
            </a:pPr>
            <a:r>
              <a:rPr lang="en-US" altLang="zh-CN" sz="2400" dirty="0"/>
              <a:t>WINDOWS</a:t>
            </a:r>
            <a:r>
              <a:rPr lang="zh-CN" altLang="en-US" sz="2400" dirty="0"/>
              <a:t>的钩子函数可以认为是</a:t>
            </a:r>
            <a:r>
              <a:rPr lang="en-US" altLang="zh-CN" sz="2400" dirty="0"/>
              <a:t>WINDOWS</a:t>
            </a:r>
            <a:r>
              <a:rPr lang="zh-CN" altLang="en-US" sz="2400" dirty="0"/>
              <a:t>的主要特性之一。利用它们，可以捕捉自己进程或其它进程发生的事件。通过“钩挂”，可以给</a:t>
            </a:r>
            <a:r>
              <a:rPr lang="en-US" altLang="zh-CN" sz="2400" dirty="0"/>
              <a:t>WINDOWS</a:t>
            </a:r>
            <a:r>
              <a:rPr lang="zh-CN" altLang="en-US" sz="2400" dirty="0"/>
              <a:t>一个处理或过滤事件的</a:t>
            </a:r>
            <a:r>
              <a:rPr lang="zh-CN" altLang="en-US" sz="2400" dirty="0">
                <a:solidFill>
                  <a:srgbClr val="FF0000"/>
                </a:solidFill>
              </a:rPr>
              <a:t>回调函数（钩子子程、钩子函数）</a:t>
            </a:r>
            <a:r>
              <a:rPr lang="zh-CN" altLang="en-US" sz="2400" dirty="0"/>
              <a:t>，当每次发生感兴趣的事件时，</a:t>
            </a:r>
            <a:r>
              <a:rPr lang="en-US" altLang="zh-CN" sz="2400" dirty="0"/>
              <a:t>WINDOWS</a:t>
            </a:r>
            <a:r>
              <a:rPr lang="zh-CN" altLang="en-US" sz="2400" dirty="0"/>
              <a:t>都将调用该函数。一共有两种类型的钩子：</a:t>
            </a:r>
            <a:r>
              <a:rPr lang="zh-CN" altLang="en-US" sz="2400" dirty="0">
                <a:solidFill>
                  <a:srgbClr val="FF0000"/>
                </a:solidFill>
              </a:rPr>
              <a:t>局部</a:t>
            </a:r>
            <a:r>
              <a:rPr lang="zh-CN" altLang="en-US" sz="2400" dirty="0"/>
              <a:t>的和远程（</a:t>
            </a:r>
            <a:r>
              <a:rPr lang="zh-CN" altLang="en-US" sz="2400" dirty="0">
                <a:solidFill>
                  <a:srgbClr val="FF0000"/>
                </a:solidFill>
              </a:rPr>
              <a:t>全局</a:t>
            </a:r>
            <a:r>
              <a:rPr lang="zh-CN" altLang="en-US" sz="2400" dirty="0"/>
              <a:t>）的。</a:t>
            </a:r>
          </a:p>
          <a:p>
            <a:endParaRPr lang="zh-CN" altLang="en-US" dirty="0"/>
          </a:p>
        </p:txBody>
      </p:sp>
    </p:spTree>
    <p:extLst>
      <p:ext uri="{BB962C8B-B14F-4D97-AF65-F5344CB8AC3E}">
        <p14:creationId xmlns:p14="http://schemas.microsoft.com/office/powerpoint/2010/main" val="385138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415C6-6EA5-453F-B0B7-17676CC6AD6A}"/>
              </a:ext>
            </a:extLst>
          </p:cNvPr>
          <p:cNvSpPr>
            <a:spLocks noGrp="1"/>
          </p:cNvSpPr>
          <p:nvPr>
            <p:ph type="title"/>
          </p:nvPr>
        </p:nvSpPr>
        <p:spPr>
          <a:xfrm>
            <a:off x="838200" y="249382"/>
            <a:ext cx="10515600" cy="775858"/>
          </a:xfrm>
        </p:spPr>
        <p:txBody>
          <a:bodyPr/>
          <a:lstStyle/>
          <a:p>
            <a:r>
              <a:rPr lang="zh-CN" altLang="en-US" b="1" dirty="0"/>
              <a:t>局部钩子</a:t>
            </a:r>
            <a:r>
              <a:rPr lang="en-US" altLang="zh-CN" b="1" dirty="0"/>
              <a:t>VS</a:t>
            </a:r>
            <a:r>
              <a:rPr lang="zh-CN" altLang="en-US" b="1" dirty="0"/>
              <a:t>全局钩子</a:t>
            </a:r>
          </a:p>
        </p:txBody>
      </p:sp>
      <p:sp>
        <p:nvSpPr>
          <p:cNvPr id="3" name="内容占位符 2">
            <a:extLst>
              <a:ext uri="{FF2B5EF4-FFF2-40B4-BE49-F238E27FC236}">
                <a16:creationId xmlns:a16="http://schemas.microsoft.com/office/drawing/2014/main" id="{1DA5706D-B9F4-4AD7-AE83-B95F1E6F2C68}"/>
              </a:ext>
            </a:extLst>
          </p:cNvPr>
          <p:cNvSpPr>
            <a:spLocks noGrp="1"/>
          </p:cNvSpPr>
          <p:nvPr>
            <p:ph idx="1"/>
          </p:nvPr>
        </p:nvSpPr>
        <p:spPr>
          <a:xfrm>
            <a:off x="838200" y="1119443"/>
            <a:ext cx="10515600" cy="2410691"/>
          </a:xfrm>
        </p:spPr>
        <p:txBody>
          <a:bodyPr>
            <a:normAutofit fontScale="85000" lnSpcReduction="10000"/>
          </a:bodyPr>
          <a:lstStyle/>
          <a:p>
            <a:pPr>
              <a:lnSpc>
                <a:spcPct val="150000"/>
              </a:lnSpc>
            </a:pPr>
            <a:r>
              <a:rPr lang="zh-CN" altLang="en-US" sz="2600" dirty="0"/>
              <a:t>局部钩子是针对某个线程的；而全局钩子则是作用于整个系统中基于消息的应用。全局钩子需要使用</a:t>
            </a:r>
            <a:r>
              <a:rPr lang="en-US" altLang="zh-CN" sz="2600" dirty="0"/>
              <a:t>DLL</a:t>
            </a:r>
            <a:r>
              <a:rPr lang="zh-CN" altLang="en-US" sz="2600" dirty="0"/>
              <a:t>文件，</a:t>
            </a:r>
            <a:r>
              <a:rPr lang="zh-CN" altLang="en-US" sz="2600" dirty="0">
                <a:solidFill>
                  <a:srgbClr val="FF0000"/>
                </a:solidFill>
              </a:rPr>
              <a:t>在</a:t>
            </a:r>
            <a:r>
              <a:rPr lang="en-US" altLang="zh-CN" sz="2600" dirty="0">
                <a:solidFill>
                  <a:srgbClr val="FF0000"/>
                </a:solidFill>
              </a:rPr>
              <a:t>DLL</a:t>
            </a:r>
            <a:r>
              <a:rPr lang="zh-CN" altLang="en-US" sz="2600" dirty="0">
                <a:solidFill>
                  <a:srgbClr val="FF0000"/>
                </a:solidFill>
              </a:rPr>
              <a:t>中实现相应的钩子函数</a:t>
            </a:r>
            <a:r>
              <a:rPr lang="zh-CN" altLang="en-US" sz="2600" dirty="0"/>
              <a:t>。在操作系统中安装全局钩子后，只要进程接收到可以发出钩子的消息，全局钩子的</a:t>
            </a:r>
            <a:r>
              <a:rPr lang="en-US" altLang="zh-CN" sz="2600" dirty="0"/>
              <a:t>DLL</a:t>
            </a:r>
            <a:r>
              <a:rPr lang="zh-CN" altLang="en-US" sz="2600" dirty="0"/>
              <a:t>文件就会被操作系统自动或强行地加载到该进程中。因此，设置消息钩子，也可以达到</a:t>
            </a:r>
            <a:r>
              <a:rPr lang="en-US" altLang="zh-CN" sz="2600" dirty="0"/>
              <a:t>DLL</a:t>
            </a:r>
            <a:r>
              <a:rPr lang="zh-CN" altLang="en-US" sz="2600" dirty="0"/>
              <a:t>注入的目的。</a:t>
            </a:r>
          </a:p>
        </p:txBody>
      </p:sp>
      <p:sp>
        <p:nvSpPr>
          <p:cNvPr id="4" name="标题 1">
            <a:extLst>
              <a:ext uri="{FF2B5EF4-FFF2-40B4-BE49-F238E27FC236}">
                <a16:creationId xmlns:a16="http://schemas.microsoft.com/office/drawing/2014/main" id="{312C5463-022B-48D6-9108-2C68AF645C02}"/>
              </a:ext>
            </a:extLst>
          </p:cNvPr>
          <p:cNvSpPr txBox="1">
            <a:spLocks/>
          </p:cNvSpPr>
          <p:nvPr/>
        </p:nvSpPr>
        <p:spPr>
          <a:xfrm>
            <a:off x="921328" y="3868185"/>
            <a:ext cx="10515600" cy="68718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DLL</a:t>
            </a:r>
            <a:endParaRPr lang="zh-CN" altLang="en-US" b="1" dirty="0"/>
          </a:p>
        </p:txBody>
      </p:sp>
      <p:sp>
        <p:nvSpPr>
          <p:cNvPr id="5" name="内容占位符 2">
            <a:extLst>
              <a:ext uri="{FF2B5EF4-FFF2-40B4-BE49-F238E27FC236}">
                <a16:creationId xmlns:a16="http://schemas.microsoft.com/office/drawing/2014/main" id="{BF691D36-759B-4A9A-ABAC-EDC80BB86FD0}"/>
              </a:ext>
            </a:extLst>
          </p:cNvPr>
          <p:cNvSpPr txBox="1">
            <a:spLocks/>
          </p:cNvSpPr>
          <p:nvPr/>
        </p:nvSpPr>
        <p:spPr>
          <a:xfrm>
            <a:off x="838200" y="4466692"/>
            <a:ext cx="10515600" cy="19063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zh-CN" altLang="en-US" sz="2200" dirty="0"/>
              <a:t>动态链接库</a:t>
            </a:r>
            <a:endParaRPr lang="en-US" altLang="zh-CN" sz="2200" dirty="0"/>
          </a:p>
          <a:p>
            <a:pPr>
              <a:lnSpc>
                <a:spcPct val="150000"/>
              </a:lnSpc>
              <a:spcBef>
                <a:spcPts val="0"/>
              </a:spcBef>
            </a:pPr>
            <a:r>
              <a:rPr lang="zh-CN" altLang="en-US" sz="2200" dirty="0"/>
              <a:t>使用</a:t>
            </a:r>
            <a:r>
              <a:rPr lang="en-US" altLang="zh-CN" sz="2200" dirty="0"/>
              <a:t>DLL</a:t>
            </a:r>
            <a:r>
              <a:rPr lang="zh-CN" altLang="en-US" sz="2200" dirty="0"/>
              <a:t>文件的好处是程序不需要在运行之初加载所有代码，只有在程序需要某个函数的时候才从</a:t>
            </a:r>
            <a:r>
              <a:rPr lang="en-US" altLang="zh-CN" sz="2200" dirty="0"/>
              <a:t>DLL</a:t>
            </a:r>
            <a:r>
              <a:rPr lang="zh-CN" altLang="en-US" sz="2200" dirty="0"/>
              <a:t>中取出。</a:t>
            </a:r>
            <a:endParaRPr lang="en-US" altLang="zh-CN" sz="2200" dirty="0"/>
          </a:p>
          <a:p>
            <a:pPr>
              <a:lnSpc>
                <a:spcPct val="150000"/>
              </a:lnSpc>
              <a:spcBef>
                <a:spcPts val="0"/>
              </a:spcBef>
            </a:pPr>
            <a:r>
              <a:rPr lang="zh-CN" altLang="en-US" sz="2200" dirty="0"/>
              <a:t>使用</a:t>
            </a:r>
            <a:r>
              <a:rPr lang="en-US" altLang="zh-CN" sz="2200" dirty="0"/>
              <a:t>C++</a:t>
            </a:r>
            <a:r>
              <a:rPr lang="zh-CN" altLang="en-US" sz="2200" dirty="0"/>
              <a:t>编写动态链接库</a:t>
            </a:r>
          </a:p>
        </p:txBody>
      </p:sp>
    </p:spTree>
    <p:extLst>
      <p:ext uri="{BB962C8B-B14F-4D97-AF65-F5344CB8AC3E}">
        <p14:creationId xmlns:p14="http://schemas.microsoft.com/office/powerpoint/2010/main" val="225209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DBF03-E8F0-48D4-8BBD-CF8742A03A84}"/>
              </a:ext>
            </a:extLst>
          </p:cNvPr>
          <p:cNvSpPr>
            <a:spLocks noGrp="1"/>
          </p:cNvSpPr>
          <p:nvPr>
            <p:ph type="title"/>
          </p:nvPr>
        </p:nvSpPr>
        <p:spPr/>
        <p:txBody>
          <a:bodyPr/>
          <a:lstStyle/>
          <a:p>
            <a:r>
              <a:rPr lang="zh-CN" altLang="en-US" b="1" dirty="0"/>
              <a:t>怎样使用钩子</a:t>
            </a:r>
          </a:p>
        </p:txBody>
      </p:sp>
      <p:sp>
        <p:nvSpPr>
          <p:cNvPr id="3" name="内容占位符 2">
            <a:extLst>
              <a:ext uri="{FF2B5EF4-FFF2-40B4-BE49-F238E27FC236}">
                <a16:creationId xmlns:a16="http://schemas.microsoft.com/office/drawing/2014/main" id="{BECB437B-F5E4-447C-8C19-C70EB1DE1F28}"/>
              </a:ext>
            </a:extLst>
          </p:cNvPr>
          <p:cNvSpPr>
            <a:spLocks noGrp="1"/>
          </p:cNvSpPr>
          <p:nvPr>
            <p:ph idx="1"/>
          </p:nvPr>
        </p:nvSpPr>
        <p:spPr>
          <a:xfrm>
            <a:off x="838200" y="1592868"/>
            <a:ext cx="10515600" cy="4351338"/>
          </a:xfrm>
        </p:spPr>
        <p:txBody>
          <a:bodyPr/>
          <a:lstStyle/>
          <a:p>
            <a:pPr>
              <a:lnSpc>
                <a:spcPct val="150000"/>
              </a:lnSpc>
            </a:pPr>
            <a:r>
              <a:rPr lang="en-US" altLang="zh-CN" dirty="0"/>
              <a:t>3</a:t>
            </a:r>
            <a:r>
              <a:rPr lang="zh-CN" altLang="en-US" dirty="0"/>
              <a:t>个关键函数</a:t>
            </a:r>
            <a:endParaRPr lang="en-US" altLang="zh-CN" dirty="0"/>
          </a:p>
          <a:p>
            <a:pPr lvl="1">
              <a:lnSpc>
                <a:spcPct val="150000"/>
              </a:lnSpc>
            </a:pPr>
            <a:r>
              <a:rPr lang="zh-CN" altLang="en-US" dirty="0"/>
              <a:t>建立钩子</a:t>
            </a:r>
            <a:endParaRPr lang="en-US" altLang="zh-CN" dirty="0"/>
          </a:p>
          <a:p>
            <a:pPr lvl="1">
              <a:lnSpc>
                <a:spcPct val="150000"/>
              </a:lnSpc>
            </a:pPr>
            <a:r>
              <a:rPr lang="zh-CN" altLang="en-US" dirty="0"/>
              <a:t>回调函数</a:t>
            </a:r>
            <a:endParaRPr lang="en-US" altLang="zh-CN" dirty="0"/>
          </a:p>
          <a:p>
            <a:pPr lvl="1">
              <a:lnSpc>
                <a:spcPct val="150000"/>
              </a:lnSpc>
            </a:pPr>
            <a:r>
              <a:rPr lang="zh-CN" altLang="en-US" dirty="0"/>
              <a:t>撤销钩子</a:t>
            </a:r>
            <a:endParaRPr lang="en-US" altLang="zh-CN" dirty="0"/>
          </a:p>
          <a:p>
            <a:pPr>
              <a:lnSpc>
                <a:spcPct val="150000"/>
              </a:lnSpc>
            </a:pPr>
            <a:r>
              <a:rPr lang="en-US" altLang="zh-CN" dirty="0"/>
              <a:t>1</a:t>
            </a:r>
            <a:r>
              <a:rPr lang="zh-CN" altLang="en-US" dirty="0"/>
              <a:t>个概念</a:t>
            </a:r>
            <a:endParaRPr lang="en-US" altLang="zh-CN" dirty="0"/>
          </a:p>
          <a:p>
            <a:pPr lvl="1">
              <a:lnSpc>
                <a:spcPct val="150000"/>
              </a:lnSpc>
            </a:pPr>
            <a:r>
              <a:rPr lang="zh-CN" altLang="en-US" dirty="0"/>
              <a:t>钩子链</a:t>
            </a:r>
            <a:endParaRPr lang="en-US" altLang="zh-CN" dirty="0"/>
          </a:p>
        </p:txBody>
      </p:sp>
    </p:spTree>
    <p:extLst>
      <p:ext uri="{BB962C8B-B14F-4D97-AF65-F5344CB8AC3E}">
        <p14:creationId xmlns:p14="http://schemas.microsoft.com/office/powerpoint/2010/main" val="204455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8F000-EC9B-43F4-ACE9-92B6BABD26D5}"/>
              </a:ext>
            </a:extLst>
          </p:cNvPr>
          <p:cNvSpPr>
            <a:spLocks noGrp="1"/>
          </p:cNvSpPr>
          <p:nvPr>
            <p:ph type="title"/>
          </p:nvPr>
        </p:nvSpPr>
        <p:spPr/>
        <p:txBody>
          <a:bodyPr/>
          <a:lstStyle/>
          <a:p>
            <a:r>
              <a:rPr lang="en-US" altLang="zh-CN" b="1" dirty="0"/>
              <a:t>Hook Chains</a:t>
            </a:r>
            <a:endParaRPr lang="zh-CN" altLang="en-US" b="1" dirty="0"/>
          </a:p>
        </p:txBody>
      </p:sp>
      <p:sp>
        <p:nvSpPr>
          <p:cNvPr id="3" name="内容占位符 2">
            <a:extLst>
              <a:ext uri="{FF2B5EF4-FFF2-40B4-BE49-F238E27FC236}">
                <a16:creationId xmlns:a16="http://schemas.microsoft.com/office/drawing/2014/main" id="{735A38C9-3926-4F93-AA04-6205DA81AB55}"/>
              </a:ext>
            </a:extLst>
          </p:cNvPr>
          <p:cNvSpPr>
            <a:spLocks noGrp="1"/>
          </p:cNvSpPr>
          <p:nvPr>
            <p:ph idx="1"/>
          </p:nvPr>
        </p:nvSpPr>
        <p:spPr>
          <a:xfrm>
            <a:off x="838200" y="1559617"/>
            <a:ext cx="10515600" cy="4351338"/>
          </a:xfrm>
        </p:spPr>
        <p:txBody>
          <a:bodyPr>
            <a:normAutofit/>
          </a:bodyPr>
          <a:lstStyle/>
          <a:p>
            <a:r>
              <a:rPr lang="en-US" altLang="zh-CN" dirty="0"/>
              <a:t>The system maintains a separate hook chain for each type of hook. A hook chain </a:t>
            </a:r>
            <a:r>
              <a:rPr lang="en-US" altLang="zh-CN" dirty="0">
                <a:solidFill>
                  <a:srgbClr val="FF0000"/>
                </a:solidFill>
              </a:rPr>
              <a:t>is a list of pointers</a:t>
            </a:r>
            <a:r>
              <a:rPr lang="en-US" altLang="zh-CN" dirty="0"/>
              <a:t> to special, application-defined callback functions called hook procedures. When a message occurs that is associated with a particular type of hook, the system passes the message to each hook procedure referenced in the hook chain, one after the other. The action a hook procedure can take depends on the type of hook involved. The hook procedures for some types of hooks can only monitor messages; others can modify messages or stop their progress through the chain, preventing them from reaching the next hook procedure or the destination window.</a:t>
            </a:r>
          </a:p>
        </p:txBody>
      </p:sp>
    </p:spTree>
    <p:extLst>
      <p:ext uri="{BB962C8B-B14F-4D97-AF65-F5344CB8AC3E}">
        <p14:creationId xmlns:p14="http://schemas.microsoft.com/office/powerpoint/2010/main" val="56219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12556-E14A-41E8-96E6-F1EF22512C77}"/>
              </a:ext>
            </a:extLst>
          </p:cNvPr>
          <p:cNvSpPr>
            <a:spLocks noGrp="1"/>
          </p:cNvSpPr>
          <p:nvPr>
            <p:ph type="title"/>
          </p:nvPr>
        </p:nvSpPr>
        <p:spPr/>
        <p:txBody>
          <a:bodyPr/>
          <a:lstStyle/>
          <a:p>
            <a:r>
              <a:rPr lang="zh-CN" altLang="en-US" b="1" dirty="0"/>
              <a:t>钩子建立和卸载</a:t>
            </a:r>
          </a:p>
        </p:txBody>
      </p:sp>
      <p:sp>
        <p:nvSpPr>
          <p:cNvPr id="3" name="内容占位符 2">
            <a:extLst>
              <a:ext uri="{FF2B5EF4-FFF2-40B4-BE49-F238E27FC236}">
                <a16:creationId xmlns:a16="http://schemas.microsoft.com/office/drawing/2014/main" id="{37CC84B7-82D3-4DF4-95F3-763FCDA14C6D}"/>
              </a:ext>
            </a:extLst>
          </p:cNvPr>
          <p:cNvSpPr>
            <a:spLocks noGrp="1"/>
          </p:cNvSpPr>
          <p:nvPr>
            <p:ph idx="1"/>
          </p:nvPr>
        </p:nvSpPr>
        <p:spPr/>
        <p:txBody>
          <a:bodyPr/>
          <a:lstStyle/>
          <a:p>
            <a:r>
              <a:rPr lang="en-US" altLang="zh-CN" dirty="0" err="1"/>
              <a:t>SetWindowsHookEx</a:t>
            </a:r>
            <a:r>
              <a:rPr lang="en-US" altLang="zh-CN" dirty="0"/>
              <a:t> (</a:t>
            </a:r>
            <a:r>
              <a:rPr lang="en-US" altLang="zh-CN" dirty="0" err="1"/>
              <a:t>idHook</a:t>
            </a:r>
            <a:r>
              <a:rPr lang="en-US" altLang="zh-CN" dirty="0"/>
              <a:t>, </a:t>
            </a:r>
            <a:r>
              <a:rPr lang="en-US" altLang="zh-CN" dirty="0" err="1"/>
              <a:t>lpfn</a:t>
            </a:r>
            <a:r>
              <a:rPr lang="en-US" altLang="zh-CN" dirty="0"/>
              <a:t>, </a:t>
            </a:r>
            <a:r>
              <a:rPr lang="en-US" altLang="zh-CN" dirty="0" err="1"/>
              <a:t>hmod</a:t>
            </a:r>
            <a:r>
              <a:rPr lang="en-US" altLang="zh-CN" dirty="0"/>
              <a:t>, </a:t>
            </a:r>
            <a:r>
              <a:rPr lang="en-US" altLang="zh-CN" dirty="0" err="1"/>
              <a:t>dwThreadId</a:t>
            </a:r>
            <a:r>
              <a:rPr lang="en-US" altLang="zh-CN" dirty="0"/>
              <a:t>);</a:t>
            </a:r>
            <a:r>
              <a:rPr lang="en-US" altLang="zh-CN" dirty="0">
                <a:solidFill>
                  <a:srgbClr val="00B050"/>
                </a:solidFill>
              </a:rPr>
              <a:t>//</a:t>
            </a:r>
            <a:r>
              <a:rPr lang="zh-CN" altLang="en-US" i="1" dirty="0">
                <a:solidFill>
                  <a:srgbClr val="00B050"/>
                </a:solidFill>
              </a:rPr>
              <a:t>钩子类型、回调函数地址、实例句柄、监控线程的</a:t>
            </a:r>
            <a:r>
              <a:rPr lang="en-US" altLang="zh-CN" i="1" dirty="0">
                <a:solidFill>
                  <a:srgbClr val="00B050"/>
                </a:solidFill>
              </a:rPr>
              <a:t>Id</a:t>
            </a:r>
            <a:r>
              <a:rPr lang="zh-CN" altLang="en-US" i="1" dirty="0">
                <a:solidFill>
                  <a:srgbClr val="00B050"/>
                </a:solidFill>
              </a:rPr>
              <a:t>号</a:t>
            </a:r>
            <a:endParaRPr lang="en-US" altLang="zh-CN" i="1" dirty="0">
              <a:solidFill>
                <a:srgbClr val="00B050"/>
              </a:solidFill>
            </a:endParaRPr>
          </a:p>
          <a:p>
            <a:pPr marL="0" indent="0">
              <a:buNone/>
            </a:pPr>
            <a:r>
              <a:rPr lang="en-US" altLang="zh-CN" i="1" dirty="0">
                <a:solidFill>
                  <a:srgbClr val="00B050"/>
                </a:solidFill>
              </a:rPr>
              <a:t>//</a:t>
            </a:r>
            <a:r>
              <a:rPr lang="zh-CN" altLang="en-US" i="1" dirty="0">
                <a:solidFill>
                  <a:srgbClr val="00B050"/>
                </a:solidFill>
              </a:rPr>
              <a:t>返回钩子句柄，调用失败返回</a:t>
            </a:r>
            <a:r>
              <a:rPr lang="en-US" altLang="zh-CN" i="1" dirty="0">
                <a:solidFill>
                  <a:srgbClr val="00B050"/>
                </a:solidFill>
              </a:rPr>
              <a:t>NULL</a:t>
            </a:r>
            <a:r>
              <a:rPr lang="zh-CN" altLang="en-US" i="1" dirty="0">
                <a:solidFill>
                  <a:srgbClr val="00B050"/>
                </a:solidFill>
              </a:rPr>
              <a:t>，可以用</a:t>
            </a:r>
            <a:r>
              <a:rPr lang="en-US" altLang="zh-CN" i="1" dirty="0" err="1">
                <a:solidFill>
                  <a:srgbClr val="00B050"/>
                </a:solidFill>
              </a:rPr>
              <a:t>GetlastError</a:t>
            </a:r>
            <a:r>
              <a:rPr lang="en-US" altLang="zh-CN" i="1" dirty="0">
                <a:solidFill>
                  <a:srgbClr val="00B050"/>
                </a:solidFill>
              </a:rPr>
              <a:t>()</a:t>
            </a:r>
            <a:r>
              <a:rPr lang="zh-CN" altLang="en-US" i="1" dirty="0">
                <a:solidFill>
                  <a:srgbClr val="00B050"/>
                </a:solidFill>
              </a:rPr>
              <a:t>获取错误代号</a:t>
            </a:r>
            <a:endParaRPr lang="en-US" altLang="zh-CN" i="1" dirty="0">
              <a:solidFill>
                <a:srgbClr val="00B050"/>
              </a:solidFill>
            </a:endParaRPr>
          </a:p>
          <a:p>
            <a:pPr marL="0" indent="0">
              <a:buNone/>
            </a:pPr>
            <a:endParaRPr lang="en-US" altLang="zh-CN" i="1" dirty="0">
              <a:solidFill>
                <a:srgbClr val="00B050"/>
              </a:solidFill>
            </a:endParaRPr>
          </a:p>
          <a:p>
            <a:r>
              <a:rPr lang="en-US" altLang="zh-CN" dirty="0" err="1"/>
              <a:t>UnhookWidowHookEx</a:t>
            </a:r>
            <a:r>
              <a:rPr lang="en-US" altLang="zh-CN" dirty="0"/>
              <a:t>(</a:t>
            </a:r>
            <a:r>
              <a:rPr lang="en-US" altLang="zh-CN" dirty="0" err="1"/>
              <a:t>hhk</a:t>
            </a:r>
            <a:r>
              <a:rPr lang="en-US" altLang="zh-CN" dirty="0"/>
              <a:t>);</a:t>
            </a:r>
            <a:r>
              <a:rPr lang="en-US" altLang="zh-CN" i="1" dirty="0">
                <a:solidFill>
                  <a:srgbClr val="00B050"/>
                </a:solidFill>
              </a:rPr>
              <a:t>//</a:t>
            </a:r>
            <a:r>
              <a:rPr lang="zh-CN" altLang="en-US" i="1" dirty="0">
                <a:solidFill>
                  <a:srgbClr val="00B050"/>
                </a:solidFill>
              </a:rPr>
              <a:t>钩子句柄，即建立函数的返回值</a:t>
            </a:r>
            <a:endParaRPr lang="en-US" altLang="zh-CN" i="1" dirty="0">
              <a:solidFill>
                <a:srgbClr val="00B050"/>
              </a:solidFill>
            </a:endParaRPr>
          </a:p>
        </p:txBody>
      </p:sp>
    </p:spTree>
    <p:extLst>
      <p:ext uri="{BB962C8B-B14F-4D97-AF65-F5344CB8AC3E}">
        <p14:creationId xmlns:p14="http://schemas.microsoft.com/office/powerpoint/2010/main" val="366232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08E3B-6A2F-4E30-9E40-316C0EDF7DD4}"/>
              </a:ext>
            </a:extLst>
          </p:cNvPr>
          <p:cNvSpPr>
            <a:spLocks noGrp="1"/>
          </p:cNvSpPr>
          <p:nvPr>
            <p:ph type="title"/>
          </p:nvPr>
        </p:nvSpPr>
        <p:spPr>
          <a:xfrm>
            <a:off x="838200" y="160079"/>
            <a:ext cx="10515600" cy="748780"/>
          </a:xfrm>
        </p:spPr>
        <p:txBody>
          <a:bodyPr/>
          <a:lstStyle/>
          <a:p>
            <a:r>
              <a:rPr lang="zh-CN" altLang="en-US" b="1" dirty="0"/>
              <a:t>回调函数</a:t>
            </a:r>
          </a:p>
        </p:txBody>
      </p:sp>
      <p:sp>
        <p:nvSpPr>
          <p:cNvPr id="3" name="内容占位符 2">
            <a:extLst>
              <a:ext uri="{FF2B5EF4-FFF2-40B4-BE49-F238E27FC236}">
                <a16:creationId xmlns:a16="http://schemas.microsoft.com/office/drawing/2014/main" id="{233976A0-FC98-4699-BF16-425BE482525B}"/>
              </a:ext>
            </a:extLst>
          </p:cNvPr>
          <p:cNvSpPr>
            <a:spLocks noGrp="1"/>
          </p:cNvSpPr>
          <p:nvPr>
            <p:ph idx="1"/>
          </p:nvPr>
        </p:nvSpPr>
        <p:spPr>
          <a:xfrm>
            <a:off x="838200" y="1182975"/>
            <a:ext cx="7646324" cy="5433955"/>
          </a:xfrm>
          <a:solidFill>
            <a:schemeClr val="bg1">
              <a:lumMod val="85000"/>
            </a:schemeClr>
          </a:solidFill>
        </p:spPr>
        <p:txBody>
          <a:bodyPr>
            <a:noAutofit/>
          </a:bodyPr>
          <a:lstStyle/>
          <a:p>
            <a:pPr marL="0" indent="0">
              <a:buNone/>
            </a:pP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钩子函数</a:t>
            </a:r>
            <a:endParaRPr lang="zh-CN" altLang="en-US" sz="16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600" dirty="0">
                <a:solidFill>
                  <a:srgbClr val="000000"/>
                </a:solidFill>
                <a:latin typeface="新宋体" panose="02010609030101010101" pitchFamily="49" charset="-122"/>
                <a:ea typeface="新宋体" panose="02010609030101010101" pitchFamily="49" charset="-122"/>
              </a:rPr>
              <a:t>LRESULT CALLBACK </a:t>
            </a:r>
            <a:r>
              <a:rPr lang="en-US" altLang="zh-CN" sz="1600" dirty="0" err="1">
                <a:solidFill>
                  <a:srgbClr val="000000"/>
                </a:solidFill>
                <a:latin typeface="新宋体" panose="02010609030101010101" pitchFamily="49" charset="-122"/>
                <a:ea typeface="新宋体" panose="02010609030101010101" pitchFamily="49" charset="-122"/>
              </a:rPr>
              <a:t>KeyboardProc</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code, WPARAM </a:t>
            </a:r>
            <a:r>
              <a:rPr lang="en-US" altLang="zh-CN" sz="1600" dirty="0" err="1">
                <a:solidFill>
                  <a:srgbClr val="000000"/>
                </a:solidFill>
                <a:latin typeface="新宋体" panose="02010609030101010101" pitchFamily="49" charset="-122"/>
                <a:ea typeface="新宋体" panose="02010609030101010101" pitchFamily="49" charset="-122"/>
              </a:rPr>
              <a:t>wParam</a:t>
            </a:r>
            <a:r>
              <a:rPr lang="en-US" altLang="zh-CN" sz="1600" dirty="0">
                <a:solidFill>
                  <a:srgbClr val="000000"/>
                </a:solidFill>
                <a:latin typeface="新宋体" panose="02010609030101010101" pitchFamily="49" charset="-122"/>
                <a:ea typeface="新宋体" panose="02010609030101010101" pitchFamily="49" charset="-122"/>
              </a:rPr>
              <a:t>, LPARAM </a:t>
            </a:r>
            <a:r>
              <a:rPr lang="en-US" altLang="zh-CN" sz="1600" dirty="0" err="1">
                <a:solidFill>
                  <a:srgbClr val="000000"/>
                </a:solidFill>
                <a:latin typeface="新宋体" panose="02010609030101010101" pitchFamily="49" charset="-122"/>
                <a:ea typeface="新宋体" panose="02010609030101010101" pitchFamily="49" charset="-122"/>
              </a:rPr>
              <a:t>lParam</a:t>
            </a:r>
            <a:r>
              <a:rPr lang="en-US" altLang="zh-CN" sz="16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600" dirty="0">
                <a:solidFill>
                  <a:srgbClr val="0000FF"/>
                </a:solidFill>
                <a:latin typeface="新宋体" panose="02010609030101010101" pitchFamily="49" charset="-122"/>
                <a:ea typeface="新宋体" panose="02010609030101010101" pitchFamily="49" charset="-122"/>
              </a:rPr>
              <a:t>	if</a:t>
            </a:r>
            <a:r>
              <a:rPr lang="en-US" altLang="zh-CN" sz="1600" dirty="0">
                <a:solidFill>
                  <a:srgbClr val="000000"/>
                </a:solidFill>
                <a:latin typeface="新宋体" panose="02010609030101010101" pitchFamily="49" charset="-122"/>
                <a:ea typeface="新宋体" panose="02010609030101010101" pitchFamily="49" charset="-122"/>
              </a:rPr>
              <a:t> (code &lt; 0){</a:t>
            </a:r>
          </a:p>
          <a:p>
            <a:pPr marL="0" indent="0">
              <a:buNone/>
            </a:pPr>
            <a:r>
              <a:rPr lang="en-US" altLang="zh-CN" sz="1600" dirty="0">
                <a:solidFill>
                  <a:srgbClr val="008000"/>
                </a:solidFill>
                <a:latin typeface="新宋体" panose="02010609030101010101" pitchFamily="49" charset="-122"/>
                <a:ea typeface="新宋体" panose="02010609030101010101" pitchFamily="49" charset="-122"/>
              </a:rPr>
              <a:t>		//</a:t>
            </a:r>
            <a:r>
              <a:rPr lang="zh-CN" altLang="en-US" sz="1600" dirty="0">
                <a:solidFill>
                  <a:srgbClr val="008000"/>
                </a:solidFill>
                <a:latin typeface="新宋体" panose="02010609030101010101" pitchFamily="49" charset="-122"/>
                <a:ea typeface="新宋体" panose="02010609030101010101" pitchFamily="49" charset="-122"/>
              </a:rPr>
              <a:t>如果</a:t>
            </a:r>
            <a:r>
              <a:rPr lang="en-US" altLang="zh-CN" sz="1600" dirty="0">
                <a:solidFill>
                  <a:srgbClr val="008000"/>
                </a:solidFill>
                <a:latin typeface="新宋体" panose="02010609030101010101" pitchFamily="49" charset="-122"/>
                <a:ea typeface="新宋体" panose="02010609030101010101" pitchFamily="49" charset="-122"/>
              </a:rPr>
              <a:t>code</a:t>
            </a:r>
            <a:r>
              <a:rPr lang="zh-CN" altLang="en-US" sz="1600" dirty="0">
                <a:solidFill>
                  <a:srgbClr val="008000"/>
                </a:solidFill>
                <a:latin typeface="新宋体" panose="02010609030101010101" pitchFamily="49" charset="-122"/>
                <a:ea typeface="新宋体" panose="02010609030101010101" pitchFamily="49" charset="-122"/>
              </a:rPr>
              <a:t>小于</a:t>
            </a:r>
            <a:r>
              <a:rPr lang="en-US" altLang="zh-CN" sz="1600" dirty="0">
                <a:solidFill>
                  <a:srgbClr val="008000"/>
                </a:solidFill>
                <a:latin typeface="新宋体" panose="02010609030101010101" pitchFamily="49" charset="-122"/>
                <a:ea typeface="新宋体" panose="02010609030101010101" pitchFamily="49" charset="-122"/>
              </a:rPr>
              <a:t>0</a:t>
            </a:r>
            <a:r>
              <a:rPr lang="zh-CN" altLang="en-US" sz="1600" dirty="0">
                <a:solidFill>
                  <a:srgbClr val="008000"/>
                </a:solidFill>
                <a:latin typeface="新宋体" panose="02010609030101010101" pitchFamily="49" charset="-122"/>
                <a:ea typeface="新宋体" panose="02010609030101010101" pitchFamily="49" charset="-122"/>
              </a:rPr>
              <a:t>，必须调用</a:t>
            </a:r>
            <a:r>
              <a:rPr lang="en-US" altLang="zh-CN" sz="1600" dirty="0" err="1">
                <a:solidFill>
                  <a:srgbClr val="008000"/>
                </a:solidFill>
                <a:latin typeface="新宋体" panose="02010609030101010101" pitchFamily="49" charset="-122"/>
                <a:ea typeface="新宋体" panose="02010609030101010101" pitchFamily="49" charset="-122"/>
              </a:rPr>
              <a:t>CallNextHookEx</a:t>
            </a:r>
            <a:r>
              <a:rPr lang="zh-CN" altLang="en-US" sz="1600" dirty="0">
                <a:solidFill>
                  <a:srgbClr val="008000"/>
                </a:solidFill>
                <a:latin typeface="新宋体" panose="02010609030101010101" pitchFamily="49" charset="-122"/>
                <a:ea typeface="新宋体" panose="02010609030101010101" pitchFamily="49" charset="-122"/>
              </a:rPr>
              <a:t>传递消息</a:t>
            </a:r>
            <a:endParaRPr lang="en-US" altLang="zh-CN" sz="1600" dirty="0">
              <a:solidFill>
                <a:srgbClr val="008000"/>
              </a:solidFill>
              <a:latin typeface="新宋体" panose="02010609030101010101" pitchFamily="49" charset="-122"/>
              <a:ea typeface="新宋体" panose="02010609030101010101" pitchFamily="49" charset="-122"/>
            </a:endParaRPr>
          </a:p>
          <a:p>
            <a:pPr marL="0" indent="0">
              <a:buNone/>
            </a:pPr>
            <a:r>
              <a:rPr lang="en-US" altLang="zh-CN" sz="1600" dirty="0">
                <a:solidFill>
                  <a:srgbClr val="008000"/>
                </a:solidFill>
                <a:latin typeface="新宋体" panose="02010609030101010101" pitchFamily="49" charset="-122"/>
                <a:ea typeface="新宋体" panose="02010609030101010101" pitchFamily="49" charset="-122"/>
              </a:rPr>
              <a:t>		//</a:t>
            </a:r>
            <a:r>
              <a:rPr lang="zh-CN" altLang="en-US" sz="1600" dirty="0">
                <a:solidFill>
                  <a:srgbClr val="008000"/>
                </a:solidFill>
                <a:latin typeface="新宋体" panose="02010609030101010101" pitchFamily="49" charset="-122"/>
                <a:ea typeface="新宋体" panose="02010609030101010101" pitchFamily="49" charset="-122"/>
              </a:rPr>
              <a:t>不处理该消息，并返回</a:t>
            </a:r>
            <a:r>
              <a:rPr lang="en-US" altLang="zh-CN" sz="1600" dirty="0" err="1">
                <a:solidFill>
                  <a:srgbClr val="008000"/>
                </a:solidFill>
                <a:latin typeface="新宋体" panose="02010609030101010101" pitchFamily="49" charset="-122"/>
                <a:ea typeface="新宋体" panose="02010609030101010101" pitchFamily="49" charset="-122"/>
              </a:rPr>
              <a:t>CallNextHookEx</a:t>
            </a:r>
            <a:r>
              <a:rPr lang="zh-CN" altLang="en-US" sz="1600" dirty="0">
                <a:solidFill>
                  <a:srgbClr val="008000"/>
                </a:solidFill>
                <a:latin typeface="新宋体" panose="02010609030101010101" pitchFamily="49" charset="-122"/>
                <a:ea typeface="新宋体" panose="02010609030101010101" pitchFamily="49" charset="-122"/>
              </a:rPr>
              <a:t>的返回值。</a:t>
            </a:r>
            <a:endParaRPr lang="zh-CN" altLang="en-US" sz="16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600" dirty="0">
                <a:solidFill>
                  <a:srgbClr val="0000FF"/>
                </a:solidFill>
                <a:latin typeface="新宋体" panose="02010609030101010101" pitchFamily="49" charset="-122"/>
                <a:ea typeface="新宋体" panose="02010609030101010101" pitchFamily="49" charset="-122"/>
              </a:rPr>
              <a:t>		return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highlight>
                  <a:srgbClr val="FFFF00"/>
                </a:highlight>
                <a:latin typeface="新宋体" panose="02010609030101010101" pitchFamily="49" charset="-122"/>
                <a:ea typeface="新宋体" panose="02010609030101010101" pitchFamily="49" charset="-122"/>
              </a:rPr>
              <a:t>CallNextHookEx</a:t>
            </a:r>
            <a:r>
              <a:rPr lang="en-US" altLang="zh-CN" sz="1600" dirty="0">
                <a:solidFill>
                  <a:srgbClr val="000000"/>
                </a:solidFill>
                <a:highlight>
                  <a:srgbClr val="FFFF00"/>
                </a:highlight>
                <a:latin typeface="新宋体" panose="02010609030101010101" pitchFamily="49" charset="-122"/>
                <a:ea typeface="新宋体" panose="02010609030101010101" pitchFamily="49" charset="-122"/>
              </a:rPr>
              <a:t>(</a:t>
            </a:r>
            <a:r>
              <a:rPr lang="en-US" altLang="zh-CN" sz="1600" dirty="0" err="1">
                <a:solidFill>
                  <a:srgbClr val="000000"/>
                </a:solidFill>
                <a:highlight>
                  <a:srgbClr val="FFFF00"/>
                </a:highlight>
                <a:latin typeface="新宋体" panose="02010609030101010101" pitchFamily="49" charset="-122"/>
                <a:ea typeface="新宋体" panose="02010609030101010101" pitchFamily="49" charset="-122"/>
              </a:rPr>
              <a:t>g_Hook</a:t>
            </a:r>
            <a:r>
              <a:rPr lang="en-US" altLang="zh-CN" sz="1600" dirty="0">
                <a:solidFill>
                  <a:srgbClr val="000000"/>
                </a:solidFill>
                <a:highlight>
                  <a:srgbClr val="FFFF00"/>
                </a:highlight>
                <a:latin typeface="新宋体" panose="02010609030101010101" pitchFamily="49" charset="-122"/>
                <a:ea typeface="新宋体" panose="02010609030101010101" pitchFamily="49" charset="-122"/>
              </a:rPr>
              <a:t>, code, </a:t>
            </a:r>
            <a:r>
              <a:rPr lang="en-US" altLang="zh-CN" sz="1600" dirty="0" err="1">
                <a:solidFill>
                  <a:srgbClr val="000000"/>
                </a:solidFill>
                <a:highlight>
                  <a:srgbClr val="FFFF00"/>
                </a:highlight>
                <a:latin typeface="新宋体" panose="02010609030101010101" pitchFamily="49" charset="-122"/>
                <a:ea typeface="新宋体" panose="02010609030101010101" pitchFamily="49" charset="-122"/>
              </a:rPr>
              <a:t>wParam</a:t>
            </a:r>
            <a:r>
              <a:rPr lang="en-US" altLang="zh-CN" sz="1600" dirty="0">
                <a:solidFill>
                  <a:srgbClr val="000000"/>
                </a:solidFill>
                <a:highlight>
                  <a:srgbClr val="FFFF00"/>
                </a:highlight>
                <a:latin typeface="新宋体" panose="02010609030101010101" pitchFamily="49" charset="-122"/>
                <a:ea typeface="新宋体" panose="02010609030101010101" pitchFamily="49" charset="-122"/>
              </a:rPr>
              <a:t>, </a:t>
            </a:r>
            <a:r>
              <a:rPr lang="en-US" altLang="zh-CN" sz="1600" dirty="0" err="1">
                <a:solidFill>
                  <a:srgbClr val="000000"/>
                </a:solidFill>
                <a:highlight>
                  <a:srgbClr val="FFFF00"/>
                </a:highlight>
                <a:latin typeface="新宋体" panose="02010609030101010101" pitchFamily="49" charset="-122"/>
                <a:ea typeface="新宋体" panose="02010609030101010101" pitchFamily="49" charset="-122"/>
              </a:rPr>
              <a:t>lParam</a:t>
            </a:r>
            <a:r>
              <a:rPr lang="en-US" altLang="zh-CN" sz="1600" dirty="0">
                <a:solidFill>
                  <a:srgbClr val="000000"/>
                </a:solidFill>
                <a:highlight>
                  <a:srgbClr val="FFFF00"/>
                </a:highlight>
                <a:latin typeface="新宋体" panose="02010609030101010101" pitchFamily="49" charset="-122"/>
                <a:ea typeface="新宋体" panose="02010609030101010101" pitchFamily="49" charset="-122"/>
              </a:rPr>
              <a:t>);</a:t>
            </a:r>
          </a:p>
          <a:p>
            <a:pPr marL="0" indent="0">
              <a:buNone/>
            </a:pPr>
            <a:r>
              <a:rPr lang="en-US" altLang="zh-CN" sz="1600"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sz="1600" dirty="0">
                <a:solidFill>
                  <a:srgbClr val="0000FF"/>
                </a:solidFill>
                <a:latin typeface="新宋体" panose="02010609030101010101" pitchFamily="49" charset="-122"/>
                <a:ea typeface="新宋体" panose="02010609030101010101" pitchFamily="49" charset="-122"/>
              </a:rPr>
              <a:t>	if</a:t>
            </a:r>
            <a:r>
              <a:rPr lang="en-US" altLang="zh-CN" sz="1600" dirty="0">
                <a:solidFill>
                  <a:srgbClr val="000000"/>
                </a:solidFill>
                <a:latin typeface="新宋体" panose="02010609030101010101" pitchFamily="49" charset="-122"/>
                <a:ea typeface="新宋体" panose="02010609030101010101" pitchFamily="49" charset="-122"/>
              </a:rPr>
              <a:t> (code == HC_ACTION &amp;&amp; </a:t>
            </a:r>
            <a:r>
              <a:rPr lang="en-US" altLang="zh-CN" sz="1600" dirty="0" err="1">
                <a:solidFill>
                  <a:srgbClr val="000000"/>
                </a:solidFill>
                <a:latin typeface="新宋体" panose="02010609030101010101" pitchFamily="49" charset="-122"/>
                <a:ea typeface="新宋体" panose="02010609030101010101" pitchFamily="49" charset="-122"/>
              </a:rPr>
              <a:t>lParam</a:t>
            </a:r>
            <a:r>
              <a:rPr lang="en-US" altLang="zh-CN" sz="1600" dirty="0">
                <a:solidFill>
                  <a:srgbClr val="000000"/>
                </a:solidFill>
                <a:latin typeface="新宋体" panose="02010609030101010101" pitchFamily="49" charset="-122"/>
                <a:ea typeface="新宋体" panose="02010609030101010101" pitchFamily="49" charset="-122"/>
              </a:rPr>
              <a:t> &gt; 0){</a:t>
            </a:r>
          </a:p>
          <a:p>
            <a:pPr marL="0" indent="0">
              <a:buNone/>
            </a:pPr>
            <a:r>
              <a:rPr lang="en-US" altLang="zh-CN" sz="1600" dirty="0">
                <a:solidFill>
                  <a:srgbClr val="008000"/>
                </a:solidFill>
                <a:latin typeface="新宋体" panose="02010609030101010101" pitchFamily="49" charset="-122"/>
                <a:ea typeface="新宋体" panose="02010609030101010101" pitchFamily="49" charset="-122"/>
              </a:rPr>
              <a:t>		//code</a:t>
            </a:r>
            <a:r>
              <a:rPr lang="zh-CN" altLang="en-US" sz="1600" dirty="0">
                <a:solidFill>
                  <a:srgbClr val="008000"/>
                </a:solidFill>
                <a:latin typeface="新宋体" panose="02010609030101010101" pitchFamily="49" charset="-122"/>
                <a:ea typeface="新宋体" panose="02010609030101010101" pitchFamily="49" charset="-122"/>
              </a:rPr>
              <a:t>等于</a:t>
            </a:r>
            <a:r>
              <a:rPr lang="en-US" altLang="zh-CN" sz="1600" dirty="0">
                <a:solidFill>
                  <a:srgbClr val="008000"/>
                </a:solidFill>
                <a:latin typeface="新宋体" panose="02010609030101010101" pitchFamily="49" charset="-122"/>
                <a:ea typeface="新宋体" panose="02010609030101010101" pitchFamily="49" charset="-122"/>
              </a:rPr>
              <a:t>HC_ACTION</a:t>
            </a:r>
            <a:r>
              <a:rPr lang="zh-CN" altLang="en-US" sz="1600" dirty="0">
                <a:solidFill>
                  <a:srgbClr val="008000"/>
                </a:solidFill>
                <a:latin typeface="新宋体" panose="02010609030101010101" pitchFamily="49" charset="-122"/>
                <a:ea typeface="新宋体" panose="02010609030101010101" pitchFamily="49" charset="-122"/>
              </a:rPr>
              <a:t>，表示消息中包含按键消息</a:t>
            </a:r>
            <a:endParaRPr lang="zh-CN" altLang="en-US" sz="16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600" dirty="0">
                <a:solidFill>
                  <a:srgbClr val="008000"/>
                </a:solidFill>
                <a:latin typeface="新宋体" panose="02010609030101010101" pitchFamily="49" charset="-122"/>
                <a:ea typeface="新宋体" panose="02010609030101010101" pitchFamily="49" charset="-122"/>
              </a:rPr>
              <a:t>		//</a:t>
            </a:r>
            <a:r>
              <a:rPr lang="zh-CN" altLang="en-US" sz="1600" dirty="0">
                <a:solidFill>
                  <a:srgbClr val="008000"/>
                </a:solidFill>
                <a:latin typeface="新宋体" panose="02010609030101010101" pitchFamily="49" charset="-122"/>
                <a:ea typeface="新宋体" panose="02010609030101010101" pitchFamily="49" charset="-122"/>
              </a:rPr>
              <a:t>如果为</a:t>
            </a:r>
            <a:r>
              <a:rPr lang="en-US" altLang="zh-CN" sz="1600" dirty="0">
                <a:solidFill>
                  <a:srgbClr val="008000"/>
                </a:solidFill>
                <a:latin typeface="新宋体" panose="02010609030101010101" pitchFamily="49" charset="-122"/>
                <a:ea typeface="新宋体" panose="02010609030101010101" pitchFamily="49" charset="-122"/>
              </a:rPr>
              <a:t>WM_KEYDOWN</a:t>
            </a:r>
            <a:r>
              <a:rPr lang="zh-CN" altLang="en-US" sz="1600" dirty="0">
                <a:solidFill>
                  <a:srgbClr val="008000"/>
                </a:solidFill>
                <a:latin typeface="新宋体" panose="02010609030101010101" pitchFamily="49" charset="-122"/>
                <a:ea typeface="新宋体" panose="02010609030101010101" pitchFamily="49" charset="-122"/>
              </a:rPr>
              <a:t>，则显示按键对应的文本</a:t>
            </a:r>
            <a:endParaRPr lang="zh-CN" altLang="en-US" sz="16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600" dirty="0">
                <a:solidFill>
                  <a:srgbClr val="0000FF"/>
                </a:solidFill>
                <a:latin typeface="新宋体" panose="02010609030101010101" pitchFamily="49" charset="-122"/>
                <a:ea typeface="新宋体" panose="02010609030101010101" pitchFamily="49" charset="-122"/>
              </a:rPr>
              <a:t>		char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szBuf</a:t>
            </a:r>
            <a:r>
              <a:rPr lang="en-US" altLang="zh-CN" sz="1600" dirty="0">
                <a:solidFill>
                  <a:srgbClr val="000000"/>
                </a:solidFill>
                <a:latin typeface="新宋体" panose="02010609030101010101" pitchFamily="49" charset="-122"/>
                <a:ea typeface="新宋体" panose="02010609030101010101" pitchFamily="49" charset="-122"/>
              </a:rPr>
              <a:t>[MAXBYTE] = { 0 };</a:t>
            </a:r>
          </a:p>
          <a:p>
            <a:pPr marL="0" indent="0">
              <a:buNone/>
            </a:pP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GetKeyNameText</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err="1">
                <a:solidFill>
                  <a:srgbClr val="000000"/>
                </a:solidFill>
                <a:latin typeface="新宋体" panose="02010609030101010101" pitchFamily="49" charset="-122"/>
                <a:ea typeface="新宋体" panose="02010609030101010101" pitchFamily="49" charset="-122"/>
              </a:rPr>
              <a:t>lParam</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szBuf</a:t>
            </a:r>
            <a:r>
              <a:rPr lang="en-US" altLang="zh-CN" sz="1600" dirty="0">
                <a:solidFill>
                  <a:srgbClr val="000000"/>
                </a:solidFill>
                <a:latin typeface="新宋体" panose="02010609030101010101" pitchFamily="49" charset="-122"/>
                <a:ea typeface="新宋体" panose="02010609030101010101" pitchFamily="49" charset="-122"/>
              </a:rPr>
              <a:t>, MAXBYTE);</a:t>
            </a:r>
          </a:p>
          <a:p>
            <a:pPr marL="0" indent="0">
              <a:buNone/>
            </a:pP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MessageBox</a:t>
            </a:r>
            <a:r>
              <a:rPr lang="en-US" altLang="zh-CN" sz="1600" dirty="0">
                <a:solidFill>
                  <a:srgbClr val="000000"/>
                </a:solidFill>
                <a:latin typeface="新宋体" panose="02010609030101010101" pitchFamily="49" charset="-122"/>
                <a:ea typeface="新宋体" panose="02010609030101010101" pitchFamily="49" charset="-122"/>
              </a:rPr>
              <a:t>(NULL, </a:t>
            </a:r>
            <a:r>
              <a:rPr lang="en-US" altLang="zh-CN" sz="1600" dirty="0" err="1">
                <a:solidFill>
                  <a:srgbClr val="000000"/>
                </a:solidFill>
                <a:latin typeface="新宋体" panose="02010609030101010101" pitchFamily="49" charset="-122"/>
                <a:ea typeface="新宋体" panose="02010609030101010101" pitchFamily="49" charset="-122"/>
              </a:rPr>
              <a:t>szBuf</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A31515"/>
                </a:solidFill>
                <a:latin typeface="新宋体" panose="02010609030101010101" pitchFamily="49" charset="-122"/>
                <a:ea typeface="新宋体" panose="02010609030101010101" pitchFamily="49" charset="-122"/>
              </a:rPr>
              <a:t>"</a:t>
            </a:r>
            <a:r>
              <a:rPr lang="zh-CN" altLang="en-US" sz="1600" dirty="0">
                <a:solidFill>
                  <a:srgbClr val="A31515"/>
                </a:solidFill>
                <a:latin typeface="新宋体" panose="02010609030101010101" pitchFamily="49" charset="-122"/>
                <a:ea typeface="新宋体" panose="02010609030101010101" pitchFamily="49" charset="-122"/>
              </a:rPr>
              <a:t>提示</a:t>
            </a:r>
            <a:r>
              <a:rPr lang="en-US" altLang="zh-CN" sz="1600" dirty="0">
                <a:solidFill>
                  <a:srgbClr val="A31515"/>
                </a:solidFill>
                <a:latin typeface="新宋体" panose="02010609030101010101" pitchFamily="49" charset="-122"/>
                <a:ea typeface="新宋体" panose="02010609030101010101" pitchFamily="49" charset="-122"/>
              </a:rPr>
              <a:t>"</a:t>
            </a:r>
            <a:r>
              <a:rPr lang="en-US" altLang="zh-CN" sz="1600" dirty="0">
                <a:solidFill>
                  <a:srgbClr val="000000"/>
                </a:solidFill>
                <a:latin typeface="新宋体" panose="02010609030101010101" pitchFamily="49" charset="-122"/>
                <a:ea typeface="新宋体" panose="02010609030101010101" pitchFamily="49" charset="-122"/>
              </a:rPr>
              <a:t>, MB_OK);</a:t>
            </a:r>
          </a:p>
          <a:p>
            <a:pPr marL="0" indent="0">
              <a:buNone/>
            </a:pPr>
            <a:r>
              <a:rPr lang="en-US" altLang="zh-CN" sz="1600"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sz="1600" dirty="0">
                <a:solidFill>
                  <a:srgbClr val="0000FF"/>
                </a:solidFill>
                <a:latin typeface="新宋体" panose="02010609030101010101" pitchFamily="49" charset="-122"/>
                <a:ea typeface="新宋体" panose="02010609030101010101" pitchFamily="49" charset="-122"/>
              </a:rPr>
              <a:t>	return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CallNextHookEx</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err="1">
                <a:solidFill>
                  <a:srgbClr val="000000"/>
                </a:solidFill>
                <a:latin typeface="新宋体" panose="02010609030101010101" pitchFamily="49" charset="-122"/>
                <a:ea typeface="新宋体" panose="02010609030101010101" pitchFamily="49" charset="-122"/>
              </a:rPr>
              <a:t>g_Hook</a:t>
            </a:r>
            <a:r>
              <a:rPr lang="en-US" altLang="zh-CN" sz="1600" dirty="0">
                <a:solidFill>
                  <a:srgbClr val="000000"/>
                </a:solidFill>
                <a:latin typeface="新宋体" panose="02010609030101010101" pitchFamily="49" charset="-122"/>
                <a:ea typeface="新宋体" panose="02010609030101010101" pitchFamily="49" charset="-122"/>
              </a:rPr>
              <a:t>, code, </a:t>
            </a:r>
            <a:r>
              <a:rPr lang="en-US" altLang="zh-CN" sz="1600" dirty="0" err="1">
                <a:solidFill>
                  <a:srgbClr val="000000"/>
                </a:solidFill>
                <a:latin typeface="新宋体" panose="02010609030101010101" pitchFamily="49" charset="-122"/>
                <a:ea typeface="新宋体" panose="02010609030101010101" pitchFamily="49" charset="-122"/>
              </a:rPr>
              <a:t>wParam</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lParam</a:t>
            </a:r>
            <a:r>
              <a:rPr lang="en-US" altLang="zh-CN" sz="16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600" dirty="0">
                <a:solidFill>
                  <a:srgbClr val="000000"/>
                </a:solidFill>
                <a:latin typeface="新宋体" panose="02010609030101010101" pitchFamily="49" charset="-122"/>
                <a:ea typeface="新宋体" panose="02010609030101010101" pitchFamily="49" charset="-122"/>
              </a:rPr>
              <a:t>}</a:t>
            </a:r>
            <a:endParaRPr lang="en-US" altLang="zh-CN" sz="1600" dirty="0">
              <a:solidFill>
                <a:schemeClr val="bg1"/>
              </a:solidFill>
            </a:endParaRPr>
          </a:p>
        </p:txBody>
      </p:sp>
    </p:spTree>
    <p:extLst>
      <p:ext uri="{BB962C8B-B14F-4D97-AF65-F5344CB8AC3E}">
        <p14:creationId xmlns:p14="http://schemas.microsoft.com/office/powerpoint/2010/main" val="40222134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580</TotalTime>
  <Words>808</Words>
  <Application>Microsoft Office PowerPoint</Application>
  <PresentationFormat>宽屏</PresentationFormat>
  <Paragraphs>101</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新宋体</vt:lpstr>
      <vt:lpstr>Arial</vt:lpstr>
      <vt:lpstr>Office 主题​​</vt:lpstr>
      <vt:lpstr>知识分享</vt:lpstr>
      <vt:lpstr>环节</vt:lpstr>
      <vt:lpstr>Hook Overview</vt:lpstr>
      <vt:lpstr>什么是钩子</vt:lpstr>
      <vt:lpstr>局部钩子VS全局钩子</vt:lpstr>
      <vt:lpstr>怎样使用钩子</vt:lpstr>
      <vt:lpstr>Hook Chains</vt:lpstr>
      <vt:lpstr>钩子建立和卸载</vt:lpstr>
      <vt:lpstr>回调函数</vt:lpstr>
      <vt:lpstr>中文记录</vt:lpstr>
      <vt:lpstr>有关于Hook</vt:lpstr>
      <vt:lpstr>Rawinput</vt:lpstr>
      <vt:lpstr>Rawinput</vt:lpstr>
      <vt:lpstr>流程</vt:lpstr>
      <vt:lpstr>原始输入在键盘记录上的优点</vt:lpstr>
      <vt:lpstr>程序展示</vt:lpstr>
      <vt:lpstr>个人感受</vt:lpstr>
      <vt:lpstr>提问环节</vt:lpstr>
      <vt:lpstr>致谢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知识分享</dc:title>
  <dc:creator>少文 徐</dc:creator>
  <cp:lastModifiedBy>少文 徐</cp:lastModifiedBy>
  <cp:revision>31</cp:revision>
  <dcterms:created xsi:type="dcterms:W3CDTF">2018-12-05T05:29:52Z</dcterms:created>
  <dcterms:modified xsi:type="dcterms:W3CDTF">2018-12-08T07:17:27Z</dcterms:modified>
</cp:coreProperties>
</file>