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Lst>
  <p:notesMasterIdLst>
    <p:notesMasterId r:id="rId29"/>
  </p:notesMasterIdLst>
  <p:sldIdLst>
    <p:sldId id="1131" r:id="rId3"/>
    <p:sldId id="1174" r:id="rId4"/>
    <p:sldId id="1171" r:id="rId5"/>
    <p:sldId id="1176" r:id="rId6"/>
    <p:sldId id="1178" r:id="rId7"/>
    <p:sldId id="1180" r:id="rId8"/>
    <p:sldId id="1181" r:id="rId9"/>
    <p:sldId id="1182" r:id="rId10"/>
    <p:sldId id="1138" r:id="rId11"/>
    <p:sldId id="1183" r:id="rId12"/>
    <p:sldId id="1184" r:id="rId13"/>
    <p:sldId id="1186" r:id="rId14"/>
    <p:sldId id="1190" r:id="rId15"/>
    <p:sldId id="1191" r:id="rId16"/>
    <p:sldId id="1194" r:id="rId17"/>
    <p:sldId id="1197" r:id="rId18"/>
    <p:sldId id="1198" r:id="rId19"/>
    <p:sldId id="1199" r:id="rId20"/>
    <p:sldId id="1156" r:id="rId21"/>
    <p:sldId id="1167" r:id="rId22"/>
    <p:sldId id="1168" r:id="rId23"/>
    <p:sldId id="1160" r:id="rId24"/>
    <p:sldId id="1165" r:id="rId25"/>
    <p:sldId id="1161" r:id="rId26"/>
    <p:sldId id="1201" r:id="rId27"/>
    <p:sldId id="1164" r:id="rId28"/>
  </p:sldIdLst>
  <p:sldSz cx="12192000" cy="6858000"/>
  <p:notesSz cx="6858000" cy="9144000"/>
  <p:embeddedFontLst>
    <p:embeddedFont>
      <p:font typeface="Abadi" panose="020B0604020104020204" pitchFamily="34" charset="0"/>
      <p:regular r:id="rId30"/>
    </p:embeddedFont>
    <p:embeddedFont>
      <p:font typeface="Cambria Math" panose="02040503050406030204" pitchFamily="18" charset="0"/>
      <p:regular r:id="rId31"/>
    </p:embeddedFont>
    <p:embeddedFont>
      <p:font typeface="等线" panose="02010600030101010101" pitchFamily="2" charset="-122"/>
      <p:regular r:id="rId32"/>
      <p:bold r:id="rId33"/>
    </p:embeddedFont>
    <p:embeddedFont>
      <p:font typeface="等线 Light" panose="02010600030101010101" pitchFamily="2" charset="-122"/>
      <p:regular r:id="rId34"/>
    </p:embeddedFont>
    <p:embeddedFont>
      <p:font typeface="黑体" panose="02010609060101010101" pitchFamily="49"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LLM" id="{CC0C762A-4A14-46F7-9E32-4A79B3B7CCBB}">
          <p14:sldIdLst>
            <p14:sldId id="1131"/>
            <p14:sldId id="1174"/>
            <p14:sldId id="1171"/>
            <p14:sldId id="1176"/>
            <p14:sldId id="1178"/>
            <p14:sldId id="1180"/>
            <p14:sldId id="1181"/>
            <p14:sldId id="1182"/>
            <p14:sldId id="1138"/>
            <p14:sldId id="1183"/>
            <p14:sldId id="1184"/>
            <p14:sldId id="1186"/>
            <p14:sldId id="1190"/>
            <p14:sldId id="1191"/>
            <p14:sldId id="1194"/>
            <p14:sldId id="1197"/>
            <p14:sldId id="1198"/>
            <p14:sldId id="1199"/>
            <p14:sldId id="1156"/>
            <p14:sldId id="1167"/>
            <p14:sldId id="1168"/>
            <p14:sldId id="1160"/>
            <p14:sldId id="1165"/>
            <p14:sldId id="1161"/>
            <p14:sldId id="1201"/>
            <p14:sldId id="11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E8A260-1238-F960-6573-ED06C736437C}" name="Duo WU" initials="DW" userId="88cd0b2cfc3cb57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DFA"/>
    <a:srgbClr val="A31F34"/>
    <a:srgbClr val="DAE3F3"/>
    <a:srgbClr val="FBE5D6"/>
    <a:srgbClr val="DEEBF7"/>
    <a:srgbClr val="FFFFFF"/>
    <a:srgbClr val="55418F"/>
    <a:srgbClr val="4456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2" autoAdjust="0"/>
    <p:restoredTop sz="80381" autoAdjust="0"/>
  </p:normalViewPr>
  <p:slideViewPr>
    <p:cSldViewPr snapToGrid="0">
      <p:cViewPr varScale="1">
        <p:scale>
          <a:sx n="77" d="100"/>
          <a:sy n="77" d="100"/>
        </p:scale>
        <p:origin x="28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3.fntdata"/><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95A92-9D05-44DE-A301-7ED964A2E231}" type="datetimeFigureOut">
              <a:rPr lang="zh-CN" altLang="en-US" smtClean="0"/>
              <a:t>2024/8/4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19B2-B7F7-4FC3-ADDD-06FC48D6E8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Good afternoon everyone.</a:t>
            </a:r>
            <a:r>
              <a:rPr lang="zh-CN" altLang="en-US" dirty="0">
                <a:latin typeface="Abadi" panose="020B0604020104020204" pitchFamily="34" charset="0"/>
              </a:rPr>
              <a:t> </a:t>
            </a:r>
            <a:r>
              <a:rPr lang="en-US" altLang="zh-CN" dirty="0">
                <a:latin typeface="Abadi" panose="020B0604020104020204" pitchFamily="34" charset="0"/>
              </a:rPr>
              <a:t>My</a:t>
            </a:r>
            <a:r>
              <a:rPr lang="zh-CN" altLang="en-US" dirty="0">
                <a:latin typeface="Abadi" panose="020B0604020104020204" pitchFamily="34" charset="0"/>
              </a:rPr>
              <a:t> </a:t>
            </a:r>
            <a:r>
              <a:rPr lang="en-US" altLang="zh-CN" dirty="0">
                <a:latin typeface="Abadi" panose="020B0604020104020204" pitchFamily="34" charset="0"/>
              </a:rPr>
              <a:t>name</a:t>
            </a:r>
            <a:r>
              <a:rPr lang="zh-CN" altLang="en-US" dirty="0">
                <a:latin typeface="Abadi" panose="020B0604020104020204" pitchFamily="34" charset="0"/>
              </a:rPr>
              <a:t> </a:t>
            </a:r>
            <a:r>
              <a:rPr lang="en-US" altLang="zh-CN" dirty="0">
                <a:latin typeface="Abadi" panose="020B0604020104020204" pitchFamily="34" charset="0"/>
              </a:rPr>
              <a:t>is</a:t>
            </a:r>
            <a:r>
              <a:rPr lang="zh-CN" altLang="en-US" dirty="0">
                <a:latin typeface="Abadi" panose="020B0604020104020204" pitchFamily="34" charset="0"/>
              </a:rPr>
              <a:t> </a:t>
            </a:r>
            <a:r>
              <a:rPr lang="en-US" altLang="zh-CN" dirty="0">
                <a:latin typeface="Abadi" panose="020B0604020104020204" pitchFamily="34" charset="0"/>
              </a:rPr>
              <a:t>duo </a:t>
            </a:r>
            <a:r>
              <a:rPr lang="en-US" altLang="zh-CN" dirty="0" err="1">
                <a:latin typeface="Abadi" panose="020B0604020104020204" pitchFamily="34" charset="0"/>
              </a:rPr>
              <a:t>wu</a:t>
            </a:r>
            <a:r>
              <a:rPr lang="en-US" altLang="zh-CN" dirty="0">
                <a:latin typeface="Abadi" panose="020B0604020104020204" pitchFamily="34" charset="0"/>
              </a:rPr>
              <a:t>. I am glad to introduce our work </a:t>
            </a:r>
            <a:r>
              <a:rPr lang="en-US" altLang="zh-CN" dirty="0" err="1">
                <a:latin typeface="Abadi" panose="020B0604020104020204" pitchFamily="34" charset="0"/>
              </a:rPr>
              <a:t>NetLLM</a:t>
            </a:r>
            <a:r>
              <a:rPr lang="en-US" altLang="zh-CN" dirty="0">
                <a:latin typeface="Abadi" panose="020B0604020104020204" pitchFamily="34" charset="0"/>
              </a:rPr>
              <a:t>. This is the work that we focus on using large language models to solve networking problems. Now let’s get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badi" panose="020B06040201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Hello! This is duo </a:t>
            </a:r>
            <a:r>
              <a:rPr lang="en-US" altLang="zh-CN" dirty="0" err="1">
                <a:latin typeface="Abadi" panose="020B0604020104020204" pitchFamily="34" charset="0"/>
              </a:rPr>
              <a:t>wu</a:t>
            </a:r>
            <a:r>
              <a:rPr lang="en-US" altLang="zh-CN" dirty="0">
                <a:latin typeface="Abadi" panose="020B0604020104020204" pitchFamily="34" charset="0"/>
              </a:rPr>
              <a:t>. I am glad to introduce our work </a:t>
            </a:r>
            <a:r>
              <a:rPr lang="en-US" altLang="zh-CN" dirty="0" err="1">
                <a:latin typeface="Abadi" panose="020B0604020104020204" pitchFamily="34" charset="0"/>
              </a:rPr>
              <a:t>NetLLM</a:t>
            </a:r>
            <a:r>
              <a:rPr lang="en-US" altLang="zh-CN" dirty="0">
                <a:latin typeface="Abadi" panose="020B0604020104020204" pitchFamily="34" charset="0"/>
              </a:rPr>
              <a:t>. This is the work that we focus on using large language models to solve networking problems. Now let’s get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endParaRPr lang="en-US" dirty="0"/>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1</a:t>
            </a:fld>
            <a:endParaRPr lang="zh-CN" altLang="en-US"/>
          </a:p>
        </p:txBody>
      </p:sp>
    </p:spTree>
    <p:extLst>
      <p:ext uri="{BB962C8B-B14F-4D97-AF65-F5344CB8AC3E}">
        <p14:creationId xmlns:p14="http://schemas.microsoft.com/office/powerpoint/2010/main" val="2229453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Why should we use LLM for networking? There are actually some certain </a:t>
            </a:r>
            <a:r>
              <a:rPr lang="en-US" altLang="zh-CN" dirty="0" err="1">
                <a:latin typeface="Abadi" panose="020B0604020104020204" pitchFamily="34" charset="0"/>
              </a:rPr>
              <a:t>beneftis</a:t>
            </a:r>
            <a:r>
              <a:rPr lang="en-US" altLang="zh-CN" dirty="0">
                <a:latin typeface="Abadi" panose="020B0604020104020204" pitchFamily="34" charset="0"/>
              </a:rPr>
              <a:t>.</a:t>
            </a:r>
          </a:p>
          <a:p>
            <a:r>
              <a:rPr lang="en-US" altLang="zh-CN" dirty="0">
                <a:latin typeface="Abadi" panose="020B0604020104020204" pitchFamily="34" charset="0"/>
              </a:rPr>
              <a:t>First, we use one LLM to solve various networking tasks. In this way, we no longer need to handcraft DNNs for different tasks, so the model engineering overhead can be </a:t>
            </a:r>
            <a:r>
              <a:rPr lang="en-US" altLang="zh-CN" dirty="0" err="1">
                <a:latin typeface="Abadi" panose="020B0604020104020204" pitchFamily="34" charset="0"/>
              </a:rPr>
              <a:t>mimized</a:t>
            </a:r>
            <a:r>
              <a:rPr lang="en-US" altLang="zh-CN" dirty="0">
                <a:latin typeface="Abadi" panose="020B0604020104020204" pitchFamily="34" charset="0"/>
              </a:rPr>
              <a:t>.</a:t>
            </a:r>
          </a:p>
          <a:p>
            <a:r>
              <a:rPr lang="en-US" altLang="zh-CN" dirty="0">
                <a:latin typeface="Abadi" panose="020B0604020104020204" pitchFamily="34" charset="0"/>
              </a:rPr>
              <a:t>What’s more, we can also utilize the powerful capabilities of the LLM to achieve better performance and generalization.</a:t>
            </a:r>
          </a:p>
          <a:p>
            <a:endParaRPr lang="en-US" altLang="zh-CN" dirty="0">
              <a:latin typeface="Abadi" panose="020B0604020104020204" pitchFamily="34" charset="0"/>
            </a:endParaRPr>
          </a:p>
          <a:p>
            <a:r>
              <a:rPr lang="en-US" altLang="zh-CN" dirty="0">
                <a:latin typeface="Abadi" panose="020B0604020104020204" pitchFamily="34" charset="0"/>
              </a:rPr>
              <a:t>Therefore, in this paper, we try to answer the following key question: </a:t>
            </a:r>
            <a:r>
              <a:rPr lang="en-US" altLang="zh-CN" sz="1200" dirty="0">
                <a:latin typeface="Abadi" panose="020B0604020104020204" pitchFamily="34" charset="0"/>
                <a:cs typeface="Calibri" panose="020F0502020204030204" pitchFamily="34" charset="0"/>
              </a:rPr>
              <a:t>Can we efficiently harness the capabilities of LLM to achieve “one model for all networking tasks” with even better performance?</a:t>
            </a:r>
          </a:p>
          <a:p>
            <a:r>
              <a:rPr lang="en-US" altLang="zh-CN" dirty="0">
                <a:latin typeface="Abadi" panose="020B0604020104020204" pitchFamily="34" charset="0"/>
                <a:cs typeface="Calibri" panose="020F0502020204030204" pitchFamily="34" charset="0"/>
              </a:rPr>
              <a:t>The answer is yes, through our framework </a:t>
            </a:r>
            <a:r>
              <a:rPr lang="en-US" altLang="zh-CN" dirty="0" err="1">
                <a:latin typeface="Abadi" panose="020B0604020104020204" pitchFamily="34" charset="0"/>
                <a:cs typeface="Calibri" panose="020F0502020204030204" pitchFamily="34" charset="0"/>
              </a:rPr>
              <a:t>NetLLM</a:t>
            </a:r>
            <a:r>
              <a:rPr lang="en-US" altLang="zh-CN" dirty="0">
                <a:latin typeface="Abadi" panose="020B0604020104020204" pitchFamily="34" charset="0"/>
                <a:cs typeface="Calibri" panose="020F0502020204030204" pitchFamily="34" charset="0"/>
              </a:rPr>
              <a:t>.</a:t>
            </a:r>
            <a:endParaRPr lang="zh-CN" altLang="en-US" dirty="0">
              <a:latin typeface="Abadi" panose="020B0604020104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10</a:t>
            </a:fld>
            <a:endParaRPr lang="zh-CN" altLang="en-US"/>
          </a:p>
        </p:txBody>
      </p:sp>
    </p:spTree>
    <p:extLst>
      <p:ext uri="{BB962C8B-B14F-4D97-AF65-F5344CB8AC3E}">
        <p14:creationId xmlns:p14="http://schemas.microsoft.com/office/powerpoint/2010/main" val="205729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Next, let’s talk how we design the </a:t>
            </a:r>
            <a:r>
              <a:rPr lang="en-US" altLang="zh-CN" dirty="0" err="1">
                <a:latin typeface="Abadi" panose="020B0604020104020204" pitchFamily="34" charset="0"/>
              </a:rPr>
              <a:t>NetLLM</a:t>
            </a:r>
            <a:r>
              <a:rPr lang="en-US" altLang="zh-CN" dirty="0">
                <a:latin typeface="Abadi" panose="020B0604020104020204" pitchFamily="34" charset="0"/>
              </a:rPr>
              <a:t> framework to approach our goal</a:t>
            </a:r>
            <a:endParaRPr lang="zh-CN" altLang="en-US" dirty="0">
              <a:latin typeface="Abadi" panose="020B0604020104020204" pitchFamily="34" charset="0"/>
            </a:endParaRPr>
          </a:p>
          <a:p>
            <a:endParaRPr lang="en-US" dirty="0"/>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11</a:t>
            </a:fld>
            <a:endParaRPr lang="zh-CN" altLang="en-US"/>
          </a:p>
        </p:txBody>
      </p:sp>
    </p:spTree>
    <p:extLst>
      <p:ext uri="{BB962C8B-B14F-4D97-AF65-F5344CB8AC3E}">
        <p14:creationId xmlns:p14="http://schemas.microsoft.com/office/powerpoint/2010/main" val="2441366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00000"/>
              </a:lnSpc>
              <a:buNone/>
            </a:pPr>
            <a:r>
              <a:rPr lang="en-US" altLang="zh-CN" dirty="0" err="1">
                <a:latin typeface="Abadi" panose="020B0604020104020204" pitchFamily="34" charset="0"/>
              </a:rPr>
              <a:t>NetLLM</a:t>
            </a:r>
            <a:r>
              <a:rPr lang="en-US" altLang="zh-CN" dirty="0">
                <a:latin typeface="Abadi" panose="020B0604020104020204" pitchFamily="34" charset="0"/>
              </a:rPr>
              <a:t>: the first framework to </a:t>
            </a:r>
            <a:r>
              <a:rPr lang="en-US" altLang="zh-CN" dirty="0">
                <a:solidFill>
                  <a:srgbClr val="7030A0"/>
                </a:solidFill>
                <a:latin typeface="Abadi" panose="020B0604020104020204" pitchFamily="34" charset="0"/>
              </a:rPr>
              <a:t>adapt the LLM to solve networking tasks with low efforts. </a:t>
            </a:r>
          </a:p>
          <a:p>
            <a:pPr marL="0" indent="0">
              <a:lnSpc>
                <a:spcPct val="100000"/>
              </a:lnSpc>
              <a:buNone/>
            </a:pPr>
            <a:r>
              <a:rPr lang="en-US" altLang="zh-CN" dirty="0">
                <a:solidFill>
                  <a:srgbClr val="7030A0"/>
                </a:solidFill>
                <a:latin typeface="Abadi" panose="020B0604020104020204" pitchFamily="34" charset="0"/>
              </a:rPr>
              <a:t>That said, while the LLM is originally designed for NLP, we can wrap the LLM with this framework to make it solve networking problems.</a:t>
            </a:r>
          </a:p>
          <a:p>
            <a:pPr marL="0" indent="0">
              <a:lnSpc>
                <a:spcPct val="100000"/>
              </a:lnSpc>
              <a:buNone/>
            </a:pPr>
            <a:endParaRPr lang="en-US" altLang="zh-CN" dirty="0">
              <a:solidFill>
                <a:srgbClr val="7030A0"/>
              </a:solidFill>
              <a:latin typeface="Abadi" panose="020B0604020104020204" pitchFamily="34" charset="0"/>
            </a:endParaRPr>
          </a:p>
          <a:p>
            <a:r>
              <a:rPr lang="en-US" altLang="zh-CN" dirty="0"/>
              <a:t>To be more specific, </a:t>
            </a:r>
            <a:r>
              <a:rPr lang="en-US" altLang="zh-CN" dirty="0" err="1"/>
              <a:t>NetLLM</a:t>
            </a:r>
            <a:r>
              <a:rPr lang="en-US" altLang="zh-CN" dirty="0"/>
              <a:t>  consists of the following three modules to address three key challenges.</a:t>
            </a:r>
          </a:p>
          <a:p>
            <a:r>
              <a:rPr lang="en-US" altLang="zh-CN" dirty="0"/>
              <a:t>First is the multimodal encoder, which enables the LLM to understand the networking information effectively.</a:t>
            </a:r>
          </a:p>
          <a:p>
            <a:r>
              <a:rPr lang="en-US" altLang="zh-CN" dirty="0"/>
              <a:t>The second is the networking head, it enables the LLM to efficiently generate answers for networking.</a:t>
            </a:r>
          </a:p>
          <a:p>
            <a:r>
              <a:rPr lang="en-US" altLang="zh-CN" dirty="0"/>
              <a:t>Finally, we have a module called data-driven low-rank networking adaptation. It allows the LLM to efficiently learn domain knowledge for networking.</a:t>
            </a:r>
          </a:p>
          <a:p>
            <a:r>
              <a:rPr lang="en-US" altLang="zh-CN" dirty="0"/>
              <a:t>To make our discussion concrete, we will use three example cases to discuss the </a:t>
            </a:r>
            <a:r>
              <a:rPr lang="en-US" altLang="zh-CN" dirty="0" err="1"/>
              <a:t>eidea</a:t>
            </a:r>
            <a:r>
              <a:rPr lang="en-US" altLang="zh-CN" dirty="0"/>
              <a:t> of </a:t>
            </a:r>
            <a:r>
              <a:rPr lang="en-US" altLang="zh-CN" dirty="0" err="1"/>
              <a:t>NetLLM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12</a:t>
            </a:fld>
            <a:endParaRPr lang="zh-CN" altLang="en-US"/>
          </a:p>
        </p:txBody>
      </p:sp>
    </p:spTree>
    <p:extLst>
      <p:ext uri="{BB962C8B-B14F-4D97-AF65-F5344CB8AC3E}">
        <p14:creationId xmlns:p14="http://schemas.microsoft.com/office/powerpoint/2010/main" val="2401601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 will first talk about the multimodal encoder. </a:t>
            </a:r>
          </a:p>
          <a:p>
            <a:r>
              <a:rPr lang="en-US" altLang="zh-CN" dirty="0">
                <a:latin typeface="Abadi" panose="020B0604020104020204" pitchFamily="34" charset="0"/>
              </a:rPr>
              <a:t>We know that networking tasks often collect various pieces of information for decisions. For instance, in bitrate streaming, we often collect network throughputs for bitrate decisions, which are represented as time-series data. Unfortunately, these pieces of information differ from plain text in terms of their modalities. Therefore, the LLM cannot directly process the networking information.</a:t>
            </a:r>
          </a:p>
        </p:txBody>
      </p:sp>
      <p:sp>
        <p:nvSpPr>
          <p:cNvPr id="4" name="灯片编号占位符 3"/>
          <p:cNvSpPr>
            <a:spLocks noGrp="1"/>
          </p:cNvSpPr>
          <p:nvPr>
            <p:ph type="sldNum" sz="quarter" idx="5"/>
          </p:nvPr>
        </p:nvSpPr>
        <p:spPr/>
        <p:txBody>
          <a:bodyPr/>
          <a:lstStyle/>
          <a:p>
            <a:fld id="{DED419B2-B7F7-4FC3-ADDD-06FC48D6E8BF}" type="slidenum">
              <a:rPr lang="zh-CN" altLang="en-US" smtClean="0"/>
              <a:t>13</a:t>
            </a:fld>
            <a:endParaRPr lang="zh-CN" altLang="en-US"/>
          </a:p>
        </p:txBody>
      </p:sp>
    </p:spTree>
    <p:extLst>
      <p:ext uri="{BB962C8B-B14F-4D97-AF65-F5344CB8AC3E}">
        <p14:creationId xmlns:p14="http://schemas.microsoft.com/office/powerpoint/2010/main" val="2233945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So to address this challenge, we design the multimodal encoder. Our key idea is to project multimodal data into the same feature space as texts, so that the LLM can understand the multimodal networking information.</a:t>
            </a:r>
          </a:p>
          <a:p>
            <a:endParaRPr lang="en-US" altLang="zh-CN" dirty="0">
              <a:latin typeface="Abadi" panose="020B0604020104020204" pitchFamily="34" charset="0"/>
            </a:endParaRPr>
          </a:p>
          <a:p>
            <a:r>
              <a:rPr lang="en-US" altLang="zh-CN" dirty="0">
                <a:latin typeface="Abadi" panose="020B0604020104020204" pitchFamily="34" charset="0"/>
              </a:rPr>
              <a:t>Specifically, for each modality, we reuse an existing feature encoder to extract features from raw data, such as vision transformer for image, and graph neural network for graph. Then, we use a linear layer to project these features to the feature space as text. Finally, we use a layer normalization layer to normalize these features to improve training </a:t>
            </a:r>
            <a:r>
              <a:rPr lang="en-US" altLang="zh-CN" dirty="0" err="1">
                <a:latin typeface="Abadi" panose="020B0604020104020204" pitchFamily="34" charset="0"/>
              </a:rPr>
              <a:t>stalibility</a:t>
            </a:r>
            <a:r>
              <a:rPr lang="en-US" altLang="zh-CN" dirty="0">
                <a:latin typeface="Abadi" panose="020B0604020104020204" pitchFamily="34" charset="0"/>
              </a:rPr>
              <a:t>. This will results in some text-like features that the LLM can effectively process.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14</a:t>
            </a:fld>
            <a:endParaRPr lang="zh-CN" altLang="en-US"/>
          </a:p>
        </p:txBody>
      </p:sp>
    </p:spTree>
    <p:extLst>
      <p:ext uri="{BB962C8B-B14F-4D97-AF65-F5344CB8AC3E}">
        <p14:creationId xmlns:p14="http://schemas.microsoft.com/office/powerpoint/2010/main" val="222867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After enabling the LLM to understand networking information, the next question is how to let the LLM generate answers for networking efficiently.</a:t>
            </a:r>
          </a:p>
          <a:p>
            <a:endParaRPr lang="en-US" altLang="zh-CN" dirty="0">
              <a:latin typeface="Abadi" panose="020B0604020104020204" pitchFamily="34" charset="0"/>
            </a:endParaRPr>
          </a:p>
          <a:p>
            <a:r>
              <a:rPr lang="en-US" altLang="zh-CN" dirty="0">
                <a:latin typeface="Abadi" panose="020B0604020104020204" pitchFamily="34" charset="0"/>
              </a:rPr>
              <a:t>First of all, we need to look at the default mechanism for LLM to generate answers. By default, the LLM generates answer based on token generation using a language modeling output head. This figure demonstrates this mechanism. The output features of the LLM will be fed to the language modeling head, then the this head will predict a token. The generated token will be iteratively fed to the LLM to predict the next token. This process will keep going until we have a </a:t>
            </a:r>
            <a:r>
              <a:rPr lang="en-US" altLang="zh-CN" dirty="0" err="1">
                <a:latin typeface="Abadi" panose="020B0604020104020204" pitchFamily="34" charset="0"/>
              </a:rPr>
              <a:t>speicial</a:t>
            </a:r>
            <a:r>
              <a:rPr lang="en-US" altLang="zh-CN" dirty="0">
                <a:latin typeface="Abadi" panose="020B0604020104020204" pitchFamily="34" charset="0"/>
              </a:rPr>
              <a:t> token called end of sentence is predicted.</a:t>
            </a:r>
          </a:p>
          <a:p>
            <a:endParaRPr lang="en-US" altLang="zh-CN" dirty="0">
              <a:latin typeface="Abadi" panose="020B0604020104020204" pitchFamily="34" charset="0"/>
            </a:endParaRPr>
          </a:p>
          <a:p>
            <a:r>
              <a:rPr lang="en-US" altLang="zh-CN" dirty="0">
                <a:latin typeface="Abadi" panose="020B0604020104020204" pitchFamily="34" charset="0"/>
              </a:rPr>
              <a:t>While this mechanism is well suited in NLP, it presents some limitation in the field of networking.</a:t>
            </a:r>
          </a:p>
          <a:p>
            <a:endParaRPr lang="en-US" altLang="zh-CN" dirty="0">
              <a:latin typeface="Abadi" panose="020B0604020104020204" pitchFamily="34" charset="0"/>
            </a:endParaRPr>
          </a:p>
          <a:p>
            <a:r>
              <a:rPr lang="en-US" altLang="zh-CN" dirty="0">
                <a:latin typeface="Abadi" panose="020B0604020104020204" pitchFamily="34" charset="0"/>
              </a:rPr>
              <a:t>First, we can see that it takes multiple inferences for the LLM to generate a single answer, this will results in high generation latency. For example, in this figure, the LLM need 4 inferences to generate a bitrate. Besides, due to the uncertainty of token prediction, the generated answers can be </a:t>
            </a:r>
            <a:r>
              <a:rPr lang="en-US" altLang="zh-CN" dirty="0" err="1">
                <a:latin typeface="Abadi" panose="020B0604020104020204" pitchFamily="34" charset="0"/>
              </a:rPr>
              <a:t>invalied</a:t>
            </a:r>
            <a:r>
              <a:rPr lang="en-US" altLang="zh-CN" dirty="0">
                <a:latin typeface="Abadi" panose="020B0604020104020204" pitchFamily="34" charset="0"/>
              </a:rPr>
              <a:t>. For example, in this figure, the generated bitrate does not match any bitrate versions of the encoded video, so we cannot use it to download the video.</a:t>
            </a:r>
          </a:p>
          <a:p>
            <a:endParaRPr lang="en-US" altLang="zh-CN" dirty="0">
              <a:latin typeface="Abadi" panose="020B0604020104020204" pitchFamily="34" charset="0"/>
            </a:endParaRPr>
          </a:p>
          <a:p>
            <a:r>
              <a:rPr lang="en-US" altLang="zh-CN" dirty="0">
                <a:latin typeface="Abadi" panose="020B0604020104020204" pitchFamily="34" charset="0"/>
              </a:rPr>
              <a:t>To address this challenge, our key idea is to replace the default language modeling head with our customized task-specific networking head. Each networking head is in fact a linear output layer to generate task-specific answers directly. For instance, in this figure, we design the networking head to output the probability distribution of bitrates, then we can sample a bitrate from the bitrate distribution. While this approach is simple, we can see that it can indeed generate answers in a single inference, and also guarantee the validness the generated answers.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15</a:t>
            </a:fld>
            <a:endParaRPr lang="zh-CN" altLang="en-US"/>
          </a:p>
        </p:txBody>
      </p:sp>
    </p:spTree>
    <p:extLst>
      <p:ext uri="{BB962C8B-B14F-4D97-AF65-F5344CB8AC3E}">
        <p14:creationId xmlns:p14="http://schemas.microsoft.com/office/powerpoint/2010/main" val="3850630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So far, we already address two key challenges, but due to the large domain gap between NLP and networking, the LLM cannot solve networking tasks very well.</a:t>
            </a:r>
          </a:p>
          <a:p>
            <a:endParaRPr lang="en-US" altLang="zh-CN" dirty="0">
              <a:latin typeface="Abadi" panose="020B0604020104020204" pitchFamily="34" charset="0"/>
            </a:endParaRPr>
          </a:p>
          <a:p>
            <a:r>
              <a:rPr lang="en-US" altLang="zh-CN" dirty="0">
                <a:latin typeface="Abadi" panose="020B0604020104020204" pitchFamily="34" charset="0"/>
              </a:rPr>
              <a:t>Therefore, we need to fine-tune the LLM to learn domain knowledge for networking.</a:t>
            </a:r>
          </a:p>
          <a:p>
            <a:endParaRPr lang="en-US" altLang="zh-CN" dirty="0">
              <a:latin typeface="Abadi" panose="020B0604020104020204" pitchFamily="34" charset="0"/>
            </a:endParaRPr>
          </a:p>
          <a:p>
            <a:r>
              <a:rPr lang="en-US" altLang="zh-CN" dirty="0">
                <a:latin typeface="Abadi" panose="020B0604020104020204" pitchFamily="34" charset="0"/>
              </a:rPr>
              <a:t>However, the costs of fine-tuning the LLM can be expensive </a:t>
            </a:r>
            <a:r>
              <a:rPr lang="en-US" altLang="zh-CN" dirty="0" err="1">
                <a:latin typeface="Abadi" panose="020B0604020104020204" pitchFamily="34" charset="0"/>
              </a:rPr>
              <a:t>becaues</a:t>
            </a:r>
            <a:r>
              <a:rPr lang="en-US" altLang="zh-CN" dirty="0">
                <a:latin typeface="Abadi" panose="020B0604020104020204" pitchFamily="34" charset="0"/>
              </a:rPr>
              <a:t> of the large parameter size of the LLM.</a:t>
            </a:r>
          </a:p>
          <a:p>
            <a:endParaRPr lang="en-US" altLang="zh-CN" dirty="0">
              <a:latin typeface="Abadi" panose="020B0604020104020204" pitchFamily="34" charset="0"/>
            </a:endParaRPr>
          </a:p>
          <a:p>
            <a:r>
              <a:rPr lang="en-US" altLang="zh-CN" dirty="0">
                <a:latin typeface="Abadi" panose="020B0604020104020204" pitchFamily="34" charset="0"/>
              </a:rPr>
              <a:t>The reasons are two-fold.</a:t>
            </a:r>
          </a:p>
          <a:p>
            <a:endParaRPr lang="en-US" altLang="zh-CN" dirty="0">
              <a:latin typeface="Abadi" panose="020B0604020104020204" pitchFamily="34" charset="0"/>
            </a:endParaRPr>
          </a:p>
          <a:p>
            <a:r>
              <a:rPr lang="en-US" altLang="zh-CN" dirty="0">
                <a:latin typeface="Abadi" panose="020B0604020104020204" pitchFamily="34" charset="0"/>
              </a:rPr>
              <a:t>First, we know that reinforcement learning has been widely used in networking. It requires to actively interact with the environments to collect experience dataset for training. So if we use the standard RL to fine-tune the LLM, we will spend a lot of time having the LLM interact with the environments. This process is time-consuming.</a:t>
            </a:r>
          </a:p>
          <a:p>
            <a:endParaRPr lang="en-US" altLang="zh-CN" dirty="0">
              <a:latin typeface="Abadi" panose="020B0604020104020204" pitchFamily="34" charset="0"/>
            </a:endParaRPr>
          </a:p>
          <a:p>
            <a:r>
              <a:rPr lang="en-US" altLang="zh-CN" dirty="0">
                <a:latin typeface="Abadi" panose="020B0604020104020204" pitchFamily="34" charset="0"/>
              </a:rPr>
              <a:t>Second, since the parameter size of the LLM is huge, if we fully fine-tune all of its parameters, the training time will also be expensive.</a:t>
            </a:r>
          </a:p>
          <a:p>
            <a:endParaRPr lang="en-US" altLang="zh-CN" dirty="0">
              <a:latin typeface="Abadi" panose="020B0604020104020204" pitchFamily="34" charset="0"/>
            </a:endParaRPr>
          </a:p>
        </p:txBody>
      </p:sp>
      <p:sp>
        <p:nvSpPr>
          <p:cNvPr id="4" name="灯片编号占位符 3"/>
          <p:cNvSpPr>
            <a:spLocks noGrp="1"/>
          </p:cNvSpPr>
          <p:nvPr>
            <p:ph type="sldNum" sz="quarter" idx="5"/>
          </p:nvPr>
        </p:nvSpPr>
        <p:spPr/>
        <p:txBody>
          <a:bodyPr/>
          <a:lstStyle/>
          <a:p>
            <a:fld id="{DED419B2-B7F7-4FC3-ADDD-06FC48D6E8BF}" type="slidenum">
              <a:rPr lang="zh-CN" altLang="en-US" smtClean="0"/>
              <a:t>16</a:t>
            </a:fld>
            <a:endParaRPr lang="zh-CN" altLang="en-US"/>
          </a:p>
        </p:txBody>
      </p:sp>
    </p:spTree>
    <p:extLst>
      <p:ext uri="{BB962C8B-B14F-4D97-AF65-F5344CB8AC3E}">
        <p14:creationId xmlns:p14="http://schemas.microsoft.com/office/powerpoint/2010/main" val="17553620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Our DD-LRNA comes to the </a:t>
            </a:r>
            <a:r>
              <a:rPr lang="en-US" altLang="zh-CN" dirty="0" err="1">
                <a:latin typeface="Abadi" panose="020B0604020104020204" pitchFamily="34" charset="0"/>
              </a:rPr>
              <a:t>rescure</a:t>
            </a:r>
            <a:r>
              <a:rPr lang="en-US" altLang="zh-CN" dirty="0">
                <a:latin typeface="Abadi" panose="020B0604020104020204" pitchFamily="34" charset="0"/>
              </a:rPr>
              <a:t>. First, it remove the active interaction between the LLM and environments based on the data-driven RL technique. Instead, it use an existing non-LLM policy to collect the dataset once before training, the use the dataset to train the LLM throughput the training process. This can reduce more than 30% of training time compared to standard RL training. </a:t>
            </a:r>
          </a:p>
          <a:p>
            <a:endParaRPr lang="en-US" altLang="zh-CN" dirty="0">
              <a:latin typeface="Abadi" panose="020B0604020104020204" pitchFamily="34" charset="0"/>
            </a:endParaRPr>
          </a:p>
          <a:p>
            <a:r>
              <a:rPr lang="en-US" altLang="zh-CN" dirty="0">
                <a:latin typeface="Abadi" panose="020B0604020104020204" pitchFamily="34" charset="0"/>
              </a:rPr>
              <a:t>Second, the DD-LRNA inserts some low-rank matrices to approximate the </a:t>
            </a:r>
            <a:r>
              <a:rPr lang="en-US" altLang="zh-CN" dirty="0" err="1">
                <a:latin typeface="Abadi" panose="020B0604020104020204" pitchFamily="34" charset="0"/>
              </a:rPr>
              <a:t>chaneges</a:t>
            </a:r>
            <a:r>
              <a:rPr lang="en-US" altLang="zh-CN" dirty="0">
                <a:latin typeface="Abadi" panose="020B0604020104020204" pitchFamily="34" charset="0"/>
              </a:rPr>
              <a:t> needed in the LLM parameters. This can constrain the parameter update to a small amount of parameters. Therefore, it can </a:t>
            </a:r>
            <a:r>
              <a:rPr lang="en-US" altLang="zh-CN" dirty="0" err="1">
                <a:latin typeface="Abadi" panose="020B0604020104020204" pitchFamily="34" charset="0"/>
              </a:rPr>
              <a:t>signifantly</a:t>
            </a:r>
            <a:r>
              <a:rPr lang="en-US" altLang="zh-CN" dirty="0">
                <a:latin typeface="Abadi" panose="020B0604020104020204" pitchFamily="34" charset="0"/>
              </a:rPr>
              <a:t> reduce the training time, with the reduction of more than 15%.</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17</a:t>
            </a:fld>
            <a:endParaRPr lang="zh-CN" altLang="en-US"/>
          </a:p>
        </p:txBody>
      </p:sp>
    </p:spTree>
    <p:extLst>
      <p:ext uri="{BB962C8B-B14F-4D97-AF65-F5344CB8AC3E}">
        <p14:creationId xmlns:p14="http://schemas.microsoft.com/office/powerpoint/2010/main" val="3762709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r>
              <a:rPr lang="en-US" dirty="0"/>
              <a:t>Finally, Let’s discuss our main evaluation results.</a:t>
            </a:r>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18</a:t>
            </a:fld>
            <a:endParaRPr lang="zh-CN" altLang="en-US"/>
          </a:p>
        </p:txBody>
      </p:sp>
    </p:spTree>
    <p:extLst>
      <p:ext uri="{BB962C8B-B14F-4D97-AF65-F5344CB8AC3E}">
        <p14:creationId xmlns:p14="http://schemas.microsoft.com/office/powerpoint/2010/main" val="3137147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Now let’s talk about our experiments.</a:t>
            </a:r>
          </a:p>
          <a:p>
            <a:r>
              <a:rPr lang="en-US" altLang="zh-CN" dirty="0">
                <a:latin typeface="Abadi" panose="020B0604020104020204" pitchFamily="34" charset="0"/>
              </a:rPr>
              <a:t>In our experiments, we evaluate </a:t>
            </a:r>
            <a:r>
              <a:rPr lang="en-US" altLang="zh-CN" dirty="0" err="1">
                <a:latin typeface="Abadi" panose="020B0604020104020204" pitchFamily="34" charset="0"/>
              </a:rPr>
              <a:t>NetLLM</a:t>
            </a:r>
            <a:r>
              <a:rPr lang="en-US" altLang="zh-CN" dirty="0">
                <a:latin typeface="Abadi" panose="020B0604020104020204" pitchFamily="34" charset="0"/>
              </a:rPr>
              <a:t> on three tasks, viewport prediction, adaptive bitrate streaming and cluster job scheduling.</a:t>
            </a:r>
          </a:p>
          <a:p>
            <a:r>
              <a:rPr lang="en-US" altLang="zh-CN" dirty="0">
                <a:latin typeface="Abadi" panose="020B0604020104020204" pitchFamily="34" charset="0"/>
              </a:rPr>
              <a:t>We compare </a:t>
            </a:r>
            <a:r>
              <a:rPr lang="en-US" altLang="zh-CN" dirty="0" err="1">
                <a:latin typeface="Abadi" panose="020B0604020104020204" pitchFamily="34" charset="0"/>
              </a:rPr>
              <a:t>NetLLM</a:t>
            </a:r>
            <a:r>
              <a:rPr lang="en-US" altLang="zh-CN" dirty="0">
                <a:latin typeface="Abadi" panose="020B0604020104020204" pitchFamily="34" charset="0"/>
              </a:rPr>
              <a:t> with three other algorithms on each task, and we use the Llama2-7B as the default foundation model.</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19</a:t>
            </a:fld>
            <a:endParaRPr lang="zh-CN" altLang="en-US"/>
          </a:p>
        </p:txBody>
      </p:sp>
    </p:spTree>
    <p:extLst>
      <p:ext uri="{BB962C8B-B14F-4D97-AF65-F5344CB8AC3E}">
        <p14:creationId xmlns:p14="http://schemas.microsoft.com/office/powerpoint/2010/main" val="4179245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presentation will have four parts. The first part we will talk about the motivation our work. So let’s start the first part.</a:t>
            </a:r>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2</a:t>
            </a:fld>
            <a:endParaRPr lang="zh-CN" altLang="en-US"/>
          </a:p>
        </p:txBody>
      </p:sp>
    </p:spTree>
    <p:extLst>
      <p:ext uri="{BB962C8B-B14F-4D97-AF65-F5344CB8AC3E}">
        <p14:creationId xmlns:p14="http://schemas.microsoft.com/office/powerpoint/2010/main" val="2911911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 first evaluate the performance of each method when the testing distributions are the same as training distributions.</a:t>
            </a:r>
          </a:p>
          <a:p>
            <a:r>
              <a:rPr lang="en-US" altLang="zh-CN" dirty="0">
                <a:latin typeface="Abadi" panose="020B0604020104020204" pitchFamily="34" charset="0"/>
              </a:rPr>
              <a:t>The results are illustrated in the right figure.</a:t>
            </a:r>
          </a:p>
          <a:p>
            <a:r>
              <a:rPr lang="en-US" altLang="zh-CN" dirty="0">
                <a:latin typeface="Abadi" panose="020B0604020104020204" pitchFamily="34" charset="0"/>
              </a:rPr>
              <a:t>We can see that the </a:t>
            </a:r>
            <a:r>
              <a:rPr lang="en-US" altLang="zh-CN" dirty="0" err="1">
                <a:latin typeface="Abadi" panose="020B0604020104020204" pitchFamily="34" charset="0"/>
              </a:rPr>
              <a:t>NetLLM</a:t>
            </a:r>
            <a:r>
              <a:rPr lang="en-US" altLang="zh-CN" dirty="0">
                <a:latin typeface="Abadi" panose="020B0604020104020204" pitchFamily="34" charset="0"/>
              </a:rPr>
              <a:t>-adapted Llama2 significantly outperforms baselines across all tasks! This demonstrates the effectiveness of </a:t>
            </a:r>
            <a:r>
              <a:rPr lang="en-US" altLang="zh-CN" dirty="0" err="1">
                <a:latin typeface="Abadi" panose="020B0604020104020204" pitchFamily="34" charset="0"/>
              </a:rPr>
              <a:t>NetLLM</a:t>
            </a:r>
            <a:r>
              <a:rPr lang="en-US" altLang="zh-CN" dirty="0">
                <a:latin typeface="Abadi" panose="020B0604020104020204" pitchFamily="34" charset="0"/>
              </a:rPr>
              <a:t> in networking adaptation. What’s more, the results here also showcase the potential of using a single LLM to solve different networking tasks.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20</a:t>
            </a:fld>
            <a:endParaRPr lang="zh-CN" altLang="en-US"/>
          </a:p>
        </p:txBody>
      </p:sp>
    </p:spTree>
    <p:extLst>
      <p:ext uri="{BB962C8B-B14F-4D97-AF65-F5344CB8AC3E}">
        <p14:creationId xmlns:p14="http://schemas.microsoft.com/office/powerpoint/2010/main" val="17080613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Next, we evaluate the generalization performance of each method.</a:t>
            </a:r>
          </a:p>
          <a:p>
            <a:r>
              <a:rPr lang="en-US" altLang="zh-CN" dirty="0">
                <a:latin typeface="Abadi" panose="020B0604020104020204" pitchFamily="34" charset="0"/>
              </a:rPr>
              <a:t>Still, we can see that the </a:t>
            </a:r>
            <a:r>
              <a:rPr lang="en-US" altLang="zh-CN" dirty="0" err="1">
                <a:latin typeface="Abadi" panose="020B0604020104020204" pitchFamily="34" charset="0"/>
              </a:rPr>
              <a:t>NetLLM</a:t>
            </a:r>
            <a:r>
              <a:rPr lang="en-US" altLang="zh-CN" dirty="0">
                <a:latin typeface="Abadi" panose="020B0604020104020204" pitchFamily="34" charset="0"/>
              </a:rPr>
              <a:t>-adapted Llama2 also achieve better generalization performance than others.</a:t>
            </a:r>
          </a:p>
          <a:p>
            <a:r>
              <a:rPr lang="en-US" altLang="zh-CN" dirty="0">
                <a:latin typeface="Abadi" panose="020B0604020104020204" pitchFamily="34" charset="0"/>
              </a:rPr>
              <a:t>This indicates that with </a:t>
            </a:r>
            <a:r>
              <a:rPr lang="en-US" altLang="zh-CN" dirty="0" err="1">
                <a:latin typeface="Abadi" panose="020B0604020104020204" pitchFamily="34" charset="0"/>
              </a:rPr>
              <a:t>NetLLM</a:t>
            </a:r>
            <a:r>
              <a:rPr lang="en-US" altLang="zh-CN" dirty="0">
                <a:latin typeface="Abadi" panose="020B0604020104020204" pitchFamily="34" charset="0"/>
              </a:rPr>
              <a:t>, we can indeed utilize the extensive knowledge of LLM to achieve stronger generalization.</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21</a:t>
            </a:fld>
            <a:endParaRPr lang="zh-CN" altLang="en-US"/>
          </a:p>
        </p:txBody>
      </p:sp>
    </p:spTree>
    <p:extLst>
      <p:ext uri="{BB962C8B-B14F-4D97-AF65-F5344CB8AC3E}">
        <p14:creationId xmlns:p14="http://schemas.microsoft.com/office/powerpoint/2010/main" val="2311548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To understand why LLM can be used for networking, we investigate the importance of its pre-trained knowledge.</a:t>
            </a:r>
          </a:p>
          <a:p>
            <a:r>
              <a:rPr lang="en-US" altLang="zh-CN" dirty="0">
                <a:latin typeface="Abadi" panose="020B0604020104020204" pitchFamily="34" charset="0"/>
              </a:rPr>
              <a:t>We remove the pre-trained knowledge of LLM by randomly setting its model parameters, and compare its performance with the regular case.</a:t>
            </a:r>
          </a:p>
          <a:p>
            <a:r>
              <a:rPr lang="en-US" altLang="zh-CN" dirty="0">
                <a:latin typeface="Abadi" panose="020B0604020104020204" pitchFamily="34" charset="0"/>
              </a:rPr>
              <a:t>We can see that after removing the pre-trained knowledge, the performance of LLM significantly decreases. This show that LLM indeed contains some common knowledge and thus the pre-trained knowledge is essential for solving networking problems.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22</a:t>
            </a:fld>
            <a:endParaRPr lang="zh-CN" altLang="en-US"/>
          </a:p>
        </p:txBody>
      </p:sp>
    </p:spTree>
    <p:extLst>
      <p:ext uri="{BB962C8B-B14F-4D97-AF65-F5344CB8AC3E}">
        <p14:creationId xmlns:p14="http://schemas.microsoft.com/office/powerpoint/2010/main" val="58494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Next, we investigate the whether </a:t>
            </a:r>
            <a:r>
              <a:rPr lang="en-US" altLang="zh-CN" dirty="0" err="1">
                <a:latin typeface="Abadi" panose="020B0604020104020204" pitchFamily="34" charset="0"/>
              </a:rPr>
              <a:t>NetLLM</a:t>
            </a:r>
            <a:r>
              <a:rPr lang="en-US" altLang="zh-CN" dirty="0">
                <a:latin typeface="Abadi" panose="020B0604020104020204" pitchFamily="34" charset="0"/>
              </a:rPr>
              <a:t> is applicable to various LLMs.</a:t>
            </a:r>
          </a:p>
          <a:p>
            <a:r>
              <a:rPr lang="en-US" altLang="zh-CN" dirty="0">
                <a:latin typeface="Abadi" panose="020B0604020104020204" pitchFamily="34" charset="0"/>
              </a:rPr>
              <a:t>We find an interesting phenomenon. When the parameter size is less than 1 billion, the LLM starts to perform well on VP but poorly on ABR. That said, it is no longer able to generalize across different networking tasks. This suggests that the 1 billion could be the boarder line when using LLMs for networking problems.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23</a:t>
            </a:fld>
            <a:endParaRPr lang="zh-CN" altLang="en-US"/>
          </a:p>
        </p:txBody>
      </p:sp>
    </p:spTree>
    <p:extLst>
      <p:ext uri="{BB962C8B-B14F-4D97-AF65-F5344CB8AC3E}">
        <p14:creationId xmlns:p14="http://schemas.microsoft.com/office/powerpoint/2010/main" val="2023983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Next, we investigate the impacts of LLM parameter size.</a:t>
            </a:r>
          </a:p>
          <a:p>
            <a:r>
              <a:rPr lang="en-US" altLang="zh-CN" dirty="0">
                <a:latin typeface="Abadi" panose="020B0604020104020204" pitchFamily="34" charset="0"/>
              </a:rPr>
              <a:t>We find an interesting phenomenon. When the parameter size is less than 1 billion, the LLM starts to perform well on VP but poorly on ABR. That said, it is no longer able to generalize across different networking tasks. This suggests that the 1 billion could be the boarder line when using LLMs for networking problems.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24</a:t>
            </a:fld>
            <a:endParaRPr lang="zh-CN" altLang="en-US"/>
          </a:p>
        </p:txBody>
      </p:sp>
    </p:spTree>
    <p:extLst>
      <p:ext uri="{BB962C8B-B14F-4D97-AF65-F5344CB8AC3E}">
        <p14:creationId xmlns:p14="http://schemas.microsoft.com/office/powerpoint/2010/main" val="2871946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Now at the end of this presentation, let’s answer some key questions.</a:t>
            </a:r>
          </a:p>
          <a:p>
            <a:r>
              <a:rPr lang="en-US" altLang="zh-CN" dirty="0" err="1">
                <a:latin typeface="Abadi" panose="020B0604020104020204" pitchFamily="34" charset="0"/>
              </a:rPr>
              <a:t>NetLLM</a:t>
            </a:r>
            <a:r>
              <a:rPr lang="en-US" altLang="zh-CN" dirty="0">
                <a:latin typeface="Abadi" panose="020B0604020104020204" pitchFamily="34" charset="0"/>
              </a:rPr>
              <a:t> is the firs to systematically provide a coherent design to utilize LLMs for networking.</a:t>
            </a:r>
          </a:p>
          <a:p>
            <a:r>
              <a:rPr lang="en-US" altLang="zh-CN" dirty="0">
                <a:latin typeface="Abadi" panose="020B0604020104020204" pitchFamily="34" charset="0"/>
              </a:rPr>
              <a:t>It showcases the promising potential of using the LLM as the single foundation model to solve various networking problems.</a:t>
            </a:r>
          </a:p>
          <a:p>
            <a:r>
              <a:rPr lang="en-US" altLang="zh-CN" dirty="0">
                <a:latin typeface="Abadi" panose="020B0604020104020204" pitchFamily="34" charset="0"/>
              </a:rPr>
              <a:t>Although </a:t>
            </a:r>
            <a:r>
              <a:rPr lang="en-US" altLang="zh-CN" dirty="0" err="1">
                <a:latin typeface="Abadi" panose="020B0604020104020204" pitchFamily="34" charset="0"/>
              </a:rPr>
              <a:t>NetLLM</a:t>
            </a:r>
            <a:r>
              <a:rPr lang="en-US" altLang="zh-CN" dirty="0">
                <a:latin typeface="Abadi" panose="020B0604020104020204" pitchFamily="34" charset="0"/>
              </a:rPr>
              <a:t> is by no means the final solution, we hope that its can serve as the stepping stone to inspire more research on LLMs for networking.</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25</a:t>
            </a:fld>
            <a:endParaRPr lang="zh-CN" altLang="en-US"/>
          </a:p>
        </p:txBody>
      </p:sp>
    </p:spTree>
    <p:extLst>
      <p:ext uri="{BB962C8B-B14F-4D97-AF65-F5344CB8AC3E}">
        <p14:creationId xmlns:p14="http://schemas.microsoft.com/office/powerpoint/2010/main" val="3907169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Abadi" panose="020B0604020104020204" pitchFamily="34" charset="0"/>
              </a:rPr>
              <a:t>That’s all about our work.</a:t>
            </a:r>
          </a:p>
          <a:p>
            <a:r>
              <a:rPr lang="en-US" altLang="zh-CN" dirty="0">
                <a:latin typeface="Abadi" panose="020B0604020104020204" pitchFamily="34" charset="0"/>
              </a:rPr>
              <a:t>Please feel free to checkout our paper and </a:t>
            </a:r>
            <a:r>
              <a:rPr lang="en-US" altLang="zh-CN" dirty="0" err="1">
                <a:latin typeface="Abadi" panose="020B0604020104020204" pitchFamily="34" charset="0"/>
              </a:rPr>
              <a:t>github</a:t>
            </a:r>
            <a:r>
              <a:rPr lang="en-US" altLang="zh-CN" dirty="0">
                <a:latin typeface="Abadi" panose="020B0604020104020204" pitchFamily="34" charset="0"/>
              </a:rPr>
              <a:t> project.</a:t>
            </a:r>
          </a:p>
          <a:p>
            <a:r>
              <a:rPr lang="en-US" altLang="zh-CN" dirty="0">
                <a:latin typeface="Abadi" panose="020B0604020104020204" pitchFamily="34" charset="0"/>
              </a:rPr>
              <a:t>Thank you!</a:t>
            </a:r>
          </a:p>
          <a:p>
            <a:endParaRPr lang="en-US" dirty="0"/>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26</a:t>
            </a:fld>
            <a:endParaRPr lang="zh-CN" altLang="en-US"/>
          </a:p>
        </p:txBody>
      </p:sp>
    </p:spTree>
    <p:extLst>
      <p:ext uri="{BB962C8B-B14F-4D97-AF65-F5344CB8AC3E}">
        <p14:creationId xmlns:p14="http://schemas.microsoft.com/office/powerpoint/2010/main" val="1279511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well deep learning has been popular in networking. It has been applied to solve prediction tasks like bandwidth prediction and decision-making tasks like adaptive bitrate streaming.</a:t>
            </a:r>
          </a:p>
          <a:p>
            <a:r>
              <a:rPr lang="en-US" altLang="zh-CN" dirty="0">
                <a:latin typeface="Abadi" panose="020B0604020104020204" pitchFamily="34" charset="0"/>
              </a:rPr>
              <a:t>This figure shows the typically pipeline of the DL-based algorithms. First, we will design a deep neural network, represented as a policy. Then we use a dataset or networking environment to train the DNN model to automatically solve the networking problem. After that, we can deploy the DNN for network service.</a:t>
            </a:r>
          </a:p>
          <a:p>
            <a:r>
              <a:rPr lang="en-US" altLang="zh-CN" dirty="0">
                <a:latin typeface="Abadi" panose="020B0604020104020204" pitchFamily="34" charset="0"/>
              </a:rPr>
              <a:t>However, even though there are so many DL researches in networking, they still suffer from some limits. </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3</a:t>
            </a:fld>
            <a:endParaRPr lang="zh-CN" altLang="en-US"/>
          </a:p>
        </p:txBody>
      </p:sp>
    </p:spTree>
    <p:extLst>
      <p:ext uri="{BB962C8B-B14F-4D97-AF65-F5344CB8AC3E}">
        <p14:creationId xmlns:p14="http://schemas.microsoft.com/office/powerpoint/2010/main" val="320681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The first is the success of DL algorithms heavily relies on the manual design of DNN models. </a:t>
            </a:r>
          </a:p>
          <a:p>
            <a:r>
              <a:rPr lang="en-US" altLang="zh-CN" dirty="0"/>
              <a:t>Unfortunately, due to the black-box nature of DNNs, the design process is done in a trial-and-error manner. That is, we will first handcraft a DNN, then evaluate its performance and if it doesn’t work, we will have to modify the DNN model. This process will keep going until we find a good DNN model. So the entire process can be labor intensive.</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4</a:t>
            </a:fld>
            <a:endParaRPr lang="zh-CN" altLang="en-US"/>
          </a:p>
        </p:txBody>
      </p:sp>
    </p:spTree>
    <p:extLst>
      <p:ext uri="{BB962C8B-B14F-4D97-AF65-F5344CB8AC3E}">
        <p14:creationId xmlns:p14="http://schemas.microsoft.com/office/powerpoint/2010/main" val="34280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To make thing worse, DNN is not shareable across different tasks. That said, if we have a well-design DNN for the bitrate streaming service. We cannot use the same DNN to do cluster job scheduling. This means one DNN only for one task, so we have to handcraft specialized DNNs for different tasks.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5</a:t>
            </a:fld>
            <a:endParaRPr lang="zh-CN" altLang="en-US"/>
          </a:p>
        </p:txBody>
      </p:sp>
    </p:spTree>
    <p:extLst>
      <p:ext uri="{BB962C8B-B14F-4D97-AF65-F5344CB8AC3E}">
        <p14:creationId xmlns:p14="http://schemas.microsoft.com/office/powerpoint/2010/main" val="53221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The second limit is that DL-based algorithms tend to achieve poor generalization on unseen data distributions or environments.</a:t>
            </a:r>
          </a:p>
          <a:p>
            <a:r>
              <a:rPr lang="en-US" altLang="zh-CN" dirty="0">
                <a:latin typeface="Abadi" panose="020B0604020104020204" pitchFamily="34" charset="0"/>
              </a:rPr>
              <a:t>For example, if we train the DNN on </a:t>
            </a:r>
            <a:r>
              <a:rPr lang="en-US" altLang="zh-CN" dirty="0" err="1">
                <a:latin typeface="Abadi" panose="020B0604020104020204" pitchFamily="34" charset="0"/>
              </a:rPr>
              <a:t>statble</a:t>
            </a:r>
            <a:r>
              <a:rPr lang="en-US" altLang="zh-CN" dirty="0">
                <a:latin typeface="Abadi" panose="020B0604020104020204" pitchFamily="34" charset="0"/>
              </a:rPr>
              <a:t> network environments, it may not work well on the </a:t>
            </a:r>
            <a:r>
              <a:rPr lang="en-US" altLang="zh-CN" dirty="0" err="1">
                <a:latin typeface="Abadi" panose="020B0604020104020204" pitchFamily="34" charset="0"/>
              </a:rPr>
              <a:t>flucautating</a:t>
            </a:r>
            <a:r>
              <a:rPr lang="en-US" altLang="zh-CN" dirty="0">
                <a:latin typeface="Abadi" panose="020B0604020104020204" pitchFamily="34" charset="0"/>
              </a:rPr>
              <a:t> network environments.</a:t>
            </a:r>
          </a:p>
          <a:p>
            <a:r>
              <a:rPr lang="en-US" altLang="zh-CN" dirty="0">
                <a:latin typeface="Abadi" panose="020B0604020104020204" pitchFamily="34" charset="0"/>
              </a:rPr>
              <a:t>So, to address these limits, we start to think that is it possible to use one model for </a:t>
            </a:r>
            <a:r>
              <a:rPr lang="en-US" altLang="zh-CN" dirty="0" err="1">
                <a:latin typeface="Abadi" panose="020B0604020104020204" pitchFamily="34" charset="0"/>
              </a:rPr>
              <a:t>ll</a:t>
            </a:r>
            <a:r>
              <a:rPr lang="en-US" altLang="zh-CN" dirty="0">
                <a:latin typeface="Abadi" panose="020B0604020104020204" pitchFamily="34" charset="0"/>
              </a:rPr>
              <a:t> networking tasks with even better generalization? Well, we think that the recent large language model could be the possible answer.</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6</a:t>
            </a:fld>
            <a:endParaRPr lang="zh-CN" altLang="en-US"/>
          </a:p>
        </p:txBody>
      </p:sp>
    </p:spTree>
    <p:extLst>
      <p:ext uri="{BB962C8B-B14F-4D97-AF65-F5344CB8AC3E}">
        <p14:creationId xmlns:p14="http://schemas.microsoft.com/office/powerpoint/2010/main" val="2884352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r>
              <a:rPr lang="en-US" dirty="0"/>
              <a:t>So let’s see what we try to approach in our research, that is make LLM do networking!</a:t>
            </a:r>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7</a:t>
            </a:fld>
            <a:endParaRPr lang="zh-CN" altLang="en-US"/>
          </a:p>
        </p:txBody>
      </p:sp>
    </p:spTree>
    <p:extLst>
      <p:ext uri="{BB962C8B-B14F-4D97-AF65-F5344CB8AC3E}">
        <p14:creationId xmlns:p14="http://schemas.microsoft.com/office/powerpoint/2010/main" val="238109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Well LLM has been popular in recent years. It is pre-trained on massive data to absorb extensive knowledge and then they can serve as the foundation model in nature language processing. In other words, with LLM, we can achieve one model for all tasks with even better performance in NLP.</a:t>
            </a:r>
          </a:p>
          <a:p>
            <a:endParaRPr lang="en-US" altLang="zh-CN" dirty="0">
              <a:latin typeface="Abadi" panose="020B0604020104020204" pitchFamily="34" charset="0"/>
            </a:endParaRPr>
          </a:p>
          <a:p>
            <a:r>
              <a:rPr lang="en-US" altLang="zh-CN" dirty="0">
                <a:latin typeface="Abadi" panose="020B0604020104020204" pitchFamily="34" charset="0"/>
              </a:rPr>
              <a:t>Perhaps, we already know that the LLM is powerful in NLP, but it is natural to ask is LLM only useful in NLP. The answer is not.</a:t>
            </a:r>
          </a:p>
        </p:txBody>
      </p:sp>
      <p:sp>
        <p:nvSpPr>
          <p:cNvPr id="4" name="灯片编号占位符 3"/>
          <p:cNvSpPr>
            <a:spLocks noGrp="1"/>
          </p:cNvSpPr>
          <p:nvPr>
            <p:ph type="sldNum" sz="quarter" idx="5"/>
          </p:nvPr>
        </p:nvSpPr>
        <p:spPr/>
        <p:txBody>
          <a:bodyPr/>
          <a:lstStyle/>
          <a:p>
            <a:fld id="{DED419B2-B7F7-4FC3-ADDD-06FC48D6E8BF}" type="slidenum">
              <a:rPr lang="zh-CN" altLang="en-US" smtClean="0"/>
              <a:t>8</a:t>
            </a:fld>
            <a:endParaRPr lang="zh-CN" altLang="en-US"/>
          </a:p>
        </p:txBody>
      </p:sp>
    </p:spTree>
    <p:extLst>
      <p:ext uri="{BB962C8B-B14F-4D97-AF65-F5344CB8AC3E}">
        <p14:creationId xmlns:p14="http://schemas.microsoft.com/office/powerpoint/2010/main" val="3455517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Researches have recently shown that LLM is not just a master in NLP. It can be successfully applied in other domains.</a:t>
            </a:r>
          </a:p>
          <a:p>
            <a:r>
              <a:rPr lang="en-US" altLang="zh-CN" dirty="0">
                <a:latin typeface="Abadi" panose="020B0604020104020204" pitchFamily="34" charset="0"/>
              </a:rPr>
              <a:t>This is because after large-scale pre-training, LLM demonstrate some emergent abilities such as planning and generalization to unseen cases. These abilities prove to be transferable across domains. This allow the LLM to be applied in other domains, including robotics control, chip design, and protein structure prediction.</a:t>
            </a:r>
            <a:endParaRPr lang="zh-CN" altLang="en-US" dirty="0">
              <a:latin typeface="Abadi" panose="020B0604020104020204" pitchFamily="34" charset="0"/>
            </a:endParaRPr>
          </a:p>
          <a:p>
            <a:endParaRPr lang="en-US" altLang="zh-CN" dirty="0"/>
          </a:p>
          <a:p>
            <a:r>
              <a:rPr lang="en-US" altLang="zh-CN" dirty="0"/>
              <a:t>This is impressive, but is it possible to use LLM for networking? Of course, that’s exactly what we do.</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9</a:t>
            </a:fld>
            <a:endParaRPr lang="zh-CN" altLang="en-US"/>
          </a:p>
        </p:txBody>
      </p:sp>
    </p:spTree>
    <p:extLst>
      <p:ext uri="{BB962C8B-B14F-4D97-AF65-F5344CB8AC3E}">
        <p14:creationId xmlns:p14="http://schemas.microsoft.com/office/powerpoint/2010/main" val="42138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C7818C-AEB8-C04A-9350-8680FB6B62F6}" type="datetime1">
              <a:rPr lang="en-US" altLang="zh-CN" smtClean="0"/>
              <a:t>8/4/2024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75CCE74-EC55-4C4D-9F36-D3D63CC23639}" type="datetime1">
              <a:rPr lang="en-US" altLang="zh-CN" smtClean="0"/>
              <a:t>8/4/2024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9767BB-0DE9-744D-A1A3-DBA5F1D7748D}" type="datetime1">
              <a:rPr lang="en-US" altLang="zh-CN" smtClean="0"/>
              <a:t>8/4/2024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1"/>
            <a:ext cx="12192000" cy="10286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025838" y="19984"/>
            <a:ext cx="8474698" cy="1008668"/>
          </a:xfrm>
        </p:spPr>
        <p:txBody>
          <a:bodyPr>
            <a:normAutofit/>
          </a:bodyPr>
          <a:lstStyle>
            <a:lvl1pPr algn="ctr">
              <a:defRPr sz="3200">
                <a:solidFill>
                  <a:srgbClr val="55418F"/>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838200" y="1149742"/>
            <a:ext cx="10515600" cy="4859171"/>
          </a:xfrm>
        </p:spPr>
        <p:txBody>
          <a:bodyPr/>
          <a:lstStyle>
            <a:lvl1pPr marL="228600" indent="-228600">
              <a:lnSpc>
                <a:spcPct val="150000"/>
              </a:lnSpc>
              <a:buFont typeface="Wingdings" panose="05000000000000000000" pitchFamily="2" charset="2"/>
              <a:buChar char="q"/>
              <a:defRPr>
                <a:latin typeface="黑体" panose="02010609060101010101" pitchFamily="49" charset="-122"/>
                <a:ea typeface="黑体" panose="02010609060101010101" pitchFamily="49" charset="-122"/>
              </a:defRPr>
            </a:lvl1pPr>
            <a:lvl2pPr marL="685800" indent="-228600">
              <a:lnSpc>
                <a:spcPct val="150000"/>
              </a:lnSpc>
              <a:buSzPct val="135000"/>
              <a:buFont typeface="Wingdings" panose="05000000000000000000" pitchFamily="2" charset="2"/>
              <a:buChar char="§"/>
              <a:defRPr>
                <a:latin typeface="黑体" panose="02010609060101010101" pitchFamily="49" charset="-122"/>
                <a:ea typeface="黑体" panose="02010609060101010101" pitchFamily="49" charset="-122"/>
              </a:defRPr>
            </a:lvl2pPr>
            <a:lvl3pPr marL="1143000" indent="-228600">
              <a:lnSpc>
                <a:spcPct val="150000"/>
              </a:lnSpc>
              <a:buFont typeface="Wingdings" panose="05000000000000000000" pitchFamily="2" charset="2"/>
              <a:buChar char="Ø"/>
              <a:defRPr>
                <a:latin typeface="黑体" panose="02010609060101010101" pitchFamily="49" charset="-122"/>
                <a:ea typeface="黑体" panose="02010609060101010101" pitchFamily="49" charset="-122"/>
              </a:defRPr>
            </a:lvl3pPr>
            <a:lvl4pPr marL="1600200" indent="-228600">
              <a:lnSpc>
                <a:spcPct val="150000"/>
              </a:lnSpc>
              <a:buFont typeface="Wingdings" panose="05000000000000000000" pitchFamily="2" charset="2"/>
              <a:buChar char="Ø"/>
              <a:defRPr>
                <a:latin typeface="黑体" panose="02010609060101010101" pitchFamily="49" charset="-122"/>
                <a:ea typeface="黑体" panose="02010609060101010101" pitchFamily="49" charset="-122"/>
              </a:defRPr>
            </a:lvl4pPr>
            <a:lvl5pPr marL="2057400" indent="-228600">
              <a:lnSpc>
                <a:spcPct val="150000"/>
              </a:lnSpc>
              <a:buFont typeface="Wingdings" panose="05000000000000000000" pitchFamily="2" charset="2"/>
              <a:buChar char="Ø"/>
              <a:defRPr>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B210B8A-7A1C-3E4E-B9D0-1376310D3831}" type="datetime1">
              <a:rPr lang="en-US" altLang="zh-CN" smtClean="0"/>
              <a:t>8/4/2024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420519" y="6487720"/>
            <a:ext cx="2743200" cy="365125"/>
          </a:xfrm>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5C45B07-4783-FC42-974C-F19CF474894B}" type="datetime1">
              <a:rPr lang="en-US" altLang="zh-CN" smtClean="0"/>
              <a:t>8/4/2024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845DE60-1E4E-4645-8091-F8480385A506}" type="datetime1">
              <a:rPr lang="en-US" altLang="zh-CN" smtClean="0"/>
              <a:t>8/4/2024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DEA676C-05BF-A64B-A594-14E3E3EE3F1E}" type="datetime1">
              <a:rPr lang="en-US" altLang="zh-CN" smtClean="0"/>
              <a:t>8/4/2024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C4F803-E6E5-5D44-9791-3CC1264BE3BC}" type="datetime1">
              <a:rPr lang="en-US" altLang="zh-CN" smtClean="0"/>
              <a:t>8/4/2024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C90249-1D44-EC44-BD0B-01E9BED18041}" type="datetime1">
              <a:rPr lang="en-US" altLang="zh-CN" smtClean="0"/>
              <a:t>8/4/2024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066229-A9FD-5341-A687-315401BFA36F}" type="datetime1">
              <a:rPr lang="en-US" altLang="zh-CN" smtClean="0"/>
              <a:t>8/4/2024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9448800" y="6492875"/>
            <a:ext cx="2743200" cy="365125"/>
          </a:xfrm>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59D2E4-A916-1448-AF9A-239542570385}" type="datetime1">
              <a:rPr lang="en-US" altLang="zh-CN" smtClean="0"/>
              <a:t>8/4/2024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736F9-B948-474F-9816-85D2CCF33238}" type="datetime1">
              <a:rPr lang="en-US" altLang="zh-CN" smtClean="0"/>
              <a:t>8/4/2024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E9AF3-E478-4743-B934-A2BE37569E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3" Type="http://schemas.openxmlformats.org/officeDocument/2006/relationships/image" Target="../media/image26.png"/><Relationship Id="rId7" Type="http://schemas.openxmlformats.org/officeDocument/2006/relationships/image" Target="../media/image16.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31.png"/><Relationship Id="rId5" Type="http://schemas.openxmlformats.org/officeDocument/2006/relationships/image" Target="../media/image28.png"/><Relationship Id="rId10" Type="http://schemas.openxmlformats.org/officeDocument/2006/relationships/image" Target="../media/image6.png"/><Relationship Id="rId4" Type="http://schemas.openxmlformats.org/officeDocument/2006/relationships/image" Target="../media/image27.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6.pn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4.png"/><Relationship Id="rId7"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44.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52.png"/></Relationships>
</file>

<file path=ppt/slides/_rels/slide17.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42.png"/><Relationship Id="rId4" Type="http://schemas.openxmlformats.org/officeDocument/2006/relationships/image" Target="../media/image52.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7"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370.png"/></Relationships>
</file>

<file path=ppt/slides/_rels/slide2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145/3651890.3672268" TargetMode="External"/><Relationship Id="rId7" Type="http://schemas.openxmlformats.org/officeDocument/2006/relationships/image" Target="../media/image3.jpe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s://github.com/duowuyms/NetLL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6.png"/><Relationship Id="rId10" Type="http://schemas.openxmlformats.org/officeDocument/2006/relationships/image" Target="../media/image12.png"/><Relationship Id="rId4" Type="http://schemas.openxmlformats.org/officeDocument/2006/relationships/image" Target="../media/image5.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3.pn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6.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1765300"/>
          </a:xfrm>
        </p:spPr>
        <p:txBody>
          <a:bodyPr/>
          <a:lstStyle/>
          <a:p>
            <a:r>
              <a:rPr lang="en-US" altLang="zh-CN" sz="3600" dirty="0" err="1">
                <a:solidFill>
                  <a:srgbClr val="C00000"/>
                </a:solidFill>
                <a:latin typeface="Abadi" panose="020B0604020104020204" pitchFamily="34" charset="0"/>
                <a:ea typeface="黑体" panose="02010609060101010101" pitchFamily="49" charset="-122"/>
              </a:rPr>
              <a:t>NetLLM</a:t>
            </a:r>
            <a:r>
              <a:rPr lang="en-US" altLang="zh-CN" sz="3600" dirty="0">
                <a:solidFill>
                  <a:srgbClr val="C00000"/>
                </a:solidFill>
                <a:latin typeface="Abadi" panose="020B0604020104020204" pitchFamily="34" charset="0"/>
                <a:ea typeface="黑体" panose="02010609060101010101" pitchFamily="49" charset="-122"/>
              </a:rPr>
              <a:t>: Adapting Large Language Models </a:t>
            </a:r>
            <a:br>
              <a:rPr lang="en-US" altLang="zh-CN" sz="3600" dirty="0">
                <a:solidFill>
                  <a:srgbClr val="C00000"/>
                </a:solidFill>
                <a:latin typeface="Abadi" panose="020B0604020104020204" pitchFamily="34" charset="0"/>
                <a:ea typeface="黑体" panose="02010609060101010101" pitchFamily="49" charset="-122"/>
              </a:rPr>
            </a:br>
            <a:r>
              <a:rPr lang="en-US" altLang="zh-CN" sz="3600" dirty="0">
                <a:solidFill>
                  <a:srgbClr val="C00000"/>
                </a:solidFill>
                <a:latin typeface="Abadi" panose="020B0604020104020204" pitchFamily="34" charset="0"/>
                <a:ea typeface="黑体" panose="02010609060101010101" pitchFamily="49" charset="-122"/>
              </a:rPr>
              <a:t>for Networking</a:t>
            </a:r>
            <a:endParaRPr lang="en-US" sz="3600" dirty="0">
              <a:solidFill>
                <a:srgbClr val="C00000"/>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1</a:t>
            </a:fld>
            <a:endParaRPr lang="zh-CN" altLang="en-US" dirty="0"/>
          </a:p>
        </p:txBody>
      </p:sp>
      <p:sp>
        <p:nvSpPr>
          <p:cNvPr id="8" name="TextBox 8">
            <a:extLst>
              <a:ext uri="{FF2B5EF4-FFF2-40B4-BE49-F238E27FC236}">
                <a16:creationId xmlns:a16="http://schemas.microsoft.com/office/drawing/2014/main" id="{D8C3CDA7-5A44-902A-E6F4-6FE2FD34C30E}"/>
              </a:ext>
            </a:extLst>
          </p:cNvPr>
          <p:cNvSpPr txBox="1"/>
          <p:nvPr/>
        </p:nvSpPr>
        <p:spPr>
          <a:xfrm>
            <a:off x="2002218" y="3042923"/>
            <a:ext cx="8187559" cy="83099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latin typeface="Calibri" panose="020F0502020204030204" pitchFamily="34" charset="0"/>
                <a:cs typeface="Calibri" panose="020F0502020204030204" pitchFamily="34" charset="0"/>
              </a:rPr>
              <a:t>Duo Wu</a:t>
            </a:r>
            <a:r>
              <a:rPr lang="en-US" altLang="zh-CN" sz="2400" b="1" baseline="30000" dirty="0">
                <a:latin typeface="Calibri" panose="020F0502020204030204" pitchFamily="34" charset="0"/>
                <a:cs typeface="Calibri" panose="020F0502020204030204" pitchFamily="34" charset="0"/>
              </a:rPr>
              <a:t>1</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Xianda</a:t>
            </a:r>
            <a:r>
              <a:rPr lang="en-US" altLang="zh-CN" sz="2400" dirty="0">
                <a:latin typeface="Calibri" panose="020F0502020204030204" pitchFamily="34" charset="0"/>
                <a:cs typeface="Calibri" panose="020F0502020204030204" pitchFamily="34" charset="0"/>
              </a:rPr>
              <a:t> Wang</a:t>
            </a:r>
            <a:r>
              <a:rPr lang="en-US" altLang="zh-CN" sz="2400" baseline="30000" dirty="0">
                <a:latin typeface="Calibri" panose="020F0502020204030204" pitchFamily="34" charset="0"/>
                <a:cs typeface="Calibri" panose="020F0502020204030204" pitchFamily="34" charset="0"/>
              </a:rPr>
              <a:t>1</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Yaqi</a:t>
            </a:r>
            <a:r>
              <a:rPr lang="en-US" altLang="zh-CN" sz="2400" dirty="0">
                <a:latin typeface="Calibri" panose="020F0502020204030204" pitchFamily="34" charset="0"/>
                <a:cs typeface="Calibri" panose="020F0502020204030204" pitchFamily="34" charset="0"/>
              </a:rPr>
              <a:t> Qiao</a:t>
            </a:r>
            <a:r>
              <a:rPr lang="en-US" altLang="zh-CN" sz="2400" baseline="30000" dirty="0">
                <a:latin typeface="Calibri" panose="020F0502020204030204" pitchFamily="34" charset="0"/>
                <a:cs typeface="Calibri" panose="020F0502020204030204" pitchFamily="34" charset="0"/>
              </a:rPr>
              <a:t>1</a:t>
            </a:r>
            <a:r>
              <a:rPr lang="en-US" altLang="zh-CN" sz="2400" dirty="0">
                <a:latin typeface="Calibri" panose="020F0502020204030204" pitchFamily="34" charset="0"/>
                <a:cs typeface="Calibri" panose="020F0502020204030204" pitchFamily="34" charset="0"/>
              </a:rPr>
              <a:t>, Zhi Wang</a:t>
            </a:r>
            <a:r>
              <a:rPr lang="en-US" altLang="zh-CN" sz="2400" baseline="30000" dirty="0">
                <a:latin typeface="Calibri" panose="020F0502020204030204" pitchFamily="34" charset="0"/>
                <a:cs typeface="Calibri" panose="020F0502020204030204" pitchFamily="34" charset="0"/>
              </a:rPr>
              <a:t>2</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Junchen</a:t>
            </a:r>
            <a:r>
              <a:rPr lang="en-US" altLang="zh-CN" sz="2400" dirty="0">
                <a:latin typeface="Calibri" panose="020F0502020204030204" pitchFamily="34" charset="0"/>
                <a:cs typeface="Calibri" panose="020F0502020204030204" pitchFamily="34" charset="0"/>
              </a:rPr>
              <a:t> Jiang</a:t>
            </a:r>
            <a:r>
              <a:rPr lang="en-US" altLang="zh-CN" sz="2400" baseline="30000" dirty="0">
                <a:latin typeface="Calibri" panose="020F0502020204030204" pitchFamily="34" charset="0"/>
                <a:cs typeface="Calibri" panose="020F0502020204030204" pitchFamily="34" charset="0"/>
              </a:rPr>
              <a:t>3</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Shuguang</a:t>
            </a:r>
            <a:r>
              <a:rPr lang="en-US" altLang="zh-CN" sz="2400" dirty="0">
                <a:latin typeface="Calibri" panose="020F0502020204030204" pitchFamily="34" charset="0"/>
                <a:cs typeface="Calibri" panose="020F0502020204030204" pitchFamily="34" charset="0"/>
              </a:rPr>
              <a:t> Cui</a:t>
            </a:r>
            <a:r>
              <a:rPr lang="en-US" altLang="zh-CN" sz="2400" baseline="30000" dirty="0">
                <a:latin typeface="Calibri" panose="020F0502020204030204" pitchFamily="34" charset="0"/>
                <a:cs typeface="Calibri" panose="020F0502020204030204" pitchFamily="34" charset="0"/>
              </a:rPr>
              <a:t>1</a:t>
            </a:r>
            <a:r>
              <a:rPr lang="en-US" altLang="zh-CN" sz="2400" dirty="0">
                <a:latin typeface="Calibri" panose="020F0502020204030204" pitchFamily="34" charset="0"/>
                <a:cs typeface="Calibri" panose="020F0502020204030204" pitchFamily="34" charset="0"/>
              </a:rPr>
              <a:t>, </a:t>
            </a:r>
            <a:r>
              <a:rPr lang="en-US" altLang="zh-CN" sz="2400" dirty="0" err="1">
                <a:latin typeface="Calibri" panose="020F0502020204030204" pitchFamily="34" charset="0"/>
                <a:cs typeface="Calibri" panose="020F0502020204030204" pitchFamily="34" charset="0"/>
              </a:rPr>
              <a:t>Fangxin</a:t>
            </a:r>
            <a:r>
              <a:rPr lang="en-US" altLang="zh-CN" sz="2400" dirty="0">
                <a:latin typeface="Calibri" panose="020F0502020204030204" pitchFamily="34" charset="0"/>
                <a:cs typeface="Calibri" panose="020F0502020204030204" pitchFamily="34" charset="0"/>
              </a:rPr>
              <a:t> Wang</a:t>
            </a:r>
            <a:r>
              <a:rPr lang="en-US" altLang="zh-CN" sz="2400" baseline="30000" dirty="0">
                <a:latin typeface="Calibri" panose="020F0502020204030204" pitchFamily="34" charset="0"/>
                <a:cs typeface="Calibri" panose="020F0502020204030204" pitchFamily="34" charset="0"/>
              </a:rPr>
              <a:t>1</a:t>
            </a:r>
          </a:p>
        </p:txBody>
      </p:sp>
      <p:pic>
        <p:nvPicPr>
          <p:cNvPr id="9" name="Picture 6">
            <a:extLst>
              <a:ext uri="{FF2B5EF4-FFF2-40B4-BE49-F238E27FC236}">
                <a16:creationId xmlns:a16="http://schemas.microsoft.com/office/drawing/2014/main" id="{EC61E210-40FD-15F2-F544-9F5BB7EF2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3918005"/>
            <a:ext cx="3138092" cy="2510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74A705F7-CF28-5C10-1205-787EF51BA0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2694" y="4099875"/>
            <a:ext cx="33274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FF15B491-9AE9-F055-D2B3-7A5739202B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0467" y="4239576"/>
            <a:ext cx="1811060" cy="18002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5C7D73E2-4935-5316-2D4E-DB51B42C1FD6}"/>
              </a:ext>
            </a:extLst>
          </p:cNvPr>
          <p:cNvSpPr txBox="1"/>
          <p:nvPr/>
        </p:nvSpPr>
        <p:spPr>
          <a:xfrm>
            <a:off x="1841500" y="6134100"/>
            <a:ext cx="2184400" cy="461665"/>
          </a:xfrm>
          <a:prstGeom prst="rect">
            <a:avLst/>
          </a:prstGeom>
          <a:noFill/>
        </p:spPr>
        <p:txBody>
          <a:bodyPr wrap="square" rtlCol="0">
            <a:spAutoFit/>
          </a:bodyPr>
          <a:lstStyle/>
          <a:p>
            <a:pPr algn="ctr"/>
            <a:r>
              <a:rPr lang="en-US" altLang="zh-CN" sz="2400"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400" dirty="0">
                <a:latin typeface="Calibri" panose="020F0502020204030204" pitchFamily="34" charset="0"/>
                <a:ea typeface="Calibri" panose="020F0502020204030204" pitchFamily="34" charset="0"/>
                <a:cs typeface="Calibri" panose="020F0502020204030204" pitchFamily="34" charset="0"/>
              </a:rPr>
              <a:t>CUHK-SZ</a:t>
            </a:r>
            <a:endParaRPr lang="zh-CN" altLang="en-US" sz="24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05BBE3EF-D103-AB66-B9BF-2CBF900C65C3}"/>
              </a:ext>
            </a:extLst>
          </p:cNvPr>
          <p:cNvSpPr txBox="1"/>
          <p:nvPr/>
        </p:nvSpPr>
        <p:spPr>
          <a:xfrm>
            <a:off x="4965706" y="6134100"/>
            <a:ext cx="2184400" cy="461665"/>
          </a:xfrm>
          <a:prstGeom prst="rect">
            <a:avLst/>
          </a:prstGeom>
          <a:noFill/>
        </p:spPr>
        <p:txBody>
          <a:bodyPr wrap="square" rtlCol="0">
            <a:spAutoFit/>
          </a:bodyPr>
          <a:lstStyle/>
          <a:p>
            <a:pPr algn="ctr"/>
            <a:r>
              <a:rPr lang="en-US" altLang="zh-CN" sz="2400" baseline="30000" dirty="0">
                <a:latin typeface="Calibri" panose="020F0502020204030204" pitchFamily="34" charset="0"/>
                <a:ea typeface="Calibri" panose="020F0502020204030204" pitchFamily="34" charset="0"/>
                <a:cs typeface="Calibri" panose="020F0502020204030204" pitchFamily="34" charset="0"/>
              </a:rPr>
              <a:t>2</a:t>
            </a:r>
            <a:r>
              <a:rPr lang="en-US" altLang="zh-CN" sz="2400" dirty="0">
                <a:latin typeface="Calibri" panose="020F0502020204030204" pitchFamily="34" charset="0"/>
                <a:ea typeface="Calibri" panose="020F0502020204030204" pitchFamily="34" charset="0"/>
                <a:cs typeface="Calibri" panose="020F0502020204030204" pitchFamily="34" charset="0"/>
              </a:rPr>
              <a:t>THU</a:t>
            </a:r>
            <a:endParaRPr lang="zh-CN" altLang="en-US" sz="24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A82F6E30-0526-E000-7CD3-D34F6E760E9C}"/>
              </a:ext>
            </a:extLst>
          </p:cNvPr>
          <p:cNvSpPr txBox="1"/>
          <p:nvPr/>
        </p:nvSpPr>
        <p:spPr>
          <a:xfrm>
            <a:off x="8005382" y="6130955"/>
            <a:ext cx="2184400" cy="461665"/>
          </a:xfrm>
          <a:prstGeom prst="rect">
            <a:avLst/>
          </a:prstGeom>
          <a:noFill/>
        </p:spPr>
        <p:txBody>
          <a:bodyPr wrap="square" rtlCol="0">
            <a:spAutoFit/>
          </a:bodyPr>
          <a:lstStyle/>
          <a:p>
            <a:pPr algn="ctr"/>
            <a:r>
              <a:rPr lang="en-US" altLang="zh-CN" sz="2400" baseline="30000" dirty="0">
                <a:latin typeface="Calibri" panose="020F0502020204030204" pitchFamily="34" charset="0"/>
                <a:ea typeface="Calibri" panose="020F0502020204030204" pitchFamily="34" charset="0"/>
                <a:cs typeface="Calibri" panose="020F0502020204030204" pitchFamily="34" charset="0"/>
              </a:rPr>
              <a:t>3</a:t>
            </a:r>
            <a:r>
              <a:rPr lang="en-US" altLang="zh-CN" sz="2400" dirty="0">
                <a:latin typeface="Calibri" panose="020F0502020204030204" pitchFamily="34" charset="0"/>
                <a:ea typeface="Calibri" panose="020F0502020204030204" pitchFamily="34" charset="0"/>
                <a:cs typeface="Calibri" panose="020F0502020204030204" pitchFamily="34" charset="0"/>
              </a:rPr>
              <a:t>UChicago</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9024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LLM: New Opportunities for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a:latin typeface="Abadi" panose="020B0604020104020204" pitchFamily="34" charset="0"/>
              </a:rPr>
              <a:t>Why use LLM for networking?</a:t>
            </a:r>
            <a:endParaRPr lang="en-US" altLang="zh-CN" dirty="0">
              <a:solidFill>
                <a:srgbClr val="7030A0"/>
              </a:solidFill>
              <a:latin typeface="Abadi" panose="020B0604020104020204" pitchFamily="34" charset="0"/>
            </a:endParaRPr>
          </a:p>
          <a:p>
            <a:pPr>
              <a:lnSpc>
                <a:spcPct val="100000"/>
              </a:lnSpc>
            </a:pPr>
            <a:r>
              <a:rPr lang="en-US" altLang="zh-CN" sz="2400" dirty="0">
                <a:latin typeface="Abadi" panose="020B0604020104020204" pitchFamily="34" charset="0"/>
              </a:rPr>
              <a:t> </a:t>
            </a:r>
            <a:r>
              <a:rPr lang="en-US" altLang="zh-CN" sz="2400" dirty="0">
                <a:solidFill>
                  <a:srgbClr val="7030A0"/>
                </a:solidFill>
                <a:latin typeface="Abadi" panose="020B0604020104020204" pitchFamily="34" charset="0"/>
              </a:rPr>
              <a:t>One LLM for various tasks.</a:t>
            </a:r>
          </a:p>
          <a:p>
            <a:pPr>
              <a:lnSpc>
                <a:spcPct val="100000"/>
              </a:lnSpc>
            </a:pPr>
            <a:r>
              <a:rPr lang="en-US" altLang="zh-CN" sz="2400" dirty="0">
                <a:latin typeface="Abadi" panose="020B0604020104020204" pitchFamily="34" charset="0"/>
              </a:rPr>
              <a:t> Utilize its powerful capabilities to </a:t>
            </a:r>
            <a:r>
              <a:rPr lang="en-US" altLang="zh-CN" sz="2400" dirty="0">
                <a:solidFill>
                  <a:srgbClr val="7030A0"/>
                </a:solidFill>
                <a:latin typeface="Abadi" panose="020B0604020104020204" pitchFamily="34" charset="0"/>
              </a:rPr>
              <a:t>achieve better performance.</a:t>
            </a:r>
          </a:p>
          <a:p>
            <a:pPr>
              <a:lnSpc>
                <a:spcPct val="100000"/>
              </a:lnSpc>
            </a:pPr>
            <a:endParaRPr lang="en-US" altLang="zh-CN" sz="2000" dirty="0">
              <a:solidFill>
                <a:srgbClr val="7030A0"/>
              </a:solidFill>
              <a:latin typeface="Abadi" panose="020B0604020104020204" pitchFamily="34" charset="0"/>
            </a:endParaRPr>
          </a:p>
          <a:p>
            <a:pPr marL="0" indent="0">
              <a:lnSpc>
                <a:spcPct val="100000"/>
              </a:lnSpc>
              <a:buNone/>
            </a:pPr>
            <a:endParaRPr lang="zh-CN" altLang="en-US"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10</a:t>
            </a:fld>
            <a:endParaRPr lang="zh-CN" altLang="en-US" dirty="0"/>
          </a:p>
        </p:txBody>
      </p:sp>
      <p:sp>
        <p:nvSpPr>
          <p:cNvPr id="10" name="矩形 9">
            <a:extLst>
              <a:ext uri="{FF2B5EF4-FFF2-40B4-BE49-F238E27FC236}">
                <a16:creationId xmlns:a16="http://schemas.microsoft.com/office/drawing/2014/main" id="{5E0019F7-7326-87E5-171A-C0F425E24FD9}"/>
              </a:ext>
            </a:extLst>
          </p:cNvPr>
          <p:cNvSpPr/>
          <p:nvPr/>
        </p:nvSpPr>
        <p:spPr>
          <a:xfrm>
            <a:off x="4745421" y="2929909"/>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Bandwidth Prediction</a:t>
            </a:r>
            <a:endParaRPr lang="zh-CN" altLang="en-US" dirty="0">
              <a:solidFill>
                <a:schemeClr val="tx1"/>
              </a:solidFill>
              <a:latin typeface="Abadi" panose="020B0604020104020204" pitchFamily="34" charset="0"/>
            </a:endParaRPr>
          </a:p>
        </p:txBody>
      </p:sp>
      <p:sp>
        <p:nvSpPr>
          <p:cNvPr id="11" name="矩形 10">
            <a:extLst>
              <a:ext uri="{FF2B5EF4-FFF2-40B4-BE49-F238E27FC236}">
                <a16:creationId xmlns:a16="http://schemas.microsoft.com/office/drawing/2014/main" id="{581FC144-9276-88AA-26D5-7B1FCA69638F}"/>
              </a:ext>
            </a:extLst>
          </p:cNvPr>
          <p:cNvSpPr/>
          <p:nvPr/>
        </p:nvSpPr>
        <p:spPr>
          <a:xfrm>
            <a:off x="4745420" y="3857100"/>
            <a:ext cx="2701159"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Video Streaming</a:t>
            </a:r>
            <a:endParaRPr lang="zh-CN" altLang="en-US" dirty="0">
              <a:solidFill>
                <a:schemeClr val="tx2">
                  <a:lumMod val="20000"/>
                  <a:lumOff val="80000"/>
                </a:schemeClr>
              </a:solidFill>
              <a:latin typeface="Abadi" panose="020B0604020104020204" pitchFamily="34" charset="0"/>
            </a:endParaRPr>
          </a:p>
        </p:txBody>
      </p:sp>
      <p:sp>
        <p:nvSpPr>
          <p:cNvPr id="12" name="矩形 11">
            <a:extLst>
              <a:ext uri="{FF2B5EF4-FFF2-40B4-BE49-F238E27FC236}">
                <a16:creationId xmlns:a16="http://schemas.microsoft.com/office/drawing/2014/main" id="{4C85C59F-0F2F-A2E8-FC25-4537ACBCDFEC}"/>
              </a:ext>
            </a:extLst>
          </p:cNvPr>
          <p:cNvSpPr/>
          <p:nvPr/>
        </p:nvSpPr>
        <p:spPr>
          <a:xfrm>
            <a:off x="4745421" y="4748268"/>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Job Scheduling</a:t>
            </a:r>
            <a:endParaRPr lang="zh-CN" altLang="en-US" dirty="0">
              <a:solidFill>
                <a:schemeClr val="tx1"/>
              </a:solidFill>
              <a:latin typeface="Abadi" panose="020B0604020104020204" pitchFamily="34" charset="0"/>
            </a:endParaRPr>
          </a:p>
        </p:txBody>
      </p:sp>
      <p:pic>
        <p:nvPicPr>
          <p:cNvPr id="22" name="图片 21">
            <a:extLst>
              <a:ext uri="{FF2B5EF4-FFF2-40B4-BE49-F238E27FC236}">
                <a16:creationId xmlns:a16="http://schemas.microsoft.com/office/drawing/2014/main" id="{12595EAB-B7EF-FD38-3F0F-78BD2777E06B}"/>
              </a:ext>
            </a:extLst>
          </p:cNvPr>
          <p:cNvPicPr>
            <a:picLocks noChangeAspect="1"/>
          </p:cNvPicPr>
          <p:nvPr/>
        </p:nvPicPr>
        <p:blipFill>
          <a:blip r:embed="rId3"/>
          <a:stretch>
            <a:fillRect/>
          </a:stretch>
        </p:blipFill>
        <p:spPr>
          <a:xfrm>
            <a:off x="4793970" y="2979423"/>
            <a:ext cx="427475" cy="427475"/>
          </a:xfrm>
          <a:prstGeom prst="rect">
            <a:avLst/>
          </a:prstGeom>
        </p:spPr>
      </p:pic>
      <p:pic>
        <p:nvPicPr>
          <p:cNvPr id="23" name="图片 22">
            <a:extLst>
              <a:ext uri="{FF2B5EF4-FFF2-40B4-BE49-F238E27FC236}">
                <a16:creationId xmlns:a16="http://schemas.microsoft.com/office/drawing/2014/main" id="{3C440BA8-573E-6AF5-658C-7156EE97762D}"/>
              </a:ext>
            </a:extLst>
          </p:cNvPr>
          <p:cNvPicPr>
            <a:picLocks noChangeAspect="1"/>
          </p:cNvPicPr>
          <p:nvPr/>
        </p:nvPicPr>
        <p:blipFill>
          <a:blip r:embed="rId4"/>
          <a:stretch>
            <a:fillRect/>
          </a:stretch>
        </p:blipFill>
        <p:spPr>
          <a:xfrm>
            <a:off x="4813881" y="3896065"/>
            <a:ext cx="432006" cy="432006"/>
          </a:xfrm>
          <a:prstGeom prst="rect">
            <a:avLst/>
          </a:prstGeom>
        </p:spPr>
      </p:pic>
      <p:pic>
        <p:nvPicPr>
          <p:cNvPr id="24" name="图片 23">
            <a:extLst>
              <a:ext uri="{FF2B5EF4-FFF2-40B4-BE49-F238E27FC236}">
                <a16:creationId xmlns:a16="http://schemas.microsoft.com/office/drawing/2014/main" id="{15B7486E-E71A-7215-B6BF-BDDE9BD09D9A}"/>
              </a:ext>
            </a:extLst>
          </p:cNvPr>
          <p:cNvPicPr>
            <a:picLocks noChangeAspect="1"/>
          </p:cNvPicPr>
          <p:nvPr/>
        </p:nvPicPr>
        <p:blipFill>
          <a:blip r:embed="rId5"/>
          <a:stretch>
            <a:fillRect/>
          </a:stretch>
        </p:blipFill>
        <p:spPr>
          <a:xfrm>
            <a:off x="4808340" y="4766780"/>
            <a:ext cx="443087" cy="443087"/>
          </a:xfrm>
          <a:prstGeom prst="rect">
            <a:avLst/>
          </a:prstGeom>
        </p:spPr>
      </p:pic>
      <p:sp>
        <p:nvSpPr>
          <p:cNvPr id="44" name="矩形 43">
            <a:extLst>
              <a:ext uri="{FF2B5EF4-FFF2-40B4-BE49-F238E27FC236}">
                <a16:creationId xmlns:a16="http://schemas.microsoft.com/office/drawing/2014/main" id="{0ECC878C-72D1-454F-1937-23F76E779252}"/>
              </a:ext>
            </a:extLst>
          </p:cNvPr>
          <p:cNvSpPr/>
          <p:nvPr/>
        </p:nvSpPr>
        <p:spPr>
          <a:xfrm>
            <a:off x="987026" y="3565893"/>
            <a:ext cx="2559269" cy="1077310"/>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latin typeface="Calibri" panose="020F0502020204030204" pitchFamily="34" charset="0"/>
              <a:cs typeface="Calibri" panose="020F0502020204030204" pitchFamily="34" charset="0"/>
            </a:endParaRPr>
          </a:p>
        </p:txBody>
      </p:sp>
      <p:pic>
        <p:nvPicPr>
          <p:cNvPr id="45" name="图片 44">
            <a:extLst>
              <a:ext uri="{FF2B5EF4-FFF2-40B4-BE49-F238E27FC236}">
                <a16:creationId xmlns:a16="http://schemas.microsoft.com/office/drawing/2014/main" id="{BB3BC86E-7855-F771-8ED1-F89C2EEED7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543" y="3729999"/>
            <a:ext cx="784452" cy="784452"/>
          </a:xfrm>
          <a:prstGeom prst="rect">
            <a:avLst/>
          </a:prstGeom>
        </p:spPr>
      </p:pic>
      <p:pic>
        <p:nvPicPr>
          <p:cNvPr id="46" name="图片 45">
            <a:extLst>
              <a:ext uri="{FF2B5EF4-FFF2-40B4-BE49-F238E27FC236}">
                <a16:creationId xmlns:a16="http://schemas.microsoft.com/office/drawing/2014/main" id="{92D0D226-A503-D94B-18C7-536D507B09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7523" y="3799184"/>
            <a:ext cx="646081" cy="646081"/>
          </a:xfrm>
          <a:prstGeom prst="rect">
            <a:avLst/>
          </a:prstGeom>
        </p:spPr>
      </p:pic>
      <p:cxnSp>
        <p:nvCxnSpPr>
          <p:cNvPr id="47" name="直接箭头连接符 46">
            <a:extLst>
              <a:ext uri="{FF2B5EF4-FFF2-40B4-BE49-F238E27FC236}">
                <a16:creationId xmlns:a16="http://schemas.microsoft.com/office/drawing/2014/main" id="{60DE1C59-FC0E-2495-56B0-8768BBF72E46}"/>
              </a:ext>
            </a:extLst>
          </p:cNvPr>
          <p:cNvCxnSpPr>
            <a:cxnSpLocks/>
            <a:stCxn id="44" idx="3"/>
            <a:endCxn id="10" idx="1"/>
          </p:cNvCxnSpPr>
          <p:nvPr/>
        </p:nvCxnSpPr>
        <p:spPr>
          <a:xfrm flipV="1">
            <a:off x="3546295" y="3184877"/>
            <a:ext cx="1199126" cy="91967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AF78D80-6CAC-A062-CD6B-C1C827F541FE}"/>
              </a:ext>
            </a:extLst>
          </p:cNvPr>
          <p:cNvCxnSpPr>
            <a:cxnSpLocks/>
            <a:stCxn id="44" idx="3"/>
            <a:endCxn id="12" idx="1"/>
          </p:cNvCxnSpPr>
          <p:nvPr/>
        </p:nvCxnSpPr>
        <p:spPr>
          <a:xfrm>
            <a:off x="3546295" y="4104548"/>
            <a:ext cx="1199126" cy="8986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BAE6C09-FA02-1F40-984C-EB3884D35C68}"/>
              </a:ext>
            </a:extLst>
          </p:cNvPr>
          <p:cNvCxnSpPr>
            <a:cxnSpLocks/>
            <a:stCxn id="44" idx="3"/>
            <a:endCxn id="11" idx="1"/>
          </p:cNvCxnSpPr>
          <p:nvPr/>
        </p:nvCxnSpPr>
        <p:spPr>
          <a:xfrm>
            <a:off x="3546295" y="4104548"/>
            <a:ext cx="1199125" cy="75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4E04A2A7-A534-53C0-882F-C09E4AD46184}"/>
              </a:ext>
            </a:extLst>
          </p:cNvPr>
          <p:cNvSpPr txBox="1"/>
          <p:nvPr/>
        </p:nvSpPr>
        <p:spPr>
          <a:xfrm>
            <a:off x="1766866" y="3596715"/>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LLM </a:t>
            </a:r>
          </a:p>
          <a:p>
            <a:pPr algn="ctr"/>
            <a:r>
              <a:rPr lang="en-US" altLang="zh-CN" sz="2000" dirty="0">
                <a:solidFill>
                  <a:schemeClr val="tx1"/>
                </a:solidFill>
                <a:latin typeface="Abadi" panose="020B0604020104020204" pitchFamily="34" charset="0"/>
              </a:rPr>
              <a:t>(ChatGPT, </a:t>
            </a:r>
          </a:p>
          <a:p>
            <a:pPr algn="ctr"/>
            <a:r>
              <a:rPr lang="en-US" altLang="zh-CN" sz="2000" dirty="0">
                <a:solidFill>
                  <a:schemeClr val="tx1"/>
                </a:solidFill>
                <a:latin typeface="Abadi" panose="020B0604020104020204" pitchFamily="34" charset="0"/>
              </a:rPr>
              <a:t>Llama, …)</a:t>
            </a:r>
            <a:endParaRPr lang="zh-CN" altLang="en-US" sz="2000" dirty="0"/>
          </a:p>
        </p:txBody>
      </p:sp>
      <p:grpSp>
        <p:nvGrpSpPr>
          <p:cNvPr id="82" name="组合 81">
            <a:extLst>
              <a:ext uri="{FF2B5EF4-FFF2-40B4-BE49-F238E27FC236}">
                <a16:creationId xmlns:a16="http://schemas.microsoft.com/office/drawing/2014/main" id="{68ABE0E3-C5FC-2E28-A1D2-1E0B821F6FDA}"/>
              </a:ext>
            </a:extLst>
          </p:cNvPr>
          <p:cNvGrpSpPr/>
          <p:nvPr/>
        </p:nvGrpSpPr>
        <p:grpSpPr>
          <a:xfrm>
            <a:off x="8606972" y="4652140"/>
            <a:ext cx="1594304" cy="707728"/>
            <a:chOff x="8606972" y="4906076"/>
            <a:chExt cx="1594304" cy="707728"/>
          </a:xfrm>
        </p:grpSpPr>
        <p:sp>
          <p:nvSpPr>
            <p:cNvPr id="76" name="矩形 75">
              <a:extLst>
                <a:ext uri="{FF2B5EF4-FFF2-40B4-BE49-F238E27FC236}">
                  <a16:creationId xmlns:a16="http://schemas.microsoft.com/office/drawing/2014/main" id="{22DE8DC9-4FF6-EABE-2E3F-2918F4A1B32C}"/>
                </a:ext>
              </a:extLst>
            </p:cNvPr>
            <p:cNvSpPr/>
            <p:nvPr/>
          </p:nvSpPr>
          <p:spPr>
            <a:xfrm>
              <a:off x="8606972" y="4906076"/>
              <a:ext cx="1594304" cy="707728"/>
            </a:xfrm>
            <a:prstGeom prst="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DNN3</a:t>
              </a:r>
              <a:endParaRPr lang="zh-CN" altLang="en-US" sz="2000" dirty="0">
                <a:solidFill>
                  <a:schemeClr val="tx1"/>
                </a:solidFill>
                <a:latin typeface="Abadi" panose="020B0604020104020204" pitchFamily="34" charset="0"/>
              </a:endParaRPr>
            </a:p>
          </p:txBody>
        </p:sp>
        <p:pic>
          <p:nvPicPr>
            <p:cNvPr id="61" name="图片 60">
              <a:extLst>
                <a:ext uri="{FF2B5EF4-FFF2-40B4-BE49-F238E27FC236}">
                  <a16:creationId xmlns:a16="http://schemas.microsoft.com/office/drawing/2014/main" id="{C45AC187-EEC7-CFC9-32EB-8B0D1C78F598}"/>
                </a:ext>
              </a:extLst>
            </p:cNvPr>
            <p:cNvPicPr>
              <a:picLocks noChangeAspect="1"/>
            </p:cNvPicPr>
            <p:nvPr/>
          </p:nvPicPr>
          <p:blipFill>
            <a:blip r:embed="rId8"/>
            <a:stretch>
              <a:fillRect/>
            </a:stretch>
          </p:blipFill>
          <p:spPr>
            <a:xfrm>
              <a:off x="8631148" y="4930536"/>
              <a:ext cx="673744" cy="673744"/>
            </a:xfrm>
            <a:prstGeom prst="rect">
              <a:avLst/>
            </a:prstGeom>
          </p:spPr>
        </p:pic>
      </p:grpSp>
      <p:grpSp>
        <p:nvGrpSpPr>
          <p:cNvPr id="81" name="组合 80">
            <a:extLst>
              <a:ext uri="{FF2B5EF4-FFF2-40B4-BE49-F238E27FC236}">
                <a16:creationId xmlns:a16="http://schemas.microsoft.com/office/drawing/2014/main" id="{785EE5DD-3B06-AAA2-CC92-A79416BF07F7}"/>
              </a:ext>
            </a:extLst>
          </p:cNvPr>
          <p:cNvGrpSpPr/>
          <p:nvPr/>
        </p:nvGrpSpPr>
        <p:grpSpPr>
          <a:xfrm>
            <a:off x="8606972" y="3752757"/>
            <a:ext cx="1594304" cy="707728"/>
            <a:chOff x="8612557" y="4073405"/>
            <a:chExt cx="1594304" cy="707728"/>
          </a:xfrm>
        </p:grpSpPr>
        <p:sp>
          <p:nvSpPr>
            <p:cNvPr id="74" name="矩形 73">
              <a:extLst>
                <a:ext uri="{FF2B5EF4-FFF2-40B4-BE49-F238E27FC236}">
                  <a16:creationId xmlns:a16="http://schemas.microsoft.com/office/drawing/2014/main" id="{802ECB15-07F9-EFD1-E7A5-DEAA0C04096E}"/>
                </a:ext>
              </a:extLst>
            </p:cNvPr>
            <p:cNvSpPr/>
            <p:nvPr/>
          </p:nvSpPr>
          <p:spPr>
            <a:xfrm>
              <a:off x="8612557" y="4073405"/>
              <a:ext cx="1594304" cy="707728"/>
            </a:xfrm>
            <a:prstGeom prst="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DNN2</a:t>
              </a:r>
              <a:endParaRPr lang="zh-CN" altLang="en-US" sz="2000" dirty="0">
                <a:solidFill>
                  <a:schemeClr val="tx1"/>
                </a:solidFill>
                <a:latin typeface="Abadi" panose="020B0604020104020204" pitchFamily="34" charset="0"/>
              </a:endParaRPr>
            </a:p>
          </p:txBody>
        </p:sp>
        <p:pic>
          <p:nvPicPr>
            <p:cNvPr id="69" name="图片 68">
              <a:extLst>
                <a:ext uri="{FF2B5EF4-FFF2-40B4-BE49-F238E27FC236}">
                  <a16:creationId xmlns:a16="http://schemas.microsoft.com/office/drawing/2014/main" id="{BDDE43CC-3E9A-425A-9A98-0BD1F58AEE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01644" y="4154784"/>
              <a:ext cx="533797" cy="533797"/>
            </a:xfrm>
            <a:prstGeom prst="rect">
              <a:avLst/>
            </a:prstGeom>
          </p:spPr>
        </p:pic>
      </p:grpSp>
      <p:grpSp>
        <p:nvGrpSpPr>
          <p:cNvPr id="80" name="组合 79">
            <a:extLst>
              <a:ext uri="{FF2B5EF4-FFF2-40B4-BE49-F238E27FC236}">
                <a16:creationId xmlns:a16="http://schemas.microsoft.com/office/drawing/2014/main" id="{C0E248F4-EBD4-BD90-6512-E52700D3C6F6}"/>
              </a:ext>
            </a:extLst>
          </p:cNvPr>
          <p:cNvGrpSpPr/>
          <p:nvPr/>
        </p:nvGrpSpPr>
        <p:grpSpPr>
          <a:xfrm>
            <a:off x="8606972" y="2831013"/>
            <a:ext cx="1594304" cy="707728"/>
            <a:chOff x="8606972" y="3244587"/>
            <a:chExt cx="1594304" cy="707728"/>
          </a:xfrm>
        </p:grpSpPr>
        <p:sp>
          <p:nvSpPr>
            <p:cNvPr id="73" name="矩形 72">
              <a:extLst>
                <a:ext uri="{FF2B5EF4-FFF2-40B4-BE49-F238E27FC236}">
                  <a16:creationId xmlns:a16="http://schemas.microsoft.com/office/drawing/2014/main" id="{72F8712C-43A8-0D26-F85D-B480825813FD}"/>
                </a:ext>
              </a:extLst>
            </p:cNvPr>
            <p:cNvSpPr/>
            <p:nvPr/>
          </p:nvSpPr>
          <p:spPr>
            <a:xfrm>
              <a:off x="8606972" y="3244587"/>
              <a:ext cx="1594304" cy="707728"/>
            </a:xfrm>
            <a:prstGeom prst="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DNN1</a:t>
              </a:r>
              <a:endParaRPr lang="zh-CN" altLang="en-US" sz="2000" dirty="0">
                <a:solidFill>
                  <a:schemeClr val="tx1"/>
                </a:solidFill>
                <a:latin typeface="Abadi" panose="020B0604020104020204" pitchFamily="34" charset="0"/>
              </a:endParaRPr>
            </a:p>
          </p:txBody>
        </p:sp>
        <p:pic>
          <p:nvPicPr>
            <p:cNvPr id="71" name="图片 70">
              <a:extLst>
                <a:ext uri="{FF2B5EF4-FFF2-40B4-BE49-F238E27FC236}">
                  <a16:creationId xmlns:a16="http://schemas.microsoft.com/office/drawing/2014/main" id="{2DBF4E7B-BAA5-7DA9-1BE2-ED899D428F5B}"/>
                </a:ext>
              </a:extLst>
            </p:cNvPr>
            <p:cNvPicPr>
              <a:picLocks noChangeAspect="1"/>
            </p:cNvPicPr>
            <p:nvPr/>
          </p:nvPicPr>
          <p:blipFill>
            <a:blip r:embed="rId10"/>
            <a:stretch>
              <a:fillRect/>
            </a:stretch>
          </p:blipFill>
          <p:spPr>
            <a:xfrm>
              <a:off x="8701644" y="3276891"/>
              <a:ext cx="643119" cy="643119"/>
            </a:xfrm>
            <a:prstGeom prst="rect">
              <a:avLst/>
            </a:prstGeom>
          </p:spPr>
        </p:pic>
      </p:grpSp>
      <p:cxnSp>
        <p:nvCxnSpPr>
          <p:cNvPr id="84" name="直接箭头连接符 83">
            <a:extLst>
              <a:ext uri="{FF2B5EF4-FFF2-40B4-BE49-F238E27FC236}">
                <a16:creationId xmlns:a16="http://schemas.microsoft.com/office/drawing/2014/main" id="{B22ED590-96ED-D280-A115-B2BCBDCD5DF3}"/>
              </a:ext>
            </a:extLst>
          </p:cNvPr>
          <p:cNvCxnSpPr>
            <a:cxnSpLocks/>
            <a:stCxn id="73" idx="1"/>
            <a:endCxn id="10" idx="3"/>
          </p:cNvCxnSpPr>
          <p:nvPr/>
        </p:nvCxnSpPr>
        <p:spPr>
          <a:xfrm flipH="1">
            <a:off x="7446579" y="3184877"/>
            <a:ext cx="1160393"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3F13CAF9-08E7-78AB-1954-6015274A902A}"/>
              </a:ext>
            </a:extLst>
          </p:cNvPr>
          <p:cNvCxnSpPr>
            <a:cxnSpLocks/>
            <a:stCxn id="74" idx="1"/>
            <a:endCxn id="11" idx="3"/>
          </p:cNvCxnSpPr>
          <p:nvPr/>
        </p:nvCxnSpPr>
        <p:spPr>
          <a:xfrm flipH="1">
            <a:off x="7446579" y="4106621"/>
            <a:ext cx="1160393" cy="544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31234390-D385-693A-7F87-2AEE28BE7592}"/>
              </a:ext>
            </a:extLst>
          </p:cNvPr>
          <p:cNvCxnSpPr>
            <a:cxnSpLocks/>
            <a:stCxn id="76" idx="1"/>
            <a:endCxn id="12" idx="3"/>
          </p:cNvCxnSpPr>
          <p:nvPr/>
        </p:nvCxnSpPr>
        <p:spPr>
          <a:xfrm flipH="1" flipV="1">
            <a:off x="7446579" y="5003236"/>
            <a:ext cx="1160393" cy="27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95" name="图片 94">
            <a:extLst>
              <a:ext uri="{FF2B5EF4-FFF2-40B4-BE49-F238E27FC236}">
                <a16:creationId xmlns:a16="http://schemas.microsoft.com/office/drawing/2014/main" id="{48D34990-C5D3-3719-0B67-F5DD1C94797C}"/>
              </a:ext>
            </a:extLst>
          </p:cNvPr>
          <p:cNvPicPr>
            <a:picLocks noChangeAspect="1"/>
          </p:cNvPicPr>
          <p:nvPr/>
        </p:nvPicPr>
        <p:blipFill>
          <a:blip r:embed="rId11"/>
          <a:stretch>
            <a:fillRect/>
          </a:stretch>
        </p:blipFill>
        <p:spPr>
          <a:xfrm>
            <a:off x="10263602" y="2912795"/>
            <a:ext cx="527050" cy="527050"/>
          </a:xfrm>
          <a:prstGeom prst="rect">
            <a:avLst/>
          </a:prstGeom>
        </p:spPr>
      </p:pic>
      <p:pic>
        <p:nvPicPr>
          <p:cNvPr id="97" name="图片 96">
            <a:extLst>
              <a:ext uri="{FF2B5EF4-FFF2-40B4-BE49-F238E27FC236}">
                <a16:creationId xmlns:a16="http://schemas.microsoft.com/office/drawing/2014/main" id="{3CE11C2D-4F99-AECC-10DD-0F04F214CFD0}"/>
              </a:ext>
            </a:extLst>
          </p:cNvPr>
          <p:cNvPicPr>
            <a:picLocks noChangeAspect="1"/>
          </p:cNvPicPr>
          <p:nvPr/>
        </p:nvPicPr>
        <p:blipFill>
          <a:blip r:embed="rId11"/>
          <a:stretch>
            <a:fillRect/>
          </a:stretch>
        </p:blipFill>
        <p:spPr>
          <a:xfrm>
            <a:off x="10495964" y="2912795"/>
            <a:ext cx="527050" cy="527050"/>
          </a:xfrm>
          <a:prstGeom prst="rect">
            <a:avLst/>
          </a:prstGeom>
        </p:spPr>
      </p:pic>
      <p:pic>
        <p:nvPicPr>
          <p:cNvPr id="100" name="图片 99">
            <a:extLst>
              <a:ext uri="{FF2B5EF4-FFF2-40B4-BE49-F238E27FC236}">
                <a16:creationId xmlns:a16="http://schemas.microsoft.com/office/drawing/2014/main" id="{50AE3FEB-8353-1465-1BB1-43E8B64B442F}"/>
              </a:ext>
            </a:extLst>
          </p:cNvPr>
          <p:cNvPicPr>
            <a:picLocks noChangeAspect="1"/>
          </p:cNvPicPr>
          <p:nvPr/>
        </p:nvPicPr>
        <p:blipFill>
          <a:blip r:embed="rId11"/>
          <a:stretch>
            <a:fillRect/>
          </a:stretch>
        </p:blipFill>
        <p:spPr>
          <a:xfrm>
            <a:off x="10252115" y="3848543"/>
            <a:ext cx="527050" cy="527050"/>
          </a:xfrm>
          <a:prstGeom prst="rect">
            <a:avLst/>
          </a:prstGeom>
        </p:spPr>
      </p:pic>
      <p:pic>
        <p:nvPicPr>
          <p:cNvPr id="101" name="图片 100">
            <a:extLst>
              <a:ext uri="{FF2B5EF4-FFF2-40B4-BE49-F238E27FC236}">
                <a16:creationId xmlns:a16="http://schemas.microsoft.com/office/drawing/2014/main" id="{DC9EB813-D843-03E2-D887-F6F99BC3E45B}"/>
              </a:ext>
            </a:extLst>
          </p:cNvPr>
          <p:cNvPicPr>
            <a:picLocks noChangeAspect="1"/>
          </p:cNvPicPr>
          <p:nvPr/>
        </p:nvPicPr>
        <p:blipFill>
          <a:blip r:embed="rId11"/>
          <a:stretch>
            <a:fillRect/>
          </a:stretch>
        </p:blipFill>
        <p:spPr>
          <a:xfrm>
            <a:off x="10484477" y="3848543"/>
            <a:ext cx="527050" cy="527050"/>
          </a:xfrm>
          <a:prstGeom prst="rect">
            <a:avLst/>
          </a:prstGeom>
        </p:spPr>
      </p:pic>
      <p:pic>
        <p:nvPicPr>
          <p:cNvPr id="102" name="图片 101">
            <a:extLst>
              <a:ext uri="{FF2B5EF4-FFF2-40B4-BE49-F238E27FC236}">
                <a16:creationId xmlns:a16="http://schemas.microsoft.com/office/drawing/2014/main" id="{2117552F-BD3D-D1EC-DDEF-54859D596B76}"/>
              </a:ext>
            </a:extLst>
          </p:cNvPr>
          <p:cNvPicPr>
            <a:picLocks noChangeAspect="1"/>
          </p:cNvPicPr>
          <p:nvPr/>
        </p:nvPicPr>
        <p:blipFill>
          <a:blip r:embed="rId11"/>
          <a:stretch>
            <a:fillRect/>
          </a:stretch>
        </p:blipFill>
        <p:spPr>
          <a:xfrm>
            <a:off x="10263602" y="4784291"/>
            <a:ext cx="527050" cy="527050"/>
          </a:xfrm>
          <a:prstGeom prst="rect">
            <a:avLst/>
          </a:prstGeom>
        </p:spPr>
      </p:pic>
      <p:pic>
        <p:nvPicPr>
          <p:cNvPr id="103" name="图片 102">
            <a:extLst>
              <a:ext uri="{FF2B5EF4-FFF2-40B4-BE49-F238E27FC236}">
                <a16:creationId xmlns:a16="http://schemas.microsoft.com/office/drawing/2014/main" id="{B81925CE-66AB-31E4-7919-189C30C588F0}"/>
              </a:ext>
            </a:extLst>
          </p:cNvPr>
          <p:cNvPicPr>
            <a:picLocks noChangeAspect="1"/>
          </p:cNvPicPr>
          <p:nvPr/>
        </p:nvPicPr>
        <p:blipFill>
          <a:blip r:embed="rId11"/>
          <a:stretch>
            <a:fillRect/>
          </a:stretch>
        </p:blipFill>
        <p:spPr>
          <a:xfrm>
            <a:off x="10495964" y="4784291"/>
            <a:ext cx="527050" cy="527050"/>
          </a:xfrm>
          <a:prstGeom prst="rect">
            <a:avLst/>
          </a:prstGeom>
        </p:spPr>
      </p:pic>
      <p:pic>
        <p:nvPicPr>
          <p:cNvPr id="104" name="图片 103">
            <a:extLst>
              <a:ext uri="{FF2B5EF4-FFF2-40B4-BE49-F238E27FC236}">
                <a16:creationId xmlns:a16="http://schemas.microsoft.com/office/drawing/2014/main" id="{BDF8F1C5-1437-D945-9A7F-B3BE779F86E6}"/>
              </a:ext>
            </a:extLst>
          </p:cNvPr>
          <p:cNvPicPr>
            <a:picLocks noChangeAspect="1"/>
          </p:cNvPicPr>
          <p:nvPr/>
        </p:nvPicPr>
        <p:blipFill>
          <a:blip r:embed="rId11"/>
          <a:stretch>
            <a:fillRect/>
          </a:stretch>
        </p:blipFill>
        <p:spPr>
          <a:xfrm>
            <a:off x="10674889" y="3857100"/>
            <a:ext cx="527050" cy="527050"/>
          </a:xfrm>
          <a:prstGeom prst="rect">
            <a:avLst/>
          </a:prstGeom>
        </p:spPr>
      </p:pic>
      <p:pic>
        <p:nvPicPr>
          <p:cNvPr id="112" name="图片 111">
            <a:extLst>
              <a:ext uri="{FF2B5EF4-FFF2-40B4-BE49-F238E27FC236}">
                <a16:creationId xmlns:a16="http://schemas.microsoft.com/office/drawing/2014/main" id="{9207741D-4385-A3EA-0028-556897233EE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15623" y="3011173"/>
            <a:ext cx="527050" cy="527050"/>
          </a:xfrm>
          <a:prstGeom prst="rect">
            <a:avLst/>
          </a:prstGeom>
        </p:spPr>
      </p:pic>
      <p:pic>
        <p:nvPicPr>
          <p:cNvPr id="113" name="图片 112">
            <a:extLst>
              <a:ext uri="{FF2B5EF4-FFF2-40B4-BE49-F238E27FC236}">
                <a16:creationId xmlns:a16="http://schemas.microsoft.com/office/drawing/2014/main" id="{7BFB74C5-21E1-C826-90B9-FE6153AFE4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15078" y="3011173"/>
            <a:ext cx="527050" cy="527050"/>
          </a:xfrm>
          <a:prstGeom prst="rect">
            <a:avLst/>
          </a:prstGeom>
        </p:spPr>
      </p:pic>
      <p:pic>
        <p:nvPicPr>
          <p:cNvPr id="114" name="图片 113">
            <a:extLst>
              <a:ext uri="{FF2B5EF4-FFF2-40B4-BE49-F238E27FC236}">
                <a16:creationId xmlns:a16="http://schemas.microsoft.com/office/drawing/2014/main" id="{7342E75C-031D-9472-25EB-CA50CC6536E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73275" y="3011173"/>
            <a:ext cx="527050" cy="527050"/>
          </a:xfrm>
          <a:prstGeom prst="rect">
            <a:avLst/>
          </a:prstGeom>
        </p:spPr>
      </p:pic>
      <p:pic>
        <p:nvPicPr>
          <p:cNvPr id="116" name="图片 115">
            <a:extLst>
              <a:ext uri="{FF2B5EF4-FFF2-40B4-BE49-F238E27FC236}">
                <a16:creationId xmlns:a16="http://schemas.microsoft.com/office/drawing/2014/main" id="{D61D5CD8-F7F6-EF19-EF7F-007EA886C59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55501" y="3009725"/>
            <a:ext cx="527050" cy="527050"/>
          </a:xfrm>
          <a:prstGeom prst="rect">
            <a:avLst/>
          </a:prstGeom>
        </p:spPr>
      </p:pic>
      <p:pic>
        <p:nvPicPr>
          <p:cNvPr id="117" name="图片 116">
            <a:extLst>
              <a:ext uri="{FF2B5EF4-FFF2-40B4-BE49-F238E27FC236}">
                <a16:creationId xmlns:a16="http://schemas.microsoft.com/office/drawing/2014/main" id="{B0BBDE9F-66EC-43E2-7B78-F17E967D9B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10834" y="3010666"/>
            <a:ext cx="527050" cy="527050"/>
          </a:xfrm>
          <a:prstGeom prst="rect">
            <a:avLst/>
          </a:prstGeom>
        </p:spPr>
      </p:pic>
      <p:pic>
        <p:nvPicPr>
          <p:cNvPr id="118" name="图片 117">
            <a:extLst>
              <a:ext uri="{FF2B5EF4-FFF2-40B4-BE49-F238E27FC236}">
                <a16:creationId xmlns:a16="http://schemas.microsoft.com/office/drawing/2014/main" id="{F66F4E12-46B0-9F29-CE8D-1EA4C75CA5D3}"/>
              </a:ext>
            </a:extLst>
          </p:cNvPr>
          <p:cNvPicPr>
            <a:picLocks noChangeAspect="1"/>
          </p:cNvPicPr>
          <p:nvPr/>
        </p:nvPicPr>
        <p:blipFill>
          <a:blip r:embed="rId13"/>
          <a:stretch>
            <a:fillRect/>
          </a:stretch>
        </p:blipFill>
        <p:spPr>
          <a:xfrm>
            <a:off x="3785981" y="3723849"/>
            <a:ext cx="667002" cy="667002"/>
          </a:xfrm>
          <a:prstGeom prst="rect">
            <a:avLst/>
          </a:prstGeom>
        </p:spPr>
      </p:pic>
      <p:sp>
        <p:nvSpPr>
          <p:cNvPr id="120" name="文本框 119">
            <a:extLst>
              <a:ext uri="{FF2B5EF4-FFF2-40B4-BE49-F238E27FC236}">
                <a16:creationId xmlns:a16="http://schemas.microsoft.com/office/drawing/2014/main" id="{DED771D4-3704-5DF7-E3A0-5C75A948E993}"/>
              </a:ext>
            </a:extLst>
          </p:cNvPr>
          <p:cNvSpPr txBox="1"/>
          <p:nvPr/>
        </p:nvSpPr>
        <p:spPr>
          <a:xfrm>
            <a:off x="1139250" y="5784368"/>
            <a:ext cx="10062689" cy="919401"/>
          </a:xfrm>
          <a:prstGeom prst="roundRect">
            <a:avLst/>
          </a:prstGeom>
          <a:solidFill>
            <a:schemeClr val="accent4">
              <a:lumMod val="20000"/>
              <a:lumOff val="80000"/>
            </a:schemeClr>
          </a:solidFill>
        </p:spPr>
        <p:txBody>
          <a:bodyPr wrap="square" rtlCol="0">
            <a:spAutoFit/>
          </a:bodyPr>
          <a:lstStyle/>
          <a:p>
            <a:pPr algn="ctr"/>
            <a:r>
              <a:rPr lang="en-US" altLang="zh-CN" sz="2400" b="1" u="sng" dirty="0">
                <a:latin typeface="Abadi" panose="020B0604020104020204" pitchFamily="34" charset="0"/>
                <a:cs typeface="Calibri" panose="020F0502020204030204" pitchFamily="34" charset="0"/>
              </a:rPr>
              <a:t>Key question:</a:t>
            </a:r>
            <a:r>
              <a:rPr lang="en-US" altLang="zh-CN" sz="2400" b="1" dirty="0">
                <a:latin typeface="Abadi" panose="020B0604020104020204" pitchFamily="34" charset="0"/>
                <a:cs typeface="Calibri" panose="020F0502020204030204" pitchFamily="34" charset="0"/>
              </a:rPr>
              <a:t> </a:t>
            </a:r>
            <a:r>
              <a:rPr lang="en-US" altLang="zh-CN" sz="2400" dirty="0">
                <a:latin typeface="Abadi" panose="020B0604020104020204" pitchFamily="34" charset="0"/>
                <a:cs typeface="Calibri" panose="020F0502020204030204" pitchFamily="34" charset="0"/>
              </a:rPr>
              <a:t>Can we efficiently use the LLM to achieve </a:t>
            </a:r>
            <a:r>
              <a:rPr lang="en-US" altLang="zh-CN" sz="2400" dirty="0">
                <a:solidFill>
                  <a:srgbClr val="7030A0"/>
                </a:solidFill>
                <a:latin typeface="Abadi" panose="020B0604020104020204" pitchFamily="34" charset="0"/>
                <a:cs typeface="Calibri" panose="020F0502020204030204" pitchFamily="34" charset="0"/>
              </a:rPr>
              <a:t>“one model for all networking tasks” with even better performance</a:t>
            </a:r>
            <a:r>
              <a:rPr lang="en-US" altLang="zh-CN" sz="2400" dirty="0">
                <a:latin typeface="Abadi" panose="020B0604020104020204" pitchFamily="34" charset="0"/>
                <a:cs typeface="Calibri" panose="020F0502020204030204" pitchFamily="34" charset="0"/>
              </a:rPr>
              <a:t>?</a:t>
            </a:r>
            <a:endParaRPr lang="zh-CN" altLang="en-US" sz="2400" b="1" dirty="0">
              <a:latin typeface="Abadi" panose="020B0604020104020204" pitchFamily="34" charset="0"/>
              <a:cs typeface="Calibri" panose="020F0502020204030204" pitchFamily="34" charset="0"/>
            </a:endParaRPr>
          </a:p>
        </p:txBody>
      </p:sp>
      <p:sp>
        <p:nvSpPr>
          <p:cNvPr id="121" name="文本框 120">
            <a:extLst>
              <a:ext uri="{FF2B5EF4-FFF2-40B4-BE49-F238E27FC236}">
                <a16:creationId xmlns:a16="http://schemas.microsoft.com/office/drawing/2014/main" id="{D2DA0809-0B70-1C6B-E006-D5F179E64F97}"/>
              </a:ext>
            </a:extLst>
          </p:cNvPr>
          <p:cNvSpPr txBox="1"/>
          <p:nvPr/>
        </p:nvSpPr>
        <p:spPr>
          <a:xfrm>
            <a:off x="595557" y="4840743"/>
            <a:ext cx="3809535" cy="707886"/>
          </a:xfrm>
          <a:prstGeom prst="rect">
            <a:avLst/>
          </a:prstGeom>
          <a:noFill/>
        </p:spPr>
        <p:txBody>
          <a:bodyPr wrap="square" rtlCol="0">
            <a:spAutoFit/>
          </a:bodyPr>
          <a:lstStyle/>
          <a:p>
            <a:r>
              <a:rPr lang="en-US" altLang="zh-CN" sz="2000" dirty="0">
                <a:solidFill>
                  <a:srgbClr val="7030A0"/>
                </a:solidFill>
                <a:latin typeface="Abadi" panose="020B0604020104020204" pitchFamily="34" charset="0"/>
              </a:rPr>
              <a:t>Answer: Yes! Through our framework </a:t>
            </a:r>
            <a:r>
              <a:rPr lang="en-US" altLang="zh-CN" sz="2000" dirty="0" err="1">
                <a:solidFill>
                  <a:srgbClr val="7030A0"/>
                </a:solidFill>
                <a:latin typeface="Abadi" panose="020B0604020104020204" pitchFamily="34" charset="0"/>
              </a:rPr>
              <a:t>NetLLM</a:t>
            </a:r>
            <a:r>
              <a:rPr lang="en-US" altLang="zh-CN" sz="2000" dirty="0">
                <a:solidFill>
                  <a:srgbClr val="7030A0"/>
                </a:solidFill>
                <a:latin typeface="Abadi" panose="020B0604020104020204" pitchFamily="34" charset="0"/>
              </a:rPr>
              <a:t>!</a:t>
            </a:r>
            <a:endParaRPr lang="zh-CN" altLang="en-US" sz="2000" dirty="0">
              <a:solidFill>
                <a:srgbClr val="7030A0"/>
              </a:solidFill>
              <a:latin typeface="Abadi" panose="020B0604020104020204" pitchFamily="34" charset="0"/>
            </a:endParaRPr>
          </a:p>
        </p:txBody>
      </p:sp>
      <p:sp>
        <p:nvSpPr>
          <p:cNvPr id="122" name="矩形 121">
            <a:extLst>
              <a:ext uri="{FF2B5EF4-FFF2-40B4-BE49-F238E27FC236}">
                <a16:creationId xmlns:a16="http://schemas.microsoft.com/office/drawing/2014/main" id="{1062B351-FD4D-CF6C-4BE7-7F62EEA626BC}"/>
              </a:ext>
            </a:extLst>
          </p:cNvPr>
          <p:cNvSpPr/>
          <p:nvPr/>
        </p:nvSpPr>
        <p:spPr>
          <a:xfrm>
            <a:off x="3840470" y="3238910"/>
            <a:ext cx="592574" cy="1687831"/>
          </a:xfrm>
          <a:prstGeom prst="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400" dirty="0" err="1">
                <a:solidFill>
                  <a:schemeClr val="tx1"/>
                </a:solidFill>
                <a:latin typeface="Abadi" panose="020B0604020104020204" pitchFamily="34" charset="0"/>
                <a:cs typeface="Calibri" panose="020F0502020204030204" pitchFamily="34" charset="0"/>
              </a:rPr>
              <a:t>NetLLM</a:t>
            </a:r>
            <a:endParaRPr lang="zh-CN" altLang="en-US" sz="2400" dirty="0">
              <a:solidFill>
                <a:schemeClr val="tx1"/>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7001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22"/>
                                        </p:tgtEl>
                                        <p:attrNameLst>
                                          <p:attrName>style.visibility</p:attrName>
                                        </p:attrNameLst>
                                      </p:cBhvr>
                                      <p:to>
                                        <p:strVal val="visible"/>
                                      </p:to>
                                    </p:set>
                                    <p:animEffect transition="in" filter="wipe(down)">
                                      <p:cBhvr>
                                        <p:cTn id="83" dur="500"/>
                                        <p:tgtEl>
                                          <p:spTgt spid="12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44" grpId="0" animBg="1"/>
      <p:bldP spid="50" grpId="0"/>
      <p:bldP spid="120" grpId="0" animBg="1"/>
      <p:bldP spid="121" grpId="0"/>
      <p:bldP spid="1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3</a:t>
            </a:r>
            <a:br>
              <a:rPr lang="en-US" sz="4400" dirty="0">
                <a:solidFill>
                  <a:srgbClr val="C00000"/>
                </a:solidFill>
                <a:latin typeface="Abadi" panose="020B0604020104020204" pitchFamily="34" charset="0"/>
                <a:ea typeface="黑体" panose="02010609060101010101" pitchFamily="49" charset="-122"/>
              </a:rPr>
            </a:br>
            <a:r>
              <a:rPr lang="en-US" sz="4400" dirty="0">
                <a:solidFill>
                  <a:schemeClr val="bg1">
                    <a:lumMod val="75000"/>
                  </a:schemeClr>
                </a:solidFill>
                <a:latin typeface="Abadi" panose="020B0604020104020204" pitchFamily="34" charset="0"/>
                <a:ea typeface="黑体" panose="02010609060101010101" pitchFamily="49" charset="-122"/>
              </a:rPr>
              <a:t>Why, What, </a:t>
            </a:r>
            <a:r>
              <a:rPr lang="en-US" sz="4400" dirty="0">
                <a:solidFill>
                  <a:srgbClr val="C00000"/>
                </a:solidFill>
                <a:latin typeface="Abadi" panose="020B0604020104020204" pitchFamily="34" charset="0"/>
                <a:ea typeface="黑体" panose="02010609060101010101" pitchFamily="49" charset="-122"/>
              </a:rPr>
              <a:t>How</a:t>
            </a:r>
            <a:r>
              <a:rPr lang="en-US" sz="4400" dirty="0">
                <a:solidFill>
                  <a:schemeClr val="bg1">
                    <a:lumMod val="75000"/>
                  </a:schemeClr>
                </a:solidFill>
                <a:latin typeface="Abadi" panose="020B0604020104020204" pitchFamily="34" charset="0"/>
                <a:ea typeface="黑体" panose="02010609060101010101" pitchFamily="49" charset="-122"/>
              </a:rPr>
              <a:t>, </a:t>
            </a:r>
            <a:r>
              <a:rPr lang="en-US" altLang="zh-CN" sz="4400" dirty="0">
                <a:solidFill>
                  <a:schemeClr val="bg1">
                    <a:lumMod val="75000"/>
                  </a:schemeClr>
                </a:solidFill>
                <a:latin typeface="Abadi" panose="020B0604020104020204" pitchFamily="34" charset="0"/>
                <a:ea typeface="黑体" panose="02010609060101010101" pitchFamily="49" charset="-122"/>
              </a:rPr>
              <a:t>Evaluation</a:t>
            </a:r>
            <a:endParaRPr lang="en-US" sz="4400" dirty="0">
              <a:solidFill>
                <a:schemeClr val="bg1">
                  <a:lumMod val="75000"/>
                </a:schemeClr>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11</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91307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How we approach our goal</a:t>
            </a:r>
            <a:br>
              <a:rPr lang="en-US" altLang="zh-CN" sz="3200" dirty="0">
                <a:solidFill>
                  <a:srgbClr val="C00000"/>
                </a:solidFill>
                <a:latin typeface="Abadi" panose="020B0604020104020204" pitchFamily="34" charset="0"/>
                <a:cs typeface="Calibri" panose="020F0502020204030204" pitchFamily="34" charset="0"/>
              </a:rPr>
            </a:b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222000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Overview of </a:t>
            </a:r>
            <a:r>
              <a:rPr lang="en-US" altLang="zh-CN" dirty="0" err="1">
                <a:latin typeface="Abadi" panose="020B0604020104020204" pitchFamily="34" charset="0"/>
              </a:rPr>
              <a:t>NetLLM</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err="1">
                <a:latin typeface="Abadi" panose="020B0604020104020204" pitchFamily="34" charset="0"/>
              </a:rPr>
              <a:t>NetLLM</a:t>
            </a:r>
            <a:r>
              <a:rPr lang="en-US" altLang="zh-CN" dirty="0">
                <a:latin typeface="Abadi" panose="020B0604020104020204" pitchFamily="34" charset="0"/>
              </a:rPr>
              <a:t>: the first framework to </a:t>
            </a:r>
            <a:r>
              <a:rPr lang="en-US" altLang="zh-CN" dirty="0">
                <a:solidFill>
                  <a:srgbClr val="7030A0"/>
                </a:solidFill>
                <a:latin typeface="Abadi" panose="020B0604020104020204" pitchFamily="34" charset="0"/>
              </a:rPr>
              <a:t>adapt the LLM to solve networking tasks with low efforts. </a:t>
            </a:r>
          </a:p>
          <a:p>
            <a:pPr>
              <a:lnSpc>
                <a:spcPct val="100000"/>
              </a:lnSpc>
              <a:spcBef>
                <a:spcPts val="600"/>
              </a:spcBef>
            </a:pPr>
            <a:r>
              <a:rPr lang="en-US" altLang="zh-CN" sz="2400" dirty="0">
                <a:latin typeface="Abadi" panose="020B0604020104020204" pitchFamily="34" charset="0"/>
              </a:rPr>
              <a:t> Multimodal encoder </a:t>
            </a:r>
            <a:r>
              <a:rPr lang="en-US" altLang="zh-CN" sz="2000" dirty="0">
                <a:solidFill>
                  <a:srgbClr val="7030A0"/>
                </a:solidFill>
                <a:latin typeface="Abadi" panose="020B0604020104020204" pitchFamily="34" charset="0"/>
              </a:rPr>
              <a:t>(let LLM understand networking information effectively)</a:t>
            </a:r>
          </a:p>
          <a:p>
            <a:pPr>
              <a:lnSpc>
                <a:spcPct val="100000"/>
              </a:lnSpc>
              <a:spcBef>
                <a:spcPts val="600"/>
              </a:spcBef>
            </a:pPr>
            <a:r>
              <a:rPr lang="en-US" altLang="zh-CN" sz="2400" dirty="0">
                <a:latin typeface="Abadi" panose="020B0604020104020204" pitchFamily="34" charset="0"/>
              </a:rPr>
              <a:t> Networking head </a:t>
            </a:r>
            <a:r>
              <a:rPr lang="en-US" altLang="zh-CN" sz="2000" dirty="0">
                <a:solidFill>
                  <a:srgbClr val="7030A0"/>
                </a:solidFill>
                <a:latin typeface="Abadi" panose="020B0604020104020204" pitchFamily="34" charset="0"/>
              </a:rPr>
              <a:t>(let LLM generate answers for networking efficiently)</a:t>
            </a:r>
          </a:p>
          <a:p>
            <a:pPr>
              <a:lnSpc>
                <a:spcPct val="100000"/>
              </a:lnSpc>
              <a:spcBef>
                <a:spcPts val="600"/>
              </a:spcBef>
            </a:pPr>
            <a:r>
              <a:rPr lang="en-US" altLang="zh-CN" sz="2400" dirty="0">
                <a:latin typeface="Abadi" panose="020B0604020104020204" pitchFamily="34" charset="0"/>
              </a:rPr>
              <a:t> Data-driven low-rank networking adaptation </a:t>
            </a:r>
            <a:r>
              <a:rPr lang="en-US" altLang="zh-CN" sz="2000" dirty="0">
                <a:solidFill>
                  <a:srgbClr val="7030A0"/>
                </a:solidFill>
                <a:latin typeface="Abadi" panose="020B0604020104020204" pitchFamily="34" charset="0"/>
              </a:rPr>
              <a:t>(let LLM learn networking knowledge efficiently)</a:t>
            </a:r>
          </a:p>
          <a:p>
            <a:pPr>
              <a:lnSpc>
                <a:spcPct val="100000"/>
              </a:lnSpc>
            </a:pPr>
            <a:endParaRPr lang="zh-CN" altLang="en-US" sz="2400" dirty="0">
              <a:latin typeface="Abadi" panose="020B0604020104020204" pitchFamily="34" charset="0"/>
            </a:endParaRPr>
          </a:p>
        </p:txBody>
      </p:sp>
      <p:pic>
        <p:nvPicPr>
          <p:cNvPr id="8" name="图片 7">
            <a:extLst>
              <a:ext uri="{FF2B5EF4-FFF2-40B4-BE49-F238E27FC236}">
                <a16:creationId xmlns:a16="http://schemas.microsoft.com/office/drawing/2014/main" id="{E0A8E1A9-E0FA-3477-3B8D-CF624E00A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360" y="5173864"/>
            <a:ext cx="576638" cy="576638"/>
          </a:xfrm>
          <a:prstGeom prst="rect">
            <a:avLst/>
          </a:prstGeom>
        </p:spPr>
      </p:pic>
      <p:pic>
        <p:nvPicPr>
          <p:cNvPr id="35" name="图片 34">
            <a:extLst>
              <a:ext uri="{FF2B5EF4-FFF2-40B4-BE49-F238E27FC236}">
                <a16:creationId xmlns:a16="http://schemas.microsoft.com/office/drawing/2014/main" id="{606DD72F-72DA-6C87-3174-6C668B59CE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360" y="4434561"/>
            <a:ext cx="576638" cy="576638"/>
          </a:xfrm>
          <a:prstGeom prst="rect">
            <a:avLst/>
          </a:prstGeom>
        </p:spPr>
      </p:pic>
      <p:pic>
        <p:nvPicPr>
          <p:cNvPr id="37" name="图片 36">
            <a:extLst>
              <a:ext uri="{FF2B5EF4-FFF2-40B4-BE49-F238E27FC236}">
                <a16:creationId xmlns:a16="http://schemas.microsoft.com/office/drawing/2014/main" id="{F24407DF-238C-0539-7E79-1FC30155DF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269" y="3792303"/>
            <a:ext cx="508819" cy="508819"/>
          </a:xfrm>
          <a:prstGeom prst="rect">
            <a:avLst/>
          </a:prstGeom>
        </p:spPr>
      </p:pic>
      <p:sp>
        <p:nvSpPr>
          <p:cNvPr id="38" name="文本框 37">
            <a:extLst>
              <a:ext uri="{FF2B5EF4-FFF2-40B4-BE49-F238E27FC236}">
                <a16:creationId xmlns:a16="http://schemas.microsoft.com/office/drawing/2014/main" id="{75C2264D-DCA2-53D4-2EA1-7917428693DA}"/>
              </a:ext>
            </a:extLst>
          </p:cNvPr>
          <p:cNvSpPr txBox="1"/>
          <p:nvPr/>
        </p:nvSpPr>
        <p:spPr>
          <a:xfrm>
            <a:off x="818220" y="5656159"/>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39" name="梯形 38">
            <a:extLst>
              <a:ext uri="{FF2B5EF4-FFF2-40B4-BE49-F238E27FC236}">
                <a16:creationId xmlns:a16="http://schemas.microsoft.com/office/drawing/2014/main" id="{8347F079-FB84-CE2F-42AB-250476551102}"/>
              </a:ext>
            </a:extLst>
          </p:cNvPr>
          <p:cNvSpPr/>
          <p:nvPr/>
        </p:nvSpPr>
        <p:spPr>
          <a:xfrm rot="16200000">
            <a:off x="1690565" y="4512399"/>
            <a:ext cx="2177143" cy="718457"/>
          </a:xfrm>
          <a:prstGeom prst="trapezoid">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Multimodal Encoder</a:t>
            </a:r>
            <a:endParaRPr lang="zh-CN" altLang="en-US" dirty="0">
              <a:solidFill>
                <a:schemeClr val="tx1"/>
              </a:solidFill>
              <a:latin typeface="Abadi" panose="020B0604020104020204" pitchFamily="34" charset="0"/>
            </a:endParaRPr>
          </a:p>
        </p:txBody>
      </p:sp>
      <p:sp>
        <p:nvSpPr>
          <p:cNvPr id="40" name="箭头: 右 39">
            <a:extLst>
              <a:ext uri="{FF2B5EF4-FFF2-40B4-BE49-F238E27FC236}">
                <a16:creationId xmlns:a16="http://schemas.microsoft.com/office/drawing/2014/main" id="{792861A7-09AC-B7C1-F5F0-8924EF3B2B87}"/>
              </a:ext>
            </a:extLst>
          </p:cNvPr>
          <p:cNvSpPr/>
          <p:nvPr/>
        </p:nvSpPr>
        <p:spPr>
          <a:xfrm>
            <a:off x="1807955" y="3886481"/>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50AA6B7-924B-CF29-DC25-63CDCA318755}"/>
              </a:ext>
            </a:extLst>
          </p:cNvPr>
          <p:cNvSpPr/>
          <p:nvPr/>
        </p:nvSpPr>
        <p:spPr>
          <a:xfrm>
            <a:off x="1807955" y="4657289"/>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EE6615D9-9831-4EF6-7937-407312B7C284}"/>
              </a:ext>
            </a:extLst>
          </p:cNvPr>
          <p:cNvSpPr/>
          <p:nvPr/>
        </p:nvSpPr>
        <p:spPr>
          <a:xfrm>
            <a:off x="1807955" y="5402196"/>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BED8D6EC-49C2-FE16-5CBF-1189C9807700}"/>
              </a:ext>
            </a:extLst>
          </p:cNvPr>
          <p:cNvSpPr/>
          <p:nvPr/>
        </p:nvSpPr>
        <p:spPr>
          <a:xfrm>
            <a:off x="3339212" y="3886481"/>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id="{29C37CDC-E7FE-16D7-6658-2AE26A16BB5D}"/>
              </a:ext>
            </a:extLst>
          </p:cNvPr>
          <p:cNvSpPr/>
          <p:nvPr/>
        </p:nvSpPr>
        <p:spPr>
          <a:xfrm>
            <a:off x="3339212" y="4657289"/>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241E157E-15BF-F405-54ED-EBE4810D06FD}"/>
              </a:ext>
            </a:extLst>
          </p:cNvPr>
          <p:cNvSpPr/>
          <p:nvPr/>
        </p:nvSpPr>
        <p:spPr>
          <a:xfrm>
            <a:off x="3339212" y="5402196"/>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0A224AE9-7276-E640-2289-97D43F9E11A2}"/>
              </a:ext>
            </a:extLst>
          </p:cNvPr>
          <p:cNvPicPr>
            <a:picLocks noChangeAspect="1"/>
          </p:cNvPicPr>
          <p:nvPr/>
        </p:nvPicPr>
        <p:blipFill>
          <a:blip r:embed="rId6"/>
          <a:stretch>
            <a:fillRect/>
          </a:stretch>
        </p:blipFill>
        <p:spPr>
          <a:xfrm>
            <a:off x="3811139" y="3886481"/>
            <a:ext cx="938212" cy="1938337"/>
          </a:xfrm>
          <a:prstGeom prst="rect">
            <a:avLst/>
          </a:prstGeom>
        </p:spPr>
      </p:pic>
      <p:sp>
        <p:nvSpPr>
          <p:cNvPr id="49" name="矩形 48">
            <a:extLst>
              <a:ext uri="{FF2B5EF4-FFF2-40B4-BE49-F238E27FC236}">
                <a16:creationId xmlns:a16="http://schemas.microsoft.com/office/drawing/2014/main" id="{9D375F5F-A2FE-7126-FBE0-A2F73F9B539D}"/>
              </a:ext>
            </a:extLst>
          </p:cNvPr>
          <p:cNvSpPr/>
          <p:nvPr/>
        </p:nvSpPr>
        <p:spPr>
          <a:xfrm>
            <a:off x="4972724" y="3783055"/>
            <a:ext cx="975233" cy="2177143"/>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sp>
        <p:nvSpPr>
          <p:cNvPr id="53" name="梯形 52">
            <a:extLst>
              <a:ext uri="{FF2B5EF4-FFF2-40B4-BE49-F238E27FC236}">
                <a16:creationId xmlns:a16="http://schemas.microsoft.com/office/drawing/2014/main" id="{5FF0BD08-8487-E0ED-DC91-ACF3FAE2C6E3}"/>
              </a:ext>
            </a:extLst>
          </p:cNvPr>
          <p:cNvSpPr/>
          <p:nvPr/>
        </p:nvSpPr>
        <p:spPr>
          <a:xfrm rot="5400000">
            <a:off x="6759228" y="4512398"/>
            <a:ext cx="2177143" cy="718457"/>
          </a:xfrm>
          <a:prstGeom prst="trapezoid">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Networking</a:t>
            </a:r>
          </a:p>
          <a:p>
            <a:pPr algn="ctr"/>
            <a:r>
              <a:rPr lang="en-US" altLang="zh-CN" dirty="0">
                <a:solidFill>
                  <a:schemeClr val="tx1"/>
                </a:solidFill>
                <a:latin typeface="Abadi" panose="020B0604020104020204" pitchFamily="34" charset="0"/>
              </a:rPr>
              <a:t> Head</a:t>
            </a:r>
            <a:endParaRPr lang="zh-CN" altLang="en-US" dirty="0">
              <a:solidFill>
                <a:schemeClr val="tx1"/>
              </a:solidFill>
              <a:latin typeface="Abadi" panose="020B0604020104020204" pitchFamily="34" charset="0"/>
            </a:endParaRPr>
          </a:p>
        </p:txBody>
      </p:sp>
      <p:sp>
        <p:nvSpPr>
          <p:cNvPr id="54" name="箭头: 右 53">
            <a:extLst>
              <a:ext uri="{FF2B5EF4-FFF2-40B4-BE49-F238E27FC236}">
                <a16:creationId xmlns:a16="http://schemas.microsoft.com/office/drawing/2014/main" id="{1E352F20-9EB3-42A0-4DCF-3DB3280AB4EE}"/>
              </a:ext>
            </a:extLst>
          </p:cNvPr>
          <p:cNvSpPr/>
          <p:nvPr/>
        </p:nvSpPr>
        <p:spPr>
          <a:xfrm>
            <a:off x="6812356" y="3886481"/>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7843814-FA9D-14C1-2B91-A6F5D4B8944F}"/>
              </a:ext>
            </a:extLst>
          </p:cNvPr>
          <p:cNvSpPr/>
          <p:nvPr/>
        </p:nvSpPr>
        <p:spPr>
          <a:xfrm>
            <a:off x="6812356" y="4657289"/>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A0EA7B37-F870-0193-B668-BE7048A1099A}"/>
              </a:ext>
            </a:extLst>
          </p:cNvPr>
          <p:cNvSpPr/>
          <p:nvPr/>
        </p:nvSpPr>
        <p:spPr>
          <a:xfrm>
            <a:off x="6812356" y="5402196"/>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a:extLst>
              <a:ext uri="{FF2B5EF4-FFF2-40B4-BE49-F238E27FC236}">
                <a16:creationId xmlns:a16="http://schemas.microsoft.com/office/drawing/2014/main" id="{D1337FB6-73BE-6C9F-C19A-22312FF829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31749" y="5351093"/>
            <a:ext cx="536278" cy="536278"/>
          </a:xfrm>
          <a:prstGeom prst="rect">
            <a:avLst/>
          </a:prstGeom>
        </p:spPr>
      </p:pic>
      <p:pic>
        <p:nvPicPr>
          <p:cNvPr id="60" name="图片 59">
            <a:extLst>
              <a:ext uri="{FF2B5EF4-FFF2-40B4-BE49-F238E27FC236}">
                <a16:creationId xmlns:a16="http://schemas.microsoft.com/office/drawing/2014/main" id="{3A34EAD6-FE84-385D-77BE-6DD3804D3A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59981" y="4620302"/>
            <a:ext cx="508046" cy="508046"/>
          </a:xfrm>
          <a:prstGeom prst="rect">
            <a:avLst/>
          </a:prstGeom>
        </p:spPr>
      </p:pic>
      <p:pic>
        <p:nvPicPr>
          <p:cNvPr id="62" name="图片 61">
            <a:extLst>
              <a:ext uri="{FF2B5EF4-FFF2-40B4-BE49-F238E27FC236}">
                <a16:creationId xmlns:a16="http://schemas.microsoft.com/office/drawing/2014/main" id="{0D73C031-EBF6-AFE9-386B-E0E9027C611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80557" y="3783055"/>
            <a:ext cx="638661" cy="638661"/>
          </a:xfrm>
          <a:prstGeom prst="rect">
            <a:avLst/>
          </a:prstGeom>
        </p:spPr>
      </p:pic>
      <p:sp>
        <p:nvSpPr>
          <p:cNvPr id="63" name="文本框 62">
            <a:extLst>
              <a:ext uri="{FF2B5EF4-FFF2-40B4-BE49-F238E27FC236}">
                <a16:creationId xmlns:a16="http://schemas.microsoft.com/office/drawing/2014/main" id="{92F7315C-6ED1-EF0B-7F7D-6BA2CD99EA0E}"/>
              </a:ext>
            </a:extLst>
          </p:cNvPr>
          <p:cNvSpPr txBox="1"/>
          <p:nvPr/>
        </p:nvSpPr>
        <p:spPr>
          <a:xfrm>
            <a:off x="9809351" y="3812557"/>
            <a:ext cx="1323747" cy="523220"/>
          </a:xfrm>
          <a:prstGeom prst="rect">
            <a:avLst/>
          </a:prstGeom>
          <a:noFill/>
        </p:spPr>
        <p:txBody>
          <a:bodyPr wrap="square" rtlCol="0">
            <a:spAutoFit/>
          </a:bodyPr>
          <a:lstStyle/>
          <a:p>
            <a:pPr algn="ctr"/>
            <a:r>
              <a:rPr lang="en-US" altLang="zh-CN" sz="1400" dirty="0">
                <a:latin typeface="Abadi" panose="020B0604020104020204" pitchFamily="34" charset="0"/>
              </a:rPr>
              <a:t>Viewport Prediction (VP)</a:t>
            </a:r>
            <a:endParaRPr lang="zh-CN" altLang="en-US" sz="1400" dirty="0">
              <a:latin typeface="Abadi" panose="020B0604020104020204" pitchFamily="34" charset="0"/>
            </a:endParaRPr>
          </a:p>
        </p:txBody>
      </p:sp>
      <p:sp>
        <p:nvSpPr>
          <p:cNvPr id="64" name="文本框 63">
            <a:extLst>
              <a:ext uri="{FF2B5EF4-FFF2-40B4-BE49-F238E27FC236}">
                <a16:creationId xmlns:a16="http://schemas.microsoft.com/office/drawing/2014/main" id="{63D0F242-7EA9-6A35-3EB3-2D524EF30A3C}"/>
              </a:ext>
            </a:extLst>
          </p:cNvPr>
          <p:cNvSpPr txBox="1"/>
          <p:nvPr/>
        </p:nvSpPr>
        <p:spPr>
          <a:xfrm>
            <a:off x="9809350" y="4605128"/>
            <a:ext cx="1443017" cy="523220"/>
          </a:xfrm>
          <a:prstGeom prst="rect">
            <a:avLst/>
          </a:prstGeom>
          <a:noFill/>
        </p:spPr>
        <p:txBody>
          <a:bodyPr wrap="square" rtlCol="0">
            <a:spAutoFit/>
          </a:bodyPr>
          <a:lstStyle/>
          <a:p>
            <a:pPr algn="ctr"/>
            <a:r>
              <a:rPr lang="en-US" altLang="zh-CN" sz="1400" dirty="0">
                <a:latin typeface="Abadi" panose="020B0604020104020204" pitchFamily="34" charset="0"/>
              </a:rPr>
              <a:t>Adaptive Bitrate Streaming (ABR)</a:t>
            </a:r>
            <a:endParaRPr lang="zh-CN" altLang="en-US" sz="1400" dirty="0">
              <a:latin typeface="Abadi" panose="020B0604020104020204" pitchFamily="34" charset="0"/>
            </a:endParaRPr>
          </a:p>
        </p:txBody>
      </p:sp>
      <p:sp>
        <p:nvSpPr>
          <p:cNvPr id="65" name="文本框 64">
            <a:extLst>
              <a:ext uri="{FF2B5EF4-FFF2-40B4-BE49-F238E27FC236}">
                <a16:creationId xmlns:a16="http://schemas.microsoft.com/office/drawing/2014/main" id="{34410117-DFC5-5FF7-6500-C8F755FDBCF7}"/>
              </a:ext>
            </a:extLst>
          </p:cNvPr>
          <p:cNvSpPr txBox="1"/>
          <p:nvPr/>
        </p:nvSpPr>
        <p:spPr>
          <a:xfrm>
            <a:off x="9807963" y="5385466"/>
            <a:ext cx="1443017" cy="523220"/>
          </a:xfrm>
          <a:prstGeom prst="rect">
            <a:avLst/>
          </a:prstGeom>
          <a:noFill/>
        </p:spPr>
        <p:txBody>
          <a:bodyPr wrap="square" rtlCol="0">
            <a:spAutoFit/>
          </a:bodyPr>
          <a:lstStyle/>
          <a:p>
            <a:pPr algn="ctr"/>
            <a:r>
              <a:rPr lang="en-US" altLang="zh-CN" sz="1400" dirty="0">
                <a:latin typeface="Abadi" panose="020B0604020104020204" pitchFamily="34" charset="0"/>
              </a:rPr>
              <a:t>Cluster Job Scheduling (CJS)</a:t>
            </a:r>
            <a:endParaRPr lang="zh-CN" altLang="en-US" sz="1400" dirty="0">
              <a:latin typeface="Abadi" panose="020B0604020104020204" pitchFamily="34" charset="0"/>
            </a:endParaRPr>
          </a:p>
        </p:txBody>
      </p:sp>
      <p:sp>
        <p:nvSpPr>
          <p:cNvPr id="4" name="箭头: 右 3">
            <a:extLst>
              <a:ext uri="{FF2B5EF4-FFF2-40B4-BE49-F238E27FC236}">
                <a16:creationId xmlns:a16="http://schemas.microsoft.com/office/drawing/2014/main" id="{5A131FD5-1614-EC0D-BAE1-E69A02CF3C2D}"/>
              </a:ext>
            </a:extLst>
          </p:cNvPr>
          <p:cNvSpPr/>
          <p:nvPr/>
        </p:nvSpPr>
        <p:spPr>
          <a:xfrm>
            <a:off x="8517254" y="3887005"/>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2AAC0A9E-AC86-30E7-45B2-F9585BD80949}"/>
              </a:ext>
            </a:extLst>
          </p:cNvPr>
          <p:cNvSpPr/>
          <p:nvPr/>
        </p:nvSpPr>
        <p:spPr>
          <a:xfrm>
            <a:off x="8517254" y="4657813"/>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D7029E1-43BD-BCAB-50A2-1E9502FCAE8E}"/>
              </a:ext>
            </a:extLst>
          </p:cNvPr>
          <p:cNvSpPr/>
          <p:nvPr/>
        </p:nvSpPr>
        <p:spPr>
          <a:xfrm>
            <a:off x="8517254" y="5402720"/>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F49A338-C314-DB6A-F293-A8B683BB56DF}"/>
              </a:ext>
            </a:extLst>
          </p:cNvPr>
          <p:cNvSpPr txBox="1"/>
          <p:nvPr/>
        </p:nvSpPr>
        <p:spPr>
          <a:xfrm>
            <a:off x="10065013" y="5722658"/>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9" name="矩形 8">
            <a:extLst>
              <a:ext uri="{FF2B5EF4-FFF2-40B4-BE49-F238E27FC236}">
                <a16:creationId xmlns:a16="http://schemas.microsoft.com/office/drawing/2014/main" id="{CE0A37A7-015C-5347-A1E4-54A08F1BC292}"/>
              </a:ext>
            </a:extLst>
          </p:cNvPr>
          <p:cNvSpPr/>
          <p:nvPr/>
        </p:nvSpPr>
        <p:spPr>
          <a:xfrm>
            <a:off x="5947958" y="3783055"/>
            <a:ext cx="509762" cy="2177143"/>
          </a:xfrm>
          <a:prstGeom prst="rect">
            <a:avLst/>
          </a:prstGeom>
          <a:solidFill>
            <a:srgbClr val="FBE5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1600" dirty="0">
                <a:solidFill>
                  <a:schemeClr val="tx1"/>
                </a:solidFill>
                <a:latin typeface="Abadi" panose="020B0604020104020204" pitchFamily="34" charset="0"/>
                <a:cs typeface="Calibri" panose="020F0502020204030204" pitchFamily="34" charset="0"/>
              </a:rPr>
              <a:t>Low Rank Matrices</a:t>
            </a:r>
            <a:endParaRPr lang="zh-CN" altLang="en-US" sz="1600" dirty="0">
              <a:solidFill>
                <a:schemeClr val="tx1"/>
              </a:solidFill>
              <a:latin typeface="Abadi" panose="020B060402010402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F5B7CED4-EF99-FEB4-47D8-CB9B5399A0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4702" y="3611217"/>
            <a:ext cx="347504" cy="347504"/>
          </a:xfrm>
          <a:prstGeom prst="rect">
            <a:avLst/>
          </a:prstGeom>
        </p:spPr>
      </p:pic>
      <p:pic>
        <p:nvPicPr>
          <p:cNvPr id="13" name="图片 12">
            <a:extLst>
              <a:ext uri="{FF2B5EF4-FFF2-40B4-BE49-F238E27FC236}">
                <a16:creationId xmlns:a16="http://schemas.microsoft.com/office/drawing/2014/main" id="{299E3C12-CA88-C737-2B05-95A95D0A07B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3810" y="3633928"/>
            <a:ext cx="383259" cy="383259"/>
          </a:xfrm>
          <a:prstGeom prst="rect">
            <a:avLst/>
          </a:prstGeom>
        </p:spPr>
      </p:pic>
      <p:pic>
        <p:nvPicPr>
          <p:cNvPr id="14" name="图片 13">
            <a:extLst>
              <a:ext uri="{FF2B5EF4-FFF2-40B4-BE49-F238E27FC236}">
                <a16:creationId xmlns:a16="http://schemas.microsoft.com/office/drawing/2014/main" id="{DA6D9B93-E4B2-8763-CC2A-4B1775A071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0597" y="3609303"/>
            <a:ext cx="347504" cy="347504"/>
          </a:xfrm>
          <a:prstGeom prst="rect">
            <a:avLst/>
          </a:prstGeom>
        </p:spPr>
      </p:pic>
      <p:pic>
        <p:nvPicPr>
          <p:cNvPr id="15" name="图片 14">
            <a:extLst>
              <a:ext uri="{FF2B5EF4-FFF2-40B4-BE49-F238E27FC236}">
                <a16:creationId xmlns:a16="http://schemas.microsoft.com/office/drawing/2014/main" id="{9075BAE9-474E-4CE9-1C9F-E654B1DE43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10327" y="3618551"/>
            <a:ext cx="347504" cy="347504"/>
          </a:xfrm>
          <a:prstGeom prst="rect">
            <a:avLst/>
          </a:prstGeom>
        </p:spPr>
      </p:pic>
      <p:sp>
        <p:nvSpPr>
          <p:cNvPr id="16" name="左大括号 15">
            <a:extLst>
              <a:ext uri="{FF2B5EF4-FFF2-40B4-BE49-F238E27FC236}">
                <a16:creationId xmlns:a16="http://schemas.microsoft.com/office/drawing/2014/main" id="{8301BB50-25AF-9106-FCFE-6E9EDD06355F}"/>
              </a:ext>
            </a:extLst>
          </p:cNvPr>
          <p:cNvSpPr/>
          <p:nvPr/>
        </p:nvSpPr>
        <p:spPr>
          <a:xfrm rot="16200000">
            <a:off x="5523410" y="2895982"/>
            <a:ext cx="214818" cy="646763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CDA4534-6F29-2223-FAB7-CD437F5903DC}"/>
              </a:ext>
            </a:extLst>
          </p:cNvPr>
          <p:cNvPicPr>
            <a:picLocks noChangeAspect="1"/>
          </p:cNvPicPr>
          <p:nvPr/>
        </p:nvPicPr>
        <p:blipFill>
          <a:blip r:embed="rId12"/>
          <a:stretch>
            <a:fillRect/>
          </a:stretch>
        </p:blipFill>
        <p:spPr>
          <a:xfrm>
            <a:off x="3081490" y="6285922"/>
            <a:ext cx="410341" cy="410341"/>
          </a:xfrm>
          <a:prstGeom prst="rect">
            <a:avLst/>
          </a:prstGeom>
        </p:spPr>
      </p:pic>
      <p:sp>
        <p:nvSpPr>
          <p:cNvPr id="20" name="文本框 19">
            <a:extLst>
              <a:ext uri="{FF2B5EF4-FFF2-40B4-BE49-F238E27FC236}">
                <a16:creationId xmlns:a16="http://schemas.microsoft.com/office/drawing/2014/main" id="{797D5D2B-AA0E-A902-9CB8-8D7916F72063}"/>
              </a:ext>
            </a:extLst>
          </p:cNvPr>
          <p:cNvSpPr txBox="1"/>
          <p:nvPr/>
        </p:nvSpPr>
        <p:spPr>
          <a:xfrm>
            <a:off x="3286661" y="6307894"/>
            <a:ext cx="4785408" cy="338554"/>
          </a:xfrm>
          <a:prstGeom prst="rect">
            <a:avLst/>
          </a:prstGeom>
          <a:noFill/>
        </p:spPr>
        <p:txBody>
          <a:bodyPr wrap="square" rtlCol="0">
            <a:spAutoFit/>
          </a:bodyPr>
          <a:lstStyle/>
          <a:p>
            <a:pPr algn="ctr"/>
            <a:r>
              <a:rPr lang="en-US" altLang="zh-CN" sz="1600" dirty="0">
                <a:latin typeface="Abadi" panose="020B0604020104020204" pitchFamily="34" charset="0"/>
              </a:rPr>
              <a:t>Data-Driven Low-Rank Networking Adaptation</a:t>
            </a:r>
            <a:endParaRPr lang="zh-CN" altLang="en-US" sz="1600" dirty="0">
              <a:latin typeface="Abadi" panose="020B0604020104020204" pitchFamily="34" charset="0"/>
            </a:endParaRPr>
          </a:p>
        </p:txBody>
      </p:sp>
      <p:sp>
        <p:nvSpPr>
          <p:cNvPr id="10" name="灯片编号占位符 3">
            <a:extLst>
              <a:ext uri="{FF2B5EF4-FFF2-40B4-BE49-F238E27FC236}">
                <a16:creationId xmlns:a16="http://schemas.microsoft.com/office/drawing/2014/main" id="{E03DBA42-8A52-A188-0E6F-A10289BDE756}"/>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12</a:t>
            </a:fld>
            <a:endParaRPr lang="zh-CN" altLang="en-US" dirty="0"/>
          </a:p>
        </p:txBody>
      </p:sp>
    </p:spTree>
    <p:extLst>
      <p:ext uri="{BB962C8B-B14F-4D97-AF65-F5344CB8AC3E}">
        <p14:creationId xmlns:p14="http://schemas.microsoft.com/office/powerpoint/2010/main" val="18613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P spid="41" grpId="0" animBg="1"/>
      <p:bldP spid="42" grpId="0" animBg="1"/>
      <p:bldP spid="43" grpId="0" animBg="1"/>
      <p:bldP spid="44" grpId="0" animBg="1"/>
      <p:bldP spid="45" grpId="0" animBg="1"/>
      <p:bldP spid="49" grpId="0" animBg="1"/>
      <p:bldP spid="53" grpId="0" animBg="1"/>
      <p:bldP spid="54" grpId="0" animBg="1"/>
      <p:bldP spid="55" grpId="0" animBg="1"/>
      <p:bldP spid="56" grpId="0" animBg="1"/>
      <p:bldP spid="63" grpId="0"/>
      <p:bldP spid="64" grpId="0"/>
      <p:bldP spid="65" grpId="0"/>
      <p:bldP spid="4" grpId="0" animBg="1"/>
      <p:bldP spid="5" grpId="0" animBg="1"/>
      <p:bldP spid="6" grpId="0" animBg="1"/>
      <p:bldP spid="7" grpId="0"/>
      <p:bldP spid="9" grpId="0" animBg="1"/>
      <p:bldP spid="16"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Multimodal Encoder </a:t>
            </a:r>
            <a:endParaRPr lang="zh-CN" altLang="en-US" dirty="0"/>
          </a:p>
        </p:txBody>
      </p:sp>
      <p:pic>
        <p:nvPicPr>
          <p:cNvPr id="4" name="图片 3">
            <a:extLst>
              <a:ext uri="{FF2B5EF4-FFF2-40B4-BE49-F238E27FC236}">
                <a16:creationId xmlns:a16="http://schemas.microsoft.com/office/drawing/2014/main" id="{81B5E3E8-F236-C11F-00DC-604AF11AE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8217" y="5294363"/>
            <a:ext cx="576638" cy="576638"/>
          </a:xfrm>
          <a:prstGeom prst="rect">
            <a:avLst/>
          </a:prstGeom>
        </p:spPr>
      </p:pic>
      <p:pic>
        <p:nvPicPr>
          <p:cNvPr id="5" name="图片 4">
            <a:extLst>
              <a:ext uri="{FF2B5EF4-FFF2-40B4-BE49-F238E27FC236}">
                <a16:creationId xmlns:a16="http://schemas.microsoft.com/office/drawing/2014/main" id="{4B4EEDE8-F782-9BB3-8785-44CF7C35E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217" y="4350278"/>
            <a:ext cx="576638" cy="576638"/>
          </a:xfrm>
          <a:prstGeom prst="rect">
            <a:avLst/>
          </a:prstGeom>
        </p:spPr>
      </p:pic>
      <p:pic>
        <p:nvPicPr>
          <p:cNvPr id="6" name="图片 5">
            <a:extLst>
              <a:ext uri="{FF2B5EF4-FFF2-40B4-BE49-F238E27FC236}">
                <a16:creationId xmlns:a16="http://schemas.microsoft.com/office/drawing/2014/main" id="{8DF77CEF-C91B-951F-88C2-09C566B58A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2126" y="3473074"/>
            <a:ext cx="508819" cy="508819"/>
          </a:xfrm>
          <a:prstGeom prst="rect">
            <a:avLst/>
          </a:prstGeom>
        </p:spPr>
      </p:pic>
      <p:sp>
        <p:nvSpPr>
          <p:cNvPr id="7" name="文本框 6">
            <a:extLst>
              <a:ext uri="{FF2B5EF4-FFF2-40B4-BE49-F238E27FC236}">
                <a16:creationId xmlns:a16="http://schemas.microsoft.com/office/drawing/2014/main" id="{4E79E0C2-D0FB-9FFE-B989-B866F7409ED2}"/>
              </a:ext>
            </a:extLst>
          </p:cNvPr>
          <p:cNvSpPr txBox="1"/>
          <p:nvPr/>
        </p:nvSpPr>
        <p:spPr>
          <a:xfrm>
            <a:off x="3544404" y="5791521"/>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8" name="箭头: 右 7">
            <a:extLst>
              <a:ext uri="{FF2B5EF4-FFF2-40B4-BE49-F238E27FC236}">
                <a16:creationId xmlns:a16="http://schemas.microsoft.com/office/drawing/2014/main" id="{11B61C7E-A804-B124-CF7F-A31DB77A5C53}"/>
              </a:ext>
            </a:extLst>
          </p:cNvPr>
          <p:cNvSpPr/>
          <p:nvPr/>
        </p:nvSpPr>
        <p:spPr>
          <a:xfrm>
            <a:off x="4587647" y="3567252"/>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11F75C5-8C6E-8BCA-26D7-DE42C6288A85}"/>
              </a:ext>
            </a:extLst>
          </p:cNvPr>
          <p:cNvSpPr/>
          <p:nvPr/>
        </p:nvSpPr>
        <p:spPr>
          <a:xfrm>
            <a:off x="4587647" y="4541256"/>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FBF133E2-BC8D-E03E-D247-2D83EDC5DE0E}"/>
              </a:ext>
            </a:extLst>
          </p:cNvPr>
          <p:cNvSpPr/>
          <p:nvPr/>
        </p:nvSpPr>
        <p:spPr>
          <a:xfrm>
            <a:off x="4587647" y="5490945"/>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D02C31C-8C1A-D77F-EEAA-379EE868C68C}"/>
              </a:ext>
            </a:extLst>
          </p:cNvPr>
          <p:cNvSpPr/>
          <p:nvPr/>
        </p:nvSpPr>
        <p:spPr>
          <a:xfrm>
            <a:off x="5379497" y="3099371"/>
            <a:ext cx="837247" cy="2966583"/>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6EB1DB02-9F49-D10C-48ED-C13C43BB62FF}"/>
              </a:ext>
            </a:extLst>
          </p:cNvPr>
          <p:cNvSpPr txBox="1"/>
          <p:nvPr/>
        </p:nvSpPr>
        <p:spPr>
          <a:xfrm>
            <a:off x="1801364" y="3465873"/>
            <a:ext cx="1901987"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Image in viewport prediction</a:t>
            </a:r>
            <a:endParaRPr lang="zh-CN" altLang="en-US" sz="1600" dirty="0">
              <a:latin typeface="Abadi" panose="020B060402010402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31C649D-F7C3-35FE-ACD7-2AB36F2BDECF}"/>
              </a:ext>
            </a:extLst>
          </p:cNvPr>
          <p:cNvSpPr txBox="1"/>
          <p:nvPr/>
        </p:nvSpPr>
        <p:spPr>
          <a:xfrm>
            <a:off x="1620484" y="4388958"/>
            <a:ext cx="2137732"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Time-series data in bitrate streaming</a:t>
            </a:r>
            <a:endParaRPr lang="zh-CN" altLang="en-US" sz="1600" dirty="0">
              <a:latin typeface="Abadi" panose="020B060402010402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BD820CF3-741E-1207-BC0C-DD9FBCDA6443}"/>
              </a:ext>
            </a:extLst>
          </p:cNvPr>
          <p:cNvSpPr txBox="1"/>
          <p:nvPr/>
        </p:nvSpPr>
        <p:spPr>
          <a:xfrm>
            <a:off x="2062760" y="5290294"/>
            <a:ext cx="1671214"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Graph in job scheduling</a:t>
            </a:r>
            <a:endParaRPr lang="zh-CN" altLang="en-US" sz="1600" dirty="0">
              <a:latin typeface="Abadi" panose="020B0604020104020204" pitchFamily="34" charset="0"/>
              <a:cs typeface="Calibri" panose="020F0502020204030204" pitchFamily="34" charset="0"/>
            </a:endParaRPr>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13</a:t>
            </a:fld>
            <a:endParaRPr lang="zh-CN" altLang="en-US" dirty="0"/>
          </a:p>
        </p:txBody>
      </p:sp>
      <p:sp>
        <p:nvSpPr>
          <p:cNvPr id="17" name="文本框 16">
            <a:extLst>
              <a:ext uri="{FF2B5EF4-FFF2-40B4-BE49-F238E27FC236}">
                <a16:creationId xmlns:a16="http://schemas.microsoft.com/office/drawing/2014/main" id="{0A1B6F63-5689-1087-3321-4E70CEEAAFAB}"/>
              </a:ext>
            </a:extLst>
          </p:cNvPr>
          <p:cNvSpPr txBox="1"/>
          <p:nvPr/>
        </p:nvSpPr>
        <p:spPr>
          <a:xfrm>
            <a:off x="332098" y="1324184"/>
            <a:ext cx="10367652"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1: How to enable the LLM to understand networking information?</a:t>
            </a:r>
          </a:p>
        </p:txBody>
      </p:sp>
      <p:sp>
        <p:nvSpPr>
          <p:cNvPr id="20" name="左大括号 19">
            <a:extLst>
              <a:ext uri="{FF2B5EF4-FFF2-40B4-BE49-F238E27FC236}">
                <a16:creationId xmlns:a16="http://schemas.microsoft.com/office/drawing/2014/main" id="{1B931408-0072-CDCF-46A7-4EEB66E3DBC8}"/>
              </a:ext>
            </a:extLst>
          </p:cNvPr>
          <p:cNvSpPr/>
          <p:nvPr/>
        </p:nvSpPr>
        <p:spPr>
          <a:xfrm>
            <a:off x="1396603" y="3425742"/>
            <a:ext cx="400109" cy="23856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ACD19797-A503-FD8F-2C4A-74B1A4301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6279" y="4204792"/>
            <a:ext cx="670208" cy="670208"/>
          </a:xfrm>
          <a:prstGeom prst="rect">
            <a:avLst/>
          </a:prstGeom>
        </p:spPr>
      </p:pic>
      <p:pic>
        <p:nvPicPr>
          <p:cNvPr id="75" name="图片 74">
            <a:extLst>
              <a:ext uri="{FF2B5EF4-FFF2-40B4-BE49-F238E27FC236}">
                <a16:creationId xmlns:a16="http://schemas.microsoft.com/office/drawing/2014/main" id="{35B93CCD-4C80-EB67-9DCF-1186C31E5E76}"/>
              </a:ext>
            </a:extLst>
          </p:cNvPr>
          <p:cNvPicPr>
            <a:picLocks noChangeAspect="1"/>
          </p:cNvPicPr>
          <p:nvPr/>
        </p:nvPicPr>
        <p:blipFill>
          <a:blip r:embed="rId7"/>
          <a:stretch>
            <a:fillRect/>
          </a:stretch>
        </p:blipFill>
        <p:spPr>
          <a:xfrm>
            <a:off x="4512106" y="3594791"/>
            <a:ext cx="265384" cy="265384"/>
          </a:xfrm>
          <a:prstGeom prst="rect">
            <a:avLst/>
          </a:prstGeom>
        </p:spPr>
      </p:pic>
      <p:pic>
        <p:nvPicPr>
          <p:cNvPr id="76" name="图片 75">
            <a:extLst>
              <a:ext uri="{FF2B5EF4-FFF2-40B4-BE49-F238E27FC236}">
                <a16:creationId xmlns:a16="http://schemas.microsoft.com/office/drawing/2014/main" id="{DBA759FA-8035-1DA8-D874-949FE70F56CC}"/>
              </a:ext>
            </a:extLst>
          </p:cNvPr>
          <p:cNvPicPr>
            <a:picLocks noChangeAspect="1"/>
          </p:cNvPicPr>
          <p:nvPr/>
        </p:nvPicPr>
        <p:blipFill>
          <a:blip r:embed="rId7"/>
          <a:stretch>
            <a:fillRect/>
          </a:stretch>
        </p:blipFill>
        <p:spPr>
          <a:xfrm>
            <a:off x="4512106" y="4574712"/>
            <a:ext cx="265384" cy="265384"/>
          </a:xfrm>
          <a:prstGeom prst="rect">
            <a:avLst/>
          </a:prstGeom>
        </p:spPr>
      </p:pic>
      <p:pic>
        <p:nvPicPr>
          <p:cNvPr id="77" name="图片 76">
            <a:extLst>
              <a:ext uri="{FF2B5EF4-FFF2-40B4-BE49-F238E27FC236}">
                <a16:creationId xmlns:a16="http://schemas.microsoft.com/office/drawing/2014/main" id="{8E1C0F71-801E-D16D-42A0-E89B3495ED2A}"/>
              </a:ext>
            </a:extLst>
          </p:cNvPr>
          <p:cNvPicPr>
            <a:picLocks noChangeAspect="1"/>
          </p:cNvPicPr>
          <p:nvPr/>
        </p:nvPicPr>
        <p:blipFill>
          <a:blip r:embed="rId7"/>
          <a:stretch>
            <a:fillRect/>
          </a:stretch>
        </p:blipFill>
        <p:spPr>
          <a:xfrm>
            <a:off x="4515007" y="5518484"/>
            <a:ext cx="265384" cy="265384"/>
          </a:xfrm>
          <a:prstGeom prst="rect">
            <a:avLst/>
          </a:prstGeom>
        </p:spPr>
      </p:pic>
      <p:sp>
        <p:nvSpPr>
          <p:cNvPr id="16" name="文本框 15">
            <a:extLst>
              <a:ext uri="{FF2B5EF4-FFF2-40B4-BE49-F238E27FC236}">
                <a16:creationId xmlns:a16="http://schemas.microsoft.com/office/drawing/2014/main" id="{017972E1-9E28-D49C-268B-93FBCFF6F09E}"/>
              </a:ext>
            </a:extLst>
          </p:cNvPr>
          <p:cNvSpPr txBox="1"/>
          <p:nvPr/>
        </p:nvSpPr>
        <p:spPr>
          <a:xfrm>
            <a:off x="11612" y="4875796"/>
            <a:ext cx="1513876" cy="646331"/>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Differ from plain text</a:t>
            </a:r>
            <a:endParaRPr lang="zh-CN" altLang="en-US" dirty="0">
              <a:solidFill>
                <a:srgbClr val="7030A0"/>
              </a:solidFill>
              <a:latin typeface="Abadi" panose="020B0604020104020204" pitchFamily="34" charset="0"/>
              <a:cs typeface="Calibri" panose="020F0502020204030204" pitchFamily="34" charset="0"/>
            </a:endParaRPr>
          </a:p>
        </p:txBody>
      </p:sp>
      <p:sp>
        <p:nvSpPr>
          <p:cNvPr id="25" name="文本框 24">
            <a:extLst>
              <a:ext uri="{FF2B5EF4-FFF2-40B4-BE49-F238E27FC236}">
                <a16:creationId xmlns:a16="http://schemas.microsoft.com/office/drawing/2014/main" id="{FBCE34E7-3F9B-1070-0ADC-D4FFF2839E41}"/>
              </a:ext>
            </a:extLst>
          </p:cNvPr>
          <p:cNvSpPr txBox="1"/>
          <p:nvPr/>
        </p:nvSpPr>
        <p:spPr>
          <a:xfrm>
            <a:off x="1796712" y="3007394"/>
            <a:ext cx="2756891" cy="369332"/>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Multimodal Information</a:t>
            </a:r>
            <a:endParaRPr lang="zh-CN" altLang="en-US" dirty="0">
              <a:solidFill>
                <a:srgbClr val="7030A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151843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1" grpId="0" animBg="1"/>
      <p:bldP spid="12" grpId="0" animBg="1"/>
      <p:bldP spid="18" grpId="0"/>
      <p:bldP spid="19" grpId="0"/>
      <p:bldP spid="21" grpId="0"/>
      <p:bldP spid="20" grpId="0" animBg="1"/>
      <p:bldP spid="16"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Multimodal Encoder </a:t>
            </a:r>
            <a:endParaRPr lang="zh-CN" altLang="en-US" dirty="0"/>
          </a:p>
        </p:txBody>
      </p:sp>
      <p:pic>
        <p:nvPicPr>
          <p:cNvPr id="4" name="图片 3">
            <a:extLst>
              <a:ext uri="{FF2B5EF4-FFF2-40B4-BE49-F238E27FC236}">
                <a16:creationId xmlns:a16="http://schemas.microsoft.com/office/drawing/2014/main" id="{81B5E3E8-F236-C11F-00DC-604AF11AE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8217" y="5294363"/>
            <a:ext cx="576638" cy="576638"/>
          </a:xfrm>
          <a:prstGeom prst="rect">
            <a:avLst/>
          </a:prstGeom>
        </p:spPr>
      </p:pic>
      <p:pic>
        <p:nvPicPr>
          <p:cNvPr id="5" name="图片 4">
            <a:extLst>
              <a:ext uri="{FF2B5EF4-FFF2-40B4-BE49-F238E27FC236}">
                <a16:creationId xmlns:a16="http://schemas.microsoft.com/office/drawing/2014/main" id="{4B4EEDE8-F782-9BB3-8785-44CF7C35E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217" y="4350278"/>
            <a:ext cx="576638" cy="576638"/>
          </a:xfrm>
          <a:prstGeom prst="rect">
            <a:avLst/>
          </a:prstGeom>
        </p:spPr>
      </p:pic>
      <p:pic>
        <p:nvPicPr>
          <p:cNvPr id="6" name="图片 5">
            <a:extLst>
              <a:ext uri="{FF2B5EF4-FFF2-40B4-BE49-F238E27FC236}">
                <a16:creationId xmlns:a16="http://schemas.microsoft.com/office/drawing/2014/main" id="{8DF77CEF-C91B-951F-88C2-09C566B58A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2126" y="3473074"/>
            <a:ext cx="508819" cy="508819"/>
          </a:xfrm>
          <a:prstGeom prst="rect">
            <a:avLst/>
          </a:prstGeom>
        </p:spPr>
      </p:pic>
      <p:sp>
        <p:nvSpPr>
          <p:cNvPr id="7" name="文本框 6">
            <a:extLst>
              <a:ext uri="{FF2B5EF4-FFF2-40B4-BE49-F238E27FC236}">
                <a16:creationId xmlns:a16="http://schemas.microsoft.com/office/drawing/2014/main" id="{4E79E0C2-D0FB-9FFE-B989-B866F7409ED2}"/>
              </a:ext>
            </a:extLst>
          </p:cNvPr>
          <p:cNvSpPr txBox="1"/>
          <p:nvPr/>
        </p:nvSpPr>
        <p:spPr>
          <a:xfrm>
            <a:off x="3544404" y="5791521"/>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8" name="箭头: 右 7">
            <a:extLst>
              <a:ext uri="{FF2B5EF4-FFF2-40B4-BE49-F238E27FC236}">
                <a16:creationId xmlns:a16="http://schemas.microsoft.com/office/drawing/2014/main" id="{11B61C7E-A804-B124-CF7F-A31DB77A5C53}"/>
              </a:ext>
            </a:extLst>
          </p:cNvPr>
          <p:cNvSpPr/>
          <p:nvPr/>
        </p:nvSpPr>
        <p:spPr>
          <a:xfrm>
            <a:off x="4587647" y="3567252"/>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11F75C5-8C6E-8BCA-26D7-DE42C6288A85}"/>
              </a:ext>
            </a:extLst>
          </p:cNvPr>
          <p:cNvSpPr/>
          <p:nvPr/>
        </p:nvSpPr>
        <p:spPr>
          <a:xfrm>
            <a:off x="4587647" y="4541256"/>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FBF133E2-BC8D-E03E-D247-2D83EDC5DE0E}"/>
              </a:ext>
            </a:extLst>
          </p:cNvPr>
          <p:cNvSpPr/>
          <p:nvPr/>
        </p:nvSpPr>
        <p:spPr>
          <a:xfrm>
            <a:off x="4587647" y="5490945"/>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D02C31C-8C1A-D77F-EEAA-379EE868C68C}"/>
              </a:ext>
            </a:extLst>
          </p:cNvPr>
          <p:cNvSpPr/>
          <p:nvPr/>
        </p:nvSpPr>
        <p:spPr>
          <a:xfrm>
            <a:off x="10611897" y="3099371"/>
            <a:ext cx="837247" cy="2966583"/>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6EB1DB02-9F49-D10C-48ED-C13C43BB62FF}"/>
              </a:ext>
            </a:extLst>
          </p:cNvPr>
          <p:cNvSpPr txBox="1"/>
          <p:nvPr/>
        </p:nvSpPr>
        <p:spPr>
          <a:xfrm>
            <a:off x="1801364" y="3465873"/>
            <a:ext cx="1901987"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Image in viewport prediction</a:t>
            </a:r>
            <a:endParaRPr lang="zh-CN" altLang="en-US" sz="1600" dirty="0">
              <a:latin typeface="Abadi" panose="020B060402010402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31C649D-F7C3-35FE-ACD7-2AB36F2BDECF}"/>
              </a:ext>
            </a:extLst>
          </p:cNvPr>
          <p:cNvSpPr txBox="1"/>
          <p:nvPr/>
        </p:nvSpPr>
        <p:spPr>
          <a:xfrm>
            <a:off x="1620484" y="4388958"/>
            <a:ext cx="2137732"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Time-series data in bitrate streaming</a:t>
            </a:r>
            <a:endParaRPr lang="zh-CN" altLang="en-US" sz="1600" dirty="0">
              <a:latin typeface="Abadi" panose="020B060402010402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BD820CF3-741E-1207-BC0C-DD9FBCDA6443}"/>
              </a:ext>
            </a:extLst>
          </p:cNvPr>
          <p:cNvSpPr txBox="1"/>
          <p:nvPr/>
        </p:nvSpPr>
        <p:spPr>
          <a:xfrm>
            <a:off x="2062760" y="5290294"/>
            <a:ext cx="1671214"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Graph in job scheduling</a:t>
            </a:r>
            <a:endParaRPr lang="zh-CN" altLang="en-US" sz="1600" dirty="0">
              <a:latin typeface="Abadi" panose="020B0604020104020204" pitchFamily="34" charset="0"/>
              <a:cs typeface="Calibri" panose="020F0502020204030204" pitchFamily="34" charset="0"/>
            </a:endParaRPr>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14</a:t>
            </a:fld>
            <a:endParaRPr lang="zh-CN" altLang="en-US" dirty="0"/>
          </a:p>
        </p:txBody>
      </p:sp>
      <p:sp>
        <p:nvSpPr>
          <p:cNvPr id="20" name="左大括号 19">
            <a:extLst>
              <a:ext uri="{FF2B5EF4-FFF2-40B4-BE49-F238E27FC236}">
                <a16:creationId xmlns:a16="http://schemas.microsoft.com/office/drawing/2014/main" id="{1B931408-0072-CDCF-46A7-4EEB66E3DBC8}"/>
              </a:ext>
            </a:extLst>
          </p:cNvPr>
          <p:cNvSpPr/>
          <p:nvPr/>
        </p:nvSpPr>
        <p:spPr>
          <a:xfrm>
            <a:off x="1396603" y="3425742"/>
            <a:ext cx="400109" cy="23856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0F52DA2-1314-CBB5-3C3B-F667C20216E6}"/>
              </a:ext>
            </a:extLst>
          </p:cNvPr>
          <p:cNvSpPr txBox="1"/>
          <p:nvPr/>
        </p:nvSpPr>
        <p:spPr>
          <a:xfrm>
            <a:off x="11612" y="4875796"/>
            <a:ext cx="1513876" cy="646331"/>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Differ from plain text</a:t>
            </a:r>
            <a:endParaRPr lang="zh-CN" altLang="en-US" dirty="0">
              <a:solidFill>
                <a:srgbClr val="7030A0"/>
              </a:solidFill>
              <a:latin typeface="Abadi" panose="020B0604020104020204" pitchFamily="34" charset="0"/>
              <a:cs typeface="Calibri" panose="020F0502020204030204" pitchFamily="34" charset="0"/>
            </a:endParaRPr>
          </a:p>
        </p:txBody>
      </p:sp>
      <p:pic>
        <p:nvPicPr>
          <p:cNvPr id="24" name="图片 23">
            <a:extLst>
              <a:ext uri="{FF2B5EF4-FFF2-40B4-BE49-F238E27FC236}">
                <a16:creationId xmlns:a16="http://schemas.microsoft.com/office/drawing/2014/main" id="{ACD19797-A503-FD8F-2C4A-74B1A4301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6279" y="4204792"/>
            <a:ext cx="670208" cy="670208"/>
          </a:xfrm>
          <a:prstGeom prst="rect">
            <a:avLst/>
          </a:prstGeom>
        </p:spPr>
      </p:pic>
      <p:pic>
        <p:nvPicPr>
          <p:cNvPr id="26" name="图片 25">
            <a:extLst>
              <a:ext uri="{FF2B5EF4-FFF2-40B4-BE49-F238E27FC236}">
                <a16:creationId xmlns:a16="http://schemas.microsoft.com/office/drawing/2014/main" id="{AE8389C0-CFDB-229A-CBD0-6A81909F68F5}"/>
              </a:ext>
            </a:extLst>
          </p:cNvPr>
          <p:cNvPicPr>
            <a:picLocks noChangeAspect="1"/>
          </p:cNvPicPr>
          <p:nvPr/>
        </p:nvPicPr>
        <p:blipFill>
          <a:blip r:embed="rId7"/>
          <a:stretch>
            <a:fillRect/>
          </a:stretch>
        </p:blipFill>
        <p:spPr>
          <a:xfrm>
            <a:off x="456279" y="1962782"/>
            <a:ext cx="667173" cy="667173"/>
          </a:xfrm>
          <a:prstGeom prst="rect">
            <a:avLst/>
          </a:prstGeom>
        </p:spPr>
      </p:pic>
      <p:sp>
        <p:nvSpPr>
          <p:cNvPr id="27" name="文本框 26">
            <a:extLst>
              <a:ext uri="{FF2B5EF4-FFF2-40B4-BE49-F238E27FC236}">
                <a16:creationId xmlns:a16="http://schemas.microsoft.com/office/drawing/2014/main" id="{91CF3130-F3CA-CD49-2BDA-37F2701892AD}"/>
              </a:ext>
            </a:extLst>
          </p:cNvPr>
          <p:cNvSpPr txBox="1"/>
          <p:nvPr/>
        </p:nvSpPr>
        <p:spPr>
          <a:xfrm>
            <a:off x="1225777" y="2119177"/>
            <a:ext cx="9674300" cy="510778"/>
          </a:xfrm>
          <a:prstGeom prst="roundRect">
            <a:avLst/>
          </a:prstGeom>
          <a:solidFill>
            <a:schemeClr val="accent2">
              <a:lumMod val="20000"/>
              <a:lumOff val="80000"/>
            </a:schemeClr>
          </a:solidFill>
        </p:spPr>
        <p:txBody>
          <a:bodyPr wrap="square" rtlCol="0">
            <a:spAutoFit/>
          </a:bodyPr>
          <a:lstStyle/>
          <a:p>
            <a:r>
              <a:rPr lang="en-US" altLang="zh-CN" sz="2400" dirty="0">
                <a:latin typeface="Abadi" panose="020B0604020104020204" pitchFamily="34" charset="0"/>
              </a:rPr>
              <a:t>Multimodal encoder: </a:t>
            </a:r>
            <a:r>
              <a:rPr lang="en-US" altLang="zh-CN" sz="2400" dirty="0">
                <a:solidFill>
                  <a:srgbClr val="7030A0"/>
                </a:solidFill>
                <a:latin typeface="Abadi" panose="020B0604020104020204" pitchFamily="34" charset="0"/>
                <a:cs typeface="Calibri" panose="020F0502020204030204" pitchFamily="34" charset="0"/>
              </a:rPr>
              <a:t>Project data into the same feature space as texts</a:t>
            </a:r>
            <a:r>
              <a:rPr lang="en-US" altLang="zh-CN" sz="2400" dirty="0">
                <a:latin typeface="Abadi" panose="020B0604020104020204" pitchFamily="34" charset="0"/>
                <a:cs typeface="Calibri" panose="020F0502020204030204" pitchFamily="34" charset="0"/>
              </a:rPr>
              <a:t>.</a:t>
            </a:r>
          </a:p>
        </p:txBody>
      </p:sp>
      <p:sp>
        <p:nvSpPr>
          <p:cNvPr id="28" name="矩形 27">
            <a:extLst>
              <a:ext uri="{FF2B5EF4-FFF2-40B4-BE49-F238E27FC236}">
                <a16:creationId xmlns:a16="http://schemas.microsoft.com/office/drawing/2014/main" id="{6941F6BA-DF3D-E373-BE85-656B0463A2DC}"/>
              </a:ext>
            </a:extLst>
          </p:cNvPr>
          <p:cNvSpPr/>
          <p:nvPr/>
        </p:nvSpPr>
        <p:spPr>
          <a:xfrm rot="16200000">
            <a:off x="4936237" y="3510568"/>
            <a:ext cx="2984618" cy="2183754"/>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badi" panose="020B0604020104020204" pitchFamily="34" charset="0"/>
            </a:endParaRPr>
          </a:p>
        </p:txBody>
      </p:sp>
      <p:sp>
        <p:nvSpPr>
          <p:cNvPr id="30" name="矩形 29">
            <a:extLst>
              <a:ext uri="{FF2B5EF4-FFF2-40B4-BE49-F238E27FC236}">
                <a16:creationId xmlns:a16="http://schemas.microsoft.com/office/drawing/2014/main" id="{B97E37C0-9538-1C35-4FC2-329620066CA6}"/>
              </a:ext>
            </a:extLst>
          </p:cNvPr>
          <p:cNvSpPr/>
          <p:nvPr/>
        </p:nvSpPr>
        <p:spPr>
          <a:xfrm rot="16200000">
            <a:off x="5433720" y="3643332"/>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badi" panose="020B0604020104020204" pitchFamily="34" charset="0"/>
              </a:rPr>
              <a:t>ViT</a:t>
            </a:r>
            <a:endParaRPr lang="zh-CN" altLang="en-US" sz="1400" dirty="0">
              <a:solidFill>
                <a:schemeClr val="tx1"/>
              </a:solidFill>
              <a:latin typeface="Abadi" panose="020B0604020104020204" pitchFamily="34" charset="0"/>
            </a:endParaRPr>
          </a:p>
        </p:txBody>
      </p:sp>
      <p:sp>
        <p:nvSpPr>
          <p:cNvPr id="31" name="矩形 30">
            <a:extLst>
              <a:ext uri="{FF2B5EF4-FFF2-40B4-BE49-F238E27FC236}">
                <a16:creationId xmlns:a16="http://schemas.microsoft.com/office/drawing/2014/main" id="{6B38F8BA-2C5E-5D35-A686-5544E46B47D5}"/>
              </a:ext>
            </a:extLst>
          </p:cNvPr>
          <p:cNvSpPr/>
          <p:nvPr/>
        </p:nvSpPr>
        <p:spPr>
          <a:xfrm rot="16200000">
            <a:off x="6084843" y="3643049"/>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Linear</a:t>
            </a:r>
            <a:endParaRPr lang="zh-CN" altLang="en-US" sz="1400" dirty="0">
              <a:solidFill>
                <a:schemeClr val="tx1"/>
              </a:solidFill>
              <a:latin typeface="Abadi" panose="020B0604020104020204" pitchFamily="34" charset="0"/>
            </a:endParaRPr>
          </a:p>
        </p:txBody>
      </p:sp>
      <p:sp>
        <p:nvSpPr>
          <p:cNvPr id="32" name="矩形 31">
            <a:extLst>
              <a:ext uri="{FF2B5EF4-FFF2-40B4-BE49-F238E27FC236}">
                <a16:creationId xmlns:a16="http://schemas.microsoft.com/office/drawing/2014/main" id="{32C557DA-4700-C13D-0D2A-91795F5CF630}"/>
              </a:ext>
            </a:extLst>
          </p:cNvPr>
          <p:cNvSpPr/>
          <p:nvPr/>
        </p:nvSpPr>
        <p:spPr>
          <a:xfrm rot="16200000">
            <a:off x="6752304" y="3641683"/>
            <a:ext cx="698924" cy="452116"/>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Layer Norm</a:t>
            </a:r>
            <a:endParaRPr lang="zh-CN" altLang="en-US" sz="1400" dirty="0">
              <a:solidFill>
                <a:schemeClr val="tx1"/>
              </a:solidFill>
              <a:latin typeface="Abadi" panose="020B0604020104020204" pitchFamily="34" charset="0"/>
            </a:endParaRPr>
          </a:p>
        </p:txBody>
      </p:sp>
      <p:sp>
        <p:nvSpPr>
          <p:cNvPr id="33" name="文本框 32">
            <a:extLst>
              <a:ext uri="{FF2B5EF4-FFF2-40B4-BE49-F238E27FC236}">
                <a16:creationId xmlns:a16="http://schemas.microsoft.com/office/drawing/2014/main" id="{3945BF67-D88E-086B-5F12-1EF3EC8EC652}"/>
              </a:ext>
            </a:extLst>
          </p:cNvPr>
          <p:cNvSpPr txBox="1"/>
          <p:nvPr/>
        </p:nvSpPr>
        <p:spPr>
          <a:xfrm>
            <a:off x="5332981" y="3110137"/>
            <a:ext cx="2183754" cy="369332"/>
          </a:xfrm>
          <a:prstGeom prst="rect">
            <a:avLst/>
          </a:prstGeom>
          <a:noFill/>
        </p:spPr>
        <p:txBody>
          <a:bodyPr wrap="square" rtlCol="0">
            <a:spAutoFit/>
          </a:bodyPr>
          <a:lstStyle/>
          <a:p>
            <a:pPr algn="ctr"/>
            <a:r>
              <a:rPr lang="en-US" altLang="zh-CN" dirty="0">
                <a:latin typeface="Abadi" panose="020B0604020104020204" pitchFamily="34" charset="0"/>
              </a:rPr>
              <a:t>Multimodal Encoder</a:t>
            </a:r>
            <a:endParaRPr lang="zh-CN" altLang="en-US" dirty="0">
              <a:latin typeface="Abadi" panose="020B0604020104020204" pitchFamily="34" charset="0"/>
            </a:endParaRPr>
          </a:p>
        </p:txBody>
      </p:sp>
      <p:cxnSp>
        <p:nvCxnSpPr>
          <p:cNvPr id="40" name="直接连接符 39">
            <a:extLst>
              <a:ext uri="{FF2B5EF4-FFF2-40B4-BE49-F238E27FC236}">
                <a16:creationId xmlns:a16="http://schemas.microsoft.com/office/drawing/2014/main" id="{C36FC086-9597-4777-2B22-FF584046279B}"/>
              </a:ext>
            </a:extLst>
          </p:cNvPr>
          <p:cNvCxnSpPr>
            <a:cxnSpLocks/>
          </p:cNvCxnSpPr>
          <p:nvPr/>
        </p:nvCxnSpPr>
        <p:spPr>
          <a:xfrm flipV="1">
            <a:off x="5852531" y="5456532"/>
            <a:ext cx="118042" cy="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08CE4DD-496C-8EBD-5AE4-E26CEC2F7B3B}"/>
              </a:ext>
            </a:extLst>
          </p:cNvPr>
          <p:cNvCxnSpPr>
            <a:cxnSpLocks/>
          </p:cNvCxnSpPr>
          <p:nvPr/>
        </p:nvCxnSpPr>
        <p:spPr>
          <a:xfrm>
            <a:off x="6503654" y="5456532"/>
            <a:ext cx="129616" cy="33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B0463216-5539-433E-28BE-EF18DCDF8841}"/>
              </a:ext>
            </a:extLst>
          </p:cNvPr>
          <p:cNvSpPr/>
          <p:nvPr/>
        </p:nvSpPr>
        <p:spPr>
          <a:xfrm rot="16200000">
            <a:off x="5433720" y="4505525"/>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CNN</a:t>
            </a:r>
            <a:endParaRPr lang="zh-CN" altLang="en-US" sz="1400" dirty="0">
              <a:solidFill>
                <a:schemeClr val="tx1"/>
              </a:solidFill>
              <a:latin typeface="Abadi" panose="020B0604020104020204" pitchFamily="34" charset="0"/>
            </a:endParaRPr>
          </a:p>
        </p:txBody>
      </p:sp>
      <p:sp>
        <p:nvSpPr>
          <p:cNvPr id="47" name="矩形 46">
            <a:extLst>
              <a:ext uri="{FF2B5EF4-FFF2-40B4-BE49-F238E27FC236}">
                <a16:creationId xmlns:a16="http://schemas.microsoft.com/office/drawing/2014/main" id="{791134C3-4AF3-2B95-CCCD-E4211001A70C}"/>
              </a:ext>
            </a:extLst>
          </p:cNvPr>
          <p:cNvSpPr/>
          <p:nvPr/>
        </p:nvSpPr>
        <p:spPr>
          <a:xfrm rot="16200000">
            <a:off x="6084843" y="4505242"/>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Linear</a:t>
            </a:r>
            <a:endParaRPr lang="zh-CN" altLang="en-US" sz="1400" dirty="0">
              <a:solidFill>
                <a:schemeClr val="tx1"/>
              </a:solidFill>
              <a:latin typeface="Abadi" panose="020B0604020104020204" pitchFamily="34" charset="0"/>
            </a:endParaRPr>
          </a:p>
        </p:txBody>
      </p:sp>
      <p:sp>
        <p:nvSpPr>
          <p:cNvPr id="49" name="矩形 48">
            <a:extLst>
              <a:ext uri="{FF2B5EF4-FFF2-40B4-BE49-F238E27FC236}">
                <a16:creationId xmlns:a16="http://schemas.microsoft.com/office/drawing/2014/main" id="{181C5163-A3C7-3B3F-CDCC-43CF53106401}"/>
              </a:ext>
            </a:extLst>
          </p:cNvPr>
          <p:cNvSpPr/>
          <p:nvPr/>
        </p:nvSpPr>
        <p:spPr>
          <a:xfrm rot="16200000">
            <a:off x="6752304" y="4508638"/>
            <a:ext cx="698924" cy="452116"/>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Layer Norm</a:t>
            </a:r>
            <a:endParaRPr lang="zh-CN" altLang="en-US" sz="1400" dirty="0">
              <a:solidFill>
                <a:schemeClr val="tx1"/>
              </a:solidFill>
              <a:latin typeface="Abadi" panose="020B0604020104020204" pitchFamily="34" charset="0"/>
            </a:endParaRPr>
          </a:p>
        </p:txBody>
      </p:sp>
      <p:cxnSp>
        <p:nvCxnSpPr>
          <p:cNvPr id="50" name="直接连接符 49">
            <a:extLst>
              <a:ext uri="{FF2B5EF4-FFF2-40B4-BE49-F238E27FC236}">
                <a16:creationId xmlns:a16="http://schemas.microsoft.com/office/drawing/2014/main" id="{21ACE96B-2FB5-A30D-64C0-896CA48FC3C4}"/>
              </a:ext>
            </a:extLst>
          </p:cNvPr>
          <p:cNvCxnSpPr>
            <a:stCxn id="46" idx="2"/>
            <a:endCxn id="47" idx="0"/>
          </p:cNvCxnSpPr>
          <p:nvPr/>
        </p:nvCxnSpPr>
        <p:spPr>
          <a:xfrm flipV="1">
            <a:off x="6009240" y="4731300"/>
            <a:ext cx="199008" cy="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7A179EA-5BA6-A05E-D90A-A76C25CE9CE4}"/>
              </a:ext>
            </a:extLst>
          </p:cNvPr>
          <p:cNvCxnSpPr>
            <a:cxnSpLocks/>
            <a:stCxn id="47" idx="2"/>
            <a:endCxn id="49" idx="0"/>
          </p:cNvCxnSpPr>
          <p:nvPr/>
        </p:nvCxnSpPr>
        <p:spPr>
          <a:xfrm>
            <a:off x="6660363" y="4731300"/>
            <a:ext cx="215345" cy="33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259E3A09-5AFA-F8C6-88BA-3CF4C164C411}"/>
              </a:ext>
            </a:extLst>
          </p:cNvPr>
          <p:cNvSpPr/>
          <p:nvPr/>
        </p:nvSpPr>
        <p:spPr>
          <a:xfrm rot="16200000">
            <a:off x="5429411" y="5383157"/>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GNN</a:t>
            </a:r>
            <a:endParaRPr lang="zh-CN" altLang="en-US" sz="1400" dirty="0">
              <a:solidFill>
                <a:schemeClr val="tx1"/>
              </a:solidFill>
              <a:latin typeface="Abadi" panose="020B0604020104020204" pitchFamily="34" charset="0"/>
            </a:endParaRPr>
          </a:p>
        </p:txBody>
      </p:sp>
      <p:sp>
        <p:nvSpPr>
          <p:cNvPr id="54" name="矩形 53">
            <a:extLst>
              <a:ext uri="{FF2B5EF4-FFF2-40B4-BE49-F238E27FC236}">
                <a16:creationId xmlns:a16="http://schemas.microsoft.com/office/drawing/2014/main" id="{01AE89CA-73E5-66EE-ACE2-716455B15B27}"/>
              </a:ext>
            </a:extLst>
          </p:cNvPr>
          <p:cNvSpPr/>
          <p:nvPr/>
        </p:nvSpPr>
        <p:spPr>
          <a:xfrm rot="16200000">
            <a:off x="6080534" y="5382874"/>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Linear</a:t>
            </a:r>
            <a:endParaRPr lang="zh-CN" altLang="en-US" sz="1400" dirty="0">
              <a:solidFill>
                <a:schemeClr val="tx1"/>
              </a:solidFill>
              <a:latin typeface="Abadi" panose="020B0604020104020204" pitchFamily="34" charset="0"/>
            </a:endParaRPr>
          </a:p>
        </p:txBody>
      </p:sp>
      <p:sp>
        <p:nvSpPr>
          <p:cNvPr id="55" name="矩形 54">
            <a:extLst>
              <a:ext uri="{FF2B5EF4-FFF2-40B4-BE49-F238E27FC236}">
                <a16:creationId xmlns:a16="http://schemas.microsoft.com/office/drawing/2014/main" id="{0C6E0705-339D-13BB-9335-D38C4D08BC76}"/>
              </a:ext>
            </a:extLst>
          </p:cNvPr>
          <p:cNvSpPr/>
          <p:nvPr/>
        </p:nvSpPr>
        <p:spPr>
          <a:xfrm rot="16200000">
            <a:off x="6747995" y="5386270"/>
            <a:ext cx="698924" cy="452116"/>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Layer Norm</a:t>
            </a:r>
            <a:endParaRPr lang="zh-CN" altLang="en-US" sz="1400" dirty="0">
              <a:solidFill>
                <a:schemeClr val="tx1"/>
              </a:solidFill>
              <a:latin typeface="Abadi" panose="020B0604020104020204" pitchFamily="34" charset="0"/>
            </a:endParaRPr>
          </a:p>
        </p:txBody>
      </p:sp>
      <p:cxnSp>
        <p:nvCxnSpPr>
          <p:cNvPr id="56" name="直接连接符 55">
            <a:extLst>
              <a:ext uri="{FF2B5EF4-FFF2-40B4-BE49-F238E27FC236}">
                <a16:creationId xmlns:a16="http://schemas.microsoft.com/office/drawing/2014/main" id="{C8EBC439-E2FD-6B88-52A9-D7105E5784BC}"/>
              </a:ext>
            </a:extLst>
          </p:cNvPr>
          <p:cNvCxnSpPr>
            <a:stCxn id="53" idx="2"/>
            <a:endCxn id="54" idx="0"/>
          </p:cNvCxnSpPr>
          <p:nvPr/>
        </p:nvCxnSpPr>
        <p:spPr>
          <a:xfrm flipV="1">
            <a:off x="6004931" y="5608932"/>
            <a:ext cx="199008" cy="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59872B7-47C9-AD8E-3B62-371E7CA4B1FA}"/>
              </a:ext>
            </a:extLst>
          </p:cNvPr>
          <p:cNvCxnSpPr>
            <a:cxnSpLocks/>
            <a:stCxn id="54" idx="2"/>
            <a:endCxn id="55" idx="0"/>
          </p:cNvCxnSpPr>
          <p:nvPr/>
        </p:nvCxnSpPr>
        <p:spPr>
          <a:xfrm>
            <a:off x="6656054" y="5608932"/>
            <a:ext cx="215345" cy="33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5E6CDCDB-0424-6BD9-4ACC-9B57F1FBDA87}"/>
              </a:ext>
            </a:extLst>
          </p:cNvPr>
          <p:cNvPicPr>
            <a:picLocks noChangeAspect="1"/>
          </p:cNvPicPr>
          <p:nvPr/>
        </p:nvPicPr>
        <p:blipFill>
          <a:blip r:embed="rId8"/>
          <a:stretch>
            <a:fillRect/>
          </a:stretch>
        </p:blipFill>
        <p:spPr>
          <a:xfrm>
            <a:off x="4465536" y="3554995"/>
            <a:ext cx="347110" cy="347110"/>
          </a:xfrm>
          <a:prstGeom prst="rect">
            <a:avLst/>
          </a:prstGeom>
        </p:spPr>
      </p:pic>
      <p:pic>
        <p:nvPicPr>
          <p:cNvPr id="59" name="图片 58">
            <a:extLst>
              <a:ext uri="{FF2B5EF4-FFF2-40B4-BE49-F238E27FC236}">
                <a16:creationId xmlns:a16="http://schemas.microsoft.com/office/drawing/2014/main" id="{FBF10C72-5F35-B774-169E-AD38F9759F1B}"/>
              </a:ext>
            </a:extLst>
          </p:cNvPr>
          <p:cNvPicPr>
            <a:picLocks noChangeAspect="1"/>
          </p:cNvPicPr>
          <p:nvPr/>
        </p:nvPicPr>
        <p:blipFill>
          <a:blip r:embed="rId8"/>
          <a:stretch>
            <a:fillRect/>
          </a:stretch>
        </p:blipFill>
        <p:spPr>
          <a:xfrm>
            <a:off x="4451412" y="4527932"/>
            <a:ext cx="347110" cy="347110"/>
          </a:xfrm>
          <a:prstGeom prst="rect">
            <a:avLst/>
          </a:prstGeom>
        </p:spPr>
      </p:pic>
      <p:pic>
        <p:nvPicPr>
          <p:cNvPr id="60" name="图片 59">
            <a:extLst>
              <a:ext uri="{FF2B5EF4-FFF2-40B4-BE49-F238E27FC236}">
                <a16:creationId xmlns:a16="http://schemas.microsoft.com/office/drawing/2014/main" id="{959C9510-D7F3-762C-9A2F-CC178A3A9371}"/>
              </a:ext>
            </a:extLst>
          </p:cNvPr>
          <p:cNvPicPr>
            <a:picLocks noChangeAspect="1"/>
          </p:cNvPicPr>
          <p:nvPr/>
        </p:nvPicPr>
        <p:blipFill>
          <a:blip r:embed="rId8"/>
          <a:stretch>
            <a:fillRect/>
          </a:stretch>
        </p:blipFill>
        <p:spPr>
          <a:xfrm>
            <a:off x="4466784" y="5490945"/>
            <a:ext cx="347110" cy="347110"/>
          </a:xfrm>
          <a:prstGeom prst="rect">
            <a:avLst/>
          </a:prstGeom>
        </p:spPr>
      </p:pic>
      <p:sp>
        <p:nvSpPr>
          <p:cNvPr id="61" name="箭头: 右 60">
            <a:extLst>
              <a:ext uri="{FF2B5EF4-FFF2-40B4-BE49-F238E27FC236}">
                <a16:creationId xmlns:a16="http://schemas.microsoft.com/office/drawing/2014/main" id="{987F0C19-A46A-5937-91ED-60FD5268673E}"/>
              </a:ext>
            </a:extLst>
          </p:cNvPr>
          <p:cNvSpPr/>
          <p:nvPr/>
        </p:nvSpPr>
        <p:spPr>
          <a:xfrm>
            <a:off x="7785839" y="3558316"/>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右 61">
            <a:extLst>
              <a:ext uri="{FF2B5EF4-FFF2-40B4-BE49-F238E27FC236}">
                <a16:creationId xmlns:a16="http://schemas.microsoft.com/office/drawing/2014/main" id="{4D96B72A-2D26-2991-1D95-D03CE4428152}"/>
              </a:ext>
            </a:extLst>
          </p:cNvPr>
          <p:cNvSpPr/>
          <p:nvPr/>
        </p:nvSpPr>
        <p:spPr>
          <a:xfrm>
            <a:off x="7785839" y="4532320"/>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右 62">
            <a:extLst>
              <a:ext uri="{FF2B5EF4-FFF2-40B4-BE49-F238E27FC236}">
                <a16:creationId xmlns:a16="http://schemas.microsoft.com/office/drawing/2014/main" id="{9F7E2563-33C9-C063-501C-24A6E7C02406}"/>
              </a:ext>
            </a:extLst>
          </p:cNvPr>
          <p:cNvSpPr/>
          <p:nvPr/>
        </p:nvSpPr>
        <p:spPr>
          <a:xfrm>
            <a:off x="7785839" y="5482009"/>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图片 63">
            <a:extLst>
              <a:ext uri="{FF2B5EF4-FFF2-40B4-BE49-F238E27FC236}">
                <a16:creationId xmlns:a16="http://schemas.microsoft.com/office/drawing/2014/main" id="{DC08F876-CFA1-DC16-E8BA-C17E6EE064B8}"/>
              </a:ext>
            </a:extLst>
          </p:cNvPr>
          <p:cNvPicPr>
            <a:picLocks noChangeAspect="1"/>
          </p:cNvPicPr>
          <p:nvPr/>
        </p:nvPicPr>
        <p:blipFill>
          <a:blip r:embed="rId8"/>
          <a:stretch>
            <a:fillRect/>
          </a:stretch>
        </p:blipFill>
        <p:spPr>
          <a:xfrm>
            <a:off x="7663728" y="3546059"/>
            <a:ext cx="347110" cy="347110"/>
          </a:xfrm>
          <a:prstGeom prst="rect">
            <a:avLst/>
          </a:prstGeom>
        </p:spPr>
      </p:pic>
      <p:pic>
        <p:nvPicPr>
          <p:cNvPr id="65" name="图片 64">
            <a:extLst>
              <a:ext uri="{FF2B5EF4-FFF2-40B4-BE49-F238E27FC236}">
                <a16:creationId xmlns:a16="http://schemas.microsoft.com/office/drawing/2014/main" id="{DE65E213-16CC-F6F1-F1BD-355A7C39C2A9}"/>
              </a:ext>
            </a:extLst>
          </p:cNvPr>
          <p:cNvPicPr>
            <a:picLocks noChangeAspect="1"/>
          </p:cNvPicPr>
          <p:nvPr/>
        </p:nvPicPr>
        <p:blipFill>
          <a:blip r:embed="rId8"/>
          <a:stretch>
            <a:fillRect/>
          </a:stretch>
        </p:blipFill>
        <p:spPr>
          <a:xfrm>
            <a:off x="7649604" y="4518996"/>
            <a:ext cx="347110" cy="347110"/>
          </a:xfrm>
          <a:prstGeom prst="rect">
            <a:avLst/>
          </a:prstGeom>
        </p:spPr>
      </p:pic>
      <p:pic>
        <p:nvPicPr>
          <p:cNvPr id="66" name="图片 65">
            <a:extLst>
              <a:ext uri="{FF2B5EF4-FFF2-40B4-BE49-F238E27FC236}">
                <a16:creationId xmlns:a16="http://schemas.microsoft.com/office/drawing/2014/main" id="{90AFFB6C-53DE-853C-B6C8-1363C6ED8623}"/>
              </a:ext>
            </a:extLst>
          </p:cNvPr>
          <p:cNvPicPr>
            <a:picLocks noChangeAspect="1"/>
          </p:cNvPicPr>
          <p:nvPr/>
        </p:nvPicPr>
        <p:blipFill>
          <a:blip r:embed="rId8"/>
          <a:stretch>
            <a:fillRect/>
          </a:stretch>
        </p:blipFill>
        <p:spPr>
          <a:xfrm>
            <a:off x="7664976" y="5482009"/>
            <a:ext cx="347110" cy="347110"/>
          </a:xfrm>
          <a:prstGeom prst="rect">
            <a:avLst/>
          </a:prstGeom>
        </p:spPr>
      </p:pic>
      <p:pic>
        <p:nvPicPr>
          <p:cNvPr id="67" name="图片 66">
            <a:extLst>
              <a:ext uri="{FF2B5EF4-FFF2-40B4-BE49-F238E27FC236}">
                <a16:creationId xmlns:a16="http://schemas.microsoft.com/office/drawing/2014/main" id="{AFA447D0-D989-6CDC-EAAA-DB1C1AB5AE19}"/>
              </a:ext>
            </a:extLst>
          </p:cNvPr>
          <p:cNvPicPr>
            <a:picLocks noChangeAspect="1"/>
          </p:cNvPicPr>
          <p:nvPr/>
        </p:nvPicPr>
        <p:blipFill>
          <a:blip r:embed="rId9"/>
          <a:stretch>
            <a:fillRect/>
          </a:stretch>
        </p:blipFill>
        <p:spPr>
          <a:xfrm>
            <a:off x="8513287" y="3473074"/>
            <a:ext cx="1177658" cy="2433030"/>
          </a:xfrm>
          <a:prstGeom prst="rect">
            <a:avLst/>
          </a:prstGeom>
        </p:spPr>
      </p:pic>
      <p:sp>
        <p:nvSpPr>
          <p:cNvPr id="68" name="箭头: 右 67">
            <a:extLst>
              <a:ext uri="{FF2B5EF4-FFF2-40B4-BE49-F238E27FC236}">
                <a16:creationId xmlns:a16="http://schemas.microsoft.com/office/drawing/2014/main" id="{E194F9AF-54AE-BD17-2501-346B4DD2A431}"/>
              </a:ext>
            </a:extLst>
          </p:cNvPr>
          <p:cNvSpPr/>
          <p:nvPr/>
        </p:nvSpPr>
        <p:spPr>
          <a:xfrm>
            <a:off x="9835193" y="3529582"/>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右 68">
            <a:extLst>
              <a:ext uri="{FF2B5EF4-FFF2-40B4-BE49-F238E27FC236}">
                <a16:creationId xmlns:a16="http://schemas.microsoft.com/office/drawing/2014/main" id="{8F913D11-DD53-7924-CF48-6FD5D4D24B55}"/>
              </a:ext>
            </a:extLst>
          </p:cNvPr>
          <p:cNvSpPr/>
          <p:nvPr/>
        </p:nvSpPr>
        <p:spPr>
          <a:xfrm>
            <a:off x="9835193" y="4503586"/>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右 69">
            <a:extLst>
              <a:ext uri="{FF2B5EF4-FFF2-40B4-BE49-F238E27FC236}">
                <a16:creationId xmlns:a16="http://schemas.microsoft.com/office/drawing/2014/main" id="{4BBE8302-2044-F8F1-39D0-6608D0999CD2}"/>
              </a:ext>
            </a:extLst>
          </p:cNvPr>
          <p:cNvSpPr/>
          <p:nvPr/>
        </p:nvSpPr>
        <p:spPr>
          <a:xfrm>
            <a:off x="9835193" y="5453275"/>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7C7BF25D-5DC3-1524-8415-327AF65AEF95}"/>
              </a:ext>
            </a:extLst>
          </p:cNvPr>
          <p:cNvPicPr>
            <a:picLocks noChangeAspect="1"/>
          </p:cNvPicPr>
          <p:nvPr/>
        </p:nvPicPr>
        <p:blipFill>
          <a:blip r:embed="rId8"/>
          <a:stretch>
            <a:fillRect/>
          </a:stretch>
        </p:blipFill>
        <p:spPr>
          <a:xfrm>
            <a:off x="9713082" y="3517325"/>
            <a:ext cx="347110" cy="347110"/>
          </a:xfrm>
          <a:prstGeom prst="rect">
            <a:avLst/>
          </a:prstGeom>
        </p:spPr>
      </p:pic>
      <p:pic>
        <p:nvPicPr>
          <p:cNvPr id="72" name="图片 71">
            <a:extLst>
              <a:ext uri="{FF2B5EF4-FFF2-40B4-BE49-F238E27FC236}">
                <a16:creationId xmlns:a16="http://schemas.microsoft.com/office/drawing/2014/main" id="{4ACF7580-BBFF-4EBC-D2BF-10F543AA6211}"/>
              </a:ext>
            </a:extLst>
          </p:cNvPr>
          <p:cNvPicPr>
            <a:picLocks noChangeAspect="1"/>
          </p:cNvPicPr>
          <p:nvPr/>
        </p:nvPicPr>
        <p:blipFill>
          <a:blip r:embed="rId8"/>
          <a:stretch>
            <a:fillRect/>
          </a:stretch>
        </p:blipFill>
        <p:spPr>
          <a:xfrm>
            <a:off x="9698958" y="4490262"/>
            <a:ext cx="347110" cy="347110"/>
          </a:xfrm>
          <a:prstGeom prst="rect">
            <a:avLst/>
          </a:prstGeom>
        </p:spPr>
      </p:pic>
      <p:pic>
        <p:nvPicPr>
          <p:cNvPr id="73" name="图片 72">
            <a:extLst>
              <a:ext uri="{FF2B5EF4-FFF2-40B4-BE49-F238E27FC236}">
                <a16:creationId xmlns:a16="http://schemas.microsoft.com/office/drawing/2014/main" id="{1F75D46A-5401-B31A-EE4B-2F31DEC91678}"/>
              </a:ext>
            </a:extLst>
          </p:cNvPr>
          <p:cNvPicPr>
            <a:picLocks noChangeAspect="1"/>
          </p:cNvPicPr>
          <p:nvPr/>
        </p:nvPicPr>
        <p:blipFill>
          <a:blip r:embed="rId8"/>
          <a:stretch>
            <a:fillRect/>
          </a:stretch>
        </p:blipFill>
        <p:spPr>
          <a:xfrm>
            <a:off x="9714330" y="5453275"/>
            <a:ext cx="347110" cy="347110"/>
          </a:xfrm>
          <a:prstGeom prst="rect">
            <a:avLst/>
          </a:prstGeom>
        </p:spPr>
      </p:pic>
      <p:sp>
        <p:nvSpPr>
          <p:cNvPr id="74" name="文本框 73">
            <a:extLst>
              <a:ext uri="{FF2B5EF4-FFF2-40B4-BE49-F238E27FC236}">
                <a16:creationId xmlns:a16="http://schemas.microsoft.com/office/drawing/2014/main" id="{65F9CEA2-F884-C38F-94FE-3384BC3E9801}"/>
              </a:ext>
            </a:extLst>
          </p:cNvPr>
          <p:cNvSpPr txBox="1"/>
          <p:nvPr/>
        </p:nvSpPr>
        <p:spPr>
          <a:xfrm>
            <a:off x="8067192" y="3007394"/>
            <a:ext cx="2014855" cy="369332"/>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Text-like features</a:t>
            </a:r>
            <a:endParaRPr lang="zh-CN" altLang="en-US" dirty="0">
              <a:solidFill>
                <a:srgbClr val="7030A0"/>
              </a:solidFill>
              <a:latin typeface="Abadi" panose="020B0604020104020204" pitchFamily="34" charset="0"/>
              <a:cs typeface="Calibri" panose="020F0502020204030204" pitchFamily="34" charset="0"/>
            </a:endParaRPr>
          </a:p>
        </p:txBody>
      </p:sp>
      <p:cxnSp>
        <p:nvCxnSpPr>
          <p:cNvPr id="10" name="直接连接符 9">
            <a:extLst>
              <a:ext uri="{FF2B5EF4-FFF2-40B4-BE49-F238E27FC236}">
                <a16:creationId xmlns:a16="http://schemas.microsoft.com/office/drawing/2014/main" id="{35529D2B-30BA-94F4-1893-A77B0EA6761E}"/>
              </a:ext>
            </a:extLst>
          </p:cNvPr>
          <p:cNvCxnSpPr>
            <a:cxnSpLocks/>
            <a:stCxn id="30" idx="2"/>
          </p:cNvCxnSpPr>
          <p:nvPr/>
        </p:nvCxnSpPr>
        <p:spPr>
          <a:xfrm>
            <a:off x="6009240" y="3869390"/>
            <a:ext cx="190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8509EF8-7700-1CCE-BF83-210DAAB27CD9}"/>
              </a:ext>
            </a:extLst>
          </p:cNvPr>
          <p:cNvCxnSpPr>
            <a:cxnSpLocks/>
            <a:stCxn id="31" idx="2"/>
            <a:endCxn id="32" idx="0"/>
          </p:cNvCxnSpPr>
          <p:nvPr/>
        </p:nvCxnSpPr>
        <p:spPr>
          <a:xfrm flipV="1">
            <a:off x="6660363" y="3867741"/>
            <a:ext cx="215345" cy="13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4C75E71-C4AA-0CFB-2BAC-FCFCB5271F8D}"/>
              </a:ext>
            </a:extLst>
          </p:cNvPr>
          <p:cNvSpPr txBox="1"/>
          <p:nvPr/>
        </p:nvSpPr>
        <p:spPr>
          <a:xfrm>
            <a:off x="1796712" y="3007394"/>
            <a:ext cx="2756891" cy="369332"/>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Multimodal Information</a:t>
            </a:r>
            <a:endParaRPr lang="zh-CN" altLang="en-US" dirty="0">
              <a:solidFill>
                <a:srgbClr val="7030A0"/>
              </a:solidFill>
              <a:latin typeface="Abadi" panose="020B060402010402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8" y="1324184"/>
            <a:ext cx="10367652"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1: How to enable the LLM to understand networking information?</a:t>
            </a:r>
          </a:p>
        </p:txBody>
      </p:sp>
    </p:spTree>
    <p:extLst>
      <p:ext uri="{BB962C8B-B14F-4D97-AF65-F5344CB8AC3E}">
        <p14:creationId xmlns:p14="http://schemas.microsoft.com/office/powerpoint/2010/main" val="271271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27" grpId="0" animBg="1"/>
      <p:bldP spid="28" grpId="0" animBg="1"/>
      <p:bldP spid="30" grpId="0" animBg="1"/>
      <p:bldP spid="31" grpId="0" animBg="1"/>
      <p:bldP spid="32" grpId="0" animBg="1"/>
      <p:bldP spid="33" grpId="0"/>
      <p:bldP spid="46" grpId="0" animBg="1"/>
      <p:bldP spid="47" grpId="0" animBg="1"/>
      <p:bldP spid="49" grpId="0" animBg="1"/>
      <p:bldP spid="53" grpId="0" animBg="1"/>
      <p:bldP spid="54" grpId="0" animBg="1"/>
      <p:bldP spid="55" grpId="0" animBg="1"/>
      <p:bldP spid="61" grpId="0" animBg="1"/>
      <p:bldP spid="62" grpId="0" animBg="1"/>
      <p:bldP spid="63" grpId="0" animBg="1"/>
      <p:bldP spid="68" grpId="0" animBg="1"/>
      <p:bldP spid="69" grpId="0" animBg="1"/>
      <p:bldP spid="70" grpId="0" animBg="1"/>
      <p:bldP spid="7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箭头: 右 95">
            <a:extLst>
              <a:ext uri="{FF2B5EF4-FFF2-40B4-BE49-F238E27FC236}">
                <a16:creationId xmlns:a16="http://schemas.microsoft.com/office/drawing/2014/main" id="{DA829BF1-CBB9-6119-F555-11F220778A52}"/>
              </a:ext>
            </a:extLst>
          </p:cNvPr>
          <p:cNvSpPr/>
          <p:nvPr/>
        </p:nvSpPr>
        <p:spPr>
          <a:xfrm>
            <a:off x="7661153" y="4257304"/>
            <a:ext cx="606269" cy="378598"/>
          </a:xfrm>
          <a:prstGeom prst="rightArrow">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Networking Head</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15</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7" y="1324184"/>
            <a:ext cx="1140362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2: How to enable the LLM to generate answers for networking efficiently?</a:t>
            </a:r>
          </a:p>
        </p:txBody>
      </p:sp>
      <p:pic>
        <p:nvPicPr>
          <p:cNvPr id="3" name="图片 2">
            <a:extLst>
              <a:ext uri="{FF2B5EF4-FFF2-40B4-BE49-F238E27FC236}">
                <a16:creationId xmlns:a16="http://schemas.microsoft.com/office/drawing/2014/main" id="{69AB70DD-89F6-CA13-C7F8-3D4739E6BA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6963" y="5141544"/>
            <a:ext cx="902797" cy="1671358"/>
          </a:xfrm>
          <a:prstGeom prst="rect">
            <a:avLst/>
          </a:prstGeom>
        </p:spPr>
      </p:pic>
      <p:cxnSp>
        <p:nvCxnSpPr>
          <p:cNvPr id="14" name="直接连接符 13">
            <a:extLst>
              <a:ext uri="{FF2B5EF4-FFF2-40B4-BE49-F238E27FC236}">
                <a16:creationId xmlns:a16="http://schemas.microsoft.com/office/drawing/2014/main" id="{BC982127-E84C-31B3-E7C6-81D15B109B8A}"/>
              </a:ext>
            </a:extLst>
          </p:cNvPr>
          <p:cNvCxnSpPr>
            <a:cxnSpLocks/>
          </p:cNvCxnSpPr>
          <p:nvPr/>
        </p:nvCxnSpPr>
        <p:spPr>
          <a:xfrm flipH="1">
            <a:off x="3242600" y="4158498"/>
            <a:ext cx="720000" cy="0"/>
          </a:xfrm>
          <a:prstGeom prst="line">
            <a:avLst/>
          </a:prstGeom>
          <a:ln w="19050">
            <a:solidFill>
              <a:schemeClr val="tx1"/>
            </a:solidFill>
            <a:prstDash val="dash"/>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8789B14-D890-184D-DEDA-B278A727502A}"/>
              </a:ext>
            </a:extLst>
          </p:cNvPr>
          <p:cNvCxnSpPr>
            <a:cxnSpLocks/>
          </p:cNvCxnSpPr>
          <p:nvPr/>
        </p:nvCxnSpPr>
        <p:spPr>
          <a:xfrm>
            <a:off x="3246570" y="4025216"/>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538D556-F436-BF98-F495-413F9C230C25}"/>
              </a:ext>
            </a:extLst>
          </p:cNvPr>
          <p:cNvSpPr txBox="1"/>
          <p:nvPr/>
        </p:nvSpPr>
        <p:spPr>
          <a:xfrm>
            <a:off x="5764148" y="3878484"/>
            <a:ext cx="385314" cy="307777"/>
          </a:xfrm>
          <a:prstGeom prst="rect">
            <a:avLst/>
          </a:prstGeom>
          <a:noFill/>
        </p:spPr>
        <p:txBody>
          <a:bodyPr wrap="square" rtlCol="0">
            <a:spAutoFit/>
          </a:bodyPr>
          <a:lstStyle/>
          <a:p>
            <a:pPr algn="ctr"/>
            <a:r>
              <a:rPr lang="en-US" altLang="zh-CN" sz="1400" dirty="0">
                <a:latin typeface="Abadi" panose="020B0604020104020204" pitchFamily="34" charset="0"/>
              </a:rPr>
              <a:t>“7”</a:t>
            </a:r>
            <a:endParaRPr lang="zh-CN" altLang="en-US" sz="1400" dirty="0">
              <a:latin typeface="Abadi" panose="020B0604020104020204" pitchFamily="34" charset="0"/>
            </a:endParaRPr>
          </a:p>
        </p:txBody>
      </p:sp>
      <p:sp>
        <p:nvSpPr>
          <p:cNvPr id="34" name="文本框 33">
            <a:extLst>
              <a:ext uri="{FF2B5EF4-FFF2-40B4-BE49-F238E27FC236}">
                <a16:creationId xmlns:a16="http://schemas.microsoft.com/office/drawing/2014/main" id="{78C59A13-EFA2-EC52-7B56-12E3B81B6540}"/>
              </a:ext>
            </a:extLst>
          </p:cNvPr>
          <p:cNvSpPr txBox="1"/>
          <p:nvPr/>
        </p:nvSpPr>
        <p:spPr>
          <a:xfrm>
            <a:off x="5767368" y="4144168"/>
            <a:ext cx="385314" cy="307777"/>
          </a:xfrm>
          <a:prstGeom prst="rect">
            <a:avLst/>
          </a:prstGeom>
          <a:noFill/>
        </p:spPr>
        <p:txBody>
          <a:bodyPr wrap="square" rtlCol="0">
            <a:spAutoFit/>
          </a:bodyPr>
          <a:lstStyle/>
          <a:p>
            <a:pPr algn="ctr"/>
            <a:r>
              <a:rPr lang="en-US" altLang="zh-CN" sz="1400" dirty="0">
                <a:latin typeface="Abadi" panose="020B0604020104020204" pitchFamily="34" charset="0"/>
              </a:rPr>
              <a:t>“0”</a:t>
            </a:r>
            <a:endParaRPr lang="zh-CN" altLang="en-US" sz="1400" dirty="0">
              <a:latin typeface="Abadi" panose="020B0604020104020204" pitchFamily="34" charset="0"/>
            </a:endParaRPr>
          </a:p>
        </p:txBody>
      </p:sp>
      <p:sp>
        <p:nvSpPr>
          <p:cNvPr id="35" name="文本框 34">
            <a:extLst>
              <a:ext uri="{FF2B5EF4-FFF2-40B4-BE49-F238E27FC236}">
                <a16:creationId xmlns:a16="http://schemas.microsoft.com/office/drawing/2014/main" id="{77EA7A9E-D949-DE86-F86E-CC01E5F8F066}"/>
              </a:ext>
            </a:extLst>
          </p:cNvPr>
          <p:cNvSpPr txBox="1"/>
          <p:nvPr/>
        </p:nvSpPr>
        <p:spPr>
          <a:xfrm>
            <a:off x="5724481" y="4746016"/>
            <a:ext cx="645214" cy="261610"/>
          </a:xfrm>
          <a:prstGeom prst="rect">
            <a:avLst/>
          </a:prstGeom>
          <a:noFill/>
        </p:spPr>
        <p:txBody>
          <a:bodyPr wrap="square" rtlCol="0">
            <a:spAutoFit/>
          </a:bodyPr>
          <a:lstStyle/>
          <a:p>
            <a:pPr algn="ctr"/>
            <a:r>
              <a:rPr lang="en-US" altLang="zh-CN" sz="1100" i="1" dirty="0">
                <a:latin typeface="Abadi" panose="020B0604020104020204" pitchFamily="34" charset="0"/>
              </a:rPr>
              <a:t>&lt;EOS&gt;</a:t>
            </a:r>
            <a:endParaRPr lang="zh-CN" altLang="en-US" sz="1100" i="1" dirty="0">
              <a:latin typeface="Abadi" panose="020B0604020104020204" pitchFamily="34" charset="0"/>
            </a:endParaRPr>
          </a:p>
        </p:txBody>
      </p:sp>
      <p:sp>
        <p:nvSpPr>
          <p:cNvPr id="37" name="文本框 36">
            <a:extLst>
              <a:ext uri="{FF2B5EF4-FFF2-40B4-BE49-F238E27FC236}">
                <a16:creationId xmlns:a16="http://schemas.microsoft.com/office/drawing/2014/main" id="{F49A9718-AC63-266F-5CFB-B30603F3FA4C}"/>
              </a:ext>
            </a:extLst>
          </p:cNvPr>
          <p:cNvSpPr txBox="1"/>
          <p:nvPr/>
        </p:nvSpPr>
        <p:spPr>
          <a:xfrm>
            <a:off x="6488933" y="4284830"/>
            <a:ext cx="1086882" cy="307777"/>
          </a:xfrm>
          <a:prstGeom prst="rect">
            <a:avLst/>
          </a:prstGeom>
          <a:noFill/>
        </p:spPr>
        <p:txBody>
          <a:bodyPr wrap="square" rtlCol="0">
            <a:spAutoFit/>
          </a:bodyPr>
          <a:lstStyle/>
          <a:p>
            <a:pPr algn="ctr"/>
            <a:r>
              <a:rPr lang="en-US" altLang="zh-CN" sz="1400" dirty="0">
                <a:latin typeface="Abadi" panose="020B0604020104020204" pitchFamily="34" charset="0"/>
              </a:rPr>
              <a:t>700 kbps</a:t>
            </a:r>
          </a:p>
        </p:txBody>
      </p:sp>
      <p:cxnSp>
        <p:nvCxnSpPr>
          <p:cNvPr id="38" name="直接箭头连接符 37">
            <a:extLst>
              <a:ext uri="{FF2B5EF4-FFF2-40B4-BE49-F238E27FC236}">
                <a16:creationId xmlns:a16="http://schemas.microsoft.com/office/drawing/2014/main" id="{F0BCA380-A1D4-0A30-B974-261B6754CBAF}"/>
              </a:ext>
            </a:extLst>
          </p:cNvPr>
          <p:cNvCxnSpPr>
            <a:cxnSpLocks/>
          </p:cNvCxnSpPr>
          <p:nvPr/>
        </p:nvCxnSpPr>
        <p:spPr>
          <a:xfrm>
            <a:off x="5091621" y="4025200"/>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BD9C600B-365F-BC0A-AA76-4CA909272864}"/>
              </a:ext>
            </a:extLst>
          </p:cNvPr>
          <p:cNvCxnSpPr>
            <a:cxnSpLocks/>
          </p:cNvCxnSpPr>
          <p:nvPr/>
        </p:nvCxnSpPr>
        <p:spPr>
          <a:xfrm>
            <a:off x="5094797" y="4302978"/>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32B5969-B7EA-7CE4-54F0-E2C86A87080E}"/>
              </a:ext>
            </a:extLst>
          </p:cNvPr>
          <p:cNvCxnSpPr>
            <a:cxnSpLocks/>
          </p:cNvCxnSpPr>
          <p:nvPr/>
        </p:nvCxnSpPr>
        <p:spPr>
          <a:xfrm>
            <a:off x="5093380" y="4885876"/>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507105B-0A4C-306B-167D-0DBF015C440F}"/>
              </a:ext>
            </a:extLst>
          </p:cNvPr>
          <p:cNvCxnSpPr>
            <a:cxnSpLocks/>
          </p:cNvCxnSpPr>
          <p:nvPr/>
        </p:nvCxnSpPr>
        <p:spPr>
          <a:xfrm>
            <a:off x="3247651" y="4302997"/>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7A34964-B6EF-4375-9CC6-10512204F354}"/>
              </a:ext>
            </a:extLst>
          </p:cNvPr>
          <p:cNvCxnSpPr>
            <a:cxnSpLocks/>
          </p:cNvCxnSpPr>
          <p:nvPr/>
        </p:nvCxnSpPr>
        <p:spPr>
          <a:xfrm>
            <a:off x="3246853" y="4888625"/>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B0733958-984C-3F64-0A05-6A3B0799B675}"/>
              </a:ext>
            </a:extLst>
          </p:cNvPr>
          <p:cNvCxnSpPr>
            <a:cxnSpLocks/>
          </p:cNvCxnSpPr>
          <p:nvPr/>
        </p:nvCxnSpPr>
        <p:spPr>
          <a:xfrm>
            <a:off x="3248590" y="4590327"/>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A2FEAAA2-64EB-77C1-A9FF-BC2B2FA23CB2}"/>
              </a:ext>
            </a:extLst>
          </p:cNvPr>
          <p:cNvSpPr txBox="1"/>
          <p:nvPr/>
        </p:nvSpPr>
        <p:spPr>
          <a:xfrm>
            <a:off x="5772564" y="4430126"/>
            <a:ext cx="385314" cy="307777"/>
          </a:xfrm>
          <a:prstGeom prst="rect">
            <a:avLst/>
          </a:prstGeom>
          <a:noFill/>
        </p:spPr>
        <p:txBody>
          <a:bodyPr wrap="square" rtlCol="0">
            <a:spAutoFit/>
          </a:bodyPr>
          <a:lstStyle/>
          <a:p>
            <a:pPr algn="ctr"/>
            <a:r>
              <a:rPr lang="en-US" altLang="zh-CN" sz="1400" dirty="0">
                <a:latin typeface="Abadi" panose="020B0604020104020204" pitchFamily="34" charset="0"/>
              </a:rPr>
              <a:t>“0”</a:t>
            </a:r>
            <a:endParaRPr lang="zh-CN" altLang="en-US" sz="1400" dirty="0">
              <a:latin typeface="Abadi" panose="020B0604020104020204" pitchFamily="34" charset="0"/>
            </a:endParaRPr>
          </a:p>
        </p:txBody>
      </p:sp>
      <p:cxnSp>
        <p:nvCxnSpPr>
          <p:cNvPr id="78" name="直接箭头连接符 77">
            <a:extLst>
              <a:ext uri="{FF2B5EF4-FFF2-40B4-BE49-F238E27FC236}">
                <a16:creationId xmlns:a16="http://schemas.microsoft.com/office/drawing/2014/main" id="{1571D2D3-F9DB-7496-3335-4396E1DF0F4E}"/>
              </a:ext>
            </a:extLst>
          </p:cNvPr>
          <p:cNvCxnSpPr>
            <a:cxnSpLocks/>
          </p:cNvCxnSpPr>
          <p:nvPr/>
        </p:nvCxnSpPr>
        <p:spPr>
          <a:xfrm>
            <a:off x="5093642" y="4590311"/>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pic>
        <p:nvPicPr>
          <p:cNvPr id="79" name="图片 78">
            <a:extLst>
              <a:ext uri="{FF2B5EF4-FFF2-40B4-BE49-F238E27FC236}">
                <a16:creationId xmlns:a16="http://schemas.microsoft.com/office/drawing/2014/main" id="{7DCE1525-047A-BDAA-A346-E84F0A9476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5815" y="4279514"/>
            <a:ext cx="333723" cy="333723"/>
          </a:xfrm>
          <a:prstGeom prst="rect">
            <a:avLst/>
          </a:prstGeom>
        </p:spPr>
      </p:pic>
      <p:sp>
        <p:nvSpPr>
          <p:cNvPr id="80" name="右大括号 79">
            <a:extLst>
              <a:ext uri="{FF2B5EF4-FFF2-40B4-BE49-F238E27FC236}">
                <a16:creationId xmlns:a16="http://schemas.microsoft.com/office/drawing/2014/main" id="{1BEC291F-BC19-2C90-5360-BD3C77FCCD5D}"/>
              </a:ext>
            </a:extLst>
          </p:cNvPr>
          <p:cNvSpPr/>
          <p:nvPr/>
        </p:nvSpPr>
        <p:spPr>
          <a:xfrm>
            <a:off x="6416060" y="4005319"/>
            <a:ext cx="199805" cy="91475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82" name="矩形 81">
            <a:extLst>
              <a:ext uri="{FF2B5EF4-FFF2-40B4-BE49-F238E27FC236}">
                <a16:creationId xmlns:a16="http://schemas.microsoft.com/office/drawing/2014/main" id="{7AFB0B45-5418-6A00-F5F1-846590D5C640}"/>
              </a:ext>
            </a:extLst>
          </p:cNvPr>
          <p:cNvSpPr/>
          <p:nvPr/>
        </p:nvSpPr>
        <p:spPr>
          <a:xfrm>
            <a:off x="3952466" y="3918291"/>
            <a:ext cx="1136048" cy="1069627"/>
          </a:xfrm>
          <a:prstGeom prst="rect">
            <a:avLst/>
          </a:prstGeom>
          <a:solidFill>
            <a:schemeClr val="accent5">
              <a:lumMod val="20000"/>
              <a:lumOff val="80000"/>
              <a:alpha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endParaRPr lang="zh-CN" altLang="en-US" sz="1400" dirty="0">
              <a:solidFill>
                <a:schemeClr val="tx1"/>
              </a:solidFill>
            </a:endParaRPr>
          </a:p>
        </p:txBody>
      </p:sp>
      <p:sp>
        <p:nvSpPr>
          <p:cNvPr id="83" name="文本框 82">
            <a:extLst>
              <a:ext uri="{FF2B5EF4-FFF2-40B4-BE49-F238E27FC236}">
                <a16:creationId xmlns:a16="http://schemas.microsoft.com/office/drawing/2014/main" id="{70DC961E-A805-CAAE-3738-377B26407A3C}"/>
              </a:ext>
            </a:extLst>
          </p:cNvPr>
          <p:cNvSpPr txBox="1"/>
          <p:nvPr/>
        </p:nvSpPr>
        <p:spPr>
          <a:xfrm>
            <a:off x="6464289" y="5849749"/>
            <a:ext cx="1136170" cy="307777"/>
          </a:xfrm>
          <a:prstGeom prst="rect">
            <a:avLst/>
          </a:prstGeom>
          <a:noFill/>
        </p:spPr>
        <p:txBody>
          <a:bodyPr wrap="square" rtlCol="0">
            <a:spAutoFit/>
          </a:bodyPr>
          <a:lstStyle/>
          <a:p>
            <a:pPr algn="ctr"/>
            <a:r>
              <a:rPr lang="en-US" altLang="zh-CN" sz="1400" dirty="0">
                <a:latin typeface="Abadi" panose="020B0604020104020204" pitchFamily="34" charset="0"/>
              </a:rPr>
              <a:t>750 kbps</a:t>
            </a:r>
          </a:p>
        </p:txBody>
      </p:sp>
      <p:cxnSp>
        <p:nvCxnSpPr>
          <p:cNvPr id="85" name="直接连接符 84">
            <a:extLst>
              <a:ext uri="{FF2B5EF4-FFF2-40B4-BE49-F238E27FC236}">
                <a16:creationId xmlns:a16="http://schemas.microsoft.com/office/drawing/2014/main" id="{8E585290-1BD9-32F5-4CD6-126226103B21}"/>
              </a:ext>
            </a:extLst>
          </p:cNvPr>
          <p:cNvCxnSpPr>
            <a:cxnSpLocks/>
          </p:cNvCxnSpPr>
          <p:nvPr/>
        </p:nvCxnSpPr>
        <p:spPr>
          <a:xfrm flipH="1" flipV="1">
            <a:off x="5092306" y="4159400"/>
            <a:ext cx="720000" cy="553"/>
          </a:xfrm>
          <a:prstGeom prst="line">
            <a:avLst/>
          </a:prstGeom>
          <a:ln w="19050">
            <a:solidFill>
              <a:schemeClr val="tx1"/>
            </a:solidFill>
            <a:prstDash val="dash"/>
            <a:headEnd w="lg" len="lg"/>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939C66E7-3B32-6D8C-ABE0-E58D7211F9FE}"/>
              </a:ext>
            </a:extLst>
          </p:cNvPr>
          <p:cNvCxnSpPr>
            <a:cxnSpLocks/>
          </p:cNvCxnSpPr>
          <p:nvPr/>
        </p:nvCxnSpPr>
        <p:spPr>
          <a:xfrm flipH="1">
            <a:off x="3242600" y="4452185"/>
            <a:ext cx="720000" cy="0"/>
          </a:xfrm>
          <a:prstGeom prst="line">
            <a:avLst/>
          </a:prstGeom>
          <a:ln w="19050">
            <a:solidFill>
              <a:schemeClr val="tx1"/>
            </a:solidFill>
            <a:prstDash val="dash"/>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8C6BA48-808F-0550-6119-0DC0E1D49482}"/>
              </a:ext>
            </a:extLst>
          </p:cNvPr>
          <p:cNvCxnSpPr>
            <a:cxnSpLocks/>
          </p:cNvCxnSpPr>
          <p:nvPr/>
        </p:nvCxnSpPr>
        <p:spPr>
          <a:xfrm flipH="1">
            <a:off x="3242600" y="4735833"/>
            <a:ext cx="720000" cy="0"/>
          </a:xfrm>
          <a:prstGeom prst="line">
            <a:avLst/>
          </a:prstGeom>
          <a:ln w="19050">
            <a:solidFill>
              <a:schemeClr val="tx1"/>
            </a:solidFill>
            <a:prstDash val="dash"/>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5F6FCD21-8FB0-37F2-B0A0-EC1413F7EFBA}"/>
              </a:ext>
            </a:extLst>
          </p:cNvPr>
          <p:cNvCxnSpPr>
            <a:cxnSpLocks/>
          </p:cNvCxnSpPr>
          <p:nvPr/>
        </p:nvCxnSpPr>
        <p:spPr>
          <a:xfrm flipH="1" flipV="1">
            <a:off x="5095937" y="4451820"/>
            <a:ext cx="720000" cy="553"/>
          </a:xfrm>
          <a:prstGeom prst="line">
            <a:avLst/>
          </a:prstGeom>
          <a:ln w="19050">
            <a:solidFill>
              <a:schemeClr val="tx1"/>
            </a:solidFill>
            <a:prstDash val="dash"/>
            <a:headEnd w="lg" len="lg"/>
            <a:tailEnd type="none" w="med" len="med"/>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3E5C9AF2-FA72-05BE-201B-06DA64D66A2C}"/>
              </a:ext>
            </a:extLst>
          </p:cNvPr>
          <p:cNvCxnSpPr>
            <a:cxnSpLocks/>
          </p:cNvCxnSpPr>
          <p:nvPr/>
        </p:nvCxnSpPr>
        <p:spPr>
          <a:xfrm flipH="1" flipV="1">
            <a:off x="5099732" y="4736542"/>
            <a:ext cx="720000" cy="553"/>
          </a:xfrm>
          <a:prstGeom prst="line">
            <a:avLst/>
          </a:prstGeom>
          <a:ln w="19050">
            <a:solidFill>
              <a:schemeClr val="tx1"/>
            </a:solidFill>
            <a:prstDash val="dash"/>
            <a:headEnd w="lg" len="lg"/>
            <a:tailEnd type="none"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52DB2F22-88B8-9F43-B8A4-19F166E92F68}"/>
              </a:ext>
            </a:extLst>
          </p:cNvPr>
          <p:cNvSpPr txBox="1"/>
          <p:nvPr/>
        </p:nvSpPr>
        <p:spPr>
          <a:xfrm>
            <a:off x="7327545" y="3842228"/>
            <a:ext cx="1095554" cy="338554"/>
          </a:xfrm>
          <a:prstGeom prst="rect">
            <a:avLst/>
          </a:prstGeom>
          <a:noFill/>
        </p:spPr>
        <p:txBody>
          <a:bodyPr wrap="square" rtlCol="0">
            <a:spAutoFit/>
          </a:bodyPr>
          <a:lstStyle/>
          <a:p>
            <a:pPr algn="ctr"/>
            <a:r>
              <a:rPr lang="en-US" altLang="zh-CN" sz="1600" dirty="0">
                <a:latin typeface="Abadi" panose="020B0604020104020204" pitchFamily="34" charset="0"/>
              </a:rPr>
              <a:t>download</a:t>
            </a:r>
          </a:p>
        </p:txBody>
      </p:sp>
      <p:grpSp>
        <p:nvGrpSpPr>
          <p:cNvPr id="21" name="组合 20">
            <a:extLst>
              <a:ext uri="{FF2B5EF4-FFF2-40B4-BE49-F238E27FC236}">
                <a16:creationId xmlns:a16="http://schemas.microsoft.com/office/drawing/2014/main" id="{E7705D6D-64BC-CF01-DC72-43F92296D2F5}"/>
              </a:ext>
            </a:extLst>
          </p:cNvPr>
          <p:cNvGrpSpPr/>
          <p:nvPr/>
        </p:nvGrpSpPr>
        <p:grpSpPr>
          <a:xfrm>
            <a:off x="8540959" y="4005319"/>
            <a:ext cx="3035026" cy="2688599"/>
            <a:chOff x="8540959" y="4005319"/>
            <a:chExt cx="3035026" cy="2688599"/>
          </a:xfrm>
        </p:grpSpPr>
        <p:sp>
          <p:nvSpPr>
            <p:cNvPr id="90" name="矩形: 圆角 89">
              <a:extLst>
                <a:ext uri="{FF2B5EF4-FFF2-40B4-BE49-F238E27FC236}">
                  <a16:creationId xmlns:a16="http://schemas.microsoft.com/office/drawing/2014/main" id="{64AF2DC5-0BFC-969A-AFFF-735FEA16BC73}"/>
                </a:ext>
              </a:extLst>
            </p:cNvPr>
            <p:cNvSpPr/>
            <p:nvPr/>
          </p:nvSpPr>
          <p:spPr>
            <a:xfrm>
              <a:off x="8671161" y="4005319"/>
              <a:ext cx="1060929" cy="2688599"/>
            </a:xfrm>
            <a:prstGeom prst="roundRect">
              <a:avLst>
                <a:gd name="adj" fmla="val 11528"/>
              </a:avLst>
            </a:prstGeom>
            <a:solidFill>
              <a:schemeClr val="accent5">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endParaRPr lang="zh-CN" altLang="en-US" sz="1200" dirty="0">
                <a:solidFill>
                  <a:schemeClr val="tx1"/>
                </a:solidFill>
              </a:endParaRPr>
            </a:p>
          </p:txBody>
        </p:sp>
        <p:sp>
          <p:nvSpPr>
            <p:cNvPr id="91" name="文本框 90">
              <a:extLst>
                <a:ext uri="{FF2B5EF4-FFF2-40B4-BE49-F238E27FC236}">
                  <a16:creationId xmlns:a16="http://schemas.microsoft.com/office/drawing/2014/main" id="{8EFE39E3-0F9B-E572-BC98-C4D8501AEDF0}"/>
                </a:ext>
              </a:extLst>
            </p:cNvPr>
            <p:cNvSpPr txBox="1"/>
            <p:nvPr/>
          </p:nvSpPr>
          <p:spPr>
            <a:xfrm>
              <a:off x="8567396" y="4598147"/>
              <a:ext cx="1194761" cy="307777"/>
            </a:xfrm>
            <a:prstGeom prst="rect">
              <a:avLst/>
            </a:prstGeom>
            <a:noFill/>
          </p:spPr>
          <p:txBody>
            <a:bodyPr wrap="square" rtlCol="0">
              <a:spAutoFit/>
            </a:bodyPr>
            <a:lstStyle/>
            <a:p>
              <a:pPr algn="ctr"/>
              <a:r>
                <a:rPr lang="en-US" altLang="zh-CN" sz="1400" i="1" dirty="0">
                  <a:latin typeface="Abadi" panose="020B0604020104020204" pitchFamily="34" charset="0"/>
                </a:rPr>
                <a:t>750 kbps</a:t>
              </a:r>
            </a:p>
          </p:txBody>
        </p:sp>
        <p:sp>
          <p:nvSpPr>
            <p:cNvPr id="92" name="文本框 91">
              <a:extLst>
                <a:ext uri="{FF2B5EF4-FFF2-40B4-BE49-F238E27FC236}">
                  <a16:creationId xmlns:a16="http://schemas.microsoft.com/office/drawing/2014/main" id="{301FCFDE-510C-54D7-1889-8B64CA27BC4E}"/>
                </a:ext>
              </a:extLst>
            </p:cNvPr>
            <p:cNvSpPr txBox="1"/>
            <p:nvPr/>
          </p:nvSpPr>
          <p:spPr>
            <a:xfrm>
              <a:off x="8540959" y="5439236"/>
              <a:ext cx="1306226" cy="307777"/>
            </a:xfrm>
            <a:prstGeom prst="rect">
              <a:avLst/>
            </a:prstGeom>
            <a:noFill/>
          </p:spPr>
          <p:txBody>
            <a:bodyPr wrap="square" rtlCol="0">
              <a:spAutoFit/>
            </a:bodyPr>
            <a:lstStyle/>
            <a:p>
              <a:pPr algn="ctr"/>
              <a:r>
                <a:rPr lang="en-US" altLang="zh-CN" sz="1400" i="1" dirty="0">
                  <a:latin typeface="Abadi" panose="020B0604020104020204" pitchFamily="34" charset="0"/>
                </a:rPr>
                <a:t>2850 kbps</a:t>
              </a:r>
            </a:p>
          </p:txBody>
        </p:sp>
        <p:pic>
          <p:nvPicPr>
            <p:cNvPr id="93" name="图片 92">
              <a:extLst>
                <a:ext uri="{FF2B5EF4-FFF2-40B4-BE49-F238E27FC236}">
                  <a16:creationId xmlns:a16="http://schemas.microsoft.com/office/drawing/2014/main" id="{1EC99EAD-F652-5963-51BF-C397DE69DE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9625" y="5868407"/>
              <a:ext cx="502528" cy="502528"/>
            </a:xfrm>
            <a:prstGeom prst="rect">
              <a:avLst/>
            </a:prstGeom>
          </p:spPr>
        </p:pic>
        <p:sp>
          <p:nvSpPr>
            <p:cNvPr id="94" name="文本框 93">
              <a:extLst>
                <a:ext uri="{FF2B5EF4-FFF2-40B4-BE49-F238E27FC236}">
                  <a16:creationId xmlns:a16="http://schemas.microsoft.com/office/drawing/2014/main" id="{BD8D6A49-F08B-C8F8-7765-613E49735DC8}"/>
                </a:ext>
              </a:extLst>
            </p:cNvPr>
            <p:cNvSpPr txBox="1"/>
            <p:nvPr/>
          </p:nvSpPr>
          <p:spPr>
            <a:xfrm>
              <a:off x="8625987" y="6341274"/>
              <a:ext cx="1136170" cy="307777"/>
            </a:xfrm>
            <a:prstGeom prst="rect">
              <a:avLst/>
            </a:prstGeom>
            <a:noFill/>
          </p:spPr>
          <p:txBody>
            <a:bodyPr wrap="square" rtlCol="0">
              <a:spAutoFit/>
            </a:bodyPr>
            <a:lstStyle/>
            <a:p>
              <a:pPr algn="ctr"/>
              <a:r>
                <a:rPr lang="en-US" altLang="zh-CN" sz="1400" i="1" dirty="0">
                  <a:latin typeface="Abadi" panose="020B0604020104020204" pitchFamily="34" charset="0"/>
                </a:rPr>
                <a:t>4300 kbps</a:t>
              </a:r>
            </a:p>
          </p:txBody>
        </p:sp>
        <p:sp>
          <p:nvSpPr>
            <p:cNvPr id="95" name="文本框 94">
              <a:extLst>
                <a:ext uri="{FF2B5EF4-FFF2-40B4-BE49-F238E27FC236}">
                  <a16:creationId xmlns:a16="http://schemas.microsoft.com/office/drawing/2014/main" id="{20EB9E29-31F3-6348-4FEA-4A37C41A0AF9}"/>
                </a:ext>
              </a:extLst>
            </p:cNvPr>
            <p:cNvSpPr txBox="1"/>
            <p:nvPr/>
          </p:nvSpPr>
          <p:spPr>
            <a:xfrm>
              <a:off x="9777264" y="5007626"/>
              <a:ext cx="1798721" cy="584775"/>
            </a:xfrm>
            <a:prstGeom prst="rect">
              <a:avLst/>
            </a:prstGeom>
            <a:noFill/>
          </p:spPr>
          <p:txBody>
            <a:bodyPr wrap="square" rtlCol="0">
              <a:spAutoFit/>
            </a:bodyPr>
            <a:lstStyle/>
            <a:p>
              <a:pPr algn="ctr"/>
              <a:r>
                <a:rPr lang="en-US" altLang="zh-CN" sz="1600" dirty="0">
                  <a:latin typeface="Abadi" panose="020B0604020104020204" pitchFamily="34" charset="0"/>
                </a:rPr>
                <a:t>Video chunks in different bitrates</a:t>
              </a:r>
            </a:p>
          </p:txBody>
        </p:sp>
        <p:pic>
          <p:nvPicPr>
            <p:cNvPr id="100" name="图片 99">
              <a:extLst>
                <a:ext uri="{FF2B5EF4-FFF2-40B4-BE49-F238E27FC236}">
                  <a16:creationId xmlns:a16="http://schemas.microsoft.com/office/drawing/2014/main" id="{CB2E71F0-55BF-5E3F-FC36-B67A0F54A3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8683" y="4132324"/>
              <a:ext cx="510778" cy="510778"/>
            </a:xfrm>
            <a:prstGeom prst="rect">
              <a:avLst/>
            </a:prstGeom>
          </p:spPr>
        </p:pic>
        <p:pic>
          <p:nvPicPr>
            <p:cNvPr id="101" name="图片 100">
              <a:extLst>
                <a:ext uri="{FF2B5EF4-FFF2-40B4-BE49-F238E27FC236}">
                  <a16:creationId xmlns:a16="http://schemas.microsoft.com/office/drawing/2014/main" id="{AC459279-B752-90CF-E31E-8772DCCDD0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3592" y="4996770"/>
              <a:ext cx="507104" cy="507104"/>
            </a:xfrm>
            <a:prstGeom prst="rect">
              <a:avLst/>
            </a:prstGeom>
          </p:spPr>
        </p:pic>
      </p:grpSp>
      <p:sp>
        <p:nvSpPr>
          <p:cNvPr id="102" name="文本框 101">
            <a:extLst>
              <a:ext uri="{FF2B5EF4-FFF2-40B4-BE49-F238E27FC236}">
                <a16:creationId xmlns:a16="http://schemas.microsoft.com/office/drawing/2014/main" id="{8A76F570-2B29-A0AC-3322-4C9725152D94}"/>
              </a:ext>
            </a:extLst>
          </p:cNvPr>
          <p:cNvSpPr txBox="1"/>
          <p:nvPr/>
        </p:nvSpPr>
        <p:spPr>
          <a:xfrm>
            <a:off x="3956003" y="3851591"/>
            <a:ext cx="1110288" cy="1161472"/>
          </a:xfrm>
          <a:prstGeom prst="rect">
            <a:avLst/>
          </a:prstGeom>
          <a:noFill/>
        </p:spPr>
        <p:txBody>
          <a:bodyPr wrap="square" rtlCol="0">
            <a:spAutoFit/>
          </a:bodyPr>
          <a:lstStyle/>
          <a:p>
            <a:pPr algn="ctr">
              <a:lnSpc>
                <a:spcPct val="150000"/>
              </a:lnSpc>
            </a:pPr>
            <a:r>
              <a:rPr lang="en-US" altLang="zh-CN" sz="1600" dirty="0">
                <a:latin typeface="Abadi" panose="020B0604020104020204" pitchFamily="34" charset="0"/>
              </a:rPr>
              <a:t>Language Modeling Head</a:t>
            </a:r>
            <a:endParaRPr lang="zh-CN" altLang="en-US" sz="1600" dirty="0">
              <a:latin typeface="Abadi" panose="020B0604020104020204" pitchFamily="34" charset="0"/>
            </a:endParaRPr>
          </a:p>
        </p:txBody>
      </p:sp>
      <p:sp>
        <p:nvSpPr>
          <p:cNvPr id="123" name="矩形 122">
            <a:extLst>
              <a:ext uri="{FF2B5EF4-FFF2-40B4-BE49-F238E27FC236}">
                <a16:creationId xmlns:a16="http://schemas.microsoft.com/office/drawing/2014/main" id="{2E6A099C-5C9A-EEFE-57E2-9D59D2965C60}"/>
              </a:ext>
            </a:extLst>
          </p:cNvPr>
          <p:cNvSpPr/>
          <p:nvPr/>
        </p:nvSpPr>
        <p:spPr>
          <a:xfrm>
            <a:off x="2409091" y="3918292"/>
            <a:ext cx="837247" cy="2668616"/>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cxnSp>
        <p:nvCxnSpPr>
          <p:cNvPr id="156" name="直接连接符 155">
            <a:extLst>
              <a:ext uri="{FF2B5EF4-FFF2-40B4-BE49-F238E27FC236}">
                <a16:creationId xmlns:a16="http://schemas.microsoft.com/office/drawing/2014/main" id="{69CD02B7-AB1F-EE6B-CE8C-08C23F0213E1}"/>
              </a:ext>
            </a:extLst>
          </p:cNvPr>
          <p:cNvCxnSpPr>
            <a:cxnSpLocks/>
          </p:cNvCxnSpPr>
          <p:nvPr/>
        </p:nvCxnSpPr>
        <p:spPr>
          <a:xfrm flipH="1">
            <a:off x="5807934" y="4075683"/>
            <a:ext cx="70955" cy="87456"/>
          </a:xfrm>
          <a:prstGeom prst="line">
            <a:avLst/>
          </a:prstGeom>
          <a:ln w="190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36AE3ACA-1A5F-30CF-F344-AB0E918D4B61}"/>
              </a:ext>
            </a:extLst>
          </p:cNvPr>
          <p:cNvCxnSpPr>
            <a:cxnSpLocks/>
          </p:cNvCxnSpPr>
          <p:nvPr/>
        </p:nvCxnSpPr>
        <p:spPr>
          <a:xfrm flipH="1">
            <a:off x="5816894" y="4359453"/>
            <a:ext cx="70955" cy="87456"/>
          </a:xfrm>
          <a:prstGeom prst="line">
            <a:avLst/>
          </a:prstGeom>
          <a:ln w="190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9EB73600-B7CD-0CFA-E719-8AD6814F9039}"/>
              </a:ext>
            </a:extLst>
          </p:cNvPr>
          <p:cNvCxnSpPr>
            <a:cxnSpLocks/>
          </p:cNvCxnSpPr>
          <p:nvPr/>
        </p:nvCxnSpPr>
        <p:spPr>
          <a:xfrm flipH="1">
            <a:off x="5814797" y="4640165"/>
            <a:ext cx="70955" cy="87456"/>
          </a:xfrm>
          <a:prstGeom prst="line">
            <a:avLst/>
          </a:prstGeom>
          <a:ln w="190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162" name="矩形 161">
            <a:extLst>
              <a:ext uri="{FF2B5EF4-FFF2-40B4-BE49-F238E27FC236}">
                <a16:creationId xmlns:a16="http://schemas.microsoft.com/office/drawing/2014/main" id="{735665A8-C237-EAC5-CD85-A40064452FB7}"/>
              </a:ext>
            </a:extLst>
          </p:cNvPr>
          <p:cNvSpPr/>
          <p:nvPr/>
        </p:nvSpPr>
        <p:spPr>
          <a:xfrm>
            <a:off x="3974024" y="5511246"/>
            <a:ext cx="1110288" cy="1069627"/>
          </a:xfrm>
          <a:prstGeom prst="rect">
            <a:avLst/>
          </a:prstGeom>
          <a:solidFill>
            <a:schemeClr val="accent6">
              <a:lumMod val="20000"/>
              <a:lumOff val="80000"/>
              <a:alpha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endParaRPr lang="zh-CN" altLang="en-US" sz="1400" dirty="0">
              <a:solidFill>
                <a:schemeClr val="tx1"/>
              </a:solidFill>
            </a:endParaRPr>
          </a:p>
        </p:txBody>
      </p:sp>
      <p:sp>
        <p:nvSpPr>
          <p:cNvPr id="163" name="文本框 162">
            <a:extLst>
              <a:ext uri="{FF2B5EF4-FFF2-40B4-BE49-F238E27FC236}">
                <a16:creationId xmlns:a16="http://schemas.microsoft.com/office/drawing/2014/main" id="{045DC053-9C9C-145E-2FEA-34CE90541312}"/>
              </a:ext>
            </a:extLst>
          </p:cNvPr>
          <p:cNvSpPr txBox="1"/>
          <p:nvPr/>
        </p:nvSpPr>
        <p:spPr>
          <a:xfrm>
            <a:off x="3931327" y="5507450"/>
            <a:ext cx="1210568" cy="1077218"/>
          </a:xfrm>
          <a:prstGeom prst="rect">
            <a:avLst/>
          </a:prstGeom>
          <a:noFill/>
        </p:spPr>
        <p:txBody>
          <a:bodyPr wrap="square" rtlCol="0">
            <a:spAutoFit/>
          </a:bodyPr>
          <a:lstStyle/>
          <a:p>
            <a:pPr algn="ctr"/>
            <a:r>
              <a:rPr lang="en-US" altLang="zh-CN" sz="1600" dirty="0">
                <a:latin typeface="Abadi" panose="020B0604020104020204" pitchFamily="34" charset="0"/>
              </a:rPr>
              <a:t>Networking Head for Video Streaming</a:t>
            </a:r>
            <a:endParaRPr lang="zh-CN" altLang="en-US" sz="1600" dirty="0">
              <a:latin typeface="Abadi" panose="020B0604020104020204" pitchFamily="34" charset="0"/>
            </a:endParaRPr>
          </a:p>
        </p:txBody>
      </p:sp>
      <p:cxnSp>
        <p:nvCxnSpPr>
          <p:cNvPr id="164" name="直接箭头连接符 163">
            <a:extLst>
              <a:ext uri="{FF2B5EF4-FFF2-40B4-BE49-F238E27FC236}">
                <a16:creationId xmlns:a16="http://schemas.microsoft.com/office/drawing/2014/main" id="{36333064-8652-2F29-D538-3690804EFDBA}"/>
              </a:ext>
            </a:extLst>
          </p:cNvPr>
          <p:cNvCxnSpPr>
            <a:cxnSpLocks/>
          </p:cNvCxnSpPr>
          <p:nvPr/>
        </p:nvCxnSpPr>
        <p:spPr>
          <a:xfrm>
            <a:off x="3232466" y="6016591"/>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484D63EB-21F9-D0FD-A508-BCE546ED1669}"/>
              </a:ext>
            </a:extLst>
          </p:cNvPr>
          <p:cNvCxnSpPr>
            <a:cxnSpLocks/>
          </p:cNvCxnSpPr>
          <p:nvPr/>
        </p:nvCxnSpPr>
        <p:spPr>
          <a:xfrm>
            <a:off x="5084312" y="6033710"/>
            <a:ext cx="342557"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38ABC47F-8032-54C9-6E64-FFE0AAECFD81}"/>
              </a:ext>
            </a:extLst>
          </p:cNvPr>
          <p:cNvCxnSpPr>
            <a:cxnSpLocks/>
          </p:cNvCxnSpPr>
          <p:nvPr/>
        </p:nvCxnSpPr>
        <p:spPr>
          <a:xfrm>
            <a:off x="6292628" y="6033710"/>
            <a:ext cx="294263"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173" name="箭头: 右 172">
            <a:extLst>
              <a:ext uri="{FF2B5EF4-FFF2-40B4-BE49-F238E27FC236}">
                <a16:creationId xmlns:a16="http://schemas.microsoft.com/office/drawing/2014/main" id="{F9221E16-B1CD-B36E-FDAD-885C2AC435F6}"/>
              </a:ext>
            </a:extLst>
          </p:cNvPr>
          <p:cNvSpPr/>
          <p:nvPr/>
        </p:nvSpPr>
        <p:spPr>
          <a:xfrm>
            <a:off x="7666490" y="5814339"/>
            <a:ext cx="606269" cy="378598"/>
          </a:xfrm>
          <a:prstGeom prst="rightArrow">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文本框 174">
            <a:extLst>
              <a:ext uri="{FF2B5EF4-FFF2-40B4-BE49-F238E27FC236}">
                <a16:creationId xmlns:a16="http://schemas.microsoft.com/office/drawing/2014/main" id="{3DA42919-1C00-8ED8-D6C2-FB1C1D9C7BE4}"/>
              </a:ext>
            </a:extLst>
          </p:cNvPr>
          <p:cNvSpPr txBox="1"/>
          <p:nvPr/>
        </p:nvSpPr>
        <p:spPr>
          <a:xfrm>
            <a:off x="7332882" y="5437363"/>
            <a:ext cx="1095554" cy="338554"/>
          </a:xfrm>
          <a:prstGeom prst="rect">
            <a:avLst/>
          </a:prstGeom>
          <a:noFill/>
        </p:spPr>
        <p:txBody>
          <a:bodyPr wrap="square" rtlCol="0">
            <a:spAutoFit/>
          </a:bodyPr>
          <a:lstStyle/>
          <a:p>
            <a:pPr algn="ctr"/>
            <a:r>
              <a:rPr lang="en-US" altLang="zh-CN" sz="1600" dirty="0">
                <a:latin typeface="Abadi" panose="020B0604020104020204" pitchFamily="34" charset="0"/>
              </a:rPr>
              <a:t>download</a:t>
            </a:r>
          </a:p>
        </p:txBody>
      </p:sp>
      <p:pic>
        <p:nvPicPr>
          <p:cNvPr id="176" name="图片 175">
            <a:extLst>
              <a:ext uri="{FF2B5EF4-FFF2-40B4-BE49-F238E27FC236}">
                <a16:creationId xmlns:a16="http://schemas.microsoft.com/office/drawing/2014/main" id="{4723EB64-DD8D-E639-EB76-4CD5110CF1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08562" y="5833655"/>
            <a:ext cx="403891" cy="403891"/>
          </a:xfrm>
          <a:prstGeom prst="rect">
            <a:avLst/>
          </a:prstGeom>
        </p:spPr>
      </p:pic>
      <p:sp>
        <p:nvSpPr>
          <p:cNvPr id="4" name="内容占位符 2">
            <a:extLst>
              <a:ext uri="{FF2B5EF4-FFF2-40B4-BE49-F238E27FC236}">
                <a16:creationId xmlns:a16="http://schemas.microsoft.com/office/drawing/2014/main" id="{A57CA3BC-ABA5-861D-E966-C2739547D3DF}"/>
              </a:ext>
            </a:extLst>
          </p:cNvPr>
          <p:cNvSpPr>
            <a:spLocks noGrp="1"/>
          </p:cNvSpPr>
          <p:nvPr>
            <p:ph idx="1"/>
          </p:nvPr>
        </p:nvSpPr>
        <p:spPr>
          <a:xfrm>
            <a:off x="347870" y="1897202"/>
            <a:ext cx="11449992" cy="1640162"/>
          </a:xfrm>
        </p:spPr>
        <p:txBody>
          <a:bodyPr>
            <a:normAutofit/>
          </a:bodyPr>
          <a:lstStyle/>
          <a:p>
            <a:pPr marL="0" indent="0">
              <a:lnSpc>
                <a:spcPct val="100000"/>
              </a:lnSpc>
              <a:buNone/>
            </a:pPr>
            <a:r>
              <a:rPr lang="en-US" altLang="zh-CN" sz="2400" dirty="0">
                <a:solidFill>
                  <a:srgbClr val="7030A0"/>
                </a:solidFill>
                <a:latin typeface="Abadi" panose="020B0604020104020204" pitchFamily="34" charset="0"/>
                <a:cs typeface="Calibri" panose="020F0502020204030204" pitchFamily="34" charset="0"/>
              </a:rPr>
              <a:t>Default: Token (i.e., sub-word) generation with a language modeling output head.</a:t>
            </a:r>
          </a:p>
          <a:p>
            <a:pPr marL="0" indent="0">
              <a:lnSpc>
                <a:spcPct val="100000"/>
              </a:lnSpc>
              <a:buNone/>
            </a:pPr>
            <a:r>
              <a:rPr lang="en-US" altLang="zh-CN" sz="2400" dirty="0" err="1">
                <a:latin typeface="Abadi" panose="020B0604020104020204" pitchFamily="34" charset="0"/>
                <a:cs typeface="Calibri" panose="020F0502020204030204" pitchFamily="34" charset="0"/>
              </a:rPr>
              <a:t>i</a:t>
            </a:r>
            <a:r>
              <a:rPr lang="en-US" altLang="zh-CN" sz="2400" dirty="0">
                <a:latin typeface="Abadi" panose="020B0604020104020204" pitchFamily="34" charset="0"/>
                <a:cs typeface="Calibri" panose="020F0502020204030204" pitchFamily="34" charset="0"/>
              </a:rPr>
              <a:t>) Multiple inferences -&gt; high generation latency; ii) Uncertainty -&gt; invalid answers</a:t>
            </a:r>
            <a:endParaRPr lang="en-US" altLang="zh-CN" sz="2400" dirty="0">
              <a:latin typeface="Abadi" panose="020B0604020104020204" pitchFamily="34" charset="0"/>
            </a:endParaRPr>
          </a:p>
        </p:txBody>
      </p:sp>
      <p:sp>
        <p:nvSpPr>
          <p:cNvPr id="6" name="左大括号 5">
            <a:extLst>
              <a:ext uri="{FF2B5EF4-FFF2-40B4-BE49-F238E27FC236}">
                <a16:creationId xmlns:a16="http://schemas.microsoft.com/office/drawing/2014/main" id="{DDC17092-8D22-C9E8-4D7A-54EC6AD655AE}"/>
              </a:ext>
            </a:extLst>
          </p:cNvPr>
          <p:cNvSpPr/>
          <p:nvPr/>
        </p:nvSpPr>
        <p:spPr>
          <a:xfrm>
            <a:off x="1874639" y="4005319"/>
            <a:ext cx="289396" cy="89779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F7FED34-80D0-5E4D-5026-98C4179D1081}"/>
              </a:ext>
            </a:extLst>
          </p:cNvPr>
          <p:cNvSpPr txBox="1"/>
          <p:nvPr/>
        </p:nvSpPr>
        <p:spPr>
          <a:xfrm>
            <a:off x="545329" y="4135604"/>
            <a:ext cx="1418225" cy="707886"/>
          </a:xfrm>
          <a:prstGeom prst="rect">
            <a:avLst/>
          </a:prstGeom>
          <a:noFill/>
        </p:spPr>
        <p:txBody>
          <a:bodyPr wrap="square" rtlCol="0">
            <a:spAutoFit/>
          </a:bodyPr>
          <a:lstStyle/>
          <a:p>
            <a:pPr algn="ctr"/>
            <a:r>
              <a:rPr lang="en-US" altLang="zh-CN" sz="2000" dirty="0">
                <a:solidFill>
                  <a:srgbClr val="7030A0"/>
                </a:solidFill>
                <a:latin typeface="Abadi" panose="020B0604020104020204" pitchFamily="34" charset="0"/>
              </a:rPr>
              <a:t>Default mechanism</a:t>
            </a:r>
            <a:endParaRPr lang="zh-CN" altLang="en-US" sz="2000" dirty="0">
              <a:solidFill>
                <a:srgbClr val="7030A0"/>
              </a:solidFill>
              <a:latin typeface="Abadi" panose="020B0604020104020204" pitchFamily="34" charset="0"/>
            </a:endParaRPr>
          </a:p>
        </p:txBody>
      </p:sp>
      <p:sp>
        <p:nvSpPr>
          <p:cNvPr id="8" name="左大括号 7">
            <a:extLst>
              <a:ext uri="{FF2B5EF4-FFF2-40B4-BE49-F238E27FC236}">
                <a16:creationId xmlns:a16="http://schemas.microsoft.com/office/drawing/2014/main" id="{77E20AB3-0AB9-F421-D017-8360D56F9403}"/>
              </a:ext>
            </a:extLst>
          </p:cNvPr>
          <p:cNvSpPr/>
          <p:nvPr/>
        </p:nvSpPr>
        <p:spPr>
          <a:xfrm>
            <a:off x="1892471" y="5568540"/>
            <a:ext cx="289396" cy="89779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A16F567-2A08-0102-4CF8-5481273980E5}"/>
              </a:ext>
            </a:extLst>
          </p:cNvPr>
          <p:cNvSpPr txBox="1"/>
          <p:nvPr/>
        </p:nvSpPr>
        <p:spPr>
          <a:xfrm>
            <a:off x="537044" y="5833655"/>
            <a:ext cx="1418225" cy="400110"/>
          </a:xfrm>
          <a:prstGeom prst="rect">
            <a:avLst/>
          </a:prstGeom>
          <a:noFill/>
        </p:spPr>
        <p:txBody>
          <a:bodyPr wrap="square" rtlCol="0">
            <a:spAutoFit/>
          </a:bodyPr>
          <a:lstStyle/>
          <a:p>
            <a:pPr algn="ctr"/>
            <a:r>
              <a:rPr lang="en-US" altLang="zh-CN" sz="2000" dirty="0">
                <a:solidFill>
                  <a:srgbClr val="7030A0"/>
                </a:solidFill>
                <a:latin typeface="Abadi" panose="020B0604020104020204" pitchFamily="34" charset="0"/>
              </a:rPr>
              <a:t>Ours</a:t>
            </a:r>
            <a:endParaRPr lang="zh-CN" altLang="en-US" sz="2000" dirty="0">
              <a:solidFill>
                <a:srgbClr val="7030A0"/>
              </a:solidFill>
              <a:latin typeface="Abadi" panose="020B0604020104020204" pitchFamily="34" charset="0"/>
            </a:endParaRPr>
          </a:p>
        </p:txBody>
      </p:sp>
      <p:pic>
        <p:nvPicPr>
          <p:cNvPr id="10" name="图片 9">
            <a:extLst>
              <a:ext uri="{FF2B5EF4-FFF2-40B4-BE49-F238E27FC236}">
                <a16:creationId xmlns:a16="http://schemas.microsoft.com/office/drawing/2014/main" id="{227FA651-CD09-BB25-9235-77EA68833B1B}"/>
              </a:ext>
            </a:extLst>
          </p:cNvPr>
          <p:cNvPicPr>
            <a:picLocks noChangeAspect="1"/>
          </p:cNvPicPr>
          <p:nvPr/>
        </p:nvPicPr>
        <p:blipFill>
          <a:blip r:embed="rId9"/>
          <a:stretch>
            <a:fillRect/>
          </a:stretch>
        </p:blipFill>
        <p:spPr>
          <a:xfrm>
            <a:off x="341904" y="2820313"/>
            <a:ext cx="667173" cy="667173"/>
          </a:xfrm>
          <a:prstGeom prst="rect">
            <a:avLst/>
          </a:prstGeom>
        </p:spPr>
      </p:pic>
      <p:sp>
        <p:nvSpPr>
          <p:cNvPr id="11" name="文本框 10">
            <a:extLst>
              <a:ext uri="{FF2B5EF4-FFF2-40B4-BE49-F238E27FC236}">
                <a16:creationId xmlns:a16="http://schemas.microsoft.com/office/drawing/2014/main" id="{6851D50C-182B-010D-9E60-425B77FDE4F6}"/>
              </a:ext>
            </a:extLst>
          </p:cNvPr>
          <p:cNvSpPr txBox="1"/>
          <p:nvPr/>
        </p:nvSpPr>
        <p:spPr>
          <a:xfrm>
            <a:off x="1003111" y="2976708"/>
            <a:ext cx="10732610" cy="510778"/>
          </a:xfrm>
          <a:prstGeom prst="roundRect">
            <a:avLst/>
          </a:prstGeom>
          <a:solidFill>
            <a:schemeClr val="accent2">
              <a:lumMod val="20000"/>
              <a:lumOff val="80000"/>
            </a:schemeClr>
          </a:solidFill>
        </p:spPr>
        <p:txBody>
          <a:bodyPr wrap="square" rtlCol="0">
            <a:spAutoFit/>
          </a:bodyPr>
          <a:lstStyle/>
          <a:p>
            <a:r>
              <a:rPr lang="en-US" altLang="zh-CN" sz="2400" dirty="0">
                <a:latin typeface="Abadi" panose="020B0604020104020204" pitchFamily="34" charset="0"/>
              </a:rPr>
              <a:t>Networking head: a linear output layer to </a:t>
            </a:r>
            <a:r>
              <a:rPr lang="en-US" altLang="zh-CN" sz="2400" dirty="0">
                <a:solidFill>
                  <a:srgbClr val="7030A0"/>
                </a:solidFill>
                <a:latin typeface="Abadi" panose="020B0604020104020204" pitchFamily="34" charset="0"/>
              </a:rPr>
              <a:t>generate task-specific answers directly.</a:t>
            </a:r>
            <a:endParaRPr lang="en-US" altLang="zh-CN" sz="2400" dirty="0">
              <a:solidFill>
                <a:srgbClr val="7030A0"/>
              </a:solidFill>
              <a:latin typeface="Abadi" panose="020B060402010402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AD9BF80-6666-7FCB-9446-61194FC1139B}"/>
              </a:ext>
            </a:extLst>
          </p:cNvPr>
          <p:cNvSpPr txBox="1"/>
          <p:nvPr/>
        </p:nvSpPr>
        <p:spPr>
          <a:xfrm>
            <a:off x="6469183" y="4491515"/>
            <a:ext cx="1086882" cy="307777"/>
          </a:xfrm>
          <a:prstGeom prst="rect">
            <a:avLst/>
          </a:prstGeom>
          <a:noFill/>
        </p:spPr>
        <p:txBody>
          <a:bodyPr wrap="square" rtlCol="0">
            <a:spAutoFit/>
          </a:bodyPr>
          <a:lstStyle/>
          <a:p>
            <a:pPr algn="ctr"/>
            <a:r>
              <a:rPr lang="en-US" altLang="zh-CN" sz="1400" dirty="0">
                <a:latin typeface="Abadi" panose="020B0604020104020204" pitchFamily="34" charset="0"/>
              </a:rPr>
              <a:t>(Invalid)</a:t>
            </a:r>
          </a:p>
        </p:txBody>
      </p:sp>
      <p:sp>
        <p:nvSpPr>
          <p:cNvPr id="20" name="文本框 19">
            <a:extLst>
              <a:ext uri="{FF2B5EF4-FFF2-40B4-BE49-F238E27FC236}">
                <a16:creationId xmlns:a16="http://schemas.microsoft.com/office/drawing/2014/main" id="{18958C9F-F85A-91FF-9A86-B3D271D77924}"/>
              </a:ext>
            </a:extLst>
          </p:cNvPr>
          <p:cNvSpPr txBox="1"/>
          <p:nvPr/>
        </p:nvSpPr>
        <p:spPr>
          <a:xfrm>
            <a:off x="6476740" y="6065374"/>
            <a:ext cx="1086882" cy="307777"/>
          </a:xfrm>
          <a:prstGeom prst="rect">
            <a:avLst/>
          </a:prstGeom>
          <a:noFill/>
        </p:spPr>
        <p:txBody>
          <a:bodyPr wrap="square" rtlCol="0">
            <a:spAutoFit/>
          </a:bodyPr>
          <a:lstStyle/>
          <a:p>
            <a:pPr algn="ctr"/>
            <a:r>
              <a:rPr lang="en-US" altLang="zh-CN" sz="1400" dirty="0">
                <a:latin typeface="Abadi" panose="020B0604020104020204" pitchFamily="34" charset="0"/>
              </a:rPr>
              <a:t>(Valid)</a:t>
            </a:r>
          </a:p>
        </p:txBody>
      </p:sp>
    </p:spTree>
    <p:extLst>
      <p:ext uri="{BB962C8B-B14F-4D97-AF65-F5344CB8AC3E}">
        <p14:creationId xmlns:p14="http://schemas.microsoft.com/office/powerpoint/2010/main" val="38615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63"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2000" fill="hold"/>
                                        <p:tgtEl>
                                          <p:spTgt spid="9"/>
                                        </p:tgtEl>
                                        <p:attrNameLst>
                                          <p:attrName>drawProgress</p:attrName>
                                        </p:attrNameLst>
                                      </p:cBhvr>
                                      <p:tavLst>
                                        <p:tav tm="0">
                                          <p:val>
                                            <p:fltVal val="0"/>
                                          </p:val>
                                        </p:tav>
                                        <p:tav tm="100000">
                                          <p:val>
                                            <p:fltVal val="1"/>
                                          </p:val>
                                        </p:tav>
                                      </p:tavLst>
                                    </p:anim>
                                  </p:childTnLst>
                                </p:cTn>
                              </p:par>
                              <p:par>
                                <p:cTn id="102" presetID="63" presetClass="entr" presetSubtype="0" fill="hold" grpId="0" nodeType="with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p:cTn id="104"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6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7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7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29" grpId="0"/>
      <p:bldP spid="34" grpId="0"/>
      <p:bldP spid="35" grpId="0"/>
      <p:bldP spid="37" grpId="0"/>
      <p:bldP spid="77" grpId="0"/>
      <p:bldP spid="80" grpId="0" animBg="1"/>
      <p:bldP spid="82" grpId="0" animBg="1"/>
      <p:bldP spid="83" grpId="0"/>
      <p:bldP spid="98" grpId="0"/>
      <p:bldP spid="102" grpId="0"/>
      <p:bldP spid="123" grpId="0" animBg="1"/>
      <p:bldP spid="162" grpId="0" animBg="1"/>
      <p:bldP spid="163" grpId="0"/>
      <p:bldP spid="173" grpId="0" animBg="1"/>
      <p:bldP spid="175" grpId="0"/>
      <p:bldP spid="6" grpId="0" animBg="1"/>
      <p:bldP spid="7" grpId="0"/>
      <p:bldP spid="8" grpId="0" animBg="1"/>
      <p:bldP spid="9" grpId="0"/>
      <p:bldP spid="11"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694F2685-9E69-08A6-6C2C-4BE9EF1DB6A2}"/>
              </a:ext>
            </a:extLst>
          </p:cNvPr>
          <p:cNvSpPr/>
          <p:nvPr/>
        </p:nvSpPr>
        <p:spPr>
          <a:xfrm>
            <a:off x="6161193" y="3849920"/>
            <a:ext cx="2108200" cy="908050"/>
          </a:xfrm>
          <a:prstGeom prst="rect">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B75EA0FE-4CCB-4C34-307D-D6AF10537BB5}"/>
              </a:ext>
            </a:extLst>
          </p:cNvPr>
          <p:cNvSpPr/>
          <p:nvPr/>
        </p:nvSpPr>
        <p:spPr>
          <a:xfrm>
            <a:off x="1231503" y="3860522"/>
            <a:ext cx="4260850" cy="2201697"/>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normAutofit/>
          </a:bodyPr>
          <a:lstStyle/>
          <a:p>
            <a:r>
              <a:rPr lang="en-US" altLang="zh-CN" sz="3000" dirty="0" err="1">
                <a:latin typeface="Abadi" panose="020B0604020104020204" pitchFamily="34" charset="0"/>
              </a:rPr>
              <a:t>NetLLM</a:t>
            </a:r>
            <a:r>
              <a:rPr lang="en-US" altLang="zh-CN" sz="3000" dirty="0">
                <a:latin typeface="Abadi" panose="020B0604020104020204" pitchFamily="34" charset="0"/>
              </a:rPr>
              <a:t> – Data-Driven Low-Rank </a:t>
            </a:r>
            <a:br>
              <a:rPr lang="en-US" altLang="zh-CN" sz="3000" dirty="0">
                <a:latin typeface="Abadi" panose="020B0604020104020204" pitchFamily="34" charset="0"/>
              </a:rPr>
            </a:br>
            <a:r>
              <a:rPr lang="en-US" altLang="zh-CN" sz="3000" dirty="0">
                <a:latin typeface="Abadi" panose="020B0604020104020204" pitchFamily="34" charset="0"/>
              </a:rPr>
              <a:t>Networking Adaptation (DD-LRNA)</a:t>
            </a:r>
            <a:endParaRPr lang="zh-CN" altLang="en-US" sz="3000"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16</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8" y="1324184"/>
            <a:ext cx="1111967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3: How to fine-tune the LLM to learn networking knowledge efficiently?</a:t>
            </a:r>
          </a:p>
        </p:txBody>
      </p:sp>
      <p:sp>
        <p:nvSpPr>
          <p:cNvPr id="3" name="内容占位符 2">
            <a:extLst>
              <a:ext uri="{FF2B5EF4-FFF2-40B4-BE49-F238E27FC236}">
                <a16:creationId xmlns:a16="http://schemas.microsoft.com/office/drawing/2014/main" id="{87163813-D0DD-42C8-4258-1B4ED676C0CE}"/>
              </a:ext>
            </a:extLst>
          </p:cNvPr>
          <p:cNvSpPr>
            <a:spLocks noGrp="1"/>
          </p:cNvSpPr>
          <p:nvPr>
            <p:ph idx="1"/>
          </p:nvPr>
        </p:nvSpPr>
        <p:spPr>
          <a:xfrm>
            <a:off x="347870" y="1897202"/>
            <a:ext cx="11449992" cy="1640162"/>
          </a:xfrm>
        </p:spPr>
        <p:txBody>
          <a:bodyPr>
            <a:normAutofit/>
          </a:bodyPr>
          <a:lstStyle/>
          <a:p>
            <a:pPr marL="0" indent="0">
              <a:lnSpc>
                <a:spcPct val="100000"/>
              </a:lnSpc>
              <a:buNone/>
            </a:pPr>
            <a:r>
              <a:rPr lang="en-US" altLang="zh-CN" sz="2400" dirty="0">
                <a:solidFill>
                  <a:srgbClr val="7030A0"/>
                </a:solidFill>
                <a:latin typeface="Abadi" panose="020B0604020104020204" pitchFamily="34" charset="0"/>
                <a:cs typeface="Calibri" panose="020F0502020204030204" pitchFamily="34" charset="0"/>
              </a:rPr>
              <a:t>The costs of fine-tuning the LLM are expensive because of the large parameter size.</a:t>
            </a:r>
          </a:p>
          <a:p>
            <a:pPr>
              <a:lnSpc>
                <a:spcPct val="100000"/>
              </a:lnSpc>
            </a:pPr>
            <a:r>
              <a:rPr lang="en-US" altLang="zh-CN" sz="2400" dirty="0">
                <a:latin typeface="Abadi" panose="020B0604020104020204" pitchFamily="34" charset="0"/>
                <a:cs typeface="Calibri" panose="020F0502020204030204" pitchFamily="34" charset="0"/>
              </a:rPr>
              <a:t> Standard reinforcement learning (RL) requires </a:t>
            </a:r>
            <a:r>
              <a:rPr lang="en-US" altLang="zh-CN" sz="2400" dirty="0">
                <a:solidFill>
                  <a:srgbClr val="7030A0"/>
                </a:solidFill>
                <a:latin typeface="Abadi" panose="020B0604020104020204" pitchFamily="34" charset="0"/>
                <a:cs typeface="Calibri" panose="020F0502020204030204" pitchFamily="34" charset="0"/>
              </a:rPr>
              <a:t>active environment interaction</a:t>
            </a:r>
            <a:r>
              <a:rPr lang="en-US" altLang="zh-CN" sz="2400" dirty="0">
                <a:latin typeface="Abadi" panose="020B0604020104020204" pitchFamily="34" charset="0"/>
                <a:cs typeface="Calibri" panose="020F0502020204030204" pitchFamily="34" charset="0"/>
              </a:rPr>
              <a:t>.</a:t>
            </a:r>
          </a:p>
          <a:p>
            <a:pPr>
              <a:lnSpc>
                <a:spcPct val="100000"/>
              </a:lnSpc>
            </a:pPr>
            <a:r>
              <a:rPr lang="en-US" altLang="zh-CN" sz="2400" dirty="0">
                <a:solidFill>
                  <a:srgbClr val="7030A0"/>
                </a:solidFill>
                <a:latin typeface="Abadi" panose="020B0604020104020204" pitchFamily="34" charset="0"/>
                <a:cs typeface="Calibri" panose="020F0502020204030204" pitchFamily="34" charset="0"/>
              </a:rPr>
              <a:t> Fully fine-tuning the LLM is expensive.</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96168F6-10BD-EAD8-A81F-B6915CD36CBB}"/>
                  </a:ext>
                </a:extLst>
              </p:cNvPr>
              <p:cNvSpPr/>
              <p:nvPr/>
            </p:nvSpPr>
            <p:spPr>
              <a:xfrm>
                <a:off x="3794186" y="4666919"/>
                <a:ext cx="1497600" cy="688960"/>
              </a:xfrm>
              <a:prstGeom prst="rect">
                <a:avLst/>
              </a:prstGeom>
              <a:solidFill>
                <a:srgbClr val="EBFDFA"/>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b="0" i="1" smtClean="0">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13" name="矩形 12">
                <a:extLst>
                  <a:ext uri="{FF2B5EF4-FFF2-40B4-BE49-F238E27FC236}">
                    <a16:creationId xmlns:a16="http://schemas.microsoft.com/office/drawing/2014/main" id="{996168F6-10BD-EAD8-A81F-B6915CD36CBB}"/>
                  </a:ext>
                </a:extLst>
              </p:cNvPr>
              <p:cNvSpPr>
                <a:spLocks noRot="1" noChangeAspect="1" noMove="1" noResize="1" noEditPoints="1" noAdjustHandles="1" noChangeArrowheads="1" noChangeShapeType="1" noTextEdit="1"/>
              </p:cNvSpPr>
              <p:nvPr/>
            </p:nvSpPr>
            <p:spPr>
              <a:xfrm>
                <a:off x="3794186" y="4666919"/>
                <a:ext cx="1497600" cy="688960"/>
              </a:xfrm>
              <a:prstGeom prst="rect">
                <a:avLst/>
              </a:prstGeom>
              <a:blipFill>
                <a:blip r:embed="rId3"/>
                <a:stretch>
                  <a:fillRect b="-840"/>
                </a:stretch>
              </a:blipFill>
              <a:ln w="38100">
                <a:solidFill>
                  <a:schemeClr val="tx1"/>
                </a:solidFill>
              </a:ln>
            </p:spPr>
            <p:txBody>
              <a:bodyPr/>
              <a:lstStyle/>
              <a:p>
                <a:r>
                  <a:rPr lang="zh-CN" altLang="en-US">
                    <a:noFill/>
                  </a:rPr>
                  <a:t> </a:t>
                </a:r>
              </a:p>
            </p:txBody>
          </p:sp>
        </mc:Fallback>
      </mc:AlternateContent>
      <p:sp>
        <p:nvSpPr>
          <p:cNvPr id="14" name="云形 13">
            <a:extLst>
              <a:ext uri="{FF2B5EF4-FFF2-40B4-BE49-F238E27FC236}">
                <a16:creationId xmlns:a16="http://schemas.microsoft.com/office/drawing/2014/main" id="{DE4CED71-7FF2-704A-38AE-11243BD02B3A}"/>
              </a:ext>
            </a:extLst>
          </p:cNvPr>
          <p:cNvSpPr/>
          <p:nvPr/>
        </p:nvSpPr>
        <p:spPr>
          <a:xfrm>
            <a:off x="1397220" y="4514597"/>
            <a:ext cx="1704975" cy="923330"/>
          </a:xfrm>
          <a:prstGeom prst="cloud">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cs typeface="Calibri" panose="020F0502020204030204" pitchFamily="34" charset="0"/>
              </a:rPr>
              <a:t>Network Env.</a:t>
            </a:r>
            <a:endParaRPr lang="zh-CN" altLang="en-US" sz="2000" dirty="0">
              <a:solidFill>
                <a:schemeClr val="tx1"/>
              </a:solidFill>
              <a:latin typeface="Abadi" panose="020B0604020104020204" pitchFamily="34" charset="0"/>
              <a:cs typeface="Calibri" panose="020F0502020204030204" pitchFamily="34" charset="0"/>
            </a:endParaRPr>
          </a:p>
        </p:txBody>
      </p:sp>
      <p:cxnSp>
        <p:nvCxnSpPr>
          <p:cNvPr id="25" name="连接符: 肘形 24">
            <a:extLst>
              <a:ext uri="{FF2B5EF4-FFF2-40B4-BE49-F238E27FC236}">
                <a16:creationId xmlns:a16="http://schemas.microsoft.com/office/drawing/2014/main" id="{D4759581-BF68-A01A-0D0B-99C070081DA8}"/>
              </a:ext>
            </a:extLst>
          </p:cNvPr>
          <p:cNvCxnSpPr>
            <a:cxnSpLocks/>
            <a:stCxn id="14" idx="3"/>
            <a:endCxn id="13" idx="0"/>
          </p:cNvCxnSpPr>
          <p:nvPr/>
        </p:nvCxnSpPr>
        <p:spPr>
          <a:xfrm rot="16200000" flipH="1">
            <a:off x="3346582" y="3470515"/>
            <a:ext cx="99530" cy="2293278"/>
          </a:xfrm>
          <a:prstGeom prst="bentConnector3">
            <a:avLst>
              <a:gd name="adj1" fmla="val -28272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9324E755-558B-76AD-B6BF-5B3DD5C8F809}"/>
              </a:ext>
            </a:extLst>
          </p:cNvPr>
          <p:cNvCxnSpPr>
            <a:cxnSpLocks/>
            <a:stCxn id="13" idx="2"/>
            <a:endCxn id="14" idx="1"/>
          </p:cNvCxnSpPr>
          <p:nvPr/>
        </p:nvCxnSpPr>
        <p:spPr>
          <a:xfrm rot="5400000">
            <a:off x="3355815" y="4249772"/>
            <a:ext cx="81065" cy="2293278"/>
          </a:xfrm>
          <a:prstGeom prst="bentConnector3">
            <a:avLst>
              <a:gd name="adj1" fmla="val 38320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64D8A98-8040-4893-0312-7D64799277B6}"/>
              </a:ext>
            </a:extLst>
          </p:cNvPr>
          <p:cNvSpPr txBox="1"/>
          <p:nvPr/>
        </p:nvSpPr>
        <p:spPr>
          <a:xfrm>
            <a:off x="2483894" y="3860522"/>
            <a:ext cx="1773738" cy="400110"/>
          </a:xfrm>
          <a:prstGeom prst="rect">
            <a:avLst/>
          </a:prstGeom>
          <a:noFill/>
        </p:spPr>
        <p:txBody>
          <a:bodyPr wrap="square" rtlCol="0">
            <a:spAutoFit/>
          </a:bodyPr>
          <a:lstStyle/>
          <a:p>
            <a:r>
              <a:rPr lang="en-US" altLang="zh-CN" sz="2000" dirty="0">
                <a:latin typeface="Abadi" panose="020B0604020104020204" pitchFamily="34" charset="0"/>
                <a:cs typeface="Calibri" panose="020F0502020204030204" pitchFamily="34" charset="0"/>
              </a:rPr>
              <a:t>State, Reward</a:t>
            </a:r>
            <a:endParaRPr lang="en-US" altLang="zh-CN" dirty="0">
              <a:latin typeface="Abadi" panose="020B0604020104020204" pitchFamily="34" charset="0"/>
              <a:cs typeface="Calibri" panose="020F0502020204030204" pitchFamily="34" charset="0"/>
            </a:endParaRPr>
          </a:p>
        </p:txBody>
      </p:sp>
      <p:sp>
        <p:nvSpPr>
          <p:cNvPr id="42" name="文本框 41">
            <a:extLst>
              <a:ext uri="{FF2B5EF4-FFF2-40B4-BE49-F238E27FC236}">
                <a16:creationId xmlns:a16="http://schemas.microsoft.com/office/drawing/2014/main" id="{65A143C4-8A2A-6674-C819-D605D32679AE}"/>
              </a:ext>
            </a:extLst>
          </p:cNvPr>
          <p:cNvSpPr txBox="1"/>
          <p:nvPr/>
        </p:nvSpPr>
        <p:spPr>
          <a:xfrm>
            <a:off x="2477003" y="5662109"/>
            <a:ext cx="1704975" cy="400110"/>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Action</a:t>
            </a:r>
            <a:endParaRPr lang="en-US" altLang="zh-CN" dirty="0">
              <a:latin typeface="Abadi" panose="020B060402010402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65F0E12F-0F3E-56C2-9F2B-7D732AC79D8E}"/>
                  </a:ext>
                </a:extLst>
              </p:cNvPr>
              <p:cNvSpPr/>
              <p:nvPr/>
            </p:nvSpPr>
            <p:spPr>
              <a:xfrm>
                <a:off x="6472689" y="5436944"/>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i="1">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r>
                          <a:rPr lang="en-US" altLang="zh-CN" sz="2400" b="0" i="1" smtClean="0">
                            <a:solidFill>
                              <a:schemeClr val="tx1"/>
                            </a:solidFill>
                            <a:latin typeface="Cambria Math" panose="02040503050406030204" pitchFamily="18" charset="0"/>
                            <a:cs typeface="Calibri" panose="020F0502020204030204" pitchFamily="34" charset="0"/>
                          </a:rPr>
                          <m:t>+1</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43" name="矩形 42">
                <a:extLst>
                  <a:ext uri="{FF2B5EF4-FFF2-40B4-BE49-F238E27FC236}">
                    <a16:creationId xmlns:a16="http://schemas.microsoft.com/office/drawing/2014/main" id="{65F0E12F-0F3E-56C2-9F2B-7D732AC79D8E}"/>
                  </a:ext>
                </a:extLst>
              </p:cNvPr>
              <p:cNvSpPr>
                <a:spLocks noRot="1" noChangeAspect="1" noMove="1" noResize="1" noEditPoints="1" noAdjustHandles="1" noChangeArrowheads="1" noChangeShapeType="1" noTextEdit="1"/>
              </p:cNvSpPr>
              <p:nvPr/>
            </p:nvSpPr>
            <p:spPr>
              <a:xfrm>
                <a:off x="6472689" y="5436944"/>
                <a:ext cx="1497908" cy="687600"/>
              </a:xfrm>
              <a:prstGeom prst="rect">
                <a:avLst/>
              </a:prstGeom>
              <a:blipFill>
                <a:blip r:embed="rId4"/>
                <a:stretch>
                  <a:fillRect l="-3187" b="-847"/>
                </a:stretch>
              </a:blipFill>
              <a:ln w="28575">
                <a:solidFill>
                  <a:schemeClr val="tx1"/>
                </a:solidFill>
              </a:ln>
            </p:spPr>
            <p:txBody>
              <a:bodyPr/>
              <a:lstStyle/>
              <a:p>
                <a:r>
                  <a:rPr lang="zh-CN" altLang="en-US">
                    <a:noFill/>
                  </a:rPr>
                  <a:t> </a:t>
                </a:r>
              </a:p>
            </p:txBody>
          </p:sp>
        </mc:Fallback>
      </mc:AlternateContent>
      <p:pic>
        <p:nvPicPr>
          <p:cNvPr id="75" name="图片 74">
            <a:extLst>
              <a:ext uri="{FF2B5EF4-FFF2-40B4-BE49-F238E27FC236}">
                <a16:creationId xmlns:a16="http://schemas.microsoft.com/office/drawing/2014/main" id="{E77E5957-3863-7FD9-4FB0-ED22991AB484}"/>
              </a:ext>
            </a:extLst>
          </p:cNvPr>
          <p:cNvPicPr>
            <a:picLocks noChangeAspect="1"/>
          </p:cNvPicPr>
          <p:nvPr/>
        </p:nvPicPr>
        <p:blipFill>
          <a:blip r:embed="rId5"/>
          <a:stretch>
            <a:fillRect/>
          </a:stretch>
        </p:blipFill>
        <p:spPr>
          <a:xfrm>
            <a:off x="6273957" y="3952371"/>
            <a:ext cx="626681" cy="709912"/>
          </a:xfrm>
          <a:prstGeom prst="rect">
            <a:avLst/>
          </a:prstGeom>
        </p:spPr>
      </p:pic>
      <p:sp>
        <p:nvSpPr>
          <p:cNvPr id="77" name="文本框 76">
            <a:extLst>
              <a:ext uri="{FF2B5EF4-FFF2-40B4-BE49-F238E27FC236}">
                <a16:creationId xmlns:a16="http://schemas.microsoft.com/office/drawing/2014/main" id="{86C2286F-4042-EA51-B8EF-FFB974288855}"/>
              </a:ext>
            </a:extLst>
          </p:cNvPr>
          <p:cNvSpPr txBox="1"/>
          <p:nvPr/>
        </p:nvSpPr>
        <p:spPr>
          <a:xfrm>
            <a:off x="6709424" y="3980648"/>
            <a:ext cx="1773738" cy="707886"/>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Experience Dataset</a:t>
            </a:r>
            <a:endParaRPr lang="en-US" altLang="zh-CN" dirty="0">
              <a:latin typeface="Abadi" panose="020B0604020104020204" pitchFamily="34" charset="0"/>
              <a:cs typeface="Calibri" panose="020F0502020204030204" pitchFamily="34" charset="0"/>
            </a:endParaRPr>
          </a:p>
        </p:txBody>
      </p:sp>
      <p:cxnSp>
        <p:nvCxnSpPr>
          <p:cNvPr id="78" name="连接符: 肘形 77">
            <a:extLst>
              <a:ext uri="{FF2B5EF4-FFF2-40B4-BE49-F238E27FC236}">
                <a16:creationId xmlns:a16="http://schemas.microsoft.com/office/drawing/2014/main" id="{1BA67C40-6BF0-A7CE-10CC-FF8777BF28C8}"/>
              </a:ext>
            </a:extLst>
          </p:cNvPr>
          <p:cNvCxnSpPr>
            <a:cxnSpLocks/>
            <a:stCxn id="48" idx="0"/>
            <a:endCxn id="76" idx="0"/>
          </p:cNvCxnSpPr>
          <p:nvPr/>
        </p:nvCxnSpPr>
        <p:spPr>
          <a:xfrm rot="5400000" flipH="1" flipV="1">
            <a:off x="5283309" y="1928539"/>
            <a:ext cx="10602" cy="3853365"/>
          </a:xfrm>
          <a:prstGeom prst="bentConnector3">
            <a:avLst>
              <a:gd name="adj1" fmla="val 225619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7D73B2D3-515C-494F-E0AC-447B8589CB29}"/>
              </a:ext>
            </a:extLst>
          </p:cNvPr>
          <p:cNvCxnSpPr>
            <a:cxnSpLocks/>
            <a:stCxn id="76" idx="2"/>
            <a:endCxn id="43" idx="0"/>
          </p:cNvCxnSpPr>
          <p:nvPr/>
        </p:nvCxnSpPr>
        <p:spPr>
          <a:xfrm>
            <a:off x="7215293" y="4757970"/>
            <a:ext cx="6350" cy="678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a:extLst>
              <a:ext uri="{FF2B5EF4-FFF2-40B4-BE49-F238E27FC236}">
                <a16:creationId xmlns:a16="http://schemas.microsoft.com/office/drawing/2014/main" id="{4B07D616-07B2-6486-ACC6-389FECD71243}"/>
              </a:ext>
            </a:extLst>
          </p:cNvPr>
          <p:cNvPicPr>
            <a:picLocks noChangeAspect="1"/>
          </p:cNvPicPr>
          <p:nvPr/>
        </p:nvPicPr>
        <p:blipFill>
          <a:blip r:embed="rId6"/>
          <a:stretch>
            <a:fillRect/>
          </a:stretch>
        </p:blipFill>
        <p:spPr>
          <a:xfrm>
            <a:off x="7378966" y="4903274"/>
            <a:ext cx="410341" cy="410341"/>
          </a:xfrm>
          <a:prstGeom prst="rect">
            <a:avLst/>
          </a:prstGeom>
        </p:spPr>
      </p:pic>
      <p:sp>
        <p:nvSpPr>
          <p:cNvPr id="86" name="文本框 85">
            <a:extLst>
              <a:ext uri="{FF2B5EF4-FFF2-40B4-BE49-F238E27FC236}">
                <a16:creationId xmlns:a16="http://schemas.microsoft.com/office/drawing/2014/main" id="{5E26F7CB-D7AB-DC11-7198-EEB3C28003C7}"/>
              </a:ext>
            </a:extLst>
          </p:cNvPr>
          <p:cNvSpPr txBox="1"/>
          <p:nvPr/>
        </p:nvSpPr>
        <p:spPr>
          <a:xfrm>
            <a:off x="6486173" y="490838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cxnSp>
        <p:nvCxnSpPr>
          <p:cNvPr id="87" name="连接符: 肘形 86">
            <a:extLst>
              <a:ext uri="{FF2B5EF4-FFF2-40B4-BE49-F238E27FC236}">
                <a16:creationId xmlns:a16="http://schemas.microsoft.com/office/drawing/2014/main" id="{B411AF89-2866-7946-97EB-49AC1FDFBC46}"/>
              </a:ext>
            </a:extLst>
          </p:cNvPr>
          <p:cNvCxnSpPr>
            <a:cxnSpLocks/>
            <a:stCxn id="43" idx="2"/>
            <a:endCxn id="48" idx="2"/>
          </p:cNvCxnSpPr>
          <p:nvPr/>
        </p:nvCxnSpPr>
        <p:spPr>
          <a:xfrm rot="5400000" flipH="1">
            <a:off x="5260623" y="4163525"/>
            <a:ext cx="62325" cy="3859715"/>
          </a:xfrm>
          <a:prstGeom prst="bentConnector3">
            <a:avLst>
              <a:gd name="adj1" fmla="val -3667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BF3B8E58-80C5-6981-888A-8032C8FE24FB}"/>
                  </a:ext>
                </a:extLst>
              </p:cNvPr>
              <p:cNvSpPr txBox="1"/>
              <p:nvPr/>
            </p:nvSpPr>
            <p:spPr>
              <a:xfrm>
                <a:off x="5013185" y="6352379"/>
                <a:ext cx="7891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cs typeface="Calibri" panose="020F0502020204030204" pitchFamily="34" charset="0"/>
                            </a:rPr>
                            <m:t>𝜃</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oMath>
                  </m:oMathPara>
                </a14:m>
                <a:endParaRPr lang="zh-CN" altLang="en-US" sz="2000" dirty="0">
                  <a:latin typeface="Abadi" panose="020B0604020104020204" pitchFamily="34" charset="0"/>
                </a:endParaRPr>
              </a:p>
            </p:txBody>
          </p:sp>
        </mc:Choice>
        <mc:Fallback xmlns="">
          <p:sp>
            <p:nvSpPr>
              <p:cNvPr id="91" name="文本框 90">
                <a:extLst>
                  <a:ext uri="{FF2B5EF4-FFF2-40B4-BE49-F238E27FC236}">
                    <a16:creationId xmlns:a16="http://schemas.microsoft.com/office/drawing/2014/main" id="{BF3B8E58-80C5-6981-888A-8032C8FE24FB}"/>
                  </a:ext>
                </a:extLst>
              </p:cNvPr>
              <p:cNvSpPr txBox="1">
                <a:spLocks noRot="1" noChangeAspect="1" noMove="1" noResize="1" noEditPoints="1" noAdjustHandles="1" noChangeArrowheads="1" noChangeShapeType="1" noTextEdit="1"/>
              </p:cNvSpPr>
              <p:nvPr/>
            </p:nvSpPr>
            <p:spPr>
              <a:xfrm>
                <a:off x="5013185" y="6352379"/>
                <a:ext cx="789126" cy="400110"/>
              </a:xfrm>
              <a:prstGeom prst="rect">
                <a:avLst/>
              </a:prstGeom>
              <a:blipFill>
                <a:blip r:embed="rId7"/>
                <a:stretch>
                  <a:fillRect b="-1515"/>
                </a:stretch>
              </a:blipFill>
            </p:spPr>
            <p:txBody>
              <a:bodyPr/>
              <a:lstStyle/>
              <a:p>
                <a:r>
                  <a:rPr lang="zh-CN" altLang="en-US">
                    <a:noFill/>
                  </a:rPr>
                  <a:t> </a:t>
                </a:r>
              </a:p>
            </p:txBody>
          </p:sp>
        </mc:Fallback>
      </mc:AlternateContent>
      <p:pic>
        <p:nvPicPr>
          <p:cNvPr id="92" name="图片 91">
            <a:extLst>
              <a:ext uri="{FF2B5EF4-FFF2-40B4-BE49-F238E27FC236}">
                <a16:creationId xmlns:a16="http://schemas.microsoft.com/office/drawing/2014/main" id="{AC4456F3-21D9-0299-5A66-0B170CDA58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72878" y="5308499"/>
            <a:ext cx="347504" cy="347504"/>
          </a:xfrm>
          <a:prstGeom prst="rect">
            <a:avLst/>
          </a:prstGeom>
        </p:spPr>
      </p:pic>
      <p:sp>
        <p:nvSpPr>
          <p:cNvPr id="4" name="右大括号 3">
            <a:extLst>
              <a:ext uri="{FF2B5EF4-FFF2-40B4-BE49-F238E27FC236}">
                <a16:creationId xmlns:a16="http://schemas.microsoft.com/office/drawing/2014/main" id="{46AD605C-CB22-3F2C-D9F7-29531C658EF2}"/>
              </a:ext>
            </a:extLst>
          </p:cNvPr>
          <p:cNvSpPr/>
          <p:nvPr/>
        </p:nvSpPr>
        <p:spPr>
          <a:xfrm>
            <a:off x="8645332" y="3860522"/>
            <a:ext cx="528636" cy="214818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80D1273-A0AE-2CDB-555A-8FDB21B190BC}"/>
              </a:ext>
            </a:extLst>
          </p:cNvPr>
          <p:cNvSpPr txBox="1"/>
          <p:nvPr/>
        </p:nvSpPr>
        <p:spPr>
          <a:xfrm>
            <a:off x="9387737" y="4570068"/>
            <a:ext cx="1479272" cy="707886"/>
          </a:xfrm>
          <a:prstGeom prst="rect">
            <a:avLst/>
          </a:prstGeom>
          <a:noFill/>
        </p:spPr>
        <p:txBody>
          <a:bodyPr wrap="square" rtlCol="0">
            <a:spAutoFit/>
          </a:bodyPr>
          <a:lstStyle/>
          <a:p>
            <a:r>
              <a:rPr lang="en-US" altLang="zh-CN" sz="2000" dirty="0">
                <a:latin typeface="Abadi" panose="020B0604020104020204" pitchFamily="34" charset="0"/>
                <a:cs typeface="Calibri" panose="020F0502020204030204" pitchFamily="34" charset="0"/>
              </a:rPr>
              <a:t>Standard RL Training</a:t>
            </a:r>
            <a:endParaRPr lang="zh-CN" altLang="en-US" sz="2000" dirty="0">
              <a:latin typeface="Abadi" panose="020B060402010402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2DC926FA-DDAB-0E91-A0A3-266926709928}"/>
              </a:ext>
            </a:extLst>
          </p:cNvPr>
          <p:cNvSpPr/>
          <p:nvPr/>
        </p:nvSpPr>
        <p:spPr>
          <a:xfrm>
            <a:off x="1094659" y="3726343"/>
            <a:ext cx="4535489" cy="2508674"/>
          </a:xfrm>
          <a:prstGeom prst="rect">
            <a:avLst/>
          </a:prstGeom>
          <a:solidFill>
            <a:srgbClr val="7030A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AD194EF8-DFD1-A0C6-99D9-7B1459B04ECC}"/>
              </a:ext>
            </a:extLst>
          </p:cNvPr>
          <p:cNvSpPr txBox="1"/>
          <p:nvPr/>
        </p:nvSpPr>
        <p:spPr>
          <a:xfrm>
            <a:off x="638627" y="6234043"/>
            <a:ext cx="1967205" cy="400110"/>
          </a:xfrm>
          <a:prstGeom prst="rect">
            <a:avLst/>
          </a:prstGeom>
          <a:noFill/>
        </p:spPr>
        <p:txBody>
          <a:bodyPr wrap="none" rtlCol="0">
            <a:spAutoFit/>
          </a:bodyPr>
          <a:lstStyle/>
          <a:p>
            <a:r>
              <a:rPr lang="en-US" altLang="zh-CN" sz="2000" dirty="0">
                <a:solidFill>
                  <a:srgbClr val="7030A0"/>
                </a:solidFill>
                <a:latin typeface="Abadi" panose="020B0604020104020204" pitchFamily="34" charset="0"/>
              </a:rPr>
              <a:t>Time-consuming</a:t>
            </a:r>
            <a:endParaRPr lang="zh-CN" altLang="en-US" sz="2000" dirty="0">
              <a:solidFill>
                <a:srgbClr val="7030A0"/>
              </a:solidFill>
              <a:latin typeface="Abadi" panose="020B0604020104020204" pitchFamily="34" charset="0"/>
            </a:endParaRPr>
          </a:p>
        </p:txBody>
      </p:sp>
      <p:sp>
        <p:nvSpPr>
          <p:cNvPr id="17" name="矩形 16">
            <a:extLst>
              <a:ext uri="{FF2B5EF4-FFF2-40B4-BE49-F238E27FC236}">
                <a16:creationId xmlns:a16="http://schemas.microsoft.com/office/drawing/2014/main" id="{DC9E6527-A9C0-4448-59D1-A63630D6E509}"/>
              </a:ext>
            </a:extLst>
          </p:cNvPr>
          <p:cNvSpPr/>
          <p:nvPr/>
        </p:nvSpPr>
        <p:spPr>
          <a:xfrm>
            <a:off x="6275657" y="4849818"/>
            <a:ext cx="1844726" cy="1385199"/>
          </a:xfrm>
          <a:prstGeom prst="rect">
            <a:avLst/>
          </a:prstGeom>
          <a:solidFill>
            <a:srgbClr val="7030A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4C6C3A35-D69E-1A62-27DE-A5E91AEEA7C5}"/>
              </a:ext>
            </a:extLst>
          </p:cNvPr>
          <p:cNvSpPr txBox="1"/>
          <p:nvPr/>
        </p:nvSpPr>
        <p:spPr>
          <a:xfrm>
            <a:off x="7499559" y="6234043"/>
            <a:ext cx="1967205" cy="400110"/>
          </a:xfrm>
          <a:prstGeom prst="rect">
            <a:avLst/>
          </a:prstGeom>
          <a:noFill/>
        </p:spPr>
        <p:txBody>
          <a:bodyPr wrap="none" rtlCol="0">
            <a:spAutoFit/>
          </a:bodyPr>
          <a:lstStyle/>
          <a:p>
            <a:r>
              <a:rPr lang="en-US" altLang="zh-CN" sz="2000" dirty="0">
                <a:solidFill>
                  <a:srgbClr val="7030A0"/>
                </a:solidFill>
                <a:latin typeface="Abadi" panose="020B0604020104020204" pitchFamily="34" charset="0"/>
              </a:rPr>
              <a:t>Time-consuming</a:t>
            </a:r>
            <a:endParaRPr lang="zh-CN" altLang="en-US" sz="2000" dirty="0">
              <a:solidFill>
                <a:srgbClr val="7030A0"/>
              </a:solidFill>
              <a:latin typeface="Abadi" panose="020B0604020104020204" pitchFamily="34" charset="0"/>
            </a:endParaRPr>
          </a:p>
        </p:txBody>
      </p:sp>
    </p:spTree>
    <p:extLst>
      <p:ext uri="{BB962C8B-B14F-4D97-AF65-F5344CB8AC3E}">
        <p14:creationId xmlns:p14="http://schemas.microsoft.com/office/powerpoint/2010/main" val="6512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8" grpId="0" animBg="1"/>
      <p:bldP spid="13" grpId="0" animBg="1"/>
      <p:bldP spid="14" grpId="0" animBg="1"/>
      <p:bldP spid="38" grpId="0"/>
      <p:bldP spid="42" grpId="0"/>
      <p:bldP spid="43" grpId="0" animBg="1"/>
      <p:bldP spid="77" grpId="0"/>
      <p:bldP spid="86" grpId="0"/>
      <p:bldP spid="91" grpId="0"/>
      <p:bldP spid="4" grpId="0" animBg="1"/>
      <p:bldP spid="5" grpId="0"/>
      <p:bldP spid="15" grpId="0" animBg="1"/>
      <p:bldP spid="16" grpId="0"/>
      <p:bldP spid="17" grpId="0" animBg="1"/>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694F2685-9E69-08A6-6C2C-4BE9EF1DB6A2}"/>
              </a:ext>
            </a:extLst>
          </p:cNvPr>
          <p:cNvSpPr/>
          <p:nvPr/>
        </p:nvSpPr>
        <p:spPr>
          <a:xfrm>
            <a:off x="6161193" y="3849920"/>
            <a:ext cx="2108200" cy="908050"/>
          </a:xfrm>
          <a:prstGeom prst="rect">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B75EA0FE-4CCB-4C34-307D-D6AF10537BB5}"/>
              </a:ext>
            </a:extLst>
          </p:cNvPr>
          <p:cNvSpPr/>
          <p:nvPr/>
        </p:nvSpPr>
        <p:spPr>
          <a:xfrm>
            <a:off x="1231503" y="3860522"/>
            <a:ext cx="4260850" cy="2201697"/>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normAutofit/>
          </a:bodyPr>
          <a:lstStyle/>
          <a:p>
            <a:r>
              <a:rPr lang="en-US" altLang="zh-CN" sz="3000" dirty="0" err="1">
                <a:latin typeface="Abadi" panose="020B0604020104020204" pitchFamily="34" charset="0"/>
              </a:rPr>
              <a:t>NetLLM</a:t>
            </a:r>
            <a:r>
              <a:rPr lang="en-US" altLang="zh-CN" sz="3000" dirty="0">
                <a:latin typeface="Abadi" panose="020B0604020104020204" pitchFamily="34" charset="0"/>
              </a:rPr>
              <a:t> – Data-Driven Low-Rank </a:t>
            </a:r>
            <a:br>
              <a:rPr lang="en-US" altLang="zh-CN" sz="3000" dirty="0">
                <a:latin typeface="Abadi" panose="020B0604020104020204" pitchFamily="34" charset="0"/>
              </a:rPr>
            </a:br>
            <a:r>
              <a:rPr lang="en-US" altLang="zh-CN" sz="3000" dirty="0">
                <a:latin typeface="Abadi" panose="020B0604020104020204" pitchFamily="34" charset="0"/>
              </a:rPr>
              <a:t>Networking Adaptation (DD-LRNA)</a:t>
            </a:r>
            <a:endParaRPr lang="zh-CN" altLang="en-US" sz="3000"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17</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8" y="1324184"/>
            <a:ext cx="1111967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3: How to fine-tune the LLM to learn networking knowledge efficiently?</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96168F6-10BD-EAD8-A81F-B6915CD36CBB}"/>
                  </a:ext>
                </a:extLst>
              </p:cNvPr>
              <p:cNvSpPr/>
              <p:nvPr/>
            </p:nvSpPr>
            <p:spPr>
              <a:xfrm>
                <a:off x="3794186" y="4666919"/>
                <a:ext cx="1497600" cy="688960"/>
              </a:xfrm>
              <a:prstGeom prst="rect">
                <a:avLst/>
              </a:prstGeom>
              <a:solidFill>
                <a:srgbClr val="EBFDFA"/>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b="0" i="1" smtClean="0">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13" name="矩形 12">
                <a:extLst>
                  <a:ext uri="{FF2B5EF4-FFF2-40B4-BE49-F238E27FC236}">
                    <a16:creationId xmlns:a16="http://schemas.microsoft.com/office/drawing/2014/main" id="{996168F6-10BD-EAD8-A81F-B6915CD36CBB}"/>
                  </a:ext>
                </a:extLst>
              </p:cNvPr>
              <p:cNvSpPr>
                <a:spLocks noRot="1" noChangeAspect="1" noMove="1" noResize="1" noEditPoints="1" noAdjustHandles="1" noChangeArrowheads="1" noChangeShapeType="1" noTextEdit="1"/>
              </p:cNvSpPr>
              <p:nvPr/>
            </p:nvSpPr>
            <p:spPr>
              <a:xfrm>
                <a:off x="3794186" y="4666919"/>
                <a:ext cx="1497600" cy="688960"/>
              </a:xfrm>
              <a:prstGeom prst="rect">
                <a:avLst/>
              </a:prstGeom>
              <a:blipFill>
                <a:blip r:embed="rId3"/>
                <a:stretch>
                  <a:fillRect b="-840"/>
                </a:stretch>
              </a:blipFill>
              <a:ln w="38100">
                <a:solidFill>
                  <a:schemeClr val="tx1"/>
                </a:solidFill>
              </a:ln>
            </p:spPr>
            <p:txBody>
              <a:bodyPr/>
              <a:lstStyle/>
              <a:p>
                <a:r>
                  <a:rPr lang="zh-CN" altLang="en-US">
                    <a:noFill/>
                  </a:rPr>
                  <a:t> </a:t>
                </a:r>
              </a:p>
            </p:txBody>
          </p:sp>
        </mc:Fallback>
      </mc:AlternateContent>
      <p:sp>
        <p:nvSpPr>
          <p:cNvPr id="14" name="云形 13">
            <a:extLst>
              <a:ext uri="{FF2B5EF4-FFF2-40B4-BE49-F238E27FC236}">
                <a16:creationId xmlns:a16="http://schemas.microsoft.com/office/drawing/2014/main" id="{DE4CED71-7FF2-704A-38AE-11243BD02B3A}"/>
              </a:ext>
            </a:extLst>
          </p:cNvPr>
          <p:cNvSpPr/>
          <p:nvPr/>
        </p:nvSpPr>
        <p:spPr>
          <a:xfrm>
            <a:off x="1397220" y="4514597"/>
            <a:ext cx="1704975" cy="923330"/>
          </a:xfrm>
          <a:prstGeom prst="cloud">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cs typeface="Calibri" panose="020F0502020204030204" pitchFamily="34" charset="0"/>
              </a:rPr>
              <a:t>Network Env.</a:t>
            </a:r>
            <a:endParaRPr lang="zh-CN" altLang="en-US" sz="2000" dirty="0">
              <a:solidFill>
                <a:schemeClr val="tx1"/>
              </a:solidFill>
              <a:latin typeface="Abadi" panose="020B0604020104020204" pitchFamily="34" charset="0"/>
              <a:cs typeface="Calibri" panose="020F0502020204030204" pitchFamily="34" charset="0"/>
            </a:endParaRPr>
          </a:p>
        </p:txBody>
      </p:sp>
      <p:cxnSp>
        <p:nvCxnSpPr>
          <p:cNvPr id="25" name="连接符: 肘形 24">
            <a:extLst>
              <a:ext uri="{FF2B5EF4-FFF2-40B4-BE49-F238E27FC236}">
                <a16:creationId xmlns:a16="http://schemas.microsoft.com/office/drawing/2014/main" id="{D4759581-BF68-A01A-0D0B-99C070081DA8}"/>
              </a:ext>
            </a:extLst>
          </p:cNvPr>
          <p:cNvCxnSpPr>
            <a:cxnSpLocks/>
            <a:stCxn id="14" idx="3"/>
            <a:endCxn id="13" idx="0"/>
          </p:cNvCxnSpPr>
          <p:nvPr/>
        </p:nvCxnSpPr>
        <p:spPr>
          <a:xfrm rot="16200000" flipH="1">
            <a:off x="3346582" y="3470515"/>
            <a:ext cx="99530" cy="2293278"/>
          </a:xfrm>
          <a:prstGeom prst="bentConnector3">
            <a:avLst>
              <a:gd name="adj1" fmla="val -28272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9324E755-558B-76AD-B6BF-5B3DD5C8F809}"/>
              </a:ext>
            </a:extLst>
          </p:cNvPr>
          <p:cNvCxnSpPr>
            <a:cxnSpLocks/>
            <a:stCxn id="13" idx="2"/>
            <a:endCxn id="14" idx="1"/>
          </p:cNvCxnSpPr>
          <p:nvPr/>
        </p:nvCxnSpPr>
        <p:spPr>
          <a:xfrm rot="5400000">
            <a:off x="3355815" y="4249772"/>
            <a:ext cx="81065" cy="2293278"/>
          </a:xfrm>
          <a:prstGeom prst="bentConnector3">
            <a:avLst>
              <a:gd name="adj1" fmla="val 38320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64D8A98-8040-4893-0312-7D64799277B6}"/>
              </a:ext>
            </a:extLst>
          </p:cNvPr>
          <p:cNvSpPr txBox="1"/>
          <p:nvPr/>
        </p:nvSpPr>
        <p:spPr>
          <a:xfrm>
            <a:off x="2483894" y="3860522"/>
            <a:ext cx="1773738" cy="400110"/>
          </a:xfrm>
          <a:prstGeom prst="rect">
            <a:avLst/>
          </a:prstGeom>
          <a:noFill/>
        </p:spPr>
        <p:txBody>
          <a:bodyPr wrap="square" rtlCol="0">
            <a:spAutoFit/>
          </a:bodyPr>
          <a:lstStyle/>
          <a:p>
            <a:r>
              <a:rPr lang="en-US" altLang="zh-CN" sz="2000" dirty="0">
                <a:latin typeface="Abadi" panose="020B0604020104020204" pitchFamily="34" charset="0"/>
                <a:cs typeface="Calibri" panose="020F0502020204030204" pitchFamily="34" charset="0"/>
              </a:rPr>
              <a:t>State, Reward</a:t>
            </a:r>
            <a:endParaRPr lang="en-US" altLang="zh-CN" dirty="0">
              <a:latin typeface="Abadi" panose="020B0604020104020204" pitchFamily="34" charset="0"/>
              <a:cs typeface="Calibri" panose="020F0502020204030204" pitchFamily="34" charset="0"/>
            </a:endParaRPr>
          </a:p>
        </p:txBody>
      </p:sp>
      <p:sp>
        <p:nvSpPr>
          <p:cNvPr id="42" name="文本框 41">
            <a:extLst>
              <a:ext uri="{FF2B5EF4-FFF2-40B4-BE49-F238E27FC236}">
                <a16:creationId xmlns:a16="http://schemas.microsoft.com/office/drawing/2014/main" id="{65A143C4-8A2A-6674-C819-D605D32679AE}"/>
              </a:ext>
            </a:extLst>
          </p:cNvPr>
          <p:cNvSpPr txBox="1"/>
          <p:nvPr/>
        </p:nvSpPr>
        <p:spPr>
          <a:xfrm>
            <a:off x="2477003" y="5662109"/>
            <a:ext cx="1704975" cy="400110"/>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Action</a:t>
            </a:r>
            <a:endParaRPr lang="en-US" altLang="zh-CN" dirty="0">
              <a:latin typeface="Abadi" panose="020B060402010402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65F0E12F-0F3E-56C2-9F2B-7D732AC79D8E}"/>
                  </a:ext>
                </a:extLst>
              </p:cNvPr>
              <p:cNvSpPr/>
              <p:nvPr/>
            </p:nvSpPr>
            <p:spPr>
              <a:xfrm>
                <a:off x="6472689" y="5436944"/>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i="1">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r>
                          <a:rPr lang="en-US" altLang="zh-CN" sz="2400" b="0" i="1" smtClean="0">
                            <a:solidFill>
                              <a:schemeClr val="tx1"/>
                            </a:solidFill>
                            <a:latin typeface="Cambria Math" panose="02040503050406030204" pitchFamily="18" charset="0"/>
                            <a:cs typeface="Calibri" panose="020F0502020204030204" pitchFamily="34" charset="0"/>
                          </a:rPr>
                          <m:t>+1</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43" name="矩形 42">
                <a:extLst>
                  <a:ext uri="{FF2B5EF4-FFF2-40B4-BE49-F238E27FC236}">
                    <a16:creationId xmlns:a16="http://schemas.microsoft.com/office/drawing/2014/main" id="{65F0E12F-0F3E-56C2-9F2B-7D732AC79D8E}"/>
                  </a:ext>
                </a:extLst>
              </p:cNvPr>
              <p:cNvSpPr>
                <a:spLocks noRot="1" noChangeAspect="1" noMove="1" noResize="1" noEditPoints="1" noAdjustHandles="1" noChangeArrowheads="1" noChangeShapeType="1" noTextEdit="1"/>
              </p:cNvSpPr>
              <p:nvPr/>
            </p:nvSpPr>
            <p:spPr>
              <a:xfrm>
                <a:off x="6472689" y="5436944"/>
                <a:ext cx="1497908" cy="687600"/>
              </a:xfrm>
              <a:prstGeom prst="rect">
                <a:avLst/>
              </a:prstGeom>
              <a:blipFill>
                <a:blip r:embed="rId4"/>
                <a:stretch>
                  <a:fillRect l="-3187" b="-847"/>
                </a:stretch>
              </a:blipFill>
              <a:ln w="28575">
                <a:solidFill>
                  <a:schemeClr val="tx1"/>
                </a:solidFill>
              </a:ln>
            </p:spPr>
            <p:txBody>
              <a:bodyPr/>
              <a:lstStyle/>
              <a:p>
                <a:r>
                  <a:rPr lang="zh-CN" altLang="en-US">
                    <a:noFill/>
                  </a:rPr>
                  <a:t> </a:t>
                </a:r>
              </a:p>
            </p:txBody>
          </p:sp>
        </mc:Fallback>
      </mc:AlternateContent>
      <p:pic>
        <p:nvPicPr>
          <p:cNvPr id="75" name="图片 74">
            <a:extLst>
              <a:ext uri="{FF2B5EF4-FFF2-40B4-BE49-F238E27FC236}">
                <a16:creationId xmlns:a16="http://schemas.microsoft.com/office/drawing/2014/main" id="{E77E5957-3863-7FD9-4FB0-ED22991AB484}"/>
              </a:ext>
            </a:extLst>
          </p:cNvPr>
          <p:cNvPicPr>
            <a:picLocks noChangeAspect="1"/>
          </p:cNvPicPr>
          <p:nvPr/>
        </p:nvPicPr>
        <p:blipFill>
          <a:blip r:embed="rId5"/>
          <a:stretch>
            <a:fillRect/>
          </a:stretch>
        </p:blipFill>
        <p:spPr>
          <a:xfrm>
            <a:off x="6273957" y="3952371"/>
            <a:ext cx="626681" cy="709912"/>
          </a:xfrm>
          <a:prstGeom prst="rect">
            <a:avLst/>
          </a:prstGeom>
        </p:spPr>
      </p:pic>
      <p:sp>
        <p:nvSpPr>
          <p:cNvPr id="77" name="文本框 76">
            <a:extLst>
              <a:ext uri="{FF2B5EF4-FFF2-40B4-BE49-F238E27FC236}">
                <a16:creationId xmlns:a16="http://schemas.microsoft.com/office/drawing/2014/main" id="{86C2286F-4042-EA51-B8EF-FFB974288855}"/>
              </a:ext>
            </a:extLst>
          </p:cNvPr>
          <p:cNvSpPr txBox="1"/>
          <p:nvPr/>
        </p:nvSpPr>
        <p:spPr>
          <a:xfrm>
            <a:off x="6709424" y="3980648"/>
            <a:ext cx="1773738" cy="707886"/>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Experience Dataset</a:t>
            </a:r>
            <a:endParaRPr lang="en-US" altLang="zh-CN" dirty="0">
              <a:latin typeface="Abadi" panose="020B0604020104020204" pitchFamily="34" charset="0"/>
              <a:cs typeface="Calibri" panose="020F0502020204030204" pitchFamily="34" charset="0"/>
            </a:endParaRPr>
          </a:p>
        </p:txBody>
      </p:sp>
      <p:cxnSp>
        <p:nvCxnSpPr>
          <p:cNvPr id="78" name="连接符: 肘形 77">
            <a:extLst>
              <a:ext uri="{FF2B5EF4-FFF2-40B4-BE49-F238E27FC236}">
                <a16:creationId xmlns:a16="http://schemas.microsoft.com/office/drawing/2014/main" id="{1BA67C40-6BF0-A7CE-10CC-FF8777BF28C8}"/>
              </a:ext>
            </a:extLst>
          </p:cNvPr>
          <p:cNvCxnSpPr>
            <a:cxnSpLocks/>
            <a:stCxn id="48" idx="0"/>
            <a:endCxn id="76" idx="0"/>
          </p:cNvCxnSpPr>
          <p:nvPr/>
        </p:nvCxnSpPr>
        <p:spPr>
          <a:xfrm rot="5400000" flipH="1" flipV="1">
            <a:off x="5283309" y="1928539"/>
            <a:ext cx="10602" cy="3853365"/>
          </a:xfrm>
          <a:prstGeom prst="bentConnector3">
            <a:avLst>
              <a:gd name="adj1" fmla="val 225619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7D73B2D3-515C-494F-E0AC-447B8589CB29}"/>
              </a:ext>
            </a:extLst>
          </p:cNvPr>
          <p:cNvCxnSpPr>
            <a:cxnSpLocks/>
            <a:stCxn id="76" idx="2"/>
            <a:endCxn id="43" idx="0"/>
          </p:cNvCxnSpPr>
          <p:nvPr/>
        </p:nvCxnSpPr>
        <p:spPr>
          <a:xfrm>
            <a:off x="7215293" y="4757970"/>
            <a:ext cx="6350" cy="678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a:extLst>
              <a:ext uri="{FF2B5EF4-FFF2-40B4-BE49-F238E27FC236}">
                <a16:creationId xmlns:a16="http://schemas.microsoft.com/office/drawing/2014/main" id="{4B07D616-07B2-6486-ACC6-389FECD71243}"/>
              </a:ext>
            </a:extLst>
          </p:cNvPr>
          <p:cNvPicPr>
            <a:picLocks noChangeAspect="1"/>
          </p:cNvPicPr>
          <p:nvPr/>
        </p:nvPicPr>
        <p:blipFill>
          <a:blip r:embed="rId6"/>
          <a:stretch>
            <a:fillRect/>
          </a:stretch>
        </p:blipFill>
        <p:spPr>
          <a:xfrm>
            <a:off x="7378966" y="4903274"/>
            <a:ext cx="410341" cy="410341"/>
          </a:xfrm>
          <a:prstGeom prst="rect">
            <a:avLst/>
          </a:prstGeom>
        </p:spPr>
      </p:pic>
      <p:sp>
        <p:nvSpPr>
          <p:cNvPr id="86" name="文本框 85">
            <a:extLst>
              <a:ext uri="{FF2B5EF4-FFF2-40B4-BE49-F238E27FC236}">
                <a16:creationId xmlns:a16="http://schemas.microsoft.com/office/drawing/2014/main" id="{5E26F7CB-D7AB-DC11-7198-EEB3C28003C7}"/>
              </a:ext>
            </a:extLst>
          </p:cNvPr>
          <p:cNvSpPr txBox="1"/>
          <p:nvPr/>
        </p:nvSpPr>
        <p:spPr>
          <a:xfrm>
            <a:off x="6486173" y="490838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cxnSp>
        <p:nvCxnSpPr>
          <p:cNvPr id="87" name="连接符: 肘形 86">
            <a:extLst>
              <a:ext uri="{FF2B5EF4-FFF2-40B4-BE49-F238E27FC236}">
                <a16:creationId xmlns:a16="http://schemas.microsoft.com/office/drawing/2014/main" id="{B411AF89-2866-7946-97EB-49AC1FDFBC46}"/>
              </a:ext>
            </a:extLst>
          </p:cNvPr>
          <p:cNvCxnSpPr>
            <a:cxnSpLocks/>
            <a:stCxn id="43" idx="2"/>
            <a:endCxn id="48" idx="2"/>
          </p:cNvCxnSpPr>
          <p:nvPr/>
        </p:nvCxnSpPr>
        <p:spPr>
          <a:xfrm rot="5400000" flipH="1">
            <a:off x="5260623" y="4163525"/>
            <a:ext cx="62325" cy="3859715"/>
          </a:xfrm>
          <a:prstGeom prst="bentConnector3">
            <a:avLst>
              <a:gd name="adj1" fmla="val -3667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BF3B8E58-80C5-6981-888A-8032C8FE24FB}"/>
                  </a:ext>
                </a:extLst>
              </p:cNvPr>
              <p:cNvSpPr txBox="1"/>
              <p:nvPr/>
            </p:nvSpPr>
            <p:spPr>
              <a:xfrm>
                <a:off x="5013185" y="6352379"/>
                <a:ext cx="7891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cs typeface="Calibri" panose="020F0502020204030204" pitchFamily="34" charset="0"/>
                            </a:rPr>
                            <m:t>𝜃</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oMath>
                  </m:oMathPara>
                </a14:m>
                <a:endParaRPr lang="zh-CN" altLang="en-US" sz="2000" dirty="0">
                  <a:latin typeface="Abadi" panose="020B0604020104020204" pitchFamily="34" charset="0"/>
                </a:endParaRPr>
              </a:p>
            </p:txBody>
          </p:sp>
        </mc:Choice>
        <mc:Fallback xmlns="">
          <p:sp>
            <p:nvSpPr>
              <p:cNvPr id="91" name="文本框 90">
                <a:extLst>
                  <a:ext uri="{FF2B5EF4-FFF2-40B4-BE49-F238E27FC236}">
                    <a16:creationId xmlns:a16="http://schemas.microsoft.com/office/drawing/2014/main" id="{BF3B8E58-80C5-6981-888A-8032C8FE24FB}"/>
                  </a:ext>
                </a:extLst>
              </p:cNvPr>
              <p:cNvSpPr txBox="1">
                <a:spLocks noRot="1" noChangeAspect="1" noMove="1" noResize="1" noEditPoints="1" noAdjustHandles="1" noChangeArrowheads="1" noChangeShapeType="1" noTextEdit="1"/>
              </p:cNvSpPr>
              <p:nvPr/>
            </p:nvSpPr>
            <p:spPr>
              <a:xfrm>
                <a:off x="5013185" y="6352379"/>
                <a:ext cx="789126" cy="400110"/>
              </a:xfrm>
              <a:prstGeom prst="rect">
                <a:avLst/>
              </a:prstGeom>
              <a:blipFill>
                <a:blip r:embed="rId7"/>
                <a:stretch>
                  <a:fillRect b="-151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E9679FA-638F-BF6B-23FF-D8F77B6F0585}"/>
              </a:ext>
            </a:extLst>
          </p:cNvPr>
          <p:cNvPicPr>
            <a:picLocks noChangeAspect="1"/>
          </p:cNvPicPr>
          <p:nvPr/>
        </p:nvPicPr>
        <p:blipFill>
          <a:blip r:embed="rId8"/>
          <a:stretch>
            <a:fillRect/>
          </a:stretch>
        </p:blipFill>
        <p:spPr>
          <a:xfrm>
            <a:off x="478211" y="1895711"/>
            <a:ext cx="667173" cy="667173"/>
          </a:xfrm>
          <a:prstGeom prst="rect">
            <a:avLst/>
          </a:prstGeom>
        </p:spPr>
      </p:pic>
      <p:sp>
        <p:nvSpPr>
          <p:cNvPr id="9" name="文本框 8">
            <a:extLst>
              <a:ext uri="{FF2B5EF4-FFF2-40B4-BE49-F238E27FC236}">
                <a16:creationId xmlns:a16="http://schemas.microsoft.com/office/drawing/2014/main" id="{791DE342-8D16-49BB-44AB-E639DACBE1E4}"/>
              </a:ext>
            </a:extLst>
          </p:cNvPr>
          <p:cNvSpPr txBox="1"/>
          <p:nvPr/>
        </p:nvSpPr>
        <p:spPr>
          <a:xfrm>
            <a:off x="1311210" y="1929488"/>
            <a:ext cx="10140562" cy="1430179"/>
          </a:xfrm>
          <a:prstGeom prst="roundRect">
            <a:avLst/>
          </a:prstGeom>
          <a:solidFill>
            <a:schemeClr val="accent2">
              <a:lumMod val="20000"/>
              <a:lumOff val="80000"/>
            </a:schemeClr>
          </a:solidFill>
        </p:spPr>
        <p:txBody>
          <a:bodyPr wrap="square" rtlCol="0">
            <a:spAutoFit/>
          </a:bodyPr>
          <a:lstStyle/>
          <a:p>
            <a:pPr>
              <a:spcBef>
                <a:spcPts val="600"/>
              </a:spcBef>
            </a:pPr>
            <a:r>
              <a:rPr lang="en-US" altLang="zh-CN" sz="2400" dirty="0">
                <a:latin typeface="Abadi" panose="020B0604020104020204" pitchFamily="34" charset="0"/>
              </a:rPr>
              <a:t>DD-LRNA: Significantly reduce the fine-tuning costs of LLM.</a:t>
            </a:r>
          </a:p>
          <a:p>
            <a:pPr marL="342900" indent="-342900">
              <a:spcBef>
                <a:spcPts val="600"/>
              </a:spcBef>
              <a:buFont typeface="Wingdings" panose="05000000000000000000" pitchFamily="2" charset="2"/>
              <a:buChar char="p"/>
            </a:pPr>
            <a:r>
              <a:rPr lang="en-US" altLang="zh-CN" sz="2200" dirty="0">
                <a:solidFill>
                  <a:srgbClr val="7030A0"/>
                </a:solidFill>
                <a:latin typeface="Abadi" panose="020B0604020104020204" pitchFamily="34" charset="0"/>
                <a:cs typeface="Calibri" panose="020F0502020204030204" pitchFamily="34" charset="0"/>
              </a:rPr>
              <a:t>Remove interactions between LLM and environments </a:t>
            </a:r>
            <a:r>
              <a:rPr lang="en-US" altLang="zh-CN" sz="2200" dirty="0">
                <a:latin typeface="Abadi" panose="020B0604020104020204" pitchFamily="34" charset="0"/>
                <a:cs typeface="Calibri" panose="020F0502020204030204" pitchFamily="34" charset="0"/>
              </a:rPr>
              <a:t>based on data-driven RL.</a:t>
            </a:r>
          </a:p>
          <a:p>
            <a:pPr marL="342900" indent="-342900">
              <a:spcBef>
                <a:spcPts val="600"/>
              </a:spcBef>
              <a:buFont typeface="Wingdings" panose="05000000000000000000" pitchFamily="2" charset="2"/>
              <a:buChar char="p"/>
            </a:pPr>
            <a:r>
              <a:rPr lang="en-US" altLang="zh-CN" sz="2200" dirty="0">
                <a:solidFill>
                  <a:srgbClr val="7030A0"/>
                </a:solidFill>
                <a:latin typeface="Abadi" panose="020B0604020104020204" pitchFamily="34" charset="0"/>
                <a:cs typeface="Calibri" panose="020F0502020204030204" pitchFamily="34" charset="0"/>
              </a:rPr>
              <a:t>Insert low-rank matrices </a:t>
            </a:r>
            <a:r>
              <a:rPr lang="en-US" altLang="zh-CN" sz="2200" dirty="0">
                <a:latin typeface="Abadi" panose="020B0604020104020204" pitchFamily="34" charset="0"/>
                <a:cs typeface="Calibri" panose="020F0502020204030204" pitchFamily="34" charset="0"/>
              </a:rPr>
              <a:t>to reduce the number of trainable parameters.</a:t>
            </a:r>
          </a:p>
        </p:txBody>
      </p:sp>
      <p:sp>
        <p:nvSpPr>
          <p:cNvPr id="11" name="矩形 10">
            <a:extLst>
              <a:ext uri="{FF2B5EF4-FFF2-40B4-BE49-F238E27FC236}">
                <a16:creationId xmlns:a16="http://schemas.microsoft.com/office/drawing/2014/main" id="{D2E47194-AE36-DFDD-E979-A4D26603A959}"/>
              </a:ext>
            </a:extLst>
          </p:cNvPr>
          <p:cNvSpPr/>
          <p:nvPr/>
        </p:nvSpPr>
        <p:spPr>
          <a:xfrm>
            <a:off x="3737309" y="4663169"/>
            <a:ext cx="1639118" cy="688960"/>
          </a:xfrm>
          <a:prstGeom prst="rect">
            <a:avLst/>
          </a:prstGeom>
          <a:solidFill>
            <a:schemeClr val="accent5">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000" dirty="0">
                <a:solidFill>
                  <a:schemeClr val="tx1"/>
                </a:solidFill>
                <a:latin typeface="Abadi" panose="020B0604020104020204" pitchFamily="34" charset="0"/>
                <a:cs typeface="Calibri" panose="020F0502020204030204" pitchFamily="34" charset="0"/>
              </a:rPr>
              <a:t>Existing non-LLM Policy</a:t>
            </a:r>
            <a:endParaRPr lang="zh-CN" altLang="en-US" dirty="0">
              <a:solidFill>
                <a:schemeClr val="tx1"/>
              </a:solidFill>
              <a:latin typeface="Abadi" panose="020B0604020104020204" pitchFamily="34" charset="0"/>
              <a:cs typeface="Calibri" panose="020F0502020204030204" pitchFamily="34" charset="0"/>
            </a:endParaRPr>
          </a:p>
        </p:txBody>
      </p:sp>
      <p:sp>
        <p:nvSpPr>
          <p:cNvPr id="12" name="矩形 11">
            <a:extLst>
              <a:ext uri="{FF2B5EF4-FFF2-40B4-BE49-F238E27FC236}">
                <a16:creationId xmlns:a16="http://schemas.microsoft.com/office/drawing/2014/main" id="{0A011812-06B9-C38E-4BEC-D39B978B261F}"/>
              </a:ext>
            </a:extLst>
          </p:cNvPr>
          <p:cNvSpPr/>
          <p:nvPr/>
        </p:nvSpPr>
        <p:spPr>
          <a:xfrm>
            <a:off x="6472955" y="5437532"/>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000" dirty="0">
                <a:solidFill>
                  <a:schemeClr val="tx1"/>
                </a:solidFill>
                <a:latin typeface="Abadi" panose="020B0604020104020204" pitchFamily="34" charset="0"/>
                <a:cs typeface="Calibri" panose="020F0502020204030204" pitchFamily="34" charset="0"/>
              </a:rPr>
              <a:t>Low-Rank Matrices</a:t>
            </a:r>
            <a:endParaRPr lang="zh-CN" altLang="en-US" dirty="0">
              <a:solidFill>
                <a:schemeClr val="tx1"/>
              </a:solidFill>
              <a:latin typeface="Abadi" panose="020B0604020104020204" pitchFamily="34" charset="0"/>
              <a:cs typeface="Calibri" panose="020F0502020204030204" pitchFamily="34" charset="0"/>
            </a:endParaRPr>
          </a:p>
        </p:txBody>
      </p:sp>
      <p:pic>
        <p:nvPicPr>
          <p:cNvPr id="92" name="图片 91">
            <a:extLst>
              <a:ext uri="{FF2B5EF4-FFF2-40B4-BE49-F238E27FC236}">
                <a16:creationId xmlns:a16="http://schemas.microsoft.com/office/drawing/2014/main" id="{AC4456F3-21D9-0299-5A66-0B170CDA58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72878" y="5308499"/>
            <a:ext cx="347504" cy="347504"/>
          </a:xfrm>
          <a:prstGeom prst="rect">
            <a:avLst/>
          </a:prstGeom>
        </p:spPr>
      </p:pic>
      <p:sp>
        <p:nvSpPr>
          <p:cNvPr id="15" name="矩形 14">
            <a:extLst>
              <a:ext uri="{FF2B5EF4-FFF2-40B4-BE49-F238E27FC236}">
                <a16:creationId xmlns:a16="http://schemas.microsoft.com/office/drawing/2014/main" id="{DA6A09CF-7707-2246-4740-B16A9AED8B1C}"/>
              </a:ext>
            </a:extLst>
          </p:cNvPr>
          <p:cNvSpPr/>
          <p:nvPr/>
        </p:nvSpPr>
        <p:spPr>
          <a:xfrm>
            <a:off x="8629465" y="5436944"/>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000" dirty="0">
              <a:solidFill>
                <a:schemeClr val="tx1"/>
              </a:solidFill>
              <a:latin typeface="Abadi" panose="020B0604020104020204" pitchFamily="34" charset="0"/>
              <a:cs typeface="Calibri" panose="020F0502020204030204" pitchFamily="34" charset="0"/>
            </a:endParaRPr>
          </a:p>
        </p:txBody>
      </p:sp>
      <p:pic>
        <p:nvPicPr>
          <p:cNvPr id="16" name="图片 15">
            <a:extLst>
              <a:ext uri="{FF2B5EF4-FFF2-40B4-BE49-F238E27FC236}">
                <a16:creationId xmlns:a16="http://schemas.microsoft.com/office/drawing/2014/main" id="{72F730C5-D9CA-559C-CA49-FCCA49FB446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64197" y="5300449"/>
            <a:ext cx="383259" cy="383259"/>
          </a:xfrm>
          <a:prstGeom prst="rect">
            <a:avLst/>
          </a:prstGeom>
        </p:spPr>
      </p:pic>
      <p:sp>
        <p:nvSpPr>
          <p:cNvPr id="17" name="椭圆 16">
            <a:extLst>
              <a:ext uri="{FF2B5EF4-FFF2-40B4-BE49-F238E27FC236}">
                <a16:creationId xmlns:a16="http://schemas.microsoft.com/office/drawing/2014/main" id="{847409C2-B633-1DDC-DAF4-366E4207B58A}"/>
              </a:ext>
            </a:extLst>
          </p:cNvPr>
          <p:cNvSpPr/>
          <p:nvPr/>
        </p:nvSpPr>
        <p:spPr>
          <a:xfrm>
            <a:off x="8104512" y="5591488"/>
            <a:ext cx="378511" cy="378511"/>
          </a:xfrm>
          <a:prstGeom prst="ellipse">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a:t>
            </a:r>
            <a:endParaRPr lang="zh-CN" altLang="en-US" sz="2000" dirty="0">
              <a:solidFill>
                <a:schemeClr val="tx1"/>
              </a:solidFill>
              <a:latin typeface="Abadi" panose="020B0604020104020204" pitchFamily="34" charset="0"/>
            </a:endParaRPr>
          </a:p>
        </p:txBody>
      </p:sp>
      <p:sp>
        <p:nvSpPr>
          <p:cNvPr id="21" name="文本框 20">
            <a:extLst>
              <a:ext uri="{FF2B5EF4-FFF2-40B4-BE49-F238E27FC236}">
                <a16:creationId xmlns:a16="http://schemas.microsoft.com/office/drawing/2014/main" id="{E0127A9E-9146-75D9-95E4-8EB6D4D7ED9D}"/>
              </a:ext>
            </a:extLst>
          </p:cNvPr>
          <p:cNvSpPr txBox="1"/>
          <p:nvPr/>
        </p:nvSpPr>
        <p:spPr>
          <a:xfrm>
            <a:off x="9880068" y="3354219"/>
            <a:ext cx="2063219" cy="707886"/>
          </a:xfrm>
          <a:prstGeom prst="rect">
            <a:avLst/>
          </a:prstGeom>
          <a:noFill/>
        </p:spPr>
        <p:txBody>
          <a:bodyPr wrap="square">
            <a:spAutoFit/>
          </a:bodyPr>
          <a:lstStyle/>
          <a:p>
            <a:r>
              <a:rPr lang="en-US" altLang="zh-CN" sz="2000" dirty="0">
                <a:solidFill>
                  <a:srgbClr val="7030A0"/>
                </a:solidFill>
                <a:latin typeface="Abadi" panose="020B0604020104020204" pitchFamily="34" charset="0"/>
                <a:cs typeface="Calibri" panose="020F0502020204030204" pitchFamily="34" charset="0"/>
              </a:rPr>
              <a:t>Reduce &gt;30% training time</a:t>
            </a:r>
            <a:endParaRPr lang="zh-CN" altLang="en-US" sz="2000" dirty="0"/>
          </a:p>
        </p:txBody>
      </p:sp>
      <p:cxnSp>
        <p:nvCxnSpPr>
          <p:cNvPr id="24" name="直接箭头连接符 23">
            <a:extLst>
              <a:ext uri="{FF2B5EF4-FFF2-40B4-BE49-F238E27FC236}">
                <a16:creationId xmlns:a16="http://schemas.microsoft.com/office/drawing/2014/main" id="{128399A2-3573-C3A5-099E-B9A7A6B02CEE}"/>
              </a:ext>
            </a:extLst>
          </p:cNvPr>
          <p:cNvCxnSpPr>
            <a:cxnSpLocks/>
          </p:cNvCxnSpPr>
          <p:nvPr/>
        </p:nvCxnSpPr>
        <p:spPr>
          <a:xfrm>
            <a:off x="8658229" y="4566850"/>
            <a:ext cx="1205968"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F5237B9-DB07-F6B8-7316-F1D0AE8C3E0D}"/>
              </a:ext>
            </a:extLst>
          </p:cNvPr>
          <p:cNvSpPr txBox="1"/>
          <p:nvPr/>
        </p:nvSpPr>
        <p:spPr>
          <a:xfrm>
            <a:off x="9880068" y="4212907"/>
            <a:ext cx="2063219" cy="707886"/>
          </a:xfrm>
          <a:prstGeom prst="rect">
            <a:avLst/>
          </a:prstGeom>
          <a:noFill/>
        </p:spPr>
        <p:txBody>
          <a:bodyPr wrap="square">
            <a:spAutoFit/>
          </a:bodyPr>
          <a:lstStyle/>
          <a:p>
            <a:r>
              <a:rPr lang="en-US" altLang="zh-CN" sz="2000" dirty="0">
                <a:solidFill>
                  <a:srgbClr val="7030A0"/>
                </a:solidFill>
                <a:latin typeface="Abadi" panose="020B0604020104020204" pitchFamily="34" charset="0"/>
                <a:cs typeface="Calibri" panose="020F0502020204030204" pitchFamily="34" charset="0"/>
              </a:rPr>
              <a:t>Reduce &gt;15% training time</a:t>
            </a:r>
            <a:endParaRPr lang="zh-CN" altLang="en-US" sz="2000" dirty="0"/>
          </a:p>
        </p:txBody>
      </p:sp>
      <p:cxnSp>
        <p:nvCxnSpPr>
          <p:cNvPr id="30" name="直接连接符 29">
            <a:extLst>
              <a:ext uri="{FF2B5EF4-FFF2-40B4-BE49-F238E27FC236}">
                <a16:creationId xmlns:a16="http://schemas.microsoft.com/office/drawing/2014/main" id="{1B4BFC92-569D-AC93-97B6-5B8690B0AF50}"/>
              </a:ext>
            </a:extLst>
          </p:cNvPr>
          <p:cNvCxnSpPr>
            <a:cxnSpLocks/>
          </p:cNvCxnSpPr>
          <p:nvPr/>
        </p:nvCxnSpPr>
        <p:spPr>
          <a:xfrm>
            <a:off x="8658229" y="3269212"/>
            <a:ext cx="0" cy="130541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6D02C26-7E50-317C-AAE9-CB0C1D56EC0D}"/>
              </a:ext>
            </a:extLst>
          </p:cNvPr>
          <p:cNvCxnSpPr>
            <a:cxnSpLocks/>
          </p:cNvCxnSpPr>
          <p:nvPr/>
        </p:nvCxnSpPr>
        <p:spPr>
          <a:xfrm>
            <a:off x="10774436" y="2842727"/>
            <a:ext cx="0" cy="58627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9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91"/>
                                        </p:tgtEl>
                                      </p:cBhvr>
                                    </p:animEffect>
                                    <p:set>
                                      <p:cBhvr>
                                        <p:cTn id="19" dur="1" fill="hold">
                                          <p:stCondLst>
                                            <p:cond delay="499"/>
                                          </p:stCondLst>
                                        </p:cTn>
                                        <p:tgtEl>
                                          <p:spTgt spid="9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1" grpId="0" animBg="1"/>
      <p:bldP spid="12" grpId="0" animBg="1"/>
      <p:bldP spid="15" grpId="0" animBg="1"/>
      <p:bldP spid="17" grpId="0" animBg="1"/>
      <p:bldP spid="21" grpId="0"/>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4</a:t>
            </a:r>
            <a:br>
              <a:rPr lang="en-US" sz="4400" dirty="0">
                <a:solidFill>
                  <a:srgbClr val="C00000"/>
                </a:solidFill>
                <a:latin typeface="Abadi" panose="020B0604020104020204" pitchFamily="34" charset="0"/>
                <a:ea typeface="黑体" panose="02010609060101010101" pitchFamily="49" charset="-122"/>
              </a:rPr>
            </a:br>
            <a:r>
              <a:rPr lang="en-US" sz="4400" dirty="0">
                <a:solidFill>
                  <a:schemeClr val="bg1">
                    <a:lumMod val="75000"/>
                  </a:schemeClr>
                </a:solidFill>
                <a:latin typeface="Abadi" panose="020B0604020104020204" pitchFamily="34" charset="0"/>
                <a:ea typeface="黑体" panose="02010609060101010101" pitchFamily="49" charset="-122"/>
              </a:rPr>
              <a:t>Why, What, How, </a:t>
            </a:r>
            <a:r>
              <a:rPr lang="en-US" sz="4400" dirty="0">
                <a:solidFill>
                  <a:srgbClr val="C00000"/>
                </a:solidFill>
                <a:latin typeface="Abadi" panose="020B0604020104020204" pitchFamily="34" charset="0"/>
                <a:ea typeface="黑体" panose="02010609060101010101" pitchFamily="49" charset="-122"/>
              </a:rPr>
              <a:t>Evaluation</a:t>
            </a: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18</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91307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Main Evaluation Results</a:t>
            </a:r>
            <a:br>
              <a:rPr lang="en-US" altLang="zh-CN" sz="3200" dirty="0">
                <a:solidFill>
                  <a:srgbClr val="C00000"/>
                </a:solidFill>
                <a:latin typeface="Abadi" panose="020B0604020104020204" pitchFamily="34" charset="0"/>
                <a:cs typeface="Calibri" panose="020F0502020204030204" pitchFamily="34" charset="0"/>
              </a:rPr>
            </a:b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257913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Setup</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13930" cy="5636724"/>
          </a:xfrm>
        </p:spPr>
        <p:txBody>
          <a:bodyPr>
            <a:normAutofit/>
          </a:bodyPr>
          <a:lstStyle/>
          <a:p>
            <a:pPr marL="0" indent="0">
              <a:buNone/>
            </a:pPr>
            <a:r>
              <a:rPr lang="en-US" altLang="zh-CN" sz="2400" b="1" dirty="0">
                <a:latin typeface="Abadi" panose="020B0604020104020204" pitchFamily="34" charset="0"/>
                <a:cs typeface="Calibri" panose="020F0502020204030204" pitchFamily="34" charset="0"/>
              </a:rPr>
              <a:t>Tasks: </a:t>
            </a:r>
            <a:r>
              <a:rPr lang="en-US" altLang="zh-CN" sz="2400" dirty="0">
                <a:solidFill>
                  <a:srgbClr val="7030A0"/>
                </a:solidFill>
                <a:latin typeface="Abadi" panose="020B0604020104020204" pitchFamily="34" charset="0"/>
                <a:cs typeface="Calibri" panose="020F0502020204030204" pitchFamily="34" charset="0"/>
              </a:rPr>
              <a:t>Viewport Prediction (VP), Adaptive Bitrate Streaming (ABR), Cluster Job Scheduling (CJS).</a:t>
            </a:r>
          </a:p>
          <a:p>
            <a:pPr marL="0" indent="0">
              <a:buNone/>
            </a:pPr>
            <a:r>
              <a:rPr lang="en-US" altLang="zh-CN" sz="2400" b="1" dirty="0">
                <a:latin typeface="Abadi" panose="020B0604020104020204" pitchFamily="34" charset="0"/>
                <a:cs typeface="Calibri" panose="020F0502020204030204" pitchFamily="34" charset="0"/>
              </a:rPr>
              <a:t>Metrics: </a:t>
            </a:r>
            <a:r>
              <a:rPr lang="en-US" altLang="zh-CN" sz="2400" dirty="0">
                <a:latin typeface="Abadi" panose="020B0604020104020204" pitchFamily="34" charset="0"/>
                <a:cs typeface="Calibri" panose="020F0502020204030204" pitchFamily="34" charset="0"/>
              </a:rPr>
              <a:t>Mean absolute error (MAE) for VP, Quality of Experience (</a:t>
            </a:r>
            <a:r>
              <a:rPr lang="en-US" altLang="zh-CN" sz="2400" dirty="0" err="1">
                <a:latin typeface="Abadi" panose="020B0604020104020204" pitchFamily="34" charset="0"/>
                <a:cs typeface="Calibri" panose="020F0502020204030204" pitchFamily="34" charset="0"/>
              </a:rPr>
              <a:t>QoE</a:t>
            </a:r>
            <a:r>
              <a:rPr lang="en-US" altLang="zh-CN" sz="2400" dirty="0">
                <a:latin typeface="Abadi" panose="020B0604020104020204" pitchFamily="34" charset="0"/>
                <a:cs typeface="Calibri" panose="020F0502020204030204" pitchFamily="34" charset="0"/>
              </a:rPr>
              <a:t>) for ABR,  job completion time (JCT) for CJS.</a:t>
            </a:r>
          </a:p>
          <a:p>
            <a:pPr marL="0" indent="0">
              <a:buNone/>
            </a:pPr>
            <a:r>
              <a:rPr lang="en-US" altLang="zh-CN" sz="2400" b="1" dirty="0">
                <a:latin typeface="Abadi" panose="020B0604020104020204" pitchFamily="34" charset="0"/>
                <a:cs typeface="Calibri" panose="020F0502020204030204" pitchFamily="34" charset="0"/>
              </a:rPr>
              <a:t>LLM: </a:t>
            </a:r>
            <a:r>
              <a:rPr lang="en-US" altLang="zh-CN" sz="2400" dirty="0">
                <a:latin typeface="Abadi" panose="020B0604020104020204" pitchFamily="34" charset="0"/>
                <a:cs typeface="Calibri" panose="020F0502020204030204" pitchFamily="34" charset="0"/>
              </a:rPr>
              <a:t>We use </a:t>
            </a:r>
            <a:r>
              <a:rPr lang="en-US" altLang="zh-CN" sz="2400" dirty="0">
                <a:solidFill>
                  <a:srgbClr val="7030A0"/>
                </a:solidFill>
                <a:latin typeface="Abadi" panose="020B0604020104020204" pitchFamily="34" charset="0"/>
                <a:cs typeface="Calibri" panose="020F0502020204030204" pitchFamily="34" charset="0"/>
              </a:rPr>
              <a:t>Llama2-7B as the default LLM.</a:t>
            </a:r>
            <a:endParaRPr lang="en-US" altLang="zh-CN" sz="2400" dirty="0">
              <a:latin typeface="Abadi" panose="020B0604020104020204" pitchFamily="34" charset="0"/>
              <a:cs typeface="Calibri" panose="020F0502020204030204" pitchFamily="34" charset="0"/>
            </a:endParaRPr>
          </a:p>
          <a:p>
            <a:pPr marL="0" indent="0">
              <a:buNone/>
            </a:pPr>
            <a:r>
              <a:rPr lang="en-US" altLang="zh-CN" sz="2400" b="1" dirty="0">
                <a:latin typeface="Abadi" panose="020B0604020104020204" pitchFamily="34" charset="0"/>
                <a:cs typeface="Calibri" panose="020F0502020204030204" pitchFamily="34" charset="0"/>
              </a:rPr>
              <a:t>Baselines: </a:t>
            </a:r>
            <a:r>
              <a:rPr lang="en-US" altLang="zh-CN" sz="2400" dirty="0">
                <a:solidFill>
                  <a:srgbClr val="7030A0"/>
                </a:solidFill>
                <a:latin typeface="Abadi" panose="020B0604020104020204" pitchFamily="34" charset="0"/>
                <a:cs typeface="Calibri" panose="020F0502020204030204" pitchFamily="34" charset="0"/>
              </a:rPr>
              <a:t>We compare the </a:t>
            </a:r>
            <a:r>
              <a:rPr lang="en-US" altLang="zh-CN" sz="2400" dirty="0" err="1">
                <a:solidFill>
                  <a:srgbClr val="7030A0"/>
                </a:solidFill>
                <a:latin typeface="Abadi" panose="020B0604020104020204" pitchFamily="34" charset="0"/>
                <a:cs typeface="Calibri" panose="020F0502020204030204" pitchFamily="34" charset="0"/>
              </a:rPr>
              <a:t>NetLLM</a:t>
            </a:r>
            <a:r>
              <a:rPr lang="en-US" altLang="zh-CN" sz="2400" dirty="0">
                <a:solidFill>
                  <a:srgbClr val="7030A0"/>
                </a:solidFill>
                <a:latin typeface="Abadi" panose="020B0604020104020204" pitchFamily="34" charset="0"/>
                <a:cs typeface="Calibri" panose="020F0502020204030204" pitchFamily="34" charset="0"/>
              </a:rPr>
              <a:t>-adapted Llama2 with three other state-of-the-art algorithms on each task.</a:t>
            </a:r>
          </a:p>
          <a:p>
            <a:pPr marL="0" indent="0">
              <a:buNone/>
            </a:pPr>
            <a:r>
              <a:rPr lang="en-US" altLang="zh-CN" sz="2400" b="1" dirty="0">
                <a:latin typeface="Abadi" panose="020B0604020104020204" pitchFamily="34" charset="0"/>
                <a:cs typeface="Calibri" panose="020F0502020204030204" pitchFamily="34" charset="0"/>
              </a:rPr>
              <a:t>Hardware: </a:t>
            </a:r>
            <a:r>
              <a:rPr lang="en-US" altLang="zh-CN" sz="2400" dirty="0">
                <a:latin typeface="Abadi" panose="020B0604020104020204" pitchFamily="34" charset="0"/>
                <a:cs typeface="Calibri" panose="020F0502020204030204" pitchFamily="34" charset="0"/>
              </a:rPr>
              <a:t>A Linux server equipped with eight Intel(R) Xeon(R) Gold 5318Y CPUs and two NVIDIA 40GB A100 GPUs.</a:t>
            </a:r>
            <a:endParaRPr lang="en-US" altLang="zh-CN" sz="2400" dirty="0">
              <a:solidFill>
                <a:srgbClr val="7030A0"/>
              </a:solidFill>
              <a:latin typeface="Abadi" panose="020B0604020104020204" pitchFamily="34" charset="0"/>
              <a:cs typeface="Calibri" panose="020F0502020204030204" pitchFamily="34" charset="0"/>
            </a:endParaRPr>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19</a:t>
            </a:fld>
            <a:endParaRPr lang="zh-CN" altLang="en-US" dirty="0"/>
          </a:p>
        </p:txBody>
      </p:sp>
    </p:spTree>
    <p:extLst>
      <p:ext uri="{BB962C8B-B14F-4D97-AF65-F5344CB8AC3E}">
        <p14:creationId xmlns:p14="http://schemas.microsoft.com/office/powerpoint/2010/main" val="242766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1</a:t>
            </a:r>
            <a:br>
              <a:rPr lang="en-US" sz="4400" dirty="0">
                <a:solidFill>
                  <a:srgbClr val="C00000"/>
                </a:solidFill>
                <a:latin typeface="Abadi" panose="020B0604020104020204" pitchFamily="34" charset="0"/>
                <a:ea typeface="黑体" panose="02010609060101010101" pitchFamily="49" charset="-122"/>
              </a:rPr>
            </a:br>
            <a:r>
              <a:rPr lang="en-US" sz="4400" dirty="0">
                <a:solidFill>
                  <a:srgbClr val="C00000"/>
                </a:solidFill>
                <a:latin typeface="Abadi" panose="020B0604020104020204" pitchFamily="34" charset="0"/>
                <a:ea typeface="黑体" panose="02010609060101010101" pitchFamily="49" charset="-122"/>
              </a:rPr>
              <a:t>Why</a:t>
            </a:r>
            <a:r>
              <a:rPr lang="en-US" sz="4400" dirty="0">
                <a:solidFill>
                  <a:schemeClr val="bg1">
                    <a:lumMod val="75000"/>
                  </a:schemeClr>
                </a:solidFill>
                <a:latin typeface="Abadi" panose="020B0604020104020204" pitchFamily="34" charset="0"/>
                <a:ea typeface="黑体" panose="02010609060101010101" pitchFamily="49" charset="-122"/>
              </a:rPr>
              <a:t>, What, How, </a:t>
            </a:r>
            <a:r>
              <a:rPr lang="en-US" altLang="zh-CN" sz="4400" dirty="0">
                <a:solidFill>
                  <a:schemeClr val="bg1">
                    <a:lumMod val="75000"/>
                  </a:schemeClr>
                </a:solidFill>
                <a:latin typeface="Abadi" panose="020B0604020104020204" pitchFamily="34" charset="0"/>
                <a:ea typeface="黑体" panose="02010609060101010101" pitchFamily="49" charset="-122"/>
              </a:rPr>
              <a:t>Evaluation</a:t>
            </a:r>
            <a:endParaRPr lang="en-US" sz="4400" dirty="0">
              <a:solidFill>
                <a:schemeClr val="bg1">
                  <a:lumMod val="75000"/>
                </a:schemeClr>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2</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Why we start this research</a:t>
            </a: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309408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General Evaluation</a:t>
                </a:r>
                <a:br>
                  <a:rPr lang="en-US" altLang="zh-CN" dirty="0">
                    <a:latin typeface="Abadi" panose="020B0604020104020204" pitchFamily="34" charset="0"/>
                  </a:rPr>
                </a:br>
                <a:r>
                  <a:rPr lang="en-US" altLang="zh-CN" dirty="0">
                    <a:latin typeface="Abadi" panose="020B0604020104020204" pitchFamily="34" charset="0"/>
                  </a:rPr>
                  <a:t>Testing distributions </a:t>
                </a:r>
                <a14:m>
                  <m:oMath xmlns:m="http://schemas.openxmlformats.org/officeDocument/2006/math">
                    <m:r>
                      <a:rPr lang="en-US" altLang="zh-CN" b="0" i="1" smtClean="0">
                        <a:latin typeface="Cambria Math" panose="02040503050406030204" pitchFamily="18" charset="0"/>
                      </a:rPr>
                      <m:t>=</m:t>
                    </m:r>
                  </m:oMath>
                </a14:m>
                <a:r>
                  <a:rPr lang="en-US" altLang="zh-CN" dirty="0">
                    <a:latin typeface="Abadi" panose="020B0604020104020204" pitchFamily="34" charset="0"/>
                  </a:rPr>
                  <a:t> Training Distributions</a:t>
                </a:r>
                <a:endParaRPr lang="zh-CN" altLang="en-US" dirty="0"/>
              </a:p>
            </p:txBody>
          </p:sp>
        </mc:Choice>
        <mc:Fallback xmlns="">
          <p:sp>
            <p:nvSpPr>
              <p:cNvPr id="2" name="标题 1">
                <a:extLst>
                  <a:ext uri="{FF2B5EF4-FFF2-40B4-BE49-F238E27FC236}">
                    <a16:creationId xmlns:a16="http://schemas.microsoft.com/office/drawing/2014/main" id="{797BB5B6-E180-58B8-2A5C-F84E03ADB0F9}"/>
                  </a:ext>
                </a:extLst>
              </p:cNvPr>
              <p:cNvSpPr>
                <a:spLocks noGrp="1" noRot="1" noChangeAspect="1" noMove="1" noResize="1" noEditPoints="1" noAdjustHandles="1" noChangeArrowheads="1" noChangeShapeType="1" noTextEdit="1"/>
              </p:cNvSpPr>
              <p:nvPr>
                <p:ph type="title"/>
              </p:nvPr>
            </p:nvSpPr>
            <p:spPr>
              <a:xfrm>
                <a:off x="347870" y="19984"/>
                <a:ext cx="11449992" cy="1008668"/>
              </a:xfrm>
              <a:blipFill>
                <a:blip r:embed="rId4"/>
                <a:stretch>
                  <a:fillRect t="-10241" b="-18675"/>
                </a:stretch>
              </a:blipFill>
            </p:spPr>
            <p:txBody>
              <a:bodyPr/>
              <a:lstStyle/>
              <a:p>
                <a:r>
                  <a:rPr lang="zh-CN" altLang="en-US">
                    <a:noFill/>
                  </a:rPr>
                  <a:t> </a:t>
                </a:r>
              </a:p>
            </p:txBody>
          </p:sp>
        </mc:Fallback>
      </mc:AlternateContent>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20</a:t>
            </a:fld>
            <a:endParaRPr lang="zh-CN" altLang="en-US" dirty="0"/>
          </a:p>
        </p:txBody>
      </p:sp>
      <p:sp>
        <p:nvSpPr>
          <p:cNvPr id="9" name="文本框 8">
            <a:extLst>
              <a:ext uri="{FF2B5EF4-FFF2-40B4-BE49-F238E27FC236}">
                <a16:creationId xmlns:a16="http://schemas.microsoft.com/office/drawing/2014/main" id="{526DD11A-2635-4295-E1CB-26902D090178}"/>
              </a:ext>
            </a:extLst>
          </p:cNvPr>
          <p:cNvSpPr txBox="1"/>
          <p:nvPr/>
        </p:nvSpPr>
        <p:spPr>
          <a:xfrm>
            <a:off x="1057277" y="5201104"/>
            <a:ext cx="10632693" cy="959237"/>
          </a:xfrm>
          <a:prstGeom prst="rect">
            <a:avLst/>
          </a:prstGeom>
          <a:solidFill>
            <a:schemeClr val="accent2">
              <a:lumMod val="20000"/>
              <a:lumOff val="80000"/>
            </a:schemeClr>
          </a:solidFill>
        </p:spPr>
        <p:txBody>
          <a:bodyPr wrap="square" rtlCol="0">
            <a:spAutoFit/>
          </a:bodyPr>
          <a:lstStyle/>
          <a:p>
            <a:pPr marL="342900" indent="-342900">
              <a:spcBef>
                <a:spcPts val="1000"/>
              </a:spcBef>
              <a:buFont typeface="Wingdings" panose="05000000000000000000" pitchFamily="2" charset="2"/>
              <a:buChar char="p"/>
            </a:pPr>
            <a:r>
              <a:rPr lang="en-US" altLang="zh-CN" sz="2400" dirty="0">
                <a:latin typeface="Abadi" panose="020B0604020104020204" pitchFamily="34" charset="0"/>
                <a:cs typeface="Calibri" panose="020F0502020204030204" pitchFamily="34" charset="0"/>
              </a:rPr>
              <a:t>Demonstrate the effectiveness of </a:t>
            </a:r>
            <a:r>
              <a:rPr lang="en-US" altLang="zh-CN" sz="2400" dirty="0" err="1">
                <a:latin typeface="Abadi" panose="020B0604020104020204" pitchFamily="34" charset="0"/>
                <a:cs typeface="Calibri" panose="020F0502020204030204" pitchFamily="34" charset="0"/>
              </a:rPr>
              <a:t>NetLLM</a:t>
            </a:r>
            <a:r>
              <a:rPr lang="en-US" altLang="zh-CN" sz="2400" dirty="0">
                <a:latin typeface="Abadi" panose="020B0604020104020204" pitchFamily="34" charset="0"/>
                <a:cs typeface="Calibri" panose="020F0502020204030204" pitchFamily="34" charset="0"/>
              </a:rPr>
              <a:t> in adapting the LLM for networking.</a:t>
            </a:r>
          </a:p>
          <a:p>
            <a:pPr marL="342900" indent="-342900">
              <a:spcBef>
                <a:spcPts val="1000"/>
              </a:spcBef>
              <a:buFont typeface="Wingdings" panose="05000000000000000000" pitchFamily="2" charset="2"/>
              <a:buChar char="p"/>
            </a:pPr>
            <a:r>
              <a:rPr lang="en-US" altLang="zh-CN" sz="2400" dirty="0">
                <a:solidFill>
                  <a:srgbClr val="7030A0"/>
                </a:solidFill>
                <a:latin typeface="Abadi" panose="020B0604020104020204" pitchFamily="34" charset="0"/>
                <a:cs typeface="Calibri" panose="020F0502020204030204" pitchFamily="34" charset="0"/>
              </a:rPr>
              <a:t>Showcase the potential of “one model for all tasks with better performance”!</a:t>
            </a:r>
            <a:endParaRPr lang="zh-CN" altLang="en-US" sz="2400" dirty="0">
              <a:solidFill>
                <a:srgbClr val="7030A0"/>
              </a:solidFill>
              <a:latin typeface="Abadi" panose="020B0604020104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9D0B7400-AEF8-D559-E1E0-666C4F55833C}"/>
              </a:ext>
            </a:extLst>
          </p:cNvPr>
          <p:cNvPicPr>
            <a:picLocks noChangeAspect="1"/>
          </p:cNvPicPr>
          <p:nvPr/>
        </p:nvPicPr>
        <p:blipFill>
          <a:blip r:embed="rId5"/>
          <a:stretch>
            <a:fillRect/>
          </a:stretch>
        </p:blipFill>
        <p:spPr>
          <a:xfrm>
            <a:off x="185100" y="1772524"/>
            <a:ext cx="3886200" cy="3010930"/>
          </a:xfrm>
          <a:prstGeom prst="rect">
            <a:avLst/>
          </a:prstGeom>
        </p:spPr>
      </p:pic>
      <p:pic>
        <p:nvPicPr>
          <p:cNvPr id="7" name="图片 6">
            <a:extLst>
              <a:ext uri="{FF2B5EF4-FFF2-40B4-BE49-F238E27FC236}">
                <a16:creationId xmlns:a16="http://schemas.microsoft.com/office/drawing/2014/main" id="{EA07315D-D38E-80D3-CA03-B23712F3740D}"/>
              </a:ext>
            </a:extLst>
          </p:cNvPr>
          <p:cNvPicPr>
            <a:picLocks noChangeAspect="1"/>
          </p:cNvPicPr>
          <p:nvPr/>
        </p:nvPicPr>
        <p:blipFill>
          <a:blip r:embed="rId6"/>
          <a:stretch>
            <a:fillRect/>
          </a:stretch>
        </p:blipFill>
        <p:spPr>
          <a:xfrm>
            <a:off x="4185737" y="1767995"/>
            <a:ext cx="3886200" cy="3015458"/>
          </a:xfrm>
          <a:prstGeom prst="rect">
            <a:avLst/>
          </a:prstGeom>
        </p:spPr>
      </p:pic>
      <p:pic>
        <p:nvPicPr>
          <p:cNvPr id="12" name="图片 11">
            <a:extLst>
              <a:ext uri="{FF2B5EF4-FFF2-40B4-BE49-F238E27FC236}">
                <a16:creationId xmlns:a16="http://schemas.microsoft.com/office/drawing/2014/main" id="{5EA3D5B8-C360-9DD0-963D-D9DC5782A9BA}"/>
              </a:ext>
            </a:extLst>
          </p:cNvPr>
          <p:cNvPicPr>
            <a:picLocks noChangeAspect="1"/>
          </p:cNvPicPr>
          <p:nvPr/>
        </p:nvPicPr>
        <p:blipFill>
          <a:blip r:embed="rId7"/>
          <a:stretch>
            <a:fillRect/>
          </a:stretch>
        </p:blipFill>
        <p:spPr>
          <a:xfrm>
            <a:off x="8186375" y="1767995"/>
            <a:ext cx="3892046" cy="3015459"/>
          </a:xfrm>
          <a:prstGeom prst="rect">
            <a:avLst/>
          </a:prstGeom>
        </p:spPr>
      </p:pic>
      <p:sp>
        <p:nvSpPr>
          <p:cNvPr id="3" name="椭圆 2">
            <a:extLst>
              <a:ext uri="{FF2B5EF4-FFF2-40B4-BE49-F238E27FC236}">
                <a16:creationId xmlns:a16="http://schemas.microsoft.com/office/drawing/2014/main" id="{7E156B52-F6E6-1CA3-851A-91060B85E25F}"/>
              </a:ext>
            </a:extLst>
          </p:cNvPr>
          <p:cNvSpPr/>
          <p:nvPr/>
        </p:nvSpPr>
        <p:spPr>
          <a:xfrm>
            <a:off x="3237104" y="4195808"/>
            <a:ext cx="723153" cy="3879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B198A62-47FB-379B-686C-C4EE30473636}"/>
              </a:ext>
            </a:extLst>
          </p:cNvPr>
          <p:cNvSpPr/>
          <p:nvPr/>
        </p:nvSpPr>
        <p:spPr>
          <a:xfrm>
            <a:off x="7248387" y="4195808"/>
            <a:ext cx="723153" cy="3879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338CC2E-4E80-BDA2-95D6-3285DEB738DB}"/>
              </a:ext>
            </a:extLst>
          </p:cNvPr>
          <p:cNvSpPr/>
          <p:nvPr/>
        </p:nvSpPr>
        <p:spPr>
          <a:xfrm>
            <a:off x="11247098" y="4195808"/>
            <a:ext cx="723153" cy="3879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DD228AB-85C4-0839-AD7E-90285CC8C395}"/>
              </a:ext>
            </a:extLst>
          </p:cNvPr>
          <p:cNvSpPr/>
          <p:nvPr/>
        </p:nvSpPr>
        <p:spPr>
          <a:xfrm>
            <a:off x="885355" y="2276799"/>
            <a:ext cx="2990782" cy="759971"/>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2F31C6-4E29-E2C2-FD69-D84504D9B700}"/>
              </a:ext>
            </a:extLst>
          </p:cNvPr>
          <p:cNvSpPr txBox="1"/>
          <p:nvPr/>
        </p:nvSpPr>
        <p:spPr>
          <a:xfrm>
            <a:off x="850519" y="2456729"/>
            <a:ext cx="3060453"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10.1-36.6% Improvement</a:t>
            </a:r>
            <a:endParaRPr lang="zh-CN" altLang="en-US" sz="2000" dirty="0">
              <a:solidFill>
                <a:srgbClr val="C00000"/>
              </a:solidFill>
              <a:latin typeface="Abadi" panose="020B0604020104020204" pitchFamily="34" charset="0"/>
            </a:endParaRPr>
          </a:p>
        </p:txBody>
      </p:sp>
      <p:sp>
        <p:nvSpPr>
          <p:cNvPr id="14" name="矩形 13">
            <a:extLst>
              <a:ext uri="{FF2B5EF4-FFF2-40B4-BE49-F238E27FC236}">
                <a16:creationId xmlns:a16="http://schemas.microsoft.com/office/drawing/2014/main" id="{373A2212-B5F4-3DD9-EE01-62A7A17C966F}"/>
              </a:ext>
            </a:extLst>
          </p:cNvPr>
          <p:cNvSpPr/>
          <p:nvPr/>
        </p:nvSpPr>
        <p:spPr>
          <a:xfrm>
            <a:off x="4898555" y="2185646"/>
            <a:ext cx="2982702" cy="557554"/>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85619E5-E5C1-4BA0-B31D-7DD358EF8C31}"/>
              </a:ext>
            </a:extLst>
          </p:cNvPr>
          <p:cNvSpPr txBox="1"/>
          <p:nvPr/>
        </p:nvSpPr>
        <p:spPr>
          <a:xfrm>
            <a:off x="4843398" y="2266323"/>
            <a:ext cx="3060453"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14.5-36.6% Improvement</a:t>
            </a:r>
            <a:endParaRPr lang="zh-CN" altLang="en-US" sz="2000" dirty="0">
              <a:solidFill>
                <a:srgbClr val="C00000"/>
              </a:solidFill>
              <a:latin typeface="Abadi" panose="020B0604020104020204" pitchFamily="34" charset="0"/>
            </a:endParaRPr>
          </a:p>
        </p:txBody>
      </p:sp>
      <p:sp>
        <p:nvSpPr>
          <p:cNvPr id="16" name="矩形 15">
            <a:extLst>
              <a:ext uri="{FF2B5EF4-FFF2-40B4-BE49-F238E27FC236}">
                <a16:creationId xmlns:a16="http://schemas.microsoft.com/office/drawing/2014/main" id="{23D5C054-F0AD-7346-7F52-9E8D05B94B52}"/>
              </a:ext>
            </a:extLst>
          </p:cNvPr>
          <p:cNvSpPr/>
          <p:nvPr/>
        </p:nvSpPr>
        <p:spPr>
          <a:xfrm>
            <a:off x="8882728" y="2108878"/>
            <a:ext cx="2982702" cy="927891"/>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632EE89-E3D7-95BC-13C3-7B04DAEED773}"/>
              </a:ext>
            </a:extLst>
          </p:cNvPr>
          <p:cNvSpPr txBox="1"/>
          <p:nvPr/>
        </p:nvSpPr>
        <p:spPr>
          <a:xfrm>
            <a:off x="8960468" y="2381737"/>
            <a:ext cx="2904962"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6.8-41.3% Improvement</a:t>
            </a:r>
            <a:endParaRPr lang="zh-CN" altLang="en-US" sz="2000" dirty="0">
              <a:solidFill>
                <a:srgbClr val="C00000"/>
              </a:solidFill>
              <a:latin typeface="Abadi" panose="020B0604020104020204" pitchFamily="34" charset="0"/>
            </a:endParaRPr>
          </a:p>
        </p:txBody>
      </p:sp>
    </p:spTree>
    <p:extLst>
      <p:ext uri="{BB962C8B-B14F-4D97-AF65-F5344CB8AC3E}">
        <p14:creationId xmlns:p14="http://schemas.microsoft.com/office/powerpoint/2010/main" val="16162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Generalization Evaluation</a:t>
                </a:r>
                <a:br>
                  <a:rPr lang="en-US" altLang="zh-CN" dirty="0">
                    <a:latin typeface="Abadi" panose="020B0604020104020204" pitchFamily="34" charset="0"/>
                  </a:rPr>
                </a:br>
                <a:r>
                  <a:rPr lang="en-US" altLang="zh-CN" dirty="0">
                    <a:latin typeface="Abadi" panose="020B0604020104020204" pitchFamily="34" charset="0"/>
                  </a:rPr>
                  <a:t>Testing distributions </a:t>
                </a:r>
                <a14:m>
                  <m:oMath xmlns:m="http://schemas.openxmlformats.org/officeDocument/2006/math">
                    <m:r>
                      <a:rPr lang="en-US" altLang="zh-CN" b="0" i="1" smtClean="0">
                        <a:latin typeface="Cambria Math" panose="02040503050406030204" pitchFamily="18" charset="0"/>
                      </a:rPr>
                      <m:t>≠</m:t>
                    </m:r>
                  </m:oMath>
                </a14:m>
                <a:r>
                  <a:rPr lang="en-US" altLang="zh-CN" dirty="0">
                    <a:latin typeface="Abadi" panose="020B0604020104020204" pitchFamily="34" charset="0"/>
                  </a:rPr>
                  <a:t> Training Distributions</a:t>
                </a:r>
                <a:endParaRPr lang="zh-CN" altLang="en-US" dirty="0"/>
              </a:p>
            </p:txBody>
          </p:sp>
        </mc:Choice>
        <mc:Fallback xmlns="">
          <p:sp>
            <p:nvSpPr>
              <p:cNvPr id="2" name="标题 1">
                <a:extLst>
                  <a:ext uri="{FF2B5EF4-FFF2-40B4-BE49-F238E27FC236}">
                    <a16:creationId xmlns:a16="http://schemas.microsoft.com/office/drawing/2014/main" id="{797BB5B6-E180-58B8-2A5C-F84E03ADB0F9}"/>
                  </a:ext>
                </a:extLst>
              </p:cNvPr>
              <p:cNvSpPr>
                <a:spLocks noGrp="1" noRot="1" noChangeAspect="1" noMove="1" noResize="1" noEditPoints="1" noAdjustHandles="1" noChangeArrowheads="1" noChangeShapeType="1" noTextEdit="1"/>
              </p:cNvSpPr>
              <p:nvPr>
                <p:ph type="title"/>
              </p:nvPr>
            </p:nvSpPr>
            <p:spPr>
              <a:xfrm>
                <a:off x="347870" y="19984"/>
                <a:ext cx="11449992" cy="1008668"/>
              </a:xfrm>
              <a:blipFill>
                <a:blip r:embed="rId3"/>
                <a:stretch>
                  <a:fillRect t="-10241" b="-18675"/>
                </a:stretch>
              </a:blipFill>
            </p:spPr>
            <p:txBody>
              <a:bodyPr/>
              <a:lstStyle/>
              <a:p>
                <a:r>
                  <a:rPr lang="zh-CN" altLang="en-US">
                    <a:noFill/>
                  </a:rPr>
                  <a:t> </a:t>
                </a:r>
              </a:p>
            </p:txBody>
          </p:sp>
        </mc:Fallback>
      </mc:AlternateContent>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21</a:t>
            </a:fld>
            <a:endParaRPr lang="zh-CN" altLang="en-US" dirty="0"/>
          </a:p>
        </p:txBody>
      </p:sp>
      <p:sp>
        <p:nvSpPr>
          <p:cNvPr id="8" name="文本框 7">
            <a:extLst>
              <a:ext uri="{FF2B5EF4-FFF2-40B4-BE49-F238E27FC236}">
                <a16:creationId xmlns:a16="http://schemas.microsoft.com/office/drawing/2014/main" id="{5A180B80-4B2A-9177-AFAD-499983934692}"/>
              </a:ext>
            </a:extLst>
          </p:cNvPr>
          <p:cNvSpPr txBox="1"/>
          <p:nvPr/>
        </p:nvSpPr>
        <p:spPr>
          <a:xfrm>
            <a:off x="1119638" y="4925900"/>
            <a:ext cx="10207940" cy="461665"/>
          </a:xfrm>
          <a:prstGeom prst="rect">
            <a:avLst/>
          </a:prstGeom>
          <a:solidFill>
            <a:schemeClr val="accent4">
              <a:lumMod val="20000"/>
              <a:lumOff val="80000"/>
            </a:schemeClr>
          </a:solidFill>
        </p:spPr>
        <p:txBody>
          <a:bodyPr wrap="square" rtlCol="0">
            <a:spAutoFit/>
          </a:bodyPr>
          <a:lstStyle/>
          <a:p>
            <a:pPr>
              <a:spcBef>
                <a:spcPts val="1000"/>
              </a:spcBef>
            </a:pPr>
            <a:r>
              <a:rPr lang="en-US" altLang="zh-CN" sz="2400" dirty="0" err="1">
                <a:latin typeface="Abadi" panose="020B0604020104020204" pitchFamily="34" charset="0"/>
                <a:cs typeface="Calibri" panose="020F0502020204030204" pitchFamily="34" charset="0"/>
              </a:rPr>
              <a:t>NetLLM</a:t>
            </a:r>
            <a:r>
              <a:rPr lang="en-US" altLang="zh-CN" sz="2400" dirty="0">
                <a:latin typeface="Abadi" panose="020B0604020104020204" pitchFamily="34" charset="0"/>
                <a:cs typeface="Calibri" panose="020F0502020204030204" pitchFamily="34" charset="0"/>
              </a:rPr>
              <a:t>-adapted Llama2 significantly outperforms baselines across all cases!</a:t>
            </a:r>
          </a:p>
        </p:txBody>
      </p:sp>
      <p:sp>
        <p:nvSpPr>
          <p:cNvPr id="9" name="文本框 8">
            <a:extLst>
              <a:ext uri="{FF2B5EF4-FFF2-40B4-BE49-F238E27FC236}">
                <a16:creationId xmlns:a16="http://schemas.microsoft.com/office/drawing/2014/main" id="{526DD11A-2635-4295-E1CB-26902D090178}"/>
              </a:ext>
            </a:extLst>
          </p:cNvPr>
          <p:cNvSpPr txBox="1"/>
          <p:nvPr/>
        </p:nvSpPr>
        <p:spPr>
          <a:xfrm>
            <a:off x="1119638" y="5590881"/>
            <a:ext cx="10207940" cy="830997"/>
          </a:xfrm>
          <a:prstGeom prst="rect">
            <a:avLst/>
          </a:prstGeom>
          <a:solidFill>
            <a:schemeClr val="accent2">
              <a:lumMod val="20000"/>
              <a:lumOff val="80000"/>
            </a:schemeClr>
          </a:solidFill>
        </p:spPr>
        <p:txBody>
          <a:bodyPr wrap="square" rtlCol="0">
            <a:spAutoFit/>
          </a:bodyPr>
          <a:lstStyle/>
          <a:p>
            <a:pPr>
              <a:spcBef>
                <a:spcPts val="1000"/>
              </a:spcBef>
            </a:pPr>
            <a:r>
              <a:rPr lang="en-US" altLang="zh-CN" sz="2400" dirty="0">
                <a:latin typeface="Abadi" panose="020B0604020104020204" pitchFamily="34" charset="0"/>
              </a:rPr>
              <a:t>With </a:t>
            </a:r>
            <a:r>
              <a:rPr lang="en-US" altLang="zh-CN" sz="2400" dirty="0" err="1">
                <a:latin typeface="Abadi" panose="020B0604020104020204" pitchFamily="34" charset="0"/>
              </a:rPr>
              <a:t>NetLLM</a:t>
            </a:r>
            <a:r>
              <a:rPr lang="en-US" altLang="zh-CN" sz="2400" dirty="0">
                <a:latin typeface="Abadi" panose="020B0604020104020204" pitchFamily="34" charset="0"/>
              </a:rPr>
              <a:t>, we can indeed efficiently </a:t>
            </a:r>
            <a:r>
              <a:rPr lang="en-US" altLang="zh-CN" sz="2400" dirty="0">
                <a:solidFill>
                  <a:srgbClr val="7030A0"/>
                </a:solidFill>
                <a:latin typeface="Abadi" panose="020B0604020104020204" pitchFamily="34" charset="0"/>
              </a:rPr>
              <a:t>utilize the extensive knowledge of the LLM to achieve stronger generalization.</a:t>
            </a:r>
            <a:endParaRPr lang="zh-CN" altLang="en-US" sz="2400" dirty="0">
              <a:solidFill>
                <a:srgbClr val="7030A0"/>
              </a:solidFill>
              <a:latin typeface="Abadi" panose="020B060402010402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46205E80-5A06-08E3-51C8-3C8BDDD581B6}"/>
              </a:ext>
            </a:extLst>
          </p:cNvPr>
          <p:cNvPicPr>
            <a:picLocks noChangeAspect="1"/>
          </p:cNvPicPr>
          <p:nvPr/>
        </p:nvPicPr>
        <p:blipFill>
          <a:blip r:embed="rId4"/>
          <a:stretch>
            <a:fillRect/>
          </a:stretch>
        </p:blipFill>
        <p:spPr>
          <a:xfrm>
            <a:off x="426682" y="1216034"/>
            <a:ext cx="3675400" cy="3326937"/>
          </a:xfrm>
          <a:prstGeom prst="rect">
            <a:avLst/>
          </a:prstGeom>
        </p:spPr>
      </p:pic>
      <p:pic>
        <p:nvPicPr>
          <p:cNvPr id="11" name="图片 10">
            <a:extLst>
              <a:ext uri="{FF2B5EF4-FFF2-40B4-BE49-F238E27FC236}">
                <a16:creationId xmlns:a16="http://schemas.microsoft.com/office/drawing/2014/main" id="{7A6D2FEC-1C6E-CD40-4D6F-BAE3B0A35D4B}"/>
              </a:ext>
            </a:extLst>
          </p:cNvPr>
          <p:cNvPicPr>
            <a:picLocks noChangeAspect="1"/>
          </p:cNvPicPr>
          <p:nvPr/>
        </p:nvPicPr>
        <p:blipFill>
          <a:blip r:embed="rId5"/>
          <a:stretch>
            <a:fillRect/>
          </a:stretch>
        </p:blipFill>
        <p:spPr>
          <a:xfrm>
            <a:off x="4235166" y="1216034"/>
            <a:ext cx="3675400" cy="3326937"/>
          </a:xfrm>
          <a:prstGeom prst="rect">
            <a:avLst/>
          </a:prstGeom>
        </p:spPr>
      </p:pic>
      <p:pic>
        <p:nvPicPr>
          <p:cNvPr id="15" name="图片 14">
            <a:extLst>
              <a:ext uri="{FF2B5EF4-FFF2-40B4-BE49-F238E27FC236}">
                <a16:creationId xmlns:a16="http://schemas.microsoft.com/office/drawing/2014/main" id="{36829D9B-174F-D2A3-66BF-ACE171DA0D68}"/>
              </a:ext>
            </a:extLst>
          </p:cNvPr>
          <p:cNvPicPr>
            <a:picLocks noChangeAspect="1"/>
          </p:cNvPicPr>
          <p:nvPr/>
        </p:nvPicPr>
        <p:blipFill>
          <a:blip r:embed="rId6"/>
          <a:stretch>
            <a:fillRect/>
          </a:stretch>
        </p:blipFill>
        <p:spPr>
          <a:xfrm>
            <a:off x="8043650" y="1216034"/>
            <a:ext cx="3681640" cy="3326937"/>
          </a:xfrm>
          <a:prstGeom prst="rect">
            <a:avLst/>
          </a:prstGeom>
        </p:spPr>
      </p:pic>
      <p:sp>
        <p:nvSpPr>
          <p:cNvPr id="13" name="椭圆 12">
            <a:extLst>
              <a:ext uri="{FF2B5EF4-FFF2-40B4-BE49-F238E27FC236}">
                <a16:creationId xmlns:a16="http://schemas.microsoft.com/office/drawing/2014/main" id="{2553637A-B131-1184-82D5-873C1D08F8D3}"/>
              </a:ext>
            </a:extLst>
          </p:cNvPr>
          <p:cNvSpPr/>
          <p:nvPr/>
        </p:nvSpPr>
        <p:spPr>
          <a:xfrm>
            <a:off x="3237104" y="4064000"/>
            <a:ext cx="864978" cy="51977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6D0E82-A32A-0ED1-4181-7153F7BB6840}"/>
              </a:ext>
            </a:extLst>
          </p:cNvPr>
          <p:cNvSpPr/>
          <p:nvPr/>
        </p:nvSpPr>
        <p:spPr>
          <a:xfrm>
            <a:off x="7045588" y="4064000"/>
            <a:ext cx="864978" cy="51977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0EBBFB5-E5D5-230F-1F55-AB4F3732181F}"/>
              </a:ext>
            </a:extLst>
          </p:cNvPr>
          <p:cNvSpPr/>
          <p:nvPr/>
        </p:nvSpPr>
        <p:spPr>
          <a:xfrm>
            <a:off x="10860312" y="4070606"/>
            <a:ext cx="864978" cy="51977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237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Deep Dive</a:t>
            </a:r>
            <a:br>
              <a:rPr lang="en-US" altLang="zh-CN" dirty="0">
                <a:latin typeface="Abadi" panose="020B0604020104020204" pitchFamily="34" charset="0"/>
              </a:rPr>
            </a:br>
            <a:r>
              <a:rPr lang="en-US" altLang="zh-CN" dirty="0">
                <a:latin typeface="Abadi" panose="020B0604020104020204" pitchFamily="34" charset="0"/>
              </a:rPr>
              <a:t>Importance of Pre-trained Knowledge</a:t>
            </a:r>
            <a:endParaRPr lang="zh-CN" altLang="en-US" dirty="0"/>
          </a:p>
        </p:txBody>
      </p:sp>
      <p:sp>
        <p:nvSpPr>
          <p:cNvPr id="5" name="文本框 4">
            <a:extLst>
              <a:ext uri="{FF2B5EF4-FFF2-40B4-BE49-F238E27FC236}">
                <a16:creationId xmlns:a16="http://schemas.microsoft.com/office/drawing/2014/main" id="{BF3B169D-2633-94F5-3786-46A8044B66CD}"/>
              </a:ext>
            </a:extLst>
          </p:cNvPr>
          <p:cNvSpPr txBox="1"/>
          <p:nvPr/>
        </p:nvSpPr>
        <p:spPr>
          <a:xfrm>
            <a:off x="1176693" y="1119443"/>
            <a:ext cx="10195250" cy="830997"/>
          </a:xfrm>
          <a:prstGeom prst="rect">
            <a:avLst/>
          </a:prstGeom>
          <a:noFill/>
        </p:spPr>
        <p:txBody>
          <a:bodyPr wrap="square" rtlCol="0">
            <a:spAutoFit/>
          </a:bodyPr>
          <a:lstStyle/>
          <a:p>
            <a:r>
              <a:rPr lang="en-US" altLang="zh-CN" sz="2400" dirty="0">
                <a:solidFill>
                  <a:srgbClr val="7030A0"/>
                </a:solidFill>
                <a:latin typeface="Abadi" panose="020B0604020104020204" pitchFamily="34" charset="0"/>
              </a:rPr>
              <a:t>Without Pre-trained Knowledge: </a:t>
            </a:r>
            <a:r>
              <a:rPr lang="en-US" altLang="zh-CN" sz="2400" dirty="0">
                <a:latin typeface="Abadi" panose="020B0604020104020204" pitchFamily="34" charset="0"/>
              </a:rPr>
              <a:t>Random initialize LLM instead of using its pre-trained parameters</a:t>
            </a:r>
          </a:p>
        </p:txBody>
      </p:sp>
      <p:sp>
        <p:nvSpPr>
          <p:cNvPr id="23" name="文本框 22">
            <a:extLst>
              <a:ext uri="{FF2B5EF4-FFF2-40B4-BE49-F238E27FC236}">
                <a16:creationId xmlns:a16="http://schemas.microsoft.com/office/drawing/2014/main" id="{B048DD86-D0FC-5E2A-7F4C-9A88C5D7961A}"/>
              </a:ext>
            </a:extLst>
          </p:cNvPr>
          <p:cNvSpPr txBox="1"/>
          <p:nvPr/>
        </p:nvSpPr>
        <p:spPr>
          <a:xfrm>
            <a:off x="1612916" y="5905606"/>
            <a:ext cx="9322804" cy="830997"/>
          </a:xfrm>
          <a:prstGeom prst="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cs typeface="Calibri" panose="020F0502020204030204" pitchFamily="34" charset="0"/>
              </a:rPr>
              <a:t>Pre-trained knowledge is important, indicating that </a:t>
            </a:r>
            <a:r>
              <a:rPr lang="en-US" altLang="zh-CN" sz="2400" dirty="0">
                <a:solidFill>
                  <a:srgbClr val="7030A0"/>
                </a:solidFill>
                <a:latin typeface="Abadi" panose="020B0604020104020204" pitchFamily="34" charset="0"/>
                <a:cs typeface="Calibri" panose="020F0502020204030204" pitchFamily="34" charset="0"/>
              </a:rPr>
              <a:t>LLM indeed contains some common knowledge useful for networking.</a:t>
            </a:r>
          </a:p>
        </p:txBody>
      </p:sp>
      <p:pic>
        <p:nvPicPr>
          <p:cNvPr id="4" name="图片 3">
            <a:extLst>
              <a:ext uri="{FF2B5EF4-FFF2-40B4-BE49-F238E27FC236}">
                <a16:creationId xmlns:a16="http://schemas.microsoft.com/office/drawing/2014/main" id="{DF0CC06C-1F93-60B0-2F9C-2ED10F8F27F1}"/>
              </a:ext>
            </a:extLst>
          </p:cNvPr>
          <p:cNvPicPr>
            <a:picLocks noChangeAspect="1"/>
          </p:cNvPicPr>
          <p:nvPr/>
        </p:nvPicPr>
        <p:blipFill>
          <a:blip r:embed="rId3"/>
          <a:stretch>
            <a:fillRect/>
          </a:stretch>
        </p:blipFill>
        <p:spPr>
          <a:xfrm>
            <a:off x="1631358" y="2041231"/>
            <a:ext cx="8883015" cy="3773584"/>
          </a:xfrm>
          <a:prstGeom prst="rect">
            <a:avLst/>
          </a:prstGeom>
        </p:spPr>
      </p:pic>
      <p:sp>
        <p:nvSpPr>
          <p:cNvPr id="7" name="灯片编号占位符 3">
            <a:extLst>
              <a:ext uri="{FF2B5EF4-FFF2-40B4-BE49-F238E27FC236}">
                <a16:creationId xmlns:a16="http://schemas.microsoft.com/office/drawing/2014/main" id="{EE19E8E3-EE76-464C-5C16-47B65EC5273D}"/>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22</a:t>
            </a:fld>
            <a:endParaRPr lang="zh-CN" altLang="en-US" dirty="0"/>
          </a:p>
        </p:txBody>
      </p:sp>
    </p:spTree>
    <p:extLst>
      <p:ext uri="{BB962C8B-B14F-4D97-AF65-F5344CB8AC3E}">
        <p14:creationId xmlns:p14="http://schemas.microsoft.com/office/powerpoint/2010/main" val="27129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Deep Dive</a:t>
            </a:r>
            <a:br>
              <a:rPr lang="en-US" altLang="zh-CN" dirty="0">
                <a:latin typeface="Abadi" panose="020B0604020104020204" pitchFamily="34" charset="0"/>
              </a:rPr>
            </a:br>
            <a:r>
              <a:rPr lang="en-US" altLang="zh-CN" dirty="0">
                <a:latin typeface="Abadi" panose="020B0604020104020204" pitchFamily="34" charset="0"/>
              </a:rPr>
              <a:t>Impacts of Different Types of LLMs</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23</a:t>
            </a:fld>
            <a:endParaRPr lang="zh-CN" altLang="en-US" dirty="0"/>
          </a:p>
        </p:txBody>
      </p:sp>
      <p:sp>
        <p:nvSpPr>
          <p:cNvPr id="16" name="文本框 15">
            <a:extLst>
              <a:ext uri="{FF2B5EF4-FFF2-40B4-BE49-F238E27FC236}">
                <a16:creationId xmlns:a16="http://schemas.microsoft.com/office/drawing/2014/main" id="{82C46C0D-69C3-14F3-1F2F-D901975DF990}"/>
              </a:ext>
            </a:extLst>
          </p:cNvPr>
          <p:cNvSpPr txBox="1"/>
          <p:nvPr/>
        </p:nvSpPr>
        <p:spPr>
          <a:xfrm>
            <a:off x="1497182" y="5039499"/>
            <a:ext cx="9197625" cy="461665"/>
          </a:xfrm>
          <a:prstGeom prst="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All the adapted LLMs outperform the state of the arts on both tasks.</a:t>
            </a:r>
            <a:endParaRPr lang="en-US" altLang="zh-CN" sz="2400" dirty="0">
              <a:solidFill>
                <a:srgbClr val="7030A0"/>
              </a:solidFill>
              <a:latin typeface="Abadi" panose="020B0604020104020204" pitchFamily="34" charset="0"/>
              <a:cs typeface="Calibri" panose="020F0502020204030204" pitchFamily="34" charset="0"/>
            </a:endParaRPr>
          </a:p>
        </p:txBody>
      </p:sp>
      <p:sp>
        <p:nvSpPr>
          <p:cNvPr id="26" name="文本框 25">
            <a:extLst>
              <a:ext uri="{FF2B5EF4-FFF2-40B4-BE49-F238E27FC236}">
                <a16:creationId xmlns:a16="http://schemas.microsoft.com/office/drawing/2014/main" id="{F4DB50DE-30AA-C1E7-30DA-6CDC8EBA299A}"/>
              </a:ext>
            </a:extLst>
          </p:cNvPr>
          <p:cNvSpPr txBox="1"/>
          <p:nvPr/>
        </p:nvSpPr>
        <p:spPr>
          <a:xfrm>
            <a:off x="1497181" y="5684427"/>
            <a:ext cx="9197625" cy="830997"/>
          </a:xfrm>
          <a:prstGeom prst="rect">
            <a:avLst/>
          </a:prstGeom>
          <a:solidFill>
            <a:schemeClr val="accent2">
              <a:lumMod val="20000"/>
              <a:lumOff val="80000"/>
            </a:schemeClr>
          </a:solidFill>
        </p:spPr>
        <p:txBody>
          <a:bodyPr wrap="square" rtlCol="0">
            <a:spAutoFit/>
          </a:bodyPr>
          <a:lstStyle/>
          <a:p>
            <a:pPr>
              <a:spcBef>
                <a:spcPts val="600"/>
              </a:spcBef>
            </a:pPr>
            <a:r>
              <a:rPr lang="en-US" altLang="zh-CN" sz="2400" dirty="0">
                <a:solidFill>
                  <a:srgbClr val="7030A0"/>
                </a:solidFill>
                <a:latin typeface="Abadi" panose="020B0604020104020204" pitchFamily="34" charset="0"/>
                <a:cs typeface="Calibri" panose="020F0502020204030204" pitchFamily="34" charset="0"/>
              </a:rPr>
              <a:t>Different LLMs can be adapted to solve networking tasks with our </a:t>
            </a:r>
            <a:r>
              <a:rPr lang="en-US" altLang="zh-CN" sz="2400" dirty="0" err="1">
                <a:solidFill>
                  <a:srgbClr val="7030A0"/>
                </a:solidFill>
                <a:latin typeface="Abadi" panose="020B0604020104020204" pitchFamily="34" charset="0"/>
                <a:cs typeface="Calibri" panose="020F0502020204030204" pitchFamily="34" charset="0"/>
              </a:rPr>
              <a:t>NetLLM</a:t>
            </a:r>
            <a:r>
              <a:rPr lang="en-US" altLang="zh-CN" sz="2400" dirty="0">
                <a:solidFill>
                  <a:srgbClr val="7030A0"/>
                </a:solidFill>
                <a:latin typeface="Abadi" panose="020B0604020104020204" pitchFamily="34" charset="0"/>
                <a:cs typeface="Calibri" panose="020F0502020204030204" pitchFamily="34" charset="0"/>
              </a:rPr>
              <a:t> framework</a:t>
            </a:r>
            <a:endParaRPr lang="zh-CN" altLang="en-US" sz="2400" dirty="0">
              <a:solidFill>
                <a:srgbClr val="7030A0"/>
              </a:solidFill>
              <a:latin typeface="Abadi" panose="020B0604020104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E1675933-1B84-4D9B-1BDA-739257A8272E}"/>
              </a:ext>
            </a:extLst>
          </p:cNvPr>
          <p:cNvPicPr>
            <a:picLocks noChangeAspect="1"/>
          </p:cNvPicPr>
          <p:nvPr/>
        </p:nvPicPr>
        <p:blipFill>
          <a:blip r:embed="rId3"/>
          <a:stretch>
            <a:fillRect/>
          </a:stretch>
        </p:blipFill>
        <p:spPr>
          <a:xfrm>
            <a:off x="1038409" y="1603693"/>
            <a:ext cx="10115173" cy="3080463"/>
          </a:xfrm>
          <a:prstGeom prst="rect">
            <a:avLst/>
          </a:prstGeom>
        </p:spPr>
      </p:pic>
      <p:sp>
        <p:nvSpPr>
          <p:cNvPr id="3" name="矩形 2">
            <a:extLst>
              <a:ext uri="{FF2B5EF4-FFF2-40B4-BE49-F238E27FC236}">
                <a16:creationId xmlns:a16="http://schemas.microsoft.com/office/drawing/2014/main" id="{D3D9DA75-AFFB-3C42-D7B3-534AD9268DCC}"/>
              </a:ext>
            </a:extLst>
          </p:cNvPr>
          <p:cNvSpPr/>
          <p:nvPr/>
        </p:nvSpPr>
        <p:spPr>
          <a:xfrm>
            <a:off x="1984000" y="2263152"/>
            <a:ext cx="2738125" cy="650645"/>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AF80EC0-8EE1-937A-9B2D-019B32293147}"/>
              </a:ext>
            </a:extLst>
          </p:cNvPr>
          <p:cNvSpPr/>
          <p:nvPr/>
        </p:nvSpPr>
        <p:spPr>
          <a:xfrm>
            <a:off x="7288430" y="1937829"/>
            <a:ext cx="2738125" cy="650645"/>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D3DC614-309D-2760-8729-E767DDCD7EBC}"/>
              </a:ext>
            </a:extLst>
          </p:cNvPr>
          <p:cNvSpPr txBox="1"/>
          <p:nvPr/>
        </p:nvSpPr>
        <p:spPr>
          <a:xfrm>
            <a:off x="2545789" y="2388419"/>
            <a:ext cx="1614545"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Improvement</a:t>
            </a:r>
            <a:endParaRPr lang="zh-CN" altLang="en-US" sz="2000" dirty="0">
              <a:solidFill>
                <a:srgbClr val="C00000"/>
              </a:solidFill>
              <a:latin typeface="Abadi" panose="020B0604020104020204" pitchFamily="34" charset="0"/>
            </a:endParaRPr>
          </a:p>
        </p:txBody>
      </p:sp>
      <p:sp>
        <p:nvSpPr>
          <p:cNvPr id="7" name="文本框 6">
            <a:extLst>
              <a:ext uri="{FF2B5EF4-FFF2-40B4-BE49-F238E27FC236}">
                <a16:creationId xmlns:a16="http://schemas.microsoft.com/office/drawing/2014/main" id="{6F1244F9-B18F-5EB7-72EA-D54B65E4BBB8}"/>
              </a:ext>
            </a:extLst>
          </p:cNvPr>
          <p:cNvSpPr txBox="1"/>
          <p:nvPr/>
        </p:nvSpPr>
        <p:spPr>
          <a:xfrm>
            <a:off x="7850219" y="2045538"/>
            <a:ext cx="1614545"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Improvement</a:t>
            </a:r>
            <a:endParaRPr lang="zh-CN" altLang="en-US" sz="2000" dirty="0">
              <a:solidFill>
                <a:srgbClr val="C00000"/>
              </a:solidFill>
              <a:latin typeface="Abadi" panose="020B0604020104020204" pitchFamily="34" charset="0"/>
            </a:endParaRPr>
          </a:p>
        </p:txBody>
      </p:sp>
    </p:spTree>
    <p:extLst>
      <p:ext uri="{BB962C8B-B14F-4D97-AF65-F5344CB8AC3E}">
        <p14:creationId xmlns:p14="http://schemas.microsoft.com/office/powerpoint/2010/main" val="61515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Deep Dive</a:t>
            </a:r>
            <a:br>
              <a:rPr lang="en-US" altLang="zh-CN" dirty="0">
                <a:latin typeface="Abadi" panose="020B0604020104020204" pitchFamily="34" charset="0"/>
              </a:rPr>
            </a:br>
            <a:r>
              <a:rPr lang="en-US" altLang="zh-CN" dirty="0">
                <a:latin typeface="Abadi" panose="020B0604020104020204" pitchFamily="34" charset="0"/>
              </a:rPr>
              <a:t>Impacts of LLM Parameter Size</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24</a:t>
            </a:fld>
            <a:endParaRPr lang="zh-CN" altLang="en-US" dirty="0"/>
          </a:p>
        </p:txBody>
      </p:sp>
      <p:pic>
        <p:nvPicPr>
          <p:cNvPr id="11" name="图片 10">
            <a:extLst>
              <a:ext uri="{FF2B5EF4-FFF2-40B4-BE49-F238E27FC236}">
                <a16:creationId xmlns:a16="http://schemas.microsoft.com/office/drawing/2014/main" id="{28202418-7191-269A-0FD1-4D91EE81711F}"/>
              </a:ext>
            </a:extLst>
          </p:cNvPr>
          <p:cNvPicPr>
            <a:picLocks noChangeAspect="1"/>
          </p:cNvPicPr>
          <p:nvPr/>
        </p:nvPicPr>
        <p:blipFill>
          <a:blip r:embed="rId3"/>
          <a:stretch>
            <a:fillRect/>
          </a:stretch>
        </p:blipFill>
        <p:spPr>
          <a:xfrm>
            <a:off x="837525" y="1876493"/>
            <a:ext cx="10516949" cy="3316155"/>
          </a:xfrm>
          <a:prstGeom prst="rect">
            <a:avLst/>
          </a:prstGeom>
        </p:spPr>
      </p:pic>
      <p:sp>
        <p:nvSpPr>
          <p:cNvPr id="12" name="椭圆 11">
            <a:extLst>
              <a:ext uri="{FF2B5EF4-FFF2-40B4-BE49-F238E27FC236}">
                <a16:creationId xmlns:a16="http://schemas.microsoft.com/office/drawing/2014/main" id="{D4DC70EE-B030-7DD3-5575-F31E90DFE7D0}"/>
              </a:ext>
            </a:extLst>
          </p:cNvPr>
          <p:cNvSpPr/>
          <p:nvPr/>
        </p:nvSpPr>
        <p:spPr>
          <a:xfrm>
            <a:off x="1810870" y="1923911"/>
            <a:ext cx="723153" cy="322131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E6508F0-CEBB-C7F8-CD4F-240CCC2FD3B7}"/>
              </a:ext>
            </a:extLst>
          </p:cNvPr>
          <p:cNvSpPr/>
          <p:nvPr/>
        </p:nvSpPr>
        <p:spPr>
          <a:xfrm>
            <a:off x="7236161" y="1923911"/>
            <a:ext cx="723153" cy="322131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2C46C0D-69C3-14F3-1F2F-D901975DF990}"/>
              </a:ext>
            </a:extLst>
          </p:cNvPr>
          <p:cNvSpPr txBox="1"/>
          <p:nvPr/>
        </p:nvSpPr>
        <p:spPr>
          <a:xfrm>
            <a:off x="964055" y="5410667"/>
            <a:ext cx="10263888" cy="461665"/>
          </a:xfrm>
          <a:prstGeom prst="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cs typeface="Calibri" panose="020F0502020204030204" pitchFamily="34" charset="0"/>
              </a:rPr>
              <a:t>The LLM of 0.35 billion parameters performs well on VP but poorly on ABR.</a:t>
            </a:r>
            <a:endParaRPr lang="en-US" altLang="zh-CN" sz="2400" dirty="0">
              <a:solidFill>
                <a:srgbClr val="7030A0"/>
              </a:solidFill>
              <a:latin typeface="Abadi" panose="020B0604020104020204" pitchFamily="34" charset="0"/>
              <a:cs typeface="Calibri" panose="020F0502020204030204" pitchFamily="34" charset="0"/>
            </a:endParaRPr>
          </a:p>
        </p:txBody>
      </p:sp>
      <p:cxnSp>
        <p:nvCxnSpPr>
          <p:cNvPr id="19" name="直接连接符 18">
            <a:extLst>
              <a:ext uri="{FF2B5EF4-FFF2-40B4-BE49-F238E27FC236}">
                <a16:creationId xmlns:a16="http://schemas.microsoft.com/office/drawing/2014/main" id="{D99563B7-4C1B-D54A-7BA4-226CEEE55B93}"/>
              </a:ext>
            </a:extLst>
          </p:cNvPr>
          <p:cNvCxnSpPr>
            <a:cxnSpLocks/>
            <a:stCxn id="12" idx="4"/>
            <a:endCxn id="16" idx="0"/>
          </p:cNvCxnSpPr>
          <p:nvPr/>
        </p:nvCxnSpPr>
        <p:spPr>
          <a:xfrm>
            <a:off x="2172447" y="5145228"/>
            <a:ext cx="3923552" cy="265439"/>
          </a:xfrm>
          <a:prstGeom prst="line">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7EA11C3-8A07-8C19-B440-AA13D371FEE6}"/>
              </a:ext>
            </a:extLst>
          </p:cNvPr>
          <p:cNvCxnSpPr>
            <a:cxnSpLocks/>
            <a:stCxn id="13" idx="4"/>
            <a:endCxn id="16" idx="0"/>
          </p:cNvCxnSpPr>
          <p:nvPr/>
        </p:nvCxnSpPr>
        <p:spPr>
          <a:xfrm flipH="1">
            <a:off x="6095999" y="5145228"/>
            <a:ext cx="1501739" cy="265439"/>
          </a:xfrm>
          <a:prstGeom prst="line">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4DB50DE-30AA-C1E7-30DA-6CDC8EBA299A}"/>
              </a:ext>
            </a:extLst>
          </p:cNvPr>
          <p:cNvSpPr txBox="1"/>
          <p:nvPr/>
        </p:nvSpPr>
        <p:spPr>
          <a:xfrm>
            <a:off x="964055" y="6038868"/>
            <a:ext cx="10263888" cy="461665"/>
          </a:xfrm>
          <a:prstGeom prst="rect">
            <a:avLst/>
          </a:prstGeom>
          <a:solidFill>
            <a:schemeClr val="accent2">
              <a:lumMod val="20000"/>
              <a:lumOff val="80000"/>
            </a:schemeClr>
          </a:solidFill>
        </p:spPr>
        <p:txBody>
          <a:bodyPr wrap="square" rtlCol="0">
            <a:spAutoFit/>
          </a:bodyPr>
          <a:lstStyle/>
          <a:p>
            <a:pPr>
              <a:spcBef>
                <a:spcPts val="1000"/>
              </a:spcBef>
            </a:pPr>
            <a:r>
              <a:rPr lang="en-US" altLang="zh-CN" sz="2400" dirty="0">
                <a:solidFill>
                  <a:srgbClr val="7030A0"/>
                </a:solidFill>
                <a:latin typeface="Abadi" panose="020B0604020104020204" pitchFamily="34" charset="0"/>
              </a:rPr>
              <a:t>Indicating that 1B could be the boarder line of using LLM for networking.</a:t>
            </a:r>
            <a:endParaRPr lang="zh-CN" altLang="en-US" sz="2400" dirty="0">
              <a:solidFill>
                <a:srgbClr val="7030A0"/>
              </a:solidFill>
              <a:latin typeface="Abadi" panose="020B060402010402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96F3DCC1-7908-F3F8-3787-DDB673C60497}"/>
              </a:ext>
            </a:extLst>
          </p:cNvPr>
          <p:cNvSpPr txBox="1"/>
          <p:nvPr/>
        </p:nvSpPr>
        <p:spPr>
          <a:xfrm>
            <a:off x="1349571" y="1114120"/>
            <a:ext cx="9492856" cy="830997"/>
          </a:xfrm>
          <a:prstGeom prst="rect">
            <a:avLst/>
          </a:prstGeom>
          <a:noFill/>
        </p:spPr>
        <p:txBody>
          <a:bodyPr wrap="square" rtlCol="0">
            <a:spAutoFit/>
          </a:bodyPr>
          <a:lstStyle/>
          <a:p>
            <a:r>
              <a:rPr lang="en-US" altLang="zh-CN" sz="2400" dirty="0">
                <a:solidFill>
                  <a:srgbClr val="7030A0"/>
                </a:solidFill>
                <a:latin typeface="Abadi" panose="020B0604020104020204" pitchFamily="34" charset="0"/>
              </a:rPr>
              <a:t>We use OPT as the LLM for this investigation</a:t>
            </a:r>
            <a:r>
              <a:rPr lang="en-US" altLang="zh-CN" sz="2400" dirty="0">
                <a:latin typeface="Abadi" panose="020B0604020104020204" pitchFamily="34" charset="0"/>
              </a:rPr>
              <a:t>, which offers different versions with varying parameter sizes.</a:t>
            </a:r>
          </a:p>
        </p:txBody>
      </p:sp>
    </p:spTree>
    <p:extLst>
      <p:ext uri="{BB962C8B-B14F-4D97-AF65-F5344CB8AC3E}">
        <p14:creationId xmlns:p14="http://schemas.microsoft.com/office/powerpoint/2010/main" val="320624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sz="3600" dirty="0">
                <a:latin typeface="Abadi" panose="020B0604020104020204" pitchFamily="34" charset="0"/>
              </a:rPr>
              <a:t>Final Note</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25</a:t>
            </a:fld>
            <a:endParaRPr lang="zh-CN" altLang="en-US" dirty="0"/>
          </a:p>
        </p:txBody>
      </p:sp>
      <p:sp>
        <p:nvSpPr>
          <p:cNvPr id="3" name="文本框 2">
            <a:extLst>
              <a:ext uri="{FF2B5EF4-FFF2-40B4-BE49-F238E27FC236}">
                <a16:creationId xmlns:a16="http://schemas.microsoft.com/office/drawing/2014/main" id="{3F47ADD4-1401-7F18-D9B9-FD5234787B86}"/>
              </a:ext>
            </a:extLst>
          </p:cNvPr>
          <p:cNvSpPr txBox="1"/>
          <p:nvPr/>
        </p:nvSpPr>
        <p:spPr>
          <a:xfrm>
            <a:off x="1915070" y="1324184"/>
            <a:ext cx="8896709" cy="919401"/>
          </a:xfrm>
          <a:prstGeom prst="roundRect">
            <a:avLst/>
          </a:prstGeom>
          <a:solidFill>
            <a:schemeClr val="accent4">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Can we use the LLM to achieve “one model for all networking tasks” with even better performance?</a:t>
            </a:r>
            <a:endParaRPr lang="zh-CN" altLang="en-US" sz="2400" dirty="0">
              <a:solidFill>
                <a:schemeClr val="tx1"/>
              </a:solidFill>
              <a:latin typeface="Abadi" panose="020B0604020104020204" pitchFamily="34" charset="0"/>
            </a:endParaRPr>
          </a:p>
        </p:txBody>
      </p:sp>
      <p:sp>
        <p:nvSpPr>
          <p:cNvPr id="4" name="文本框 3">
            <a:extLst>
              <a:ext uri="{FF2B5EF4-FFF2-40B4-BE49-F238E27FC236}">
                <a16:creationId xmlns:a16="http://schemas.microsoft.com/office/drawing/2014/main" id="{F505798D-EBFE-5542-C8B6-6E945B6F19A5}"/>
              </a:ext>
            </a:extLst>
          </p:cNvPr>
          <p:cNvSpPr txBox="1"/>
          <p:nvPr/>
        </p:nvSpPr>
        <p:spPr>
          <a:xfrm>
            <a:off x="3352795" y="2465747"/>
            <a:ext cx="7458983" cy="510778"/>
          </a:xfrm>
          <a:prstGeom prst="roundRect">
            <a:avLst/>
          </a:prstGeom>
          <a:solidFill>
            <a:schemeClr val="accent2">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Of course!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can do that for us!</a:t>
            </a:r>
            <a:endParaRPr lang="zh-CN" altLang="en-US" sz="2400" dirty="0">
              <a:solidFill>
                <a:schemeClr val="tx1"/>
              </a:solidFill>
              <a:latin typeface="Abadi" panose="020B0604020104020204" pitchFamily="34" charset="0"/>
            </a:endParaRPr>
          </a:p>
        </p:txBody>
      </p:sp>
      <p:sp>
        <p:nvSpPr>
          <p:cNvPr id="5" name="文本框 4">
            <a:extLst>
              <a:ext uri="{FF2B5EF4-FFF2-40B4-BE49-F238E27FC236}">
                <a16:creationId xmlns:a16="http://schemas.microsoft.com/office/drawing/2014/main" id="{2AEE4A6F-1AE0-69C9-532D-D75E1ED98055}"/>
              </a:ext>
            </a:extLst>
          </p:cNvPr>
          <p:cNvSpPr txBox="1"/>
          <p:nvPr/>
        </p:nvSpPr>
        <p:spPr>
          <a:xfrm>
            <a:off x="1915070" y="3284825"/>
            <a:ext cx="8896709" cy="510778"/>
          </a:xfrm>
          <a:prstGeom prst="roundRect">
            <a:avLst/>
          </a:prstGeom>
          <a:solidFill>
            <a:schemeClr val="accent4">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Is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applicable to various LLMs?</a:t>
            </a:r>
            <a:endParaRPr lang="zh-CN" altLang="en-US" sz="2400" dirty="0">
              <a:solidFill>
                <a:schemeClr val="tx1"/>
              </a:solidFill>
              <a:latin typeface="Abadi" panose="020B0604020104020204" pitchFamily="34" charset="0"/>
            </a:endParaRPr>
          </a:p>
        </p:txBody>
      </p:sp>
      <p:sp>
        <p:nvSpPr>
          <p:cNvPr id="8" name="文本框 7">
            <a:extLst>
              <a:ext uri="{FF2B5EF4-FFF2-40B4-BE49-F238E27FC236}">
                <a16:creationId xmlns:a16="http://schemas.microsoft.com/office/drawing/2014/main" id="{2D513609-DFFA-6592-C0DB-352F2D3DBD00}"/>
              </a:ext>
            </a:extLst>
          </p:cNvPr>
          <p:cNvSpPr txBox="1"/>
          <p:nvPr/>
        </p:nvSpPr>
        <p:spPr>
          <a:xfrm>
            <a:off x="3352795" y="4017765"/>
            <a:ext cx="7458983" cy="510778"/>
          </a:xfrm>
          <a:prstGeom prst="roundRect">
            <a:avLst/>
          </a:prstGeom>
          <a:solidFill>
            <a:schemeClr val="accent2">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Of course!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is compatible with different LLMs!</a:t>
            </a:r>
            <a:endParaRPr lang="zh-CN" altLang="en-US" sz="2400" dirty="0">
              <a:solidFill>
                <a:schemeClr val="tx1"/>
              </a:solidFill>
              <a:latin typeface="Abadi" panose="020B0604020104020204" pitchFamily="34" charset="0"/>
            </a:endParaRPr>
          </a:p>
        </p:txBody>
      </p:sp>
      <p:sp>
        <p:nvSpPr>
          <p:cNvPr id="9" name="文本框 8">
            <a:extLst>
              <a:ext uri="{FF2B5EF4-FFF2-40B4-BE49-F238E27FC236}">
                <a16:creationId xmlns:a16="http://schemas.microsoft.com/office/drawing/2014/main" id="{A3262429-CE29-BDAF-9326-1AEC6DBC0878}"/>
              </a:ext>
            </a:extLst>
          </p:cNvPr>
          <p:cNvSpPr txBox="1"/>
          <p:nvPr/>
        </p:nvSpPr>
        <p:spPr>
          <a:xfrm>
            <a:off x="1915069" y="4836843"/>
            <a:ext cx="8896709" cy="510778"/>
          </a:xfrm>
          <a:prstGeom prst="roundRect">
            <a:avLst/>
          </a:prstGeom>
          <a:solidFill>
            <a:schemeClr val="accent4">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Is this the end story of using LLMs for networking?</a:t>
            </a:r>
            <a:endParaRPr lang="zh-CN" altLang="en-US" sz="2400" dirty="0">
              <a:solidFill>
                <a:schemeClr val="tx1"/>
              </a:solidFill>
              <a:latin typeface="Abadi" panose="020B0604020104020204" pitchFamily="34" charset="0"/>
            </a:endParaRPr>
          </a:p>
        </p:txBody>
      </p:sp>
      <p:sp>
        <p:nvSpPr>
          <p:cNvPr id="12" name="文本框 11">
            <a:extLst>
              <a:ext uri="{FF2B5EF4-FFF2-40B4-BE49-F238E27FC236}">
                <a16:creationId xmlns:a16="http://schemas.microsoft.com/office/drawing/2014/main" id="{253CA1CB-6E68-2ABF-9FFC-B40B4DC4424A}"/>
              </a:ext>
            </a:extLst>
          </p:cNvPr>
          <p:cNvSpPr txBox="1"/>
          <p:nvPr/>
        </p:nvSpPr>
        <p:spPr>
          <a:xfrm>
            <a:off x="3352795" y="5569783"/>
            <a:ext cx="7458983" cy="919401"/>
          </a:xfrm>
          <a:prstGeom prst="roundRect">
            <a:avLst/>
          </a:prstGeom>
          <a:solidFill>
            <a:schemeClr val="accent2">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No! We hope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can inspire more researches on LLMs for networking!</a:t>
            </a:r>
            <a:endParaRPr lang="zh-CN" altLang="en-US" sz="2400" dirty="0">
              <a:solidFill>
                <a:schemeClr val="tx1"/>
              </a:solidFill>
              <a:latin typeface="Abadi" panose="020B0604020104020204" pitchFamily="34" charset="0"/>
            </a:endParaRPr>
          </a:p>
        </p:txBody>
      </p:sp>
      <p:pic>
        <p:nvPicPr>
          <p:cNvPr id="19" name="图片 18">
            <a:extLst>
              <a:ext uri="{FF2B5EF4-FFF2-40B4-BE49-F238E27FC236}">
                <a16:creationId xmlns:a16="http://schemas.microsoft.com/office/drawing/2014/main" id="{EC3CCD61-1764-E2C8-E10C-127E920AA46D}"/>
              </a:ext>
            </a:extLst>
          </p:cNvPr>
          <p:cNvPicPr>
            <a:picLocks noChangeAspect="1"/>
          </p:cNvPicPr>
          <p:nvPr/>
        </p:nvPicPr>
        <p:blipFill>
          <a:blip r:embed="rId3"/>
          <a:stretch>
            <a:fillRect/>
          </a:stretch>
        </p:blipFill>
        <p:spPr>
          <a:xfrm>
            <a:off x="2611806" y="2387549"/>
            <a:ext cx="667173" cy="667173"/>
          </a:xfrm>
          <a:prstGeom prst="rect">
            <a:avLst/>
          </a:prstGeom>
        </p:spPr>
      </p:pic>
      <p:pic>
        <p:nvPicPr>
          <p:cNvPr id="31" name="图片 30">
            <a:extLst>
              <a:ext uri="{FF2B5EF4-FFF2-40B4-BE49-F238E27FC236}">
                <a16:creationId xmlns:a16="http://schemas.microsoft.com/office/drawing/2014/main" id="{EFBF737B-ABB0-DB41-4649-E4737EC510D0}"/>
              </a:ext>
            </a:extLst>
          </p:cNvPr>
          <p:cNvPicPr>
            <a:picLocks noChangeAspect="1"/>
          </p:cNvPicPr>
          <p:nvPr/>
        </p:nvPicPr>
        <p:blipFill>
          <a:blip r:embed="rId4"/>
          <a:stretch>
            <a:fillRect/>
          </a:stretch>
        </p:blipFill>
        <p:spPr>
          <a:xfrm>
            <a:off x="1248068" y="1450383"/>
            <a:ext cx="667002" cy="667002"/>
          </a:xfrm>
          <a:prstGeom prst="rect">
            <a:avLst/>
          </a:prstGeom>
        </p:spPr>
      </p:pic>
      <p:pic>
        <p:nvPicPr>
          <p:cNvPr id="33" name="图片 32">
            <a:extLst>
              <a:ext uri="{FF2B5EF4-FFF2-40B4-BE49-F238E27FC236}">
                <a16:creationId xmlns:a16="http://schemas.microsoft.com/office/drawing/2014/main" id="{8D67811A-0340-F31C-4E74-8DFC4042F089}"/>
              </a:ext>
            </a:extLst>
          </p:cNvPr>
          <p:cNvPicPr>
            <a:picLocks noChangeAspect="1"/>
          </p:cNvPicPr>
          <p:nvPr/>
        </p:nvPicPr>
        <p:blipFill>
          <a:blip r:embed="rId4"/>
          <a:stretch>
            <a:fillRect/>
          </a:stretch>
        </p:blipFill>
        <p:spPr>
          <a:xfrm>
            <a:off x="1248068" y="3206713"/>
            <a:ext cx="667002" cy="667002"/>
          </a:xfrm>
          <a:prstGeom prst="rect">
            <a:avLst/>
          </a:prstGeom>
        </p:spPr>
      </p:pic>
      <p:pic>
        <p:nvPicPr>
          <p:cNvPr id="34" name="图片 33">
            <a:extLst>
              <a:ext uri="{FF2B5EF4-FFF2-40B4-BE49-F238E27FC236}">
                <a16:creationId xmlns:a16="http://schemas.microsoft.com/office/drawing/2014/main" id="{A40CE048-B82B-0E46-968D-A3B4E636CD2F}"/>
              </a:ext>
            </a:extLst>
          </p:cNvPr>
          <p:cNvPicPr>
            <a:picLocks noChangeAspect="1"/>
          </p:cNvPicPr>
          <p:nvPr/>
        </p:nvPicPr>
        <p:blipFill>
          <a:blip r:embed="rId4"/>
          <a:stretch>
            <a:fillRect/>
          </a:stretch>
        </p:blipFill>
        <p:spPr>
          <a:xfrm>
            <a:off x="1248068" y="4758731"/>
            <a:ext cx="667002" cy="667002"/>
          </a:xfrm>
          <a:prstGeom prst="rect">
            <a:avLst/>
          </a:prstGeom>
        </p:spPr>
      </p:pic>
      <p:pic>
        <p:nvPicPr>
          <p:cNvPr id="35" name="图片 34">
            <a:extLst>
              <a:ext uri="{FF2B5EF4-FFF2-40B4-BE49-F238E27FC236}">
                <a16:creationId xmlns:a16="http://schemas.microsoft.com/office/drawing/2014/main" id="{35D08A12-6BF4-963B-F033-7EBA687734F1}"/>
              </a:ext>
            </a:extLst>
          </p:cNvPr>
          <p:cNvPicPr>
            <a:picLocks noChangeAspect="1"/>
          </p:cNvPicPr>
          <p:nvPr/>
        </p:nvPicPr>
        <p:blipFill>
          <a:blip r:embed="rId3"/>
          <a:stretch>
            <a:fillRect/>
          </a:stretch>
        </p:blipFill>
        <p:spPr>
          <a:xfrm>
            <a:off x="2611806" y="3943580"/>
            <a:ext cx="667173" cy="667173"/>
          </a:xfrm>
          <a:prstGeom prst="rect">
            <a:avLst/>
          </a:prstGeom>
        </p:spPr>
      </p:pic>
      <p:pic>
        <p:nvPicPr>
          <p:cNvPr id="36" name="图片 35">
            <a:extLst>
              <a:ext uri="{FF2B5EF4-FFF2-40B4-BE49-F238E27FC236}">
                <a16:creationId xmlns:a16="http://schemas.microsoft.com/office/drawing/2014/main" id="{FEF67EF4-B16C-BE98-6A1F-FFFA5B3A8290}"/>
              </a:ext>
            </a:extLst>
          </p:cNvPr>
          <p:cNvPicPr>
            <a:picLocks noChangeAspect="1"/>
          </p:cNvPicPr>
          <p:nvPr/>
        </p:nvPicPr>
        <p:blipFill>
          <a:blip r:embed="rId3"/>
          <a:stretch>
            <a:fillRect/>
          </a:stretch>
        </p:blipFill>
        <p:spPr>
          <a:xfrm>
            <a:off x="2611805" y="5695896"/>
            <a:ext cx="667173" cy="667173"/>
          </a:xfrm>
          <a:prstGeom prst="rect">
            <a:avLst/>
          </a:prstGeom>
        </p:spPr>
      </p:pic>
    </p:spTree>
    <p:extLst>
      <p:ext uri="{BB962C8B-B14F-4D97-AF65-F5344CB8AC3E}">
        <p14:creationId xmlns:p14="http://schemas.microsoft.com/office/powerpoint/2010/main" val="25286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9"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7" y="1085457"/>
            <a:ext cx="11711305" cy="943491"/>
          </a:xfrm>
        </p:spPr>
        <p:txBody>
          <a:bodyPr>
            <a:normAutofit/>
          </a:bodyPr>
          <a:lstStyle/>
          <a:p>
            <a:r>
              <a:rPr lang="en-US" altLang="zh-CN" sz="4400" dirty="0">
                <a:solidFill>
                  <a:srgbClr val="C00000"/>
                </a:solidFill>
                <a:latin typeface="Abadi" panose="020B0604020104020204" pitchFamily="34" charset="0"/>
                <a:ea typeface="黑体" panose="02010609060101010101" pitchFamily="49" charset="-122"/>
              </a:rPr>
              <a:t>Thank you!</a:t>
            </a:r>
            <a:endParaRPr lang="en-US" sz="4400" dirty="0">
              <a:solidFill>
                <a:srgbClr val="C00000"/>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26</a:t>
            </a:fld>
            <a:endParaRPr lang="zh-CN" altLang="en-US" dirty="0"/>
          </a:p>
        </p:txBody>
      </p:sp>
      <p:sp>
        <p:nvSpPr>
          <p:cNvPr id="8" name="TextBox 8">
            <a:extLst>
              <a:ext uri="{FF2B5EF4-FFF2-40B4-BE49-F238E27FC236}">
                <a16:creationId xmlns:a16="http://schemas.microsoft.com/office/drawing/2014/main" id="{D8C3CDA7-5A44-902A-E6F4-6FE2FD34C30E}"/>
              </a:ext>
            </a:extLst>
          </p:cNvPr>
          <p:cNvSpPr txBox="1"/>
          <p:nvPr/>
        </p:nvSpPr>
        <p:spPr>
          <a:xfrm>
            <a:off x="1420208" y="2184683"/>
            <a:ext cx="9351577" cy="183640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dirty="0">
                <a:latin typeface="Calibri" panose="020F0502020204030204" pitchFamily="34" charset="0"/>
                <a:cs typeface="Calibri" panose="020F0502020204030204" pitchFamily="34" charset="0"/>
              </a:rPr>
              <a:t>Duo Wu</a:t>
            </a:r>
            <a:r>
              <a:rPr lang="en-US" altLang="zh-CN" sz="2800" b="1" baseline="30000" dirty="0">
                <a:latin typeface="Calibri" panose="020F0502020204030204" pitchFamily="34" charset="0"/>
                <a:cs typeface="Calibri" panose="020F0502020204030204" pitchFamily="34" charset="0"/>
              </a:rPr>
              <a:t>1</a:t>
            </a:r>
            <a:r>
              <a:rPr lang="en-US" altLang="zh-CN" sz="2800" dirty="0">
                <a:latin typeface="Calibri" panose="020F0502020204030204" pitchFamily="34" charset="0"/>
                <a:cs typeface="Calibri" panose="020F0502020204030204" pitchFamily="34" charset="0"/>
              </a:rPr>
              <a:t>, </a:t>
            </a:r>
            <a:r>
              <a:rPr lang="en-US" altLang="zh-CN" sz="2800" dirty="0" err="1">
                <a:latin typeface="Calibri" panose="020F0502020204030204" pitchFamily="34" charset="0"/>
                <a:cs typeface="Calibri" panose="020F0502020204030204" pitchFamily="34" charset="0"/>
              </a:rPr>
              <a:t>Xianda</a:t>
            </a:r>
            <a:r>
              <a:rPr lang="en-US" altLang="zh-CN" sz="2800" dirty="0">
                <a:latin typeface="Calibri" panose="020F0502020204030204" pitchFamily="34" charset="0"/>
                <a:cs typeface="Calibri" panose="020F0502020204030204" pitchFamily="34" charset="0"/>
              </a:rPr>
              <a:t> Wang</a:t>
            </a:r>
            <a:r>
              <a:rPr lang="en-US" altLang="zh-CN" sz="2800" baseline="30000" dirty="0">
                <a:latin typeface="Calibri" panose="020F0502020204030204" pitchFamily="34" charset="0"/>
                <a:cs typeface="Calibri" panose="020F0502020204030204" pitchFamily="34" charset="0"/>
              </a:rPr>
              <a:t>1</a:t>
            </a:r>
            <a:r>
              <a:rPr lang="en-US" altLang="zh-CN" sz="2800" dirty="0">
                <a:latin typeface="Calibri" panose="020F0502020204030204" pitchFamily="34" charset="0"/>
                <a:cs typeface="Calibri" panose="020F0502020204030204" pitchFamily="34" charset="0"/>
              </a:rPr>
              <a:t>, </a:t>
            </a:r>
            <a:r>
              <a:rPr lang="en-US" altLang="zh-CN" sz="2800" dirty="0" err="1">
                <a:latin typeface="Calibri" panose="020F0502020204030204" pitchFamily="34" charset="0"/>
                <a:cs typeface="Calibri" panose="020F0502020204030204" pitchFamily="34" charset="0"/>
              </a:rPr>
              <a:t>Yaqi</a:t>
            </a:r>
            <a:r>
              <a:rPr lang="en-US" altLang="zh-CN" sz="2800" dirty="0">
                <a:latin typeface="Calibri" panose="020F0502020204030204" pitchFamily="34" charset="0"/>
                <a:cs typeface="Calibri" panose="020F0502020204030204" pitchFamily="34" charset="0"/>
              </a:rPr>
              <a:t> Qiao</a:t>
            </a:r>
            <a:r>
              <a:rPr lang="en-US" altLang="zh-CN" sz="2800" baseline="30000" dirty="0">
                <a:latin typeface="Calibri" panose="020F0502020204030204" pitchFamily="34" charset="0"/>
                <a:cs typeface="Calibri" panose="020F0502020204030204" pitchFamily="34" charset="0"/>
              </a:rPr>
              <a:t>1</a:t>
            </a:r>
            <a:r>
              <a:rPr lang="en-US" altLang="zh-CN" sz="2800" dirty="0">
                <a:latin typeface="Calibri" panose="020F0502020204030204" pitchFamily="34" charset="0"/>
                <a:cs typeface="Calibri" panose="020F0502020204030204" pitchFamily="34" charset="0"/>
              </a:rPr>
              <a:t>, Zhi Wang</a:t>
            </a:r>
            <a:r>
              <a:rPr lang="en-US" altLang="zh-CN" sz="2800" baseline="30000" dirty="0">
                <a:latin typeface="Calibri" panose="020F0502020204030204" pitchFamily="34" charset="0"/>
                <a:cs typeface="Calibri" panose="020F0502020204030204" pitchFamily="34" charset="0"/>
              </a:rPr>
              <a:t>2</a:t>
            </a:r>
            <a:r>
              <a:rPr lang="en-US" altLang="zh-CN" sz="2800" dirty="0">
                <a:latin typeface="Calibri" panose="020F0502020204030204" pitchFamily="34" charset="0"/>
                <a:cs typeface="Calibri" panose="020F0502020204030204" pitchFamily="34" charset="0"/>
              </a:rPr>
              <a:t>, </a:t>
            </a:r>
            <a:r>
              <a:rPr lang="en-US" altLang="zh-CN" sz="2800" dirty="0" err="1">
                <a:latin typeface="Calibri" panose="020F0502020204030204" pitchFamily="34" charset="0"/>
                <a:cs typeface="Calibri" panose="020F0502020204030204" pitchFamily="34" charset="0"/>
              </a:rPr>
              <a:t>Junchen</a:t>
            </a:r>
            <a:r>
              <a:rPr lang="en-US" altLang="zh-CN" sz="2800" dirty="0">
                <a:latin typeface="Calibri" panose="020F0502020204030204" pitchFamily="34" charset="0"/>
                <a:cs typeface="Calibri" panose="020F0502020204030204" pitchFamily="34" charset="0"/>
              </a:rPr>
              <a:t> Jiang</a:t>
            </a:r>
            <a:r>
              <a:rPr lang="en-US" altLang="zh-CN" sz="2800" baseline="30000" dirty="0">
                <a:latin typeface="Calibri" panose="020F0502020204030204" pitchFamily="34" charset="0"/>
                <a:cs typeface="Calibri" panose="020F0502020204030204" pitchFamily="34" charset="0"/>
              </a:rPr>
              <a:t>3</a:t>
            </a:r>
            <a:r>
              <a:rPr lang="en-US" altLang="zh-CN" sz="2800" dirty="0">
                <a:latin typeface="Calibri" panose="020F0502020204030204" pitchFamily="34" charset="0"/>
                <a:cs typeface="Calibri" panose="020F0502020204030204" pitchFamily="34" charset="0"/>
              </a:rPr>
              <a:t>, </a:t>
            </a:r>
            <a:r>
              <a:rPr lang="en-US" altLang="zh-CN" sz="2800" dirty="0" err="1">
                <a:latin typeface="Calibri" panose="020F0502020204030204" pitchFamily="34" charset="0"/>
                <a:cs typeface="Calibri" panose="020F0502020204030204" pitchFamily="34" charset="0"/>
              </a:rPr>
              <a:t>Shuguang</a:t>
            </a:r>
            <a:r>
              <a:rPr lang="en-US" altLang="zh-CN" sz="2800" dirty="0">
                <a:latin typeface="Calibri" panose="020F0502020204030204" pitchFamily="34" charset="0"/>
                <a:cs typeface="Calibri" panose="020F0502020204030204" pitchFamily="34" charset="0"/>
              </a:rPr>
              <a:t> Cui</a:t>
            </a:r>
            <a:r>
              <a:rPr lang="en-US" altLang="zh-CN" sz="2800" baseline="30000" dirty="0">
                <a:latin typeface="Calibri" panose="020F0502020204030204" pitchFamily="34" charset="0"/>
                <a:cs typeface="Calibri" panose="020F0502020204030204" pitchFamily="34" charset="0"/>
              </a:rPr>
              <a:t>1</a:t>
            </a:r>
            <a:r>
              <a:rPr lang="en-US" altLang="zh-CN" sz="2800" dirty="0">
                <a:latin typeface="Calibri" panose="020F0502020204030204" pitchFamily="34" charset="0"/>
                <a:cs typeface="Calibri" panose="020F0502020204030204" pitchFamily="34" charset="0"/>
              </a:rPr>
              <a:t>, </a:t>
            </a:r>
            <a:r>
              <a:rPr lang="en-US" altLang="zh-CN" sz="2800" dirty="0" err="1">
                <a:latin typeface="Calibri" panose="020F0502020204030204" pitchFamily="34" charset="0"/>
                <a:cs typeface="Calibri" panose="020F0502020204030204" pitchFamily="34" charset="0"/>
              </a:rPr>
              <a:t>Fangxin</a:t>
            </a:r>
            <a:r>
              <a:rPr lang="en-US" altLang="zh-CN" sz="2800" dirty="0">
                <a:latin typeface="Calibri" panose="020F0502020204030204" pitchFamily="34" charset="0"/>
                <a:cs typeface="Calibri" panose="020F0502020204030204" pitchFamily="34" charset="0"/>
              </a:rPr>
              <a:t> Wang</a:t>
            </a:r>
            <a:r>
              <a:rPr lang="en-US" altLang="zh-CN" sz="2800" baseline="30000" dirty="0">
                <a:latin typeface="Calibri" panose="020F0502020204030204" pitchFamily="34" charset="0"/>
                <a:cs typeface="Calibri" panose="020F0502020204030204" pitchFamily="34" charset="0"/>
              </a:rPr>
              <a:t>1</a:t>
            </a:r>
          </a:p>
          <a:p>
            <a:pPr algn="ctr">
              <a:spcBef>
                <a:spcPts val="2400"/>
              </a:spcBef>
            </a:pPr>
            <a:r>
              <a:rPr lang="en-US" altLang="zh-CN" sz="2800" baseline="30000" dirty="0">
                <a:latin typeface="Calibri" panose="020F0502020204030204" pitchFamily="34" charset="0"/>
                <a:cs typeface="Calibri" panose="020F0502020204030204" pitchFamily="34" charset="0"/>
              </a:rPr>
              <a:t>Check out our paper for more details: </a:t>
            </a:r>
            <a:r>
              <a:rPr lang="en-US" altLang="zh-CN" sz="2800" baseline="30000" dirty="0">
                <a:latin typeface="Calibri" panose="020F0502020204030204" pitchFamily="34" charset="0"/>
                <a:cs typeface="Calibri" panose="020F0502020204030204" pitchFamily="34" charset="0"/>
                <a:hlinkClick r:id="rId3"/>
              </a:rPr>
              <a:t>https://doi.org/10.1145/3651890.3672268</a:t>
            </a:r>
            <a:r>
              <a:rPr lang="en-US" altLang="zh-CN" sz="2800" baseline="30000" dirty="0">
                <a:latin typeface="Calibri" panose="020F0502020204030204" pitchFamily="34" charset="0"/>
                <a:cs typeface="Calibri" panose="020F0502020204030204" pitchFamily="34" charset="0"/>
              </a:rPr>
              <a:t> </a:t>
            </a:r>
          </a:p>
          <a:p>
            <a:pPr algn="ctr"/>
            <a:r>
              <a:rPr lang="en-US" altLang="zh-CN" sz="2800" baseline="30000" dirty="0">
                <a:latin typeface="Calibri" panose="020F0502020204030204" pitchFamily="34" charset="0"/>
                <a:cs typeface="Calibri" panose="020F0502020204030204" pitchFamily="34" charset="0"/>
              </a:rPr>
              <a:t>Check out our </a:t>
            </a:r>
            <a:r>
              <a:rPr lang="en-US" altLang="zh-CN" sz="2800" baseline="30000" dirty="0" err="1">
                <a:latin typeface="Calibri" panose="020F0502020204030204" pitchFamily="34" charset="0"/>
                <a:cs typeface="Calibri" panose="020F0502020204030204" pitchFamily="34" charset="0"/>
              </a:rPr>
              <a:t>github</a:t>
            </a:r>
            <a:r>
              <a:rPr lang="en-US" altLang="zh-CN" sz="2800" baseline="30000" dirty="0">
                <a:latin typeface="Calibri" panose="020F0502020204030204" pitchFamily="34" charset="0"/>
                <a:cs typeface="Calibri" panose="020F0502020204030204" pitchFamily="34" charset="0"/>
              </a:rPr>
              <a:t> repository: </a:t>
            </a:r>
            <a:r>
              <a:rPr lang="en-US" altLang="zh-CN" sz="2800" baseline="30000" dirty="0">
                <a:latin typeface="Calibri" panose="020F0502020204030204" pitchFamily="34" charset="0"/>
                <a:cs typeface="Calibri" panose="020F0502020204030204" pitchFamily="34" charset="0"/>
                <a:hlinkClick r:id="rId4"/>
              </a:rPr>
              <a:t>https://github.com/duowuyms/NetLLM</a:t>
            </a:r>
            <a:r>
              <a:rPr lang="en-US" altLang="zh-CN" sz="2800" baseline="30000" dirty="0">
                <a:latin typeface="Calibri" panose="020F0502020204030204" pitchFamily="34" charset="0"/>
                <a:cs typeface="Calibri" panose="020F0502020204030204" pitchFamily="34" charset="0"/>
              </a:rPr>
              <a:t> </a:t>
            </a:r>
          </a:p>
        </p:txBody>
      </p:sp>
      <p:pic>
        <p:nvPicPr>
          <p:cNvPr id="9" name="Picture 6">
            <a:extLst>
              <a:ext uri="{FF2B5EF4-FFF2-40B4-BE49-F238E27FC236}">
                <a16:creationId xmlns:a16="http://schemas.microsoft.com/office/drawing/2014/main" id="{EC61E210-40FD-15F2-F544-9F5BB7EF29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1900" y="3918005"/>
            <a:ext cx="3138092" cy="2510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74A705F7-CF28-5C10-1205-787EF51BA07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82694" y="4099875"/>
            <a:ext cx="33274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FF15B491-9AE9-F055-D2B3-7A5739202B1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190467" y="4239576"/>
            <a:ext cx="1811060" cy="18002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5C7D73E2-4935-5316-2D4E-DB51B42C1FD6}"/>
              </a:ext>
            </a:extLst>
          </p:cNvPr>
          <p:cNvSpPr txBox="1"/>
          <p:nvPr/>
        </p:nvSpPr>
        <p:spPr>
          <a:xfrm>
            <a:off x="1841500" y="6134100"/>
            <a:ext cx="2184400" cy="461665"/>
          </a:xfrm>
          <a:prstGeom prst="rect">
            <a:avLst/>
          </a:prstGeom>
          <a:noFill/>
        </p:spPr>
        <p:txBody>
          <a:bodyPr wrap="square" rtlCol="0">
            <a:spAutoFit/>
          </a:bodyPr>
          <a:lstStyle/>
          <a:p>
            <a:pPr algn="ctr"/>
            <a:r>
              <a:rPr lang="en-US" altLang="zh-CN" sz="2400"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400" dirty="0">
                <a:latin typeface="Calibri" panose="020F0502020204030204" pitchFamily="34" charset="0"/>
                <a:ea typeface="Calibri" panose="020F0502020204030204" pitchFamily="34" charset="0"/>
                <a:cs typeface="Calibri" panose="020F0502020204030204" pitchFamily="34" charset="0"/>
              </a:rPr>
              <a:t>CUHK-SZ</a:t>
            </a:r>
            <a:endParaRPr lang="zh-CN" altLang="en-US" sz="24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05BBE3EF-D103-AB66-B9BF-2CBF900C65C3}"/>
              </a:ext>
            </a:extLst>
          </p:cNvPr>
          <p:cNvSpPr txBox="1"/>
          <p:nvPr/>
        </p:nvSpPr>
        <p:spPr>
          <a:xfrm>
            <a:off x="4965706" y="6134100"/>
            <a:ext cx="2184400" cy="461665"/>
          </a:xfrm>
          <a:prstGeom prst="rect">
            <a:avLst/>
          </a:prstGeom>
          <a:noFill/>
        </p:spPr>
        <p:txBody>
          <a:bodyPr wrap="square" rtlCol="0">
            <a:spAutoFit/>
          </a:bodyPr>
          <a:lstStyle/>
          <a:p>
            <a:pPr algn="ctr"/>
            <a:r>
              <a:rPr lang="en-US" altLang="zh-CN" sz="2400" baseline="30000" dirty="0">
                <a:latin typeface="Calibri" panose="020F0502020204030204" pitchFamily="34" charset="0"/>
                <a:ea typeface="Calibri" panose="020F0502020204030204" pitchFamily="34" charset="0"/>
                <a:cs typeface="Calibri" panose="020F0502020204030204" pitchFamily="34" charset="0"/>
              </a:rPr>
              <a:t>2</a:t>
            </a:r>
            <a:r>
              <a:rPr lang="en-US" altLang="zh-CN" sz="2400" dirty="0">
                <a:latin typeface="Calibri" panose="020F0502020204030204" pitchFamily="34" charset="0"/>
                <a:ea typeface="Calibri" panose="020F0502020204030204" pitchFamily="34" charset="0"/>
                <a:cs typeface="Calibri" panose="020F0502020204030204" pitchFamily="34" charset="0"/>
              </a:rPr>
              <a:t>THU</a:t>
            </a:r>
            <a:endParaRPr lang="zh-CN" altLang="en-US" sz="24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A82F6E30-0526-E000-7CD3-D34F6E760E9C}"/>
              </a:ext>
            </a:extLst>
          </p:cNvPr>
          <p:cNvSpPr txBox="1"/>
          <p:nvPr/>
        </p:nvSpPr>
        <p:spPr>
          <a:xfrm>
            <a:off x="8005382" y="6130955"/>
            <a:ext cx="2184400" cy="461665"/>
          </a:xfrm>
          <a:prstGeom prst="rect">
            <a:avLst/>
          </a:prstGeom>
          <a:noFill/>
        </p:spPr>
        <p:txBody>
          <a:bodyPr wrap="square" rtlCol="0">
            <a:spAutoFit/>
          </a:bodyPr>
          <a:lstStyle/>
          <a:p>
            <a:pPr algn="ctr"/>
            <a:r>
              <a:rPr lang="en-US" altLang="zh-CN" sz="2400" baseline="30000" dirty="0">
                <a:latin typeface="Calibri" panose="020F0502020204030204" pitchFamily="34" charset="0"/>
                <a:ea typeface="Calibri" panose="020F0502020204030204" pitchFamily="34" charset="0"/>
                <a:cs typeface="Calibri" panose="020F0502020204030204" pitchFamily="34" charset="0"/>
              </a:rPr>
              <a:t>3</a:t>
            </a:r>
            <a:r>
              <a:rPr lang="en-US" altLang="zh-CN" sz="2400" dirty="0">
                <a:latin typeface="Calibri" panose="020F0502020204030204" pitchFamily="34" charset="0"/>
                <a:ea typeface="Calibri" panose="020F0502020204030204" pitchFamily="34" charset="0"/>
                <a:cs typeface="Calibri" panose="020F0502020204030204" pitchFamily="34" charset="0"/>
              </a:rPr>
              <a:t>UChicago</a:t>
            </a:r>
            <a:endParaRPr lang="zh-CN"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7099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Deep Learning in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lnSpcReduction="10000"/>
          </a:bodyPr>
          <a:lstStyle/>
          <a:p>
            <a:pPr marL="0" indent="0">
              <a:lnSpc>
                <a:spcPct val="100000"/>
              </a:lnSpc>
              <a:buNone/>
            </a:pPr>
            <a:r>
              <a:rPr lang="en-US" altLang="zh-CN" dirty="0">
                <a:latin typeface="Abadi" panose="020B0604020104020204" pitchFamily="34" charset="0"/>
              </a:rPr>
              <a:t>Deep learning (DL) has been used to solve complex </a:t>
            </a:r>
            <a:r>
              <a:rPr lang="en-US" altLang="zh-CN" dirty="0">
                <a:solidFill>
                  <a:srgbClr val="7030A0"/>
                </a:solidFill>
                <a:latin typeface="Abadi" panose="020B0604020104020204" pitchFamily="34" charset="0"/>
              </a:rPr>
              <a:t>prediction and decision-making tasks in networking.</a:t>
            </a:r>
          </a:p>
          <a:p>
            <a:pPr marL="0" indent="0">
              <a:lnSpc>
                <a:spcPct val="100000"/>
              </a:lnSpc>
              <a:buNone/>
            </a:pPr>
            <a:r>
              <a:rPr lang="en-US" altLang="zh-CN" dirty="0">
                <a:latin typeface="Abadi" panose="020B0604020104020204" pitchFamily="34" charset="0"/>
              </a:rPr>
              <a:t>Prediction tasks</a:t>
            </a:r>
          </a:p>
          <a:p>
            <a:pPr marL="360000" indent="0">
              <a:lnSpc>
                <a:spcPct val="100000"/>
              </a:lnSpc>
              <a:buNone/>
            </a:pPr>
            <a:r>
              <a:rPr lang="en-US" altLang="zh-CN" sz="2400" dirty="0">
                <a:latin typeface="Abadi" panose="020B0604020104020204" pitchFamily="34" charset="0"/>
              </a:rPr>
              <a:t>Traffic classification </a:t>
            </a:r>
            <a:r>
              <a:rPr lang="en-US" altLang="zh-CN" sz="2000" dirty="0">
                <a:latin typeface="Abadi" panose="020B0604020104020204" pitchFamily="34" charset="0"/>
              </a:rPr>
              <a:t>(WWW ’22)</a:t>
            </a:r>
          </a:p>
          <a:p>
            <a:pPr marL="360000" indent="0">
              <a:lnSpc>
                <a:spcPct val="100000"/>
              </a:lnSpc>
              <a:buNone/>
            </a:pPr>
            <a:r>
              <a:rPr lang="en-US" altLang="zh-CN" sz="2400" dirty="0">
                <a:latin typeface="Abadi" panose="020B0604020104020204" pitchFamily="34" charset="0"/>
              </a:rPr>
              <a:t>Bandwidth prediction </a:t>
            </a:r>
            <a:r>
              <a:rPr lang="en-US" altLang="zh-CN" sz="2000" dirty="0">
                <a:latin typeface="Abadi" panose="020B0604020104020204" pitchFamily="34" charset="0"/>
              </a:rPr>
              <a:t>(NSDI ’20)</a:t>
            </a:r>
          </a:p>
          <a:p>
            <a:pPr marL="360000" indent="0">
              <a:lnSpc>
                <a:spcPct val="100000"/>
              </a:lnSpc>
              <a:buNone/>
            </a:pPr>
            <a:r>
              <a:rPr lang="en-US" altLang="zh-CN" sz="2400" dirty="0">
                <a:latin typeface="Abadi" panose="020B0604020104020204" pitchFamily="34" charset="0"/>
              </a:rPr>
              <a:t>Viewport prediction </a:t>
            </a:r>
            <a:r>
              <a:rPr lang="en-US" altLang="zh-CN" sz="2000" dirty="0">
                <a:latin typeface="Abadi" panose="020B0604020104020204" pitchFamily="34" charset="0"/>
              </a:rPr>
              <a:t>(TPAMI ’22)</a:t>
            </a:r>
          </a:p>
          <a:p>
            <a:pPr marL="0" indent="0">
              <a:lnSpc>
                <a:spcPct val="100000"/>
              </a:lnSpc>
              <a:buNone/>
            </a:pPr>
            <a:r>
              <a:rPr lang="en-US" altLang="zh-CN" dirty="0">
                <a:latin typeface="Abadi" panose="020B0604020104020204" pitchFamily="34" charset="0"/>
              </a:rPr>
              <a:t>Decision-making tasks</a:t>
            </a:r>
          </a:p>
          <a:p>
            <a:pPr marL="360000" indent="0">
              <a:lnSpc>
                <a:spcPct val="100000"/>
              </a:lnSpc>
              <a:buNone/>
            </a:pPr>
            <a:r>
              <a:rPr lang="en-US" altLang="zh-CN" sz="2400" dirty="0">
                <a:latin typeface="Abadi" panose="020B0604020104020204" pitchFamily="34" charset="0"/>
              </a:rPr>
              <a:t>Congestion control </a:t>
            </a:r>
            <a:r>
              <a:rPr lang="en-US" altLang="zh-CN" sz="2000" dirty="0">
                <a:latin typeface="Abadi" panose="020B0604020104020204" pitchFamily="34" charset="0"/>
              </a:rPr>
              <a:t>(SIGCOMM ’20, ’23)</a:t>
            </a:r>
          </a:p>
          <a:p>
            <a:pPr marL="360000" indent="0">
              <a:lnSpc>
                <a:spcPct val="100000"/>
              </a:lnSpc>
              <a:buNone/>
            </a:pPr>
            <a:r>
              <a:rPr lang="en-US" altLang="zh-CN" sz="2400" dirty="0">
                <a:latin typeface="Abadi" panose="020B0604020104020204" pitchFamily="34" charset="0"/>
              </a:rPr>
              <a:t>Adaptive bitrate streaming </a:t>
            </a:r>
            <a:r>
              <a:rPr lang="en-US" altLang="zh-CN" sz="2000" dirty="0">
                <a:latin typeface="Abadi" panose="020B0604020104020204" pitchFamily="34" charset="0"/>
              </a:rPr>
              <a:t>(SIGCOMM ’17, ’22)</a:t>
            </a:r>
          </a:p>
          <a:p>
            <a:pPr marL="360000" indent="0">
              <a:lnSpc>
                <a:spcPct val="100000"/>
              </a:lnSpc>
              <a:buNone/>
            </a:pPr>
            <a:r>
              <a:rPr lang="en-US" altLang="zh-CN" sz="2400" dirty="0">
                <a:latin typeface="Abadi" panose="020B0604020104020204" pitchFamily="34" charset="0"/>
              </a:rPr>
              <a:t>Cloud cluster job scheduling </a:t>
            </a:r>
            <a:r>
              <a:rPr lang="en-US" altLang="zh-CN" sz="2000" dirty="0">
                <a:latin typeface="Abadi" panose="020B0604020104020204" pitchFamily="34" charset="0"/>
              </a:rPr>
              <a:t>(SIGCOMM ’19)</a:t>
            </a:r>
            <a:endParaRPr lang="en-US" altLang="zh-CN"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a:xfrm>
            <a:off x="9420519" y="6472891"/>
            <a:ext cx="2743200" cy="365125"/>
          </a:xfrm>
        </p:spPr>
        <p:txBody>
          <a:bodyPr/>
          <a:lstStyle/>
          <a:p>
            <a:fld id="{F2CE9AF3-E478-4743-B934-A2BE37569EF9}" type="slidenum">
              <a:rPr lang="zh-CN" altLang="en-US" smtClean="0"/>
              <a:t>3</a:t>
            </a:fld>
            <a:endParaRPr lang="zh-CN" altLang="en-US"/>
          </a:p>
        </p:txBody>
      </p:sp>
      <p:sp>
        <p:nvSpPr>
          <p:cNvPr id="24" name="矩形 23">
            <a:extLst>
              <a:ext uri="{FF2B5EF4-FFF2-40B4-BE49-F238E27FC236}">
                <a16:creationId xmlns:a16="http://schemas.microsoft.com/office/drawing/2014/main" id="{39E068D7-B54D-4945-ECB5-91CF545F5E0A}"/>
              </a:ext>
            </a:extLst>
          </p:cNvPr>
          <p:cNvSpPr/>
          <p:nvPr/>
        </p:nvSpPr>
        <p:spPr>
          <a:xfrm>
            <a:off x="7955639" y="2016831"/>
            <a:ext cx="2836480"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7955639" y="3670839"/>
            <a:ext cx="2836480"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26" name="云形 25">
            <a:extLst>
              <a:ext uri="{FF2B5EF4-FFF2-40B4-BE49-F238E27FC236}">
                <a16:creationId xmlns:a16="http://schemas.microsoft.com/office/drawing/2014/main" id="{3A412B8A-DCA6-113E-883E-2E6FE0EFAF78}"/>
              </a:ext>
            </a:extLst>
          </p:cNvPr>
          <p:cNvSpPr/>
          <p:nvPr/>
        </p:nvSpPr>
        <p:spPr>
          <a:xfrm>
            <a:off x="7955639" y="5107757"/>
            <a:ext cx="2836480" cy="966642"/>
          </a:xfrm>
          <a:prstGeom prst="cloud">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Network Service</a:t>
            </a:r>
            <a:endParaRPr lang="zh-CN" altLang="en-US" sz="2400" dirty="0">
              <a:solidFill>
                <a:schemeClr val="tx1"/>
              </a:solidFill>
              <a:latin typeface="Abadi" panose="020B0604020104020204" pitchFamily="34" charset="0"/>
            </a:endParaRPr>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2"/>
            <a:endCxn id="25" idx="0"/>
          </p:cNvCxnSpPr>
          <p:nvPr/>
        </p:nvCxnSpPr>
        <p:spPr>
          <a:xfrm>
            <a:off x="9373879" y="2983473"/>
            <a:ext cx="0" cy="6873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2"/>
            <a:endCxn id="26" idx="3"/>
          </p:cNvCxnSpPr>
          <p:nvPr/>
        </p:nvCxnSpPr>
        <p:spPr>
          <a:xfrm>
            <a:off x="9373879" y="4637481"/>
            <a:ext cx="0" cy="525545"/>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F9A27FFD-7D26-2217-720F-C51BF2683071}"/>
              </a:ext>
            </a:extLst>
          </p:cNvPr>
          <p:cNvPicPr>
            <a:picLocks noChangeAspect="1"/>
          </p:cNvPicPr>
          <p:nvPr/>
        </p:nvPicPr>
        <p:blipFill>
          <a:blip r:embed="rId4"/>
          <a:stretch>
            <a:fillRect/>
          </a:stretch>
        </p:blipFill>
        <p:spPr>
          <a:xfrm>
            <a:off x="8106069" y="2155287"/>
            <a:ext cx="626681" cy="709912"/>
          </a:xfrm>
          <a:prstGeom prst="rect">
            <a:avLst/>
          </a:prstGeom>
        </p:spPr>
      </p:pic>
      <p:sp>
        <p:nvSpPr>
          <p:cNvPr id="37" name="文本框 36">
            <a:extLst>
              <a:ext uri="{FF2B5EF4-FFF2-40B4-BE49-F238E27FC236}">
                <a16:creationId xmlns:a16="http://schemas.microsoft.com/office/drawing/2014/main" id="{E287A7B5-A74F-E9D4-8E2A-D9A1D868E41E}"/>
              </a:ext>
            </a:extLst>
          </p:cNvPr>
          <p:cNvSpPr txBox="1"/>
          <p:nvPr/>
        </p:nvSpPr>
        <p:spPr>
          <a:xfrm>
            <a:off x="8843841" y="2093175"/>
            <a:ext cx="1826142"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Dataset/</a:t>
            </a:r>
          </a:p>
          <a:p>
            <a:pPr algn="ctr"/>
            <a:r>
              <a:rPr lang="en-US" altLang="zh-CN" sz="2400" dirty="0">
                <a:solidFill>
                  <a:schemeClr val="tx1"/>
                </a:solidFill>
                <a:latin typeface="Abadi" panose="020B0604020104020204" pitchFamily="34" charset="0"/>
              </a:rPr>
              <a:t>Environment</a:t>
            </a:r>
            <a:endParaRPr lang="zh-CN" altLang="en-US" sz="2400" dirty="0">
              <a:solidFill>
                <a:schemeClr val="tx1"/>
              </a:solidFill>
              <a:latin typeface="Abadi" panose="020B0604020104020204" pitchFamily="34" charset="0"/>
            </a:endParaRPr>
          </a:p>
        </p:txBody>
      </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5"/>
          <a:stretch>
            <a:fillRect/>
          </a:stretch>
        </p:blipFill>
        <p:spPr>
          <a:xfrm>
            <a:off x="9545391" y="3110913"/>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10035118" y="311788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6"/>
          <a:stretch>
            <a:fillRect/>
          </a:stretch>
        </p:blipFill>
        <p:spPr>
          <a:xfrm>
            <a:off x="8050523" y="3769939"/>
            <a:ext cx="793318" cy="793318"/>
          </a:xfrm>
          <a:prstGeom prst="rect">
            <a:avLst/>
          </a:prstGeom>
        </p:spPr>
      </p:pic>
      <p:sp>
        <p:nvSpPr>
          <p:cNvPr id="43" name="文本框 42">
            <a:extLst>
              <a:ext uri="{FF2B5EF4-FFF2-40B4-BE49-F238E27FC236}">
                <a16:creationId xmlns:a16="http://schemas.microsoft.com/office/drawing/2014/main" id="{5AB6BB8A-8632-0168-485D-2B7BD3DD504E}"/>
              </a:ext>
            </a:extLst>
          </p:cNvPr>
          <p:cNvSpPr txBox="1"/>
          <p:nvPr/>
        </p:nvSpPr>
        <p:spPr>
          <a:xfrm>
            <a:off x="8385312" y="3738661"/>
            <a:ext cx="2743200" cy="830997"/>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Deep Neural Network (DNN)</a:t>
            </a:r>
            <a:endParaRPr lang="zh-CN" altLang="en-US" sz="2400" dirty="0">
              <a:solidFill>
                <a:schemeClr val="tx1"/>
              </a:solidFill>
              <a:latin typeface="Abadi" panose="020B0604020104020204" pitchFamily="34" charset="0"/>
            </a:endParaRPr>
          </a:p>
        </p:txBody>
      </p:sp>
      <p:sp>
        <p:nvSpPr>
          <p:cNvPr id="48" name="文本框 47">
            <a:extLst>
              <a:ext uri="{FF2B5EF4-FFF2-40B4-BE49-F238E27FC236}">
                <a16:creationId xmlns:a16="http://schemas.microsoft.com/office/drawing/2014/main" id="{B2A9775D-A7E1-CB72-0916-AA89A8054727}"/>
              </a:ext>
            </a:extLst>
          </p:cNvPr>
          <p:cNvSpPr txBox="1"/>
          <p:nvPr/>
        </p:nvSpPr>
        <p:spPr>
          <a:xfrm>
            <a:off x="2935469" y="6159504"/>
            <a:ext cx="6183131" cy="510778"/>
          </a:xfrm>
          <a:prstGeom prst="roundRect">
            <a:avLst/>
          </a:prstGeom>
          <a:solidFill>
            <a:schemeClr val="accent4">
              <a:lumMod val="20000"/>
              <a:lumOff val="80000"/>
            </a:schemeClr>
          </a:solidFill>
        </p:spPr>
        <p:txBody>
          <a:bodyPr wrap="square" rtlCol="0">
            <a:spAutoFit/>
          </a:bodyPr>
          <a:lstStyle/>
          <a:p>
            <a:pPr algn="ctr"/>
            <a:r>
              <a:rPr lang="en-US" altLang="zh-CN" sz="2400" dirty="0">
                <a:latin typeface="Abadi" panose="020B0604020104020204" pitchFamily="34" charset="0"/>
              </a:rPr>
              <a:t>DL in networking suffers from limits</a:t>
            </a:r>
            <a:endParaRPr lang="zh-CN" altLang="en-US" sz="2400" dirty="0">
              <a:latin typeface="Abadi" panose="020B0604020104020204" pitchFamily="34" charset="0"/>
            </a:endParaRPr>
          </a:p>
        </p:txBody>
      </p:sp>
    </p:spTree>
    <p:custDataLst>
      <p:tags r:id="rId1"/>
    </p:custDataLst>
    <p:extLst>
      <p:ext uri="{BB962C8B-B14F-4D97-AF65-F5344CB8AC3E}">
        <p14:creationId xmlns:p14="http://schemas.microsoft.com/office/powerpoint/2010/main" val="417179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7" grpId="0"/>
      <p:bldP spid="41" grpId="0"/>
      <p:bldP spid="43" grpId="0"/>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Limitation #1: Labor-intensive model engineering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sz="2800" dirty="0">
                <a:latin typeface="Abadi" panose="020B0604020104020204" pitchFamily="34" charset="0"/>
              </a:rPr>
              <a:t>The success of DL-based algorithms heavily relies on </a:t>
            </a:r>
            <a:r>
              <a:rPr lang="en-US" altLang="zh-CN" sz="2800" dirty="0">
                <a:solidFill>
                  <a:srgbClr val="7030A0"/>
                </a:solidFill>
                <a:latin typeface="Abadi" panose="020B0604020104020204" pitchFamily="34" charset="0"/>
              </a:rPr>
              <a:t>the manual design of black-box DNNs [1].</a:t>
            </a:r>
          </a:p>
          <a:p>
            <a:pPr>
              <a:lnSpc>
                <a:spcPct val="100000"/>
              </a:lnSpc>
            </a:pPr>
            <a:r>
              <a:rPr lang="en-US" altLang="zh-CN" dirty="0">
                <a:latin typeface="Abadi" panose="020B0604020104020204" pitchFamily="34" charset="0"/>
              </a:rPr>
              <a:t> Trial-and-error design manner.</a:t>
            </a:r>
            <a:endParaRPr lang="en-US" altLang="zh-CN"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4</a:t>
            </a:fld>
            <a:endParaRPr lang="zh-CN" altLang="en-US"/>
          </a:p>
        </p:txBody>
      </p:sp>
      <p:sp>
        <p:nvSpPr>
          <p:cNvPr id="26" name="云形 25">
            <a:extLst>
              <a:ext uri="{FF2B5EF4-FFF2-40B4-BE49-F238E27FC236}">
                <a16:creationId xmlns:a16="http://schemas.microsoft.com/office/drawing/2014/main" id="{3A412B8A-DCA6-113E-883E-2E6FE0EFAF78}"/>
              </a:ext>
            </a:extLst>
          </p:cNvPr>
          <p:cNvSpPr/>
          <p:nvPr/>
        </p:nvSpPr>
        <p:spPr>
          <a:xfrm>
            <a:off x="8322394" y="4867896"/>
            <a:ext cx="2868120" cy="966642"/>
          </a:xfrm>
          <a:prstGeom prst="cloud">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Network Service</a:t>
            </a:r>
            <a:endParaRPr lang="zh-CN" altLang="en-US" sz="2400" dirty="0">
              <a:solidFill>
                <a:schemeClr val="tx1"/>
              </a:solidFill>
              <a:latin typeface="Abadi" panose="020B0604020104020204" pitchFamily="34" charset="0"/>
            </a:endParaRPr>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3"/>
            <a:endCxn id="25" idx="1"/>
          </p:cNvCxnSpPr>
          <p:nvPr/>
        </p:nvCxnSpPr>
        <p:spPr>
          <a:xfrm>
            <a:off x="3889200" y="5342696"/>
            <a:ext cx="1164059"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3"/>
            <a:endCxn id="26" idx="2"/>
          </p:cNvCxnSpPr>
          <p:nvPr/>
        </p:nvCxnSpPr>
        <p:spPr>
          <a:xfrm>
            <a:off x="7280316" y="5351217"/>
            <a:ext cx="105097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32C343F-088F-A414-0287-517178CD961C}"/>
              </a:ext>
            </a:extLst>
          </p:cNvPr>
          <p:cNvGrpSpPr/>
          <p:nvPr/>
        </p:nvGrpSpPr>
        <p:grpSpPr>
          <a:xfrm>
            <a:off x="1052720" y="4859375"/>
            <a:ext cx="2836480" cy="966642"/>
            <a:chOff x="7955639" y="2016831"/>
            <a:chExt cx="2836480" cy="966642"/>
          </a:xfrm>
        </p:grpSpPr>
        <p:sp>
          <p:nvSpPr>
            <p:cNvPr id="24" name="矩形 23">
              <a:extLst>
                <a:ext uri="{FF2B5EF4-FFF2-40B4-BE49-F238E27FC236}">
                  <a16:creationId xmlns:a16="http://schemas.microsoft.com/office/drawing/2014/main" id="{39E068D7-B54D-4945-ECB5-91CF545F5E0A}"/>
                </a:ext>
              </a:extLst>
            </p:cNvPr>
            <p:cNvSpPr/>
            <p:nvPr/>
          </p:nvSpPr>
          <p:spPr>
            <a:xfrm>
              <a:off x="7955639" y="2016831"/>
              <a:ext cx="2836480"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36" name="图片 35">
              <a:extLst>
                <a:ext uri="{FF2B5EF4-FFF2-40B4-BE49-F238E27FC236}">
                  <a16:creationId xmlns:a16="http://schemas.microsoft.com/office/drawing/2014/main" id="{F9A27FFD-7D26-2217-720F-C51BF2683071}"/>
                </a:ext>
              </a:extLst>
            </p:cNvPr>
            <p:cNvPicPr>
              <a:picLocks noChangeAspect="1"/>
            </p:cNvPicPr>
            <p:nvPr/>
          </p:nvPicPr>
          <p:blipFill>
            <a:blip r:embed="rId4"/>
            <a:stretch>
              <a:fillRect/>
            </a:stretch>
          </p:blipFill>
          <p:spPr>
            <a:xfrm>
              <a:off x="8106069" y="2155287"/>
              <a:ext cx="626681" cy="709912"/>
            </a:xfrm>
            <a:prstGeom prst="rect">
              <a:avLst/>
            </a:prstGeom>
          </p:spPr>
        </p:pic>
        <p:sp>
          <p:nvSpPr>
            <p:cNvPr id="37" name="文本框 36">
              <a:extLst>
                <a:ext uri="{FF2B5EF4-FFF2-40B4-BE49-F238E27FC236}">
                  <a16:creationId xmlns:a16="http://schemas.microsoft.com/office/drawing/2014/main" id="{E287A7B5-A74F-E9D4-8E2A-D9A1D868E41E}"/>
                </a:ext>
              </a:extLst>
            </p:cNvPr>
            <p:cNvSpPr txBox="1"/>
            <p:nvPr/>
          </p:nvSpPr>
          <p:spPr>
            <a:xfrm>
              <a:off x="8843841" y="2093175"/>
              <a:ext cx="1826142"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Dataset/</a:t>
              </a:r>
            </a:p>
            <a:p>
              <a:pPr algn="ctr"/>
              <a:r>
                <a:rPr lang="en-US" altLang="zh-CN" sz="2400" dirty="0">
                  <a:solidFill>
                    <a:schemeClr val="tx1"/>
                  </a:solidFill>
                  <a:latin typeface="Abadi" panose="020B0604020104020204" pitchFamily="34" charset="0"/>
                </a:rPr>
                <a:t>Environment</a:t>
              </a:r>
              <a:endParaRPr lang="zh-CN" altLang="en-US" sz="2400" dirty="0">
                <a:solidFill>
                  <a:schemeClr val="tx1"/>
                </a:solidFill>
                <a:latin typeface="Abadi" panose="020B0604020104020204" pitchFamily="34" charset="0"/>
              </a:endParaRPr>
            </a:p>
          </p:txBody>
        </p:sp>
      </p:gr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5"/>
          <a:stretch>
            <a:fillRect/>
          </a:stretch>
        </p:blipFill>
        <p:spPr>
          <a:xfrm>
            <a:off x="4214822" y="4859375"/>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4063257" y="5366606"/>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5053259" y="4867896"/>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6"/>
          <a:stretch>
            <a:fillRect/>
          </a:stretch>
        </p:blipFill>
        <p:spPr>
          <a:xfrm>
            <a:off x="5228767" y="4966996"/>
            <a:ext cx="793318" cy="793318"/>
          </a:xfrm>
          <a:prstGeom prst="rect">
            <a:avLst/>
          </a:prstGeom>
        </p:spPr>
      </p:pic>
      <p:sp>
        <p:nvSpPr>
          <p:cNvPr id="5" name="文本框 4">
            <a:extLst>
              <a:ext uri="{FF2B5EF4-FFF2-40B4-BE49-F238E27FC236}">
                <a16:creationId xmlns:a16="http://schemas.microsoft.com/office/drawing/2014/main" id="{857E5D3C-A5CE-841F-89E9-E9F70987FE7C}"/>
              </a:ext>
            </a:extLst>
          </p:cNvPr>
          <p:cNvSpPr txBox="1"/>
          <p:nvPr/>
        </p:nvSpPr>
        <p:spPr>
          <a:xfrm>
            <a:off x="347870" y="6539477"/>
            <a:ext cx="11559208" cy="261610"/>
          </a:xfrm>
          <a:prstGeom prst="rect">
            <a:avLst/>
          </a:prstGeom>
          <a:noFill/>
        </p:spPr>
        <p:txBody>
          <a:bodyPr wrap="square" rtlCol="0">
            <a:spAutoFit/>
          </a:bodyPr>
          <a:lstStyle/>
          <a:p>
            <a:r>
              <a:rPr lang="en-US" altLang="zh-CN" sz="1100" dirty="0">
                <a:solidFill>
                  <a:schemeClr val="bg1">
                    <a:lumMod val="65000"/>
                  </a:schemeClr>
                </a:solidFill>
                <a:latin typeface="Abadi" panose="020B0604020104020204" pitchFamily="34" charset="0"/>
              </a:rPr>
              <a:t>[1] </a:t>
            </a:r>
            <a:r>
              <a:rPr lang="en-US" altLang="zh-CN" sz="1100" dirty="0" err="1">
                <a:solidFill>
                  <a:schemeClr val="bg1">
                    <a:lumMod val="65000"/>
                  </a:schemeClr>
                </a:solidFill>
                <a:latin typeface="Abadi" panose="020B0604020104020204" pitchFamily="34" charset="0"/>
              </a:rPr>
              <a:t>Risto</a:t>
            </a:r>
            <a:r>
              <a:rPr lang="en-US" altLang="zh-CN" sz="1100" dirty="0">
                <a:solidFill>
                  <a:schemeClr val="bg1">
                    <a:lumMod val="65000"/>
                  </a:schemeClr>
                </a:solidFill>
                <a:latin typeface="Abadi" panose="020B0604020104020204" pitchFamily="34" charset="0"/>
              </a:rPr>
              <a:t> </a:t>
            </a:r>
            <a:r>
              <a:rPr lang="en-US" altLang="zh-CN" sz="1100" dirty="0" err="1">
                <a:solidFill>
                  <a:schemeClr val="bg1">
                    <a:lumMod val="65000"/>
                  </a:schemeClr>
                </a:solidFill>
                <a:latin typeface="Abadi" panose="020B0604020104020204" pitchFamily="34" charset="0"/>
              </a:rPr>
              <a:t>Miikkulainen</a:t>
            </a:r>
            <a:r>
              <a:rPr lang="en-US" altLang="zh-CN" sz="1100" dirty="0">
                <a:solidFill>
                  <a:schemeClr val="bg1">
                    <a:lumMod val="65000"/>
                  </a:schemeClr>
                </a:solidFill>
                <a:latin typeface="Abadi" panose="020B0604020104020204" pitchFamily="34" charset="0"/>
              </a:rPr>
              <a:t>, et al.. “Evolving deep neural networks”. In Artificial Intelligence in the Age of Neural Networks and Brain Computing (Second Edition). Academic Press, 269–287, 2024.</a:t>
            </a:r>
          </a:p>
        </p:txBody>
      </p:sp>
      <p:sp>
        <p:nvSpPr>
          <p:cNvPr id="18" name="文本框 17">
            <a:extLst>
              <a:ext uri="{FF2B5EF4-FFF2-40B4-BE49-F238E27FC236}">
                <a16:creationId xmlns:a16="http://schemas.microsoft.com/office/drawing/2014/main" id="{5AB6BB8A-8632-0168-485D-2B7BD3DD504E}"/>
              </a:ext>
            </a:extLst>
          </p:cNvPr>
          <p:cNvSpPr txBox="1"/>
          <p:nvPr/>
        </p:nvSpPr>
        <p:spPr>
          <a:xfrm>
            <a:off x="5791981" y="4939940"/>
            <a:ext cx="1468827" cy="830997"/>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Good</a:t>
            </a:r>
          </a:p>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sp>
        <p:nvSpPr>
          <p:cNvPr id="23" name="矩形 22">
            <a:extLst>
              <a:ext uri="{FF2B5EF4-FFF2-40B4-BE49-F238E27FC236}">
                <a16:creationId xmlns:a16="http://schemas.microsoft.com/office/drawing/2014/main" id="{FDC16DDF-DDFE-485C-E0E6-AD30CB8C87AD}"/>
              </a:ext>
            </a:extLst>
          </p:cNvPr>
          <p:cNvSpPr/>
          <p:nvPr/>
        </p:nvSpPr>
        <p:spPr>
          <a:xfrm>
            <a:off x="1453716" y="3486509"/>
            <a:ext cx="2227057" cy="70297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Handcraft DNN</a:t>
            </a:r>
            <a:endParaRPr lang="zh-CN" altLang="en-US" sz="2400" dirty="0">
              <a:solidFill>
                <a:schemeClr val="tx1"/>
              </a:solidFill>
              <a:latin typeface="Abadi" panose="020B0604020104020204" pitchFamily="34" charset="0"/>
            </a:endParaRPr>
          </a:p>
        </p:txBody>
      </p:sp>
      <p:sp>
        <p:nvSpPr>
          <p:cNvPr id="30" name="矩形 29">
            <a:extLst>
              <a:ext uri="{FF2B5EF4-FFF2-40B4-BE49-F238E27FC236}">
                <a16:creationId xmlns:a16="http://schemas.microsoft.com/office/drawing/2014/main" id="{948258F9-4680-D08B-356A-C39ABFB727A4}"/>
              </a:ext>
            </a:extLst>
          </p:cNvPr>
          <p:cNvSpPr/>
          <p:nvPr/>
        </p:nvSpPr>
        <p:spPr>
          <a:xfrm>
            <a:off x="5053259" y="3486509"/>
            <a:ext cx="2227057" cy="70297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Validate DNN</a:t>
            </a:r>
            <a:endParaRPr lang="zh-CN" altLang="en-US" sz="2400" dirty="0">
              <a:solidFill>
                <a:schemeClr val="tx1"/>
              </a:solidFill>
              <a:latin typeface="Abadi" panose="020B0604020104020204" pitchFamily="34" charset="0"/>
            </a:endParaRPr>
          </a:p>
        </p:txBody>
      </p:sp>
      <p:sp>
        <p:nvSpPr>
          <p:cNvPr id="31" name="矩形 30">
            <a:extLst>
              <a:ext uri="{FF2B5EF4-FFF2-40B4-BE49-F238E27FC236}">
                <a16:creationId xmlns:a16="http://schemas.microsoft.com/office/drawing/2014/main" id="{87932C04-586A-6E73-507B-331B7DA4B05A}"/>
              </a:ext>
            </a:extLst>
          </p:cNvPr>
          <p:cNvSpPr/>
          <p:nvPr/>
        </p:nvSpPr>
        <p:spPr>
          <a:xfrm>
            <a:off x="8630645" y="3486508"/>
            <a:ext cx="2227057" cy="70297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Modify DNN</a:t>
            </a:r>
            <a:endParaRPr lang="zh-CN" altLang="en-US" sz="2400" dirty="0">
              <a:solidFill>
                <a:schemeClr val="tx1"/>
              </a:solidFill>
              <a:latin typeface="Abadi" panose="020B0604020104020204" pitchFamily="34" charset="0"/>
            </a:endParaRPr>
          </a:p>
        </p:txBody>
      </p:sp>
      <p:cxnSp>
        <p:nvCxnSpPr>
          <p:cNvPr id="32" name="直接箭头连接符 31">
            <a:extLst>
              <a:ext uri="{FF2B5EF4-FFF2-40B4-BE49-F238E27FC236}">
                <a16:creationId xmlns:a16="http://schemas.microsoft.com/office/drawing/2014/main" id="{36F744BA-70C4-47BE-87FA-D4339DF327D9}"/>
              </a:ext>
            </a:extLst>
          </p:cNvPr>
          <p:cNvCxnSpPr>
            <a:cxnSpLocks/>
            <a:stCxn id="23" idx="3"/>
            <a:endCxn id="30" idx="1"/>
          </p:cNvCxnSpPr>
          <p:nvPr/>
        </p:nvCxnSpPr>
        <p:spPr>
          <a:xfrm>
            <a:off x="3680773" y="3837995"/>
            <a:ext cx="13724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89755C6-1E3F-72DE-4BCA-5B9EED722FA8}"/>
              </a:ext>
            </a:extLst>
          </p:cNvPr>
          <p:cNvCxnSpPr>
            <a:cxnSpLocks/>
            <a:stCxn id="30" idx="3"/>
            <a:endCxn id="31" idx="1"/>
          </p:cNvCxnSpPr>
          <p:nvPr/>
        </p:nvCxnSpPr>
        <p:spPr>
          <a:xfrm flipV="1">
            <a:off x="7280316" y="3837994"/>
            <a:ext cx="13503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A3329E4B-3D2C-97CD-BDFF-F21BDDF9EE5A}"/>
              </a:ext>
            </a:extLst>
          </p:cNvPr>
          <p:cNvCxnSpPr>
            <a:cxnSpLocks/>
            <a:stCxn id="31" idx="0"/>
            <a:endCxn id="23" idx="0"/>
          </p:cNvCxnSpPr>
          <p:nvPr/>
        </p:nvCxnSpPr>
        <p:spPr>
          <a:xfrm rot="16200000" flipH="1" flipV="1">
            <a:off x="6155709" y="-101957"/>
            <a:ext cx="1" cy="7176929"/>
          </a:xfrm>
          <a:prstGeom prst="bentConnector3">
            <a:avLst>
              <a:gd name="adj1" fmla="val -228600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a:extLst>
              <a:ext uri="{FF2B5EF4-FFF2-40B4-BE49-F238E27FC236}">
                <a16:creationId xmlns:a16="http://schemas.microsoft.com/office/drawing/2014/main" id="{4A7A4400-1EBC-C0F2-B064-3150919034D0}"/>
              </a:ext>
            </a:extLst>
          </p:cNvPr>
          <p:cNvSpPr/>
          <p:nvPr/>
        </p:nvSpPr>
        <p:spPr>
          <a:xfrm rot="16200000">
            <a:off x="5908891" y="900647"/>
            <a:ext cx="493429" cy="7177139"/>
          </a:xfrm>
          <a:prstGeom prst="leftBrace">
            <a:avLst>
              <a:gd name="adj1" fmla="val 8333"/>
              <a:gd name="adj2" fmla="val 50177"/>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6366E13F-42DC-B31A-97C1-5CF1C44F0A18}"/>
                  </a:ext>
                </a:extLst>
              </p:cNvPr>
              <p:cNvSpPr txBox="1"/>
              <p:nvPr/>
            </p:nvSpPr>
            <p:spPr>
              <a:xfrm>
                <a:off x="4340491" y="2751934"/>
                <a:ext cx="3652591" cy="461665"/>
              </a:xfrm>
              <a:prstGeom prst="rect">
                <a:avLst/>
              </a:prstGeom>
              <a:noFill/>
            </p:spPr>
            <p:txBody>
              <a:bodyPr wrap="square" rtlCol="0">
                <a:spAutoFit/>
              </a:bodyPr>
              <a:lstStyle/>
              <a:p>
                <a:pPr algn="ctr"/>
                <a14:m>
                  <m:oMath xmlns:m="http://schemas.openxmlformats.org/officeDocument/2006/math">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𝑁</m:t>
                    </m:r>
                  </m:oMath>
                </a14:m>
                <a:r>
                  <a:rPr lang="zh-CN" altLang="en-US" sz="2400" dirty="0">
                    <a:solidFill>
                      <a:schemeClr val="tx1"/>
                    </a:solidFill>
                    <a:latin typeface="Abadi" panose="020B0604020104020204" pitchFamily="34" charset="0"/>
                  </a:rPr>
                  <a:t> </a:t>
                </a:r>
                <a:r>
                  <a:rPr lang="en-US" altLang="zh-CN" sz="2400" dirty="0">
                    <a:solidFill>
                      <a:schemeClr val="tx1"/>
                    </a:solidFill>
                    <a:latin typeface="Abadi" panose="020B0604020104020204" pitchFamily="34" charset="0"/>
                  </a:rPr>
                  <a:t>times</a:t>
                </a:r>
                <a:endParaRPr lang="zh-CN" altLang="en-US" sz="2400" dirty="0">
                  <a:solidFill>
                    <a:schemeClr val="tx1"/>
                  </a:solidFill>
                  <a:latin typeface="Abadi" panose="020B0604020104020204" pitchFamily="34" charset="0"/>
                </a:endParaRPr>
              </a:p>
            </p:txBody>
          </p:sp>
        </mc:Choice>
        <mc:Fallback xmlns="">
          <p:sp>
            <p:nvSpPr>
              <p:cNvPr id="56" name="文本框 55">
                <a:extLst>
                  <a:ext uri="{FF2B5EF4-FFF2-40B4-BE49-F238E27FC236}">
                    <a16:creationId xmlns:a16="http://schemas.microsoft.com/office/drawing/2014/main" id="{6366E13F-42DC-B31A-97C1-5CF1C44F0A18}"/>
                  </a:ext>
                </a:extLst>
              </p:cNvPr>
              <p:cNvSpPr txBox="1">
                <a:spLocks noRot="1" noChangeAspect="1" noMove="1" noResize="1" noEditPoints="1" noAdjustHandles="1" noChangeArrowheads="1" noChangeShapeType="1" noTextEdit="1"/>
              </p:cNvSpPr>
              <p:nvPr/>
            </p:nvSpPr>
            <p:spPr>
              <a:xfrm>
                <a:off x="4340491" y="2751934"/>
                <a:ext cx="3652591" cy="461665"/>
              </a:xfrm>
              <a:prstGeom prst="rect">
                <a:avLst/>
              </a:prstGeom>
              <a:blipFill>
                <a:blip r:embed="rId7"/>
                <a:stretch>
                  <a:fillRect t="-10526" b="-28947"/>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51908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p:bldP spid="25" grpId="0" animBg="1"/>
      <p:bldP spid="18" grpId="0"/>
      <p:bldP spid="23" grpId="0" animBg="1"/>
      <p:bldP spid="30" grpId="0" animBg="1"/>
      <p:bldP spid="31" grpId="0" animBg="1"/>
      <p:bldP spid="55" grpId="0" animBg="1"/>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a:latin typeface="Abadi" panose="020B0604020104020204" pitchFamily="34" charset="0"/>
              </a:rPr>
              <a:t>Limitation #1: Labor-intensive model engineering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sz="2800" dirty="0">
                <a:latin typeface="Abadi" panose="020B0604020104020204" pitchFamily="34" charset="0"/>
              </a:rPr>
              <a:t>The success of DL-based algorithms heavily relies on </a:t>
            </a:r>
            <a:r>
              <a:rPr lang="en-US" altLang="zh-CN" sz="2800" dirty="0">
                <a:solidFill>
                  <a:srgbClr val="7030A0"/>
                </a:solidFill>
                <a:latin typeface="Abadi" panose="020B0604020104020204" pitchFamily="34" charset="0"/>
              </a:rPr>
              <a:t>the manual design of black-box DNNs [1].</a:t>
            </a:r>
          </a:p>
          <a:p>
            <a:pPr>
              <a:lnSpc>
                <a:spcPct val="100000"/>
              </a:lnSpc>
            </a:pPr>
            <a:r>
              <a:rPr lang="en-US" altLang="zh-CN" dirty="0">
                <a:solidFill>
                  <a:schemeClr val="accent3"/>
                </a:solidFill>
                <a:latin typeface="Abadi" panose="020B0604020104020204" pitchFamily="34" charset="0"/>
              </a:rPr>
              <a:t> Trial-and-error design manner</a:t>
            </a:r>
          </a:p>
          <a:p>
            <a:pPr>
              <a:lnSpc>
                <a:spcPct val="100000"/>
              </a:lnSpc>
            </a:pPr>
            <a:r>
              <a:rPr lang="en-US" altLang="zh-CN" dirty="0">
                <a:latin typeface="Abadi" panose="020B0604020104020204" pitchFamily="34" charset="0"/>
              </a:rPr>
              <a:t> DNN is not shareable across tasks</a:t>
            </a:r>
          </a:p>
          <a:p>
            <a:pPr>
              <a:lnSpc>
                <a:spcPct val="100000"/>
              </a:lnSpc>
            </a:pPr>
            <a:endParaRPr lang="en-US" altLang="zh-CN"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5</a:t>
            </a:fld>
            <a:endParaRPr lang="zh-CN" altLang="en-US"/>
          </a:p>
        </p:txBody>
      </p:sp>
      <p:sp>
        <p:nvSpPr>
          <p:cNvPr id="26" name="云形 25">
            <a:extLst>
              <a:ext uri="{FF2B5EF4-FFF2-40B4-BE49-F238E27FC236}">
                <a16:creationId xmlns:a16="http://schemas.microsoft.com/office/drawing/2014/main" id="{3A412B8A-DCA6-113E-883E-2E6FE0EFAF78}"/>
              </a:ext>
            </a:extLst>
          </p:cNvPr>
          <p:cNvSpPr/>
          <p:nvPr/>
        </p:nvSpPr>
        <p:spPr>
          <a:xfrm>
            <a:off x="8254358" y="3619549"/>
            <a:ext cx="2934140" cy="966642"/>
          </a:xfrm>
          <a:prstGeom prst="cloud">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ABR Service</a:t>
            </a:r>
            <a:endParaRPr lang="zh-CN" altLang="en-US" sz="2400" dirty="0">
              <a:solidFill>
                <a:schemeClr val="tx1"/>
              </a:solidFill>
              <a:latin typeface="Abadi" panose="020B0604020104020204" pitchFamily="34" charset="0"/>
            </a:endParaRPr>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3"/>
            <a:endCxn id="25" idx="1"/>
          </p:cNvCxnSpPr>
          <p:nvPr/>
        </p:nvCxnSpPr>
        <p:spPr>
          <a:xfrm>
            <a:off x="3821163" y="4094349"/>
            <a:ext cx="1164060"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3"/>
            <a:endCxn id="26" idx="2"/>
          </p:cNvCxnSpPr>
          <p:nvPr/>
        </p:nvCxnSpPr>
        <p:spPr>
          <a:xfrm>
            <a:off x="7212280" y="4102870"/>
            <a:ext cx="105117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32C343F-088F-A414-0287-517178CD961C}"/>
              </a:ext>
            </a:extLst>
          </p:cNvPr>
          <p:cNvGrpSpPr/>
          <p:nvPr/>
        </p:nvGrpSpPr>
        <p:grpSpPr>
          <a:xfrm>
            <a:off x="134681" y="3611028"/>
            <a:ext cx="3686482" cy="966642"/>
            <a:chOff x="7105636" y="2016831"/>
            <a:chExt cx="3686482" cy="966642"/>
          </a:xfrm>
        </p:grpSpPr>
        <p:sp>
          <p:nvSpPr>
            <p:cNvPr id="24" name="矩形 23">
              <a:extLst>
                <a:ext uri="{FF2B5EF4-FFF2-40B4-BE49-F238E27FC236}">
                  <a16:creationId xmlns:a16="http://schemas.microsoft.com/office/drawing/2014/main" id="{39E068D7-B54D-4945-ECB5-91CF545F5E0A}"/>
                </a:ext>
              </a:extLst>
            </p:cNvPr>
            <p:cNvSpPr/>
            <p:nvPr/>
          </p:nvSpPr>
          <p:spPr>
            <a:xfrm>
              <a:off x="9570853" y="2016831"/>
              <a:ext cx="1221265"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36" name="图片 35">
              <a:extLst>
                <a:ext uri="{FF2B5EF4-FFF2-40B4-BE49-F238E27FC236}">
                  <a16:creationId xmlns:a16="http://schemas.microsoft.com/office/drawing/2014/main" id="{F9A27FFD-7D26-2217-720F-C51BF2683071}"/>
                </a:ext>
              </a:extLst>
            </p:cNvPr>
            <p:cNvPicPr>
              <a:picLocks noChangeAspect="1"/>
            </p:cNvPicPr>
            <p:nvPr/>
          </p:nvPicPr>
          <p:blipFill>
            <a:blip r:embed="rId4"/>
            <a:stretch>
              <a:fillRect/>
            </a:stretch>
          </p:blipFill>
          <p:spPr>
            <a:xfrm>
              <a:off x="9862288" y="2124452"/>
              <a:ext cx="626681" cy="709912"/>
            </a:xfrm>
            <a:prstGeom prst="rect">
              <a:avLst/>
            </a:prstGeom>
          </p:spPr>
        </p:pic>
        <p:sp>
          <p:nvSpPr>
            <p:cNvPr id="37" name="文本框 36">
              <a:extLst>
                <a:ext uri="{FF2B5EF4-FFF2-40B4-BE49-F238E27FC236}">
                  <a16:creationId xmlns:a16="http://schemas.microsoft.com/office/drawing/2014/main" id="{E287A7B5-A74F-E9D4-8E2A-D9A1D868E41E}"/>
                </a:ext>
              </a:extLst>
            </p:cNvPr>
            <p:cNvSpPr txBox="1"/>
            <p:nvPr/>
          </p:nvSpPr>
          <p:spPr>
            <a:xfrm>
              <a:off x="7105636" y="2110237"/>
              <a:ext cx="2506251" cy="707886"/>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Adaptive Bitrate Streaming (ABR)</a:t>
              </a:r>
            </a:p>
          </p:txBody>
        </p:sp>
      </p:gr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5"/>
          <a:stretch>
            <a:fillRect/>
          </a:stretch>
        </p:blipFill>
        <p:spPr>
          <a:xfrm>
            <a:off x="4146786" y="3611028"/>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3995221" y="411825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4985223" y="3619549"/>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6"/>
          <a:stretch>
            <a:fillRect/>
          </a:stretch>
        </p:blipFill>
        <p:spPr>
          <a:xfrm>
            <a:off x="5160731" y="3718649"/>
            <a:ext cx="793318" cy="793318"/>
          </a:xfrm>
          <a:prstGeom prst="rect">
            <a:avLst/>
          </a:prstGeom>
        </p:spPr>
      </p:pic>
      <p:sp>
        <p:nvSpPr>
          <p:cNvPr id="5" name="文本框 4">
            <a:extLst>
              <a:ext uri="{FF2B5EF4-FFF2-40B4-BE49-F238E27FC236}">
                <a16:creationId xmlns:a16="http://schemas.microsoft.com/office/drawing/2014/main" id="{857E5D3C-A5CE-841F-89E9-E9F70987FE7C}"/>
              </a:ext>
            </a:extLst>
          </p:cNvPr>
          <p:cNvSpPr txBox="1"/>
          <p:nvPr/>
        </p:nvSpPr>
        <p:spPr>
          <a:xfrm>
            <a:off x="347870" y="6539477"/>
            <a:ext cx="11559208" cy="261610"/>
          </a:xfrm>
          <a:prstGeom prst="rect">
            <a:avLst/>
          </a:prstGeom>
          <a:noFill/>
        </p:spPr>
        <p:txBody>
          <a:bodyPr wrap="square" rtlCol="0">
            <a:spAutoFit/>
          </a:bodyPr>
          <a:lstStyle/>
          <a:p>
            <a:r>
              <a:rPr lang="en-US" altLang="zh-CN" sz="1100" dirty="0">
                <a:solidFill>
                  <a:schemeClr val="bg1">
                    <a:lumMod val="65000"/>
                  </a:schemeClr>
                </a:solidFill>
                <a:latin typeface="Abadi" panose="020B0604020104020204" pitchFamily="34" charset="0"/>
              </a:rPr>
              <a:t>[1] </a:t>
            </a:r>
            <a:r>
              <a:rPr lang="en-US" altLang="zh-CN" sz="1100" dirty="0" err="1">
                <a:solidFill>
                  <a:schemeClr val="bg1">
                    <a:lumMod val="65000"/>
                  </a:schemeClr>
                </a:solidFill>
                <a:latin typeface="Abadi" panose="020B0604020104020204" pitchFamily="34" charset="0"/>
              </a:rPr>
              <a:t>Risto</a:t>
            </a:r>
            <a:r>
              <a:rPr lang="en-US" altLang="zh-CN" sz="1100" dirty="0">
                <a:solidFill>
                  <a:schemeClr val="bg1">
                    <a:lumMod val="65000"/>
                  </a:schemeClr>
                </a:solidFill>
                <a:latin typeface="Abadi" panose="020B0604020104020204" pitchFamily="34" charset="0"/>
              </a:rPr>
              <a:t> </a:t>
            </a:r>
            <a:r>
              <a:rPr lang="en-US" altLang="zh-CN" sz="1100" dirty="0" err="1">
                <a:solidFill>
                  <a:schemeClr val="bg1">
                    <a:lumMod val="65000"/>
                  </a:schemeClr>
                </a:solidFill>
                <a:latin typeface="Abadi" panose="020B0604020104020204" pitchFamily="34" charset="0"/>
              </a:rPr>
              <a:t>Miikkulainen</a:t>
            </a:r>
            <a:r>
              <a:rPr lang="en-US" altLang="zh-CN" sz="1100" dirty="0">
                <a:solidFill>
                  <a:schemeClr val="bg1">
                    <a:lumMod val="65000"/>
                  </a:schemeClr>
                </a:solidFill>
                <a:latin typeface="Abadi" panose="020B0604020104020204" pitchFamily="34" charset="0"/>
              </a:rPr>
              <a:t>, et al.. “Evolving deep neural networks”. In Artificial Intelligence in the Age of Neural Networks and Brain Computing (Second Edition). Academic Press, 269–287, 2024.</a:t>
            </a:r>
          </a:p>
        </p:txBody>
      </p:sp>
      <p:sp>
        <p:nvSpPr>
          <p:cNvPr id="18" name="文本框 17">
            <a:extLst>
              <a:ext uri="{FF2B5EF4-FFF2-40B4-BE49-F238E27FC236}">
                <a16:creationId xmlns:a16="http://schemas.microsoft.com/office/drawing/2014/main" id="{5AB6BB8A-8632-0168-485D-2B7BD3DD504E}"/>
              </a:ext>
            </a:extLst>
          </p:cNvPr>
          <p:cNvSpPr txBox="1"/>
          <p:nvPr/>
        </p:nvSpPr>
        <p:spPr>
          <a:xfrm>
            <a:off x="5740675" y="3704434"/>
            <a:ext cx="1468827" cy="830997"/>
          </a:xfrm>
          <a:prstGeom prst="rect">
            <a:avLst/>
          </a:prstGeom>
          <a:noFill/>
        </p:spPr>
        <p:txBody>
          <a:bodyPr wrap="square" rtlCol="0">
            <a:spAutoFit/>
          </a:bodyPr>
          <a:lstStyle/>
          <a:p>
            <a:pPr algn="ctr"/>
            <a:r>
              <a:rPr lang="en-US" altLang="zh-CN" sz="2400" dirty="0">
                <a:latin typeface="Abadi" panose="020B0604020104020204" pitchFamily="34" charset="0"/>
              </a:rPr>
              <a:t>ABR</a:t>
            </a:r>
            <a:endParaRPr lang="en-US" altLang="zh-CN" sz="2400" dirty="0">
              <a:solidFill>
                <a:schemeClr val="tx1"/>
              </a:solidFill>
              <a:latin typeface="Abadi" panose="020B0604020104020204" pitchFamily="34" charset="0"/>
            </a:endParaRPr>
          </a:p>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sp>
        <p:nvSpPr>
          <p:cNvPr id="9" name="云形 8">
            <a:extLst>
              <a:ext uri="{FF2B5EF4-FFF2-40B4-BE49-F238E27FC236}">
                <a16:creationId xmlns:a16="http://schemas.microsoft.com/office/drawing/2014/main" id="{82A10380-D9C1-9EB9-9B54-63091D5EE8E4}"/>
              </a:ext>
            </a:extLst>
          </p:cNvPr>
          <p:cNvSpPr/>
          <p:nvPr/>
        </p:nvSpPr>
        <p:spPr>
          <a:xfrm>
            <a:off x="8254358" y="5226386"/>
            <a:ext cx="2934140" cy="966642"/>
          </a:xfrm>
          <a:prstGeom prst="cloud">
            <a:avLst/>
          </a:prstGeom>
          <a:solidFill>
            <a:schemeClr val="bg1">
              <a:lumMod val="8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CJS Service</a:t>
            </a:r>
            <a:endParaRPr lang="zh-CN" altLang="en-US" sz="2400" dirty="0">
              <a:solidFill>
                <a:schemeClr val="tx1"/>
              </a:solidFill>
              <a:latin typeface="Abadi" panose="020B0604020104020204" pitchFamily="34" charset="0"/>
            </a:endParaRPr>
          </a:p>
        </p:txBody>
      </p:sp>
      <p:cxnSp>
        <p:nvCxnSpPr>
          <p:cNvPr id="10" name="直接箭头连接符 9">
            <a:extLst>
              <a:ext uri="{FF2B5EF4-FFF2-40B4-BE49-F238E27FC236}">
                <a16:creationId xmlns:a16="http://schemas.microsoft.com/office/drawing/2014/main" id="{21B918A8-F720-31D1-B036-B83EBDEEBF5B}"/>
              </a:ext>
            </a:extLst>
          </p:cNvPr>
          <p:cNvCxnSpPr>
            <a:cxnSpLocks/>
            <a:stCxn id="13" idx="3"/>
            <a:endCxn id="19" idx="1"/>
          </p:cNvCxnSpPr>
          <p:nvPr/>
        </p:nvCxnSpPr>
        <p:spPr>
          <a:xfrm>
            <a:off x="3821164" y="5701186"/>
            <a:ext cx="1164059"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72FC17D-4088-5A57-1C64-ED52D34BC3C4}"/>
              </a:ext>
            </a:extLst>
          </p:cNvPr>
          <p:cNvCxnSpPr>
            <a:cxnSpLocks/>
            <a:stCxn id="19" idx="3"/>
            <a:endCxn id="9" idx="2"/>
          </p:cNvCxnSpPr>
          <p:nvPr/>
        </p:nvCxnSpPr>
        <p:spPr>
          <a:xfrm>
            <a:off x="7212280" y="5709707"/>
            <a:ext cx="105117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E54D6F5E-D75F-B206-E2F9-2E280AAA1A16}"/>
              </a:ext>
            </a:extLst>
          </p:cNvPr>
          <p:cNvGrpSpPr/>
          <p:nvPr/>
        </p:nvGrpSpPr>
        <p:grpSpPr>
          <a:xfrm>
            <a:off x="2599898" y="5217865"/>
            <a:ext cx="1221266" cy="966642"/>
            <a:chOff x="9570853" y="2016831"/>
            <a:chExt cx="1221266" cy="966642"/>
          </a:xfrm>
          <a:solidFill>
            <a:schemeClr val="accent1">
              <a:lumMod val="40000"/>
              <a:lumOff val="60000"/>
            </a:schemeClr>
          </a:solidFill>
        </p:grpSpPr>
        <p:sp>
          <p:nvSpPr>
            <p:cNvPr id="13" name="矩形 12">
              <a:extLst>
                <a:ext uri="{FF2B5EF4-FFF2-40B4-BE49-F238E27FC236}">
                  <a16:creationId xmlns:a16="http://schemas.microsoft.com/office/drawing/2014/main" id="{DAE911F6-9350-26ED-433E-59FC680B7433}"/>
                </a:ext>
              </a:extLst>
            </p:cNvPr>
            <p:cNvSpPr/>
            <p:nvPr/>
          </p:nvSpPr>
          <p:spPr>
            <a:xfrm>
              <a:off x="9570853" y="2016831"/>
              <a:ext cx="1221266" cy="966642"/>
            </a:xfrm>
            <a:prstGeom prst="rect">
              <a:avLst/>
            </a:prstGeom>
            <a:grp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14" name="图片 13">
              <a:extLst>
                <a:ext uri="{FF2B5EF4-FFF2-40B4-BE49-F238E27FC236}">
                  <a16:creationId xmlns:a16="http://schemas.microsoft.com/office/drawing/2014/main" id="{5C19B443-97DE-8091-07A8-990A6DAC06F3}"/>
                </a:ext>
              </a:extLst>
            </p:cNvPr>
            <p:cNvPicPr>
              <a:picLocks noChangeAspect="1"/>
            </p:cNvPicPr>
            <p:nvPr/>
          </p:nvPicPr>
          <p:blipFill>
            <a:blip r:embed="rId4"/>
            <a:stretch>
              <a:fillRect/>
            </a:stretch>
          </p:blipFill>
          <p:spPr>
            <a:xfrm>
              <a:off x="9862287" y="2153717"/>
              <a:ext cx="626681" cy="709912"/>
            </a:xfrm>
            <a:prstGeom prst="rect">
              <a:avLst/>
            </a:prstGeom>
            <a:grpFill/>
          </p:spPr>
        </p:pic>
      </p:grpSp>
      <p:pic>
        <p:nvPicPr>
          <p:cNvPr id="16" name="图片 15">
            <a:extLst>
              <a:ext uri="{FF2B5EF4-FFF2-40B4-BE49-F238E27FC236}">
                <a16:creationId xmlns:a16="http://schemas.microsoft.com/office/drawing/2014/main" id="{E0B2A731-20D6-7837-EDE4-1A17303D9B88}"/>
              </a:ext>
            </a:extLst>
          </p:cNvPr>
          <p:cNvPicPr>
            <a:picLocks noChangeAspect="1"/>
          </p:cNvPicPr>
          <p:nvPr/>
        </p:nvPicPr>
        <p:blipFill>
          <a:blip r:embed="rId5"/>
          <a:stretch>
            <a:fillRect/>
          </a:stretch>
        </p:blipFill>
        <p:spPr>
          <a:xfrm>
            <a:off x="4146786" y="5217865"/>
            <a:ext cx="410341" cy="410341"/>
          </a:xfrm>
          <a:prstGeom prst="rect">
            <a:avLst/>
          </a:prstGeom>
        </p:spPr>
      </p:pic>
      <p:sp>
        <p:nvSpPr>
          <p:cNvPr id="17" name="文本框 16">
            <a:extLst>
              <a:ext uri="{FF2B5EF4-FFF2-40B4-BE49-F238E27FC236}">
                <a16:creationId xmlns:a16="http://schemas.microsoft.com/office/drawing/2014/main" id="{A88C7FFC-AD9F-18A8-9F78-1440EC34CC72}"/>
              </a:ext>
            </a:extLst>
          </p:cNvPr>
          <p:cNvSpPr txBox="1"/>
          <p:nvPr/>
        </p:nvSpPr>
        <p:spPr>
          <a:xfrm>
            <a:off x="3995221" y="5725096"/>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19" name="矩形 18">
            <a:extLst>
              <a:ext uri="{FF2B5EF4-FFF2-40B4-BE49-F238E27FC236}">
                <a16:creationId xmlns:a16="http://schemas.microsoft.com/office/drawing/2014/main" id="{B332D0C3-DD3D-A6C9-78E2-AA6C50071982}"/>
              </a:ext>
            </a:extLst>
          </p:cNvPr>
          <p:cNvSpPr/>
          <p:nvPr/>
        </p:nvSpPr>
        <p:spPr>
          <a:xfrm>
            <a:off x="4985223" y="5226386"/>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20" name="图片 19">
            <a:extLst>
              <a:ext uri="{FF2B5EF4-FFF2-40B4-BE49-F238E27FC236}">
                <a16:creationId xmlns:a16="http://schemas.microsoft.com/office/drawing/2014/main" id="{38AA9B8B-BB74-40D2-FC81-5A4F4A28EBD4}"/>
              </a:ext>
            </a:extLst>
          </p:cNvPr>
          <p:cNvPicPr>
            <a:picLocks noChangeAspect="1"/>
          </p:cNvPicPr>
          <p:nvPr/>
        </p:nvPicPr>
        <p:blipFill>
          <a:blip r:embed="rId6"/>
          <a:stretch>
            <a:fillRect/>
          </a:stretch>
        </p:blipFill>
        <p:spPr>
          <a:xfrm>
            <a:off x="5160731" y="5325486"/>
            <a:ext cx="793318" cy="793318"/>
          </a:xfrm>
          <a:prstGeom prst="rect">
            <a:avLst/>
          </a:prstGeom>
        </p:spPr>
      </p:pic>
      <p:sp>
        <p:nvSpPr>
          <p:cNvPr id="21" name="文本框 20">
            <a:extLst>
              <a:ext uri="{FF2B5EF4-FFF2-40B4-BE49-F238E27FC236}">
                <a16:creationId xmlns:a16="http://schemas.microsoft.com/office/drawing/2014/main" id="{E254D8AA-9BFC-AE63-962B-23A40C6442A5}"/>
              </a:ext>
            </a:extLst>
          </p:cNvPr>
          <p:cNvSpPr txBox="1"/>
          <p:nvPr/>
        </p:nvSpPr>
        <p:spPr>
          <a:xfrm>
            <a:off x="5740675" y="5294209"/>
            <a:ext cx="1468827" cy="830997"/>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ABR</a:t>
            </a:r>
          </a:p>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pic>
        <p:nvPicPr>
          <p:cNvPr id="22" name="图片 21">
            <a:extLst>
              <a:ext uri="{FF2B5EF4-FFF2-40B4-BE49-F238E27FC236}">
                <a16:creationId xmlns:a16="http://schemas.microsoft.com/office/drawing/2014/main" id="{CC8F87BB-9E1D-C989-F9FF-AECA0E600034}"/>
              </a:ext>
            </a:extLst>
          </p:cNvPr>
          <p:cNvPicPr>
            <a:picLocks noChangeAspect="1"/>
          </p:cNvPicPr>
          <p:nvPr/>
        </p:nvPicPr>
        <p:blipFill>
          <a:blip r:embed="rId7"/>
          <a:stretch>
            <a:fillRect/>
          </a:stretch>
        </p:blipFill>
        <p:spPr>
          <a:xfrm>
            <a:off x="7581666" y="3879219"/>
            <a:ext cx="447301" cy="447301"/>
          </a:xfrm>
          <a:prstGeom prst="rect">
            <a:avLst/>
          </a:prstGeom>
        </p:spPr>
      </p:pic>
      <p:pic>
        <p:nvPicPr>
          <p:cNvPr id="34" name="图片 33">
            <a:extLst>
              <a:ext uri="{FF2B5EF4-FFF2-40B4-BE49-F238E27FC236}">
                <a16:creationId xmlns:a16="http://schemas.microsoft.com/office/drawing/2014/main" id="{7F9EFB60-E23B-006F-7F13-4AC3C86467FB}"/>
              </a:ext>
            </a:extLst>
          </p:cNvPr>
          <p:cNvPicPr>
            <a:picLocks noChangeAspect="1"/>
          </p:cNvPicPr>
          <p:nvPr/>
        </p:nvPicPr>
        <p:blipFill>
          <a:blip r:embed="rId8"/>
          <a:stretch>
            <a:fillRect/>
          </a:stretch>
        </p:blipFill>
        <p:spPr>
          <a:xfrm>
            <a:off x="7592362" y="5519022"/>
            <a:ext cx="364327" cy="364327"/>
          </a:xfrm>
          <a:prstGeom prst="rect">
            <a:avLst/>
          </a:prstGeom>
        </p:spPr>
      </p:pic>
      <p:sp>
        <p:nvSpPr>
          <p:cNvPr id="39" name="箭头: 下 38">
            <a:extLst>
              <a:ext uri="{FF2B5EF4-FFF2-40B4-BE49-F238E27FC236}">
                <a16:creationId xmlns:a16="http://schemas.microsoft.com/office/drawing/2014/main" id="{8F688ACE-C9DF-80FC-8C4C-35280B73F081}"/>
              </a:ext>
            </a:extLst>
          </p:cNvPr>
          <p:cNvSpPr/>
          <p:nvPr/>
        </p:nvSpPr>
        <p:spPr>
          <a:xfrm>
            <a:off x="5884665" y="4670761"/>
            <a:ext cx="428171" cy="464666"/>
          </a:xfrm>
          <a:prstGeom prst="down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30626D6A-F09D-081C-A0C8-0F46C94067C3}"/>
              </a:ext>
            </a:extLst>
          </p:cNvPr>
          <p:cNvPicPr>
            <a:picLocks noChangeAspect="1"/>
          </p:cNvPicPr>
          <p:nvPr/>
        </p:nvPicPr>
        <p:blipFill>
          <a:blip r:embed="rId8"/>
          <a:stretch>
            <a:fillRect/>
          </a:stretch>
        </p:blipFill>
        <p:spPr>
          <a:xfrm>
            <a:off x="5963302" y="4723747"/>
            <a:ext cx="281014" cy="281014"/>
          </a:xfrm>
          <a:prstGeom prst="rect">
            <a:avLst/>
          </a:prstGeom>
        </p:spPr>
      </p:pic>
      <p:sp>
        <p:nvSpPr>
          <p:cNvPr id="43" name="文本框 42">
            <a:extLst>
              <a:ext uri="{FF2B5EF4-FFF2-40B4-BE49-F238E27FC236}">
                <a16:creationId xmlns:a16="http://schemas.microsoft.com/office/drawing/2014/main" id="{DBAD9A6E-F42C-FDD7-C6E8-E40B51AFC3AA}"/>
              </a:ext>
            </a:extLst>
          </p:cNvPr>
          <p:cNvSpPr txBox="1"/>
          <p:nvPr/>
        </p:nvSpPr>
        <p:spPr>
          <a:xfrm>
            <a:off x="7610408" y="2866507"/>
            <a:ext cx="4187454" cy="461665"/>
          </a:xfrm>
          <a:prstGeom prst="rect">
            <a:avLst/>
          </a:prstGeom>
          <a:noFill/>
        </p:spPr>
        <p:txBody>
          <a:bodyPr wrap="square" rtlCol="0">
            <a:spAutoFit/>
          </a:bodyPr>
          <a:lstStyle/>
          <a:p>
            <a:pPr algn="ctr"/>
            <a:r>
              <a:rPr lang="en-US" altLang="zh-CN" sz="2400" dirty="0">
                <a:solidFill>
                  <a:srgbClr val="7030A0"/>
                </a:solidFill>
                <a:latin typeface="Abadi" panose="020B0604020104020204" pitchFamily="34" charset="0"/>
              </a:rPr>
              <a:t>One model only for one task</a:t>
            </a:r>
            <a:endParaRPr lang="zh-CN" altLang="en-US" sz="2400" dirty="0">
              <a:solidFill>
                <a:srgbClr val="7030A0"/>
              </a:solidFill>
              <a:latin typeface="Abadi" panose="020B0604020104020204" pitchFamily="34" charset="0"/>
            </a:endParaRPr>
          </a:p>
        </p:txBody>
      </p:sp>
      <p:sp>
        <p:nvSpPr>
          <p:cNvPr id="45" name="文本框 44">
            <a:extLst>
              <a:ext uri="{FF2B5EF4-FFF2-40B4-BE49-F238E27FC236}">
                <a16:creationId xmlns:a16="http://schemas.microsoft.com/office/drawing/2014/main" id="{B574F7FD-69DE-3096-40A7-1873778C5A23}"/>
              </a:ext>
            </a:extLst>
          </p:cNvPr>
          <p:cNvSpPr txBox="1"/>
          <p:nvPr/>
        </p:nvSpPr>
        <p:spPr>
          <a:xfrm>
            <a:off x="134681" y="5364132"/>
            <a:ext cx="2506251" cy="707886"/>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Cluster Job Scheduling (CJS)</a:t>
            </a:r>
          </a:p>
        </p:txBody>
      </p:sp>
    </p:spTree>
    <p:custDataLst>
      <p:tags r:id="rId1"/>
    </p:custDataLst>
    <p:extLst>
      <p:ext uri="{BB962C8B-B14F-4D97-AF65-F5344CB8AC3E}">
        <p14:creationId xmlns:p14="http://schemas.microsoft.com/office/powerpoint/2010/main" val="322930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p:bldP spid="25" grpId="0" animBg="1"/>
      <p:bldP spid="18" grpId="0"/>
      <p:bldP spid="9" grpId="0" animBg="1"/>
      <p:bldP spid="17" grpId="0"/>
      <p:bldP spid="19" grpId="0" animBg="1"/>
      <p:bldP spid="21" grpId="0"/>
      <p:bldP spid="39" grpId="0" animBg="1"/>
      <p:bldP spid="43"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Limitation #2: Poor generalization</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sz="2800" dirty="0">
                <a:latin typeface="Abadi" panose="020B0604020104020204" pitchFamily="34" charset="0"/>
              </a:rPr>
              <a:t>DL-based algorithms tend to </a:t>
            </a:r>
            <a:r>
              <a:rPr lang="en-US" altLang="zh-CN" sz="2800" dirty="0">
                <a:solidFill>
                  <a:srgbClr val="7030A0"/>
                </a:solidFill>
                <a:latin typeface="Abadi" panose="020B0604020104020204" pitchFamily="34" charset="0"/>
              </a:rPr>
              <a:t>achieve poor generalization on unseen data distributions or environments.</a:t>
            </a: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6</a:t>
            </a:fld>
            <a:endParaRPr lang="zh-CN" altLang="en-US"/>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3"/>
            <a:endCxn id="25" idx="1"/>
          </p:cNvCxnSpPr>
          <p:nvPr/>
        </p:nvCxnSpPr>
        <p:spPr>
          <a:xfrm>
            <a:off x="3802114" y="3206750"/>
            <a:ext cx="1164059"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3"/>
            <a:endCxn id="32" idx="1"/>
          </p:cNvCxnSpPr>
          <p:nvPr/>
        </p:nvCxnSpPr>
        <p:spPr>
          <a:xfrm flipV="1">
            <a:off x="7193230" y="2579304"/>
            <a:ext cx="1164059" cy="63596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32C343F-088F-A414-0287-517178CD961C}"/>
              </a:ext>
            </a:extLst>
          </p:cNvPr>
          <p:cNvGrpSpPr/>
          <p:nvPr/>
        </p:nvGrpSpPr>
        <p:grpSpPr>
          <a:xfrm>
            <a:off x="965634" y="2723429"/>
            <a:ext cx="2836480" cy="966642"/>
            <a:chOff x="7955639" y="2016831"/>
            <a:chExt cx="2836480" cy="966642"/>
          </a:xfrm>
        </p:grpSpPr>
        <p:sp>
          <p:nvSpPr>
            <p:cNvPr id="24" name="矩形 23">
              <a:extLst>
                <a:ext uri="{FF2B5EF4-FFF2-40B4-BE49-F238E27FC236}">
                  <a16:creationId xmlns:a16="http://schemas.microsoft.com/office/drawing/2014/main" id="{39E068D7-B54D-4945-ECB5-91CF545F5E0A}"/>
                </a:ext>
              </a:extLst>
            </p:cNvPr>
            <p:cNvSpPr/>
            <p:nvPr/>
          </p:nvSpPr>
          <p:spPr>
            <a:xfrm>
              <a:off x="7955639" y="2016831"/>
              <a:ext cx="2836480"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37" name="文本框 36">
              <a:extLst>
                <a:ext uri="{FF2B5EF4-FFF2-40B4-BE49-F238E27FC236}">
                  <a16:creationId xmlns:a16="http://schemas.microsoft.com/office/drawing/2014/main" id="{E287A7B5-A74F-E9D4-8E2A-D9A1D868E41E}"/>
                </a:ext>
              </a:extLst>
            </p:cNvPr>
            <p:cNvSpPr txBox="1"/>
            <p:nvPr/>
          </p:nvSpPr>
          <p:spPr>
            <a:xfrm>
              <a:off x="8856398" y="2095677"/>
              <a:ext cx="1915909"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Stable </a:t>
              </a:r>
            </a:p>
            <a:p>
              <a:pPr algn="ctr"/>
              <a:r>
                <a:rPr lang="en-US" altLang="zh-CN" sz="2400" dirty="0">
                  <a:solidFill>
                    <a:schemeClr val="tx1"/>
                  </a:solidFill>
                  <a:latin typeface="Abadi" panose="020B0604020104020204" pitchFamily="34" charset="0"/>
                </a:rPr>
                <a:t>Network Env.</a:t>
              </a:r>
              <a:endParaRPr lang="zh-CN" altLang="en-US" sz="2400" dirty="0">
                <a:solidFill>
                  <a:schemeClr val="tx1"/>
                </a:solidFill>
                <a:latin typeface="Abadi" panose="020B0604020104020204" pitchFamily="34" charset="0"/>
              </a:endParaRPr>
            </a:p>
          </p:txBody>
        </p:sp>
      </p:gr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4"/>
          <a:stretch>
            <a:fillRect/>
          </a:stretch>
        </p:blipFill>
        <p:spPr>
          <a:xfrm>
            <a:off x="4127736" y="2723429"/>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3976171" y="3230660"/>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4966173" y="2731950"/>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5"/>
          <a:stretch>
            <a:fillRect/>
          </a:stretch>
        </p:blipFill>
        <p:spPr>
          <a:xfrm>
            <a:off x="5141681" y="2831050"/>
            <a:ext cx="793318" cy="793318"/>
          </a:xfrm>
          <a:prstGeom prst="rect">
            <a:avLst/>
          </a:prstGeom>
        </p:spPr>
      </p:pic>
      <p:sp>
        <p:nvSpPr>
          <p:cNvPr id="5" name="文本框 4">
            <a:extLst>
              <a:ext uri="{FF2B5EF4-FFF2-40B4-BE49-F238E27FC236}">
                <a16:creationId xmlns:a16="http://schemas.microsoft.com/office/drawing/2014/main" id="{857E5D3C-A5CE-841F-89E9-E9F70987FE7C}"/>
              </a:ext>
            </a:extLst>
          </p:cNvPr>
          <p:cNvSpPr txBox="1"/>
          <p:nvPr/>
        </p:nvSpPr>
        <p:spPr>
          <a:xfrm>
            <a:off x="347870" y="6539477"/>
            <a:ext cx="11559208" cy="261610"/>
          </a:xfrm>
          <a:prstGeom prst="rect">
            <a:avLst/>
          </a:prstGeom>
          <a:noFill/>
        </p:spPr>
        <p:txBody>
          <a:bodyPr wrap="square" rtlCol="0">
            <a:spAutoFit/>
          </a:bodyPr>
          <a:lstStyle/>
          <a:p>
            <a:r>
              <a:rPr lang="en-US" altLang="zh-CN" sz="1100" dirty="0">
                <a:solidFill>
                  <a:schemeClr val="bg1">
                    <a:lumMod val="65000"/>
                  </a:schemeClr>
                </a:solidFill>
                <a:latin typeface="Abadi" panose="020B0604020104020204" pitchFamily="34" charset="0"/>
              </a:rPr>
              <a:t>[1] </a:t>
            </a:r>
            <a:r>
              <a:rPr lang="en-US" altLang="zh-CN" sz="1100" dirty="0" err="1">
                <a:solidFill>
                  <a:schemeClr val="bg1">
                    <a:lumMod val="65000"/>
                  </a:schemeClr>
                </a:solidFill>
                <a:latin typeface="Abadi" panose="020B0604020104020204" pitchFamily="34" charset="0"/>
              </a:rPr>
              <a:t>Risto</a:t>
            </a:r>
            <a:r>
              <a:rPr lang="en-US" altLang="zh-CN" sz="1100" dirty="0">
                <a:solidFill>
                  <a:schemeClr val="bg1">
                    <a:lumMod val="65000"/>
                  </a:schemeClr>
                </a:solidFill>
                <a:latin typeface="Abadi" panose="020B0604020104020204" pitchFamily="34" charset="0"/>
              </a:rPr>
              <a:t> </a:t>
            </a:r>
            <a:r>
              <a:rPr lang="en-US" altLang="zh-CN" sz="1100" dirty="0" err="1">
                <a:solidFill>
                  <a:schemeClr val="bg1">
                    <a:lumMod val="65000"/>
                  </a:schemeClr>
                </a:solidFill>
                <a:latin typeface="Abadi" panose="020B0604020104020204" pitchFamily="34" charset="0"/>
              </a:rPr>
              <a:t>Miikkulainen</a:t>
            </a:r>
            <a:r>
              <a:rPr lang="en-US" altLang="zh-CN" sz="1100" dirty="0">
                <a:solidFill>
                  <a:schemeClr val="bg1">
                    <a:lumMod val="65000"/>
                  </a:schemeClr>
                </a:solidFill>
                <a:latin typeface="Abadi" panose="020B0604020104020204" pitchFamily="34" charset="0"/>
              </a:rPr>
              <a:t>, et al.. “Evolving deep neural networks”. In Artificial Intelligence in the Age of Neural Networks and Brain Computing (Second Edition). Academic Press, 269–287, 2024.</a:t>
            </a:r>
          </a:p>
        </p:txBody>
      </p:sp>
      <p:sp>
        <p:nvSpPr>
          <p:cNvPr id="18" name="文本框 17">
            <a:extLst>
              <a:ext uri="{FF2B5EF4-FFF2-40B4-BE49-F238E27FC236}">
                <a16:creationId xmlns:a16="http://schemas.microsoft.com/office/drawing/2014/main" id="{5AB6BB8A-8632-0168-485D-2B7BD3DD504E}"/>
              </a:ext>
            </a:extLst>
          </p:cNvPr>
          <p:cNvSpPr txBox="1"/>
          <p:nvPr/>
        </p:nvSpPr>
        <p:spPr>
          <a:xfrm>
            <a:off x="5720437" y="3001016"/>
            <a:ext cx="1468827" cy="461665"/>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pic>
        <p:nvPicPr>
          <p:cNvPr id="22" name="图片 21">
            <a:extLst>
              <a:ext uri="{FF2B5EF4-FFF2-40B4-BE49-F238E27FC236}">
                <a16:creationId xmlns:a16="http://schemas.microsoft.com/office/drawing/2014/main" id="{CC8F87BB-9E1D-C989-F9FF-AECA0E600034}"/>
              </a:ext>
            </a:extLst>
          </p:cNvPr>
          <p:cNvPicPr>
            <a:picLocks noChangeAspect="1"/>
          </p:cNvPicPr>
          <p:nvPr/>
        </p:nvPicPr>
        <p:blipFill>
          <a:blip r:embed="rId6"/>
          <a:stretch>
            <a:fillRect/>
          </a:stretch>
        </p:blipFill>
        <p:spPr>
          <a:xfrm>
            <a:off x="7548400" y="2679266"/>
            <a:ext cx="447301" cy="447301"/>
          </a:xfrm>
          <a:prstGeom prst="rect">
            <a:avLst/>
          </a:prstGeom>
        </p:spPr>
      </p:pic>
      <p:pic>
        <p:nvPicPr>
          <p:cNvPr id="8" name="图片 7">
            <a:extLst>
              <a:ext uri="{FF2B5EF4-FFF2-40B4-BE49-F238E27FC236}">
                <a16:creationId xmlns:a16="http://schemas.microsoft.com/office/drawing/2014/main" id="{84A07A1C-8379-FA9C-C802-B99C8CD54CB3}"/>
              </a:ext>
            </a:extLst>
          </p:cNvPr>
          <p:cNvPicPr>
            <a:picLocks noChangeAspect="1"/>
          </p:cNvPicPr>
          <p:nvPr/>
        </p:nvPicPr>
        <p:blipFill>
          <a:blip r:embed="rId7"/>
          <a:stretch>
            <a:fillRect/>
          </a:stretch>
        </p:blipFill>
        <p:spPr>
          <a:xfrm>
            <a:off x="1084902" y="2838248"/>
            <a:ext cx="744737" cy="744737"/>
          </a:xfrm>
          <a:prstGeom prst="rect">
            <a:avLst/>
          </a:prstGeom>
        </p:spPr>
      </p:pic>
      <p:grpSp>
        <p:nvGrpSpPr>
          <p:cNvPr id="31" name="组合 30">
            <a:extLst>
              <a:ext uri="{FF2B5EF4-FFF2-40B4-BE49-F238E27FC236}">
                <a16:creationId xmlns:a16="http://schemas.microsoft.com/office/drawing/2014/main" id="{722CB4BA-338C-95F3-E5CC-64FC5B2ED4ED}"/>
              </a:ext>
            </a:extLst>
          </p:cNvPr>
          <p:cNvGrpSpPr/>
          <p:nvPr/>
        </p:nvGrpSpPr>
        <p:grpSpPr>
          <a:xfrm>
            <a:off x="8357289" y="2095983"/>
            <a:ext cx="2836480" cy="966642"/>
            <a:chOff x="7955639" y="2016831"/>
            <a:chExt cx="2836480" cy="966642"/>
          </a:xfrm>
        </p:grpSpPr>
        <p:sp>
          <p:nvSpPr>
            <p:cNvPr id="32" name="矩形 31">
              <a:extLst>
                <a:ext uri="{FF2B5EF4-FFF2-40B4-BE49-F238E27FC236}">
                  <a16:creationId xmlns:a16="http://schemas.microsoft.com/office/drawing/2014/main" id="{00AD2A6E-084D-0635-57CB-99507A0A3050}"/>
                </a:ext>
              </a:extLst>
            </p:cNvPr>
            <p:cNvSpPr/>
            <p:nvPr/>
          </p:nvSpPr>
          <p:spPr>
            <a:xfrm>
              <a:off x="7955639" y="2016831"/>
              <a:ext cx="2836480" cy="96664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33" name="文本框 32">
              <a:extLst>
                <a:ext uri="{FF2B5EF4-FFF2-40B4-BE49-F238E27FC236}">
                  <a16:creationId xmlns:a16="http://schemas.microsoft.com/office/drawing/2014/main" id="{A35F84FD-B7AD-299A-10AD-C42E99274163}"/>
                </a:ext>
              </a:extLst>
            </p:cNvPr>
            <p:cNvSpPr txBox="1"/>
            <p:nvPr/>
          </p:nvSpPr>
          <p:spPr>
            <a:xfrm>
              <a:off x="8856398" y="2095677"/>
              <a:ext cx="1915909"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Stable </a:t>
              </a:r>
            </a:p>
            <a:p>
              <a:pPr algn="ctr"/>
              <a:r>
                <a:rPr lang="en-US" altLang="zh-CN" sz="2400" dirty="0">
                  <a:solidFill>
                    <a:schemeClr val="tx1"/>
                  </a:solidFill>
                  <a:latin typeface="Abadi" panose="020B0604020104020204" pitchFamily="34" charset="0"/>
                </a:rPr>
                <a:t>Network Env.</a:t>
              </a:r>
              <a:endParaRPr lang="zh-CN" altLang="en-US" sz="2400" dirty="0">
                <a:solidFill>
                  <a:schemeClr val="tx1"/>
                </a:solidFill>
                <a:latin typeface="Abadi" panose="020B0604020104020204" pitchFamily="34" charset="0"/>
              </a:endParaRPr>
            </a:p>
          </p:txBody>
        </p:sp>
      </p:grpSp>
      <p:pic>
        <p:nvPicPr>
          <p:cNvPr id="35" name="图片 34">
            <a:extLst>
              <a:ext uri="{FF2B5EF4-FFF2-40B4-BE49-F238E27FC236}">
                <a16:creationId xmlns:a16="http://schemas.microsoft.com/office/drawing/2014/main" id="{D49E18DE-83BA-B618-471B-6E8DB0DE53FC}"/>
              </a:ext>
            </a:extLst>
          </p:cNvPr>
          <p:cNvPicPr>
            <a:picLocks noChangeAspect="1"/>
          </p:cNvPicPr>
          <p:nvPr/>
        </p:nvPicPr>
        <p:blipFill>
          <a:blip r:embed="rId7"/>
          <a:stretch>
            <a:fillRect/>
          </a:stretch>
        </p:blipFill>
        <p:spPr>
          <a:xfrm>
            <a:off x="8476557" y="2210802"/>
            <a:ext cx="744737" cy="744737"/>
          </a:xfrm>
          <a:prstGeom prst="rect">
            <a:avLst/>
          </a:prstGeom>
        </p:spPr>
      </p:pic>
      <p:grpSp>
        <p:nvGrpSpPr>
          <p:cNvPr id="47" name="组合 46">
            <a:extLst>
              <a:ext uri="{FF2B5EF4-FFF2-40B4-BE49-F238E27FC236}">
                <a16:creationId xmlns:a16="http://schemas.microsoft.com/office/drawing/2014/main" id="{3D3178AA-185E-F1EB-4E22-74A5D066AE19}"/>
              </a:ext>
            </a:extLst>
          </p:cNvPr>
          <p:cNvGrpSpPr/>
          <p:nvPr/>
        </p:nvGrpSpPr>
        <p:grpSpPr>
          <a:xfrm>
            <a:off x="8350872" y="3428523"/>
            <a:ext cx="2836480" cy="966642"/>
            <a:chOff x="7955639" y="2016831"/>
            <a:chExt cx="2836480" cy="966642"/>
          </a:xfrm>
          <a:solidFill>
            <a:schemeClr val="bg1">
              <a:lumMod val="85000"/>
            </a:schemeClr>
          </a:solidFill>
        </p:grpSpPr>
        <p:sp>
          <p:nvSpPr>
            <p:cNvPr id="48" name="矩形 47">
              <a:extLst>
                <a:ext uri="{FF2B5EF4-FFF2-40B4-BE49-F238E27FC236}">
                  <a16:creationId xmlns:a16="http://schemas.microsoft.com/office/drawing/2014/main" id="{FEB1D352-AAA1-A656-7AF5-42A835136F4B}"/>
                </a:ext>
              </a:extLst>
            </p:cNvPr>
            <p:cNvSpPr/>
            <p:nvPr/>
          </p:nvSpPr>
          <p:spPr>
            <a:xfrm>
              <a:off x="7955639" y="2016831"/>
              <a:ext cx="2836480" cy="966642"/>
            </a:xfrm>
            <a:prstGeom prst="rect">
              <a:avLst/>
            </a:prstGeom>
            <a:grp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49" name="文本框 48">
              <a:extLst>
                <a:ext uri="{FF2B5EF4-FFF2-40B4-BE49-F238E27FC236}">
                  <a16:creationId xmlns:a16="http://schemas.microsoft.com/office/drawing/2014/main" id="{0AFA9A22-5EC2-9DB1-685F-2E284344F8A6}"/>
                </a:ext>
              </a:extLst>
            </p:cNvPr>
            <p:cNvSpPr txBox="1"/>
            <p:nvPr/>
          </p:nvSpPr>
          <p:spPr>
            <a:xfrm>
              <a:off x="8856398" y="2095677"/>
              <a:ext cx="1915909" cy="830997"/>
            </a:xfrm>
            <a:prstGeom prst="rect">
              <a:avLst/>
            </a:prstGeom>
            <a:grpFill/>
          </p:spPr>
          <p:txBody>
            <a:bodyPr wrap="none" rtlCol="0">
              <a:spAutoFit/>
            </a:bodyPr>
            <a:lstStyle/>
            <a:p>
              <a:pPr algn="ctr"/>
              <a:r>
                <a:rPr lang="en-US" altLang="zh-CN" sz="2400" dirty="0">
                  <a:solidFill>
                    <a:schemeClr val="tx1"/>
                  </a:solidFill>
                  <a:latin typeface="Abadi" panose="020B0604020104020204" pitchFamily="34" charset="0"/>
                </a:rPr>
                <a:t>Fluctuating </a:t>
              </a:r>
            </a:p>
            <a:p>
              <a:pPr algn="ctr"/>
              <a:r>
                <a:rPr lang="en-US" altLang="zh-CN" sz="2400" dirty="0">
                  <a:solidFill>
                    <a:schemeClr val="tx1"/>
                  </a:solidFill>
                  <a:latin typeface="Abadi" panose="020B0604020104020204" pitchFamily="34" charset="0"/>
                </a:rPr>
                <a:t>Network Env.</a:t>
              </a:r>
              <a:endParaRPr lang="zh-CN" altLang="en-US" sz="2400" dirty="0">
                <a:solidFill>
                  <a:schemeClr val="tx1"/>
                </a:solidFill>
                <a:latin typeface="Abadi" panose="020B0604020104020204" pitchFamily="34" charset="0"/>
              </a:endParaRPr>
            </a:p>
          </p:txBody>
        </p:sp>
      </p:grpSp>
      <p:pic>
        <p:nvPicPr>
          <p:cNvPr id="52" name="图片 51">
            <a:extLst>
              <a:ext uri="{FF2B5EF4-FFF2-40B4-BE49-F238E27FC236}">
                <a16:creationId xmlns:a16="http://schemas.microsoft.com/office/drawing/2014/main" id="{8279C3AD-504D-8016-F6C5-9BE27EBC4D48}"/>
              </a:ext>
            </a:extLst>
          </p:cNvPr>
          <p:cNvPicPr>
            <a:picLocks noChangeAspect="1"/>
          </p:cNvPicPr>
          <p:nvPr/>
        </p:nvPicPr>
        <p:blipFill>
          <a:blip r:embed="rId8"/>
          <a:stretch>
            <a:fillRect/>
          </a:stretch>
        </p:blipFill>
        <p:spPr>
          <a:xfrm>
            <a:off x="8491602" y="3569718"/>
            <a:ext cx="723275" cy="723275"/>
          </a:xfrm>
          <a:prstGeom prst="rect">
            <a:avLst/>
          </a:prstGeom>
        </p:spPr>
      </p:pic>
      <p:cxnSp>
        <p:nvCxnSpPr>
          <p:cNvPr id="53" name="直接箭头连接符 52">
            <a:extLst>
              <a:ext uri="{FF2B5EF4-FFF2-40B4-BE49-F238E27FC236}">
                <a16:creationId xmlns:a16="http://schemas.microsoft.com/office/drawing/2014/main" id="{5C192AB8-C86C-5E37-CBF4-82BE011E9B8A}"/>
              </a:ext>
            </a:extLst>
          </p:cNvPr>
          <p:cNvCxnSpPr>
            <a:cxnSpLocks/>
            <a:stCxn id="25" idx="3"/>
            <a:endCxn id="48" idx="1"/>
          </p:cNvCxnSpPr>
          <p:nvPr/>
        </p:nvCxnSpPr>
        <p:spPr>
          <a:xfrm>
            <a:off x="7193230" y="3215271"/>
            <a:ext cx="1157642" cy="69657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7" name="图片 56">
            <a:extLst>
              <a:ext uri="{FF2B5EF4-FFF2-40B4-BE49-F238E27FC236}">
                <a16:creationId xmlns:a16="http://schemas.microsoft.com/office/drawing/2014/main" id="{31824325-1979-AB2A-6DB9-11A800A5BD66}"/>
              </a:ext>
            </a:extLst>
          </p:cNvPr>
          <p:cNvPicPr>
            <a:picLocks noChangeAspect="1"/>
          </p:cNvPicPr>
          <p:nvPr/>
        </p:nvPicPr>
        <p:blipFill>
          <a:blip r:embed="rId9"/>
          <a:stretch>
            <a:fillRect/>
          </a:stretch>
        </p:blipFill>
        <p:spPr>
          <a:xfrm>
            <a:off x="7585856" y="3416710"/>
            <a:ext cx="364327" cy="364327"/>
          </a:xfrm>
          <a:prstGeom prst="rect">
            <a:avLst/>
          </a:prstGeom>
        </p:spPr>
      </p:pic>
      <p:pic>
        <p:nvPicPr>
          <p:cNvPr id="61" name="图片 60">
            <a:extLst>
              <a:ext uri="{FF2B5EF4-FFF2-40B4-BE49-F238E27FC236}">
                <a16:creationId xmlns:a16="http://schemas.microsoft.com/office/drawing/2014/main" id="{91812554-35AF-1DB4-92D3-ED5E0070E530}"/>
              </a:ext>
            </a:extLst>
          </p:cNvPr>
          <p:cNvPicPr>
            <a:picLocks noChangeAspect="1"/>
          </p:cNvPicPr>
          <p:nvPr/>
        </p:nvPicPr>
        <p:blipFill>
          <a:blip r:embed="rId10"/>
          <a:stretch>
            <a:fillRect/>
          </a:stretch>
        </p:blipFill>
        <p:spPr>
          <a:xfrm>
            <a:off x="623331" y="5596228"/>
            <a:ext cx="760970" cy="697964"/>
          </a:xfrm>
          <a:prstGeom prst="rect">
            <a:avLst/>
          </a:prstGeom>
        </p:spPr>
      </p:pic>
      <p:sp>
        <p:nvSpPr>
          <p:cNvPr id="62" name="对话气泡: 圆角矩形 61">
            <a:extLst>
              <a:ext uri="{FF2B5EF4-FFF2-40B4-BE49-F238E27FC236}">
                <a16:creationId xmlns:a16="http://schemas.microsoft.com/office/drawing/2014/main" id="{4946BA76-D666-F714-AA60-B886EABA98C8}"/>
              </a:ext>
            </a:extLst>
          </p:cNvPr>
          <p:cNvSpPr/>
          <p:nvPr/>
        </p:nvSpPr>
        <p:spPr>
          <a:xfrm>
            <a:off x="1618262" y="4670433"/>
            <a:ext cx="5938238" cy="877427"/>
          </a:xfrm>
          <a:prstGeom prst="wedgeRoundRectCallout">
            <a:avLst>
              <a:gd name="adj1" fmla="val -55116"/>
              <a:gd name="adj2" fmla="val 50702"/>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Can we use </a:t>
            </a:r>
            <a:r>
              <a:rPr lang="en-US" altLang="zh-CN" sz="2200" u="sng" dirty="0">
                <a:solidFill>
                  <a:schemeClr val="tx1"/>
                </a:solidFill>
                <a:latin typeface="Abadi" panose="020B0604020104020204" pitchFamily="34" charset="0"/>
              </a:rPr>
              <a:t>one model for all networking tasks with even stronger generalization</a:t>
            </a:r>
            <a:r>
              <a:rPr lang="en-US" altLang="zh-CN" sz="2200" dirty="0">
                <a:solidFill>
                  <a:schemeClr val="tx1"/>
                </a:solidFill>
                <a:latin typeface="Abadi" panose="020B0604020104020204" pitchFamily="34" charset="0"/>
              </a:rPr>
              <a:t>?</a:t>
            </a:r>
            <a:endParaRPr lang="zh-CN" altLang="en-US" sz="2200" dirty="0">
              <a:solidFill>
                <a:schemeClr val="tx1"/>
              </a:solidFill>
              <a:latin typeface="Abadi" panose="020B0604020104020204" pitchFamily="34" charset="0"/>
            </a:endParaRPr>
          </a:p>
        </p:txBody>
      </p:sp>
      <p:pic>
        <p:nvPicPr>
          <p:cNvPr id="68" name="图片 67">
            <a:extLst>
              <a:ext uri="{FF2B5EF4-FFF2-40B4-BE49-F238E27FC236}">
                <a16:creationId xmlns:a16="http://schemas.microsoft.com/office/drawing/2014/main" id="{1B0754DE-EFC2-435A-1B17-9264BCF2A25A}"/>
              </a:ext>
            </a:extLst>
          </p:cNvPr>
          <p:cNvPicPr>
            <a:picLocks noChangeAspect="1"/>
          </p:cNvPicPr>
          <p:nvPr/>
        </p:nvPicPr>
        <p:blipFill>
          <a:blip r:embed="rId11"/>
          <a:stretch>
            <a:fillRect/>
          </a:stretch>
        </p:blipFill>
        <p:spPr>
          <a:xfrm>
            <a:off x="7664433" y="5596228"/>
            <a:ext cx="760971" cy="760971"/>
          </a:xfrm>
          <a:prstGeom prst="rect">
            <a:avLst/>
          </a:prstGeom>
        </p:spPr>
      </p:pic>
      <p:sp>
        <p:nvSpPr>
          <p:cNvPr id="69" name="对话气泡: 圆角矩形 68">
            <a:extLst>
              <a:ext uri="{FF2B5EF4-FFF2-40B4-BE49-F238E27FC236}">
                <a16:creationId xmlns:a16="http://schemas.microsoft.com/office/drawing/2014/main" id="{2B996F9D-FFFE-75CE-C7B1-27DB52CA8005}"/>
              </a:ext>
            </a:extLst>
          </p:cNvPr>
          <p:cNvSpPr/>
          <p:nvPr/>
        </p:nvSpPr>
        <p:spPr>
          <a:xfrm>
            <a:off x="8625906" y="4665488"/>
            <a:ext cx="2752663" cy="877427"/>
          </a:xfrm>
          <a:prstGeom prst="wedgeRoundRectCallout">
            <a:avLst>
              <a:gd name="adj1" fmla="val -60946"/>
              <a:gd name="adj2" fmla="val 46770"/>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Try </a:t>
            </a:r>
            <a:r>
              <a:rPr lang="en-US" altLang="zh-CN" sz="2200" u="sng" dirty="0">
                <a:solidFill>
                  <a:schemeClr val="tx1"/>
                </a:solidFill>
                <a:latin typeface="Abadi" panose="020B0604020104020204" pitchFamily="34" charset="0"/>
              </a:rPr>
              <a:t>large language model (LLM)!</a:t>
            </a:r>
            <a:endParaRPr lang="zh-CN" altLang="en-US" sz="2200" u="sng" dirty="0">
              <a:solidFill>
                <a:schemeClr val="tx1"/>
              </a:solidFill>
              <a:latin typeface="Abadi" panose="020B0604020104020204" pitchFamily="34" charset="0"/>
            </a:endParaRPr>
          </a:p>
        </p:txBody>
      </p:sp>
    </p:spTree>
    <p:custDataLst>
      <p:tags r:id="rId1"/>
    </p:custDataLst>
    <p:extLst>
      <p:ext uri="{BB962C8B-B14F-4D97-AF65-F5344CB8AC3E}">
        <p14:creationId xmlns:p14="http://schemas.microsoft.com/office/powerpoint/2010/main" val="228527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5" grpId="0" animBg="1"/>
      <p:bldP spid="18" grpId="0"/>
      <p:bldP spid="62"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2</a:t>
            </a:r>
            <a:br>
              <a:rPr lang="en-US" sz="4400" dirty="0">
                <a:solidFill>
                  <a:srgbClr val="C00000"/>
                </a:solidFill>
                <a:latin typeface="Abadi" panose="020B0604020104020204" pitchFamily="34" charset="0"/>
                <a:ea typeface="黑体" panose="02010609060101010101" pitchFamily="49" charset="-122"/>
              </a:rPr>
            </a:br>
            <a:r>
              <a:rPr lang="en-US" sz="4400" dirty="0">
                <a:solidFill>
                  <a:schemeClr val="bg1">
                    <a:lumMod val="75000"/>
                  </a:schemeClr>
                </a:solidFill>
                <a:latin typeface="Abadi" panose="020B0604020104020204" pitchFamily="34" charset="0"/>
                <a:ea typeface="黑体" panose="02010609060101010101" pitchFamily="49" charset="-122"/>
              </a:rPr>
              <a:t>Why, </a:t>
            </a:r>
            <a:r>
              <a:rPr lang="en-US" sz="4400" dirty="0">
                <a:solidFill>
                  <a:srgbClr val="C00000"/>
                </a:solidFill>
                <a:latin typeface="Abadi" panose="020B0604020104020204" pitchFamily="34" charset="0"/>
                <a:ea typeface="黑体" panose="02010609060101010101" pitchFamily="49" charset="-122"/>
              </a:rPr>
              <a:t>What</a:t>
            </a:r>
            <a:r>
              <a:rPr lang="en-US" sz="4400" dirty="0">
                <a:solidFill>
                  <a:schemeClr val="bg1">
                    <a:lumMod val="75000"/>
                  </a:schemeClr>
                </a:solidFill>
                <a:latin typeface="Abadi" panose="020B0604020104020204" pitchFamily="34" charset="0"/>
                <a:ea typeface="黑体" panose="02010609060101010101" pitchFamily="49" charset="-122"/>
              </a:rPr>
              <a:t>, How, </a:t>
            </a:r>
            <a:r>
              <a:rPr lang="en-US" altLang="zh-CN" sz="4400" dirty="0">
                <a:solidFill>
                  <a:schemeClr val="bg1">
                    <a:lumMod val="75000"/>
                  </a:schemeClr>
                </a:solidFill>
                <a:latin typeface="Abadi" panose="020B0604020104020204" pitchFamily="34" charset="0"/>
                <a:ea typeface="黑体" panose="02010609060101010101" pitchFamily="49" charset="-122"/>
              </a:rPr>
              <a:t>Evaluation</a:t>
            </a:r>
            <a:endParaRPr lang="en-US" sz="4400" dirty="0">
              <a:solidFill>
                <a:schemeClr val="bg1">
                  <a:lumMod val="75000"/>
                </a:schemeClr>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7</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107721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What we try to approach:</a:t>
            </a:r>
            <a:br>
              <a:rPr lang="en-US" altLang="zh-CN" sz="3200" dirty="0">
                <a:solidFill>
                  <a:srgbClr val="C00000"/>
                </a:solidFill>
                <a:latin typeface="Abadi" panose="020B0604020104020204" pitchFamily="34" charset="0"/>
                <a:cs typeface="Calibri" panose="020F0502020204030204" pitchFamily="34" charset="0"/>
              </a:rPr>
            </a:br>
            <a:r>
              <a:rPr lang="en-US" altLang="zh-CN" sz="3200" dirty="0">
                <a:solidFill>
                  <a:srgbClr val="C00000"/>
                </a:solidFill>
                <a:latin typeface="Abadi" panose="020B0604020104020204" pitchFamily="34" charset="0"/>
                <a:cs typeface="Calibri" panose="020F0502020204030204" pitchFamily="34" charset="0"/>
              </a:rPr>
              <a:t>Make LLM do networking!</a:t>
            </a: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181675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LLM: New Opportunities for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a:latin typeface="Abadi" panose="020B0604020104020204" pitchFamily="34" charset="0"/>
              </a:rPr>
              <a:t>Large language model (LLM), e.g., ChatGPT, Llama.</a:t>
            </a:r>
          </a:p>
          <a:p>
            <a:pPr>
              <a:lnSpc>
                <a:spcPct val="100000"/>
              </a:lnSpc>
            </a:pPr>
            <a:r>
              <a:rPr lang="en-US" altLang="zh-CN" sz="2400" dirty="0">
                <a:latin typeface="Abadi" panose="020B0604020104020204" pitchFamily="34" charset="0"/>
              </a:rPr>
              <a:t> Large-scale pretraining to </a:t>
            </a:r>
            <a:r>
              <a:rPr lang="en-US" altLang="zh-CN" sz="2400" dirty="0">
                <a:solidFill>
                  <a:srgbClr val="7030A0"/>
                </a:solidFill>
                <a:latin typeface="Abadi" panose="020B0604020104020204" pitchFamily="34" charset="0"/>
              </a:rPr>
              <a:t>absorb extensive knowledge.</a:t>
            </a:r>
          </a:p>
          <a:p>
            <a:pPr>
              <a:lnSpc>
                <a:spcPct val="100000"/>
              </a:lnSpc>
            </a:pPr>
            <a:r>
              <a:rPr lang="en-US" altLang="zh-CN" sz="2400" dirty="0">
                <a:solidFill>
                  <a:srgbClr val="7030A0"/>
                </a:solidFill>
                <a:latin typeface="Abadi" panose="020B0604020104020204" pitchFamily="34" charset="0"/>
              </a:rPr>
              <a:t> One model for all tasks with even better performance </a:t>
            </a:r>
            <a:r>
              <a:rPr lang="en-US" altLang="zh-CN" sz="2400" dirty="0">
                <a:latin typeface="Abadi" panose="020B0604020104020204" pitchFamily="34" charset="0"/>
              </a:rPr>
              <a:t>in natural language processing (NLP).</a:t>
            </a:r>
          </a:p>
          <a:p>
            <a:pPr>
              <a:lnSpc>
                <a:spcPct val="100000"/>
              </a:lnSpc>
            </a:pPr>
            <a:endParaRPr lang="zh-CN" altLang="en-US"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8</a:t>
            </a:fld>
            <a:endParaRPr lang="zh-CN" altLang="en-US" dirty="0"/>
          </a:p>
        </p:txBody>
      </p:sp>
      <p:sp>
        <p:nvSpPr>
          <p:cNvPr id="6" name="矩形 5">
            <a:extLst>
              <a:ext uri="{FF2B5EF4-FFF2-40B4-BE49-F238E27FC236}">
                <a16:creationId xmlns:a16="http://schemas.microsoft.com/office/drawing/2014/main" id="{50491FBB-9EA9-11FC-5614-786DC20069E7}"/>
              </a:ext>
            </a:extLst>
          </p:cNvPr>
          <p:cNvSpPr/>
          <p:nvPr/>
        </p:nvSpPr>
        <p:spPr>
          <a:xfrm>
            <a:off x="834243" y="3429290"/>
            <a:ext cx="2559269" cy="1077310"/>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badi" panose="020B0604020104020204" pitchFamily="34" charset="0"/>
            </a:endParaRPr>
          </a:p>
        </p:txBody>
      </p:sp>
      <p:pic>
        <p:nvPicPr>
          <p:cNvPr id="8" name="图片 7">
            <a:extLst>
              <a:ext uri="{FF2B5EF4-FFF2-40B4-BE49-F238E27FC236}">
                <a16:creationId xmlns:a16="http://schemas.microsoft.com/office/drawing/2014/main" id="{8F02FE25-2D19-8941-D8BC-240A9EE53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071" y="3558041"/>
            <a:ext cx="819807" cy="819807"/>
          </a:xfrm>
          <a:prstGeom prst="rect">
            <a:avLst/>
          </a:prstGeom>
        </p:spPr>
      </p:pic>
      <p:sp>
        <p:nvSpPr>
          <p:cNvPr id="12" name="矩形 11">
            <a:extLst>
              <a:ext uri="{FF2B5EF4-FFF2-40B4-BE49-F238E27FC236}">
                <a16:creationId xmlns:a16="http://schemas.microsoft.com/office/drawing/2014/main" id="{FE5C518E-FA82-E883-552F-C44CEB4045B1}"/>
              </a:ext>
            </a:extLst>
          </p:cNvPr>
          <p:cNvSpPr/>
          <p:nvPr/>
        </p:nvSpPr>
        <p:spPr>
          <a:xfrm>
            <a:off x="4473681" y="3432807"/>
            <a:ext cx="2559269" cy="1077310"/>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latin typeface="Calibri" panose="020F0502020204030204" pitchFamily="34" charset="0"/>
              <a:cs typeface="Calibri" panose="020F0502020204030204" pitchFamily="34" charset="0"/>
            </a:endParaRPr>
          </a:p>
        </p:txBody>
      </p:sp>
      <p:pic>
        <p:nvPicPr>
          <p:cNvPr id="16" name="图片 15">
            <a:extLst>
              <a:ext uri="{FF2B5EF4-FFF2-40B4-BE49-F238E27FC236}">
                <a16:creationId xmlns:a16="http://schemas.microsoft.com/office/drawing/2014/main" id="{62B4ADB5-1F45-0680-19A9-5FBA762B72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9198" y="3596913"/>
            <a:ext cx="784452" cy="784452"/>
          </a:xfrm>
          <a:prstGeom prst="rect">
            <a:avLst/>
          </a:prstGeom>
        </p:spPr>
      </p:pic>
      <p:pic>
        <p:nvPicPr>
          <p:cNvPr id="18" name="图片 17">
            <a:extLst>
              <a:ext uri="{FF2B5EF4-FFF2-40B4-BE49-F238E27FC236}">
                <a16:creationId xmlns:a16="http://schemas.microsoft.com/office/drawing/2014/main" id="{FA82E6C1-FF0F-AC67-32A7-4F952D5DED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4178" y="3666098"/>
            <a:ext cx="646081" cy="646081"/>
          </a:xfrm>
          <a:prstGeom prst="rect">
            <a:avLst/>
          </a:prstGeom>
        </p:spPr>
      </p:pic>
      <p:sp>
        <p:nvSpPr>
          <p:cNvPr id="19" name="矩形 18">
            <a:extLst>
              <a:ext uri="{FF2B5EF4-FFF2-40B4-BE49-F238E27FC236}">
                <a16:creationId xmlns:a16="http://schemas.microsoft.com/office/drawing/2014/main" id="{C92C36BA-D60F-CDD4-A926-20123ABAF8E9}"/>
              </a:ext>
            </a:extLst>
          </p:cNvPr>
          <p:cNvSpPr/>
          <p:nvPr/>
        </p:nvSpPr>
        <p:spPr>
          <a:xfrm>
            <a:off x="8170922" y="3030736"/>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a:t>
            </a:r>
            <a:r>
              <a:rPr lang="en-US" altLang="zh-CN" sz="2000" dirty="0">
                <a:solidFill>
                  <a:schemeClr val="tx1"/>
                </a:solidFill>
                <a:latin typeface="Abadi" panose="020B0604020104020204" pitchFamily="34" charset="0"/>
              </a:rPr>
              <a:t>Conversations</a:t>
            </a:r>
            <a:endParaRPr lang="zh-CN" altLang="en-US" dirty="0">
              <a:solidFill>
                <a:schemeClr val="tx1"/>
              </a:solidFill>
              <a:latin typeface="Abadi" panose="020B0604020104020204" pitchFamily="34" charset="0"/>
            </a:endParaRPr>
          </a:p>
        </p:txBody>
      </p:sp>
      <p:sp>
        <p:nvSpPr>
          <p:cNvPr id="20" name="矩形 19">
            <a:extLst>
              <a:ext uri="{FF2B5EF4-FFF2-40B4-BE49-F238E27FC236}">
                <a16:creationId xmlns:a16="http://schemas.microsoft.com/office/drawing/2014/main" id="{3EA246F5-1052-0357-E06A-1ABDCF466FD8}"/>
              </a:ext>
            </a:extLst>
          </p:cNvPr>
          <p:cNvSpPr/>
          <p:nvPr/>
        </p:nvSpPr>
        <p:spPr>
          <a:xfrm>
            <a:off x="8170921" y="3729808"/>
            <a:ext cx="2701159"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Code Generation</a:t>
            </a:r>
            <a:endParaRPr lang="zh-CN" altLang="en-US" sz="2000" dirty="0">
              <a:solidFill>
                <a:schemeClr val="tx1"/>
              </a:solidFill>
              <a:latin typeface="Abadi" panose="020B0604020104020204" pitchFamily="34" charset="0"/>
            </a:endParaRPr>
          </a:p>
        </p:txBody>
      </p:sp>
      <p:sp>
        <p:nvSpPr>
          <p:cNvPr id="21" name="矩形 20">
            <a:extLst>
              <a:ext uri="{FF2B5EF4-FFF2-40B4-BE49-F238E27FC236}">
                <a16:creationId xmlns:a16="http://schemas.microsoft.com/office/drawing/2014/main" id="{7F91F301-0CFD-4580-4713-B24E36D52FD7}"/>
              </a:ext>
            </a:extLst>
          </p:cNvPr>
          <p:cNvSpPr/>
          <p:nvPr/>
        </p:nvSpPr>
        <p:spPr>
          <a:xfrm>
            <a:off x="8170922" y="4420942"/>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Reasoning</a:t>
            </a:r>
            <a:endParaRPr lang="zh-CN" altLang="en-US" sz="2000" dirty="0">
              <a:solidFill>
                <a:schemeClr val="tx1"/>
              </a:solidFill>
              <a:latin typeface="Abadi" panose="020B0604020104020204" pitchFamily="34" charset="0"/>
            </a:endParaRPr>
          </a:p>
        </p:txBody>
      </p:sp>
      <p:cxnSp>
        <p:nvCxnSpPr>
          <p:cNvPr id="23" name="直接箭头连接符 22">
            <a:extLst>
              <a:ext uri="{FF2B5EF4-FFF2-40B4-BE49-F238E27FC236}">
                <a16:creationId xmlns:a16="http://schemas.microsoft.com/office/drawing/2014/main" id="{2449539D-6245-E5D5-BA03-BD6C2429BC59}"/>
              </a:ext>
            </a:extLst>
          </p:cNvPr>
          <p:cNvCxnSpPr>
            <a:cxnSpLocks/>
            <a:stCxn id="6" idx="3"/>
            <a:endCxn id="12" idx="1"/>
          </p:cNvCxnSpPr>
          <p:nvPr/>
        </p:nvCxnSpPr>
        <p:spPr>
          <a:xfrm>
            <a:off x="3393512" y="3967945"/>
            <a:ext cx="1080169" cy="351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90B9A44-BC41-6CA5-A217-6DAD949C38CE}"/>
              </a:ext>
            </a:extLst>
          </p:cNvPr>
          <p:cNvSpPr txBox="1"/>
          <p:nvPr/>
        </p:nvSpPr>
        <p:spPr>
          <a:xfrm>
            <a:off x="1401802" y="3460112"/>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Large-scale pretraining on massive data</a:t>
            </a:r>
            <a:endParaRPr lang="zh-CN" altLang="en-US" sz="2000" dirty="0"/>
          </a:p>
        </p:txBody>
      </p:sp>
      <p:cxnSp>
        <p:nvCxnSpPr>
          <p:cNvPr id="30" name="直接箭头连接符 29">
            <a:extLst>
              <a:ext uri="{FF2B5EF4-FFF2-40B4-BE49-F238E27FC236}">
                <a16:creationId xmlns:a16="http://schemas.microsoft.com/office/drawing/2014/main" id="{C9AAD805-AC2D-5D27-FD9B-68278B238649}"/>
              </a:ext>
            </a:extLst>
          </p:cNvPr>
          <p:cNvCxnSpPr>
            <a:cxnSpLocks/>
            <a:stCxn id="12" idx="3"/>
            <a:endCxn id="19" idx="1"/>
          </p:cNvCxnSpPr>
          <p:nvPr/>
        </p:nvCxnSpPr>
        <p:spPr>
          <a:xfrm flipV="1">
            <a:off x="7032950" y="3285704"/>
            <a:ext cx="1137972" cy="68575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63F0112-4F33-3DDC-EE94-D9DE2792B82B}"/>
              </a:ext>
            </a:extLst>
          </p:cNvPr>
          <p:cNvCxnSpPr>
            <a:cxnSpLocks/>
            <a:stCxn id="12" idx="3"/>
            <a:endCxn id="21" idx="1"/>
          </p:cNvCxnSpPr>
          <p:nvPr/>
        </p:nvCxnSpPr>
        <p:spPr>
          <a:xfrm>
            <a:off x="7032950" y="3971462"/>
            <a:ext cx="1137972" cy="7044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324139-972C-82E8-4FF9-10C577BEC4F4}"/>
              </a:ext>
            </a:extLst>
          </p:cNvPr>
          <p:cNvCxnSpPr>
            <a:cxnSpLocks/>
            <a:stCxn id="12" idx="3"/>
            <a:endCxn id="20" idx="1"/>
          </p:cNvCxnSpPr>
          <p:nvPr/>
        </p:nvCxnSpPr>
        <p:spPr>
          <a:xfrm>
            <a:off x="7032950" y="3971462"/>
            <a:ext cx="1137971" cy="1331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A4391E4-1CCA-3AF2-7B63-6CBC9B7E05C8}"/>
              </a:ext>
            </a:extLst>
          </p:cNvPr>
          <p:cNvSpPr txBox="1"/>
          <p:nvPr/>
        </p:nvSpPr>
        <p:spPr>
          <a:xfrm>
            <a:off x="5253521" y="3463629"/>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LLM </a:t>
            </a:r>
          </a:p>
          <a:p>
            <a:pPr algn="ctr"/>
            <a:r>
              <a:rPr lang="en-US" altLang="zh-CN" sz="2000" dirty="0">
                <a:solidFill>
                  <a:schemeClr val="tx1"/>
                </a:solidFill>
                <a:latin typeface="Abadi" panose="020B0604020104020204" pitchFamily="34" charset="0"/>
              </a:rPr>
              <a:t>(ChatGPT, </a:t>
            </a:r>
          </a:p>
          <a:p>
            <a:pPr algn="ctr"/>
            <a:r>
              <a:rPr lang="en-US" altLang="zh-CN" sz="2000" dirty="0">
                <a:solidFill>
                  <a:schemeClr val="tx1"/>
                </a:solidFill>
                <a:latin typeface="Abadi" panose="020B0604020104020204" pitchFamily="34" charset="0"/>
              </a:rPr>
              <a:t>Llama, …)</a:t>
            </a:r>
            <a:endParaRPr lang="zh-CN" altLang="en-US" sz="2000" dirty="0"/>
          </a:p>
        </p:txBody>
      </p:sp>
      <p:pic>
        <p:nvPicPr>
          <p:cNvPr id="48" name="图片 47">
            <a:extLst>
              <a:ext uri="{FF2B5EF4-FFF2-40B4-BE49-F238E27FC236}">
                <a16:creationId xmlns:a16="http://schemas.microsoft.com/office/drawing/2014/main" id="{C6E76FAE-ACA2-034F-D864-4F6546202C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0631" y="3068746"/>
            <a:ext cx="437223" cy="437223"/>
          </a:xfrm>
          <a:prstGeom prst="rect">
            <a:avLst/>
          </a:prstGeom>
        </p:spPr>
      </p:pic>
      <p:pic>
        <p:nvPicPr>
          <p:cNvPr id="53" name="图片 52">
            <a:extLst>
              <a:ext uri="{FF2B5EF4-FFF2-40B4-BE49-F238E27FC236}">
                <a16:creationId xmlns:a16="http://schemas.microsoft.com/office/drawing/2014/main" id="{949A9FA8-6C81-1709-51A8-7BE7BC8EF9EE}"/>
              </a:ext>
            </a:extLst>
          </p:cNvPr>
          <p:cNvPicPr>
            <a:picLocks noChangeAspect="1"/>
          </p:cNvPicPr>
          <p:nvPr/>
        </p:nvPicPr>
        <p:blipFill>
          <a:blip r:embed="rId7"/>
          <a:stretch>
            <a:fillRect/>
          </a:stretch>
        </p:blipFill>
        <p:spPr>
          <a:xfrm>
            <a:off x="8320631" y="3786004"/>
            <a:ext cx="397543" cy="397543"/>
          </a:xfrm>
          <a:prstGeom prst="rect">
            <a:avLst/>
          </a:prstGeom>
        </p:spPr>
      </p:pic>
      <p:pic>
        <p:nvPicPr>
          <p:cNvPr id="59" name="图片 58">
            <a:extLst>
              <a:ext uri="{FF2B5EF4-FFF2-40B4-BE49-F238E27FC236}">
                <a16:creationId xmlns:a16="http://schemas.microsoft.com/office/drawing/2014/main" id="{ED50AA8B-619F-1340-155F-0869A20E0A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20631" y="4492131"/>
            <a:ext cx="367557" cy="367557"/>
          </a:xfrm>
          <a:prstGeom prst="rect">
            <a:avLst/>
          </a:prstGeom>
        </p:spPr>
      </p:pic>
      <p:pic>
        <p:nvPicPr>
          <p:cNvPr id="62" name="图片 61">
            <a:extLst>
              <a:ext uri="{FF2B5EF4-FFF2-40B4-BE49-F238E27FC236}">
                <a16:creationId xmlns:a16="http://schemas.microsoft.com/office/drawing/2014/main" id="{A7734E91-3EE9-8697-B8A1-CC92CBD6A17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72079" y="3030415"/>
            <a:ext cx="499499" cy="499499"/>
          </a:xfrm>
          <a:prstGeom prst="rect">
            <a:avLst/>
          </a:prstGeom>
        </p:spPr>
      </p:pic>
      <p:pic>
        <p:nvPicPr>
          <p:cNvPr id="63" name="图片 62">
            <a:extLst>
              <a:ext uri="{FF2B5EF4-FFF2-40B4-BE49-F238E27FC236}">
                <a16:creationId xmlns:a16="http://schemas.microsoft.com/office/drawing/2014/main" id="{3247C6A7-98BA-7DA5-2E49-59C24E8112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89355" y="3731845"/>
            <a:ext cx="499499" cy="499499"/>
          </a:xfrm>
          <a:prstGeom prst="rect">
            <a:avLst/>
          </a:prstGeom>
        </p:spPr>
      </p:pic>
      <p:pic>
        <p:nvPicPr>
          <p:cNvPr id="64" name="图片 63">
            <a:extLst>
              <a:ext uri="{FF2B5EF4-FFF2-40B4-BE49-F238E27FC236}">
                <a16:creationId xmlns:a16="http://schemas.microsoft.com/office/drawing/2014/main" id="{6D31C5D9-C5FA-7B59-FA09-DD8F8AE462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89355" y="4387084"/>
            <a:ext cx="499499" cy="499499"/>
          </a:xfrm>
          <a:prstGeom prst="rect">
            <a:avLst/>
          </a:prstGeom>
        </p:spPr>
      </p:pic>
      <p:pic>
        <p:nvPicPr>
          <p:cNvPr id="7" name="图片 6">
            <a:extLst>
              <a:ext uri="{FF2B5EF4-FFF2-40B4-BE49-F238E27FC236}">
                <a16:creationId xmlns:a16="http://schemas.microsoft.com/office/drawing/2014/main" id="{F334153F-5107-C234-B01D-A9291AE777AE}"/>
              </a:ext>
            </a:extLst>
          </p:cNvPr>
          <p:cNvPicPr>
            <a:picLocks noChangeAspect="1"/>
          </p:cNvPicPr>
          <p:nvPr/>
        </p:nvPicPr>
        <p:blipFill>
          <a:blip r:embed="rId10"/>
          <a:stretch>
            <a:fillRect/>
          </a:stretch>
        </p:blipFill>
        <p:spPr>
          <a:xfrm>
            <a:off x="532586" y="5938425"/>
            <a:ext cx="760970" cy="697964"/>
          </a:xfrm>
          <a:prstGeom prst="rect">
            <a:avLst/>
          </a:prstGeom>
        </p:spPr>
      </p:pic>
      <p:sp>
        <p:nvSpPr>
          <p:cNvPr id="9" name="对话气泡: 圆角矩形 8">
            <a:extLst>
              <a:ext uri="{FF2B5EF4-FFF2-40B4-BE49-F238E27FC236}">
                <a16:creationId xmlns:a16="http://schemas.microsoft.com/office/drawing/2014/main" id="{A6BEDED8-3E52-EB63-6A80-06DE314B095D}"/>
              </a:ext>
            </a:extLst>
          </p:cNvPr>
          <p:cNvSpPr/>
          <p:nvPr/>
        </p:nvSpPr>
        <p:spPr>
          <a:xfrm>
            <a:off x="1573763" y="5268351"/>
            <a:ext cx="5952931" cy="616760"/>
          </a:xfrm>
          <a:prstGeom prst="wedgeRoundRectCallout">
            <a:avLst>
              <a:gd name="adj1" fmla="val -56044"/>
              <a:gd name="adj2" fmla="val 47752"/>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Can LLM be used in other domains beyond NLP.</a:t>
            </a:r>
            <a:endParaRPr lang="zh-CN" altLang="en-US" sz="2200" dirty="0">
              <a:solidFill>
                <a:schemeClr val="tx1"/>
              </a:solidFill>
              <a:latin typeface="Abadi" panose="020B0604020104020204" pitchFamily="34" charset="0"/>
            </a:endParaRPr>
          </a:p>
        </p:txBody>
      </p:sp>
      <p:pic>
        <p:nvPicPr>
          <p:cNvPr id="10" name="图片 9">
            <a:extLst>
              <a:ext uri="{FF2B5EF4-FFF2-40B4-BE49-F238E27FC236}">
                <a16:creationId xmlns:a16="http://schemas.microsoft.com/office/drawing/2014/main" id="{63AD4AD4-551D-1672-9646-017E393BD0E1}"/>
              </a:ext>
            </a:extLst>
          </p:cNvPr>
          <p:cNvPicPr>
            <a:picLocks noChangeAspect="1"/>
          </p:cNvPicPr>
          <p:nvPr/>
        </p:nvPicPr>
        <p:blipFill>
          <a:blip r:embed="rId11"/>
          <a:stretch>
            <a:fillRect/>
          </a:stretch>
        </p:blipFill>
        <p:spPr>
          <a:xfrm>
            <a:off x="7709624" y="5938425"/>
            <a:ext cx="760971" cy="760971"/>
          </a:xfrm>
          <a:prstGeom prst="rect">
            <a:avLst/>
          </a:prstGeom>
        </p:spPr>
      </p:pic>
      <p:sp>
        <p:nvSpPr>
          <p:cNvPr id="11" name="对话气泡: 圆角矩形 10">
            <a:extLst>
              <a:ext uri="{FF2B5EF4-FFF2-40B4-BE49-F238E27FC236}">
                <a16:creationId xmlns:a16="http://schemas.microsoft.com/office/drawing/2014/main" id="{3A61B5D9-44DC-842A-0234-7161273C9E00}"/>
              </a:ext>
            </a:extLst>
          </p:cNvPr>
          <p:cNvSpPr/>
          <p:nvPr/>
        </p:nvSpPr>
        <p:spPr>
          <a:xfrm>
            <a:off x="8671097" y="5268351"/>
            <a:ext cx="2752663" cy="631207"/>
          </a:xfrm>
          <a:prstGeom prst="wedgeRoundRectCallout">
            <a:avLst>
              <a:gd name="adj1" fmla="val -59902"/>
              <a:gd name="adj2" fmla="val 55211"/>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Of course!</a:t>
            </a:r>
            <a:endParaRPr lang="zh-CN" altLang="en-US" sz="2200" dirty="0">
              <a:solidFill>
                <a:schemeClr val="tx1"/>
              </a:solidFill>
              <a:latin typeface="Abadi" panose="020B0604020104020204" pitchFamily="34" charset="0"/>
            </a:endParaRPr>
          </a:p>
        </p:txBody>
      </p:sp>
    </p:spTree>
    <p:extLst>
      <p:ext uri="{BB962C8B-B14F-4D97-AF65-F5344CB8AC3E}">
        <p14:creationId xmlns:p14="http://schemas.microsoft.com/office/powerpoint/2010/main" val="409926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9" grpId="0" animBg="1"/>
      <p:bldP spid="20" grpId="0" animBg="1"/>
      <p:bldP spid="21" grpId="0" animBg="1"/>
      <p:bldP spid="29" grpId="0"/>
      <p:bldP spid="44" grpId="0"/>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LLM: New Opportunities for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a:latin typeface="Abadi" panose="020B0604020104020204" pitchFamily="34" charset="0"/>
              </a:rPr>
              <a:t>LLM is </a:t>
            </a:r>
            <a:r>
              <a:rPr lang="en-US" altLang="zh-CN" dirty="0">
                <a:solidFill>
                  <a:srgbClr val="7030A0"/>
                </a:solidFill>
                <a:latin typeface="Abadi" panose="020B0604020104020204" pitchFamily="34" charset="0"/>
              </a:rPr>
              <a:t>also a master in other domains beyond NLP</a:t>
            </a:r>
            <a:r>
              <a:rPr lang="en-US" altLang="zh-CN" dirty="0">
                <a:latin typeface="Abadi" panose="020B0604020104020204" pitchFamily="34" charset="0"/>
              </a:rPr>
              <a:t>.</a:t>
            </a:r>
          </a:p>
          <a:p>
            <a:pPr>
              <a:lnSpc>
                <a:spcPct val="100000"/>
              </a:lnSpc>
            </a:pPr>
            <a:r>
              <a:rPr lang="en-US" altLang="zh-CN" sz="2400" dirty="0">
                <a:latin typeface="Abadi" panose="020B0604020104020204" pitchFamily="34" charset="0"/>
              </a:rPr>
              <a:t> LLM exhibits some </a:t>
            </a:r>
            <a:r>
              <a:rPr lang="en-US" altLang="zh-CN" sz="2400" dirty="0">
                <a:solidFill>
                  <a:srgbClr val="7030A0"/>
                </a:solidFill>
                <a:latin typeface="Abadi" panose="020B0604020104020204" pitchFamily="34" charset="0"/>
              </a:rPr>
              <a:t>emergent abilities.</a:t>
            </a:r>
            <a:endParaRPr lang="en-US" altLang="zh-CN" sz="2400" dirty="0">
              <a:latin typeface="Abadi" panose="020B0604020104020204" pitchFamily="34" charset="0"/>
            </a:endParaRPr>
          </a:p>
          <a:p>
            <a:pPr>
              <a:lnSpc>
                <a:spcPct val="100000"/>
              </a:lnSpc>
            </a:pPr>
            <a:r>
              <a:rPr lang="en-US" altLang="zh-CN" sz="2400" dirty="0">
                <a:latin typeface="Abadi" panose="020B0604020104020204" pitchFamily="34" charset="0"/>
              </a:rPr>
              <a:t> These abilities prove to be </a:t>
            </a:r>
            <a:r>
              <a:rPr lang="en-US" altLang="zh-CN" sz="2400" dirty="0">
                <a:solidFill>
                  <a:srgbClr val="7030A0"/>
                </a:solidFill>
                <a:latin typeface="Abadi" panose="020B0604020104020204" pitchFamily="34" charset="0"/>
              </a:rPr>
              <a:t>transferable across domains</a:t>
            </a:r>
            <a:r>
              <a:rPr lang="en-US" altLang="zh-CN" sz="2400" dirty="0">
                <a:latin typeface="Abadi" panose="020B0604020104020204" pitchFamily="34" charset="0"/>
              </a:rPr>
              <a:t>.</a:t>
            </a:r>
          </a:p>
          <a:p>
            <a:pPr marL="457200" lvl="1" indent="0">
              <a:lnSpc>
                <a:spcPct val="100000"/>
              </a:lnSpc>
              <a:buNone/>
            </a:pPr>
            <a:endParaRPr lang="en-US" altLang="zh-CN" sz="2000" dirty="0">
              <a:solidFill>
                <a:schemeClr val="accent1"/>
              </a:solidFill>
              <a:latin typeface="Abadi" panose="020B0604020104020204" pitchFamily="34" charset="0"/>
            </a:endParaRPr>
          </a:p>
          <a:p>
            <a:pPr>
              <a:lnSpc>
                <a:spcPct val="100000"/>
              </a:lnSpc>
            </a:pPr>
            <a:endParaRPr lang="zh-CN" altLang="en-US"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9</a:t>
            </a:fld>
            <a:endParaRPr lang="zh-CN" altLang="en-US" dirty="0"/>
          </a:p>
        </p:txBody>
      </p:sp>
      <p:sp>
        <p:nvSpPr>
          <p:cNvPr id="12" name="矩形 11">
            <a:extLst>
              <a:ext uri="{FF2B5EF4-FFF2-40B4-BE49-F238E27FC236}">
                <a16:creationId xmlns:a16="http://schemas.microsoft.com/office/drawing/2014/main" id="{FE5C518E-FA82-E883-552F-C44CEB4045B1}"/>
              </a:ext>
            </a:extLst>
          </p:cNvPr>
          <p:cNvSpPr/>
          <p:nvPr/>
        </p:nvSpPr>
        <p:spPr>
          <a:xfrm>
            <a:off x="4090253" y="3321135"/>
            <a:ext cx="2559269" cy="1077310"/>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latin typeface="Calibri" panose="020F0502020204030204" pitchFamily="34" charset="0"/>
              <a:cs typeface="Calibri" panose="020F0502020204030204" pitchFamily="34" charset="0"/>
            </a:endParaRPr>
          </a:p>
        </p:txBody>
      </p:sp>
      <p:pic>
        <p:nvPicPr>
          <p:cNvPr id="16" name="图片 15">
            <a:extLst>
              <a:ext uri="{FF2B5EF4-FFF2-40B4-BE49-F238E27FC236}">
                <a16:creationId xmlns:a16="http://schemas.microsoft.com/office/drawing/2014/main" id="{62B4ADB5-1F45-0680-19A9-5FBA762B72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770" y="3485241"/>
            <a:ext cx="784452" cy="784452"/>
          </a:xfrm>
          <a:prstGeom prst="rect">
            <a:avLst/>
          </a:prstGeom>
        </p:spPr>
      </p:pic>
      <p:pic>
        <p:nvPicPr>
          <p:cNvPr id="18" name="图片 17">
            <a:extLst>
              <a:ext uri="{FF2B5EF4-FFF2-40B4-BE49-F238E27FC236}">
                <a16:creationId xmlns:a16="http://schemas.microsoft.com/office/drawing/2014/main" id="{FA82E6C1-FF0F-AC67-32A7-4F952D5DED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0750" y="3554426"/>
            <a:ext cx="646081" cy="646081"/>
          </a:xfrm>
          <a:prstGeom prst="rect">
            <a:avLst/>
          </a:prstGeom>
        </p:spPr>
      </p:pic>
      <p:sp>
        <p:nvSpPr>
          <p:cNvPr id="19" name="矩形 18">
            <a:extLst>
              <a:ext uri="{FF2B5EF4-FFF2-40B4-BE49-F238E27FC236}">
                <a16:creationId xmlns:a16="http://schemas.microsoft.com/office/drawing/2014/main" id="{C92C36BA-D60F-CDD4-A926-20123ABAF8E9}"/>
              </a:ext>
            </a:extLst>
          </p:cNvPr>
          <p:cNvSpPr/>
          <p:nvPr/>
        </p:nvSpPr>
        <p:spPr>
          <a:xfrm>
            <a:off x="7787494" y="2919064"/>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Robotics Control</a:t>
            </a:r>
            <a:endParaRPr lang="zh-CN" altLang="en-US" sz="2000" dirty="0">
              <a:solidFill>
                <a:schemeClr val="tx1"/>
              </a:solidFill>
              <a:latin typeface="Abadi" panose="020B0604020104020204" pitchFamily="34" charset="0"/>
            </a:endParaRPr>
          </a:p>
        </p:txBody>
      </p:sp>
      <p:sp>
        <p:nvSpPr>
          <p:cNvPr id="20" name="矩形 19">
            <a:extLst>
              <a:ext uri="{FF2B5EF4-FFF2-40B4-BE49-F238E27FC236}">
                <a16:creationId xmlns:a16="http://schemas.microsoft.com/office/drawing/2014/main" id="{3EA246F5-1052-0357-E06A-1ABDCF466FD8}"/>
              </a:ext>
            </a:extLst>
          </p:cNvPr>
          <p:cNvSpPr/>
          <p:nvPr/>
        </p:nvSpPr>
        <p:spPr>
          <a:xfrm>
            <a:off x="7787493" y="3618136"/>
            <a:ext cx="2701159"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Chip Design</a:t>
            </a:r>
            <a:endParaRPr lang="zh-CN" altLang="en-US" sz="2000" dirty="0">
              <a:solidFill>
                <a:schemeClr val="tx2">
                  <a:lumMod val="20000"/>
                  <a:lumOff val="80000"/>
                </a:schemeClr>
              </a:solidFill>
              <a:latin typeface="Abadi" panose="020B0604020104020204" pitchFamily="34" charset="0"/>
            </a:endParaRPr>
          </a:p>
        </p:txBody>
      </p:sp>
      <p:sp>
        <p:nvSpPr>
          <p:cNvPr id="21" name="矩形 20">
            <a:extLst>
              <a:ext uri="{FF2B5EF4-FFF2-40B4-BE49-F238E27FC236}">
                <a16:creationId xmlns:a16="http://schemas.microsoft.com/office/drawing/2014/main" id="{7F91F301-0CFD-4580-4713-B24E36D52FD7}"/>
              </a:ext>
            </a:extLst>
          </p:cNvPr>
          <p:cNvSpPr/>
          <p:nvPr/>
        </p:nvSpPr>
        <p:spPr>
          <a:xfrm>
            <a:off x="7787494" y="4309270"/>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Protein Prediction</a:t>
            </a:r>
            <a:endParaRPr lang="zh-CN" altLang="en-US" sz="2000" dirty="0">
              <a:solidFill>
                <a:schemeClr val="tx1"/>
              </a:solidFill>
              <a:latin typeface="Abadi" panose="020B0604020104020204" pitchFamily="34" charset="0"/>
            </a:endParaRPr>
          </a:p>
        </p:txBody>
      </p:sp>
      <p:cxnSp>
        <p:nvCxnSpPr>
          <p:cNvPr id="30" name="直接箭头连接符 29">
            <a:extLst>
              <a:ext uri="{FF2B5EF4-FFF2-40B4-BE49-F238E27FC236}">
                <a16:creationId xmlns:a16="http://schemas.microsoft.com/office/drawing/2014/main" id="{C9AAD805-AC2D-5D27-FD9B-68278B238649}"/>
              </a:ext>
            </a:extLst>
          </p:cNvPr>
          <p:cNvCxnSpPr>
            <a:cxnSpLocks/>
            <a:stCxn id="12" idx="3"/>
            <a:endCxn id="19" idx="1"/>
          </p:cNvCxnSpPr>
          <p:nvPr/>
        </p:nvCxnSpPr>
        <p:spPr>
          <a:xfrm flipV="1">
            <a:off x="6649522" y="3174032"/>
            <a:ext cx="1137972" cy="68575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63F0112-4F33-3DDC-EE94-D9DE2792B82B}"/>
              </a:ext>
            </a:extLst>
          </p:cNvPr>
          <p:cNvCxnSpPr>
            <a:cxnSpLocks/>
            <a:stCxn id="12" idx="3"/>
            <a:endCxn id="21" idx="1"/>
          </p:cNvCxnSpPr>
          <p:nvPr/>
        </p:nvCxnSpPr>
        <p:spPr>
          <a:xfrm>
            <a:off x="6649522" y="3859790"/>
            <a:ext cx="1137972" cy="7044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324139-972C-82E8-4FF9-10C577BEC4F4}"/>
              </a:ext>
            </a:extLst>
          </p:cNvPr>
          <p:cNvCxnSpPr>
            <a:cxnSpLocks/>
            <a:stCxn id="12" idx="3"/>
            <a:endCxn id="20" idx="1"/>
          </p:cNvCxnSpPr>
          <p:nvPr/>
        </p:nvCxnSpPr>
        <p:spPr>
          <a:xfrm>
            <a:off x="6649522" y="3859790"/>
            <a:ext cx="1137971" cy="1331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A4391E4-1CCA-3AF2-7B63-6CBC9B7E05C8}"/>
              </a:ext>
            </a:extLst>
          </p:cNvPr>
          <p:cNvSpPr txBox="1"/>
          <p:nvPr/>
        </p:nvSpPr>
        <p:spPr>
          <a:xfrm>
            <a:off x="4870093" y="3351957"/>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LLM </a:t>
            </a:r>
          </a:p>
          <a:p>
            <a:pPr algn="ctr"/>
            <a:r>
              <a:rPr lang="en-US" altLang="zh-CN" sz="2000" dirty="0">
                <a:solidFill>
                  <a:schemeClr val="tx1"/>
                </a:solidFill>
                <a:latin typeface="Abadi" panose="020B0604020104020204" pitchFamily="34" charset="0"/>
              </a:rPr>
              <a:t>(ChatGPT, </a:t>
            </a:r>
          </a:p>
          <a:p>
            <a:pPr algn="ctr"/>
            <a:r>
              <a:rPr lang="en-US" altLang="zh-CN" sz="2000" dirty="0">
                <a:solidFill>
                  <a:schemeClr val="tx1"/>
                </a:solidFill>
                <a:latin typeface="Abadi" panose="020B0604020104020204" pitchFamily="34" charset="0"/>
              </a:rPr>
              <a:t>Llama, …)</a:t>
            </a:r>
            <a:endParaRPr lang="zh-CN" altLang="en-US" sz="2000" dirty="0"/>
          </a:p>
        </p:txBody>
      </p:sp>
      <p:pic>
        <p:nvPicPr>
          <p:cNvPr id="62" name="图片 61">
            <a:extLst>
              <a:ext uri="{FF2B5EF4-FFF2-40B4-BE49-F238E27FC236}">
                <a16:creationId xmlns:a16="http://schemas.microsoft.com/office/drawing/2014/main" id="{A7734E91-3EE9-8697-B8A1-CC92CBD6A1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88651" y="2918743"/>
            <a:ext cx="499499" cy="499499"/>
          </a:xfrm>
          <a:prstGeom prst="rect">
            <a:avLst/>
          </a:prstGeom>
        </p:spPr>
      </p:pic>
      <p:pic>
        <p:nvPicPr>
          <p:cNvPr id="63" name="图片 62">
            <a:extLst>
              <a:ext uri="{FF2B5EF4-FFF2-40B4-BE49-F238E27FC236}">
                <a16:creationId xmlns:a16="http://schemas.microsoft.com/office/drawing/2014/main" id="{3247C6A7-98BA-7DA5-2E49-59C24E8112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927" y="3620173"/>
            <a:ext cx="499499" cy="499499"/>
          </a:xfrm>
          <a:prstGeom prst="rect">
            <a:avLst/>
          </a:prstGeom>
        </p:spPr>
      </p:pic>
      <p:pic>
        <p:nvPicPr>
          <p:cNvPr id="64" name="图片 63">
            <a:extLst>
              <a:ext uri="{FF2B5EF4-FFF2-40B4-BE49-F238E27FC236}">
                <a16:creationId xmlns:a16="http://schemas.microsoft.com/office/drawing/2014/main" id="{6D31C5D9-C5FA-7B59-FA09-DD8F8AE462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927" y="4275412"/>
            <a:ext cx="499499" cy="499499"/>
          </a:xfrm>
          <a:prstGeom prst="rect">
            <a:avLst/>
          </a:prstGeom>
        </p:spPr>
      </p:pic>
      <p:pic>
        <p:nvPicPr>
          <p:cNvPr id="11" name="图片 10">
            <a:extLst>
              <a:ext uri="{FF2B5EF4-FFF2-40B4-BE49-F238E27FC236}">
                <a16:creationId xmlns:a16="http://schemas.microsoft.com/office/drawing/2014/main" id="{CD435BD7-2D7A-79B3-E8DC-508DE5DD2F82}"/>
              </a:ext>
            </a:extLst>
          </p:cNvPr>
          <p:cNvPicPr>
            <a:picLocks noChangeAspect="1"/>
          </p:cNvPicPr>
          <p:nvPr/>
        </p:nvPicPr>
        <p:blipFill>
          <a:blip r:embed="rId6"/>
          <a:stretch>
            <a:fillRect/>
          </a:stretch>
        </p:blipFill>
        <p:spPr>
          <a:xfrm>
            <a:off x="7845660" y="2955733"/>
            <a:ext cx="425517" cy="425517"/>
          </a:xfrm>
          <a:prstGeom prst="rect">
            <a:avLst/>
          </a:prstGeom>
        </p:spPr>
      </p:pic>
      <p:pic>
        <p:nvPicPr>
          <p:cNvPr id="14" name="图片 13">
            <a:extLst>
              <a:ext uri="{FF2B5EF4-FFF2-40B4-BE49-F238E27FC236}">
                <a16:creationId xmlns:a16="http://schemas.microsoft.com/office/drawing/2014/main" id="{63FDBFAB-7824-C31B-9597-D0181966F8E5}"/>
              </a:ext>
            </a:extLst>
          </p:cNvPr>
          <p:cNvPicPr>
            <a:picLocks noChangeAspect="1"/>
          </p:cNvPicPr>
          <p:nvPr/>
        </p:nvPicPr>
        <p:blipFill>
          <a:blip r:embed="rId7"/>
          <a:stretch>
            <a:fillRect/>
          </a:stretch>
        </p:blipFill>
        <p:spPr>
          <a:xfrm>
            <a:off x="7836043" y="3665745"/>
            <a:ext cx="427475" cy="427475"/>
          </a:xfrm>
          <a:prstGeom prst="rect">
            <a:avLst/>
          </a:prstGeom>
        </p:spPr>
      </p:pic>
      <p:pic>
        <p:nvPicPr>
          <p:cNvPr id="17" name="图片 16">
            <a:extLst>
              <a:ext uri="{FF2B5EF4-FFF2-40B4-BE49-F238E27FC236}">
                <a16:creationId xmlns:a16="http://schemas.microsoft.com/office/drawing/2014/main" id="{33A88D87-BCC3-715B-FBE4-76F377738BB7}"/>
              </a:ext>
            </a:extLst>
          </p:cNvPr>
          <p:cNvPicPr>
            <a:picLocks noChangeAspect="1"/>
          </p:cNvPicPr>
          <p:nvPr/>
        </p:nvPicPr>
        <p:blipFill>
          <a:blip r:embed="rId8"/>
          <a:stretch>
            <a:fillRect/>
          </a:stretch>
        </p:blipFill>
        <p:spPr>
          <a:xfrm>
            <a:off x="7836043" y="4364103"/>
            <a:ext cx="427475" cy="427475"/>
          </a:xfrm>
          <a:prstGeom prst="rect">
            <a:avLst/>
          </a:prstGeom>
        </p:spPr>
      </p:pic>
      <p:sp>
        <p:nvSpPr>
          <p:cNvPr id="22" name="思想气泡: 云 21">
            <a:extLst>
              <a:ext uri="{FF2B5EF4-FFF2-40B4-BE49-F238E27FC236}">
                <a16:creationId xmlns:a16="http://schemas.microsoft.com/office/drawing/2014/main" id="{FBCE8F61-61E0-16CC-E12B-2146DA606531}"/>
              </a:ext>
            </a:extLst>
          </p:cNvPr>
          <p:cNvSpPr/>
          <p:nvPr/>
        </p:nvSpPr>
        <p:spPr>
          <a:xfrm>
            <a:off x="984012" y="2982730"/>
            <a:ext cx="2402199" cy="1270812"/>
          </a:xfrm>
          <a:prstGeom prst="cloudCallout">
            <a:avLst>
              <a:gd name="adj1" fmla="val 71934"/>
              <a:gd name="adj2" fmla="val 38025"/>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60904F06-D065-7ED0-9EDF-46FC689C66F4}"/>
              </a:ext>
            </a:extLst>
          </p:cNvPr>
          <p:cNvSpPr txBox="1"/>
          <p:nvPr/>
        </p:nvSpPr>
        <p:spPr>
          <a:xfrm>
            <a:off x="1035186" y="3156471"/>
            <a:ext cx="2322787" cy="923330"/>
          </a:xfrm>
          <a:prstGeom prst="rect">
            <a:avLst/>
          </a:prstGeom>
          <a:noFill/>
        </p:spPr>
        <p:txBody>
          <a:bodyPr wrap="square" rtlCol="0">
            <a:spAutoFit/>
          </a:bodyPr>
          <a:lstStyle/>
          <a:p>
            <a:pPr algn="ctr"/>
            <a:r>
              <a:rPr lang="en-US" altLang="zh-CN" dirty="0">
                <a:solidFill>
                  <a:schemeClr val="tx1"/>
                </a:solidFill>
                <a:latin typeface="Abadi" panose="020B0604020104020204" pitchFamily="34" charset="0"/>
              </a:rPr>
              <a:t>Common Abilities (Generalization, Planning, …)</a:t>
            </a:r>
            <a:endParaRPr lang="zh-CN" altLang="en-US" dirty="0"/>
          </a:p>
        </p:txBody>
      </p:sp>
      <p:sp>
        <p:nvSpPr>
          <p:cNvPr id="8" name="对话气泡: 圆角矩形 7">
            <a:extLst>
              <a:ext uri="{FF2B5EF4-FFF2-40B4-BE49-F238E27FC236}">
                <a16:creationId xmlns:a16="http://schemas.microsoft.com/office/drawing/2014/main" id="{5EE77201-D786-F96F-4BDD-78CF952B4913}"/>
              </a:ext>
            </a:extLst>
          </p:cNvPr>
          <p:cNvSpPr/>
          <p:nvPr/>
        </p:nvSpPr>
        <p:spPr>
          <a:xfrm>
            <a:off x="1356050" y="5193588"/>
            <a:ext cx="6400940" cy="616760"/>
          </a:xfrm>
          <a:prstGeom prst="wedgeRoundRectCallout">
            <a:avLst>
              <a:gd name="adj1" fmla="val -55306"/>
              <a:gd name="adj2" fmla="val 52243"/>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Impressive! Is it possible to use LLM for networking?</a:t>
            </a:r>
            <a:endParaRPr lang="zh-CN" altLang="en-US" sz="2200" dirty="0">
              <a:solidFill>
                <a:schemeClr val="tx1"/>
              </a:solidFill>
              <a:latin typeface="Abadi" panose="020B0604020104020204" pitchFamily="34" charset="0"/>
            </a:endParaRPr>
          </a:p>
        </p:txBody>
      </p:sp>
      <p:sp>
        <p:nvSpPr>
          <p:cNvPr id="10" name="对话气泡: 圆角矩形 9">
            <a:extLst>
              <a:ext uri="{FF2B5EF4-FFF2-40B4-BE49-F238E27FC236}">
                <a16:creationId xmlns:a16="http://schemas.microsoft.com/office/drawing/2014/main" id="{E15F8B24-8E4D-201D-B093-E2216EAB2D86}"/>
              </a:ext>
            </a:extLst>
          </p:cNvPr>
          <p:cNvSpPr/>
          <p:nvPr/>
        </p:nvSpPr>
        <p:spPr>
          <a:xfrm>
            <a:off x="8453100" y="5193588"/>
            <a:ext cx="3085342" cy="631207"/>
          </a:xfrm>
          <a:prstGeom prst="wedgeRoundRectCallout">
            <a:avLst>
              <a:gd name="adj1" fmla="val -60535"/>
              <a:gd name="adj2" fmla="val 52478"/>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Yes! That’s what we do!</a:t>
            </a:r>
            <a:endParaRPr lang="zh-CN" altLang="en-US" sz="2200" dirty="0">
              <a:solidFill>
                <a:schemeClr val="tx1"/>
              </a:solidFill>
              <a:latin typeface="Abadi" panose="020B0604020104020204" pitchFamily="34" charset="0"/>
            </a:endParaRPr>
          </a:p>
        </p:txBody>
      </p:sp>
      <p:pic>
        <p:nvPicPr>
          <p:cNvPr id="15" name="图片 14">
            <a:extLst>
              <a:ext uri="{FF2B5EF4-FFF2-40B4-BE49-F238E27FC236}">
                <a16:creationId xmlns:a16="http://schemas.microsoft.com/office/drawing/2014/main" id="{F33D4CAF-E4A2-B134-30B5-0110D21056A8}"/>
              </a:ext>
            </a:extLst>
          </p:cNvPr>
          <p:cNvPicPr>
            <a:picLocks noChangeAspect="1"/>
          </p:cNvPicPr>
          <p:nvPr/>
        </p:nvPicPr>
        <p:blipFill>
          <a:blip r:embed="rId9"/>
          <a:stretch>
            <a:fillRect/>
          </a:stretch>
        </p:blipFill>
        <p:spPr>
          <a:xfrm>
            <a:off x="503943" y="5834549"/>
            <a:ext cx="760970" cy="760970"/>
          </a:xfrm>
          <a:prstGeom prst="rect">
            <a:avLst/>
          </a:prstGeom>
        </p:spPr>
      </p:pic>
      <p:pic>
        <p:nvPicPr>
          <p:cNvPr id="25" name="图片 24">
            <a:extLst>
              <a:ext uri="{FF2B5EF4-FFF2-40B4-BE49-F238E27FC236}">
                <a16:creationId xmlns:a16="http://schemas.microsoft.com/office/drawing/2014/main" id="{50293A60-0E4B-2374-D61E-C651D551ACBC}"/>
              </a:ext>
            </a:extLst>
          </p:cNvPr>
          <p:cNvPicPr>
            <a:picLocks noChangeAspect="1"/>
          </p:cNvPicPr>
          <p:nvPr/>
        </p:nvPicPr>
        <p:blipFill>
          <a:blip r:embed="rId10"/>
          <a:stretch>
            <a:fillRect/>
          </a:stretch>
        </p:blipFill>
        <p:spPr>
          <a:xfrm>
            <a:off x="7491627" y="5834549"/>
            <a:ext cx="760970" cy="760970"/>
          </a:xfrm>
          <a:prstGeom prst="rect">
            <a:avLst/>
          </a:prstGeom>
        </p:spPr>
      </p:pic>
    </p:spTree>
    <p:extLst>
      <p:ext uri="{BB962C8B-B14F-4D97-AF65-F5344CB8AC3E}">
        <p14:creationId xmlns:p14="http://schemas.microsoft.com/office/powerpoint/2010/main" val="27450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P spid="21" grpId="0" animBg="1"/>
      <p:bldP spid="44" grpId="0"/>
      <p:bldP spid="22" grpId="0" animBg="1"/>
      <p:bldP spid="24" grpId="0"/>
      <p:bldP spid="8"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7|8"/>
</p:tagLst>
</file>

<file path=ppt/tags/tag2.xml><?xml version="1.0" encoding="utf-8"?>
<p:tagLst xmlns:a="http://schemas.openxmlformats.org/drawingml/2006/main" xmlns:r="http://schemas.openxmlformats.org/officeDocument/2006/relationships" xmlns:p="http://schemas.openxmlformats.org/presentationml/2006/main">
  <p:tag name="TIMING" val="|11.7|8"/>
</p:tagLst>
</file>

<file path=ppt/tags/tag3.xml><?xml version="1.0" encoding="utf-8"?>
<p:tagLst xmlns:a="http://schemas.openxmlformats.org/drawingml/2006/main" xmlns:r="http://schemas.openxmlformats.org/officeDocument/2006/relationships" xmlns:p="http://schemas.openxmlformats.org/presentationml/2006/main">
  <p:tag name="TIMING" val="|11.7|8"/>
</p:tagLst>
</file>

<file path=ppt/tags/tag4.xml><?xml version="1.0" encoding="utf-8"?>
<p:tagLst xmlns:a="http://schemas.openxmlformats.org/drawingml/2006/main" xmlns:r="http://schemas.openxmlformats.org/officeDocument/2006/relationships" xmlns:p="http://schemas.openxmlformats.org/presentationml/2006/main">
  <p:tag name="TIMING" val="|11.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
    </extobj>
    <extobj name="334E55B0-647D-440b-865C-3EC943EB4CBC-2">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3">
      <extobjdata type="334E55B0-647D-440b-865C-3EC943EB4CBC" data="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
    </extobj>
    <extobj name="334E55B0-647D-440b-865C-3EC943EB4CBC-4">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5">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6">
      <extobjdata type="334E55B0-647D-440b-865C-3EC943EB4CBC" data="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
    </extobj>
    <extobj name="334E55B0-647D-440b-865C-3EC943EB4CBC-7">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8">
      <extobjdata type="334E55B0-647D-440b-865C-3EC943EB4CBC" data="ewoJIkltZ1NldHRpbmdKc29uIiA6ICJ7XCJkcGlcIjpcIjYwMFwiLFwiZm9ybWF0XCI6XCJQTkdcIixcInRyYW5zcGFyZW50XCI6dHJ1ZSxcImF1dG9cIjp0cnVlfSIsCgkiTGF0ZXgiIDogIlhGdGNkR1Y0ZEdKbWUxQkZTRVVnZlQxY2MzRnlkSHRjWm5KaFl6RnVYSE4xYlY5N2FUMHhmVjV1S0NoY2FHRjBlM2w5WDJsZU1TMWNhR0YwZTNsOVgybGVNQ2t0S0hsZmFWNHhMWGxmYVY0d0tTbGVNbjFjWFE9PSIsCgkiTGF0ZXhJbWdCYXNlNjQiIDogImlWQk9SdzBLR2dvQUFBQU5TVWhFVWdBQUJoUUFBQUVzQ0FNQUFBQWN2S2tJQUFBQVYxQk1WRVgvLy84QUFBQUFBQUFBQUFBQUFBQUFBQUFBQUFBQUFBQUFBQUFBQUFBQUFBQUFBQUFBQUFBQUFBQUFBQUFBQUFBQUFBQUFBQUFBQUFBQUFBQUFBQUFBQUFBQUFBQUFBQUFBQUFBQUFBQUFBQUFBQUFBQUFBQmNQZWNFQUFBQUhIUlNUbE1BemUvZHE0bEVFSmtpWnJzeWRsVGJoZG1UMzV2UjVhSHByK3V4cXM2TmNnQUFBQWx3U0ZsekFBQU94QUFBRHNRQmxTc09Hd0FBSUFCSlJFRlVlQUh0bldtRGc2Q3VocnRPdDVtZXU1MjcrdjkvNXlWQkxTQUVzRkRSdm42WXNTSXhQRUVDQVhXM3c3WXBBcmVmOEhicnNJRUFDSUNBVEdCVERTSUtzN3ZMNWtZcUNJQUFDTWdFMEk1dWk4QkROamRTUVFBRVFFQW1zSzBtRWFYWlMrWStTSWxJQXdFUUFBRkZBTTNvdGdnb3AzRGVWb2xRR2hBQUFSQUFnZGtFNEJSbW8wTkdFQUFCRU5nZUFUaUY3ZGtVSlFJQkVBQ0IyUVRnRkdhalEwWVFBQUVRMkI0Qk9JWHQyUlFsQWdFUUFJSFpCT0FVWnFORFJoQUFBUkRZSGdFNGhlM1pGQ1VDQVJBQWdka0U0QlJtbzBOR0VBQUJFTmdlQVRpRjdka1VKUUlCRUFDQjJRVGdGR2FqUTBZUUFBRVEyQjRCT0lYdDJSUWxBZ0VRQUlIWkJPQVVacU5EUmhBQUFSRFlIZ0U0aGUzWkZDVUNBUkFBZ2RrRTRCUm1vME5HRUFBQkVOZ2VBVGlGN2RrVUpRSUJFQUNCMlFUZ0ZHYWpRMFlRQUFFUTJCNEJPSVh0MlJRbEFnRVFBSUhaQk9BVVpxTkRSaEFBQVJEWUhnRTRoZTNaRkNVQ0FSQUFnZGtFNEJSbW8wTkdFQUFCRU5nZUFUaUY3ZGtVSlFJQkVBQ0IyUVRnRkdhalEwWVFBQUVRMkI0Qk9JWHQyUlFsQWdFUUFJSFpCT0FVWnFORFJoQUFBUkRZSGdFNGhlM1pGQ1VDQVJBQWdka0U0QlJtbzBOR0VBQUJFTmdlQVRpRjdka1VKUUlCRUFDQjJRVGdGR2FqUTBZUUFBRVEyQjRCT0lYdDJSUWxBZ0VRQUlIWkJPQVVacU5EUmhBQUFSRFlIZ0U0aGUzWkZDVUNBUkFBZ2RrRTRCUm1vME5HRUFBQkVOZ2VBVGlGN2RrVUpRSUJFQUNCMlFUZ0ZHYWpRMFlRQUFFUTJCNEJPSVh0MlJRbEFnRVFBSUhaQk9BVVpxTkRSaEFBQVJEWUhnRTRoZTNaRkNVQ0FSQUFnZGtFNEJSbW8wTkdFQUFCRU5nZUFUaUY3ZGtVSlFJQkVBQ0IyUVRnRkdhalEwWVFBQUVRMkI2QjFwM0MrZGdkVDdlQisrOTFmK2dPKyt2dmNBRC9RUUFFUUFBRVNoSm8yeWxjanQzKzBYWGRsWXY4cTNhUGo5TlJIVGlWWkFCWklBQUNJQUFDUFlHMm5jS2orOXZ0bnNvSm5KVzZmOG81WEVqdE03eENiejM4QXdFUUFJSENCSnAyQ2o5NlJLQjhRSGZabmJyOUVFWlNTbmMvaFVGQUhBaUFBQWlBd0c3WHRGTjRkT3dHRHNvSDNLL2RZN1FYaGdvakN1eUFBQWlBUUZFQ0xUdUZXN2Zuc3RKSTRXRDRoTjFkSFRnV3hRQmhJQUFDSUFBQ1JPQWZYZmN2clpJNDA0ekNibmNocDlBZGVEcEJxNnBtRjdxdVZhMmhGd2lBQUFpc21NQy9OdXdVampwNjlFTXV3SnBEdUtyZmh4VkRoK29nQUFJZzBDcUJoc05IbHo1RVJETUladkJvdDZOVnFqcXkxQ3BXNkFVQ0lBQUM2eVRRc0ZPNEhUaDZSSFBoblI0ekRJaHA1aGxQS2d3MDhCOEVRQUFFeWhGbzJDa01oU1NmWUxtQUd4MjVEOG40RHdJZ0FBSWdVSXhBKzA3aGwxekEweXd3enpNUHp5eVlDZGdIQVJBQUFSQjRqMEQ3VG9GZGdMSDBTRThwWUo3NVBic2pOd2lBQUFoNENiVHZGR2hXMlg0b2dZWU8rbTFJM2lMaElBaUFBQWlBd0Z3QzdUdUZpUXVnUjljNnZDZDFyc1dSRHdSQUFBUUVBczA3Qlo1VnRxWVVhT2lBNkpGZ1V5U0JBQWlBd0d3Q3pUc0ZIaGVZVXdyOGdETzlOUlViQ0lBQUNJQkFhUUxOTzRXVEdoZFlVd3BHOU9qdmFIcUwwbWdnRHdSQUFBUytqMER6VG9FZVZMTm1sWlhHZzVmQUM1QytyOEtpeENBQUFuVUp2TzBVZmcrSG1vOE1US1lVak9qUjAzNzVSVjFRa0E0Q0lBQUMzMERnWGFkQWI2dXpwb0VMUStOZ2tlbDFqQ2ZYSHRaYjhncGZHT0pBQUFSQTRCc0p2T2NVTHZTKzBxcE9nYVlVcktWR2RFVTl4L0E3UkpHKzBXNG9Nd2lBQUFoVUlmQ09VN2o4VWNDL3JsT1l2UHZ1OWRXMVkxVnZWSVUyaElJQUNJQkE0d1JtTzRYYm5aNFg0SzFpK0lobkVDejVUM1ZKbm5nKzIyL0phNXd6MUFNQkVBQ0JWUkNZNFJTZTErdmoyUHVEMms2QlhFQm5yenRWbDZadktaendSWVZWVkRBb0NRSWdzQzRDTTV3Q3p5T290dnB3dnFuY2FyTjY4bVdMVC9QTXp1ZDBiaXFpdEZlamxFZlpLMEVhQ0lBQUNJREFqcjVnay90MDhQVndQTzZ2ZDNyN1VIV25zRHNkVHZaQVFWMzF2TzhPang5WUR3UkFBQVJBb0RpQkdVN0IwS0crVXpBdWhsMFFBQUVRQUlIYUJPQVVhaE9HZkJBQUFSQllFUUU0aFJVWkM2cUNBQWlBUUcwQ2NBcTFDVU0rQ0lBQUNLeUlBSnpDaW93RlZVRUFCRUNnTmdFNGhkcUVJUjhFUUFBRVZrUUFUbUZGeG9LcUlBQUNJRkNiQUp4Q2JjS1FEd0lnQUFJcklnQ25zQ0pqUVZVUUFBRVFxRTBBVHFFMlljZ0hBUkFBZ1JVUmdGTllrYkdnS2dpQUFBalVKZ0NuVUpzdzVJTUFDSURBaWdqQUtheklXRkFWQkVBQUJHb1RnRk9vVFJqeVFRQUVRR0JGQk9BVVZtUXNxQW9DSUFBQ3RRbkFLZFFtRFBrZ0FBSWdzQ0lDY0Fvck1oWlVCUUVRQUlIYUJPQVVhaE9HZkJBQUFSQllFUUU0aFJVWkM2cUNBQWlBUUcwQ2NBcTFDVU0rQ0lBQUNLeUlBSnpDaW93RlZVRUFCRUNnTmdFNGhkcUVJUjhFUUFBRVZrUUFUbUZGeG9LcUlBQUNJRkNiQUp4Q2JjS1FEd0lnQUFJcklyQ0lVN2dkdXZyYjc0cXNBRlZCQUFSQW9CRUNpemlGbi9vdW9ldE9qUkNHR2lBQUFpQ3dJZ0tMT0lYbko1eENkMW1SR2FBcUNJQUFDTFJCWUJHbjhQc1JwL0RYQm1Gb0FRSWdBQUlySXJDSVU5aWRMYStRSGVpNVhHNjMyOC96L25lK1BvNldLUFBIWVVWbWdLb2dBQUlnMEFhQmYzVGR2ODNYUkxrVXRUM3pCZWlNUXhOK3p4ZGc1TGo4UHM4UDM5VDFETDBNc2RnRkFSQUFnUzhrOE85ZDl4L3ppejNiS1Z6c1J2dzJYNFVoNStWNWRRY04reUVOLzBFQUJFQUFCTklJL0xQcnptbG4rczZhN1JSMjlsenowU2M4LzlqbHovWUxXSldhenhBNVFBQUV2cHVBYXRZWGNRcTc2eEE3NHYvWFVsYjRQUnRqa096SmlsSmFRQTRJZ0FBSXJKVEFZazVoWjNmcUM4Yi8vMTV1QWF0U1Yxb3RvVFlJZ01CU0JKWnpDamRycU5BVm1GWVlHWTZMbTk0WUJJM0NzQU1DSUFBQ1gwUmdPYWV3dTF0ZW9laXM4S1VQVHJXeUt2V3k3MzVXVmFrdTk5UHgwQjBmMTNXcFhZUXhqRlVFSTRTc2xzQ0NUbUYzc3J4QzJWNzlqNDRoRll4S3ZXSGlIeFVxVzlPamRPeFREL3VUcWh6ZFlVMkt2MkdqTVN1TU5hTEF6bmNTV05JcE9OTUtaVHVscXIrbnRxTGpqNWsxNVBrZ1RWYlV0cEpEM1d0MytsVHU3Rmd5c2plVDRjZXl3VmdmUTQwTHRVcGdVYWRndis3aVVIaGFtQWNpaTY1S3ZkeCs3dGQrMm5zOVRvRmVWL2dhdGhIRlJTRis2czZCc1Q1Rkd0ZHBuTUNpVG1IM1IzM29jWHNVWmtYenpVdXVTdTNEWTBmK3Z4cW5RQXNBekJYQ1N2dkRGNHdWWUt6Q2R4L0VyWlpBQ2Fmd3hsc3FPTEl5ZW9YU0RTZmQ2SVdISHptR1BoME94OVBmNzQ0SFJLWExscU5JMXJtcVJsaGp0b3VDMkVJVUxxc1ErU2ZEV0JGbVA5ZTlHdlFlOStleVlkN0lWWkc4QUlIM25JSisxdUNOOXM1NTNVWHBPSVh5T2E5QVNJRHU4eWpYOGxoNlFLeHhlRlZPd1E0ZVVTbG93R1VqdWgzZTZBY1lZQ3Jzdm0ydHpSbHJGN05XTEoydGRPK2pvTlNCTzV3WDdHbFZxRE1RNlJCNHp5bFFGYkdERFk3NDZFLzdlenRXRnpXYU4rR0VZeGRibFhxTkJFZGk2UWxLcktxZFVSWENlV2FFMUhlR0NzZXVkS2d2QVdQS0tlOWJhM3ZHVXVzNVpHdkYwbmU3RzYwMytQdFJyeVkrNjM1Z3M1MkNsRXFDY3lJRTNuRUt2MFB3NS81R3oyRjgwSXpjUy9FcEFCVWdsK3V2aWpDSnc1TlllZ1F2SjYrcG5XRW43UlNLREdNUEZTN0hiditHelIzNTVYNFdzTmIyakxXTFdTdVdUdkhQNDNpWDZIbkFKZWZxeXRVWFNQSVNtT0VVTHVmejlYcDZXRytyUGo1T3ArdjFMRGZBWGdWMjFEVjliWE1rK09YcW8rZE9mTm1lY210MmMrZklpcVU3cC90L3JxbWRvYWYrbkdFQlc4aWNlbGFsVkYvWlByYm5GVXBZYTRQR2lsb3JZazJWL0RDTXpZU0tkOS84dHc2T0xrRmdqbE40TmVIdW5qeE05WmV2NHVzdTZJSUhhU1NnU2k5Nm9WaTZMdEZqN0VYNVM5aG1PK1BYbXFJRGJpK1E1dXRkMTZySzFKeFhTTE9XMzBiajBUYU5OYXBuN2FRYWk3djZSck51Q2FFZnNqWDNUamRCaDN6TkcwZVJqMjZINC81MC9nbG9jZi9MM3V6cnF6VWR4LzJ3UFlhZDQvRndlQVdRMVp1WnpkUHNzNGJPNFp1YVROQ3U4WUF5WjNRcTFpbVhXbzVpc3UwTndQem5PSVU2YjlFZWRmNmJ0SEZqRWoxU0xSWStscTRscWY2cDdCV2FiR2Y4V3JPSGRwbndPMFBjVmFucURuTkhGQyt3aSt5bFdTdW1XcFBHOGl1ZGJpeTZ4MFJyU2VrcXpXbktxWmRnSFV4eENyM1hPRjdkbWtTRnl4RFF5N0c2S1dMMmNWWlJGVVRZK29pQktNcWYzZTB3K2EyMW9xT0tnZHNHZkZ6N1NtL1I3c3Z4RTR3UHFla00wWXZGMHZVRlZPc2E4UW90dGpNQnJmbStjVmVUY1JSNThzSVFSY2NkVW55ODVwZ1hUTE9XbWNPNzM2S3h2SXJ1ZEc4cXpWaTBoRXkwbHBEK3NCNWJJVjMwNE42NGNsNUx1amM3K2Jwc2VRSjAyMnhRRWJOWGR3cWRvY2ttZGx0d0NzN3JMaWJOVHlYUU5BcDJ1a0RXbFdMcCttUnVYV1d2MEdBN0U5SmF0UTNUaUJvN0JhTUo2Q21wNE1YMG9FWHdrei9TckJYWHFFRmpoWlRPTVJiZFk2SzFndW4wbk1yQjZUaHlJMngwa0IrSGZxUHFNMnpETWZWL09EVDhmMDFiOTJVVFcvVWhsL1BmdUhmRjY0OTZQZ2VOTEVIRHdma2pCYkVWQ1JtdjVlTk5PSVhLMHdwKy92U0l4TFRMOGpvM2xxN1BwTmFWM21SeEVDSkk3YlV6UWEwNU1PQlM0ZGZaVHZ1WlpEV2gxQytTbjloTHMxYUNKdTBaSzZoMGpyRzRkeTlaSzJoTkJ1STRGSFpIdnJiUWFOeHRGM1M1M1UrbWIzQVdManp2L1dhZU14emovMy9uSzcrZzhkV2crMHBqWEYvb3Y1dnZaM2E3b0tVMENWcHRCUWxOT0lXYWI5RU8ya0NWWEF5enh0SlpNTFd1ZDFyekp6M3QwRnc3RTlhYWJ5cjNQdUY3eU1OS2pTREdYbGdRODRjU2txeVZva3R6eGdvcm5XVXNlcVdNYUsxUXVwNVd0czJ2VzFYUDVBQ3JwTnR0Mnlsd0taNUdrMjhMSEF0cENQQzE2ai9HaHhYZGFrb3lJdG43eTBoT29aUW1vNXdWN2lpS3p0QndrVUxvcWF1aEYvQUpqYWhpZUdyMVdQcFlPcDlJYXZPd1V6V3o0UmNFdGRiT0NGb3I3OVoxN3QzRzk1Q3ZRVkgzK0NkTU5kb2t2Sk5rclhCMkk2VTFZeG1xdWJ0NXhsTHI4R1JyQmRMMU1ONmVmTk5UdHA3Sk9xTlI5amlGbmZtMmZQK0RMb1lBbjFOUUNNWVBLL291RU05T0VMbENVMDFYbTF2WlI4aHhVYUltbzV3VjdxaWl0M0JmTzYrNzhGUzN3bXdwVXVvTVlhMHJ4Tkw1Wk5XNkRtRWoyZzM1bU1iYUdVbHJienZEVFlEUEtkRE41UnZFV3lRLzhTUEpXbW1LTkdZc1NlazhZM0ZUS0ZrclpFM1BaWFNyNmhGbXRLUytObnUzbzBGcXY5bCtwaStvSVNEZ0ZIYjZwZmorMnpjaHU3cFFJYWNnYWlJWnJ2VzBScHlDZm1uY1VGM3NON0pWUVVpOVpXT21hbktOV0RwbFVPZTgxdXFyTUd2SUs3VFZ6b2hhOC9qZWRjbnNGTVkxSENZcTFWNEV3Z0RtV2ZYM1U2eVZxRVZieGhLVnpqUVd6VFdMMWdxazN4N2QwWmxtNHFVSHZvRzIwU2o3bllJNWZlZ0k1YklhQWtKT1lmQXNQcWVTbEwyWVU1QTBFUzNYZUdJclRxSHlXN1JkSzlDdEx3MFVZdWtrVDdWRTVvT2VxdnNSOEFwTnRUT3kxdXlXMDUwQ3VZdmcrTnRsWHU5M2lyVlNyOTZVc1dTbE00M0ZTMWdsYTZWYmsvdjd2bTZDMFNqN25ZSVpRUEwxeWd3QllhZWc0d3Erc1d0UzlvSk9JYXlKYkxxMlU1dHhDdFljVVdUNTNQdElxVlpMQTRWWXV0SkF0YTcyaWh4MVQvbTlRa3Z0VEVUcjNIWkdkUzU5YmNQN0JzcVNrR0N0WkhrdEdTdWlkSzZ4YUtnZ1dpdVdQdXJEVi9aMXFveEdPZUFVek5DTkozQnRDQWc3aGY1NTExR2QxMDVhZGxPSG9KZE1FOFdqYUVIVGwyb3IybE5GOTVobWlRSTQwd3FlZ0dVNXJXSmR5MWk2MGtTOUVNWUY5M3R3VnU3MUNqZlV6c1MwNW9pRWU1OXd4ZmUzSmhSSENOejk1YXdWazVSZ3JaaUlWM3BEeG5vcDVkL0xOUmFQeGlWcnBWb3pHRDB5ZTNhQkM1bnhJMCtkU211SzlaTk5uam04dE93Rm5VSlFFNy9KMW5HMEhhZXcwMnZmdUJPaS92Z0doOFdRVXRkUzhqcXhkRkxrZHhvU3ZmbHZoSmJhbVlqVzRYYkdidzkrc3FtWVdXWUtTckZXc3VpV2pCVlJPdGRZdTVpMVl1bURQbnhoMzBBaHdTblFOY1p0ZWcrbXRlbzYyT3lHT1pWNmFkbExPZ1Yya0I1TkJsWnIvTitRVTlqWnI3dXdZek5GMlZMRjlEZHkrakt4OUV4bFZ0VE9xQURDZEphQTc2SEFGS1VLUnkwOXExRFdXbHMyRmdmMDNYR2dXWm5Uck1uMXdkUExWNUtNUnRuZlFkcnRxSVlOMi9RY1E0QVVsR0hYTXUyVm1kY1hzcGQwQ2lGTlRLeHIyMi9KS1ZnbWxSODNmZzh6ZVhjMzltTktqS1diNXlic3I2aWQ0WHZTYlRZa3AwRER1NEMvU0NCVDVKU3kxdHF5c1hnd0xsa3J5Wm9jQVBMUG5wbDM4TFRCMTlZZUhBTDluNDQyRXAwQ1g4aHpDNmRsTCtrVVFwb1VxZG9MQ1duS0taanhSbFZsUERIRE1wU29QeXdKajZWbmFyR2lkb1lpTVpPWGYvQTlGQnE0VVFhSlpTYXJHYWVYdGRhbWpjWGRkTWxhS2Ria2huY2ErR0hMR1kxeWlsT1lyaW8xQkFoZGZmMk5XRStWVE10ZTFDblFLejg4bXN5b3lNMWtVUlE5RG5jcDlVeHJ5UkdlZHpTaysxN3FMOFhTYzYrOW9uWW0vSTYxVUMwaE54Skt5d1UxNi96QzF0cTBzZmpaTWNsYUNkYmtJRzhvaUc0MHlpR253Qk1TNUh6VWx1RVVyc2ZqMFhCbmdUR05jWDNCcDVqTmpEc3NIdXRnVUZTYUpxT2NGZTYwNVJTc1ZjeSswV1VSd2xTdHBUc2pscDZyeElyYUdiNWRYRGJzS1VJM0QrV1E1bWR5WVdXZlg5aGFtellXcjlDWHJCVzNKZ1hyaHNmNHA3WXlXdEtRVTFENXh5MGpmRVNTamVFSmhmSTkweHJHOWFzNWhUUk5wbXpXYzBTVjBHMERGbFdlWnpySFNoTnFpZDVUa2NTSHVqb2tPWmFlZS9VVnRUT3NxbnVyY3QvUTZLVlo1ZWVRbjNHM1dvbWYrRkhZV3BzMmx2NFNnbUN0cURYWmE0U2Y4REVhNVJTbk1EM0hFR0MzNnRRd21JcVQyYWZWSzVqZE9wVzdQaVJBYmNFbUppZ3FUUlByZ2l2N29ZcmVsRlBnZTFLYlMvMDloS3ZmZk02ODlGWElIa3NYc3ZxVFZ0VE8wRnZUSm9ONmlpbDRlbVY5WWVrZW1kN2NmaElWanBhMjFyYU54Y3ZxSld0RnJFbk42VFRtOHpLcjBaS0dycUlrak51MFJUWUUyRzArVlV6VEtkQ0owNDVLTVB0TFJiWDNubE5JMDhTNjRNcCtLSXBOT1FYbmRSZFM2SDh1YVlxR1NISmo2ZG5YWFZNN1E0c1MzZmdDM1FYdTZPRUZnWEpJN2NUcnpDcDdwYTIxYldOeGZGYXlsbXhOYWszRjVzSm9sQU5PZ1pkd0tqRzhUZnQ4aGdEYktkRDVwbFA0ZXp3ZXl6aUZORTJxVlBZUENXM09LWmp2VVZUNHhTbzRqeEhWTzBsc0xQMytVQjhEUDBueEowZXZOdHFaTkxYNTZXVkhmN29Md3NYbGJwZVQ0NE0vUzF1ckRXUHRrcXlWYnl6ZFNSYk1JMXFURXNNVmdhU1NOZm90NEJSNFpOZWY0bG0wWXdpd25BS2J4WFFLL2pLRXN0dG5jeUY3SGFhRGxmN2NrS2hFVGV3cnJ1dVhLcnJVUUM1UUdPZDFGM0lsbktNZjFZWmdWVkFDNWZSZlJleEFnMnhQalZZdldQZjF3bHBvWjVMVnBxTFp6T2syZGdjUEJ2ZUZiNUxTMW1yQldMdFVhMlViUzcrTldHaGNKV3VxdHRSY0FHVFVnWEhYYUVrRFRvRlhMWkRSMU9iUnd4QmdPUVdlMS9LY1AxNVo3NFN5MjZlOTVSUVNOYkd2dUs1ZmltSmpUc0Y1M1VYeGFRWHVxZ2pWUzA1WHFWYzFhcVZxTlltb2NIMzMzQXNOdERQcGFrOUxGbnZNbFc1dno4T2xuN2tQaWx1ckFXUFJIWkJXeWZLTnhWMGV5VnBoYTZwMVI5WmJnVWxGZHpNYVpjK05RR2RUTExMZkpqZVFTallFbUU2QnJlSnpJbzRDZ2V6T1dlODRoVlJObkV1dTZtZURUbUZuZGliS3g2dFp1bUFqTVYxVkNUM0lvSHJ0ZWhhdTc1NmF6ZzFYNEI0UkZDbVlsS00yOVQ3TldDOHRTQkVHQ2p1ZXUvUU1td3FxTDRncWJxM2xqVVc5K2RSS2xtMnNxTFZJb3RlYXlpZFl4NCtlZVY2elRmZFhlS005OWxZcWY2ditvMTJKZThOTjY0VS91M3Vlb1VRNFp1QVhsYXlKZTgwMS9XN1JLWmhWUzFWUmYrMmFEWm5XMG5qcll5OVJTbGVoclQ3d1JQZU9FeXJTejJON2VtRzB0TnUrb1dZclB5OWpsdHJVRlRKTFJqZUhlRGZTU0NLOE9HbWV4c201aWx0cmNXUHRjcXlWYlN5ZWFaYXNGYkttNG1LSEZId3JRczA3MTN2YnNzdFY5WVdxakdlZzRSc3BYSDcvaHZaWnJJWmNaWVl6K1FLSDRNWUs2RC9CUUxJcFNsZkhMRTJTYTNDREo2cWkyN1p1UVVmZHZJNldpOWVGSEtXcDAyRTJlbTVlS2YwMHhveElPZWZlMHYwUFU5bkw1WEw3L2VrSFBxZm43MDBkY0MvM2lkOTVhdFAwNWF0UEdBc2U3ZlI3REQ5UkROODF5bG1yRldPcFpuc1liU1pVc2x4alJhM0ZJZk1wYWVVVDdPN09yM2NGbjlHUytweUMwVVVQekU0WUFxajA5bWJlVzFNVjZZaVkzUmJXLzBweUNwT2NjVTM4K2dXUFhuNS84amV2V3cxZUlqMmhTYWZRZjBSak1JWFVyMDh2NlhBbVNSM3V1dUdZK1Y5SVYvMnl2bEhYYnN0dTRhbjV0THBQUnJlSWsvaVA3MTR4TDE5aFAxUHQzVk8xdEVkOXM5elZpT2hnenp0UEZPUytkYTM2T2JtYWM0Q1lCcXlaVit4V2pFWEJvNXhLbG1rc3ZlUmJzSmJmbXVxb1V3dk9Sc2ZoWlJPalVaNVU5QnRWcG1IYjIvZk9LTUVRTUp6NitoOXZpc1hzTDBIR1hodE93VmxkWStnbjdrNFlqeHpmMm1uVEtWUjhpelkzNXdKTUtmMHhqcXAwRTJLVHAwNnJOUWFoazlRSVZyMjBaYjlYZjlTdU9pQmMyaFpYN2xlbTJydmRoV01JKzlPZUZENEZidDlSUDE0WTZUUVpZMkxsblhMV2FzVllha24yTUhSUHFtU1p4dEw5TGNGYVhtdit1Y0dlaTlMTlY1T05SdmwwZjIxLzUrdUpidzlWbjJnNzJLTU9vNUlZQXZTcDV0L3RPZ1Z0YXJPc1NmdFN4TU9BbXJ2YnFGUFFIelFhd1FUclVHNXhkM3B0a3lDUHplTlBWMzI0b1l2RmcydzdmS1FIRDc0N0pWL0pvam5tcUgzNU94M1YweGpIMHozbUV0VFhoc2hNZm1KRnkrRVRCbXNwS2puR2lsckxaMDBhUFJqeCtmNjI5SGtXc1UzdjgzV0h3ZXQ1TEdvSzRFc09tZWgvbmxQd1NPOFBHVkdzWVk1d2V2S2Jta3dGaWtjc24ybVdXZG8vK2t3Z1hpWXRzVldub0p2WWtjalFHS2NWU2pxTEs0UUFVMGkvdnNZQmsxSEI4T3g4dk41S3lsVkpxNjAybTBxNHo2c1VxaGNLYStYU2pWbkxrOTVQaW8wM1k3L2p1eWZObHRROXYvOHRQL1pwQ3VpTGRydlRhZ0xhNGplWEo3c0hVTFpUbUtHSjU3S3JPZFNxVTdEZVR5SXZGOHBqelRWY3FGMUMrckJTc0I5dU9KMk15WlJDbmw3MXpxNnVOdDJ2cjVucGVnWHhTSWExUEZEa1F6RnJUZElEUHNGOGpHQzhvdGtva3lCek94ejMxN3R3NTdFUVU4QW9kYWUrZms1YkxMTTkwZnpLN3U3TmRRcEtUckltN2pYWDlMdFpwMURyTGRvYytQRjFjbnFyaGRQVndIcXdMSjgwL3RKSFBZT0g0ZlJGLzlkWG0rNVg2V1ZTRllzUGEyWERqVm5MVGVkNEVoMTBOdS95RDMrYm5xRmpRSUFPSERUZ0ZQUjdaaFBjVTBhWm16djFQN3Z1djVwVGloVnlKdVNGaUUrVy90eWhGd0xsNGZUemE1a0xPd0M3YzZ5cmJZTlRDdlhWcHRaaUlhY0FhMlZWZmpvNVppMDNuV2VlNmFDejJkVy9WeVBRcHFjckdSSWdEQWxONGFIczVqbERwRmVYSjJuMWtaazlVUk16eTlyMi83dnIvcWRSbmUwdVNxblhYWVNiRVkwaG5QNHp2cFZScnhXdzNaUWVrc2I3TWgrSFhWOXR1cnU4L2NiNlpZVzFzaG5IckJWTEZ5K1kxaWdMSWtJQ3VERnc3cTZ6Mmh4Um9lejJhVytFai9wMUZYRk43Q3V1NjlmL2R0My9wV2hNVlNWdlM1RXFuOE5McHNlTEZ1cUw4cVNWTUZLSXBaUEszQlRaYTQvNmFKZGNvTlRVVzk1ekxMOUNjY3hMMWxLYnhrME9EZk95NDM2RllzRmFJOTNVblppMVl1bmlkZElhWlVGRVVBQzFBM1pUVEdOenQxRUlacmN1K1paVDRLRldYQlByZ2l2NzhjL0VKNXJKSm5sYkFSRERxZ045WWJ0blBsYzhWeHNoY3l5ZHNySStUaWVGSTBwbDFnMGJ6L2drSWs5RFUwdnR4R2FrUnJGZ0xhRXErNU5pMW9xbCs2WDJSOU1hWlVGRVVBQ3BaVGZGRk5keW4xc01acmN1K1o1VFNOUEV1dURLZmlpS1R1dm1MMEJpNjJTYzVwZVRkZFNlVmdoRy83SmtjclVSY3NUU1ZWWWRaYlZyYU1rcEJRTmk0bTdTVkVZMXRibTFGNUQyU1lsbE1VNkxGd3ZXaW5OM3pvaFpLNWJ1aUxOL3NqMTZDOW9waWIrQ0FrZ3QrNWFqNEw3N2VFd3d1M1g1OTV4Q21pYldCVmYyUTFGczF5bFliOUgyVG16bDArWnFJMlNMcGF1c0hJWnhndWk2bnRtMVZyaUttSFRtKzlKb0hDTzdoNzJ3bXVwMXBXcHFKL1l0YXhRTDFuclpOM0V2WnExWXVuZ1p0a2RmWGNVVFE0bEJBWlJnMzE0VVIzQ0h5TUhzMXZYZWN3cHBtbGdYWE5rUFZjSWtwN0JRc1Y1cnBOM280VnlGWWxIb1dMcTZMbGQ2aHhxM3VNNGkxYmtxVnNwWFRXMXFSaHdmV2FrSUU3R3cxZ1JKN0VETVdyRjBVWDVhb3l5SUNBcDRxbGxsZSs2TUZMV1BmT0E1QmFWNm1pWkNHWnRQYXR3cGpLODlQTHJtbjB1V1cyOUJXQ3pkSHozUzN3NHBNNlV3dDJTUmZMN29VUm0xMzJwR0lscEhrbUd0Q0tCcGNzeGFzZlNwUk9OSXNFMDN6aEYzMHdYUWVxVEo4b2EwN08rTkZDYjZleldabkxXaUE2MDdCUjJyZDkvSDlRYmdXRE1TUzkvcGowZzcxYkhrbE1JYmhaT3ljcWU2aXRvMEJDazFrSk5LNEVtRHRUeFE1RU14YThYU1JlbHBqYklnSWwwQXJVMmMxTHEwN0lXZGdsY1RvWXpOSjdYdUZIUVRQSWtkenVjYWZnWld5NHlsOTlFalo5bUR0eHRPQXRYWGRzMXZHTTdYKysyY2RMTzdxelhLcUUyQ0Z4b2t3VnJabFN4bXJWaTZXQkhUR21WQlJMb0FPdE81Q3o4VFBwcG83OVZrY2xia0FMNm5FQUZrSk90SkJYZVJnWEZDN2k0TGRPZW5EQ0d4ZFAyYVNlZTlSLzJydmcweC9TNlBJQXBOa1UrbDV4elJqd0k2SzdpNFRmWE1oR1NwZmFGbVpLRXl3bHFxRGhTMTFudldURy9UQTNVM1dRQVhldEl1cEdVdk8xTHdheElvWCtDd3ZjNlNicWlrTGI0OEwzQTkrYkNpNkV5Wnl1ZC9PRlYzWlV0cXlCS2R0dEVzVkN4ZGY2WEVuZUhpOVVLZTNqSzN1cDdqNWhVL3M2K2ZCSFFtVTRxb3pUZEZTUk5sQUlHMUZLeXNTaGF6Vml4ZE5rNWFveXpJU0JiZzd3NmtaUy9yRlB5YUNHWDBKT0Y3Q2g0b2dVTzZlMXUwRjhvaUp6Mk0xL1ZqNmQ3SG1ibDc1ZnZxQ0FmeWhhdTlybHQ3ajZQdnpwUkNHYldGYnhyVUxsVDA2d0N3bG11Q21MVmk2YTQ4KzNkYW8yem5zWDZsQ3RCZGE2ZVBzMGo0S0tDSlZhcjREM3hQSWM1SW4zR2psUkRUMmFUVTdON3p1Q0VVK3JXeGRQMzVIOGRQNlFHTnZZeWFyMDYzMkNUdzZkV3I5a0VlRkZSUm13c3ZCT1JxbGd6V1VuU3pLbG5NV3JGMDJacXBiWHBRU3FvQVh4OUhDVTNMWG5Ta0VOQWtXTUlWSkNpS1FndTViQUV1M0pDVmVoUGVVQmJ5TTFJN0hVdG5SK1VFODBLeGVSWHZmU1k5V0RZb1YrOS9QYlU1TUxWVUtXRXRWV1Z5S2xuTVdyRjB1WWFtTmNxQ2pFUUJQSjd4ckc1SXkxN1NLWVEwRWNyWWZGTExUa0ZidUhSelE1NW1zcFROc0ZNc25ab2g5L0Y2OWw1TlRCMFlCYkYzNjZuTkh0RysyT2Qrd1ZxWnJHUFdpcVhMbDB0cmxBVVphUUw2VDkxTSszWnAyUXM2aGFBbVFoa1hUQkltVXcydEZNVldSd284TGl1NEdMVXZOWVg1bmRpNndVTS9oaUNsYyt0cXd3M0c1aTNCeS82b3B6WUJYZWlCWmxncnUxTEZyQlZMbHkrWTFpZ0xNcElFNk43NXBHdW14Q1psdDc3cWFOL0pobVpKb3NLYUdKSWEyajI0VGxtNEFBQVU0a2xFUVZRa2RiRlYwUnQxQ25xNVRQbEpXcFk3bWFGNkdTNld6bkVZTzRTdVZmVk1LYnlrTHI1WFQyMlNQTzJ6ZmFqQXNGWW02SmkxWXVueTVaSmFVa2xFZ29BTEwvZWhUczcwamt2SXJxNWVhcVFnYVNJVmNyRzB2N1RHdmxtbm9PZHVLemdzWGw0MHJVNmpvV0xwWE8rcy9rVy95SGlVME9ST05iVjVtR1R4K0dUNVlhMDgyakZyeGRJalYwdHJsQVVoVVFHMzBTVk0zM3owMlpHQ3JJbFF4c1dTbEhHVGh2VEtDQlVhM3ZlTHpUZTdaeWJwZmNuOFBqdHBBRUo5RUNHZEs2VTEwVXdqN3NXZTZVMEZVazF0dGxUU3FEUlYxYXp6Q0Qyc2xZd3NacTFZZXVSQzBUWTlrbCtLLzF4dXYzZHI1YVlueUp0Mi9YZEhDaW1heEFxNlJEcTFBU2wzYXFOT29jWmkxTUVNMUlZN2F6T0hKUDRmU2VmYnhweFU3cnN1bHArd0JEYnhvNXJhZElkNWJzOVBGUnJXeWlJZHMxWXMzWCt4eDZIZlZGMFl0K0ZZU3VkVUZNQ0NSckd2bmRkTktHWWZyLzhjTk9KUWFpOW5QTlpIaEVWUmNVMzhmTm80eXFQQWxHYXFUYWRRWnpGcWJ4cHF4S1ZXTEpiT0E0UFhwSVNlVVBBRk9OdW9Db01XdGRTbTlRQ1NqeDJ1WCtrL3JKVUZObWF0V0xyL1ltWUgvZFZvRDgydVA0OTFWQlF3a2RnZmVJVTR4T3pqdmE0ajBpRnB2Vk1RUllYeXZqU3hTdFhZRCs2OWppNVNVRTR4YUxCRTNJQjU1cEdFZ3FRbjhZb0JZUlFWUytkUnpOQU1YazdkZ1Jla1R0NGc5S1A2SFBzVXY1eXUrVnRuMWxLYnVsMUMvT1l0blJNeXcxcFpsU3htclZpNjN5SmlTem8yeXY2OGZGUVVFR3FLWDdWT3pENWV2NTVUZUdraWxISHBKQjRvSk1XUG1uUUsrbGt3ZTRWUFFhUlV5YVNaMFZnNnIwMCtrVnU1blEvZFVZZTZYbU5aMXZTaS9OcGV3VDBLM3FkZ2tWSkUxVkdidzFLdmNWT0tJbVhQZ2JVeUtsbk1XckgwZ09sVVJUOGNqc2U5c3gyUEt0NGlqc29IZVdLclRoYjJiYS9WSW1uWFYwN0JwK1dlMUJ3LzR2YW1Ka09CR3Z6UEE0WE85ekllVjFuRm9MbVJnZzdJMVBPK3NTRnlMSDJuaGdkcTB5T0VQLzJTU29lMWluL1JXRUxSbFo2VGM0MVIrWGNWdGNsWWk1WVIxc293UU14YXNmVEtOUlRpNnhIb0J3b3BOMnVEVGtHUDhpcXVmS2VJd3ppbTlGZ2hscTZ5M000UDFiazRQdTZxajZ6WE1yeTZMU1R4b1YwdERYbWtNWW5uNGxVUFZWQ2JJbjMxL0hjQ0RWZ3JvNUxGckJWTFQ3QUhUbW1UZ0E2L3FMb1NqMTIwNXhSNEJGdG5NZXBnTFFxY1NzR3BXUG9nUi8rbkc4bHhNdmQrUFRBbE5UY1E2N1V2b3piM1A1YU1IdTM0azZLU05XR3RrVURNV3JIMFVSQjIxa2JnMGgxMTc5V0phZmpLMFp4VDBFK0NwY3lSKzRxVGRveWlhOE5Nc1M5SExOM09RejdCYWZxUHZUc203MUp4eUdQcmtmbXJqTm9VYjFpNGhMQldzZ2xpMW9xbFoxWXhuTjRPZ1d0Mzd3Tkk4V0J2YzA2QmwvS1Vmak9xWXh1bTR4d3pmOGJTelhOM090cGxSWS91L1VDbnhEZVpyR3NWL0ZGSWJUS1hWZmFDS2lhS2dyV1NBM2d4YThYU0V5MkMwNW9qb0FZSy9kZmxFK0pIclRrRkRtcFViMlpvY2xLSzlZZlRMNzl1RThnYTIydVBqcjF3bnUrUGgvQStVSU5xcVUxdUw5N3pxRnhBV0NzaFRrdzJpRmtybGw3WmpoQmZqOENWbXFUVStGRmpUa0hQaGtqdGRSRnVzZG9mVENmOTlsWUlYVStCV0o3aU1zd3dVUFRJZGhkRnRNOFhVazF0RXB3ZXo4OVhQQ2tIckpWWXlXTFdpcVVuV1FNbk5Vamd4cE9jcWZHanRwd0N4VFNUVnRLK3k1MnF2OVdRT3dJRDZkUW5kUUs0Zk1pK0tXOUgvY3dhUDFkVjNjRTVtdnQrVmxPYmFwbGRkdC9scXgrRHRaSVF4NndWUzArNkNFNXFrUUFQRk1iNGtkV3I5YWpibEZQZ1Z2UWo4NWF4K3U5UDEzRjRLMTdDQTRYQUZBaTN4Ujdtbno1VVQyMktqMG0rOVVNbGhiV1NRTWVzRlV0UHVnaE9hcERBclcrekV1TkhMVG1GRHl4R0hRMFd1d0c4NmJySGJmV05GYi9ROUFRMVZlSWlwMUdaeWp2VjFLWVNTcXU0S3BmckpSN1dlckVJN3NXc0ZVc1BDa1pDNndST2ZZeVhtNlQ0TEdCRFRxRmZqQm9iMnhReWdGcG9JYlpudm5UMkFKWVA0SGhYWUVrbXUrWEZBKzRLVnpXMXFTMytrTGtpVm9lMUlvQlVjc3hhc2ZUNEZYQkdtd1NHZ2NMWUZFUnUyb2FjQXEySDY5SytGNWZCL25MMnY1U09RbFZTaSsxTFp3M044QmFQYlVLK2hkcGk2Y0hwakVLOGQyb3R0V21DZDlHSG1WOVlZSzBYaThCZXpGcXg5SUJZSEc2ZndEQlFTRjEvMUk1VHFMUVk5UndhRUtqWlNiSEo5cVJUSEthZlJPYWFZTDE0MUswYmRKTTV6N1M1cDN6b2R5MjFWZDFaZkRucWdCRFdHa2lFL3Nlc0ZVc1B5Y1h4MWdtOEJncTd0UGhSTTA2QlZwQllrWmt5cUJXRjBIaEFkYUFEZ1I5OTZXbjYwM1lqUDdUa05QZ1dDeHFOSjY0ZkwxUFVvSlJLYXF2d1dHQ0dQYWhKeFFSWVM0WWJzMVlzWFphTzFJWUpYSTBtVUxYM3RNbnhvMWFjQWdmZ0UxN0xrY3YrSFA0cUtYWGxwYVV6bnZSOTkzamhwRmIvRVBJNCtwVThEU3pYSkdCVjFLWk9SN2owdVhaNiszeFlTMFFZczFZc1hSU094S1lKM0l3QXQxNzBING42TnVJVTlHSlVRL2xDbEZWVDRaOVNJUGxxcWVieDFjWlByemhOcHkvQy9mRWp5cjg4RUxpR3MzT0o5RU1LejZVL3FsQkZiUlh1QzZPZHdxeCtCTmFTRU1lc0ZVdVhaQ050UFFUSSthdE5EdnUyNFJTb214ZlRkQlo0MVlpSDIrMmRjcHNpblduNmhhSmNoeVBGamJxRDRCSjJPd3JrOTNNV3crdnhacFdnU0tZS2Fpc1FZdkN0aU41WlFtQ3RNSzZZdFdMcFljbElXUmVCbFBoUkUwNmgybUpVVmRmRkNJN3E3b3VqRTAvNjdVOS9TZUVzaDA3WUkrdFc4emNjd2ZwY2ZTcXR0bXFCUmJLZks5bnJTckRXaTRXOUY3TldMTjJXaGw4ckpxQk1UWnU0YXJBSnA4RGVxL2hpMUIyTkJNVDMzdkhhN2VCTU1WbGV0VE5pZXJCMjhGUEVlc2JpSkZzZ0tHS0poRlMxMVhtaU4xMUNkMWdyUkQxbXJWaDZTQzZPcjQrQURzcklQYm9XbklKKzRsYWE4NTNIbmlldkkxbVYzeENkWml3OUpGNTVrejU2Tkw0ZUwzUnFTOGNUMVZiUFp6UVdPOUlRWVMxZlpZcFpLNWJ1azRsamF5WEFQWEF4cWs1UHU4N3JDcGRqUWcxUnJFYy81Mm8wVG9pM1hhcVhKTHFqV0hwQU03cTRucTk0eUY0bmtIK2h3MmxxcTloWVUzUE1MMWl3MW92RnNCZXpWaXg5a0lQL215REF6YUxjRmM1MUNzL0g0YkMvbXMzbzVYbmRIOVRrNjBuc2NZZDU2c1dvNVQxVDZ2ampkcFcvZUJCTDk1ZU1ublhtb1B1ZlBKZnR6NzNZMFRTMUx5Y1oyV0xxcTA4R1JLenBWeTJ0MlA2OEN4NU5VenRtclZqNmdnWEVwY3NUU0lnZlpUb0YxZEx5eXBzeGVNRHJXdFRTVHVxVnorbytWbHFNK3FzMXF2dFpUOGxpYW8wZkxUNjZ5cXRlSlFtTHBLMVU3WGRacmJUWUsxWDdYV3NoL3pzRTR2R2pQS2R3Nm81cWtFRHhubjdwaVJxTEhQUzRnUi92elYrUVVta3hxZzVKelhOVDd3Qi81YVZuQS9icXByVS95Zk5LYjNSdnBXcS9TM09seFY2cDJ1OWFDL25mSVJDUEgyVTVoWHYvWGdNYUxIQlFXUTBjeHVBeU4rL2pDQ0pSYTZyVmtVZklFaVdacHozMU1FRkpGaDVTTUROVTJWZHJWdytQRnI2eGsxZTZsYXFkVjhqcDJTc3Q5a3JWbnZMSGtVOFJpTWVQc3B6Q29WL2dxVHJBWGFmSzhPajJSbkNaZy9qbWJFTkNLWGtvVTNneDZzc2xET09aQkVWd0NnaUFBQWg4QTRHK3l4enVNT2M0aGVmd0ZKWjZKb3lXQzZsWDZwZ00xY3FQM05YcmVqSllmZ3pNdkVSOC8vTEhjeDZraXRyVzEwK1BseEJuZ0FBSWdNQjhBdEg0VVk1VGVBeXhJbTdMcnlmYkoreG9MY1R3Wm9jMGpYWGtmK2FxSmM4bExuY2V3NUFldkltdnh2Ymt4eUVRQUFFUTJEaUJhUHdvd3ltbzljejlpSU9EUHNNNi9KR2dTbGRiZUZBeW5qanNGRjJNZW50ZXg1a0VWa1Q5eVozaEdCVERmeEFBQVJEWUtvRlkvQ2pES2R6SGtVRWZvVEhtRXdpZmRrRE9RWUZyb2NXb2w5K2Z2MnZ2cGdadjBQL1BuT0FRZEVVU0NJQUFDR3lEUUw4Mk14aGN6M0FLKytIUjNINzQ0WVo5T0h5VS9sa1ovbXhaZC9qTjMzNStucy83L2UvdmZEMnB4K2JDMjNJUEtXeWo3cUFVSUFBQ0d5UVFpeDlsT0lYeE8ySThveng5VUZkSGcxSVo2c1dvNFJhOVFNcTRXalpWSjV3SEFpQUFBcHNuME1lUFF1Vk1kd28vNHlReUx6NmF2akdJRHlmM3p2MEJud0t1NENVaVkzb2poQWZIUVFBRVFHQmpCQ0x4bzNTbmNCN2ZuTWQrWnZwMUdtN21yVVdxQWtxOUdQWFZnRmZZYS9EZHpnSVFKSUVBQ0lEQVJ3aEU0a2ZwVHVIbjBjOGg2MVZHMHpmWWNicytQZXd0NWZBYWlncStZQlJaOHZFSGJ5RndFQVJBQUFSV1NFQ09INlU3aGJIb2VrcGgwdVRxeFVTVHcyTTJjMGVMR0p2dktqdDRTTUVram4wUUFBRVE2QW5JOGFNWlRrRlBLVXo0Qmc1UHpsTUg5RmlqaWl0NENVMGNzL2owd3pFUUFBRVEyQzRCdlZJMDlQWEVHVTRoTUtVUU9Pd0RxMWVqdnRydktudnBEMHo0Vk1ReEVBQUJFTmdxQVRGK2xPOFVBbE1LZXU0Q3EwQzNXb3RRTGhBQWdjMFFFT05IK1U0aE1LV2duMUxBTThTYnFUWW9DQWlBd0ZZSmlQR2pmS2NRbUR0UWd0U0hFYmJLRU9VQ0FSQUFnZTBRNkY4RjRTMVF2bFB3engzbzZCRW1kNzJRY1JBRVFBQUVXaUlneFkreW5VSmdTa0cvb3h1VHV5M1pIYnFBQUFpQWdKZUFGRC9LZGdxQktRVWVQeUI2NU9XUGd5QUFBaURRRmdFaGZwVHRGUHhUQ29nZXRXVnhhQU1DSUFBQ0FnRWhmcFR0RkZTR3llZDFkanQ5aFNGNk5MNFJROUFKU1NBQUFpQUFBZ3NSRU9KSHVVNGhNS1ZnUjQvMjAxZW9MbFJ5WEJZRVFBQUVRR0JLSUJ3L3luVUsvamNjYWE4elBMbW1Za2xURlhBRUJFQUFCRUNnRlFKNklxRHp2SzB1MXlub09KSDdwUUk3ZW5RZXY5dlpTdm1oQndpQUFBaUFnRUVnSEQvS2RRcnFmTTh6YXZhekM4Y3UrUFZQUXlmc2dnQUlnQUFJTEVVZ0dEL0tkUXJrRTdxclV3eTk5bWo0WnZQditJazI1elQ4QkFFUUFBRVFhSU5BTUg2VTZSVDBsSUk3RU5CSGg1alNveHNtRjlvb083UUFBUkFBQVJCd0NPaG1lOUxGMysweW5ZSi9Ta0ZMN3kvNStwYXpvd04rZ2dBSWdBQUl0RUpBeDQrbVh5UExkQXJxZE0rVUFvZVBobzgySDdzaGp0UksyYUVIQ0lBQUNJQ0FReUFVUDhwMEN1UVRQT01OY2prbmZVVXNQWExJNHljSWdBQUlORWdnRkQvS2N3cDZGZE4wWlN1OURrK1BGUDY2NHpDMzBDQUZxQVFDSUFBQ0lLQUpCT0pIZVU1QmYwbkgwK3BUV0VsOVlPZjMwUjJHZDEwQVBBaUFBQWlBUUxzRUF2R2pQS2ZBNHczZlJ4TXU1QldPeXZHY1BCNmpYU2pRREFSQUFBUytsVUFnZnBUbkZIYm53OEhuRXhUVTUrUFFIVTdUeU5LMzhrYTVRUUFFUUtCdEF2NzRVYVpUYUx1STBBNEVRQUFFUUNDVmdEOSsxSVpUK04xM2oxSnhKeFhKd25nbHRWTGdQQkFBZ2U4bDRJOGZOZUVVK0RtSGZrbnJ1d2I2VWU5aHdoUFY3MUpFZmhBQWdTOGc0STBmTmVFVWVCRHpLR0dDNTBOTmVNTXBsRUFKR1NBQUFsc25jS0wyc25OaUswMDRCVzdKMzN3TytuTDd1VisxMzROVDJIcFZSdmxBQUFSS0VQREdqNXB3Q3FTWisrYlZ6QkwzSHUvSS94RSt5cVNIMDBFQUJMNlNBQThVblBkYU4rRVVkcmZudTQrOG5RNkg0K252ZDhmUFhNTXBmR1g5UnFGQkFBUXlDZlM5YWZYazhXdHJ3eW04OUhsM0QwN2hYWUxJRHdJZzhEVUVubnFvWUFWcTRCUyt4dndvS0FpQUFBZzRCRHp4SXpnRmh4RitnZ0FJZ01EWEVQREVqK0FVdnNiNktDZ0lnQUFJT0FUNitKSDU5aUk0QlljUmZvSUFDSURBOXhDWXhvL2dGTDdIK2lncENJQUFDRGdFcHZFak9BVUhFWDZDQUFpQXdQY1FtTWFQbG5ZS1A0L0RZVi93dVFJc1NmMmUyb3lTZ2dBSXZFOWdFajlhMWlsYzFBc3U5a3FGNDd2UHJvMWs0QlJHRk5nQkFSQUFnU2lCU2Z4b1VhZHdPWGIwYmxTbGcvN0FjMVQ5K0Fsd0NuRkdPQU1FUUFBRUJnS1QrTkdpVHVIUjhVSW9la25xYzlEd3pmOXdDbThDUkhZUUFJSHZJcURqUjhleDBFczZoWHVuOWFDWHBCckxaUC82ZDUxcVZZVy9CNDhuZ1ZNWVRZc2RFQUFCRUlnVDRMZFVkOTM0L3FNbG5jS3gwMU1KNUFTTWQyK29yK1FrYnA1UE1NQXB4T3NBemdBQkVBQ0JrWUFiUDFyUUtkdzczYWp6ZDllTXJ5bmM5OGUwN2VINTdDYWN3bWhxN0lBQUNJQkFBZ0hkQ1IvalJ3czZoV00va1hBbWxVb3RQNEpUU0tnRE9BVUVRQUFFUmdKOS9HaG9oSmR6Q3BmaHl3NFVQZklFZ2thTnMzYmdGTEp3NFdRUUFJR3ZKK0RFajVaekNyZWpmbWFOUHdqbm1US2VaeWs0aFhuY2tBc0VRT0JiQ1Z6cytORnlUbUV3QUQ4Nk1meDQreitjd3RzSUlRQUVRT0M3Q05qeG84V2RBanNwZW9TdHpBYW5VSVlqcElBQUNId05nYnNlS3ZRUEJpenVGRmdkenpLaW1mYUFVNWdKRHRsQUFBUytsWUFkUDFyY0tTZ0ZoaG5uRWhhQlV5aEJFVEpBQUFTK2lZQVZQMXJhS2ZCRENzYmp6TzhhQWs3aFhZTElEd0lnOEcwRSt2aVJYdnV6dEZNbytwQ0NzaVNjd3JkVlo1UVhCRURnWFFKVy9HaHBwK0I1U09INVNIdWcrWWdubXQrdENzZ1BBaUFBQW9xQUdUOWEyQ2tZRHlrOGg0OHE0TjFIcUtVZ0FBSWc4RWtDWnZ4b1lhZEFEeWtjZE5tSDErUHQwdCtTYXJ3d2FlQ0g4TkZBQXY5QkFBUkFJSkZBSHovaUQ5c3M2eFJZRS8yQzFOLytQZHFKWlFpZEJxY1FJb1BqSUFBQ0lCQWlZTVNQbG5VSy9NNE4vUnJ2VStmcDk0Y0tFRDRPcHhCbWd4UVFBQUVROEJNdzRrZkxPZ1ZhZTZTalIrUHI4ZndhSngvbFNRcTlzQ281RDA0RUFSQUFnZThtWU1TUGxuVUtmOG9wNk04elA4b01GSFlra1QvOC9OMFdSdWxCQUFSQUlJZUFjZ1cwcWZkbkwrc1VLTmpEYjgzKzYzMURUaUhzY3krWHkrMzNoeDk3VUY3aCtYdFRCK3d6OEFzRVFBQUVRTUJQNEJVL1d0WXAwT3BZQ2g5ZHUrT2JMVGlIamRqVEdYOFFSdktiSDBkQkFBUkF3Q2J3aWg4dDdCUXU2cUdFdmZJTSt6ZDl3bzZjd3VGd1VJKzk3ZWxybm1wWEhZQlRzTTJPWHlBQUFpQVFJTkRIank0TGg0K1VkbitQdytGUjdCczdnZUxpTUFpQUFBaUFnRVNBNTJPcEs3M3dTRUhTRVdrZ0FBSWdBQUlmSWpER2orQVVQa1FjbHdFQkVBQ0JsZ2tNOFNNNGhaYXRCTjFBQUFSQTRFTUUrdmpSSFU3aFE4QnhHUkFBQVJCb21RQi8zRWF0K29GVGFObEswQTBFUUFBRVBrV2dqeCtwbFpzRnYzdjJLZVZ4SFJBQUFSQUFnYklFK3ZpUldzMFBwMUNXTEtTQkFBaUF3QW9KOVBFak9JVVYyZzRxZ3dBSWdFQjVBbjM4Q0NPRjhtZ2hFUVJBQUFUV1IyQ01IeUY4dEQ3alFXTVFBQUVRS0UxZ2pCL0JLWlJHQzNrZ0FBSWdzRUlDNmwxMHZNRXByTkI0VUJrRVFBQUVTaE1ZNGtkd0NxWEpRaDRJZ0FBSXJKREFFRCtDVTFpaDhhQXlDSUFBQ0JRbjBNZVA0QlNLazRWQUVBQUJFRmdoZ2Y3YmxYQUtLN1FkVkFZQkVBQ0I0Z1Q2K0JHY1FuR3lFQWdDSUFBQ2F5U2c0MGR3Q211MEhYUUdBUkFBZ2VJRWRQd0lUcUU0V0FnRUFSQUFnVFVTMFBFak9JVTEyZzQ2Z3dBSWdFQjVBaHcvZ2xNb0R4WVNRUUFFUUdDTkJEaCtCS2V3UnROQlp4QUFBUkFvVCtDWDNuTUJwMUFlTENTQ0FBaUF3Q29KVVB3SVRtR1Zwb1BTSUFBQ0lGQ2VBTVdQL3NxTGhVUVFBQUVRQUlFMUVxRDQwWE9OaWtObkVBQUJFQUNCQ2dST3Azc0ZxUkFKQWlEd05RVCtINGRxWTQ4aENpb0VBQUFBQUVsRlRrU3VRbUNDIgp9Cg=="/>
    </extobj>
    <extobj name="334E55B0-647D-440b-865C-3EC943EB4CBC-9">
      <extobjdata type="334E55B0-647D-440b-865C-3EC943EB4CBC" data="ewoJIkltZ1NldHRpbmdKc29uIiA6ICJ7XCJkcGlcIjpcIjYwMFwiLFwiZm9ybWF0XCI6XCJQTkdcIixcInRyYW5zcGFyZW50XCI6dHJ1ZSxcImF1dG9cIjp0cnVlfSIsCgkiTGF0ZXgiIDogIlhGc2dYR1Z3YzJsc2IyNWZlMXh0WVhSb2NtMTdRVlJGZlgwOWZFRlVSUzFCWEdoaGRIdFVmVVY4SUZ4ZCIsCgkiTGF0ZXhJbWdCYXNlNjQiIDogImlWQk9SdzBLR2dvQUFBQU5TVWhFVWdBQUF4MEFBQUJrQkFNQUFBQVJja0EwQUFBQU1GQk1WRVgvLy84QUFBQUFBQUFBQUFBQUFBQUFBQUFBQUFBQUFBQUFBQUFBQUFBQUFBQUFBQUFBQUFBQUFBQUFBQUFBQUFBdjNhQjdBQUFBRDNSU1RsTUFSSW1yemQzdlZMc1FtWFl5SW1ZeWNrSnNBQUFBQ1hCSVdYTUFBQTdFQUFBT3hBR1ZLdzRiQUFBTzlrbEVRVlI0QWUxZFhZaGtSeFcrczdPN003MHpQVE1LQVNFUFBXd1VRbFI2SVErS2lEM2dCaVFnUFVJMnFDL2R4R1JBUVhvUlJGR3hSdzJpdnZTQUpEaGl2SkVFa1VHWlVZZ1NCTHQ5TVNnbU8za3dzRVRweGtmUjlKcE54dnlYcCtyV3o2bTZWZDFkOTk3YTdXYTdIdmFlcWpwMTZqdm4zUG81VmJkbm8yaWVBbGxndVJkSThGeHNKZ3QwM3NyVWJONG9qQVdXQ2VtRmtUeVhtc1VDSFVMbUF5U0w0Y0swV1NadnRFNTZZV1RQcGZwYm9FTUdqNUF2K3JlYnR3aGlnVVh5M3lqcW5Cd0hFVDRYNm0yQkdwMnJGdWNEeE50d1lSb3NrczlRd2RYNUFBbGpYMStwdGRmMmFKTzErUUR4dFZ3US9rVnlJWkhibmcrUUlBYjJGUHJDeTd6QmF1dklzK21jUFlBRlZnZEM2SXVDbUQvbkZwaGJZRzZCdVFYbUZyaWxMSERxQzdlVXVsalpxVlI5bldDSXR4UTlsYXJIaElXMmRrZjhaZE5lZnROS0N3VTBVdldicFdLZkhEdTdMdE5UMDJsS3hRSWFwZnBOMDNvVXFHWHl6azNEWmUyNFdFQ2pWTGQyZnlNS1I0RnFFM0VRUVpIYy9udDcrb09DZWNmM2JPazdpaUVuVlN5Z1Vhcm5CSnE5K1NoUUxYSmRDVjRncm5SWk1MbFlOZ1JEM21leGdFYXBuaGRwNXZZalFKMGk1RFVsZDlIbER2VmRSL25oK3hPbWswdEphaVhab3Z4Uk1LQVJxaXUxYnpRMUFsU2ZrRmNWbkhXdzdXZC85K3pWL2YyZmRJSDhGbEQvK092WGEwRHVLYVlvcWtDQjJnV1V2MFpkY293WmN0RDlZZ0dOVUQwSHlKeE5SNENDVDJoT2xQUTJJYi9pdVN0Z1kxRnhxRWhXQk45QmtVMVJDYzgxY0FqSzVpSUxCalJDOVZ3d2N6VjJnMktyZ1pKZEk1OFVtU0ZSQzhzcDhvb29acyt6NEk4ZUxua0JPeFZYZU5ORkEzS3I3ZzJ0dUFadVVHZkFzbWd1SXEvSWVhbEd5UDhrZ2haYTg2RXdoa2F5amhJTGhzTzBTcTlNMFlEY3FudkJLcGJaRGFvTGxsV3YraEw1dk93WXBxRFhaYWIycGlRcDBkWTJBYlNrcmp1TUZtVkxSUU55cTU0Tlh5R3RuS0JLNUVud2g5d2FMWlBMb3I4eWxHK0xUTlJWUTRXV0hSS2lPeWlxdmlGNWN4R0ZBM0txbmd0bXpzWk9VSXZrUjJEM2dSQy9ycmErYTFEK3VDaVBobTlMa2hLTjFIZTBGY00vR3J0SHBuQkFUdFU5UUJYTzZnUlZlZWNjMkgxVGROaFdYeXZUU0VRT2xtaDRUYkRRWnducXRJSW91cUlQSU16dFJSY095S202RjZ5Q21aMmdHdHNRZnFseDBObVZIZE10MUo3TVZiY2xDY1FTMU8zaWdpanFLMC9xRlo2NXdnRTVWZmNFVmlpN0M5UUs2ZEY1YVpkM1ZsSXJTZFRYd3JKRHdjSTQ2Wmc2NG0zNG82L1dmcjNDTDFjOElKZnFmcmdLNW5hQmlxL0RUcFdRTGQ3ZEdvclVJZnhBUzNSbkV5T2llOUllTG9ENXlwaS85TnFKYzhVRGNxaytNYVFRakM1UXRkZWpWYkJ0ay9lNWpCYmxHZzQvb3ZvQXc0cWhEYzREM2RZbU5LTnk4bXp4Z0Z5cVQ0NHBBS2NEMUNyTU9uaHRqdEV1U2dzL290WUdSdFZPaFIvUmNBc3paS1VEQUhLb25oVmhNZTBjb0U3VCtRbmVkVEgzSTZQUzhLT3BPa2RMT3hUaThPT2xoS2w3UVRGbnB3SUFjcWllSFdNUkxSMmdodlNNRmdhQ0dCYWRnZXhNRHovSzZNZ1JXQm9xL0NqeEphZDZKSnZtSUFJQWNxaWVBMlFCVGUyZ1NpMzZVb054eGRINWp1cUtoaDhEbVMxcnB5RjRpbHZoTmJmMUpITjJJZ1FndStyWk1SYlMwZzdxSEp1Rk9rUmVvTytyem1qNGNheXlWeFdwaHgrbmk3eDhEd0hJcmpwVzV5YlFkbEJYMkhhcWxqcUxvZ0Q3MnJXSURobUhIMzB4MStrczJYSWhBR0hWRis2NGg1QUhzMkVydEJVR3BRVFh0eWxkMVFJTlVUdEV0eCtpVER4UHc5anA4VXkxS1VvTGVJWUFoRlQvS3VDR3RGY0EwcHdpRUNnbGFTMkp4cnRXeTlmVUxLWmFjQ29HcFRoWkVqOWFTakZsS0FnQ1NLbitaWUQ5aVlPRFgyZEFWblFUQlFwSmZqUlppdHZFZHBlRWRsMm9TVUpXVlBpeGpCYjlGSjl2UVJCQVV2WGJZQjdvK1VJS3hDOUJZZm1IeWRSL1JUdW80Z3hHK0lHYnNSbU9CL0xsRGw3MGRTNy9YQkJBUW5VNE4zMTVDbWFxeENvQ0ZMWlJtUjhKOW1FWTQzSkcwL0RqUXFxVUY5UjUrRkY2cmxiWXRUbUlEZ09JcTE2cWs1TU5sMElGbEpmKytDNVhPazZMdC9tRHhjTEF1bTd6aHg1K0dBS2hnVXhhWUdMd2VXYkRBT0txUDBMQy9rejZVV21SRklFT0JZVkZiUDVvOHlpUStpUGxRaVA4RUhMWWszMEJJbnExZEtZeGUyVENBT0txdzVqdTJiQ1ViSVVaeWlyQ0lPbW51bk9WY20zK2FPMG0xZlR3UERXUyt5UENEM3FEOVlPRGc0TW5IbTZwY3hQWlZYWWlES0JFZGZoZ3pCNjQxaTlrQjR4YkxvSXRIT2xUbUMraExmNDRKUVlGalNZdW0wMkcxazF3d3FYQ2oxTFZ2TFkxNVhqa0F3RktWTytxU3g0TjBvSTh1NE5pZU1mTVJEOE9mUEtpa2U3VlJHVEpXUHpSRjErMTA2WGl5QlJhYzcxUHdMZ09EVGovT2JKcnRzeWNEd1NJcVU1UDNIbzJaUEFYdFdReFpUSVQvU3FnWXhicWg2dXl2UWRoOFVlbnlkdHJIelFJbVRENm5BY2hGUlYrTEtVOUtTUjRQd01CWXFyRE82ZC9ZQ25ReGZMVml0ak4zSU1mT1gvK0xsRCtPanllYUNRblNjOTg4MzNna1k5OWhhYVg3b0JDOFRZS0lmN1B0RCtXNUJ5MUFoMllrK2lFNFFkYzl2Yjh3ZGhiaEFMRVZMK2lYWFlpQUZVMFY4TSs1YU9zcXNLLzhJRHBPSmxFWU9USW0rd3lORGxHRWpLUmFYK2NsYXUrNVdNUitCczZhUi9KanV0cUZWL0svNm9Jc2FFQU1kVVBVOThuOFc1YmFGMVpFa3QrWDB6Z3ErSUw1am9hWHVWR2V2c2psSmowbWZaSFZVNUhkUHU2YlFnYUYzNWM0L3dyMHF1R2dLanNpSTcrYkRLS2ZDaEFUSFV3K3dQbldYci9udWlRUHFudTBoQXI0cnVuV0Y3OXRMbCtkWUlVZlpRTXNJd3NkTW9mWlhLeUl4SmdhaHBDeDRVZlc1eC9VV3dLdm1RSW9MZGM5clJoY2liNVlJQ282amhpT3NMOUwxOUhoOXVueE1sdkxQMXhoazlUbWorVzFQZURXSllQbmZJSC9RRUhTdUo5RnpMN1k4S1BUYzU0aHNlVXBkUzhoWVRycEdZUDBWOFVCUU5FVmFkYkZwNGVQRlo5d25mNmIzZlVpYytpR0FPeDlNY0szMHBwL29qWXRTb1c0MDJuL0ZGNTdXNlpBS2tjczF6eWNFejRzY0g1MXBzSmNTcDFiRUszSkxhazI0T0xnVWN3UUZSMWlKanNlOVR1VmxzdDZQSnJwMWo2WTVXL1o3by9xbHNLZHpZcTVZL0dyaElFayt0YktzZW93OG5DajJpQnYyMW5UUUdHdlBIWllJQ282dXRxaDY0amFWMkdtWG1MbDRuQkhpbC9SSHdLMC8xUnVhWkw4YytaL2xnQmtETFYwNXZCUm5ySVNQYUtaUy9mM1piVjJZaHdnTGcveEVLbndWczRpZUR3UjB3T1oxL25sY2dmcmNST3VqOWl3YWdKODhtWS9vZ3h2RTVxTU5CSXRlbVNYNFdMQkxPdU5UQkxQUFBoQUZIVndjRFcwNnZGTitDUVgycXpMbDU3NUkvNkJsTkUrdVBPSHVUenp3YW1QMnBOMWszeXo2R0N4RXRwU0hJQmNXZ2tEQ2UraXN2aXRkUnlMcXNtSk1JQjR2NncvaHdpaHFFQjl5SWNZOXdVaEZ3L290cGxWaWI5MGFIK1diWUp5M1Avc1NDRGM5b2J2UERxRUlkMVQvY2pBMFpaL29HNmEwYnhHYU85VVQwK0d4QVE5Y2Q2ZW9Wa21McGI3S2QzaWMyanYrMXlvR2g4UERWZ1pkSWZEZXFQaFE5d1J2VElkZjl4Ump2TUdhWldPM29FZjR3Nnd5VGR5Mi9oQXFEYllnbzJ5aWZPQmdSRS9RR0x0aFZoWThCT1IzY05uTWdmdkViNlEvK09HYldyZ0ZrY1NXeWpFVGNGaFZMM0xaU0oycWtGT25idEQ2RVp2ZjNZeE0yQnhwc2pvMnF5YkVCQVZIWFk3OXI4c1VDbldaZ0x6RHBRZjZEakZ2NVlkUjZWNUxuL0tJbURnYVRUS3lucmc0ZFNBWVVBQ0xxWm9GYk1Bc0U3NlRNa0lPb1BlSWUwTjVEamd1V2NuZXFhMnhPM1B4N0pxeW52V1I4Zml5ZDcyRko5c0RET3MrL1hyZnNSeWdWenNUaFhFSTM2WWtVVUJiN1BrSUNvNmpESG1sc1FDakZtVGxJTHVvRHQ4c2RqdDdlQytLT2lHenR0NFVaNkRBdXNFWXdtYmZXQmlzNmJzalliRVJJUWV4VmI1cyt6R2M3dUZuME1WWVRPU3RsZk94aHdrai9xOEJJbWlhN24rWk0yUGtxdGJVMGk5VWNQbDR3TVA3cVczVmpPK0Nnb0lLWjZsVmdXMVlndTU3WUZQYmFzSDRrM1VsTTFOcHNIcmZsalVkdnRSaEhkVFdsdUh4bCtkRkxSZk5jZHEwd0dNU2dncGpwWVdKdWlHUzUrT0pWZTBHMytlR1YvZi8vNWZ4bUdta3c5QzVmbWo2R3hXdEFWZW9BYmpidjkwSWNETEpZOTNOcWZEZ3FJcVE1M29FY3BYR3c1dHkzb05uOGs0K3NGL2NWTmlaeTBBUHRqeFp6L3FmazNzU1I2KzlIREJZaW00WWMyM1pYeDNSbGluSndNQ3loUnZTWTN0ZUlJVkN6bjlBZEp4bjdFN1krbEFQNDROSGRUZEw2NmdNM1hob0wwOEU0NHFQTWVSOHlySU01MmZJQll4cEZoQVNYK09DTmV3bkpkb2hlSG9FTnpRWStOK1lJZXF2RDFwM0IvbEg0TEJ2MCtOdEZxSFVwd1NQUWk1TW5UbUVYUnBTN1VxYUZmdXAwMmJxcDZmeW8wSUQ0MWRKSS83RlUrVkh2OXh0T3dKa0RxcXorSWtNQ1AzZjVvYkZDV0ZmcFpWcDRrNXF1Rk94dGdQMEx1dmN5bGxmNzVpeFlyK2ZnQlBaUjU3amRQZlBpN0xFOCtmZmZCK1lIZTU0dDMzVTNOVHo1M3dLNmk3MklmS0VKK1UyZnp5WVVIeEZXSFZlNlhVZlRUamdKTGYzZ3ZrcjRpeG01L0pPZTk4bVRlUjFYTUsveXhMZ0EwZVMwOS9lQ0pqc2lHeUNSUFBHcWdsamxENTJDNVl5NHN3eU04SUtINkQrR2JuUVo1OVlNU0pKMTVSZElqOU5qdEQzYStHL1diVWtvMlFvQTZUWFl1WGJ6bi9wWmNBdGJndTRaTDkwSFJEcUZCWW9mc1BBVFppeGZ2dVhScGg1QXR2YmVmQy9qNjh3R2R5eXNYSHBCUVBWcDZzbkh5N1o1Q0Y4dVEzVnpRUi9namFkN2VWV0l5VVJKVXB0WXozY2lwK25CYjZOVTF3b3F4L2poOFhEVE4rSFNDeWlodmhwbzVWVzhjQ1MzQS9ydUNwcyt4L3REL21ndHVPaUh0QkRWaCt4bG1jNm0rcXJiMHNKSm9DL280ZjVTYzBkbWtkbktCbXJUOURQTzVWRCtuYmhSZ3A2V2RpSTd6eDVweVpVYkR1RUJsRkRkTHpWeXFyOHZsUEJXaGovUEhhU09lOXplSEM1Uy9wSmxyNFZKZExlZnN5SDBES1RiT0gwTWVyS01tbnFRTGxLZVlXV1IzcWQ3WVZOcUFBM1pWYnR4NlhtN1JlOFZjeVFVcWw5RFphT3hRZlFXZCtrVEdnZzd1a1h1dlJFbnR6UFJQTEZUTHBiMERWQzZaTTlMWW9mb3crYys3RXlYZ09CNUg2Qlg5eUJSNFd1STRFdWdmMnkvanZjemhBT1VsWTBhWnJhby84eFNjbnZ5YmExUjZ2a29JK2RuVlBab3Y3Zi85M1MzNG5PTWJWL2RabmhZOTloNm8vdzg3ZTN6c21mY0NyZTJPdVJTdmh4V1VsNFNaWmJhcFRuLytCV2t6VVNwbUdmN0p3eUhQd0tQSmRlNm9JazZKR3M3Zy83Q0I4cGN5a3kxc3FxK2RQSFFmbk9KdEpnckZjSVJIRC9YWUJ2aVFudURCOGQzT3pnaC83T2ExaEExVVhwa3owbjRxVlo5S1VEZkdvVk9wK2xTQ212dmp4bGhndW5xWnlsZHhLa0hkR0w5TnBlcFRDZW9XOWtlYys0VDR4aGd2UUM5VHFmcFUvaWZnQVl4dkVUbVZxaTk5eUlMMDFpZ0MxZjhQS1c4MXVRam85cU1BQUFBQVNVVk9SSzVDWUlJPSIKfQo="/>
    </extobj>
  </extobjs>
</s:customData>
</file>

<file path=customXml/itemProps1.xml><?xml version="1.0" encoding="utf-8"?>
<ds:datastoreItem xmlns:ds="http://schemas.openxmlformats.org/officeDocument/2006/customXml" ds:itemID="{D6C0E68D-2F6D-4644-AE91-26A22A08A253}">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8174</TotalTime>
  <Words>3922</Words>
  <Application>Microsoft Office PowerPoint</Application>
  <PresentationFormat>宽屏</PresentationFormat>
  <Paragraphs>402</Paragraphs>
  <Slides>26</Slides>
  <Notes>26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Abadi</vt:lpstr>
      <vt:lpstr>黑体</vt:lpstr>
      <vt:lpstr>等线</vt:lpstr>
      <vt:lpstr>Wingdings</vt:lpstr>
      <vt:lpstr>Cambria Math</vt:lpstr>
      <vt:lpstr>等线 Light</vt:lpstr>
      <vt:lpstr>Calibri</vt:lpstr>
      <vt:lpstr>Arial</vt:lpstr>
      <vt:lpstr>Office 主题​​</vt:lpstr>
      <vt:lpstr>NetLLM: Adapting Large Language Models  for Networking</vt:lpstr>
      <vt:lpstr>Part 1 Why, What, How, Evaluation</vt:lpstr>
      <vt:lpstr>Deep Learning in Networking</vt:lpstr>
      <vt:lpstr>Limitation #1: Labor-intensive model engineering</vt:lpstr>
      <vt:lpstr>Limitation #1: Labor-intensive model engineering</vt:lpstr>
      <vt:lpstr>Limitation #2: Poor generalization</vt:lpstr>
      <vt:lpstr>Part 2 Why, What, How, Evaluation</vt:lpstr>
      <vt:lpstr>LLM: New Opportunities for Networking</vt:lpstr>
      <vt:lpstr>LLM: New Opportunities for Networking</vt:lpstr>
      <vt:lpstr>LLM: New Opportunities for Networking</vt:lpstr>
      <vt:lpstr>Part 3 Why, What, How, Evaluation</vt:lpstr>
      <vt:lpstr>Overview of NetLLM</vt:lpstr>
      <vt:lpstr>NetLLM – Multimodal Encoder </vt:lpstr>
      <vt:lpstr>NetLLM – Multimodal Encoder </vt:lpstr>
      <vt:lpstr>NetLLM – Networking Head</vt:lpstr>
      <vt:lpstr>NetLLM – Data-Driven Low-Rank  Networking Adaptation (DD-LRNA)</vt:lpstr>
      <vt:lpstr>NetLLM – Data-Driven Low-Rank  Networking Adaptation (DD-LRNA)</vt:lpstr>
      <vt:lpstr>Part 4 Why, What, How, Evaluation</vt:lpstr>
      <vt:lpstr>Experiments – Setup</vt:lpstr>
      <vt:lpstr>Experiments – General Evaluation Testing distributions = Training Distributions</vt:lpstr>
      <vt:lpstr>Experiments – Generalization Evaluation Testing distributions ≠ Training Distributions</vt:lpstr>
      <vt:lpstr>Experiments – Deep Dive Importance of Pre-trained Knowledge</vt:lpstr>
      <vt:lpstr>Experiments – Deep Dive Impacts of Different Types of LLMs</vt:lpstr>
      <vt:lpstr>Experiments – Deep Dive Impacts of LLM Parameter Size</vt:lpstr>
      <vt:lpstr>Final Note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 Chen</dc:creator>
  <cp:lastModifiedBy>Duo WU</cp:lastModifiedBy>
  <cp:revision>461</cp:revision>
  <dcterms:created xsi:type="dcterms:W3CDTF">2024-06-10T12:48:22Z</dcterms:created>
  <dcterms:modified xsi:type="dcterms:W3CDTF">2024-08-04T14:26:45Z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4B8EA9D42734DEC1E2F566666B7063B0_43</vt:lpwstr>
  </property>
  <property fmtid="{D5CDD505-2E9C-101B-9397-08002B2CF9AE}" pid="3" name="KSOProductBuildVer">
    <vt:lpwstr>2052-6.7.1.8828</vt:lpwstr>
  </property>
</Properties>
</file>