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2"/>
  </p:sldMasterIdLst>
  <p:notesMasterIdLst>
    <p:notesMasterId r:id="rId31"/>
  </p:notesMasterIdLst>
  <p:sldIdLst>
    <p:sldId id="1131" r:id="rId3"/>
    <p:sldId id="1174" r:id="rId4"/>
    <p:sldId id="1171" r:id="rId5"/>
    <p:sldId id="1176" r:id="rId6"/>
    <p:sldId id="1178" r:id="rId7"/>
    <p:sldId id="1180" r:id="rId8"/>
    <p:sldId id="1181" r:id="rId9"/>
    <p:sldId id="1182" r:id="rId10"/>
    <p:sldId id="1138" r:id="rId11"/>
    <p:sldId id="1183" r:id="rId12"/>
    <p:sldId id="1184" r:id="rId13"/>
    <p:sldId id="1186" r:id="rId14"/>
    <p:sldId id="1190" r:id="rId15"/>
    <p:sldId id="1191" r:id="rId16"/>
    <p:sldId id="1194" r:id="rId17"/>
    <p:sldId id="1202" r:id="rId18"/>
    <p:sldId id="1197" r:id="rId19"/>
    <p:sldId id="1198" r:id="rId20"/>
    <p:sldId id="1199" r:id="rId21"/>
    <p:sldId id="1156" r:id="rId22"/>
    <p:sldId id="1167" r:id="rId23"/>
    <p:sldId id="1168" r:id="rId24"/>
    <p:sldId id="1160" r:id="rId25"/>
    <p:sldId id="1165" r:id="rId26"/>
    <p:sldId id="1161" r:id="rId27"/>
    <p:sldId id="1201" r:id="rId28"/>
    <p:sldId id="1203" r:id="rId29"/>
    <p:sldId id="1204" r:id="rId30"/>
  </p:sldIdLst>
  <p:sldSz cx="12192000" cy="6858000"/>
  <p:notesSz cx="6858000" cy="9144000"/>
  <p:embeddedFontLst>
    <p:embeddedFont>
      <p:font typeface="Abadi" panose="020B0604020104020204" pitchFamily="34" charset="0"/>
      <p:regular r:id="rId32"/>
    </p:embeddedFont>
    <p:embeddedFont>
      <p:font typeface="Cambria Math" panose="02040503050406030204" pitchFamily="18" charset="0"/>
      <p:regular r:id="rId33"/>
    </p:embeddedFont>
    <p:embeddedFont>
      <p:font typeface="等线" panose="02010600030101010101" pitchFamily="2" charset="-122"/>
      <p:regular r:id="rId34"/>
      <p:bold r:id="rId35"/>
    </p:embeddedFont>
    <p:embeddedFont>
      <p:font typeface="等线 Light" panose="02010600030101010101" pitchFamily="2" charset="-122"/>
      <p:regular r:id="rId36"/>
    </p:embeddedFont>
    <p:embeddedFont>
      <p:font typeface="黑体" panose="02010609060101010101" pitchFamily="49" charset="-122"/>
      <p:regular r:id="rId37"/>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NetLLM" id="{CC0C762A-4A14-46F7-9E32-4A79B3B7CCBB}">
          <p14:sldIdLst>
            <p14:sldId id="1131"/>
            <p14:sldId id="1174"/>
            <p14:sldId id="1171"/>
            <p14:sldId id="1176"/>
            <p14:sldId id="1178"/>
            <p14:sldId id="1180"/>
            <p14:sldId id="1181"/>
            <p14:sldId id="1182"/>
            <p14:sldId id="1138"/>
            <p14:sldId id="1183"/>
            <p14:sldId id="1184"/>
            <p14:sldId id="1186"/>
            <p14:sldId id="1190"/>
            <p14:sldId id="1191"/>
            <p14:sldId id="1194"/>
            <p14:sldId id="1202"/>
            <p14:sldId id="1197"/>
            <p14:sldId id="1198"/>
            <p14:sldId id="1199"/>
            <p14:sldId id="1156"/>
            <p14:sldId id="1167"/>
            <p14:sldId id="1168"/>
            <p14:sldId id="1160"/>
            <p14:sldId id="1165"/>
            <p14:sldId id="1161"/>
            <p14:sldId id="1201"/>
            <p14:sldId id="1203"/>
            <p14:sldId id="1204"/>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9E8A260-1238-F960-6573-ED06C736437C}" name="Duo WU" initials="DW" userId="88cd0b2cfc3cb576"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FDFA"/>
    <a:srgbClr val="A31F34"/>
    <a:srgbClr val="DAE3F3"/>
    <a:srgbClr val="FBE5D6"/>
    <a:srgbClr val="DEEBF7"/>
    <a:srgbClr val="FFFFFF"/>
    <a:srgbClr val="55418F"/>
    <a:srgbClr val="4456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222" autoAdjust="0"/>
    <p:restoredTop sz="80381" autoAdjust="0"/>
  </p:normalViewPr>
  <p:slideViewPr>
    <p:cSldViewPr snapToGrid="0">
      <p:cViewPr varScale="1">
        <p:scale>
          <a:sx n="70" d="100"/>
          <a:sy n="70" d="100"/>
        </p:scale>
        <p:origin x="54" y="2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font" Target="fonts/font3.fntdata"/><Relationship Id="rId42" Type="http://schemas.microsoft.com/office/2018/10/relationships/authors" Target="author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5.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4.fnt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2.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895A92-9D05-44DE-A301-7ED964A2E231}" type="datetimeFigureOut">
              <a:rPr lang="zh-CN" altLang="en-US" smtClean="0"/>
              <a:t>2024/9/22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D419B2-B7F7-4FC3-ADDD-06FC48D6E8B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Abadi" panose="020B0604020104020204" pitchFamily="34" charset="0"/>
              </a:rPr>
              <a:t>Good afternoon everyone.</a:t>
            </a:r>
            <a:r>
              <a:rPr lang="zh-CN" altLang="en-US" dirty="0">
                <a:latin typeface="Abadi" panose="020B0604020104020204" pitchFamily="34" charset="0"/>
              </a:rPr>
              <a:t> </a:t>
            </a:r>
            <a:r>
              <a:rPr lang="en-US" altLang="zh-CN" dirty="0">
                <a:latin typeface="Abadi" panose="020B0604020104020204" pitchFamily="34" charset="0"/>
              </a:rPr>
              <a:t>My</a:t>
            </a:r>
            <a:r>
              <a:rPr lang="zh-CN" altLang="en-US" dirty="0">
                <a:latin typeface="Abadi" panose="020B0604020104020204" pitchFamily="34" charset="0"/>
              </a:rPr>
              <a:t> </a:t>
            </a:r>
            <a:r>
              <a:rPr lang="en-US" altLang="zh-CN" dirty="0">
                <a:latin typeface="Abadi" panose="020B0604020104020204" pitchFamily="34" charset="0"/>
              </a:rPr>
              <a:t>name</a:t>
            </a:r>
            <a:r>
              <a:rPr lang="zh-CN" altLang="en-US" dirty="0">
                <a:latin typeface="Abadi" panose="020B0604020104020204" pitchFamily="34" charset="0"/>
              </a:rPr>
              <a:t> </a:t>
            </a:r>
            <a:r>
              <a:rPr lang="en-US" altLang="zh-CN" dirty="0">
                <a:latin typeface="Abadi" panose="020B0604020104020204" pitchFamily="34" charset="0"/>
              </a:rPr>
              <a:t>is</a:t>
            </a:r>
            <a:r>
              <a:rPr lang="zh-CN" altLang="en-US" dirty="0">
                <a:latin typeface="Abadi" panose="020B0604020104020204" pitchFamily="34" charset="0"/>
              </a:rPr>
              <a:t> </a:t>
            </a:r>
            <a:r>
              <a:rPr lang="en-US" altLang="zh-CN" dirty="0">
                <a:latin typeface="Abadi" panose="020B0604020104020204" pitchFamily="34" charset="0"/>
              </a:rPr>
              <a:t>duo </a:t>
            </a:r>
            <a:r>
              <a:rPr lang="en-US" altLang="zh-CN" dirty="0" err="1">
                <a:latin typeface="Abadi" panose="020B0604020104020204" pitchFamily="34" charset="0"/>
              </a:rPr>
              <a:t>wu</a:t>
            </a:r>
            <a:r>
              <a:rPr lang="en-US" altLang="zh-CN" dirty="0">
                <a:latin typeface="Abadi" panose="020B0604020104020204" pitchFamily="34" charset="0"/>
              </a:rPr>
              <a:t>. I am glad to introduce our work </a:t>
            </a:r>
            <a:r>
              <a:rPr lang="en-US" altLang="zh-CN" dirty="0" err="1">
                <a:latin typeface="Abadi" panose="020B0604020104020204" pitchFamily="34" charset="0"/>
              </a:rPr>
              <a:t>NetLLM</a:t>
            </a:r>
            <a:r>
              <a:rPr lang="en-US" altLang="zh-CN" dirty="0">
                <a:latin typeface="Abadi" panose="020B0604020104020204" pitchFamily="34" charset="0"/>
              </a:rPr>
              <a:t>. This is the work that we focus on using large language models to solve networking problems. Now let’s get started.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latin typeface="Abadi" panose="020B06040201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Abadi" panose="020B0604020104020204" pitchFamily="34" charset="0"/>
              </a:rPr>
              <a:t>Hello! This is duo </a:t>
            </a:r>
            <a:r>
              <a:rPr lang="en-US" altLang="zh-CN" dirty="0" err="1">
                <a:latin typeface="Abadi" panose="020B0604020104020204" pitchFamily="34" charset="0"/>
              </a:rPr>
              <a:t>wu</a:t>
            </a:r>
            <a:r>
              <a:rPr lang="en-US" altLang="zh-CN" dirty="0">
                <a:latin typeface="Abadi" panose="020B0604020104020204" pitchFamily="34" charset="0"/>
              </a:rPr>
              <a:t>. I am glad to introduce our work </a:t>
            </a:r>
            <a:r>
              <a:rPr lang="en-US" altLang="zh-CN" dirty="0" err="1">
                <a:latin typeface="Abadi" panose="020B0604020104020204" pitchFamily="34" charset="0"/>
              </a:rPr>
              <a:t>NetLLM</a:t>
            </a:r>
            <a:r>
              <a:rPr lang="en-US" altLang="zh-CN" dirty="0">
                <a:latin typeface="Abadi" panose="020B0604020104020204" pitchFamily="34" charset="0"/>
              </a:rPr>
              <a:t>. This is the work that we focus on using large language models to solve networking problems. Now let’s get started.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latin typeface="Abadi" panose="020B0604020104020204" pitchFamily="34" charset="0"/>
            </a:endParaRPr>
          </a:p>
          <a:p>
            <a:endParaRPr lang="en-US" dirty="0"/>
          </a:p>
        </p:txBody>
      </p:sp>
      <p:sp>
        <p:nvSpPr>
          <p:cNvPr id="4" name="Slide Number Placeholder 3"/>
          <p:cNvSpPr>
            <a:spLocks noGrp="1"/>
          </p:cNvSpPr>
          <p:nvPr>
            <p:ph type="sldNum" sz="quarter" idx="5"/>
          </p:nvPr>
        </p:nvSpPr>
        <p:spPr/>
        <p:txBody>
          <a:bodyPr/>
          <a:lstStyle/>
          <a:p>
            <a:fld id="{DED419B2-B7F7-4FC3-ADDD-06FC48D6E8BF}" type="slidenum">
              <a:rPr lang="zh-CN" altLang="en-US" smtClean="0"/>
              <a:t>1</a:t>
            </a:fld>
            <a:endParaRPr lang="zh-CN" altLang="en-US"/>
          </a:p>
        </p:txBody>
      </p:sp>
    </p:spTree>
    <p:extLst>
      <p:ext uri="{BB962C8B-B14F-4D97-AF65-F5344CB8AC3E}">
        <p14:creationId xmlns:p14="http://schemas.microsoft.com/office/powerpoint/2010/main" val="22294533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Abadi" panose="020B0604020104020204" pitchFamily="34" charset="0"/>
              </a:rPr>
              <a:t>Why should we use LLM for networking? There are actually some certain </a:t>
            </a:r>
            <a:r>
              <a:rPr lang="en-US" altLang="zh-CN" dirty="0" err="1">
                <a:latin typeface="Abadi" panose="020B0604020104020204" pitchFamily="34" charset="0"/>
              </a:rPr>
              <a:t>beneftis</a:t>
            </a:r>
            <a:r>
              <a:rPr lang="en-US" altLang="zh-CN" dirty="0">
                <a:latin typeface="Abadi" panose="020B0604020104020204" pitchFamily="34" charset="0"/>
              </a:rPr>
              <a:t>.</a:t>
            </a:r>
          </a:p>
          <a:p>
            <a:r>
              <a:rPr lang="en-US" altLang="zh-CN" dirty="0">
                <a:latin typeface="Abadi" panose="020B0604020104020204" pitchFamily="34" charset="0"/>
              </a:rPr>
              <a:t>First, we use one LLM to solve various networking tasks. In this way, we no longer need to handcraft DNNs for different tasks, so the model engineering overhead can be </a:t>
            </a:r>
            <a:r>
              <a:rPr lang="en-US" altLang="zh-CN" dirty="0" err="1">
                <a:latin typeface="Abadi" panose="020B0604020104020204" pitchFamily="34" charset="0"/>
              </a:rPr>
              <a:t>mimized</a:t>
            </a:r>
            <a:r>
              <a:rPr lang="en-US" altLang="zh-CN" dirty="0">
                <a:latin typeface="Abadi" panose="020B0604020104020204" pitchFamily="34" charset="0"/>
              </a:rPr>
              <a:t>.</a:t>
            </a:r>
          </a:p>
          <a:p>
            <a:r>
              <a:rPr lang="en-US" altLang="zh-CN" dirty="0">
                <a:latin typeface="Abadi" panose="020B0604020104020204" pitchFamily="34" charset="0"/>
              </a:rPr>
              <a:t>What’s more, we can also utilize the powerful capabilities of the LLM to achieve better performance and generalization.</a:t>
            </a:r>
          </a:p>
          <a:p>
            <a:endParaRPr lang="en-US" altLang="zh-CN" dirty="0">
              <a:latin typeface="Abadi" panose="020B0604020104020204" pitchFamily="34" charset="0"/>
            </a:endParaRPr>
          </a:p>
          <a:p>
            <a:r>
              <a:rPr lang="en-US" altLang="zh-CN" dirty="0">
                <a:latin typeface="Abadi" panose="020B0604020104020204" pitchFamily="34" charset="0"/>
              </a:rPr>
              <a:t>Therefore, in this paper, we try to answer the following key question: </a:t>
            </a:r>
            <a:r>
              <a:rPr lang="en-US" altLang="zh-CN" sz="1200" dirty="0">
                <a:latin typeface="Abadi" panose="020B0604020104020204" pitchFamily="34" charset="0"/>
                <a:cs typeface="Calibri" panose="020F0502020204030204" pitchFamily="34" charset="0"/>
              </a:rPr>
              <a:t>Can we efficiently harness the capabilities of LLM to achieve “one model for all networking tasks” with even better performance?</a:t>
            </a:r>
          </a:p>
          <a:p>
            <a:r>
              <a:rPr lang="en-US" altLang="zh-CN" dirty="0">
                <a:latin typeface="Abadi" panose="020B0604020104020204" pitchFamily="34" charset="0"/>
                <a:cs typeface="Calibri" panose="020F0502020204030204" pitchFamily="34" charset="0"/>
              </a:rPr>
              <a:t>The answer is yes, through our framework </a:t>
            </a:r>
            <a:r>
              <a:rPr lang="en-US" altLang="zh-CN" dirty="0" err="1">
                <a:latin typeface="Abadi" panose="020B0604020104020204" pitchFamily="34" charset="0"/>
                <a:cs typeface="Calibri" panose="020F0502020204030204" pitchFamily="34" charset="0"/>
              </a:rPr>
              <a:t>NetLLM</a:t>
            </a:r>
            <a:r>
              <a:rPr lang="en-US" altLang="zh-CN" dirty="0">
                <a:latin typeface="Abadi" panose="020B0604020104020204" pitchFamily="34" charset="0"/>
                <a:cs typeface="Calibri" panose="020F0502020204030204" pitchFamily="34" charset="0"/>
              </a:rPr>
              <a:t>.</a:t>
            </a:r>
            <a:endParaRPr lang="zh-CN" altLang="en-US" dirty="0">
              <a:latin typeface="Abadi" panose="020B0604020104020204" pitchFamily="34" charset="0"/>
            </a:endParaRPr>
          </a:p>
          <a:p>
            <a:endParaRPr lang="zh-CN" altLang="en-US" dirty="0"/>
          </a:p>
        </p:txBody>
      </p:sp>
      <p:sp>
        <p:nvSpPr>
          <p:cNvPr id="4" name="灯片编号占位符 3"/>
          <p:cNvSpPr>
            <a:spLocks noGrp="1"/>
          </p:cNvSpPr>
          <p:nvPr>
            <p:ph type="sldNum" sz="quarter" idx="5"/>
          </p:nvPr>
        </p:nvSpPr>
        <p:spPr/>
        <p:txBody>
          <a:bodyPr/>
          <a:lstStyle/>
          <a:p>
            <a:fld id="{DED419B2-B7F7-4FC3-ADDD-06FC48D6E8BF}" type="slidenum">
              <a:rPr lang="zh-CN" altLang="en-US" smtClean="0"/>
              <a:t>10</a:t>
            </a:fld>
            <a:endParaRPr lang="zh-CN" altLang="en-US"/>
          </a:p>
        </p:txBody>
      </p:sp>
    </p:spTree>
    <p:extLst>
      <p:ext uri="{BB962C8B-B14F-4D97-AF65-F5344CB8AC3E}">
        <p14:creationId xmlns:p14="http://schemas.microsoft.com/office/powerpoint/2010/main" val="20572900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Abadi" panose="020B0604020104020204" pitchFamily="34" charset="0"/>
              </a:rPr>
              <a:t>Next, let’s talk how we design the </a:t>
            </a:r>
            <a:r>
              <a:rPr lang="en-US" altLang="zh-CN" dirty="0" err="1">
                <a:latin typeface="Abadi" panose="020B0604020104020204" pitchFamily="34" charset="0"/>
              </a:rPr>
              <a:t>NetLLM</a:t>
            </a:r>
            <a:r>
              <a:rPr lang="en-US" altLang="zh-CN" dirty="0">
                <a:latin typeface="Abadi" panose="020B0604020104020204" pitchFamily="34" charset="0"/>
              </a:rPr>
              <a:t> framework to approach our goal</a:t>
            </a:r>
            <a:endParaRPr lang="zh-CN" altLang="en-US" dirty="0">
              <a:latin typeface="Abadi" panose="020B0604020104020204" pitchFamily="34" charset="0"/>
            </a:endParaRPr>
          </a:p>
          <a:p>
            <a:endParaRPr lang="en-US" dirty="0"/>
          </a:p>
        </p:txBody>
      </p:sp>
      <p:sp>
        <p:nvSpPr>
          <p:cNvPr id="4" name="Slide Number Placeholder 3"/>
          <p:cNvSpPr>
            <a:spLocks noGrp="1"/>
          </p:cNvSpPr>
          <p:nvPr>
            <p:ph type="sldNum" sz="quarter" idx="5"/>
          </p:nvPr>
        </p:nvSpPr>
        <p:spPr/>
        <p:txBody>
          <a:bodyPr/>
          <a:lstStyle/>
          <a:p>
            <a:fld id="{DED419B2-B7F7-4FC3-ADDD-06FC48D6E8BF}" type="slidenum">
              <a:rPr lang="zh-CN" altLang="en-US" smtClean="0"/>
              <a:t>11</a:t>
            </a:fld>
            <a:endParaRPr lang="zh-CN" altLang="en-US"/>
          </a:p>
        </p:txBody>
      </p:sp>
    </p:spTree>
    <p:extLst>
      <p:ext uri="{BB962C8B-B14F-4D97-AF65-F5344CB8AC3E}">
        <p14:creationId xmlns:p14="http://schemas.microsoft.com/office/powerpoint/2010/main" val="24413669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lnSpc>
                <a:spcPct val="100000"/>
              </a:lnSpc>
              <a:buNone/>
            </a:pPr>
            <a:r>
              <a:rPr lang="en-US" altLang="zh-CN" dirty="0" err="1">
                <a:latin typeface="Abadi" panose="020B0604020104020204" pitchFamily="34" charset="0"/>
              </a:rPr>
              <a:t>NetLLM</a:t>
            </a:r>
            <a:r>
              <a:rPr lang="en-US" altLang="zh-CN" dirty="0">
                <a:latin typeface="Abadi" panose="020B0604020104020204" pitchFamily="34" charset="0"/>
              </a:rPr>
              <a:t>: the first framework to </a:t>
            </a:r>
            <a:r>
              <a:rPr lang="en-US" altLang="zh-CN" dirty="0">
                <a:solidFill>
                  <a:srgbClr val="7030A0"/>
                </a:solidFill>
                <a:latin typeface="Abadi" panose="020B0604020104020204" pitchFamily="34" charset="0"/>
              </a:rPr>
              <a:t>adapt the LLM to solve networking tasks with low efforts. </a:t>
            </a:r>
          </a:p>
          <a:p>
            <a:pPr marL="0" indent="0">
              <a:lnSpc>
                <a:spcPct val="100000"/>
              </a:lnSpc>
              <a:buNone/>
            </a:pPr>
            <a:r>
              <a:rPr lang="en-US" altLang="zh-CN" dirty="0">
                <a:solidFill>
                  <a:srgbClr val="7030A0"/>
                </a:solidFill>
                <a:latin typeface="Abadi" panose="020B0604020104020204" pitchFamily="34" charset="0"/>
              </a:rPr>
              <a:t>That said, while the LLM is originally designed for NLP, we can wrap the LLM with this framework to make it solve networking problems.</a:t>
            </a:r>
          </a:p>
          <a:p>
            <a:pPr marL="0" indent="0">
              <a:lnSpc>
                <a:spcPct val="100000"/>
              </a:lnSpc>
              <a:buNone/>
            </a:pPr>
            <a:endParaRPr lang="en-US" altLang="zh-CN" dirty="0">
              <a:solidFill>
                <a:srgbClr val="7030A0"/>
              </a:solidFill>
              <a:latin typeface="Abadi" panose="020B0604020104020204" pitchFamily="34" charset="0"/>
            </a:endParaRPr>
          </a:p>
          <a:p>
            <a:r>
              <a:rPr lang="en-US" altLang="zh-CN" dirty="0"/>
              <a:t>To be more specific, </a:t>
            </a:r>
            <a:r>
              <a:rPr lang="en-US" altLang="zh-CN" dirty="0" err="1"/>
              <a:t>NetLLM</a:t>
            </a:r>
            <a:r>
              <a:rPr lang="en-US" altLang="zh-CN" dirty="0"/>
              <a:t>  consists of the following three modules to address three key challenges.</a:t>
            </a:r>
          </a:p>
          <a:p>
            <a:r>
              <a:rPr lang="en-US" altLang="zh-CN" dirty="0"/>
              <a:t>First is the multimodal encoder, which enables the LLM to understand the networking information effectively.</a:t>
            </a:r>
          </a:p>
          <a:p>
            <a:r>
              <a:rPr lang="en-US" altLang="zh-CN" dirty="0"/>
              <a:t>The second is the networking head, it enables the LLM to efficiently generate answers for networking.</a:t>
            </a:r>
          </a:p>
          <a:p>
            <a:r>
              <a:rPr lang="en-US" altLang="zh-CN" dirty="0"/>
              <a:t>Finally, we have a module called data-driven low-rank networking adaptation. It allows the LLM to efficiently learn domain knowledge for networking.</a:t>
            </a:r>
          </a:p>
          <a:p>
            <a:r>
              <a:rPr lang="en-US" altLang="zh-CN" dirty="0"/>
              <a:t>To make our discussion concrete, we will use three example cases to discuss the </a:t>
            </a:r>
            <a:r>
              <a:rPr lang="en-US" altLang="zh-CN" dirty="0" err="1"/>
              <a:t>eidea</a:t>
            </a:r>
            <a:r>
              <a:rPr lang="en-US" altLang="zh-CN" dirty="0"/>
              <a:t> of </a:t>
            </a:r>
            <a:r>
              <a:rPr lang="en-US" altLang="zh-CN" dirty="0" err="1"/>
              <a:t>NetLLM</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DED419B2-B7F7-4FC3-ADDD-06FC48D6E8BF}" type="slidenum">
              <a:rPr lang="zh-CN" altLang="en-US" smtClean="0"/>
              <a:t>12</a:t>
            </a:fld>
            <a:endParaRPr lang="zh-CN" altLang="en-US"/>
          </a:p>
        </p:txBody>
      </p:sp>
    </p:spTree>
    <p:extLst>
      <p:ext uri="{BB962C8B-B14F-4D97-AF65-F5344CB8AC3E}">
        <p14:creationId xmlns:p14="http://schemas.microsoft.com/office/powerpoint/2010/main" val="24016010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Abadi" panose="020B0604020104020204" pitchFamily="34" charset="0"/>
              </a:rPr>
              <a:t>We will first talk about the multimodal encoder. </a:t>
            </a:r>
          </a:p>
          <a:p>
            <a:r>
              <a:rPr lang="en-US" altLang="zh-CN" dirty="0">
                <a:latin typeface="Abadi" panose="020B0604020104020204" pitchFamily="34" charset="0"/>
              </a:rPr>
              <a:t>We know that networking tasks often collect various pieces of information for decisions. For instance, in bitrate streaming, we often collect network throughputs for bitrate decisions, which are represented as time-series data. Unfortunately, these pieces of information differ from plain text in terms of their modalities. Therefore, the LLM cannot directly process the networking information.</a:t>
            </a:r>
          </a:p>
        </p:txBody>
      </p:sp>
      <p:sp>
        <p:nvSpPr>
          <p:cNvPr id="4" name="灯片编号占位符 3"/>
          <p:cNvSpPr>
            <a:spLocks noGrp="1"/>
          </p:cNvSpPr>
          <p:nvPr>
            <p:ph type="sldNum" sz="quarter" idx="5"/>
          </p:nvPr>
        </p:nvSpPr>
        <p:spPr/>
        <p:txBody>
          <a:bodyPr/>
          <a:lstStyle/>
          <a:p>
            <a:fld id="{DED419B2-B7F7-4FC3-ADDD-06FC48D6E8BF}" type="slidenum">
              <a:rPr lang="zh-CN" altLang="en-US" smtClean="0"/>
              <a:t>13</a:t>
            </a:fld>
            <a:endParaRPr lang="zh-CN" altLang="en-US"/>
          </a:p>
        </p:txBody>
      </p:sp>
    </p:spTree>
    <p:extLst>
      <p:ext uri="{BB962C8B-B14F-4D97-AF65-F5344CB8AC3E}">
        <p14:creationId xmlns:p14="http://schemas.microsoft.com/office/powerpoint/2010/main" val="22339452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Abadi" panose="020B0604020104020204" pitchFamily="34" charset="0"/>
              </a:rPr>
              <a:t>So to address this challenge, we design the multimodal encoder. Our key idea is to project multimodal data into the same feature space as texts, so that the LLM can understand the multimodal networking information.</a:t>
            </a:r>
          </a:p>
          <a:p>
            <a:endParaRPr lang="en-US" altLang="zh-CN" dirty="0">
              <a:latin typeface="Abadi" panose="020B0604020104020204" pitchFamily="34" charset="0"/>
            </a:endParaRPr>
          </a:p>
          <a:p>
            <a:r>
              <a:rPr lang="en-US" altLang="zh-CN" dirty="0">
                <a:latin typeface="Abadi" panose="020B0604020104020204" pitchFamily="34" charset="0"/>
              </a:rPr>
              <a:t>Specifically, for each modality, we reuse an existing feature encoder to extract features from raw data, such as vision transformer for image, and graph neural network for graph. Then, we use a linear layer to project these features to the feature space as text. Finally, we use a layer normalization layer to normalize these features to improve training </a:t>
            </a:r>
            <a:r>
              <a:rPr lang="en-US" altLang="zh-CN" dirty="0" err="1">
                <a:latin typeface="Abadi" panose="020B0604020104020204" pitchFamily="34" charset="0"/>
              </a:rPr>
              <a:t>stalibility</a:t>
            </a:r>
            <a:r>
              <a:rPr lang="en-US" altLang="zh-CN" dirty="0">
                <a:latin typeface="Abadi" panose="020B0604020104020204" pitchFamily="34" charset="0"/>
              </a:rPr>
              <a:t>. This will results in some text-like features that the LLM can effectively process.</a:t>
            </a:r>
            <a:endParaRPr lang="zh-CN" altLang="en-US" dirty="0"/>
          </a:p>
        </p:txBody>
      </p:sp>
      <p:sp>
        <p:nvSpPr>
          <p:cNvPr id="4" name="灯片编号占位符 3"/>
          <p:cNvSpPr>
            <a:spLocks noGrp="1"/>
          </p:cNvSpPr>
          <p:nvPr>
            <p:ph type="sldNum" sz="quarter" idx="5"/>
          </p:nvPr>
        </p:nvSpPr>
        <p:spPr/>
        <p:txBody>
          <a:bodyPr/>
          <a:lstStyle/>
          <a:p>
            <a:fld id="{DED419B2-B7F7-4FC3-ADDD-06FC48D6E8BF}" type="slidenum">
              <a:rPr lang="zh-CN" altLang="en-US" smtClean="0"/>
              <a:t>14</a:t>
            </a:fld>
            <a:endParaRPr lang="zh-CN" altLang="en-US"/>
          </a:p>
        </p:txBody>
      </p:sp>
    </p:spTree>
    <p:extLst>
      <p:ext uri="{BB962C8B-B14F-4D97-AF65-F5344CB8AC3E}">
        <p14:creationId xmlns:p14="http://schemas.microsoft.com/office/powerpoint/2010/main" val="22286712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Abadi" panose="020B0604020104020204" pitchFamily="34" charset="0"/>
              </a:rPr>
              <a:t>After enabling the LLM to understand networking information, the next question is how to let the LLM generate answers for networking efficiently.</a:t>
            </a:r>
          </a:p>
          <a:p>
            <a:endParaRPr lang="en-US" altLang="zh-CN" dirty="0">
              <a:latin typeface="Abadi" panose="020B0604020104020204" pitchFamily="34" charset="0"/>
            </a:endParaRPr>
          </a:p>
          <a:p>
            <a:r>
              <a:rPr lang="en-US" altLang="zh-CN" dirty="0">
                <a:latin typeface="Abadi" panose="020B0604020104020204" pitchFamily="34" charset="0"/>
              </a:rPr>
              <a:t>First of all, we need to look at the default mechanism for LLM to generate answers. By default, the LLM generates answer based on token generation using a language modeling output head. This figure demonstrates this mechanism. The output features of the LLM will be fed to the language modeling head, then the this head will predict a token. The generated token will be iteratively fed to the LLM to predict the next token. This process will keep going until we have a </a:t>
            </a:r>
            <a:r>
              <a:rPr lang="en-US" altLang="zh-CN" dirty="0" err="1">
                <a:latin typeface="Abadi" panose="020B0604020104020204" pitchFamily="34" charset="0"/>
              </a:rPr>
              <a:t>speicial</a:t>
            </a:r>
            <a:r>
              <a:rPr lang="en-US" altLang="zh-CN" dirty="0">
                <a:latin typeface="Abadi" panose="020B0604020104020204" pitchFamily="34" charset="0"/>
              </a:rPr>
              <a:t> token called end of sentence is predicted.</a:t>
            </a:r>
          </a:p>
          <a:p>
            <a:endParaRPr lang="en-US" altLang="zh-CN" dirty="0">
              <a:latin typeface="Abadi" panose="020B0604020104020204" pitchFamily="34" charset="0"/>
            </a:endParaRPr>
          </a:p>
          <a:p>
            <a:r>
              <a:rPr lang="en-US" altLang="zh-CN" dirty="0">
                <a:latin typeface="Abadi" panose="020B0604020104020204" pitchFamily="34" charset="0"/>
              </a:rPr>
              <a:t>While this mechanism is well suited in NLP, it presents some limitation in the field of networking.</a:t>
            </a:r>
          </a:p>
          <a:p>
            <a:endParaRPr lang="en-US" altLang="zh-CN" dirty="0">
              <a:latin typeface="Abadi" panose="020B0604020104020204" pitchFamily="34" charset="0"/>
            </a:endParaRPr>
          </a:p>
          <a:p>
            <a:r>
              <a:rPr lang="en-US" altLang="zh-CN" dirty="0">
                <a:latin typeface="Abadi" panose="020B0604020104020204" pitchFamily="34" charset="0"/>
              </a:rPr>
              <a:t>First, we can see that it takes multiple inferences for the LLM to generate a single answer, this will results in high generation latency. For example, in this figure, the LLM need 4 inferences to generate a bitrate. Besides, due to the uncertainty of token prediction, the generated answers can be </a:t>
            </a:r>
            <a:r>
              <a:rPr lang="en-US" altLang="zh-CN" dirty="0" err="1">
                <a:latin typeface="Abadi" panose="020B0604020104020204" pitchFamily="34" charset="0"/>
              </a:rPr>
              <a:t>invalied</a:t>
            </a:r>
            <a:r>
              <a:rPr lang="en-US" altLang="zh-CN" dirty="0">
                <a:latin typeface="Abadi" panose="020B0604020104020204" pitchFamily="34" charset="0"/>
              </a:rPr>
              <a:t>. For example, in this figure, the generated bitrate does not match any bitrate versions of the encoded video, so we cannot use it to download the video.</a:t>
            </a:r>
          </a:p>
          <a:p>
            <a:endParaRPr lang="en-US" altLang="zh-CN" dirty="0">
              <a:latin typeface="Abadi" panose="020B0604020104020204" pitchFamily="34" charset="0"/>
            </a:endParaRPr>
          </a:p>
          <a:p>
            <a:r>
              <a:rPr lang="en-US" altLang="zh-CN" dirty="0">
                <a:latin typeface="Abadi" panose="020B0604020104020204" pitchFamily="34" charset="0"/>
              </a:rPr>
              <a:t>To address this challenge, our key idea is to replace the default language modeling head with our customized task-specific networking head. Each networking head is in fact a linear output layer to generate task-specific answers directly. For instance, in this figure, we design the networking head to output the probability distribution of bitrates, then we can sample a bitrate from the bitrate distribution. While this approach is simple, we can see that it can indeed generate answers in a single inference, and also guarantee the validness the generated answers.</a:t>
            </a:r>
            <a:endParaRPr lang="zh-CN" altLang="en-US" dirty="0"/>
          </a:p>
        </p:txBody>
      </p:sp>
      <p:sp>
        <p:nvSpPr>
          <p:cNvPr id="4" name="灯片编号占位符 3"/>
          <p:cNvSpPr>
            <a:spLocks noGrp="1"/>
          </p:cNvSpPr>
          <p:nvPr>
            <p:ph type="sldNum" sz="quarter" idx="5"/>
          </p:nvPr>
        </p:nvSpPr>
        <p:spPr/>
        <p:txBody>
          <a:bodyPr/>
          <a:lstStyle/>
          <a:p>
            <a:fld id="{DED419B2-B7F7-4FC3-ADDD-06FC48D6E8BF}" type="slidenum">
              <a:rPr lang="zh-CN" altLang="en-US" smtClean="0"/>
              <a:t>15</a:t>
            </a:fld>
            <a:endParaRPr lang="zh-CN" altLang="en-US"/>
          </a:p>
        </p:txBody>
      </p:sp>
    </p:spTree>
    <p:extLst>
      <p:ext uri="{BB962C8B-B14F-4D97-AF65-F5344CB8AC3E}">
        <p14:creationId xmlns:p14="http://schemas.microsoft.com/office/powerpoint/2010/main" val="38506300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Abadi" panose="020B0604020104020204" pitchFamily="34" charset="0"/>
              </a:rPr>
              <a:t>After enabling the LLM to understand networking information, the next question is how to let the LLM generate answers for networking efficiently.</a:t>
            </a:r>
          </a:p>
          <a:p>
            <a:endParaRPr lang="en-US" altLang="zh-CN" dirty="0">
              <a:latin typeface="Abadi" panose="020B0604020104020204" pitchFamily="34" charset="0"/>
            </a:endParaRPr>
          </a:p>
          <a:p>
            <a:r>
              <a:rPr lang="en-US" altLang="zh-CN" dirty="0">
                <a:latin typeface="Abadi" panose="020B0604020104020204" pitchFamily="34" charset="0"/>
              </a:rPr>
              <a:t>First of all, we need to look at the default mechanism for LLM to generate answers. By default, the LLM generates answer based on token generation using a language modeling output head. This figure demonstrates this mechanism. The output features of the LLM will be fed to the language modeling head, then the this head will predict a token. The generated token will be iteratively fed to the LLM to predict the next token. This process will keep going until we have a </a:t>
            </a:r>
            <a:r>
              <a:rPr lang="en-US" altLang="zh-CN" dirty="0" err="1">
                <a:latin typeface="Abadi" panose="020B0604020104020204" pitchFamily="34" charset="0"/>
              </a:rPr>
              <a:t>speicial</a:t>
            </a:r>
            <a:r>
              <a:rPr lang="en-US" altLang="zh-CN" dirty="0">
                <a:latin typeface="Abadi" panose="020B0604020104020204" pitchFamily="34" charset="0"/>
              </a:rPr>
              <a:t> token called end of sentence is predicted.</a:t>
            </a:r>
          </a:p>
          <a:p>
            <a:endParaRPr lang="en-US" altLang="zh-CN" dirty="0">
              <a:latin typeface="Abadi" panose="020B0604020104020204" pitchFamily="34" charset="0"/>
            </a:endParaRPr>
          </a:p>
          <a:p>
            <a:r>
              <a:rPr lang="en-US" altLang="zh-CN" dirty="0">
                <a:latin typeface="Abadi" panose="020B0604020104020204" pitchFamily="34" charset="0"/>
              </a:rPr>
              <a:t>While this mechanism is well suited in NLP, it presents some limitation in the field of networking.</a:t>
            </a:r>
          </a:p>
          <a:p>
            <a:endParaRPr lang="en-US" altLang="zh-CN" dirty="0">
              <a:latin typeface="Abadi" panose="020B0604020104020204" pitchFamily="34" charset="0"/>
            </a:endParaRPr>
          </a:p>
          <a:p>
            <a:r>
              <a:rPr lang="en-US" altLang="zh-CN" dirty="0">
                <a:latin typeface="Abadi" panose="020B0604020104020204" pitchFamily="34" charset="0"/>
              </a:rPr>
              <a:t>First, we can see that it takes multiple inferences for the LLM to generate a single answer, this will results in high generation latency. For example, in this figure, the LLM need 4 inferences to generate a bitrate. Besides, due to the uncertainty of token prediction, the generated answers can be </a:t>
            </a:r>
            <a:r>
              <a:rPr lang="en-US" altLang="zh-CN" dirty="0" err="1">
                <a:latin typeface="Abadi" panose="020B0604020104020204" pitchFamily="34" charset="0"/>
              </a:rPr>
              <a:t>invalied</a:t>
            </a:r>
            <a:r>
              <a:rPr lang="en-US" altLang="zh-CN" dirty="0">
                <a:latin typeface="Abadi" panose="020B0604020104020204" pitchFamily="34" charset="0"/>
              </a:rPr>
              <a:t>. For example, in this figure, the generated bitrate does not match any bitrate versions of the encoded video, so we cannot use it to download the video.</a:t>
            </a:r>
          </a:p>
          <a:p>
            <a:endParaRPr lang="en-US" altLang="zh-CN" dirty="0">
              <a:latin typeface="Abadi" panose="020B0604020104020204" pitchFamily="34" charset="0"/>
            </a:endParaRPr>
          </a:p>
          <a:p>
            <a:r>
              <a:rPr lang="en-US" altLang="zh-CN" dirty="0">
                <a:latin typeface="Abadi" panose="020B0604020104020204" pitchFamily="34" charset="0"/>
              </a:rPr>
              <a:t>To address this challenge, our key idea is to replace the default language modeling head with our customized task-specific networking head. Each networking head is in fact a linear output layer to generate task-specific answers directly. For instance, in this figure, we design the networking head to output the probability distribution of bitrates, then we can sample a bitrate from the bitrate distribution. While this approach is simple, we can see that it can indeed generate answers in a single inference, and also guarantee the validness the generated answers.</a:t>
            </a:r>
            <a:endParaRPr lang="zh-CN" altLang="en-US" dirty="0"/>
          </a:p>
        </p:txBody>
      </p:sp>
      <p:sp>
        <p:nvSpPr>
          <p:cNvPr id="4" name="灯片编号占位符 3"/>
          <p:cNvSpPr>
            <a:spLocks noGrp="1"/>
          </p:cNvSpPr>
          <p:nvPr>
            <p:ph type="sldNum" sz="quarter" idx="5"/>
          </p:nvPr>
        </p:nvSpPr>
        <p:spPr/>
        <p:txBody>
          <a:bodyPr/>
          <a:lstStyle/>
          <a:p>
            <a:fld id="{DED419B2-B7F7-4FC3-ADDD-06FC48D6E8BF}" type="slidenum">
              <a:rPr lang="zh-CN" altLang="en-US" smtClean="0"/>
              <a:t>16</a:t>
            </a:fld>
            <a:endParaRPr lang="zh-CN" altLang="en-US"/>
          </a:p>
        </p:txBody>
      </p:sp>
    </p:spTree>
    <p:extLst>
      <p:ext uri="{BB962C8B-B14F-4D97-AF65-F5344CB8AC3E}">
        <p14:creationId xmlns:p14="http://schemas.microsoft.com/office/powerpoint/2010/main" val="1501370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Abadi" panose="020B0604020104020204" pitchFamily="34" charset="0"/>
              </a:rPr>
              <a:t>So far, we already address two key challenges, but due to the large domain gap between NLP and networking, the LLM cannot solve networking tasks very well.</a:t>
            </a:r>
          </a:p>
          <a:p>
            <a:endParaRPr lang="en-US" altLang="zh-CN" dirty="0">
              <a:latin typeface="Abadi" panose="020B0604020104020204" pitchFamily="34" charset="0"/>
            </a:endParaRPr>
          </a:p>
          <a:p>
            <a:r>
              <a:rPr lang="en-US" altLang="zh-CN" dirty="0">
                <a:latin typeface="Abadi" panose="020B0604020104020204" pitchFamily="34" charset="0"/>
              </a:rPr>
              <a:t>Therefore, we need to fine-tune the LLM to learn domain knowledge for networking.</a:t>
            </a:r>
          </a:p>
          <a:p>
            <a:endParaRPr lang="en-US" altLang="zh-CN" dirty="0">
              <a:latin typeface="Abadi" panose="020B0604020104020204" pitchFamily="34" charset="0"/>
            </a:endParaRPr>
          </a:p>
          <a:p>
            <a:r>
              <a:rPr lang="en-US" altLang="zh-CN" dirty="0">
                <a:latin typeface="Abadi" panose="020B0604020104020204" pitchFamily="34" charset="0"/>
              </a:rPr>
              <a:t>However, the costs of fine-tuning the LLM can be expensive </a:t>
            </a:r>
            <a:r>
              <a:rPr lang="en-US" altLang="zh-CN" dirty="0" err="1">
                <a:latin typeface="Abadi" panose="020B0604020104020204" pitchFamily="34" charset="0"/>
              </a:rPr>
              <a:t>becaues</a:t>
            </a:r>
            <a:r>
              <a:rPr lang="en-US" altLang="zh-CN" dirty="0">
                <a:latin typeface="Abadi" panose="020B0604020104020204" pitchFamily="34" charset="0"/>
              </a:rPr>
              <a:t> of the large parameter size of the LLM.</a:t>
            </a:r>
          </a:p>
          <a:p>
            <a:endParaRPr lang="en-US" altLang="zh-CN" dirty="0">
              <a:latin typeface="Abadi" panose="020B0604020104020204" pitchFamily="34" charset="0"/>
            </a:endParaRPr>
          </a:p>
          <a:p>
            <a:r>
              <a:rPr lang="en-US" altLang="zh-CN" dirty="0">
                <a:latin typeface="Abadi" panose="020B0604020104020204" pitchFamily="34" charset="0"/>
              </a:rPr>
              <a:t>The reasons are two-fold.</a:t>
            </a:r>
          </a:p>
          <a:p>
            <a:endParaRPr lang="en-US" altLang="zh-CN" dirty="0">
              <a:latin typeface="Abadi" panose="020B0604020104020204" pitchFamily="34" charset="0"/>
            </a:endParaRPr>
          </a:p>
          <a:p>
            <a:r>
              <a:rPr lang="en-US" altLang="zh-CN" dirty="0">
                <a:latin typeface="Abadi" panose="020B0604020104020204" pitchFamily="34" charset="0"/>
              </a:rPr>
              <a:t>First, we know that reinforcement learning has been widely used in networking. It requires to actively interact with the environments to collect experience dataset for training. So if we use the standard RL to fine-tune the LLM, we will spend a lot of time having the LLM interact with the environments. This process is time-consuming.</a:t>
            </a:r>
          </a:p>
          <a:p>
            <a:endParaRPr lang="en-US" altLang="zh-CN" dirty="0">
              <a:latin typeface="Abadi" panose="020B0604020104020204" pitchFamily="34" charset="0"/>
            </a:endParaRPr>
          </a:p>
          <a:p>
            <a:r>
              <a:rPr lang="en-US" altLang="zh-CN" dirty="0">
                <a:latin typeface="Abadi" panose="020B0604020104020204" pitchFamily="34" charset="0"/>
              </a:rPr>
              <a:t>Second, since the parameter size of the LLM is huge, if we fully fine-tune all of its parameters, the training time will also be expensive.</a:t>
            </a:r>
          </a:p>
          <a:p>
            <a:endParaRPr lang="en-US" altLang="zh-CN" dirty="0">
              <a:latin typeface="Abadi" panose="020B0604020104020204" pitchFamily="34" charset="0"/>
            </a:endParaRPr>
          </a:p>
        </p:txBody>
      </p:sp>
      <p:sp>
        <p:nvSpPr>
          <p:cNvPr id="4" name="灯片编号占位符 3"/>
          <p:cNvSpPr>
            <a:spLocks noGrp="1"/>
          </p:cNvSpPr>
          <p:nvPr>
            <p:ph type="sldNum" sz="quarter" idx="5"/>
          </p:nvPr>
        </p:nvSpPr>
        <p:spPr/>
        <p:txBody>
          <a:bodyPr/>
          <a:lstStyle/>
          <a:p>
            <a:fld id="{DED419B2-B7F7-4FC3-ADDD-06FC48D6E8BF}" type="slidenum">
              <a:rPr lang="zh-CN" altLang="en-US" smtClean="0"/>
              <a:t>17</a:t>
            </a:fld>
            <a:endParaRPr lang="zh-CN" altLang="en-US"/>
          </a:p>
        </p:txBody>
      </p:sp>
    </p:spTree>
    <p:extLst>
      <p:ext uri="{BB962C8B-B14F-4D97-AF65-F5344CB8AC3E}">
        <p14:creationId xmlns:p14="http://schemas.microsoft.com/office/powerpoint/2010/main" val="17553620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Abadi" panose="020B0604020104020204" pitchFamily="34" charset="0"/>
              </a:rPr>
              <a:t>Our DD-LRNA comes to the </a:t>
            </a:r>
            <a:r>
              <a:rPr lang="en-US" altLang="zh-CN" dirty="0" err="1">
                <a:latin typeface="Abadi" panose="020B0604020104020204" pitchFamily="34" charset="0"/>
              </a:rPr>
              <a:t>rescure</a:t>
            </a:r>
            <a:r>
              <a:rPr lang="en-US" altLang="zh-CN" dirty="0">
                <a:latin typeface="Abadi" panose="020B0604020104020204" pitchFamily="34" charset="0"/>
              </a:rPr>
              <a:t>. First, it remove the active interaction between the LLM and environments based on the data-driven RL technique. Instead, it use an existing non-LLM policy to collect the dataset once before training, the use the dataset to train the LLM throughput the training process. This can reduce more than 30% of training time compared to standard RL training. </a:t>
            </a:r>
          </a:p>
          <a:p>
            <a:endParaRPr lang="en-US" altLang="zh-CN" dirty="0">
              <a:latin typeface="Abadi" panose="020B0604020104020204" pitchFamily="34" charset="0"/>
            </a:endParaRPr>
          </a:p>
          <a:p>
            <a:r>
              <a:rPr lang="en-US" altLang="zh-CN" dirty="0">
                <a:latin typeface="Abadi" panose="020B0604020104020204" pitchFamily="34" charset="0"/>
              </a:rPr>
              <a:t>Second, the DD-LRNA inserts some low-rank matrices to approximate the </a:t>
            </a:r>
            <a:r>
              <a:rPr lang="en-US" altLang="zh-CN" dirty="0" err="1">
                <a:latin typeface="Abadi" panose="020B0604020104020204" pitchFamily="34" charset="0"/>
              </a:rPr>
              <a:t>chaneges</a:t>
            </a:r>
            <a:r>
              <a:rPr lang="en-US" altLang="zh-CN" dirty="0">
                <a:latin typeface="Abadi" panose="020B0604020104020204" pitchFamily="34" charset="0"/>
              </a:rPr>
              <a:t> needed in the LLM parameters. This can constrain the parameter update to a small amount of parameters. Therefore, it can </a:t>
            </a:r>
            <a:r>
              <a:rPr lang="en-US" altLang="zh-CN" dirty="0" err="1">
                <a:latin typeface="Abadi" panose="020B0604020104020204" pitchFamily="34" charset="0"/>
              </a:rPr>
              <a:t>signifantly</a:t>
            </a:r>
            <a:r>
              <a:rPr lang="en-US" altLang="zh-CN" dirty="0">
                <a:latin typeface="Abadi" panose="020B0604020104020204" pitchFamily="34" charset="0"/>
              </a:rPr>
              <a:t> reduce the training time, with the reduction of more than 15%.</a:t>
            </a:r>
            <a:endParaRPr lang="zh-CN" altLang="en-US" dirty="0"/>
          </a:p>
        </p:txBody>
      </p:sp>
      <p:sp>
        <p:nvSpPr>
          <p:cNvPr id="4" name="灯片编号占位符 3"/>
          <p:cNvSpPr>
            <a:spLocks noGrp="1"/>
          </p:cNvSpPr>
          <p:nvPr>
            <p:ph type="sldNum" sz="quarter" idx="5"/>
          </p:nvPr>
        </p:nvSpPr>
        <p:spPr/>
        <p:txBody>
          <a:bodyPr/>
          <a:lstStyle/>
          <a:p>
            <a:fld id="{DED419B2-B7F7-4FC3-ADDD-06FC48D6E8BF}" type="slidenum">
              <a:rPr lang="zh-CN" altLang="en-US" smtClean="0"/>
              <a:t>18</a:t>
            </a:fld>
            <a:endParaRPr lang="zh-CN" altLang="en-US"/>
          </a:p>
        </p:txBody>
      </p:sp>
    </p:spTree>
    <p:extLst>
      <p:ext uri="{BB962C8B-B14F-4D97-AF65-F5344CB8AC3E}">
        <p14:creationId xmlns:p14="http://schemas.microsoft.com/office/powerpoint/2010/main" val="37627093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latin typeface="Abadi" panose="020B0604020104020204" pitchFamily="34" charset="0"/>
            </a:endParaRPr>
          </a:p>
          <a:p>
            <a:r>
              <a:rPr lang="en-US" dirty="0"/>
              <a:t>Finally, Let’s discuss our main evaluation results.</a:t>
            </a:r>
          </a:p>
        </p:txBody>
      </p:sp>
      <p:sp>
        <p:nvSpPr>
          <p:cNvPr id="4" name="Slide Number Placeholder 3"/>
          <p:cNvSpPr>
            <a:spLocks noGrp="1"/>
          </p:cNvSpPr>
          <p:nvPr>
            <p:ph type="sldNum" sz="quarter" idx="5"/>
          </p:nvPr>
        </p:nvSpPr>
        <p:spPr/>
        <p:txBody>
          <a:bodyPr/>
          <a:lstStyle/>
          <a:p>
            <a:fld id="{DED419B2-B7F7-4FC3-ADDD-06FC48D6E8BF}" type="slidenum">
              <a:rPr lang="zh-CN" altLang="en-US" smtClean="0"/>
              <a:t>19</a:t>
            </a:fld>
            <a:endParaRPr lang="zh-CN" altLang="en-US"/>
          </a:p>
        </p:txBody>
      </p:sp>
    </p:spTree>
    <p:extLst>
      <p:ext uri="{BB962C8B-B14F-4D97-AF65-F5344CB8AC3E}">
        <p14:creationId xmlns:p14="http://schemas.microsoft.com/office/powerpoint/2010/main" val="3137147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presentation will have four parts. The first part we will talk about the motivation our work. So let’s start the first part.</a:t>
            </a:r>
          </a:p>
        </p:txBody>
      </p:sp>
      <p:sp>
        <p:nvSpPr>
          <p:cNvPr id="4" name="Slide Number Placeholder 3"/>
          <p:cNvSpPr>
            <a:spLocks noGrp="1"/>
          </p:cNvSpPr>
          <p:nvPr>
            <p:ph type="sldNum" sz="quarter" idx="5"/>
          </p:nvPr>
        </p:nvSpPr>
        <p:spPr/>
        <p:txBody>
          <a:bodyPr/>
          <a:lstStyle/>
          <a:p>
            <a:fld id="{DED419B2-B7F7-4FC3-ADDD-06FC48D6E8BF}" type="slidenum">
              <a:rPr lang="zh-CN" altLang="en-US" smtClean="0"/>
              <a:t>2</a:t>
            </a:fld>
            <a:endParaRPr lang="zh-CN" altLang="en-US"/>
          </a:p>
        </p:txBody>
      </p:sp>
    </p:spTree>
    <p:extLst>
      <p:ext uri="{BB962C8B-B14F-4D97-AF65-F5344CB8AC3E}">
        <p14:creationId xmlns:p14="http://schemas.microsoft.com/office/powerpoint/2010/main" val="29119115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Abadi" panose="020B0604020104020204" pitchFamily="34" charset="0"/>
              </a:rPr>
              <a:t>Now let’s talk about our experiments.</a:t>
            </a:r>
          </a:p>
          <a:p>
            <a:r>
              <a:rPr lang="en-US" altLang="zh-CN" dirty="0">
                <a:latin typeface="Abadi" panose="020B0604020104020204" pitchFamily="34" charset="0"/>
              </a:rPr>
              <a:t>In our experiments, we evaluate </a:t>
            </a:r>
            <a:r>
              <a:rPr lang="en-US" altLang="zh-CN" dirty="0" err="1">
                <a:latin typeface="Abadi" panose="020B0604020104020204" pitchFamily="34" charset="0"/>
              </a:rPr>
              <a:t>NetLLM</a:t>
            </a:r>
            <a:r>
              <a:rPr lang="en-US" altLang="zh-CN" dirty="0">
                <a:latin typeface="Abadi" panose="020B0604020104020204" pitchFamily="34" charset="0"/>
              </a:rPr>
              <a:t> on three tasks, viewport prediction, adaptive bitrate streaming and cluster job scheduling.</a:t>
            </a:r>
          </a:p>
          <a:p>
            <a:r>
              <a:rPr lang="en-US" altLang="zh-CN" dirty="0">
                <a:latin typeface="Abadi" panose="020B0604020104020204" pitchFamily="34" charset="0"/>
              </a:rPr>
              <a:t>We compare </a:t>
            </a:r>
            <a:r>
              <a:rPr lang="en-US" altLang="zh-CN" dirty="0" err="1">
                <a:latin typeface="Abadi" panose="020B0604020104020204" pitchFamily="34" charset="0"/>
              </a:rPr>
              <a:t>NetLLM</a:t>
            </a:r>
            <a:r>
              <a:rPr lang="en-US" altLang="zh-CN" dirty="0">
                <a:latin typeface="Abadi" panose="020B0604020104020204" pitchFamily="34" charset="0"/>
              </a:rPr>
              <a:t> with three other algorithms on each task, and we use the Llama2-7B as the default foundation model.</a:t>
            </a:r>
          </a:p>
          <a:p>
            <a:endParaRPr lang="zh-CN" altLang="en-US" dirty="0"/>
          </a:p>
        </p:txBody>
      </p:sp>
      <p:sp>
        <p:nvSpPr>
          <p:cNvPr id="4" name="灯片编号占位符 3"/>
          <p:cNvSpPr>
            <a:spLocks noGrp="1"/>
          </p:cNvSpPr>
          <p:nvPr>
            <p:ph type="sldNum" sz="quarter" idx="5"/>
          </p:nvPr>
        </p:nvSpPr>
        <p:spPr/>
        <p:txBody>
          <a:bodyPr/>
          <a:lstStyle/>
          <a:p>
            <a:fld id="{DED419B2-B7F7-4FC3-ADDD-06FC48D6E8BF}" type="slidenum">
              <a:rPr lang="zh-CN" altLang="en-US" smtClean="0"/>
              <a:t>20</a:t>
            </a:fld>
            <a:endParaRPr lang="zh-CN" altLang="en-US"/>
          </a:p>
        </p:txBody>
      </p:sp>
    </p:spTree>
    <p:extLst>
      <p:ext uri="{BB962C8B-B14F-4D97-AF65-F5344CB8AC3E}">
        <p14:creationId xmlns:p14="http://schemas.microsoft.com/office/powerpoint/2010/main" val="41792454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Abadi" panose="020B0604020104020204" pitchFamily="34" charset="0"/>
              </a:rPr>
              <a:t>We first evaluate the performance of each method when the testing distributions are the same as training distributions.</a:t>
            </a:r>
          </a:p>
          <a:p>
            <a:r>
              <a:rPr lang="en-US" altLang="zh-CN" dirty="0">
                <a:latin typeface="Abadi" panose="020B0604020104020204" pitchFamily="34" charset="0"/>
              </a:rPr>
              <a:t>The results are illustrated in the right figure.</a:t>
            </a:r>
          </a:p>
          <a:p>
            <a:r>
              <a:rPr lang="en-US" altLang="zh-CN" dirty="0">
                <a:latin typeface="Abadi" panose="020B0604020104020204" pitchFamily="34" charset="0"/>
              </a:rPr>
              <a:t>We can see that the </a:t>
            </a:r>
            <a:r>
              <a:rPr lang="en-US" altLang="zh-CN" dirty="0" err="1">
                <a:latin typeface="Abadi" panose="020B0604020104020204" pitchFamily="34" charset="0"/>
              </a:rPr>
              <a:t>NetLLM</a:t>
            </a:r>
            <a:r>
              <a:rPr lang="en-US" altLang="zh-CN" dirty="0">
                <a:latin typeface="Abadi" panose="020B0604020104020204" pitchFamily="34" charset="0"/>
              </a:rPr>
              <a:t>-adapted Llama2 significantly outperforms baselines across all tasks! This demonstrates the effectiveness of </a:t>
            </a:r>
            <a:r>
              <a:rPr lang="en-US" altLang="zh-CN" dirty="0" err="1">
                <a:latin typeface="Abadi" panose="020B0604020104020204" pitchFamily="34" charset="0"/>
              </a:rPr>
              <a:t>NetLLM</a:t>
            </a:r>
            <a:r>
              <a:rPr lang="en-US" altLang="zh-CN" dirty="0">
                <a:latin typeface="Abadi" panose="020B0604020104020204" pitchFamily="34" charset="0"/>
              </a:rPr>
              <a:t> in networking adaptation. What’s more, the results here also showcase the potential of using a single LLM to solve different networking tasks.</a:t>
            </a:r>
          </a:p>
          <a:p>
            <a:endParaRPr lang="zh-CN" altLang="en-US" dirty="0"/>
          </a:p>
        </p:txBody>
      </p:sp>
      <p:sp>
        <p:nvSpPr>
          <p:cNvPr id="4" name="灯片编号占位符 3"/>
          <p:cNvSpPr>
            <a:spLocks noGrp="1"/>
          </p:cNvSpPr>
          <p:nvPr>
            <p:ph type="sldNum" sz="quarter" idx="5"/>
          </p:nvPr>
        </p:nvSpPr>
        <p:spPr/>
        <p:txBody>
          <a:bodyPr/>
          <a:lstStyle/>
          <a:p>
            <a:fld id="{DED419B2-B7F7-4FC3-ADDD-06FC48D6E8BF}" type="slidenum">
              <a:rPr lang="zh-CN" altLang="en-US" smtClean="0"/>
              <a:t>21</a:t>
            </a:fld>
            <a:endParaRPr lang="zh-CN" altLang="en-US"/>
          </a:p>
        </p:txBody>
      </p:sp>
    </p:spTree>
    <p:extLst>
      <p:ext uri="{BB962C8B-B14F-4D97-AF65-F5344CB8AC3E}">
        <p14:creationId xmlns:p14="http://schemas.microsoft.com/office/powerpoint/2010/main" val="17080613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Abadi" panose="020B0604020104020204" pitchFamily="34" charset="0"/>
              </a:rPr>
              <a:t>Next, we evaluate the generalization performance of each method.</a:t>
            </a:r>
          </a:p>
          <a:p>
            <a:r>
              <a:rPr lang="en-US" altLang="zh-CN" dirty="0">
                <a:latin typeface="Abadi" panose="020B0604020104020204" pitchFamily="34" charset="0"/>
              </a:rPr>
              <a:t>Still, we can see that the </a:t>
            </a:r>
            <a:r>
              <a:rPr lang="en-US" altLang="zh-CN" dirty="0" err="1">
                <a:latin typeface="Abadi" panose="020B0604020104020204" pitchFamily="34" charset="0"/>
              </a:rPr>
              <a:t>NetLLM</a:t>
            </a:r>
            <a:r>
              <a:rPr lang="en-US" altLang="zh-CN" dirty="0">
                <a:latin typeface="Abadi" panose="020B0604020104020204" pitchFamily="34" charset="0"/>
              </a:rPr>
              <a:t>-adapted Llama2 also achieve better generalization performance than others.</a:t>
            </a:r>
          </a:p>
          <a:p>
            <a:r>
              <a:rPr lang="en-US" altLang="zh-CN" dirty="0">
                <a:latin typeface="Abadi" panose="020B0604020104020204" pitchFamily="34" charset="0"/>
              </a:rPr>
              <a:t>This indicates that with </a:t>
            </a:r>
            <a:r>
              <a:rPr lang="en-US" altLang="zh-CN" dirty="0" err="1">
                <a:latin typeface="Abadi" panose="020B0604020104020204" pitchFamily="34" charset="0"/>
              </a:rPr>
              <a:t>NetLLM</a:t>
            </a:r>
            <a:r>
              <a:rPr lang="en-US" altLang="zh-CN" dirty="0">
                <a:latin typeface="Abadi" panose="020B0604020104020204" pitchFamily="34" charset="0"/>
              </a:rPr>
              <a:t>, we can indeed utilize the extensive knowledge of LLM to achieve stronger generalization.</a:t>
            </a:r>
          </a:p>
          <a:p>
            <a:endParaRPr lang="zh-CN" altLang="en-US" dirty="0"/>
          </a:p>
        </p:txBody>
      </p:sp>
      <p:sp>
        <p:nvSpPr>
          <p:cNvPr id="4" name="灯片编号占位符 3"/>
          <p:cNvSpPr>
            <a:spLocks noGrp="1"/>
          </p:cNvSpPr>
          <p:nvPr>
            <p:ph type="sldNum" sz="quarter" idx="5"/>
          </p:nvPr>
        </p:nvSpPr>
        <p:spPr/>
        <p:txBody>
          <a:bodyPr/>
          <a:lstStyle/>
          <a:p>
            <a:fld id="{DED419B2-B7F7-4FC3-ADDD-06FC48D6E8BF}" type="slidenum">
              <a:rPr lang="zh-CN" altLang="en-US" smtClean="0"/>
              <a:t>22</a:t>
            </a:fld>
            <a:endParaRPr lang="zh-CN" altLang="en-US"/>
          </a:p>
        </p:txBody>
      </p:sp>
    </p:spTree>
    <p:extLst>
      <p:ext uri="{BB962C8B-B14F-4D97-AF65-F5344CB8AC3E}">
        <p14:creationId xmlns:p14="http://schemas.microsoft.com/office/powerpoint/2010/main" val="23115486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Abadi" panose="020B0604020104020204" pitchFamily="34" charset="0"/>
              </a:rPr>
              <a:t>To understand why LLM can be used for networking, we investigate the importance of its pre-trained knowledge.</a:t>
            </a:r>
          </a:p>
          <a:p>
            <a:r>
              <a:rPr lang="en-US" altLang="zh-CN" dirty="0">
                <a:latin typeface="Abadi" panose="020B0604020104020204" pitchFamily="34" charset="0"/>
              </a:rPr>
              <a:t>We remove the pre-trained knowledge of LLM by randomly setting its model parameters, and compare its performance with the regular case.</a:t>
            </a:r>
          </a:p>
          <a:p>
            <a:r>
              <a:rPr lang="en-US" altLang="zh-CN" dirty="0">
                <a:latin typeface="Abadi" panose="020B0604020104020204" pitchFamily="34" charset="0"/>
              </a:rPr>
              <a:t>We can see that after removing the pre-trained knowledge, the performance of LLM significantly decreases. This show that LLM indeed contains some common knowledge and thus the pre-trained knowledge is essential for solving networking problems.</a:t>
            </a:r>
          </a:p>
          <a:p>
            <a:endParaRPr lang="zh-CN" altLang="en-US" dirty="0"/>
          </a:p>
        </p:txBody>
      </p:sp>
      <p:sp>
        <p:nvSpPr>
          <p:cNvPr id="4" name="灯片编号占位符 3"/>
          <p:cNvSpPr>
            <a:spLocks noGrp="1"/>
          </p:cNvSpPr>
          <p:nvPr>
            <p:ph type="sldNum" sz="quarter" idx="5"/>
          </p:nvPr>
        </p:nvSpPr>
        <p:spPr/>
        <p:txBody>
          <a:bodyPr/>
          <a:lstStyle/>
          <a:p>
            <a:fld id="{DED419B2-B7F7-4FC3-ADDD-06FC48D6E8BF}" type="slidenum">
              <a:rPr lang="zh-CN" altLang="en-US" smtClean="0"/>
              <a:t>23</a:t>
            </a:fld>
            <a:endParaRPr lang="zh-CN" altLang="en-US"/>
          </a:p>
        </p:txBody>
      </p:sp>
    </p:spTree>
    <p:extLst>
      <p:ext uri="{BB962C8B-B14F-4D97-AF65-F5344CB8AC3E}">
        <p14:creationId xmlns:p14="http://schemas.microsoft.com/office/powerpoint/2010/main" val="5849462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Abadi" panose="020B0604020104020204" pitchFamily="34" charset="0"/>
              </a:rPr>
              <a:t>Next, we investigate the whether </a:t>
            </a:r>
            <a:r>
              <a:rPr lang="en-US" altLang="zh-CN" dirty="0" err="1">
                <a:latin typeface="Abadi" panose="020B0604020104020204" pitchFamily="34" charset="0"/>
              </a:rPr>
              <a:t>NetLLM</a:t>
            </a:r>
            <a:r>
              <a:rPr lang="en-US" altLang="zh-CN" dirty="0">
                <a:latin typeface="Abadi" panose="020B0604020104020204" pitchFamily="34" charset="0"/>
              </a:rPr>
              <a:t> is applicable to various LLMs.</a:t>
            </a:r>
          </a:p>
          <a:p>
            <a:r>
              <a:rPr lang="en-US" altLang="zh-CN" dirty="0">
                <a:latin typeface="Abadi" panose="020B0604020104020204" pitchFamily="34" charset="0"/>
              </a:rPr>
              <a:t>We find an interesting phenomenon. When the parameter size is less than 1 billion, the LLM starts to perform well on VP but poorly on ABR. That said, it is no longer able to generalize across different networking tasks. This suggests that the 1 billion could be the boarder line when using LLMs for networking problems.</a:t>
            </a:r>
          </a:p>
          <a:p>
            <a:endParaRPr lang="zh-CN" altLang="en-US" dirty="0"/>
          </a:p>
        </p:txBody>
      </p:sp>
      <p:sp>
        <p:nvSpPr>
          <p:cNvPr id="4" name="灯片编号占位符 3"/>
          <p:cNvSpPr>
            <a:spLocks noGrp="1"/>
          </p:cNvSpPr>
          <p:nvPr>
            <p:ph type="sldNum" sz="quarter" idx="5"/>
          </p:nvPr>
        </p:nvSpPr>
        <p:spPr/>
        <p:txBody>
          <a:bodyPr/>
          <a:lstStyle/>
          <a:p>
            <a:fld id="{DED419B2-B7F7-4FC3-ADDD-06FC48D6E8BF}" type="slidenum">
              <a:rPr lang="zh-CN" altLang="en-US" smtClean="0"/>
              <a:t>24</a:t>
            </a:fld>
            <a:endParaRPr lang="zh-CN" altLang="en-US"/>
          </a:p>
        </p:txBody>
      </p:sp>
    </p:spTree>
    <p:extLst>
      <p:ext uri="{BB962C8B-B14F-4D97-AF65-F5344CB8AC3E}">
        <p14:creationId xmlns:p14="http://schemas.microsoft.com/office/powerpoint/2010/main" val="20239839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Abadi" panose="020B0604020104020204" pitchFamily="34" charset="0"/>
              </a:rPr>
              <a:t>Next, we investigate the impacts of LLM parameter size.</a:t>
            </a:r>
          </a:p>
          <a:p>
            <a:r>
              <a:rPr lang="en-US" altLang="zh-CN" dirty="0">
                <a:latin typeface="Abadi" panose="020B0604020104020204" pitchFamily="34" charset="0"/>
              </a:rPr>
              <a:t>We find an interesting phenomenon. When the parameter size is less than 1 billion, the LLM starts to perform well on VP but poorly on ABR. That said, it is no longer able to generalize across different networking tasks. This suggests that the 1 billion could be the boarder line when using LLMs for networking problems.</a:t>
            </a:r>
          </a:p>
          <a:p>
            <a:endParaRPr lang="zh-CN" altLang="en-US" dirty="0"/>
          </a:p>
        </p:txBody>
      </p:sp>
      <p:sp>
        <p:nvSpPr>
          <p:cNvPr id="4" name="灯片编号占位符 3"/>
          <p:cNvSpPr>
            <a:spLocks noGrp="1"/>
          </p:cNvSpPr>
          <p:nvPr>
            <p:ph type="sldNum" sz="quarter" idx="5"/>
          </p:nvPr>
        </p:nvSpPr>
        <p:spPr/>
        <p:txBody>
          <a:bodyPr/>
          <a:lstStyle/>
          <a:p>
            <a:fld id="{DED419B2-B7F7-4FC3-ADDD-06FC48D6E8BF}" type="slidenum">
              <a:rPr lang="zh-CN" altLang="en-US" smtClean="0"/>
              <a:t>25</a:t>
            </a:fld>
            <a:endParaRPr lang="zh-CN" altLang="en-US"/>
          </a:p>
        </p:txBody>
      </p:sp>
    </p:spTree>
    <p:extLst>
      <p:ext uri="{BB962C8B-B14F-4D97-AF65-F5344CB8AC3E}">
        <p14:creationId xmlns:p14="http://schemas.microsoft.com/office/powerpoint/2010/main" val="28719466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Abadi" panose="020B0604020104020204" pitchFamily="34" charset="0"/>
              </a:rPr>
              <a:t>Now at the end of this presentation, let’s answer some key questions.</a:t>
            </a:r>
          </a:p>
          <a:p>
            <a:r>
              <a:rPr lang="en-US" altLang="zh-CN" dirty="0" err="1">
                <a:latin typeface="Abadi" panose="020B0604020104020204" pitchFamily="34" charset="0"/>
              </a:rPr>
              <a:t>NetLLM</a:t>
            </a:r>
            <a:r>
              <a:rPr lang="en-US" altLang="zh-CN" dirty="0">
                <a:latin typeface="Abadi" panose="020B0604020104020204" pitchFamily="34" charset="0"/>
              </a:rPr>
              <a:t> is the firs to systematically provide a coherent design to utilize LLMs for networking.</a:t>
            </a:r>
          </a:p>
          <a:p>
            <a:r>
              <a:rPr lang="en-US" altLang="zh-CN" dirty="0">
                <a:latin typeface="Abadi" panose="020B0604020104020204" pitchFamily="34" charset="0"/>
              </a:rPr>
              <a:t>It showcases the promising potential of using the LLM as the single foundation model to solve various networking problems.</a:t>
            </a:r>
          </a:p>
          <a:p>
            <a:r>
              <a:rPr lang="en-US" altLang="zh-CN" dirty="0">
                <a:latin typeface="Abadi" panose="020B0604020104020204" pitchFamily="34" charset="0"/>
              </a:rPr>
              <a:t>Although </a:t>
            </a:r>
            <a:r>
              <a:rPr lang="en-US" altLang="zh-CN" dirty="0" err="1">
                <a:latin typeface="Abadi" panose="020B0604020104020204" pitchFamily="34" charset="0"/>
              </a:rPr>
              <a:t>NetLLM</a:t>
            </a:r>
            <a:r>
              <a:rPr lang="en-US" altLang="zh-CN" dirty="0">
                <a:latin typeface="Abadi" panose="020B0604020104020204" pitchFamily="34" charset="0"/>
              </a:rPr>
              <a:t> is by no means the final solution, we hope that its can serve as the stepping stone to inspire more research on LLMs for networking.</a:t>
            </a:r>
          </a:p>
          <a:p>
            <a:endParaRPr lang="zh-CN" altLang="en-US" dirty="0"/>
          </a:p>
        </p:txBody>
      </p:sp>
      <p:sp>
        <p:nvSpPr>
          <p:cNvPr id="4" name="灯片编号占位符 3"/>
          <p:cNvSpPr>
            <a:spLocks noGrp="1"/>
          </p:cNvSpPr>
          <p:nvPr>
            <p:ph type="sldNum" sz="quarter" idx="5"/>
          </p:nvPr>
        </p:nvSpPr>
        <p:spPr/>
        <p:txBody>
          <a:bodyPr/>
          <a:lstStyle/>
          <a:p>
            <a:fld id="{DED419B2-B7F7-4FC3-ADDD-06FC48D6E8BF}" type="slidenum">
              <a:rPr lang="zh-CN" altLang="en-US" smtClean="0"/>
              <a:t>26</a:t>
            </a:fld>
            <a:endParaRPr lang="zh-CN" altLang="en-US"/>
          </a:p>
        </p:txBody>
      </p:sp>
    </p:spTree>
    <p:extLst>
      <p:ext uri="{BB962C8B-B14F-4D97-AF65-F5344CB8AC3E}">
        <p14:creationId xmlns:p14="http://schemas.microsoft.com/office/powerpoint/2010/main" val="39071694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Abadi" panose="020B0604020104020204" pitchFamily="34" charset="0"/>
              </a:rPr>
              <a:t>Now at the end of this presentation, let’s answer some key questions.</a:t>
            </a:r>
          </a:p>
          <a:p>
            <a:r>
              <a:rPr lang="en-US" altLang="zh-CN" dirty="0" err="1">
                <a:latin typeface="Abadi" panose="020B0604020104020204" pitchFamily="34" charset="0"/>
              </a:rPr>
              <a:t>NetLLM</a:t>
            </a:r>
            <a:r>
              <a:rPr lang="en-US" altLang="zh-CN" dirty="0">
                <a:latin typeface="Abadi" panose="020B0604020104020204" pitchFamily="34" charset="0"/>
              </a:rPr>
              <a:t> is the firs to systematically provide a coherent design to utilize LLMs for networking.</a:t>
            </a:r>
          </a:p>
          <a:p>
            <a:r>
              <a:rPr lang="en-US" altLang="zh-CN" dirty="0">
                <a:latin typeface="Abadi" panose="020B0604020104020204" pitchFamily="34" charset="0"/>
              </a:rPr>
              <a:t>It showcases the promising potential of using the LLM as the single foundation model to solve various networking problems.</a:t>
            </a:r>
          </a:p>
          <a:p>
            <a:r>
              <a:rPr lang="en-US" altLang="zh-CN" dirty="0">
                <a:latin typeface="Abadi" panose="020B0604020104020204" pitchFamily="34" charset="0"/>
              </a:rPr>
              <a:t>Although </a:t>
            </a:r>
            <a:r>
              <a:rPr lang="en-US" altLang="zh-CN" dirty="0" err="1">
                <a:latin typeface="Abadi" panose="020B0604020104020204" pitchFamily="34" charset="0"/>
              </a:rPr>
              <a:t>NetLLM</a:t>
            </a:r>
            <a:r>
              <a:rPr lang="en-US" altLang="zh-CN" dirty="0">
                <a:latin typeface="Abadi" panose="020B0604020104020204" pitchFamily="34" charset="0"/>
              </a:rPr>
              <a:t> is by no means the final solution, we hope that its can serve as the stepping stone to inspire more research on LLMs for networking.</a:t>
            </a:r>
          </a:p>
          <a:p>
            <a:endParaRPr lang="zh-CN" altLang="en-US" dirty="0"/>
          </a:p>
        </p:txBody>
      </p:sp>
      <p:sp>
        <p:nvSpPr>
          <p:cNvPr id="4" name="灯片编号占位符 3"/>
          <p:cNvSpPr>
            <a:spLocks noGrp="1"/>
          </p:cNvSpPr>
          <p:nvPr>
            <p:ph type="sldNum" sz="quarter" idx="5"/>
          </p:nvPr>
        </p:nvSpPr>
        <p:spPr/>
        <p:txBody>
          <a:bodyPr/>
          <a:lstStyle/>
          <a:p>
            <a:fld id="{DED419B2-B7F7-4FC3-ADDD-06FC48D6E8BF}" type="slidenum">
              <a:rPr lang="zh-CN" altLang="en-US" smtClean="0"/>
              <a:t>27</a:t>
            </a:fld>
            <a:endParaRPr lang="zh-CN" altLang="en-US"/>
          </a:p>
        </p:txBody>
      </p:sp>
    </p:spTree>
    <p:extLst>
      <p:ext uri="{BB962C8B-B14F-4D97-AF65-F5344CB8AC3E}">
        <p14:creationId xmlns:p14="http://schemas.microsoft.com/office/powerpoint/2010/main" val="32921897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Abadi" panose="020B0604020104020204" pitchFamily="34" charset="0"/>
              </a:rPr>
              <a:t>Good afternoon everyone.</a:t>
            </a:r>
            <a:r>
              <a:rPr lang="zh-CN" altLang="en-US" dirty="0">
                <a:latin typeface="Abadi" panose="020B0604020104020204" pitchFamily="34" charset="0"/>
              </a:rPr>
              <a:t> </a:t>
            </a:r>
            <a:r>
              <a:rPr lang="en-US" altLang="zh-CN" dirty="0">
                <a:latin typeface="Abadi" panose="020B0604020104020204" pitchFamily="34" charset="0"/>
              </a:rPr>
              <a:t>My</a:t>
            </a:r>
            <a:r>
              <a:rPr lang="zh-CN" altLang="en-US" dirty="0">
                <a:latin typeface="Abadi" panose="020B0604020104020204" pitchFamily="34" charset="0"/>
              </a:rPr>
              <a:t> </a:t>
            </a:r>
            <a:r>
              <a:rPr lang="en-US" altLang="zh-CN" dirty="0">
                <a:latin typeface="Abadi" panose="020B0604020104020204" pitchFamily="34" charset="0"/>
              </a:rPr>
              <a:t>name</a:t>
            </a:r>
            <a:r>
              <a:rPr lang="zh-CN" altLang="en-US" dirty="0">
                <a:latin typeface="Abadi" panose="020B0604020104020204" pitchFamily="34" charset="0"/>
              </a:rPr>
              <a:t> </a:t>
            </a:r>
            <a:r>
              <a:rPr lang="en-US" altLang="zh-CN" dirty="0">
                <a:latin typeface="Abadi" panose="020B0604020104020204" pitchFamily="34" charset="0"/>
              </a:rPr>
              <a:t>is</a:t>
            </a:r>
            <a:r>
              <a:rPr lang="zh-CN" altLang="en-US" dirty="0">
                <a:latin typeface="Abadi" panose="020B0604020104020204" pitchFamily="34" charset="0"/>
              </a:rPr>
              <a:t> </a:t>
            </a:r>
            <a:r>
              <a:rPr lang="en-US" altLang="zh-CN" dirty="0">
                <a:latin typeface="Abadi" panose="020B0604020104020204" pitchFamily="34" charset="0"/>
              </a:rPr>
              <a:t>duo </a:t>
            </a:r>
            <a:r>
              <a:rPr lang="en-US" altLang="zh-CN" dirty="0" err="1">
                <a:latin typeface="Abadi" panose="020B0604020104020204" pitchFamily="34" charset="0"/>
              </a:rPr>
              <a:t>wu</a:t>
            </a:r>
            <a:r>
              <a:rPr lang="en-US" altLang="zh-CN" dirty="0">
                <a:latin typeface="Abadi" panose="020B0604020104020204" pitchFamily="34" charset="0"/>
              </a:rPr>
              <a:t>. I am glad to introduce our work </a:t>
            </a:r>
            <a:r>
              <a:rPr lang="en-US" altLang="zh-CN" dirty="0" err="1">
                <a:latin typeface="Abadi" panose="020B0604020104020204" pitchFamily="34" charset="0"/>
              </a:rPr>
              <a:t>NetLLM</a:t>
            </a:r>
            <a:r>
              <a:rPr lang="en-US" altLang="zh-CN" dirty="0">
                <a:latin typeface="Abadi" panose="020B0604020104020204" pitchFamily="34" charset="0"/>
              </a:rPr>
              <a:t>. This is the work that we focus on using large language models to solve networking problems. Now let’s get started.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latin typeface="Abadi" panose="020B06040201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Abadi" panose="020B0604020104020204" pitchFamily="34" charset="0"/>
              </a:rPr>
              <a:t>Hello! This is duo </a:t>
            </a:r>
            <a:r>
              <a:rPr lang="en-US" altLang="zh-CN" dirty="0" err="1">
                <a:latin typeface="Abadi" panose="020B0604020104020204" pitchFamily="34" charset="0"/>
              </a:rPr>
              <a:t>wu</a:t>
            </a:r>
            <a:r>
              <a:rPr lang="en-US" altLang="zh-CN" dirty="0">
                <a:latin typeface="Abadi" panose="020B0604020104020204" pitchFamily="34" charset="0"/>
              </a:rPr>
              <a:t>. I am glad to introduce our work </a:t>
            </a:r>
            <a:r>
              <a:rPr lang="en-US" altLang="zh-CN" dirty="0" err="1">
                <a:latin typeface="Abadi" panose="020B0604020104020204" pitchFamily="34" charset="0"/>
              </a:rPr>
              <a:t>NetLLM</a:t>
            </a:r>
            <a:r>
              <a:rPr lang="en-US" altLang="zh-CN" dirty="0">
                <a:latin typeface="Abadi" panose="020B0604020104020204" pitchFamily="34" charset="0"/>
              </a:rPr>
              <a:t>. This is the work that we focus on using large language models to solve networking problems. Now let’s get started.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latin typeface="Abadi" panose="020B0604020104020204" pitchFamily="34" charset="0"/>
            </a:endParaRPr>
          </a:p>
          <a:p>
            <a:endParaRPr lang="en-US" dirty="0"/>
          </a:p>
        </p:txBody>
      </p:sp>
      <p:sp>
        <p:nvSpPr>
          <p:cNvPr id="4" name="Slide Number Placeholder 3"/>
          <p:cNvSpPr>
            <a:spLocks noGrp="1"/>
          </p:cNvSpPr>
          <p:nvPr>
            <p:ph type="sldNum" sz="quarter" idx="5"/>
          </p:nvPr>
        </p:nvSpPr>
        <p:spPr/>
        <p:txBody>
          <a:bodyPr/>
          <a:lstStyle/>
          <a:p>
            <a:fld id="{DED419B2-B7F7-4FC3-ADDD-06FC48D6E8BF}" type="slidenum">
              <a:rPr lang="zh-CN" altLang="en-US" smtClean="0"/>
              <a:t>28</a:t>
            </a:fld>
            <a:endParaRPr lang="zh-CN" altLang="en-US"/>
          </a:p>
        </p:txBody>
      </p:sp>
    </p:spTree>
    <p:extLst>
      <p:ext uri="{BB962C8B-B14F-4D97-AF65-F5344CB8AC3E}">
        <p14:creationId xmlns:p14="http://schemas.microsoft.com/office/powerpoint/2010/main" val="2953362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Abadi" panose="020B0604020104020204" pitchFamily="34" charset="0"/>
              </a:rPr>
              <a:t>well deep learning has been popular in networking. It has been applied to solve prediction tasks like bandwidth prediction and decision-making tasks like adaptive bitrate streaming.</a:t>
            </a:r>
          </a:p>
          <a:p>
            <a:r>
              <a:rPr lang="en-US" altLang="zh-CN" dirty="0">
                <a:latin typeface="Abadi" panose="020B0604020104020204" pitchFamily="34" charset="0"/>
              </a:rPr>
              <a:t>This figure shows the typically pipeline of the DL-based algorithms. First, we will design a deep neural network, represented as a policy. Then we use a dataset or networking environment to train the DNN model to automatically solve the networking problem. After that, we can deploy the DNN for network service.</a:t>
            </a:r>
          </a:p>
          <a:p>
            <a:r>
              <a:rPr lang="en-US" altLang="zh-CN" dirty="0">
                <a:latin typeface="Abadi" panose="020B0604020104020204" pitchFamily="34" charset="0"/>
              </a:rPr>
              <a:t>However, even though there are so many DL researches in networking, they still suffer from some limits. </a:t>
            </a:r>
            <a:endParaRPr lang="zh-CN" altLang="en-US" dirty="0"/>
          </a:p>
        </p:txBody>
      </p:sp>
      <p:sp>
        <p:nvSpPr>
          <p:cNvPr id="4" name="灯片编号占位符 3"/>
          <p:cNvSpPr>
            <a:spLocks noGrp="1"/>
          </p:cNvSpPr>
          <p:nvPr>
            <p:ph type="sldNum" sz="quarter" idx="5"/>
          </p:nvPr>
        </p:nvSpPr>
        <p:spPr/>
        <p:txBody>
          <a:bodyPr/>
          <a:lstStyle/>
          <a:p>
            <a:fld id="{DED419B2-B7F7-4FC3-ADDD-06FC48D6E8BF}" type="slidenum">
              <a:rPr lang="zh-CN" altLang="en-US" smtClean="0"/>
              <a:t>3</a:t>
            </a:fld>
            <a:endParaRPr lang="zh-CN" altLang="en-US"/>
          </a:p>
        </p:txBody>
      </p:sp>
    </p:spTree>
    <p:extLst>
      <p:ext uri="{BB962C8B-B14F-4D97-AF65-F5344CB8AC3E}">
        <p14:creationId xmlns:p14="http://schemas.microsoft.com/office/powerpoint/2010/main" val="3206812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Abadi" panose="020B0604020104020204" pitchFamily="34" charset="0"/>
              </a:rPr>
              <a:t>The first is the success of DL algorithms heavily relies on the manual design of DNN models. </a:t>
            </a:r>
          </a:p>
          <a:p>
            <a:r>
              <a:rPr lang="en-US" altLang="zh-CN" dirty="0"/>
              <a:t>Unfortunately, due to the black-box nature of DNNs, the design process is done in a trial-and-error manner. That is, we will first handcraft a DNN, then evaluate its performance and if it doesn’t work, we will have to modify the DNN model. This process will keep going until we find a good DNN model. So the entire process can be labor intensive.</a:t>
            </a:r>
            <a:endParaRPr lang="zh-CN" altLang="en-US" dirty="0"/>
          </a:p>
        </p:txBody>
      </p:sp>
      <p:sp>
        <p:nvSpPr>
          <p:cNvPr id="4" name="灯片编号占位符 3"/>
          <p:cNvSpPr>
            <a:spLocks noGrp="1"/>
          </p:cNvSpPr>
          <p:nvPr>
            <p:ph type="sldNum" sz="quarter" idx="5"/>
          </p:nvPr>
        </p:nvSpPr>
        <p:spPr/>
        <p:txBody>
          <a:bodyPr/>
          <a:lstStyle/>
          <a:p>
            <a:fld id="{DED419B2-B7F7-4FC3-ADDD-06FC48D6E8BF}" type="slidenum">
              <a:rPr lang="zh-CN" altLang="en-US" smtClean="0"/>
              <a:t>4</a:t>
            </a:fld>
            <a:endParaRPr lang="zh-CN" altLang="en-US"/>
          </a:p>
        </p:txBody>
      </p:sp>
    </p:spTree>
    <p:extLst>
      <p:ext uri="{BB962C8B-B14F-4D97-AF65-F5344CB8AC3E}">
        <p14:creationId xmlns:p14="http://schemas.microsoft.com/office/powerpoint/2010/main" val="3428006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Abadi" panose="020B0604020104020204" pitchFamily="34" charset="0"/>
              </a:rPr>
              <a:t>To make thing worse, DNN is not shareable across different tasks. That said, if we have a well-design DNN for the bitrate streaming service. We cannot use the same DNN to do cluster job scheduling. This means one DNN only for one task, so we have to handcraft specialized DNNs for different tasks.</a:t>
            </a:r>
            <a:endParaRPr lang="zh-CN" altLang="en-US" dirty="0"/>
          </a:p>
        </p:txBody>
      </p:sp>
      <p:sp>
        <p:nvSpPr>
          <p:cNvPr id="4" name="灯片编号占位符 3"/>
          <p:cNvSpPr>
            <a:spLocks noGrp="1"/>
          </p:cNvSpPr>
          <p:nvPr>
            <p:ph type="sldNum" sz="quarter" idx="5"/>
          </p:nvPr>
        </p:nvSpPr>
        <p:spPr/>
        <p:txBody>
          <a:bodyPr/>
          <a:lstStyle/>
          <a:p>
            <a:fld id="{DED419B2-B7F7-4FC3-ADDD-06FC48D6E8BF}" type="slidenum">
              <a:rPr lang="zh-CN" altLang="en-US" smtClean="0"/>
              <a:t>5</a:t>
            </a:fld>
            <a:endParaRPr lang="zh-CN" altLang="en-US"/>
          </a:p>
        </p:txBody>
      </p:sp>
    </p:spTree>
    <p:extLst>
      <p:ext uri="{BB962C8B-B14F-4D97-AF65-F5344CB8AC3E}">
        <p14:creationId xmlns:p14="http://schemas.microsoft.com/office/powerpoint/2010/main" val="532214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Abadi" panose="020B0604020104020204" pitchFamily="34" charset="0"/>
              </a:rPr>
              <a:t>The second limit is that DL-based algorithms tend to achieve poor generalization on unseen data distributions or environments.</a:t>
            </a:r>
          </a:p>
          <a:p>
            <a:r>
              <a:rPr lang="en-US" altLang="zh-CN" dirty="0">
                <a:latin typeface="Abadi" panose="020B0604020104020204" pitchFamily="34" charset="0"/>
              </a:rPr>
              <a:t>For example, if we train the DNN on </a:t>
            </a:r>
            <a:r>
              <a:rPr lang="en-US" altLang="zh-CN" dirty="0" err="1">
                <a:latin typeface="Abadi" panose="020B0604020104020204" pitchFamily="34" charset="0"/>
              </a:rPr>
              <a:t>statble</a:t>
            </a:r>
            <a:r>
              <a:rPr lang="en-US" altLang="zh-CN" dirty="0">
                <a:latin typeface="Abadi" panose="020B0604020104020204" pitchFamily="34" charset="0"/>
              </a:rPr>
              <a:t> network environments, it may not work well on the </a:t>
            </a:r>
            <a:r>
              <a:rPr lang="en-US" altLang="zh-CN" dirty="0" err="1">
                <a:latin typeface="Abadi" panose="020B0604020104020204" pitchFamily="34" charset="0"/>
              </a:rPr>
              <a:t>flucautating</a:t>
            </a:r>
            <a:r>
              <a:rPr lang="en-US" altLang="zh-CN" dirty="0">
                <a:latin typeface="Abadi" panose="020B0604020104020204" pitchFamily="34" charset="0"/>
              </a:rPr>
              <a:t> network environments.</a:t>
            </a:r>
          </a:p>
          <a:p>
            <a:r>
              <a:rPr lang="en-US" altLang="zh-CN" dirty="0">
                <a:latin typeface="Abadi" panose="020B0604020104020204" pitchFamily="34" charset="0"/>
              </a:rPr>
              <a:t>So, to address these limits, we start to think that is it possible to use one model for </a:t>
            </a:r>
            <a:r>
              <a:rPr lang="en-US" altLang="zh-CN" dirty="0" err="1">
                <a:latin typeface="Abadi" panose="020B0604020104020204" pitchFamily="34" charset="0"/>
              </a:rPr>
              <a:t>ll</a:t>
            </a:r>
            <a:r>
              <a:rPr lang="en-US" altLang="zh-CN" dirty="0">
                <a:latin typeface="Abadi" panose="020B0604020104020204" pitchFamily="34" charset="0"/>
              </a:rPr>
              <a:t> networking tasks with even better generalization? Well, we think that the recent large language model could be the possible answer.</a:t>
            </a:r>
            <a:endParaRPr lang="zh-CN" altLang="en-US" dirty="0"/>
          </a:p>
        </p:txBody>
      </p:sp>
      <p:sp>
        <p:nvSpPr>
          <p:cNvPr id="4" name="灯片编号占位符 3"/>
          <p:cNvSpPr>
            <a:spLocks noGrp="1"/>
          </p:cNvSpPr>
          <p:nvPr>
            <p:ph type="sldNum" sz="quarter" idx="5"/>
          </p:nvPr>
        </p:nvSpPr>
        <p:spPr/>
        <p:txBody>
          <a:bodyPr/>
          <a:lstStyle/>
          <a:p>
            <a:fld id="{DED419B2-B7F7-4FC3-ADDD-06FC48D6E8BF}" type="slidenum">
              <a:rPr lang="zh-CN" altLang="en-US" smtClean="0"/>
              <a:t>6</a:t>
            </a:fld>
            <a:endParaRPr lang="zh-CN" altLang="en-US"/>
          </a:p>
        </p:txBody>
      </p:sp>
    </p:spTree>
    <p:extLst>
      <p:ext uri="{BB962C8B-B14F-4D97-AF65-F5344CB8AC3E}">
        <p14:creationId xmlns:p14="http://schemas.microsoft.com/office/powerpoint/2010/main" val="2884352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latin typeface="Abadi" panose="020B0604020104020204" pitchFamily="34" charset="0"/>
            </a:endParaRPr>
          </a:p>
          <a:p>
            <a:r>
              <a:rPr lang="en-US" dirty="0"/>
              <a:t>So let’s see what we try to approach in our research, that is make LLM do networking!</a:t>
            </a:r>
          </a:p>
        </p:txBody>
      </p:sp>
      <p:sp>
        <p:nvSpPr>
          <p:cNvPr id="4" name="Slide Number Placeholder 3"/>
          <p:cNvSpPr>
            <a:spLocks noGrp="1"/>
          </p:cNvSpPr>
          <p:nvPr>
            <p:ph type="sldNum" sz="quarter" idx="5"/>
          </p:nvPr>
        </p:nvSpPr>
        <p:spPr/>
        <p:txBody>
          <a:bodyPr/>
          <a:lstStyle/>
          <a:p>
            <a:fld id="{DED419B2-B7F7-4FC3-ADDD-06FC48D6E8BF}" type="slidenum">
              <a:rPr lang="zh-CN" altLang="en-US" smtClean="0"/>
              <a:t>7</a:t>
            </a:fld>
            <a:endParaRPr lang="zh-CN" altLang="en-US"/>
          </a:p>
        </p:txBody>
      </p:sp>
    </p:spTree>
    <p:extLst>
      <p:ext uri="{BB962C8B-B14F-4D97-AF65-F5344CB8AC3E}">
        <p14:creationId xmlns:p14="http://schemas.microsoft.com/office/powerpoint/2010/main" val="23810994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Abadi" panose="020B0604020104020204" pitchFamily="34" charset="0"/>
              </a:rPr>
              <a:t>Well LLM has been popular in recent years. It is pre-trained on massive data to absorb extensive knowledge and then they can serve as the foundation model in nature language processing. In other words, with LLM, we can achieve one model for all tasks with even better performance in NLP.</a:t>
            </a:r>
          </a:p>
          <a:p>
            <a:endParaRPr lang="en-US" altLang="zh-CN" dirty="0">
              <a:latin typeface="Abadi" panose="020B0604020104020204" pitchFamily="34" charset="0"/>
            </a:endParaRPr>
          </a:p>
          <a:p>
            <a:r>
              <a:rPr lang="en-US" altLang="zh-CN" dirty="0">
                <a:latin typeface="Abadi" panose="020B0604020104020204" pitchFamily="34" charset="0"/>
              </a:rPr>
              <a:t>Perhaps, we already know that the LLM is powerful in NLP, but it is natural to ask is LLM only useful in NLP. The answer is not.</a:t>
            </a:r>
          </a:p>
        </p:txBody>
      </p:sp>
      <p:sp>
        <p:nvSpPr>
          <p:cNvPr id="4" name="灯片编号占位符 3"/>
          <p:cNvSpPr>
            <a:spLocks noGrp="1"/>
          </p:cNvSpPr>
          <p:nvPr>
            <p:ph type="sldNum" sz="quarter" idx="5"/>
          </p:nvPr>
        </p:nvSpPr>
        <p:spPr/>
        <p:txBody>
          <a:bodyPr/>
          <a:lstStyle/>
          <a:p>
            <a:fld id="{DED419B2-B7F7-4FC3-ADDD-06FC48D6E8BF}" type="slidenum">
              <a:rPr lang="zh-CN" altLang="en-US" smtClean="0"/>
              <a:t>8</a:t>
            </a:fld>
            <a:endParaRPr lang="zh-CN" altLang="en-US"/>
          </a:p>
        </p:txBody>
      </p:sp>
    </p:spTree>
    <p:extLst>
      <p:ext uri="{BB962C8B-B14F-4D97-AF65-F5344CB8AC3E}">
        <p14:creationId xmlns:p14="http://schemas.microsoft.com/office/powerpoint/2010/main" val="3455517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latin typeface="Abadi" panose="020B0604020104020204" pitchFamily="34" charset="0"/>
              </a:rPr>
              <a:t>Researches have recently shown that LLM is not just a master in NLP. It can be successfully applied in other domains.</a:t>
            </a:r>
          </a:p>
          <a:p>
            <a:r>
              <a:rPr lang="en-US" altLang="zh-CN" dirty="0">
                <a:latin typeface="Abadi" panose="020B0604020104020204" pitchFamily="34" charset="0"/>
              </a:rPr>
              <a:t>This is because after large-scale pre-training, LLM demonstrate some emergent abilities such as planning and generalization to unseen cases. These abilities prove to be transferable across domains. This allow the LLM to be applied in other domains, including robotics control, chip design, and protein structure prediction.</a:t>
            </a:r>
            <a:endParaRPr lang="zh-CN" altLang="en-US" dirty="0">
              <a:latin typeface="Abadi" panose="020B0604020104020204" pitchFamily="34" charset="0"/>
            </a:endParaRPr>
          </a:p>
          <a:p>
            <a:endParaRPr lang="en-US" altLang="zh-CN" dirty="0"/>
          </a:p>
          <a:p>
            <a:r>
              <a:rPr lang="en-US" altLang="zh-CN" dirty="0"/>
              <a:t>This is impressive, but is it possible to use LLM for networking? Of course, that’s exactly what we do.</a:t>
            </a:r>
            <a:endParaRPr lang="zh-CN" altLang="en-US" dirty="0"/>
          </a:p>
        </p:txBody>
      </p:sp>
      <p:sp>
        <p:nvSpPr>
          <p:cNvPr id="4" name="灯片编号占位符 3"/>
          <p:cNvSpPr>
            <a:spLocks noGrp="1"/>
          </p:cNvSpPr>
          <p:nvPr>
            <p:ph type="sldNum" sz="quarter" idx="5"/>
          </p:nvPr>
        </p:nvSpPr>
        <p:spPr/>
        <p:txBody>
          <a:bodyPr/>
          <a:lstStyle/>
          <a:p>
            <a:fld id="{DED419B2-B7F7-4FC3-ADDD-06FC48D6E8BF}" type="slidenum">
              <a:rPr lang="zh-CN" altLang="en-US" smtClean="0"/>
              <a:t>9</a:t>
            </a:fld>
            <a:endParaRPr lang="zh-CN" altLang="en-US"/>
          </a:p>
        </p:txBody>
      </p:sp>
    </p:spTree>
    <p:extLst>
      <p:ext uri="{BB962C8B-B14F-4D97-AF65-F5344CB8AC3E}">
        <p14:creationId xmlns:p14="http://schemas.microsoft.com/office/powerpoint/2010/main" val="421384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6C7818C-AEB8-C04A-9350-8680FB6B62F6}" type="datetime1">
              <a:rPr lang="en-US" altLang="zh-CN" smtClean="0"/>
              <a:t>9/22/2024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CE9AF3-E478-4743-B934-A2BE37569EF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775CCE74-EC55-4C4D-9F36-D3D63CC23639}" type="datetime1">
              <a:rPr lang="en-US" altLang="zh-CN" smtClean="0"/>
              <a:t>9/22/2024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CE9AF3-E478-4743-B934-A2BE37569EF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49767BB-0DE9-744D-A1A3-DBA5F1D7748D}" type="datetime1">
              <a:rPr lang="en-US" altLang="zh-CN" smtClean="0"/>
              <a:t>9/22/2024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CE9AF3-E478-4743-B934-A2BE37569EF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8" name="矩形 7"/>
          <p:cNvSpPr/>
          <p:nvPr userDrawn="1"/>
        </p:nvSpPr>
        <p:spPr>
          <a:xfrm>
            <a:off x="0" y="1"/>
            <a:ext cx="12192000" cy="102865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2025838" y="19984"/>
            <a:ext cx="8474698" cy="1008668"/>
          </a:xfrm>
        </p:spPr>
        <p:txBody>
          <a:bodyPr>
            <a:normAutofit/>
          </a:bodyPr>
          <a:lstStyle>
            <a:lvl1pPr algn="ctr">
              <a:defRPr sz="3200">
                <a:solidFill>
                  <a:srgbClr val="55418F"/>
                </a:solidFill>
                <a:latin typeface="黑体" panose="02010609060101010101" pitchFamily="49" charset="-122"/>
                <a:ea typeface="黑体" panose="02010609060101010101" pitchFamily="49" charset="-122"/>
              </a:defRPr>
            </a:lvl1pPr>
          </a:lstStyle>
          <a:p>
            <a:r>
              <a:rPr lang="zh-CN" altLang="en-US"/>
              <a:t>单击此处编辑母版标题样式</a:t>
            </a:r>
          </a:p>
        </p:txBody>
      </p:sp>
      <p:sp>
        <p:nvSpPr>
          <p:cNvPr id="3" name="内容占位符 2"/>
          <p:cNvSpPr>
            <a:spLocks noGrp="1"/>
          </p:cNvSpPr>
          <p:nvPr>
            <p:ph idx="1"/>
          </p:nvPr>
        </p:nvSpPr>
        <p:spPr>
          <a:xfrm>
            <a:off x="838200" y="1149742"/>
            <a:ext cx="10515600" cy="4859171"/>
          </a:xfrm>
        </p:spPr>
        <p:txBody>
          <a:bodyPr/>
          <a:lstStyle>
            <a:lvl1pPr marL="228600" indent="-228600">
              <a:lnSpc>
                <a:spcPct val="150000"/>
              </a:lnSpc>
              <a:buFont typeface="Wingdings" panose="05000000000000000000" pitchFamily="2" charset="2"/>
              <a:buChar char="q"/>
              <a:defRPr>
                <a:latin typeface="黑体" panose="02010609060101010101" pitchFamily="49" charset="-122"/>
                <a:ea typeface="黑体" panose="02010609060101010101" pitchFamily="49" charset="-122"/>
              </a:defRPr>
            </a:lvl1pPr>
            <a:lvl2pPr marL="685800" indent="-228600">
              <a:lnSpc>
                <a:spcPct val="150000"/>
              </a:lnSpc>
              <a:buSzPct val="135000"/>
              <a:buFont typeface="Wingdings" panose="05000000000000000000" pitchFamily="2" charset="2"/>
              <a:buChar char="§"/>
              <a:defRPr>
                <a:latin typeface="黑体" panose="02010609060101010101" pitchFamily="49" charset="-122"/>
                <a:ea typeface="黑体" panose="02010609060101010101" pitchFamily="49" charset="-122"/>
              </a:defRPr>
            </a:lvl2pPr>
            <a:lvl3pPr marL="1143000" indent="-228600">
              <a:lnSpc>
                <a:spcPct val="150000"/>
              </a:lnSpc>
              <a:buFont typeface="Wingdings" panose="05000000000000000000" pitchFamily="2" charset="2"/>
              <a:buChar char="Ø"/>
              <a:defRPr>
                <a:latin typeface="黑体" panose="02010609060101010101" pitchFamily="49" charset="-122"/>
                <a:ea typeface="黑体" panose="02010609060101010101" pitchFamily="49" charset="-122"/>
              </a:defRPr>
            </a:lvl3pPr>
            <a:lvl4pPr marL="1600200" indent="-228600">
              <a:lnSpc>
                <a:spcPct val="150000"/>
              </a:lnSpc>
              <a:buFont typeface="Wingdings" panose="05000000000000000000" pitchFamily="2" charset="2"/>
              <a:buChar char="Ø"/>
              <a:defRPr>
                <a:latin typeface="黑体" panose="02010609060101010101" pitchFamily="49" charset="-122"/>
                <a:ea typeface="黑体" panose="02010609060101010101" pitchFamily="49" charset="-122"/>
              </a:defRPr>
            </a:lvl4pPr>
            <a:lvl5pPr marL="2057400" indent="-228600">
              <a:lnSpc>
                <a:spcPct val="150000"/>
              </a:lnSpc>
              <a:buFont typeface="Wingdings" panose="05000000000000000000" pitchFamily="2" charset="2"/>
              <a:buChar char="Ø"/>
              <a:defRPr>
                <a:latin typeface="黑体" panose="02010609060101010101" pitchFamily="49" charset="-122"/>
                <a:ea typeface="黑体" panose="02010609060101010101" pitchFamily="49"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2B210B8A-7A1C-3E4E-B9D0-1376310D3831}" type="datetime1">
              <a:rPr lang="en-US" altLang="zh-CN" smtClean="0"/>
              <a:t>9/22/2024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9420519" y="6487720"/>
            <a:ext cx="2743200" cy="365125"/>
          </a:xfrm>
        </p:spPr>
        <p:txBody>
          <a:bodyPr/>
          <a:lstStyle/>
          <a:p>
            <a:fld id="{F2CE9AF3-E478-4743-B934-A2BE37569EF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E5C45B07-4783-FC42-974C-F19CF474894B}" type="datetime1">
              <a:rPr lang="en-US" altLang="zh-CN" smtClean="0"/>
              <a:t>9/22/2024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2CE9AF3-E478-4743-B934-A2BE37569EF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3845DE60-1E4E-4645-8091-F8480385A506}" type="datetime1">
              <a:rPr lang="en-US" altLang="zh-CN" smtClean="0"/>
              <a:t>9/22/2024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2CE9AF3-E478-4743-B934-A2BE37569EF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1DEA676C-05BF-A64B-A594-14E3E3EE3F1E}" type="datetime1">
              <a:rPr lang="en-US" altLang="zh-CN" smtClean="0"/>
              <a:t>9/22/2024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2CE9AF3-E478-4743-B934-A2BE37569EF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C4F803-E6E5-5D44-9791-3CC1264BE3BC}" type="datetime1">
              <a:rPr lang="en-US" altLang="zh-CN" smtClean="0"/>
              <a:t>9/22/2024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2CE9AF3-E478-4743-B934-A2BE37569EF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CC90249-1D44-EC44-BD0B-01E9BED18041}" type="datetime1">
              <a:rPr lang="en-US" altLang="zh-CN" smtClean="0"/>
              <a:t>9/22/2024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2CE9AF3-E478-4743-B934-A2BE37569EF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F066229-A9FD-5341-A687-315401BFA36F}" type="datetime1">
              <a:rPr lang="en-US" altLang="zh-CN" smtClean="0"/>
              <a:t>9/22/2024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9448800" y="6492875"/>
            <a:ext cx="2743200" cy="365125"/>
          </a:xfrm>
        </p:spPr>
        <p:txBody>
          <a:bodyPr/>
          <a:lstStyle/>
          <a:p>
            <a:fld id="{F2CE9AF3-E478-4743-B934-A2BE37569EF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959D2E4-A916-1448-AF9A-239542570385}" type="datetime1">
              <a:rPr lang="en-US" altLang="zh-CN" smtClean="0"/>
              <a:t>9/22/2024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2CE9AF3-E478-4743-B934-A2BE37569EF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C736F9-B948-474F-9816-85D2CCF33238}" type="datetime1">
              <a:rPr lang="en-US" altLang="zh-CN" smtClean="0"/>
              <a:t>9/22/2024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CE9AF3-E478-4743-B934-A2BE37569EF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5.png"/><Relationship Id="rId3" Type="http://schemas.openxmlformats.org/officeDocument/2006/relationships/image" Target="../media/image28.png"/><Relationship Id="rId7" Type="http://schemas.openxmlformats.org/officeDocument/2006/relationships/image" Target="../media/image18.png"/><Relationship Id="rId12"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33.png"/><Relationship Id="rId5" Type="http://schemas.openxmlformats.org/officeDocument/2006/relationships/image" Target="../media/image30.png"/><Relationship Id="rId10" Type="http://schemas.openxmlformats.org/officeDocument/2006/relationships/image" Target="../media/image7.png"/><Relationship Id="rId4" Type="http://schemas.openxmlformats.org/officeDocument/2006/relationships/image" Target="../media/image29.png"/><Relationship Id="rId9" Type="http://schemas.openxmlformats.org/officeDocument/2006/relationships/image" Target="../media/image3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12"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image" Target="../media/image44.png"/><Relationship Id="rId5" Type="http://schemas.openxmlformats.org/officeDocument/2006/relationships/image" Target="../media/image38.pn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png"/></Relationships>
</file>

<file path=ppt/slides/_rels/slide13.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36.png"/><Relationship Id="rId7"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38.png"/><Relationship Id="rId4" Type="http://schemas.openxmlformats.org/officeDocument/2006/relationships/image" Target="../media/image37.png"/></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6.png"/><Relationship Id="rId7" Type="http://schemas.openxmlformats.org/officeDocument/2006/relationships/image" Target="../media/image47.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38.png"/><Relationship Id="rId4" Type="http://schemas.openxmlformats.org/officeDocument/2006/relationships/image" Target="../media/image37.png"/><Relationship Id="rId9" Type="http://schemas.openxmlformats.org/officeDocument/2006/relationships/image" Target="../media/image39.png"/></Relationships>
</file>

<file path=ppt/slides/_rels/slide15.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 Id="rId9" Type="http://schemas.openxmlformats.org/officeDocument/2006/relationships/image" Target="../media/image47.png"/></Relationships>
</file>

<file path=ppt/slides/_rels/slide1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17.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510.png"/><Relationship Id="rId7" Type="http://schemas.openxmlformats.org/officeDocument/2006/relationships/image" Target="../media/image530.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520.png"/></Relationships>
</file>

<file path=ppt/slides/_rels/slide18.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510.png"/><Relationship Id="rId7" Type="http://schemas.openxmlformats.org/officeDocument/2006/relationships/image" Target="../media/image530.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44.png"/><Relationship Id="rId4" Type="http://schemas.openxmlformats.org/officeDocument/2006/relationships/image" Target="../media/image520.png"/><Relationship Id="rId9" Type="http://schemas.openxmlformats.org/officeDocument/2006/relationships/image" Target="../media/image4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7" Type="http://schemas.openxmlformats.org/officeDocument/2006/relationships/image" Target="../media/image58.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370.png"/></Relationships>
</file>

<file path=ppt/slides/_rels/slide22.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2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jpeg"/><Relationship Id="rId7" Type="http://schemas.openxmlformats.org/officeDocument/2006/relationships/hyperlink" Target="https://github.com/duowuyms/NetLLM" TargetMode="External"/><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hyperlink" Target="https://doi.org/10.1145/3651890.3672268" TargetMode="External"/><Relationship Id="rId5" Type="http://schemas.openxmlformats.org/officeDocument/2006/relationships/image" Target="../media/image3.jpe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4.xml"/><Relationship Id="rId7"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notesSlide" Target="../notesSlides/notesSlide5.xml"/><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notesSlide" Target="../notesSlides/notesSlide6.xml"/><Relationship Id="rId7"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7.png"/><Relationship Id="rId10" Type="http://schemas.openxmlformats.org/officeDocument/2006/relationships/image" Target="../media/image14.png"/><Relationship Id="rId4" Type="http://schemas.openxmlformats.org/officeDocument/2006/relationships/image" Target="../media/image6.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15.png"/><Relationship Id="rId5" Type="http://schemas.openxmlformats.org/officeDocument/2006/relationships/image" Target="../media/image18.png"/><Relationship Id="rId10" Type="http://schemas.openxmlformats.org/officeDocument/2006/relationships/image" Target="../media/image14.png"/><Relationship Id="rId4" Type="http://schemas.openxmlformats.org/officeDocument/2006/relationships/image" Target="../media/image17.png"/><Relationship Id="rId9" Type="http://schemas.openxmlformats.org/officeDocument/2006/relationships/image" Target="../media/image22.png"/></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7.png"/><Relationship Id="rId7"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18.png"/><Relationship Id="rId9"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86151" y="1009718"/>
            <a:ext cx="8064500" cy="1765300"/>
          </a:xfrm>
        </p:spPr>
        <p:txBody>
          <a:bodyPr>
            <a:normAutofit/>
          </a:bodyPr>
          <a:lstStyle/>
          <a:p>
            <a:pPr algn="l"/>
            <a:r>
              <a:rPr lang="en-US" altLang="zh-CN" sz="4000" dirty="0" err="1">
                <a:solidFill>
                  <a:srgbClr val="C00000"/>
                </a:solidFill>
                <a:latin typeface="Abadi" panose="020B0604020104020204" pitchFamily="34" charset="0"/>
                <a:ea typeface="黑体" panose="02010609060101010101" pitchFamily="49" charset="-122"/>
              </a:rPr>
              <a:t>NetLLM</a:t>
            </a:r>
            <a:r>
              <a:rPr lang="en-US" altLang="zh-CN" sz="4000" dirty="0">
                <a:solidFill>
                  <a:srgbClr val="C00000"/>
                </a:solidFill>
                <a:latin typeface="Abadi" panose="020B0604020104020204" pitchFamily="34" charset="0"/>
                <a:ea typeface="黑体" panose="02010609060101010101" pitchFamily="49" charset="-122"/>
              </a:rPr>
              <a:t>: Adapting Large Language Models for Networking</a:t>
            </a:r>
            <a:endParaRPr lang="en-US" sz="4000" dirty="0">
              <a:solidFill>
                <a:srgbClr val="C00000"/>
              </a:solidFill>
              <a:latin typeface="Abadi" panose="020B0604020104020204" pitchFamily="34" charset="0"/>
              <a:ea typeface="黑体" panose="02010609060101010101" pitchFamily="49" charset="-122"/>
            </a:endParaRPr>
          </a:p>
        </p:txBody>
      </p:sp>
      <p:sp>
        <p:nvSpPr>
          <p:cNvPr id="4" name="Slide Number Placeholder 3"/>
          <p:cNvSpPr>
            <a:spLocks noGrp="1"/>
          </p:cNvSpPr>
          <p:nvPr>
            <p:ph type="sldNum" sz="quarter" idx="12"/>
          </p:nvPr>
        </p:nvSpPr>
        <p:spPr>
          <a:xfrm>
            <a:off x="9448800" y="6492875"/>
            <a:ext cx="2743200" cy="365125"/>
          </a:xfrm>
        </p:spPr>
        <p:txBody>
          <a:bodyPr/>
          <a:lstStyle/>
          <a:p>
            <a:fld id="{F2CE9AF3-E478-4743-B934-A2BE37569EF9}" type="slidenum">
              <a:rPr lang="zh-CN" altLang="en-US" smtClean="0"/>
              <a:t>1</a:t>
            </a:fld>
            <a:endParaRPr lang="zh-CN" altLang="en-US" dirty="0"/>
          </a:p>
        </p:txBody>
      </p:sp>
      <p:sp>
        <p:nvSpPr>
          <p:cNvPr id="8" name="TextBox 8">
            <a:extLst>
              <a:ext uri="{FF2B5EF4-FFF2-40B4-BE49-F238E27FC236}">
                <a16:creationId xmlns:a16="http://schemas.microsoft.com/office/drawing/2014/main" id="{D8C3CDA7-5A44-902A-E6F4-6FE2FD34C30E}"/>
              </a:ext>
            </a:extLst>
          </p:cNvPr>
          <p:cNvSpPr txBox="1"/>
          <p:nvPr/>
        </p:nvSpPr>
        <p:spPr>
          <a:xfrm>
            <a:off x="2002218" y="3042923"/>
            <a:ext cx="8187559" cy="523220"/>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800" b="1" i="1" dirty="0">
                <a:latin typeface="Calibri" panose="020F0502020204030204" pitchFamily="34" charset="0"/>
                <a:cs typeface="Calibri" panose="020F0502020204030204" pitchFamily="34" charset="0"/>
              </a:rPr>
              <a:t>Speaker:</a:t>
            </a:r>
            <a:r>
              <a:rPr lang="en-US" altLang="zh-CN" sz="2800" i="1" dirty="0">
                <a:latin typeface="Calibri" panose="020F0502020204030204" pitchFamily="34" charset="0"/>
                <a:cs typeface="Calibri" panose="020F0502020204030204" pitchFamily="34" charset="0"/>
              </a:rPr>
              <a:t> Duo Wu (Ph.D. student at Tsinghua University)</a:t>
            </a:r>
          </a:p>
        </p:txBody>
      </p:sp>
      <p:pic>
        <p:nvPicPr>
          <p:cNvPr id="9" name="Picture 6">
            <a:extLst>
              <a:ext uri="{FF2B5EF4-FFF2-40B4-BE49-F238E27FC236}">
                <a16:creationId xmlns:a16="http://schemas.microsoft.com/office/drawing/2014/main" id="{EC61E210-40FD-15F2-F544-9F5BB7EF29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1900" y="3752615"/>
            <a:ext cx="3138092" cy="251047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a:extLst>
              <a:ext uri="{FF2B5EF4-FFF2-40B4-BE49-F238E27FC236}">
                <a16:creationId xmlns:a16="http://schemas.microsoft.com/office/drawing/2014/main" id="{74A705F7-CF28-5C10-1205-787EF51BA07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2694" y="3934485"/>
            <a:ext cx="3327400" cy="207962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a:extLst>
              <a:ext uri="{FF2B5EF4-FFF2-40B4-BE49-F238E27FC236}">
                <a16:creationId xmlns:a16="http://schemas.microsoft.com/office/drawing/2014/main" id="{FF15B491-9AE9-F055-D2B3-7A5739202B1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90467" y="4074186"/>
            <a:ext cx="1811060" cy="1800225"/>
          </a:xfrm>
          <a:prstGeom prst="rect">
            <a:avLst/>
          </a:prstGeom>
          <a:noFill/>
          <a:extLst>
            <a:ext uri="{909E8E84-426E-40DD-AFC4-6F175D3DCCD1}">
              <a14:hiddenFill xmlns:a14="http://schemas.microsoft.com/office/drawing/2010/main">
                <a:solidFill>
                  <a:srgbClr val="FFFFFF"/>
                </a:solidFill>
              </a14:hiddenFill>
            </a:ext>
          </a:extLst>
        </p:spPr>
      </p:pic>
      <p:sp>
        <p:nvSpPr>
          <p:cNvPr id="12" name="文本框 11">
            <a:extLst>
              <a:ext uri="{FF2B5EF4-FFF2-40B4-BE49-F238E27FC236}">
                <a16:creationId xmlns:a16="http://schemas.microsoft.com/office/drawing/2014/main" id="{5C7D73E2-4935-5316-2D4E-DB51B42C1FD6}"/>
              </a:ext>
            </a:extLst>
          </p:cNvPr>
          <p:cNvSpPr txBox="1"/>
          <p:nvPr/>
        </p:nvSpPr>
        <p:spPr>
          <a:xfrm>
            <a:off x="1790928" y="5965565"/>
            <a:ext cx="2345119" cy="461665"/>
          </a:xfrm>
          <a:prstGeom prst="rect">
            <a:avLst/>
          </a:prstGeom>
          <a:noFill/>
        </p:spPr>
        <p:txBody>
          <a:bodyPr wrap="square" rtlCol="0">
            <a:spAutoFit/>
          </a:bodyPr>
          <a:lstStyle/>
          <a:p>
            <a:pPr algn="ctr"/>
            <a:r>
              <a:rPr lang="en-US" altLang="zh-CN" sz="2400" dirty="0">
                <a:latin typeface="Calibri" panose="020F0502020204030204" pitchFamily="34" charset="0"/>
                <a:ea typeface="Calibri" panose="020F0502020204030204" pitchFamily="34" charset="0"/>
                <a:cs typeface="Calibri" panose="020F0502020204030204" pitchFamily="34" charset="0"/>
              </a:rPr>
              <a:t>CUHK-Shenzhen</a:t>
            </a:r>
            <a:endParaRPr lang="zh-CN" altLang="en-US" sz="2400" dirty="0">
              <a:latin typeface="Calibri" panose="020F0502020204030204" pitchFamily="34" charset="0"/>
              <a:cs typeface="Calibri" panose="020F0502020204030204" pitchFamily="34" charset="0"/>
            </a:endParaRPr>
          </a:p>
        </p:txBody>
      </p:sp>
      <p:sp>
        <p:nvSpPr>
          <p:cNvPr id="13" name="文本框 12">
            <a:extLst>
              <a:ext uri="{FF2B5EF4-FFF2-40B4-BE49-F238E27FC236}">
                <a16:creationId xmlns:a16="http://schemas.microsoft.com/office/drawing/2014/main" id="{05BBE3EF-D103-AB66-B9BF-2CBF900C65C3}"/>
              </a:ext>
            </a:extLst>
          </p:cNvPr>
          <p:cNvSpPr txBox="1"/>
          <p:nvPr/>
        </p:nvSpPr>
        <p:spPr>
          <a:xfrm>
            <a:off x="4759325" y="5965565"/>
            <a:ext cx="2673344" cy="461665"/>
          </a:xfrm>
          <a:prstGeom prst="rect">
            <a:avLst/>
          </a:prstGeom>
          <a:noFill/>
        </p:spPr>
        <p:txBody>
          <a:bodyPr wrap="square" rtlCol="0">
            <a:spAutoFit/>
          </a:bodyPr>
          <a:lstStyle/>
          <a:p>
            <a:pPr algn="ctr"/>
            <a:r>
              <a:rPr lang="en-US" altLang="zh-CN" sz="2400" dirty="0">
                <a:latin typeface="Calibri" panose="020F0502020204030204" pitchFamily="34" charset="0"/>
                <a:ea typeface="Calibri" panose="020F0502020204030204" pitchFamily="34" charset="0"/>
                <a:cs typeface="Calibri" panose="020F0502020204030204" pitchFamily="34" charset="0"/>
              </a:rPr>
              <a:t>Tsinghua University</a:t>
            </a:r>
            <a:endParaRPr lang="zh-CN" altLang="en-US" sz="2400" dirty="0">
              <a:latin typeface="Calibri" panose="020F0502020204030204" pitchFamily="34" charset="0"/>
              <a:cs typeface="Calibri" panose="020F0502020204030204" pitchFamily="34" charset="0"/>
            </a:endParaRPr>
          </a:p>
        </p:txBody>
      </p:sp>
      <p:sp>
        <p:nvSpPr>
          <p:cNvPr id="14" name="文本框 13">
            <a:extLst>
              <a:ext uri="{FF2B5EF4-FFF2-40B4-BE49-F238E27FC236}">
                <a16:creationId xmlns:a16="http://schemas.microsoft.com/office/drawing/2014/main" id="{A82F6E30-0526-E000-7CD3-D34F6E760E9C}"/>
              </a:ext>
            </a:extLst>
          </p:cNvPr>
          <p:cNvSpPr txBox="1"/>
          <p:nvPr/>
        </p:nvSpPr>
        <p:spPr>
          <a:xfrm>
            <a:off x="8055947" y="5965565"/>
            <a:ext cx="2184400" cy="461665"/>
          </a:xfrm>
          <a:prstGeom prst="rect">
            <a:avLst/>
          </a:prstGeom>
          <a:noFill/>
        </p:spPr>
        <p:txBody>
          <a:bodyPr wrap="square" rtlCol="0">
            <a:spAutoFit/>
          </a:bodyPr>
          <a:lstStyle/>
          <a:p>
            <a:pPr algn="ctr"/>
            <a:r>
              <a:rPr lang="en-US" altLang="zh-CN" sz="2400" dirty="0">
                <a:latin typeface="Calibri" panose="020F0502020204030204" pitchFamily="34" charset="0"/>
                <a:ea typeface="Calibri" panose="020F0502020204030204" pitchFamily="34" charset="0"/>
                <a:cs typeface="Calibri" panose="020F0502020204030204" pitchFamily="34" charset="0"/>
              </a:rPr>
              <a:t>UChicago</a:t>
            </a:r>
            <a:endParaRPr lang="zh-CN" altLang="en-US" sz="2400" dirty="0">
              <a:latin typeface="Calibri" panose="020F0502020204030204" pitchFamily="34" charset="0"/>
              <a:cs typeface="Calibri" panose="020F0502020204030204" pitchFamily="34" charset="0"/>
            </a:endParaRPr>
          </a:p>
        </p:txBody>
      </p:sp>
      <p:pic>
        <p:nvPicPr>
          <p:cNvPr id="3" name="图片 2">
            <a:extLst>
              <a:ext uri="{FF2B5EF4-FFF2-40B4-BE49-F238E27FC236}">
                <a16:creationId xmlns:a16="http://schemas.microsoft.com/office/drawing/2014/main" id="{D35F0418-D2C4-3EFB-F0A4-D66EF6B8B82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0603" y="1029596"/>
            <a:ext cx="2061841" cy="2061841"/>
          </a:xfrm>
          <a:prstGeom prst="rect">
            <a:avLst/>
          </a:prstGeom>
        </p:spPr>
      </p:pic>
    </p:spTree>
    <p:extLst>
      <p:ext uri="{BB962C8B-B14F-4D97-AF65-F5344CB8AC3E}">
        <p14:creationId xmlns:p14="http://schemas.microsoft.com/office/powerpoint/2010/main" val="1390240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7BB5B6-E180-58B8-2A5C-F84E03ADB0F9}"/>
              </a:ext>
            </a:extLst>
          </p:cNvPr>
          <p:cNvSpPr>
            <a:spLocks noGrp="1"/>
          </p:cNvSpPr>
          <p:nvPr>
            <p:ph type="title"/>
          </p:nvPr>
        </p:nvSpPr>
        <p:spPr>
          <a:xfrm>
            <a:off x="347870" y="19984"/>
            <a:ext cx="11449992" cy="1008668"/>
          </a:xfrm>
        </p:spPr>
        <p:txBody>
          <a:bodyPr/>
          <a:lstStyle/>
          <a:p>
            <a:r>
              <a:rPr lang="en-US" altLang="zh-CN" dirty="0">
                <a:latin typeface="Abadi" panose="020B0604020104020204" pitchFamily="34" charset="0"/>
              </a:rPr>
              <a:t>LLM: New Opportunities for Networking</a:t>
            </a:r>
            <a:endParaRPr lang="zh-CN" altLang="en-US" dirty="0"/>
          </a:p>
        </p:txBody>
      </p:sp>
      <p:sp>
        <p:nvSpPr>
          <p:cNvPr id="3" name="内容占位符 2">
            <a:extLst>
              <a:ext uri="{FF2B5EF4-FFF2-40B4-BE49-F238E27FC236}">
                <a16:creationId xmlns:a16="http://schemas.microsoft.com/office/drawing/2014/main" id="{C717CF68-5CDF-9181-CF0A-DD67D97C511A}"/>
              </a:ext>
            </a:extLst>
          </p:cNvPr>
          <p:cNvSpPr>
            <a:spLocks noGrp="1"/>
          </p:cNvSpPr>
          <p:nvPr>
            <p:ph idx="1"/>
          </p:nvPr>
        </p:nvSpPr>
        <p:spPr>
          <a:xfrm>
            <a:off x="347870" y="1149742"/>
            <a:ext cx="11559208" cy="4859171"/>
          </a:xfrm>
        </p:spPr>
        <p:txBody>
          <a:bodyPr>
            <a:normAutofit/>
          </a:bodyPr>
          <a:lstStyle/>
          <a:p>
            <a:pPr marL="0" indent="0">
              <a:lnSpc>
                <a:spcPct val="100000"/>
              </a:lnSpc>
              <a:buNone/>
            </a:pPr>
            <a:r>
              <a:rPr lang="en-US" altLang="zh-CN" dirty="0">
                <a:latin typeface="Abadi" panose="020B0604020104020204" pitchFamily="34" charset="0"/>
              </a:rPr>
              <a:t>Why use LLM for networking?</a:t>
            </a:r>
            <a:endParaRPr lang="en-US" altLang="zh-CN" dirty="0">
              <a:solidFill>
                <a:srgbClr val="7030A0"/>
              </a:solidFill>
              <a:latin typeface="Abadi" panose="020B0604020104020204" pitchFamily="34" charset="0"/>
            </a:endParaRPr>
          </a:p>
          <a:p>
            <a:pPr>
              <a:lnSpc>
                <a:spcPct val="100000"/>
              </a:lnSpc>
            </a:pPr>
            <a:r>
              <a:rPr lang="en-US" altLang="zh-CN" sz="2400" dirty="0">
                <a:latin typeface="Abadi" panose="020B0604020104020204" pitchFamily="34" charset="0"/>
              </a:rPr>
              <a:t> </a:t>
            </a:r>
            <a:r>
              <a:rPr lang="en-US" altLang="zh-CN" sz="2400" dirty="0">
                <a:solidFill>
                  <a:srgbClr val="7030A0"/>
                </a:solidFill>
                <a:latin typeface="Abadi" panose="020B0604020104020204" pitchFamily="34" charset="0"/>
              </a:rPr>
              <a:t>One LLM for various tasks.</a:t>
            </a:r>
          </a:p>
          <a:p>
            <a:pPr>
              <a:lnSpc>
                <a:spcPct val="100000"/>
              </a:lnSpc>
            </a:pPr>
            <a:r>
              <a:rPr lang="en-US" altLang="zh-CN" sz="2400" dirty="0">
                <a:latin typeface="Abadi" panose="020B0604020104020204" pitchFamily="34" charset="0"/>
              </a:rPr>
              <a:t> Utilize its powerful capabilities to </a:t>
            </a:r>
            <a:r>
              <a:rPr lang="en-US" altLang="zh-CN" sz="2400" dirty="0">
                <a:solidFill>
                  <a:srgbClr val="7030A0"/>
                </a:solidFill>
                <a:latin typeface="Abadi" panose="020B0604020104020204" pitchFamily="34" charset="0"/>
              </a:rPr>
              <a:t>achieve better performance.</a:t>
            </a:r>
          </a:p>
          <a:p>
            <a:pPr>
              <a:lnSpc>
                <a:spcPct val="100000"/>
              </a:lnSpc>
            </a:pPr>
            <a:endParaRPr lang="en-US" altLang="zh-CN" sz="2000" dirty="0">
              <a:solidFill>
                <a:srgbClr val="7030A0"/>
              </a:solidFill>
              <a:latin typeface="Abadi" panose="020B0604020104020204" pitchFamily="34" charset="0"/>
            </a:endParaRPr>
          </a:p>
          <a:p>
            <a:pPr marL="0" indent="0">
              <a:lnSpc>
                <a:spcPct val="100000"/>
              </a:lnSpc>
              <a:buNone/>
            </a:pPr>
            <a:endParaRPr lang="zh-CN" altLang="en-US" sz="2400" dirty="0">
              <a:latin typeface="Abadi" panose="020B0604020104020204" pitchFamily="34" charset="0"/>
            </a:endParaRPr>
          </a:p>
        </p:txBody>
      </p:sp>
      <p:sp>
        <p:nvSpPr>
          <p:cNvPr id="4" name="灯片编号占位符 3">
            <a:extLst>
              <a:ext uri="{FF2B5EF4-FFF2-40B4-BE49-F238E27FC236}">
                <a16:creationId xmlns:a16="http://schemas.microsoft.com/office/drawing/2014/main" id="{C694FCD9-D611-70AD-9B0C-23EAD0CA3E59}"/>
              </a:ext>
            </a:extLst>
          </p:cNvPr>
          <p:cNvSpPr>
            <a:spLocks noGrp="1"/>
          </p:cNvSpPr>
          <p:nvPr>
            <p:ph type="sldNum" sz="quarter" idx="12"/>
          </p:nvPr>
        </p:nvSpPr>
        <p:spPr/>
        <p:txBody>
          <a:bodyPr/>
          <a:lstStyle/>
          <a:p>
            <a:fld id="{F2CE9AF3-E478-4743-B934-A2BE37569EF9}" type="slidenum">
              <a:rPr lang="zh-CN" altLang="en-US" smtClean="0"/>
              <a:t>10</a:t>
            </a:fld>
            <a:endParaRPr lang="zh-CN" altLang="en-US" dirty="0"/>
          </a:p>
        </p:txBody>
      </p:sp>
      <p:sp>
        <p:nvSpPr>
          <p:cNvPr id="10" name="矩形 9">
            <a:extLst>
              <a:ext uri="{FF2B5EF4-FFF2-40B4-BE49-F238E27FC236}">
                <a16:creationId xmlns:a16="http://schemas.microsoft.com/office/drawing/2014/main" id="{5E0019F7-7326-87E5-171A-C0F425E24FD9}"/>
              </a:ext>
            </a:extLst>
          </p:cNvPr>
          <p:cNvSpPr/>
          <p:nvPr/>
        </p:nvSpPr>
        <p:spPr>
          <a:xfrm>
            <a:off x="4745421" y="2929909"/>
            <a:ext cx="2701158" cy="509936"/>
          </a:xfrm>
          <a:prstGeom prst="rect">
            <a:avLst/>
          </a:prstGeom>
          <a:solidFill>
            <a:schemeClr val="tx2">
              <a:lumMod val="20000"/>
              <a:lumOff val="8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Abadi" panose="020B0604020104020204" pitchFamily="34" charset="0"/>
              </a:rPr>
              <a:t>      Bandwidth Prediction</a:t>
            </a:r>
            <a:endParaRPr lang="zh-CN" altLang="en-US" dirty="0">
              <a:solidFill>
                <a:schemeClr val="tx1"/>
              </a:solidFill>
              <a:latin typeface="Abadi" panose="020B0604020104020204" pitchFamily="34" charset="0"/>
            </a:endParaRPr>
          </a:p>
        </p:txBody>
      </p:sp>
      <p:sp>
        <p:nvSpPr>
          <p:cNvPr id="11" name="矩形 10">
            <a:extLst>
              <a:ext uri="{FF2B5EF4-FFF2-40B4-BE49-F238E27FC236}">
                <a16:creationId xmlns:a16="http://schemas.microsoft.com/office/drawing/2014/main" id="{581FC144-9276-88AA-26D5-7B1FCA69638F}"/>
              </a:ext>
            </a:extLst>
          </p:cNvPr>
          <p:cNvSpPr/>
          <p:nvPr/>
        </p:nvSpPr>
        <p:spPr>
          <a:xfrm>
            <a:off x="4745420" y="3857100"/>
            <a:ext cx="2701159" cy="509936"/>
          </a:xfrm>
          <a:prstGeom prst="rect">
            <a:avLst/>
          </a:prstGeom>
          <a:solidFill>
            <a:schemeClr val="tx2">
              <a:lumMod val="20000"/>
              <a:lumOff val="8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Abadi" panose="020B0604020104020204" pitchFamily="34" charset="0"/>
              </a:rPr>
              <a:t>   Video Streaming</a:t>
            </a:r>
            <a:endParaRPr lang="zh-CN" altLang="en-US" dirty="0">
              <a:solidFill>
                <a:schemeClr val="tx2">
                  <a:lumMod val="20000"/>
                  <a:lumOff val="80000"/>
                </a:schemeClr>
              </a:solidFill>
              <a:latin typeface="Abadi" panose="020B0604020104020204" pitchFamily="34" charset="0"/>
            </a:endParaRPr>
          </a:p>
        </p:txBody>
      </p:sp>
      <p:sp>
        <p:nvSpPr>
          <p:cNvPr id="12" name="矩形 11">
            <a:extLst>
              <a:ext uri="{FF2B5EF4-FFF2-40B4-BE49-F238E27FC236}">
                <a16:creationId xmlns:a16="http://schemas.microsoft.com/office/drawing/2014/main" id="{4C85C59F-0F2F-A2E8-FC25-4537ACBCDFEC}"/>
              </a:ext>
            </a:extLst>
          </p:cNvPr>
          <p:cNvSpPr/>
          <p:nvPr/>
        </p:nvSpPr>
        <p:spPr>
          <a:xfrm>
            <a:off x="4745421" y="4748268"/>
            <a:ext cx="2701158" cy="509936"/>
          </a:xfrm>
          <a:prstGeom prst="rect">
            <a:avLst/>
          </a:prstGeom>
          <a:solidFill>
            <a:schemeClr val="tx2">
              <a:lumMod val="20000"/>
              <a:lumOff val="8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Abadi" panose="020B0604020104020204" pitchFamily="34" charset="0"/>
              </a:rPr>
              <a:t>  Job Scheduling</a:t>
            </a:r>
            <a:endParaRPr lang="zh-CN" altLang="en-US" dirty="0">
              <a:solidFill>
                <a:schemeClr val="tx1"/>
              </a:solidFill>
              <a:latin typeface="Abadi" panose="020B0604020104020204" pitchFamily="34" charset="0"/>
            </a:endParaRPr>
          </a:p>
        </p:txBody>
      </p:sp>
      <p:pic>
        <p:nvPicPr>
          <p:cNvPr id="22" name="图片 21">
            <a:extLst>
              <a:ext uri="{FF2B5EF4-FFF2-40B4-BE49-F238E27FC236}">
                <a16:creationId xmlns:a16="http://schemas.microsoft.com/office/drawing/2014/main" id="{12595EAB-B7EF-FD38-3F0F-78BD2777E06B}"/>
              </a:ext>
            </a:extLst>
          </p:cNvPr>
          <p:cNvPicPr>
            <a:picLocks noChangeAspect="1"/>
          </p:cNvPicPr>
          <p:nvPr/>
        </p:nvPicPr>
        <p:blipFill>
          <a:blip r:embed="rId3"/>
          <a:stretch>
            <a:fillRect/>
          </a:stretch>
        </p:blipFill>
        <p:spPr>
          <a:xfrm>
            <a:off x="4793970" y="2979423"/>
            <a:ext cx="427475" cy="427475"/>
          </a:xfrm>
          <a:prstGeom prst="rect">
            <a:avLst/>
          </a:prstGeom>
        </p:spPr>
      </p:pic>
      <p:pic>
        <p:nvPicPr>
          <p:cNvPr id="23" name="图片 22">
            <a:extLst>
              <a:ext uri="{FF2B5EF4-FFF2-40B4-BE49-F238E27FC236}">
                <a16:creationId xmlns:a16="http://schemas.microsoft.com/office/drawing/2014/main" id="{3C440BA8-573E-6AF5-658C-7156EE97762D}"/>
              </a:ext>
            </a:extLst>
          </p:cNvPr>
          <p:cNvPicPr>
            <a:picLocks noChangeAspect="1"/>
          </p:cNvPicPr>
          <p:nvPr/>
        </p:nvPicPr>
        <p:blipFill>
          <a:blip r:embed="rId4"/>
          <a:stretch>
            <a:fillRect/>
          </a:stretch>
        </p:blipFill>
        <p:spPr>
          <a:xfrm>
            <a:off x="4813881" y="3896065"/>
            <a:ext cx="432006" cy="432006"/>
          </a:xfrm>
          <a:prstGeom prst="rect">
            <a:avLst/>
          </a:prstGeom>
        </p:spPr>
      </p:pic>
      <p:pic>
        <p:nvPicPr>
          <p:cNvPr id="24" name="图片 23">
            <a:extLst>
              <a:ext uri="{FF2B5EF4-FFF2-40B4-BE49-F238E27FC236}">
                <a16:creationId xmlns:a16="http://schemas.microsoft.com/office/drawing/2014/main" id="{15B7486E-E71A-7215-B6BF-BDDE9BD09D9A}"/>
              </a:ext>
            </a:extLst>
          </p:cNvPr>
          <p:cNvPicPr>
            <a:picLocks noChangeAspect="1"/>
          </p:cNvPicPr>
          <p:nvPr/>
        </p:nvPicPr>
        <p:blipFill>
          <a:blip r:embed="rId5"/>
          <a:stretch>
            <a:fillRect/>
          </a:stretch>
        </p:blipFill>
        <p:spPr>
          <a:xfrm>
            <a:off x="4808340" y="4766780"/>
            <a:ext cx="443087" cy="443087"/>
          </a:xfrm>
          <a:prstGeom prst="rect">
            <a:avLst/>
          </a:prstGeom>
        </p:spPr>
      </p:pic>
      <p:sp>
        <p:nvSpPr>
          <p:cNvPr id="44" name="矩形 43">
            <a:extLst>
              <a:ext uri="{FF2B5EF4-FFF2-40B4-BE49-F238E27FC236}">
                <a16:creationId xmlns:a16="http://schemas.microsoft.com/office/drawing/2014/main" id="{0ECC878C-72D1-454F-1937-23F76E779252}"/>
              </a:ext>
            </a:extLst>
          </p:cNvPr>
          <p:cNvSpPr/>
          <p:nvPr/>
        </p:nvSpPr>
        <p:spPr>
          <a:xfrm>
            <a:off x="987026" y="3565893"/>
            <a:ext cx="2559269" cy="1077310"/>
          </a:xfrm>
          <a:prstGeom prst="rect">
            <a:avLst/>
          </a:prstGeom>
          <a:solidFill>
            <a:srgbClr val="EBFDFA"/>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chemeClr val="tx1"/>
              </a:solidFill>
              <a:latin typeface="Calibri" panose="020F0502020204030204" pitchFamily="34" charset="0"/>
              <a:cs typeface="Calibri" panose="020F0502020204030204" pitchFamily="34" charset="0"/>
            </a:endParaRPr>
          </a:p>
        </p:txBody>
      </p:sp>
      <p:pic>
        <p:nvPicPr>
          <p:cNvPr id="45" name="图片 44">
            <a:extLst>
              <a:ext uri="{FF2B5EF4-FFF2-40B4-BE49-F238E27FC236}">
                <a16:creationId xmlns:a16="http://schemas.microsoft.com/office/drawing/2014/main" id="{BB3BC86E-7855-F771-8ED1-F89C2EEED72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22543" y="3729999"/>
            <a:ext cx="784452" cy="784452"/>
          </a:xfrm>
          <a:prstGeom prst="rect">
            <a:avLst/>
          </a:prstGeom>
        </p:spPr>
      </p:pic>
      <p:pic>
        <p:nvPicPr>
          <p:cNvPr id="46" name="图片 45">
            <a:extLst>
              <a:ext uri="{FF2B5EF4-FFF2-40B4-BE49-F238E27FC236}">
                <a16:creationId xmlns:a16="http://schemas.microsoft.com/office/drawing/2014/main" id="{92D0D226-A503-D94B-18C7-536D507B09F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707523" y="3799184"/>
            <a:ext cx="646081" cy="646081"/>
          </a:xfrm>
          <a:prstGeom prst="rect">
            <a:avLst/>
          </a:prstGeom>
        </p:spPr>
      </p:pic>
      <p:cxnSp>
        <p:nvCxnSpPr>
          <p:cNvPr id="47" name="直接箭头连接符 46">
            <a:extLst>
              <a:ext uri="{FF2B5EF4-FFF2-40B4-BE49-F238E27FC236}">
                <a16:creationId xmlns:a16="http://schemas.microsoft.com/office/drawing/2014/main" id="{60DE1C59-FC0E-2495-56B0-8768BBF72E46}"/>
              </a:ext>
            </a:extLst>
          </p:cNvPr>
          <p:cNvCxnSpPr>
            <a:cxnSpLocks/>
            <a:stCxn id="44" idx="3"/>
            <a:endCxn id="10" idx="1"/>
          </p:cNvCxnSpPr>
          <p:nvPr/>
        </p:nvCxnSpPr>
        <p:spPr>
          <a:xfrm flipV="1">
            <a:off x="3546295" y="3184877"/>
            <a:ext cx="1199126" cy="919671"/>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6AF78D80-6CAC-A062-CD6B-C1C827F541FE}"/>
              </a:ext>
            </a:extLst>
          </p:cNvPr>
          <p:cNvCxnSpPr>
            <a:cxnSpLocks/>
            <a:stCxn id="44" idx="3"/>
            <a:endCxn id="12" idx="1"/>
          </p:cNvCxnSpPr>
          <p:nvPr/>
        </p:nvCxnSpPr>
        <p:spPr>
          <a:xfrm>
            <a:off x="3546295" y="4104548"/>
            <a:ext cx="1199126" cy="898688"/>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7BAE6C09-FA02-1F40-984C-EB3884D35C68}"/>
              </a:ext>
            </a:extLst>
          </p:cNvPr>
          <p:cNvCxnSpPr>
            <a:cxnSpLocks/>
            <a:stCxn id="44" idx="3"/>
            <a:endCxn id="11" idx="1"/>
          </p:cNvCxnSpPr>
          <p:nvPr/>
        </p:nvCxnSpPr>
        <p:spPr>
          <a:xfrm>
            <a:off x="3546295" y="4104548"/>
            <a:ext cx="1199125" cy="752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id="{4E04A2A7-A534-53C0-882F-C09E4AD46184}"/>
              </a:ext>
            </a:extLst>
          </p:cNvPr>
          <p:cNvSpPr txBox="1"/>
          <p:nvPr/>
        </p:nvSpPr>
        <p:spPr>
          <a:xfrm>
            <a:off x="1766866" y="3596715"/>
            <a:ext cx="2322787" cy="1015663"/>
          </a:xfrm>
          <a:prstGeom prst="rect">
            <a:avLst/>
          </a:prstGeom>
          <a:noFill/>
        </p:spPr>
        <p:txBody>
          <a:bodyPr wrap="square" rtlCol="0">
            <a:spAutoFit/>
          </a:bodyPr>
          <a:lstStyle/>
          <a:p>
            <a:pPr algn="ctr"/>
            <a:r>
              <a:rPr lang="en-US" altLang="zh-CN" sz="2000" dirty="0">
                <a:solidFill>
                  <a:schemeClr val="tx1"/>
                </a:solidFill>
                <a:latin typeface="Abadi" panose="020B0604020104020204" pitchFamily="34" charset="0"/>
              </a:rPr>
              <a:t>LLM </a:t>
            </a:r>
          </a:p>
          <a:p>
            <a:pPr algn="ctr"/>
            <a:r>
              <a:rPr lang="en-US" altLang="zh-CN" sz="2000" dirty="0">
                <a:solidFill>
                  <a:schemeClr val="tx1"/>
                </a:solidFill>
                <a:latin typeface="Abadi" panose="020B0604020104020204" pitchFamily="34" charset="0"/>
              </a:rPr>
              <a:t>(ChatGPT, </a:t>
            </a:r>
          </a:p>
          <a:p>
            <a:pPr algn="ctr"/>
            <a:r>
              <a:rPr lang="en-US" altLang="zh-CN" sz="2000" dirty="0">
                <a:solidFill>
                  <a:schemeClr val="tx1"/>
                </a:solidFill>
                <a:latin typeface="Abadi" panose="020B0604020104020204" pitchFamily="34" charset="0"/>
              </a:rPr>
              <a:t>Llama, …)</a:t>
            </a:r>
            <a:endParaRPr lang="zh-CN" altLang="en-US" sz="2000" dirty="0"/>
          </a:p>
        </p:txBody>
      </p:sp>
      <p:grpSp>
        <p:nvGrpSpPr>
          <p:cNvPr id="82" name="组合 81">
            <a:extLst>
              <a:ext uri="{FF2B5EF4-FFF2-40B4-BE49-F238E27FC236}">
                <a16:creationId xmlns:a16="http://schemas.microsoft.com/office/drawing/2014/main" id="{68ABE0E3-C5FC-2E28-A1D2-1E0B821F6FDA}"/>
              </a:ext>
            </a:extLst>
          </p:cNvPr>
          <p:cNvGrpSpPr/>
          <p:nvPr/>
        </p:nvGrpSpPr>
        <p:grpSpPr>
          <a:xfrm>
            <a:off x="8606972" y="4652140"/>
            <a:ext cx="1594304" cy="707728"/>
            <a:chOff x="8606972" y="4906076"/>
            <a:chExt cx="1594304" cy="707728"/>
          </a:xfrm>
        </p:grpSpPr>
        <p:sp>
          <p:nvSpPr>
            <p:cNvPr id="76" name="矩形 75">
              <a:extLst>
                <a:ext uri="{FF2B5EF4-FFF2-40B4-BE49-F238E27FC236}">
                  <a16:creationId xmlns:a16="http://schemas.microsoft.com/office/drawing/2014/main" id="{22DE8DC9-4FF6-EABE-2E3F-2918F4A1B32C}"/>
                </a:ext>
              </a:extLst>
            </p:cNvPr>
            <p:cNvSpPr/>
            <p:nvPr/>
          </p:nvSpPr>
          <p:spPr>
            <a:xfrm>
              <a:off x="8606972" y="4906076"/>
              <a:ext cx="1594304" cy="707728"/>
            </a:xfrm>
            <a:prstGeom prst="rect">
              <a:avLst/>
            </a:prstGeom>
            <a:solidFill>
              <a:schemeClr val="accent5">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Abadi" panose="020B0604020104020204" pitchFamily="34" charset="0"/>
                </a:rPr>
                <a:t>         DNN3</a:t>
              </a:r>
              <a:endParaRPr lang="zh-CN" altLang="en-US" sz="2000" dirty="0">
                <a:solidFill>
                  <a:schemeClr val="tx1"/>
                </a:solidFill>
                <a:latin typeface="Abadi" panose="020B0604020104020204" pitchFamily="34" charset="0"/>
              </a:endParaRPr>
            </a:p>
          </p:txBody>
        </p:sp>
        <p:pic>
          <p:nvPicPr>
            <p:cNvPr id="61" name="图片 60">
              <a:extLst>
                <a:ext uri="{FF2B5EF4-FFF2-40B4-BE49-F238E27FC236}">
                  <a16:creationId xmlns:a16="http://schemas.microsoft.com/office/drawing/2014/main" id="{C45AC187-EEC7-CFC9-32EB-8B0D1C78F598}"/>
                </a:ext>
              </a:extLst>
            </p:cNvPr>
            <p:cNvPicPr>
              <a:picLocks noChangeAspect="1"/>
            </p:cNvPicPr>
            <p:nvPr/>
          </p:nvPicPr>
          <p:blipFill>
            <a:blip r:embed="rId8"/>
            <a:stretch>
              <a:fillRect/>
            </a:stretch>
          </p:blipFill>
          <p:spPr>
            <a:xfrm>
              <a:off x="8631148" y="4930536"/>
              <a:ext cx="673744" cy="673744"/>
            </a:xfrm>
            <a:prstGeom prst="rect">
              <a:avLst/>
            </a:prstGeom>
          </p:spPr>
        </p:pic>
      </p:grpSp>
      <p:grpSp>
        <p:nvGrpSpPr>
          <p:cNvPr id="81" name="组合 80">
            <a:extLst>
              <a:ext uri="{FF2B5EF4-FFF2-40B4-BE49-F238E27FC236}">
                <a16:creationId xmlns:a16="http://schemas.microsoft.com/office/drawing/2014/main" id="{785EE5DD-3B06-AAA2-CC92-A79416BF07F7}"/>
              </a:ext>
            </a:extLst>
          </p:cNvPr>
          <p:cNvGrpSpPr/>
          <p:nvPr/>
        </p:nvGrpSpPr>
        <p:grpSpPr>
          <a:xfrm>
            <a:off x="8606972" y="3752757"/>
            <a:ext cx="1594304" cy="707728"/>
            <a:chOff x="8612557" y="4073405"/>
            <a:chExt cx="1594304" cy="707728"/>
          </a:xfrm>
        </p:grpSpPr>
        <p:sp>
          <p:nvSpPr>
            <p:cNvPr id="74" name="矩形 73">
              <a:extLst>
                <a:ext uri="{FF2B5EF4-FFF2-40B4-BE49-F238E27FC236}">
                  <a16:creationId xmlns:a16="http://schemas.microsoft.com/office/drawing/2014/main" id="{802ECB15-07F9-EFD1-E7A5-DEAA0C04096E}"/>
                </a:ext>
              </a:extLst>
            </p:cNvPr>
            <p:cNvSpPr/>
            <p:nvPr/>
          </p:nvSpPr>
          <p:spPr>
            <a:xfrm>
              <a:off x="8612557" y="4073405"/>
              <a:ext cx="1594304" cy="707728"/>
            </a:xfrm>
            <a:prstGeom prst="rect">
              <a:avLst/>
            </a:prstGeom>
            <a:solidFill>
              <a:schemeClr val="accent5">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Abadi" panose="020B0604020104020204" pitchFamily="34" charset="0"/>
                </a:rPr>
                <a:t>         DNN2</a:t>
              </a:r>
              <a:endParaRPr lang="zh-CN" altLang="en-US" sz="2000" dirty="0">
                <a:solidFill>
                  <a:schemeClr val="tx1"/>
                </a:solidFill>
                <a:latin typeface="Abadi" panose="020B0604020104020204" pitchFamily="34" charset="0"/>
              </a:endParaRPr>
            </a:p>
          </p:txBody>
        </p:sp>
        <p:pic>
          <p:nvPicPr>
            <p:cNvPr id="69" name="图片 68">
              <a:extLst>
                <a:ext uri="{FF2B5EF4-FFF2-40B4-BE49-F238E27FC236}">
                  <a16:creationId xmlns:a16="http://schemas.microsoft.com/office/drawing/2014/main" id="{BDDE43CC-3E9A-425A-9A98-0BD1F58AEE2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701644" y="4154784"/>
              <a:ext cx="533797" cy="533797"/>
            </a:xfrm>
            <a:prstGeom prst="rect">
              <a:avLst/>
            </a:prstGeom>
          </p:spPr>
        </p:pic>
      </p:grpSp>
      <p:grpSp>
        <p:nvGrpSpPr>
          <p:cNvPr id="80" name="组合 79">
            <a:extLst>
              <a:ext uri="{FF2B5EF4-FFF2-40B4-BE49-F238E27FC236}">
                <a16:creationId xmlns:a16="http://schemas.microsoft.com/office/drawing/2014/main" id="{C0E248F4-EBD4-BD90-6512-E52700D3C6F6}"/>
              </a:ext>
            </a:extLst>
          </p:cNvPr>
          <p:cNvGrpSpPr/>
          <p:nvPr/>
        </p:nvGrpSpPr>
        <p:grpSpPr>
          <a:xfrm>
            <a:off x="8606972" y="2831013"/>
            <a:ext cx="1594304" cy="707728"/>
            <a:chOff x="8606972" y="3244587"/>
            <a:chExt cx="1594304" cy="707728"/>
          </a:xfrm>
        </p:grpSpPr>
        <p:sp>
          <p:nvSpPr>
            <p:cNvPr id="73" name="矩形 72">
              <a:extLst>
                <a:ext uri="{FF2B5EF4-FFF2-40B4-BE49-F238E27FC236}">
                  <a16:creationId xmlns:a16="http://schemas.microsoft.com/office/drawing/2014/main" id="{72F8712C-43A8-0D26-F85D-B480825813FD}"/>
                </a:ext>
              </a:extLst>
            </p:cNvPr>
            <p:cNvSpPr/>
            <p:nvPr/>
          </p:nvSpPr>
          <p:spPr>
            <a:xfrm>
              <a:off x="8606972" y="3244587"/>
              <a:ext cx="1594304" cy="707728"/>
            </a:xfrm>
            <a:prstGeom prst="rect">
              <a:avLst/>
            </a:prstGeom>
            <a:solidFill>
              <a:schemeClr val="accent5">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Abadi" panose="020B0604020104020204" pitchFamily="34" charset="0"/>
                </a:rPr>
                <a:t>         DNN1</a:t>
              </a:r>
              <a:endParaRPr lang="zh-CN" altLang="en-US" sz="2000" dirty="0">
                <a:solidFill>
                  <a:schemeClr val="tx1"/>
                </a:solidFill>
                <a:latin typeface="Abadi" panose="020B0604020104020204" pitchFamily="34" charset="0"/>
              </a:endParaRPr>
            </a:p>
          </p:txBody>
        </p:sp>
        <p:pic>
          <p:nvPicPr>
            <p:cNvPr id="71" name="图片 70">
              <a:extLst>
                <a:ext uri="{FF2B5EF4-FFF2-40B4-BE49-F238E27FC236}">
                  <a16:creationId xmlns:a16="http://schemas.microsoft.com/office/drawing/2014/main" id="{2DBF4E7B-BAA5-7DA9-1BE2-ED899D428F5B}"/>
                </a:ext>
              </a:extLst>
            </p:cNvPr>
            <p:cNvPicPr>
              <a:picLocks noChangeAspect="1"/>
            </p:cNvPicPr>
            <p:nvPr/>
          </p:nvPicPr>
          <p:blipFill>
            <a:blip r:embed="rId10"/>
            <a:stretch>
              <a:fillRect/>
            </a:stretch>
          </p:blipFill>
          <p:spPr>
            <a:xfrm>
              <a:off x="8701644" y="3276891"/>
              <a:ext cx="643119" cy="643119"/>
            </a:xfrm>
            <a:prstGeom prst="rect">
              <a:avLst/>
            </a:prstGeom>
          </p:spPr>
        </p:pic>
      </p:grpSp>
      <p:cxnSp>
        <p:nvCxnSpPr>
          <p:cNvPr id="84" name="直接箭头连接符 83">
            <a:extLst>
              <a:ext uri="{FF2B5EF4-FFF2-40B4-BE49-F238E27FC236}">
                <a16:creationId xmlns:a16="http://schemas.microsoft.com/office/drawing/2014/main" id="{B22ED590-96ED-D280-A115-B2BCBDCD5DF3}"/>
              </a:ext>
            </a:extLst>
          </p:cNvPr>
          <p:cNvCxnSpPr>
            <a:cxnSpLocks/>
            <a:stCxn id="73" idx="1"/>
            <a:endCxn id="10" idx="3"/>
          </p:cNvCxnSpPr>
          <p:nvPr/>
        </p:nvCxnSpPr>
        <p:spPr>
          <a:xfrm flipH="1">
            <a:off x="7446579" y="3184877"/>
            <a:ext cx="1160393" cy="0"/>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7" name="直接箭头连接符 86">
            <a:extLst>
              <a:ext uri="{FF2B5EF4-FFF2-40B4-BE49-F238E27FC236}">
                <a16:creationId xmlns:a16="http://schemas.microsoft.com/office/drawing/2014/main" id="{3F13CAF9-08E7-78AB-1954-6015274A902A}"/>
              </a:ext>
            </a:extLst>
          </p:cNvPr>
          <p:cNvCxnSpPr>
            <a:cxnSpLocks/>
            <a:stCxn id="74" idx="1"/>
            <a:endCxn id="11" idx="3"/>
          </p:cNvCxnSpPr>
          <p:nvPr/>
        </p:nvCxnSpPr>
        <p:spPr>
          <a:xfrm flipH="1">
            <a:off x="7446579" y="4106621"/>
            <a:ext cx="1160393" cy="5447"/>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0" name="直接箭头连接符 89">
            <a:extLst>
              <a:ext uri="{FF2B5EF4-FFF2-40B4-BE49-F238E27FC236}">
                <a16:creationId xmlns:a16="http://schemas.microsoft.com/office/drawing/2014/main" id="{31234390-D385-693A-7F87-2AEE28BE7592}"/>
              </a:ext>
            </a:extLst>
          </p:cNvPr>
          <p:cNvCxnSpPr>
            <a:cxnSpLocks/>
            <a:stCxn id="76" idx="1"/>
            <a:endCxn id="12" idx="3"/>
          </p:cNvCxnSpPr>
          <p:nvPr/>
        </p:nvCxnSpPr>
        <p:spPr>
          <a:xfrm flipH="1" flipV="1">
            <a:off x="7446579" y="5003236"/>
            <a:ext cx="1160393" cy="276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95" name="图片 94">
            <a:extLst>
              <a:ext uri="{FF2B5EF4-FFF2-40B4-BE49-F238E27FC236}">
                <a16:creationId xmlns:a16="http://schemas.microsoft.com/office/drawing/2014/main" id="{48D34990-C5D3-3719-0B67-F5DD1C94797C}"/>
              </a:ext>
            </a:extLst>
          </p:cNvPr>
          <p:cNvPicPr>
            <a:picLocks noChangeAspect="1"/>
          </p:cNvPicPr>
          <p:nvPr/>
        </p:nvPicPr>
        <p:blipFill>
          <a:blip r:embed="rId11"/>
          <a:stretch>
            <a:fillRect/>
          </a:stretch>
        </p:blipFill>
        <p:spPr>
          <a:xfrm>
            <a:off x="10263602" y="2912795"/>
            <a:ext cx="527050" cy="527050"/>
          </a:xfrm>
          <a:prstGeom prst="rect">
            <a:avLst/>
          </a:prstGeom>
        </p:spPr>
      </p:pic>
      <p:pic>
        <p:nvPicPr>
          <p:cNvPr id="97" name="图片 96">
            <a:extLst>
              <a:ext uri="{FF2B5EF4-FFF2-40B4-BE49-F238E27FC236}">
                <a16:creationId xmlns:a16="http://schemas.microsoft.com/office/drawing/2014/main" id="{3CE11C2D-4F99-AECC-10DD-0F04F214CFD0}"/>
              </a:ext>
            </a:extLst>
          </p:cNvPr>
          <p:cNvPicPr>
            <a:picLocks noChangeAspect="1"/>
          </p:cNvPicPr>
          <p:nvPr/>
        </p:nvPicPr>
        <p:blipFill>
          <a:blip r:embed="rId11"/>
          <a:stretch>
            <a:fillRect/>
          </a:stretch>
        </p:blipFill>
        <p:spPr>
          <a:xfrm>
            <a:off x="10495964" y="2912795"/>
            <a:ext cx="527050" cy="527050"/>
          </a:xfrm>
          <a:prstGeom prst="rect">
            <a:avLst/>
          </a:prstGeom>
        </p:spPr>
      </p:pic>
      <p:pic>
        <p:nvPicPr>
          <p:cNvPr id="100" name="图片 99">
            <a:extLst>
              <a:ext uri="{FF2B5EF4-FFF2-40B4-BE49-F238E27FC236}">
                <a16:creationId xmlns:a16="http://schemas.microsoft.com/office/drawing/2014/main" id="{50AE3FEB-8353-1465-1BB1-43E8B64B442F}"/>
              </a:ext>
            </a:extLst>
          </p:cNvPr>
          <p:cNvPicPr>
            <a:picLocks noChangeAspect="1"/>
          </p:cNvPicPr>
          <p:nvPr/>
        </p:nvPicPr>
        <p:blipFill>
          <a:blip r:embed="rId11"/>
          <a:stretch>
            <a:fillRect/>
          </a:stretch>
        </p:blipFill>
        <p:spPr>
          <a:xfrm>
            <a:off x="10252115" y="3848543"/>
            <a:ext cx="527050" cy="527050"/>
          </a:xfrm>
          <a:prstGeom prst="rect">
            <a:avLst/>
          </a:prstGeom>
        </p:spPr>
      </p:pic>
      <p:pic>
        <p:nvPicPr>
          <p:cNvPr id="101" name="图片 100">
            <a:extLst>
              <a:ext uri="{FF2B5EF4-FFF2-40B4-BE49-F238E27FC236}">
                <a16:creationId xmlns:a16="http://schemas.microsoft.com/office/drawing/2014/main" id="{DC9EB813-D843-03E2-D887-F6F99BC3E45B}"/>
              </a:ext>
            </a:extLst>
          </p:cNvPr>
          <p:cNvPicPr>
            <a:picLocks noChangeAspect="1"/>
          </p:cNvPicPr>
          <p:nvPr/>
        </p:nvPicPr>
        <p:blipFill>
          <a:blip r:embed="rId11"/>
          <a:stretch>
            <a:fillRect/>
          </a:stretch>
        </p:blipFill>
        <p:spPr>
          <a:xfrm>
            <a:off x="10484477" y="3848543"/>
            <a:ext cx="527050" cy="527050"/>
          </a:xfrm>
          <a:prstGeom prst="rect">
            <a:avLst/>
          </a:prstGeom>
        </p:spPr>
      </p:pic>
      <p:pic>
        <p:nvPicPr>
          <p:cNvPr id="102" name="图片 101">
            <a:extLst>
              <a:ext uri="{FF2B5EF4-FFF2-40B4-BE49-F238E27FC236}">
                <a16:creationId xmlns:a16="http://schemas.microsoft.com/office/drawing/2014/main" id="{2117552F-BD3D-D1EC-DDEF-54859D596B76}"/>
              </a:ext>
            </a:extLst>
          </p:cNvPr>
          <p:cNvPicPr>
            <a:picLocks noChangeAspect="1"/>
          </p:cNvPicPr>
          <p:nvPr/>
        </p:nvPicPr>
        <p:blipFill>
          <a:blip r:embed="rId11"/>
          <a:stretch>
            <a:fillRect/>
          </a:stretch>
        </p:blipFill>
        <p:spPr>
          <a:xfrm>
            <a:off x="10263602" y="4784291"/>
            <a:ext cx="527050" cy="527050"/>
          </a:xfrm>
          <a:prstGeom prst="rect">
            <a:avLst/>
          </a:prstGeom>
        </p:spPr>
      </p:pic>
      <p:pic>
        <p:nvPicPr>
          <p:cNvPr id="103" name="图片 102">
            <a:extLst>
              <a:ext uri="{FF2B5EF4-FFF2-40B4-BE49-F238E27FC236}">
                <a16:creationId xmlns:a16="http://schemas.microsoft.com/office/drawing/2014/main" id="{B81925CE-66AB-31E4-7919-189C30C588F0}"/>
              </a:ext>
            </a:extLst>
          </p:cNvPr>
          <p:cNvPicPr>
            <a:picLocks noChangeAspect="1"/>
          </p:cNvPicPr>
          <p:nvPr/>
        </p:nvPicPr>
        <p:blipFill>
          <a:blip r:embed="rId11"/>
          <a:stretch>
            <a:fillRect/>
          </a:stretch>
        </p:blipFill>
        <p:spPr>
          <a:xfrm>
            <a:off x="10495964" y="4784291"/>
            <a:ext cx="527050" cy="527050"/>
          </a:xfrm>
          <a:prstGeom prst="rect">
            <a:avLst/>
          </a:prstGeom>
        </p:spPr>
      </p:pic>
      <p:pic>
        <p:nvPicPr>
          <p:cNvPr id="104" name="图片 103">
            <a:extLst>
              <a:ext uri="{FF2B5EF4-FFF2-40B4-BE49-F238E27FC236}">
                <a16:creationId xmlns:a16="http://schemas.microsoft.com/office/drawing/2014/main" id="{BDF8F1C5-1437-D945-9A7F-B3BE779F86E6}"/>
              </a:ext>
            </a:extLst>
          </p:cNvPr>
          <p:cNvPicPr>
            <a:picLocks noChangeAspect="1"/>
          </p:cNvPicPr>
          <p:nvPr/>
        </p:nvPicPr>
        <p:blipFill>
          <a:blip r:embed="rId11"/>
          <a:stretch>
            <a:fillRect/>
          </a:stretch>
        </p:blipFill>
        <p:spPr>
          <a:xfrm>
            <a:off x="10674889" y="3857100"/>
            <a:ext cx="527050" cy="527050"/>
          </a:xfrm>
          <a:prstGeom prst="rect">
            <a:avLst/>
          </a:prstGeom>
        </p:spPr>
      </p:pic>
      <p:pic>
        <p:nvPicPr>
          <p:cNvPr id="112" name="图片 111">
            <a:extLst>
              <a:ext uri="{FF2B5EF4-FFF2-40B4-BE49-F238E27FC236}">
                <a16:creationId xmlns:a16="http://schemas.microsoft.com/office/drawing/2014/main" id="{9207741D-4385-A3EA-0028-556897233EE5}"/>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315623" y="3011173"/>
            <a:ext cx="527050" cy="527050"/>
          </a:xfrm>
          <a:prstGeom prst="rect">
            <a:avLst/>
          </a:prstGeom>
        </p:spPr>
      </p:pic>
      <p:pic>
        <p:nvPicPr>
          <p:cNvPr id="113" name="图片 112">
            <a:extLst>
              <a:ext uri="{FF2B5EF4-FFF2-40B4-BE49-F238E27FC236}">
                <a16:creationId xmlns:a16="http://schemas.microsoft.com/office/drawing/2014/main" id="{7BFB74C5-21E1-C826-90B9-FE6153AFE47F}"/>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615078" y="3011173"/>
            <a:ext cx="527050" cy="527050"/>
          </a:xfrm>
          <a:prstGeom prst="rect">
            <a:avLst/>
          </a:prstGeom>
        </p:spPr>
      </p:pic>
      <p:pic>
        <p:nvPicPr>
          <p:cNvPr id="114" name="图片 113">
            <a:extLst>
              <a:ext uri="{FF2B5EF4-FFF2-40B4-BE49-F238E27FC236}">
                <a16:creationId xmlns:a16="http://schemas.microsoft.com/office/drawing/2014/main" id="{7342E75C-031D-9472-25EB-CA50CC6536EF}"/>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973275" y="3011173"/>
            <a:ext cx="527050" cy="527050"/>
          </a:xfrm>
          <a:prstGeom prst="rect">
            <a:avLst/>
          </a:prstGeom>
        </p:spPr>
      </p:pic>
      <p:pic>
        <p:nvPicPr>
          <p:cNvPr id="116" name="图片 115">
            <a:extLst>
              <a:ext uri="{FF2B5EF4-FFF2-40B4-BE49-F238E27FC236}">
                <a16:creationId xmlns:a16="http://schemas.microsoft.com/office/drawing/2014/main" id="{D61D5CD8-F7F6-EF19-EF7F-007EA886C59A}"/>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355501" y="3009725"/>
            <a:ext cx="527050" cy="527050"/>
          </a:xfrm>
          <a:prstGeom prst="rect">
            <a:avLst/>
          </a:prstGeom>
        </p:spPr>
      </p:pic>
      <p:pic>
        <p:nvPicPr>
          <p:cNvPr id="117" name="图片 116">
            <a:extLst>
              <a:ext uri="{FF2B5EF4-FFF2-40B4-BE49-F238E27FC236}">
                <a16:creationId xmlns:a16="http://schemas.microsoft.com/office/drawing/2014/main" id="{B0BBDE9F-66EC-43E2-7B78-F17E967D9BE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710834" y="3010666"/>
            <a:ext cx="527050" cy="527050"/>
          </a:xfrm>
          <a:prstGeom prst="rect">
            <a:avLst/>
          </a:prstGeom>
        </p:spPr>
      </p:pic>
      <p:pic>
        <p:nvPicPr>
          <p:cNvPr id="118" name="图片 117">
            <a:extLst>
              <a:ext uri="{FF2B5EF4-FFF2-40B4-BE49-F238E27FC236}">
                <a16:creationId xmlns:a16="http://schemas.microsoft.com/office/drawing/2014/main" id="{F66F4E12-46B0-9F29-CE8D-1EA4C75CA5D3}"/>
              </a:ext>
            </a:extLst>
          </p:cNvPr>
          <p:cNvPicPr>
            <a:picLocks noChangeAspect="1"/>
          </p:cNvPicPr>
          <p:nvPr/>
        </p:nvPicPr>
        <p:blipFill>
          <a:blip r:embed="rId13"/>
          <a:stretch>
            <a:fillRect/>
          </a:stretch>
        </p:blipFill>
        <p:spPr>
          <a:xfrm>
            <a:off x="3785981" y="3723849"/>
            <a:ext cx="667002" cy="667002"/>
          </a:xfrm>
          <a:prstGeom prst="rect">
            <a:avLst/>
          </a:prstGeom>
        </p:spPr>
      </p:pic>
      <p:sp>
        <p:nvSpPr>
          <p:cNvPr id="120" name="文本框 119">
            <a:extLst>
              <a:ext uri="{FF2B5EF4-FFF2-40B4-BE49-F238E27FC236}">
                <a16:creationId xmlns:a16="http://schemas.microsoft.com/office/drawing/2014/main" id="{DED771D4-3704-5DF7-E3A0-5C75A948E993}"/>
              </a:ext>
            </a:extLst>
          </p:cNvPr>
          <p:cNvSpPr txBox="1"/>
          <p:nvPr/>
        </p:nvSpPr>
        <p:spPr>
          <a:xfrm>
            <a:off x="1139250" y="5784368"/>
            <a:ext cx="10062689" cy="919401"/>
          </a:xfrm>
          <a:prstGeom prst="roundRect">
            <a:avLst/>
          </a:prstGeom>
          <a:solidFill>
            <a:schemeClr val="accent4">
              <a:lumMod val="20000"/>
              <a:lumOff val="80000"/>
            </a:schemeClr>
          </a:solidFill>
        </p:spPr>
        <p:txBody>
          <a:bodyPr wrap="square" rtlCol="0">
            <a:spAutoFit/>
          </a:bodyPr>
          <a:lstStyle/>
          <a:p>
            <a:pPr algn="ctr"/>
            <a:r>
              <a:rPr lang="en-US" altLang="zh-CN" sz="2400" b="1" u="sng" dirty="0">
                <a:latin typeface="Abadi" panose="020B0604020104020204" pitchFamily="34" charset="0"/>
                <a:cs typeface="Calibri" panose="020F0502020204030204" pitchFamily="34" charset="0"/>
              </a:rPr>
              <a:t>Key question:</a:t>
            </a:r>
            <a:r>
              <a:rPr lang="en-US" altLang="zh-CN" sz="2400" b="1" dirty="0">
                <a:latin typeface="Abadi" panose="020B0604020104020204" pitchFamily="34" charset="0"/>
                <a:cs typeface="Calibri" panose="020F0502020204030204" pitchFamily="34" charset="0"/>
              </a:rPr>
              <a:t> </a:t>
            </a:r>
            <a:r>
              <a:rPr lang="en-US" altLang="zh-CN" sz="2400" dirty="0">
                <a:latin typeface="Abadi" panose="020B0604020104020204" pitchFamily="34" charset="0"/>
                <a:cs typeface="Calibri" panose="020F0502020204030204" pitchFamily="34" charset="0"/>
              </a:rPr>
              <a:t>Can we efficiently use the LLM to achieve </a:t>
            </a:r>
            <a:r>
              <a:rPr lang="en-US" altLang="zh-CN" sz="2400" dirty="0">
                <a:solidFill>
                  <a:srgbClr val="7030A0"/>
                </a:solidFill>
                <a:latin typeface="Abadi" panose="020B0604020104020204" pitchFamily="34" charset="0"/>
                <a:cs typeface="Calibri" panose="020F0502020204030204" pitchFamily="34" charset="0"/>
              </a:rPr>
              <a:t>“one model for all networking tasks” with even better performance</a:t>
            </a:r>
            <a:r>
              <a:rPr lang="en-US" altLang="zh-CN" sz="2400" dirty="0">
                <a:latin typeface="Abadi" panose="020B0604020104020204" pitchFamily="34" charset="0"/>
                <a:cs typeface="Calibri" panose="020F0502020204030204" pitchFamily="34" charset="0"/>
              </a:rPr>
              <a:t>?</a:t>
            </a:r>
            <a:endParaRPr lang="zh-CN" altLang="en-US" sz="2400" b="1" dirty="0">
              <a:latin typeface="Abadi" panose="020B0604020104020204" pitchFamily="34" charset="0"/>
              <a:cs typeface="Calibri" panose="020F0502020204030204" pitchFamily="34" charset="0"/>
            </a:endParaRPr>
          </a:p>
        </p:txBody>
      </p:sp>
      <p:sp>
        <p:nvSpPr>
          <p:cNvPr id="121" name="文本框 120">
            <a:extLst>
              <a:ext uri="{FF2B5EF4-FFF2-40B4-BE49-F238E27FC236}">
                <a16:creationId xmlns:a16="http://schemas.microsoft.com/office/drawing/2014/main" id="{D2DA0809-0B70-1C6B-E006-D5F179E64F97}"/>
              </a:ext>
            </a:extLst>
          </p:cNvPr>
          <p:cNvSpPr txBox="1"/>
          <p:nvPr/>
        </p:nvSpPr>
        <p:spPr>
          <a:xfrm>
            <a:off x="595557" y="4840743"/>
            <a:ext cx="3809535" cy="707886"/>
          </a:xfrm>
          <a:prstGeom prst="rect">
            <a:avLst/>
          </a:prstGeom>
          <a:noFill/>
        </p:spPr>
        <p:txBody>
          <a:bodyPr wrap="square" rtlCol="0">
            <a:spAutoFit/>
          </a:bodyPr>
          <a:lstStyle/>
          <a:p>
            <a:r>
              <a:rPr lang="en-US" altLang="zh-CN" sz="2000" dirty="0">
                <a:solidFill>
                  <a:srgbClr val="7030A0"/>
                </a:solidFill>
                <a:latin typeface="Abadi" panose="020B0604020104020204" pitchFamily="34" charset="0"/>
              </a:rPr>
              <a:t>Answer: Yes! Through our framework </a:t>
            </a:r>
            <a:r>
              <a:rPr lang="en-US" altLang="zh-CN" sz="2000" dirty="0" err="1">
                <a:solidFill>
                  <a:srgbClr val="7030A0"/>
                </a:solidFill>
                <a:latin typeface="Abadi" panose="020B0604020104020204" pitchFamily="34" charset="0"/>
              </a:rPr>
              <a:t>NetLLM</a:t>
            </a:r>
            <a:r>
              <a:rPr lang="en-US" altLang="zh-CN" sz="2000" dirty="0">
                <a:solidFill>
                  <a:srgbClr val="7030A0"/>
                </a:solidFill>
                <a:latin typeface="Abadi" panose="020B0604020104020204" pitchFamily="34" charset="0"/>
              </a:rPr>
              <a:t>!</a:t>
            </a:r>
            <a:endParaRPr lang="zh-CN" altLang="en-US" sz="2000" dirty="0">
              <a:solidFill>
                <a:srgbClr val="7030A0"/>
              </a:solidFill>
              <a:latin typeface="Abadi" panose="020B0604020104020204" pitchFamily="34" charset="0"/>
            </a:endParaRPr>
          </a:p>
        </p:txBody>
      </p:sp>
      <p:sp>
        <p:nvSpPr>
          <p:cNvPr id="122" name="矩形 121">
            <a:extLst>
              <a:ext uri="{FF2B5EF4-FFF2-40B4-BE49-F238E27FC236}">
                <a16:creationId xmlns:a16="http://schemas.microsoft.com/office/drawing/2014/main" id="{1062B351-FD4D-CF6C-4BE7-7F62EEA626BC}"/>
              </a:ext>
            </a:extLst>
          </p:cNvPr>
          <p:cNvSpPr/>
          <p:nvPr/>
        </p:nvSpPr>
        <p:spPr>
          <a:xfrm>
            <a:off x="3840470" y="3238910"/>
            <a:ext cx="592574" cy="1687831"/>
          </a:xfrm>
          <a:prstGeom prst="rect">
            <a:avLst/>
          </a:prstGeom>
          <a:solidFill>
            <a:schemeClr val="accent2">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tLang="zh-CN" sz="2400" dirty="0" err="1">
                <a:solidFill>
                  <a:schemeClr val="tx1"/>
                </a:solidFill>
                <a:latin typeface="Abadi" panose="020B0604020104020204" pitchFamily="34" charset="0"/>
                <a:cs typeface="Calibri" panose="020F0502020204030204" pitchFamily="34" charset="0"/>
              </a:rPr>
              <a:t>NetLLM</a:t>
            </a:r>
            <a:endParaRPr lang="zh-CN" altLang="en-US" sz="2400" dirty="0">
              <a:solidFill>
                <a:schemeClr val="tx1"/>
              </a:solidFill>
              <a:latin typeface="Abadi" panose="020B0604020104020204" pitchFamily="34" charset="0"/>
              <a:cs typeface="Calibri" panose="020F0502020204030204" pitchFamily="34" charset="0"/>
            </a:endParaRPr>
          </a:p>
        </p:txBody>
      </p:sp>
    </p:spTree>
    <p:extLst>
      <p:ext uri="{BB962C8B-B14F-4D97-AF65-F5344CB8AC3E}">
        <p14:creationId xmlns:p14="http://schemas.microsoft.com/office/powerpoint/2010/main" val="700170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2" end="2"/>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1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1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1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9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0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0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0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0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0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1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2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grpId="0" nodeType="clickEffect">
                                  <p:stCondLst>
                                    <p:cond delay="0"/>
                                  </p:stCondLst>
                                  <p:childTnLst>
                                    <p:set>
                                      <p:cBhvr>
                                        <p:cTn id="82" dur="1" fill="hold">
                                          <p:stCondLst>
                                            <p:cond delay="0"/>
                                          </p:stCondLst>
                                        </p:cTn>
                                        <p:tgtEl>
                                          <p:spTgt spid="122"/>
                                        </p:tgtEl>
                                        <p:attrNameLst>
                                          <p:attrName>style.visibility</p:attrName>
                                        </p:attrNameLst>
                                      </p:cBhvr>
                                      <p:to>
                                        <p:strVal val="visible"/>
                                      </p:to>
                                    </p:set>
                                    <p:animEffect transition="in" filter="wipe(down)">
                                      <p:cBhvr>
                                        <p:cTn id="83" dur="500"/>
                                        <p:tgtEl>
                                          <p:spTgt spid="122"/>
                                        </p:tgtEl>
                                      </p:cBhvr>
                                    </p:animEffec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44" grpId="0" animBg="1"/>
      <p:bldP spid="50" grpId="0"/>
      <p:bldP spid="120" grpId="0" animBg="1"/>
      <p:bldP spid="121" grpId="0"/>
      <p:bldP spid="12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0346" y="1029596"/>
            <a:ext cx="11711305" cy="4602854"/>
          </a:xfrm>
        </p:spPr>
        <p:txBody>
          <a:bodyPr anchor="ctr">
            <a:normAutofit/>
          </a:bodyPr>
          <a:lstStyle/>
          <a:p>
            <a:r>
              <a:rPr lang="en-US" sz="4400" u="sng" dirty="0">
                <a:solidFill>
                  <a:srgbClr val="C00000"/>
                </a:solidFill>
                <a:latin typeface="Abadi" panose="020B0604020104020204" pitchFamily="34" charset="0"/>
                <a:ea typeface="黑体" panose="02010609060101010101" pitchFamily="49" charset="-122"/>
              </a:rPr>
              <a:t>Part 3</a:t>
            </a:r>
            <a:br>
              <a:rPr lang="en-US" sz="4400" dirty="0">
                <a:solidFill>
                  <a:srgbClr val="C00000"/>
                </a:solidFill>
                <a:latin typeface="Abadi" panose="020B0604020104020204" pitchFamily="34" charset="0"/>
                <a:ea typeface="黑体" panose="02010609060101010101" pitchFamily="49" charset="-122"/>
              </a:rPr>
            </a:br>
            <a:r>
              <a:rPr lang="en-US" sz="4400" dirty="0">
                <a:solidFill>
                  <a:schemeClr val="bg1">
                    <a:lumMod val="75000"/>
                  </a:schemeClr>
                </a:solidFill>
                <a:latin typeface="Abadi" panose="020B0604020104020204" pitchFamily="34" charset="0"/>
                <a:ea typeface="黑体" panose="02010609060101010101" pitchFamily="49" charset="-122"/>
              </a:rPr>
              <a:t>Why, What, </a:t>
            </a:r>
            <a:r>
              <a:rPr lang="en-US" sz="4400" dirty="0">
                <a:solidFill>
                  <a:srgbClr val="C00000"/>
                </a:solidFill>
                <a:latin typeface="Abadi" panose="020B0604020104020204" pitchFamily="34" charset="0"/>
                <a:ea typeface="黑体" panose="02010609060101010101" pitchFamily="49" charset="-122"/>
              </a:rPr>
              <a:t>How</a:t>
            </a:r>
            <a:r>
              <a:rPr lang="en-US" sz="4400" dirty="0">
                <a:solidFill>
                  <a:schemeClr val="bg1">
                    <a:lumMod val="75000"/>
                  </a:schemeClr>
                </a:solidFill>
                <a:latin typeface="Abadi" panose="020B0604020104020204" pitchFamily="34" charset="0"/>
                <a:ea typeface="黑体" panose="02010609060101010101" pitchFamily="49" charset="-122"/>
              </a:rPr>
              <a:t>, </a:t>
            </a:r>
            <a:r>
              <a:rPr lang="en-US" altLang="zh-CN" sz="4400" dirty="0">
                <a:solidFill>
                  <a:schemeClr val="bg1">
                    <a:lumMod val="75000"/>
                  </a:schemeClr>
                </a:solidFill>
                <a:latin typeface="Abadi" panose="020B0604020104020204" pitchFamily="34" charset="0"/>
                <a:ea typeface="黑体" panose="02010609060101010101" pitchFamily="49" charset="-122"/>
              </a:rPr>
              <a:t>Evaluation</a:t>
            </a:r>
            <a:endParaRPr lang="en-US" sz="4400" dirty="0">
              <a:solidFill>
                <a:schemeClr val="bg1">
                  <a:lumMod val="75000"/>
                </a:schemeClr>
              </a:solidFill>
              <a:latin typeface="Abadi" panose="020B0604020104020204" pitchFamily="34" charset="0"/>
              <a:ea typeface="黑体" panose="02010609060101010101" pitchFamily="49" charset="-122"/>
            </a:endParaRPr>
          </a:p>
        </p:txBody>
      </p:sp>
      <p:sp>
        <p:nvSpPr>
          <p:cNvPr id="4" name="Slide Number Placeholder 3"/>
          <p:cNvSpPr>
            <a:spLocks noGrp="1"/>
          </p:cNvSpPr>
          <p:nvPr>
            <p:ph type="sldNum" sz="quarter" idx="12"/>
          </p:nvPr>
        </p:nvSpPr>
        <p:spPr>
          <a:xfrm>
            <a:off x="9448800" y="6492875"/>
            <a:ext cx="2743200" cy="365125"/>
          </a:xfrm>
        </p:spPr>
        <p:txBody>
          <a:bodyPr/>
          <a:lstStyle/>
          <a:p>
            <a:fld id="{F2CE9AF3-E478-4743-B934-A2BE37569EF9}" type="slidenum">
              <a:rPr lang="zh-CN" altLang="en-US" smtClean="0"/>
              <a:t>11</a:t>
            </a:fld>
            <a:endParaRPr lang="zh-CN" altLang="en-US" dirty="0"/>
          </a:p>
        </p:txBody>
      </p:sp>
      <p:sp>
        <p:nvSpPr>
          <p:cNvPr id="3" name="TextBox 8">
            <a:extLst>
              <a:ext uri="{FF2B5EF4-FFF2-40B4-BE49-F238E27FC236}">
                <a16:creationId xmlns:a16="http://schemas.microsoft.com/office/drawing/2014/main" id="{405D1C52-55E4-12E6-1D8D-D32A52EF48D0}"/>
              </a:ext>
            </a:extLst>
          </p:cNvPr>
          <p:cNvSpPr txBox="1"/>
          <p:nvPr/>
        </p:nvSpPr>
        <p:spPr>
          <a:xfrm>
            <a:off x="2002218" y="4044409"/>
            <a:ext cx="8187559" cy="913070"/>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200" dirty="0">
                <a:solidFill>
                  <a:srgbClr val="C00000"/>
                </a:solidFill>
                <a:latin typeface="Abadi" panose="020B0604020104020204" pitchFamily="34" charset="0"/>
                <a:cs typeface="Calibri" panose="020F0502020204030204" pitchFamily="34" charset="0"/>
              </a:rPr>
              <a:t>How we approach our goal</a:t>
            </a:r>
            <a:br>
              <a:rPr lang="en-US" altLang="zh-CN" sz="3200" dirty="0">
                <a:solidFill>
                  <a:srgbClr val="C00000"/>
                </a:solidFill>
                <a:latin typeface="Abadi" panose="020B0604020104020204" pitchFamily="34" charset="0"/>
                <a:cs typeface="Calibri" panose="020F0502020204030204" pitchFamily="34" charset="0"/>
              </a:rPr>
            </a:br>
            <a:endParaRPr lang="en-US" altLang="zh-CN" sz="3200" baseline="30000" dirty="0">
              <a:solidFill>
                <a:srgbClr val="C00000"/>
              </a:solidFill>
              <a:latin typeface="Abadi" panose="020B0604020104020204" pitchFamily="34" charset="0"/>
              <a:cs typeface="Calibri" panose="020F0502020204030204" pitchFamily="34" charset="0"/>
            </a:endParaRPr>
          </a:p>
        </p:txBody>
      </p:sp>
    </p:spTree>
    <p:extLst>
      <p:ext uri="{BB962C8B-B14F-4D97-AF65-F5344CB8AC3E}">
        <p14:creationId xmlns:p14="http://schemas.microsoft.com/office/powerpoint/2010/main" val="2220000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7BB5B6-E180-58B8-2A5C-F84E03ADB0F9}"/>
              </a:ext>
            </a:extLst>
          </p:cNvPr>
          <p:cNvSpPr>
            <a:spLocks noGrp="1"/>
          </p:cNvSpPr>
          <p:nvPr>
            <p:ph type="title"/>
          </p:nvPr>
        </p:nvSpPr>
        <p:spPr>
          <a:xfrm>
            <a:off x="347870" y="19984"/>
            <a:ext cx="11449992" cy="1008668"/>
          </a:xfrm>
        </p:spPr>
        <p:txBody>
          <a:bodyPr/>
          <a:lstStyle/>
          <a:p>
            <a:r>
              <a:rPr lang="en-US" altLang="zh-CN" dirty="0">
                <a:latin typeface="Abadi" panose="020B0604020104020204" pitchFamily="34" charset="0"/>
              </a:rPr>
              <a:t>Overview of </a:t>
            </a:r>
            <a:r>
              <a:rPr lang="en-US" altLang="zh-CN" dirty="0" err="1">
                <a:latin typeface="Abadi" panose="020B0604020104020204" pitchFamily="34" charset="0"/>
              </a:rPr>
              <a:t>NetLLM</a:t>
            </a:r>
            <a:endParaRPr lang="zh-CN" altLang="en-US" dirty="0"/>
          </a:p>
        </p:txBody>
      </p:sp>
      <p:sp>
        <p:nvSpPr>
          <p:cNvPr id="3" name="内容占位符 2">
            <a:extLst>
              <a:ext uri="{FF2B5EF4-FFF2-40B4-BE49-F238E27FC236}">
                <a16:creationId xmlns:a16="http://schemas.microsoft.com/office/drawing/2014/main" id="{C717CF68-5CDF-9181-CF0A-DD67D97C511A}"/>
              </a:ext>
            </a:extLst>
          </p:cNvPr>
          <p:cNvSpPr>
            <a:spLocks noGrp="1"/>
          </p:cNvSpPr>
          <p:nvPr>
            <p:ph idx="1"/>
          </p:nvPr>
        </p:nvSpPr>
        <p:spPr>
          <a:xfrm>
            <a:off x="347870" y="1149742"/>
            <a:ext cx="11559208" cy="4859171"/>
          </a:xfrm>
        </p:spPr>
        <p:txBody>
          <a:bodyPr>
            <a:normAutofit/>
          </a:bodyPr>
          <a:lstStyle/>
          <a:p>
            <a:pPr marL="0" indent="0">
              <a:lnSpc>
                <a:spcPct val="100000"/>
              </a:lnSpc>
              <a:buNone/>
            </a:pPr>
            <a:r>
              <a:rPr lang="en-US" altLang="zh-CN" dirty="0" err="1">
                <a:latin typeface="Abadi" panose="020B0604020104020204" pitchFamily="34" charset="0"/>
              </a:rPr>
              <a:t>NetLLM</a:t>
            </a:r>
            <a:r>
              <a:rPr lang="en-US" altLang="zh-CN" dirty="0">
                <a:latin typeface="Abadi" panose="020B0604020104020204" pitchFamily="34" charset="0"/>
              </a:rPr>
              <a:t>: the first framework to </a:t>
            </a:r>
            <a:r>
              <a:rPr lang="en-US" altLang="zh-CN" dirty="0">
                <a:solidFill>
                  <a:srgbClr val="7030A0"/>
                </a:solidFill>
                <a:latin typeface="Abadi" panose="020B0604020104020204" pitchFamily="34" charset="0"/>
              </a:rPr>
              <a:t>adapt the LLM to solve networking tasks with low efforts. </a:t>
            </a:r>
          </a:p>
          <a:p>
            <a:pPr>
              <a:lnSpc>
                <a:spcPct val="100000"/>
              </a:lnSpc>
              <a:spcBef>
                <a:spcPts val="600"/>
              </a:spcBef>
            </a:pPr>
            <a:r>
              <a:rPr lang="en-US" altLang="zh-CN" sz="2400" dirty="0">
                <a:latin typeface="Abadi" panose="020B0604020104020204" pitchFamily="34" charset="0"/>
              </a:rPr>
              <a:t> Multimodal encoder </a:t>
            </a:r>
            <a:r>
              <a:rPr lang="en-US" altLang="zh-CN" sz="2000" dirty="0">
                <a:solidFill>
                  <a:srgbClr val="7030A0"/>
                </a:solidFill>
                <a:latin typeface="Abadi" panose="020B0604020104020204" pitchFamily="34" charset="0"/>
              </a:rPr>
              <a:t>(let LLM understand networking information effectively)</a:t>
            </a:r>
          </a:p>
          <a:p>
            <a:pPr>
              <a:lnSpc>
                <a:spcPct val="100000"/>
              </a:lnSpc>
              <a:spcBef>
                <a:spcPts val="600"/>
              </a:spcBef>
            </a:pPr>
            <a:r>
              <a:rPr lang="en-US" altLang="zh-CN" sz="2400" dirty="0">
                <a:latin typeface="Abadi" panose="020B0604020104020204" pitchFamily="34" charset="0"/>
              </a:rPr>
              <a:t> Networking head </a:t>
            </a:r>
            <a:r>
              <a:rPr lang="en-US" altLang="zh-CN" sz="2000" dirty="0">
                <a:solidFill>
                  <a:srgbClr val="7030A0"/>
                </a:solidFill>
                <a:latin typeface="Abadi" panose="020B0604020104020204" pitchFamily="34" charset="0"/>
              </a:rPr>
              <a:t>(let LLM generate answers for networking efficiently)</a:t>
            </a:r>
          </a:p>
          <a:p>
            <a:pPr>
              <a:lnSpc>
                <a:spcPct val="100000"/>
              </a:lnSpc>
              <a:spcBef>
                <a:spcPts val="600"/>
              </a:spcBef>
            </a:pPr>
            <a:r>
              <a:rPr lang="en-US" altLang="zh-CN" sz="2400" dirty="0">
                <a:latin typeface="Abadi" panose="020B0604020104020204" pitchFamily="34" charset="0"/>
              </a:rPr>
              <a:t> Data-driven low-rank networking adaptation </a:t>
            </a:r>
            <a:r>
              <a:rPr lang="en-US" altLang="zh-CN" sz="2000" dirty="0">
                <a:solidFill>
                  <a:srgbClr val="7030A0"/>
                </a:solidFill>
                <a:latin typeface="Abadi" panose="020B0604020104020204" pitchFamily="34" charset="0"/>
              </a:rPr>
              <a:t>(let LLM learn networking knowledge efficiently)</a:t>
            </a:r>
          </a:p>
          <a:p>
            <a:pPr>
              <a:lnSpc>
                <a:spcPct val="100000"/>
              </a:lnSpc>
            </a:pPr>
            <a:endParaRPr lang="zh-CN" altLang="en-US" sz="2400" dirty="0">
              <a:latin typeface="Abadi" panose="020B0604020104020204" pitchFamily="34" charset="0"/>
            </a:endParaRPr>
          </a:p>
        </p:txBody>
      </p:sp>
      <p:pic>
        <p:nvPicPr>
          <p:cNvPr id="8" name="图片 7">
            <a:extLst>
              <a:ext uri="{FF2B5EF4-FFF2-40B4-BE49-F238E27FC236}">
                <a16:creationId xmlns:a16="http://schemas.microsoft.com/office/drawing/2014/main" id="{E0A8E1A9-E0FA-3477-3B8D-CF624E00A4E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4360" y="5173864"/>
            <a:ext cx="576638" cy="576638"/>
          </a:xfrm>
          <a:prstGeom prst="rect">
            <a:avLst/>
          </a:prstGeom>
        </p:spPr>
      </p:pic>
      <p:pic>
        <p:nvPicPr>
          <p:cNvPr id="35" name="图片 34">
            <a:extLst>
              <a:ext uri="{FF2B5EF4-FFF2-40B4-BE49-F238E27FC236}">
                <a16:creationId xmlns:a16="http://schemas.microsoft.com/office/drawing/2014/main" id="{606DD72F-72DA-6C87-3174-6C668B59CEA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4360" y="4434561"/>
            <a:ext cx="576638" cy="576638"/>
          </a:xfrm>
          <a:prstGeom prst="rect">
            <a:avLst/>
          </a:prstGeom>
        </p:spPr>
      </p:pic>
      <p:pic>
        <p:nvPicPr>
          <p:cNvPr id="37" name="图片 36">
            <a:extLst>
              <a:ext uri="{FF2B5EF4-FFF2-40B4-BE49-F238E27FC236}">
                <a16:creationId xmlns:a16="http://schemas.microsoft.com/office/drawing/2014/main" id="{F24407DF-238C-0539-7E79-1FC30155DF1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28269" y="3792303"/>
            <a:ext cx="508819" cy="508819"/>
          </a:xfrm>
          <a:prstGeom prst="rect">
            <a:avLst/>
          </a:prstGeom>
        </p:spPr>
      </p:pic>
      <p:sp>
        <p:nvSpPr>
          <p:cNvPr id="38" name="文本框 37">
            <a:extLst>
              <a:ext uri="{FF2B5EF4-FFF2-40B4-BE49-F238E27FC236}">
                <a16:creationId xmlns:a16="http://schemas.microsoft.com/office/drawing/2014/main" id="{75C2264D-DCA2-53D4-2EA1-7917428693DA}"/>
              </a:ext>
            </a:extLst>
          </p:cNvPr>
          <p:cNvSpPr txBox="1"/>
          <p:nvPr/>
        </p:nvSpPr>
        <p:spPr>
          <a:xfrm>
            <a:off x="818220" y="5656159"/>
            <a:ext cx="928915" cy="400110"/>
          </a:xfrm>
          <a:prstGeom prst="rect">
            <a:avLst/>
          </a:prstGeom>
          <a:noFill/>
        </p:spPr>
        <p:txBody>
          <a:bodyPr wrap="square" rtlCol="0">
            <a:spAutoFit/>
          </a:bodyPr>
          <a:lstStyle/>
          <a:p>
            <a:pPr algn="ctr"/>
            <a:r>
              <a:rPr lang="en-US" altLang="zh-CN" sz="2000" b="1" dirty="0">
                <a:latin typeface="Abadi" panose="020B0604020104020204" pitchFamily="34" charset="0"/>
              </a:rPr>
              <a:t>…</a:t>
            </a:r>
            <a:endParaRPr lang="zh-CN" altLang="en-US" sz="2000" b="1" dirty="0">
              <a:latin typeface="Abadi" panose="020B0604020104020204" pitchFamily="34" charset="0"/>
            </a:endParaRPr>
          </a:p>
        </p:txBody>
      </p:sp>
      <p:sp>
        <p:nvSpPr>
          <p:cNvPr id="39" name="梯形 38">
            <a:extLst>
              <a:ext uri="{FF2B5EF4-FFF2-40B4-BE49-F238E27FC236}">
                <a16:creationId xmlns:a16="http://schemas.microsoft.com/office/drawing/2014/main" id="{8347F079-FB84-CE2F-42AB-250476551102}"/>
              </a:ext>
            </a:extLst>
          </p:cNvPr>
          <p:cNvSpPr/>
          <p:nvPr/>
        </p:nvSpPr>
        <p:spPr>
          <a:xfrm rot="16200000">
            <a:off x="1690565" y="4512399"/>
            <a:ext cx="2177143" cy="718457"/>
          </a:xfrm>
          <a:prstGeom prst="trapezoid">
            <a:avLst/>
          </a:prstGeom>
          <a:solidFill>
            <a:schemeClr val="accent1">
              <a:lumMod val="20000"/>
              <a:lumOff val="8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Abadi" panose="020B0604020104020204" pitchFamily="34" charset="0"/>
              </a:rPr>
              <a:t>Multimodal Encoder</a:t>
            </a:r>
            <a:endParaRPr lang="zh-CN" altLang="en-US" dirty="0">
              <a:solidFill>
                <a:schemeClr val="tx1"/>
              </a:solidFill>
              <a:latin typeface="Abadi" panose="020B0604020104020204" pitchFamily="34" charset="0"/>
            </a:endParaRPr>
          </a:p>
        </p:txBody>
      </p:sp>
      <p:sp>
        <p:nvSpPr>
          <p:cNvPr id="40" name="箭头: 右 39">
            <a:extLst>
              <a:ext uri="{FF2B5EF4-FFF2-40B4-BE49-F238E27FC236}">
                <a16:creationId xmlns:a16="http://schemas.microsoft.com/office/drawing/2014/main" id="{792861A7-09AC-B7C1-F5F0-8924EF3B2B87}"/>
              </a:ext>
            </a:extLst>
          </p:cNvPr>
          <p:cNvSpPr/>
          <p:nvPr/>
        </p:nvSpPr>
        <p:spPr>
          <a:xfrm>
            <a:off x="1807955" y="3886481"/>
            <a:ext cx="384628" cy="320462"/>
          </a:xfrm>
          <a:prstGeom prst="rightArrow">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箭头: 右 40">
            <a:extLst>
              <a:ext uri="{FF2B5EF4-FFF2-40B4-BE49-F238E27FC236}">
                <a16:creationId xmlns:a16="http://schemas.microsoft.com/office/drawing/2014/main" id="{850AA6B7-924B-CF29-DC25-63CDCA318755}"/>
              </a:ext>
            </a:extLst>
          </p:cNvPr>
          <p:cNvSpPr/>
          <p:nvPr/>
        </p:nvSpPr>
        <p:spPr>
          <a:xfrm>
            <a:off x="1807955" y="4657289"/>
            <a:ext cx="384628" cy="320462"/>
          </a:xfrm>
          <a:prstGeom prst="rightArrow">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箭头: 右 41">
            <a:extLst>
              <a:ext uri="{FF2B5EF4-FFF2-40B4-BE49-F238E27FC236}">
                <a16:creationId xmlns:a16="http://schemas.microsoft.com/office/drawing/2014/main" id="{EE6615D9-9831-4EF6-7937-407312B7C284}"/>
              </a:ext>
            </a:extLst>
          </p:cNvPr>
          <p:cNvSpPr/>
          <p:nvPr/>
        </p:nvSpPr>
        <p:spPr>
          <a:xfrm>
            <a:off x="1807955" y="5402196"/>
            <a:ext cx="384628" cy="320462"/>
          </a:xfrm>
          <a:prstGeom prst="rightArrow">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箭头: 右 42">
            <a:extLst>
              <a:ext uri="{FF2B5EF4-FFF2-40B4-BE49-F238E27FC236}">
                <a16:creationId xmlns:a16="http://schemas.microsoft.com/office/drawing/2014/main" id="{BED8D6EC-49C2-FE16-5CBF-1189C9807700}"/>
              </a:ext>
            </a:extLst>
          </p:cNvPr>
          <p:cNvSpPr/>
          <p:nvPr/>
        </p:nvSpPr>
        <p:spPr>
          <a:xfrm>
            <a:off x="3339212" y="3886481"/>
            <a:ext cx="384628" cy="320462"/>
          </a:xfrm>
          <a:prstGeom prst="rightArrow">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箭头: 右 43">
            <a:extLst>
              <a:ext uri="{FF2B5EF4-FFF2-40B4-BE49-F238E27FC236}">
                <a16:creationId xmlns:a16="http://schemas.microsoft.com/office/drawing/2014/main" id="{29C37CDC-E7FE-16D7-6658-2AE26A16BB5D}"/>
              </a:ext>
            </a:extLst>
          </p:cNvPr>
          <p:cNvSpPr/>
          <p:nvPr/>
        </p:nvSpPr>
        <p:spPr>
          <a:xfrm>
            <a:off x="3339212" y="4657289"/>
            <a:ext cx="384628" cy="320462"/>
          </a:xfrm>
          <a:prstGeom prst="rightArrow">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箭头: 右 44">
            <a:extLst>
              <a:ext uri="{FF2B5EF4-FFF2-40B4-BE49-F238E27FC236}">
                <a16:creationId xmlns:a16="http://schemas.microsoft.com/office/drawing/2014/main" id="{241E157E-15BF-F405-54ED-EBE4810D06FD}"/>
              </a:ext>
            </a:extLst>
          </p:cNvPr>
          <p:cNvSpPr/>
          <p:nvPr/>
        </p:nvSpPr>
        <p:spPr>
          <a:xfrm>
            <a:off x="3339212" y="5402196"/>
            <a:ext cx="384628" cy="320462"/>
          </a:xfrm>
          <a:prstGeom prst="rightArrow">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7" name="图片 46">
            <a:extLst>
              <a:ext uri="{FF2B5EF4-FFF2-40B4-BE49-F238E27FC236}">
                <a16:creationId xmlns:a16="http://schemas.microsoft.com/office/drawing/2014/main" id="{0A224AE9-7276-E640-2289-97D43F9E11A2}"/>
              </a:ext>
            </a:extLst>
          </p:cNvPr>
          <p:cNvPicPr>
            <a:picLocks noChangeAspect="1"/>
          </p:cNvPicPr>
          <p:nvPr/>
        </p:nvPicPr>
        <p:blipFill>
          <a:blip r:embed="rId6"/>
          <a:stretch>
            <a:fillRect/>
          </a:stretch>
        </p:blipFill>
        <p:spPr>
          <a:xfrm>
            <a:off x="3811139" y="3886481"/>
            <a:ext cx="938212" cy="1938337"/>
          </a:xfrm>
          <a:prstGeom prst="rect">
            <a:avLst/>
          </a:prstGeom>
        </p:spPr>
      </p:pic>
      <p:sp>
        <p:nvSpPr>
          <p:cNvPr id="49" name="矩形 48">
            <a:extLst>
              <a:ext uri="{FF2B5EF4-FFF2-40B4-BE49-F238E27FC236}">
                <a16:creationId xmlns:a16="http://schemas.microsoft.com/office/drawing/2014/main" id="{9D375F5F-A2FE-7126-FBE0-A2F73F9B539D}"/>
              </a:ext>
            </a:extLst>
          </p:cNvPr>
          <p:cNvSpPr/>
          <p:nvPr/>
        </p:nvSpPr>
        <p:spPr>
          <a:xfrm>
            <a:off x="4972724" y="3783055"/>
            <a:ext cx="975233" cy="2177143"/>
          </a:xfrm>
          <a:prstGeom prst="rect">
            <a:avLst/>
          </a:prstGeom>
          <a:solidFill>
            <a:srgbClr val="EBFDFA"/>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Abadi" panose="020B0604020104020204" pitchFamily="34" charset="0"/>
                <a:cs typeface="Calibri" panose="020F0502020204030204" pitchFamily="34" charset="0"/>
              </a:rPr>
              <a:t>LLM</a:t>
            </a:r>
            <a:endParaRPr lang="zh-CN" altLang="en-US" sz="2400" dirty="0">
              <a:solidFill>
                <a:schemeClr val="tx1"/>
              </a:solidFill>
              <a:latin typeface="Abadi" panose="020B0604020104020204" pitchFamily="34" charset="0"/>
              <a:cs typeface="Calibri" panose="020F0502020204030204" pitchFamily="34" charset="0"/>
            </a:endParaRPr>
          </a:p>
        </p:txBody>
      </p:sp>
      <p:sp>
        <p:nvSpPr>
          <p:cNvPr id="53" name="梯形 52">
            <a:extLst>
              <a:ext uri="{FF2B5EF4-FFF2-40B4-BE49-F238E27FC236}">
                <a16:creationId xmlns:a16="http://schemas.microsoft.com/office/drawing/2014/main" id="{5FF0BD08-8487-E0ED-DC91-ACF3FAE2C6E3}"/>
              </a:ext>
            </a:extLst>
          </p:cNvPr>
          <p:cNvSpPr/>
          <p:nvPr/>
        </p:nvSpPr>
        <p:spPr>
          <a:xfrm rot="5400000">
            <a:off x="6759228" y="4512398"/>
            <a:ext cx="2177143" cy="718457"/>
          </a:xfrm>
          <a:prstGeom prst="trapezoid">
            <a:avLst/>
          </a:prstGeom>
          <a:solidFill>
            <a:schemeClr val="accent6">
              <a:lumMod val="20000"/>
              <a:lumOff val="8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Abadi" panose="020B0604020104020204" pitchFamily="34" charset="0"/>
              </a:rPr>
              <a:t>Networking</a:t>
            </a:r>
          </a:p>
          <a:p>
            <a:pPr algn="ctr"/>
            <a:r>
              <a:rPr lang="en-US" altLang="zh-CN" dirty="0">
                <a:solidFill>
                  <a:schemeClr val="tx1"/>
                </a:solidFill>
                <a:latin typeface="Abadi" panose="020B0604020104020204" pitchFamily="34" charset="0"/>
              </a:rPr>
              <a:t> Head</a:t>
            </a:r>
            <a:endParaRPr lang="zh-CN" altLang="en-US" dirty="0">
              <a:solidFill>
                <a:schemeClr val="tx1"/>
              </a:solidFill>
              <a:latin typeface="Abadi" panose="020B0604020104020204" pitchFamily="34" charset="0"/>
            </a:endParaRPr>
          </a:p>
        </p:txBody>
      </p:sp>
      <p:sp>
        <p:nvSpPr>
          <p:cNvPr id="54" name="箭头: 右 53">
            <a:extLst>
              <a:ext uri="{FF2B5EF4-FFF2-40B4-BE49-F238E27FC236}">
                <a16:creationId xmlns:a16="http://schemas.microsoft.com/office/drawing/2014/main" id="{1E352F20-9EB3-42A0-4DCF-3DB3280AB4EE}"/>
              </a:ext>
            </a:extLst>
          </p:cNvPr>
          <p:cNvSpPr/>
          <p:nvPr/>
        </p:nvSpPr>
        <p:spPr>
          <a:xfrm>
            <a:off x="6812356" y="3886481"/>
            <a:ext cx="384628" cy="320462"/>
          </a:xfrm>
          <a:prstGeom prst="rightArrow">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箭头: 右 54">
            <a:extLst>
              <a:ext uri="{FF2B5EF4-FFF2-40B4-BE49-F238E27FC236}">
                <a16:creationId xmlns:a16="http://schemas.microsoft.com/office/drawing/2014/main" id="{A7843814-FA9D-14C1-2B91-A6F5D4B8944F}"/>
              </a:ext>
            </a:extLst>
          </p:cNvPr>
          <p:cNvSpPr/>
          <p:nvPr/>
        </p:nvSpPr>
        <p:spPr>
          <a:xfrm>
            <a:off x="6812356" y="4657289"/>
            <a:ext cx="384628" cy="320462"/>
          </a:xfrm>
          <a:prstGeom prst="rightArrow">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箭头: 右 55">
            <a:extLst>
              <a:ext uri="{FF2B5EF4-FFF2-40B4-BE49-F238E27FC236}">
                <a16:creationId xmlns:a16="http://schemas.microsoft.com/office/drawing/2014/main" id="{A0EA7B37-F870-0193-B668-BE7048A1099A}"/>
              </a:ext>
            </a:extLst>
          </p:cNvPr>
          <p:cNvSpPr/>
          <p:nvPr/>
        </p:nvSpPr>
        <p:spPr>
          <a:xfrm>
            <a:off x="6812356" y="5402196"/>
            <a:ext cx="384628" cy="320462"/>
          </a:xfrm>
          <a:prstGeom prst="rightArrow">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8" name="图片 57">
            <a:extLst>
              <a:ext uri="{FF2B5EF4-FFF2-40B4-BE49-F238E27FC236}">
                <a16:creationId xmlns:a16="http://schemas.microsoft.com/office/drawing/2014/main" id="{D1337FB6-73BE-6C9F-C19A-22312FF8297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131749" y="5351093"/>
            <a:ext cx="536278" cy="536278"/>
          </a:xfrm>
          <a:prstGeom prst="rect">
            <a:avLst/>
          </a:prstGeom>
        </p:spPr>
      </p:pic>
      <p:pic>
        <p:nvPicPr>
          <p:cNvPr id="60" name="图片 59">
            <a:extLst>
              <a:ext uri="{FF2B5EF4-FFF2-40B4-BE49-F238E27FC236}">
                <a16:creationId xmlns:a16="http://schemas.microsoft.com/office/drawing/2014/main" id="{3A34EAD6-FE84-385D-77BE-6DD3804D3A6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159981" y="4620302"/>
            <a:ext cx="508046" cy="508046"/>
          </a:xfrm>
          <a:prstGeom prst="rect">
            <a:avLst/>
          </a:prstGeom>
        </p:spPr>
      </p:pic>
      <p:pic>
        <p:nvPicPr>
          <p:cNvPr id="62" name="图片 61">
            <a:extLst>
              <a:ext uri="{FF2B5EF4-FFF2-40B4-BE49-F238E27FC236}">
                <a16:creationId xmlns:a16="http://schemas.microsoft.com/office/drawing/2014/main" id="{0D73C031-EBF6-AFE9-386B-E0E9027C6111}"/>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080557" y="3783055"/>
            <a:ext cx="638661" cy="638661"/>
          </a:xfrm>
          <a:prstGeom prst="rect">
            <a:avLst/>
          </a:prstGeom>
        </p:spPr>
      </p:pic>
      <p:sp>
        <p:nvSpPr>
          <p:cNvPr id="63" name="文本框 62">
            <a:extLst>
              <a:ext uri="{FF2B5EF4-FFF2-40B4-BE49-F238E27FC236}">
                <a16:creationId xmlns:a16="http://schemas.microsoft.com/office/drawing/2014/main" id="{92F7315C-6ED1-EF0B-7F7D-6BA2CD99EA0E}"/>
              </a:ext>
            </a:extLst>
          </p:cNvPr>
          <p:cNvSpPr txBox="1"/>
          <p:nvPr/>
        </p:nvSpPr>
        <p:spPr>
          <a:xfrm>
            <a:off x="9809351" y="3812557"/>
            <a:ext cx="1323747" cy="523220"/>
          </a:xfrm>
          <a:prstGeom prst="rect">
            <a:avLst/>
          </a:prstGeom>
          <a:noFill/>
        </p:spPr>
        <p:txBody>
          <a:bodyPr wrap="square" rtlCol="0">
            <a:spAutoFit/>
          </a:bodyPr>
          <a:lstStyle/>
          <a:p>
            <a:pPr algn="ctr"/>
            <a:r>
              <a:rPr lang="en-US" altLang="zh-CN" sz="1400" dirty="0">
                <a:latin typeface="Abadi" panose="020B0604020104020204" pitchFamily="34" charset="0"/>
              </a:rPr>
              <a:t>Viewport Prediction (VP)</a:t>
            </a:r>
            <a:endParaRPr lang="zh-CN" altLang="en-US" sz="1400" dirty="0">
              <a:latin typeface="Abadi" panose="020B0604020104020204" pitchFamily="34" charset="0"/>
            </a:endParaRPr>
          </a:p>
        </p:txBody>
      </p:sp>
      <p:sp>
        <p:nvSpPr>
          <p:cNvPr id="64" name="文本框 63">
            <a:extLst>
              <a:ext uri="{FF2B5EF4-FFF2-40B4-BE49-F238E27FC236}">
                <a16:creationId xmlns:a16="http://schemas.microsoft.com/office/drawing/2014/main" id="{63D0F242-7EA9-6A35-3EB3-2D524EF30A3C}"/>
              </a:ext>
            </a:extLst>
          </p:cNvPr>
          <p:cNvSpPr txBox="1"/>
          <p:nvPr/>
        </p:nvSpPr>
        <p:spPr>
          <a:xfrm>
            <a:off x="9809350" y="4605128"/>
            <a:ext cx="1443017" cy="523220"/>
          </a:xfrm>
          <a:prstGeom prst="rect">
            <a:avLst/>
          </a:prstGeom>
          <a:noFill/>
        </p:spPr>
        <p:txBody>
          <a:bodyPr wrap="square" rtlCol="0">
            <a:spAutoFit/>
          </a:bodyPr>
          <a:lstStyle/>
          <a:p>
            <a:pPr algn="ctr"/>
            <a:r>
              <a:rPr lang="en-US" altLang="zh-CN" sz="1400" dirty="0">
                <a:latin typeface="Abadi" panose="020B0604020104020204" pitchFamily="34" charset="0"/>
              </a:rPr>
              <a:t>Adaptive Bitrate Streaming (ABR)</a:t>
            </a:r>
            <a:endParaRPr lang="zh-CN" altLang="en-US" sz="1400" dirty="0">
              <a:latin typeface="Abadi" panose="020B0604020104020204" pitchFamily="34" charset="0"/>
            </a:endParaRPr>
          </a:p>
        </p:txBody>
      </p:sp>
      <p:sp>
        <p:nvSpPr>
          <p:cNvPr id="65" name="文本框 64">
            <a:extLst>
              <a:ext uri="{FF2B5EF4-FFF2-40B4-BE49-F238E27FC236}">
                <a16:creationId xmlns:a16="http://schemas.microsoft.com/office/drawing/2014/main" id="{34410117-DFC5-5FF7-6500-C8F755FDBCF7}"/>
              </a:ext>
            </a:extLst>
          </p:cNvPr>
          <p:cNvSpPr txBox="1"/>
          <p:nvPr/>
        </p:nvSpPr>
        <p:spPr>
          <a:xfrm>
            <a:off x="9807963" y="5385466"/>
            <a:ext cx="1443017" cy="523220"/>
          </a:xfrm>
          <a:prstGeom prst="rect">
            <a:avLst/>
          </a:prstGeom>
          <a:noFill/>
        </p:spPr>
        <p:txBody>
          <a:bodyPr wrap="square" rtlCol="0">
            <a:spAutoFit/>
          </a:bodyPr>
          <a:lstStyle/>
          <a:p>
            <a:pPr algn="ctr"/>
            <a:r>
              <a:rPr lang="en-US" altLang="zh-CN" sz="1400" dirty="0">
                <a:latin typeface="Abadi" panose="020B0604020104020204" pitchFamily="34" charset="0"/>
              </a:rPr>
              <a:t>Cluster Job Scheduling (CJS)</a:t>
            </a:r>
            <a:endParaRPr lang="zh-CN" altLang="en-US" sz="1400" dirty="0">
              <a:latin typeface="Abadi" panose="020B0604020104020204" pitchFamily="34" charset="0"/>
            </a:endParaRPr>
          </a:p>
        </p:txBody>
      </p:sp>
      <p:sp>
        <p:nvSpPr>
          <p:cNvPr id="4" name="箭头: 右 3">
            <a:extLst>
              <a:ext uri="{FF2B5EF4-FFF2-40B4-BE49-F238E27FC236}">
                <a16:creationId xmlns:a16="http://schemas.microsoft.com/office/drawing/2014/main" id="{5A131FD5-1614-EC0D-BAE1-E69A02CF3C2D}"/>
              </a:ext>
            </a:extLst>
          </p:cNvPr>
          <p:cNvSpPr/>
          <p:nvPr/>
        </p:nvSpPr>
        <p:spPr>
          <a:xfrm>
            <a:off x="8517254" y="3887005"/>
            <a:ext cx="384628" cy="320462"/>
          </a:xfrm>
          <a:prstGeom prst="rightArrow">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箭头: 右 4">
            <a:extLst>
              <a:ext uri="{FF2B5EF4-FFF2-40B4-BE49-F238E27FC236}">
                <a16:creationId xmlns:a16="http://schemas.microsoft.com/office/drawing/2014/main" id="{2AAC0A9E-AC86-30E7-45B2-F9585BD80949}"/>
              </a:ext>
            </a:extLst>
          </p:cNvPr>
          <p:cNvSpPr/>
          <p:nvPr/>
        </p:nvSpPr>
        <p:spPr>
          <a:xfrm>
            <a:off x="8517254" y="4657813"/>
            <a:ext cx="384628" cy="320462"/>
          </a:xfrm>
          <a:prstGeom prst="rightArrow">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箭头: 右 5">
            <a:extLst>
              <a:ext uri="{FF2B5EF4-FFF2-40B4-BE49-F238E27FC236}">
                <a16:creationId xmlns:a16="http://schemas.microsoft.com/office/drawing/2014/main" id="{FD7029E1-43BD-BCAB-50A2-1E9502FCAE8E}"/>
              </a:ext>
            </a:extLst>
          </p:cNvPr>
          <p:cNvSpPr/>
          <p:nvPr/>
        </p:nvSpPr>
        <p:spPr>
          <a:xfrm>
            <a:off x="8517254" y="5402720"/>
            <a:ext cx="384628" cy="320462"/>
          </a:xfrm>
          <a:prstGeom prst="rightArrow">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7F49A338-C314-DB6A-F293-A8B683BB56DF}"/>
              </a:ext>
            </a:extLst>
          </p:cNvPr>
          <p:cNvSpPr txBox="1"/>
          <p:nvPr/>
        </p:nvSpPr>
        <p:spPr>
          <a:xfrm>
            <a:off x="10065013" y="5722658"/>
            <a:ext cx="928915" cy="400110"/>
          </a:xfrm>
          <a:prstGeom prst="rect">
            <a:avLst/>
          </a:prstGeom>
          <a:noFill/>
        </p:spPr>
        <p:txBody>
          <a:bodyPr wrap="square" rtlCol="0">
            <a:spAutoFit/>
          </a:bodyPr>
          <a:lstStyle/>
          <a:p>
            <a:pPr algn="ctr"/>
            <a:r>
              <a:rPr lang="en-US" altLang="zh-CN" sz="2000" b="1" dirty="0">
                <a:latin typeface="Abadi" panose="020B0604020104020204" pitchFamily="34" charset="0"/>
              </a:rPr>
              <a:t>…</a:t>
            </a:r>
            <a:endParaRPr lang="zh-CN" altLang="en-US" sz="2000" b="1" dirty="0">
              <a:latin typeface="Abadi" panose="020B0604020104020204" pitchFamily="34" charset="0"/>
            </a:endParaRPr>
          </a:p>
        </p:txBody>
      </p:sp>
      <p:sp>
        <p:nvSpPr>
          <p:cNvPr id="9" name="矩形 8">
            <a:extLst>
              <a:ext uri="{FF2B5EF4-FFF2-40B4-BE49-F238E27FC236}">
                <a16:creationId xmlns:a16="http://schemas.microsoft.com/office/drawing/2014/main" id="{CE0A37A7-015C-5347-A1E4-54A08F1BC292}"/>
              </a:ext>
            </a:extLst>
          </p:cNvPr>
          <p:cNvSpPr/>
          <p:nvPr/>
        </p:nvSpPr>
        <p:spPr>
          <a:xfrm>
            <a:off x="5947958" y="3783055"/>
            <a:ext cx="509762" cy="2177143"/>
          </a:xfrm>
          <a:prstGeom prst="rect">
            <a:avLst/>
          </a:prstGeom>
          <a:solidFill>
            <a:srgbClr val="FBE5D6"/>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tLang="zh-CN" sz="1600" dirty="0">
                <a:solidFill>
                  <a:schemeClr val="tx1"/>
                </a:solidFill>
                <a:latin typeface="Abadi" panose="020B0604020104020204" pitchFamily="34" charset="0"/>
                <a:cs typeface="Calibri" panose="020F0502020204030204" pitchFamily="34" charset="0"/>
              </a:rPr>
              <a:t>Low Rank Matrices</a:t>
            </a:r>
            <a:endParaRPr lang="zh-CN" altLang="en-US" sz="1600" dirty="0">
              <a:solidFill>
                <a:schemeClr val="tx1"/>
              </a:solidFill>
              <a:latin typeface="Abadi" panose="020B0604020104020204" pitchFamily="34" charset="0"/>
              <a:cs typeface="Calibri" panose="020F0502020204030204" pitchFamily="34" charset="0"/>
            </a:endParaRPr>
          </a:p>
        </p:txBody>
      </p:sp>
      <p:pic>
        <p:nvPicPr>
          <p:cNvPr id="11" name="图片 10">
            <a:extLst>
              <a:ext uri="{FF2B5EF4-FFF2-40B4-BE49-F238E27FC236}">
                <a16:creationId xmlns:a16="http://schemas.microsoft.com/office/drawing/2014/main" id="{F5B7CED4-EF99-FEB4-47D8-CB9B5399A094}"/>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864702" y="3611217"/>
            <a:ext cx="347504" cy="347504"/>
          </a:xfrm>
          <a:prstGeom prst="rect">
            <a:avLst/>
          </a:prstGeom>
        </p:spPr>
      </p:pic>
      <p:pic>
        <p:nvPicPr>
          <p:cNvPr id="13" name="图片 12">
            <a:extLst>
              <a:ext uri="{FF2B5EF4-FFF2-40B4-BE49-F238E27FC236}">
                <a16:creationId xmlns:a16="http://schemas.microsoft.com/office/drawing/2014/main" id="{299E3C12-CA88-C737-2B05-95A95D0A07B0}"/>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933810" y="3633928"/>
            <a:ext cx="383259" cy="383259"/>
          </a:xfrm>
          <a:prstGeom prst="rect">
            <a:avLst/>
          </a:prstGeom>
        </p:spPr>
      </p:pic>
      <p:pic>
        <p:nvPicPr>
          <p:cNvPr id="14" name="图片 13">
            <a:extLst>
              <a:ext uri="{FF2B5EF4-FFF2-40B4-BE49-F238E27FC236}">
                <a16:creationId xmlns:a16="http://schemas.microsoft.com/office/drawing/2014/main" id="{DA6D9B93-E4B2-8763-CC2A-4B1775A07194}"/>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190597" y="3609303"/>
            <a:ext cx="347504" cy="347504"/>
          </a:xfrm>
          <a:prstGeom prst="rect">
            <a:avLst/>
          </a:prstGeom>
        </p:spPr>
      </p:pic>
      <p:pic>
        <p:nvPicPr>
          <p:cNvPr id="15" name="图片 14">
            <a:extLst>
              <a:ext uri="{FF2B5EF4-FFF2-40B4-BE49-F238E27FC236}">
                <a16:creationId xmlns:a16="http://schemas.microsoft.com/office/drawing/2014/main" id="{9075BAE9-474E-4CE9-1C9F-E654B1DE439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410327" y="3618551"/>
            <a:ext cx="347504" cy="347504"/>
          </a:xfrm>
          <a:prstGeom prst="rect">
            <a:avLst/>
          </a:prstGeom>
        </p:spPr>
      </p:pic>
      <p:sp>
        <p:nvSpPr>
          <p:cNvPr id="16" name="左大括号 15">
            <a:extLst>
              <a:ext uri="{FF2B5EF4-FFF2-40B4-BE49-F238E27FC236}">
                <a16:creationId xmlns:a16="http://schemas.microsoft.com/office/drawing/2014/main" id="{8301BB50-25AF-9106-FCFE-6E9EDD06355F}"/>
              </a:ext>
            </a:extLst>
          </p:cNvPr>
          <p:cNvSpPr/>
          <p:nvPr/>
        </p:nvSpPr>
        <p:spPr>
          <a:xfrm rot="16200000">
            <a:off x="5523410" y="2895982"/>
            <a:ext cx="214818" cy="6467633"/>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19" name="图片 18">
            <a:extLst>
              <a:ext uri="{FF2B5EF4-FFF2-40B4-BE49-F238E27FC236}">
                <a16:creationId xmlns:a16="http://schemas.microsoft.com/office/drawing/2014/main" id="{3CDA4534-6F29-2223-FAB7-CD437F5903DC}"/>
              </a:ext>
            </a:extLst>
          </p:cNvPr>
          <p:cNvPicPr>
            <a:picLocks noChangeAspect="1"/>
          </p:cNvPicPr>
          <p:nvPr/>
        </p:nvPicPr>
        <p:blipFill>
          <a:blip r:embed="rId12"/>
          <a:stretch>
            <a:fillRect/>
          </a:stretch>
        </p:blipFill>
        <p:spPr>
          <a:xfrm>
            <a:off x="3081490" y="6285922"/>
            <a:ext cx="410341" cy="410341"/>
          </a:xfrm>
          <a:prstGeom prst="rect">
            <a:avLst/>
          </a:prstGeom>
        </p:spPr>
      </p:pic>
      <p:sp>
        <p:nvSpPr>
          <p:cNvPr id="20" name="文本框 19">
            <a:extLst>
              <a:ext uri="{FF2B5EF4-FFF2-40B4-BE49-F238E27FC236}">
                <a16:creationId xmlns:a16="http://schemas.microsoft.com/office/drawing/2014/main" id="{797D5D2B-AA0E-A902-9CB8-8D7916F72063}"/>
              </a:ext>
            </a:extLst>
          </p:cNvPr>
          <p:cNvSpPr txBox="1"/>
          <p:nvPr/>
        </p:nvSpPr>
        <p:spPr>
          <a:xfrm>
            <a:off x="3286661" y="6307894"/>
            <a:ext cx="4785408" cy="338554"/>
          </a:xfrm>
          <a:prstGeom prst="rect">
            <a:avLst/>
          </a:prstGeom>
          <a:noFill/>
        </p:spPr>
        <p:txBody>
          <a:bodyPr wrap="square" rtlCol="0">
            <a:spAutoFit/>
          </a:bodyPr>
          <a:lstStyle/>
          <a:p>
            <a:pPr algn="ctr"/>
            <a:r>
              <a:rPr lang="en-US" altLang="zh-CN" sz="1600" dirty="0">
                <a:latin typeface="Abadi" panose="020B0604020104020204" pitchFamily="34" charset="0"/>
              </a:rPr>
              <a:t>Data-Driven Low-Rank Networking Adaptation</a:t>
            </a:r>
            <a:endParaRPr lang="zh-CN" altLang="en-US" sz="1600" dirty="0">
              <a:latin typeface="Abadi" panose="020B0604020104020204" pitchFamily="34" charset="0"/>
            </a:endParaRPr>
          </a:p>
        </p:txBody>
      </p:sp>
      <p:sp>
        <p:nvSpPr>
          <p:cNvPr id="10" name="灯片编号占位符 3">
            <a:extLst>
              <a:ext uri="{FF2B5EF4-FFF2-40B4-BE49-F238E27FC236}">
                <a16:creationId xmlns:a16="http://schemas.microsoft.com/office/drawing/2014/main" id="{E03DBA42-8A52-A188-0E6F-A10289BDE756}"/>
              </a:ext>
            </a:extLst>
          </p:cNvPr>
          <p:cNvSpPr>
            <a:spLocks noGrp="1"/>
          </p:cNvSpPr>
          <p:nvPr>
            <p:ph type="sldNum" sz="quarter" idx="12"/>
          </p:nvPr>
        </p:nvSpPr>
        <p:spPr>
          <a:xfrm>
            <a:off x="9420519" y="6487720"/>
            <a:ext cx="2743200" cy="365125"/>
          </a:xfrm>
        </p:spPr>
        <p:txBody>
          <a:bodyPr/>
          <a:lstStyle/>
          <a:p>
            <a:fld id="{F2CE9AF3-E478-4743-B934-A2BE37569EF9}" type="slidenum">
              <a:rPr lang="zh-CN" altLang="en-US" smtClean="0"/>
              <a:t>12</a:t>
            </a:fld>
            <a:endParaRPr lang="zh-CN" altLang="en-US" dirty="0"/>
          </a:p>
        </p:txBody>
      </p:sp>
    </p:spTree>
    <p:extLst>
      <p:ext uri="{BB962C8B-B14F-4D97-AF65-F5344CB8AC3E}">
        <p14:creationId xmlns:p14="http://schemas.microsoft.com/office/powerpoint/2010/main" val="1861332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6"/>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20"/>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animBg="1"/>
      <p:bldP spid="40" grpId="0" animBg="1"/>
      <p:bldP spid="41" grpId="0" animBg="1"/>
      <p:bldP spid="42" grpId="0" animBg="1"/>
      <p:bldP spid="43" grpId="0" animBg="1"/>
      <p:bldP spid="44" grpId="0" animBg="1"/>
      <p:bldP spid="45" grpId="0" animBg="1"/>
      <p:bldP spid="49" grpId="0" animBg="1"/>
      <p:bldP spid="53" grpId="0" animBg="1"/>
      <p:bldP spid="54" grpId="0" animBg="1"/>
      <p:bldP spid="55" grpId="0" animBg="1"/>
      <p:bldP spid="56" grpId="0" animBg="1"/>
      <p:bldP spid="63" grpId="0"/>
      <p:bldP spid="64" grpId="0"/>
      <p:bldP spid="65" grpId="0"/>
      <p:bldP spid="4" grpId="0" animBg="1"/>
      <p:bldP spid="5" grpId="0" animBg="1"/>
      <p:bldP spid="6" grpId="0" animBg="1"/>
      <p:bldP spid="7" grpId="0"/>
      <p:bldP spid="9" grpId="0" animBg="1"/>
      <p:bldP spid="16" grpId="0" animBg="1"/>
      <p:bldP spid="2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7BB5B6-E180-58B8-2A5C-F84E03ADB0F9}"/>
              </a:ext>
            </a:extLst>
          </p:cNvPr>
          <p:cNvSpPr>
            <a:spLocks noGrp="1"/>
          </p:cNvSpPr>
          <p:nvPr>
            <p:ph type="title"/>
          </p:nvPr>
        </p:nvSpPr>
        <p:spPr>
          <a:xfrm>
            <a:off x="347870" y="19984"/>
            <a:ext cx="11449992" cy="1008668"/>
          </a:xfrm>
        </p:spPr>
        <p:txBody>
          <a:bodyPr/>
          <a:lstStyle/>
          <a:p>
            <a:r>
              <a:rPr lang="en-US" altLang="zh-CN" dirty="0" err="1">
                <a:latin typeface="Abadi" panose="020B0604020104020204" pitchFamily="34" charset="0"/>
              </a:rPr>
              <a:t>NetLLM</a:t>
            </a:r>
            <a:r>
              <a:rPr lang="en-US" altLang="zh-CN" dirty="0">
                <a:latin typeface="Abadi" panose="020B0604020104020204" pitchFamily="34" charset="0"/>
              </a:rPr>
              <a:t> – Multimodal Encoder </a:t>
            </a:r>
            <a:endParaRPr lang="zh-CN" altLang="en-US" dirty="0"/>
          </a:p>
        </p:txBody>
      </p:sp>
      <p:pic>
        <p:nvPicPr>
          <p:cNvPr id="4" name="图片 3">
            <a:extLst>
              <a:ext uri="{FF2B5EF4-FFF2-40B4-BE49-F238E27FC236}">
                <a16:creationId xmlns:a16="http://schemas.microsoft.com/office/drawing/2014/main" id="{81B5E3E8-F236-C11F-00DC-604AF11AED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87586" y="5863814"/>
            <a:ext cx="576638" cy="576638"/>
          </a:xfrm>
          <a:prstGeom prst="rect">
            <a:avLst/>
          </a:prstGeom>
        </p:spPr>
      </p:pic>
      <p:pic>
        <p:nvPicPr>
          <p:cNvPr id="5" name="图片 4">
            <a:extLst>
              <a:ext uri="{FF2B5EF4-FFF2-40B4-BE49-F238E27FC236}">
                <a16:creationId xmlns:a16="http://schemas.microsoft.com/office/drawing/2014/main" id="{4B4EEDE8-F782-9BB3-8785-44CF7C35EA3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87586" y="4919729"/>
            <a:ext cx="576638" cy="576638"/>
          </a:xfrm>
          <a:prstGeom prst="rect">
            <a:avLst/>
          </a:prstGeom>
        </p:spPr>
      </p:pic>
      <p:pic>
        <p:nvPicPr>
          <p:cNvPr id="6" name="图片 5">
            <a:extLst>
              <a:ext uri="{FF2B5EF4-FFF2-40B4-BE49-F238E27FC236}">
                <a16:creationId xmlns:a16="http://schemas.microsoft.com/office/drawing/2014/main" id="{8DF77CEF-C91B-951F-88C2-09C566B58A3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21495" y="4042525"/>
            <a:ext cx="508819" cy="508819"/>
          </a:xfrm>
          <a:prstGeom prst="rect">
            <a:avLst/>
          </a:prstGeom>
        </p:spPr>
      </p:pic>
      <p:sp>
        <p:nvSpPr>
          <p:cNvPr id="7" name="文本框 6">
            <a:extLst>
              <a:ext uri="{FF2B5EF4-FFF2-40B4-BE49-F238E27FC236}">
                <a16:creationId xmlns:a16="http://schemas.microsoft.com/office/drawing/2014/main" id="{4E79E0C2-D0FB-9FFE-B989-B866F7409ED2}"/>
              </a:ext>
            </a:extLst>
          </p:cNvPr>
          <p:cNvSpPr txBox="1"/>
          <p:nvPr/>
        </p:nvSpPr>
        <p:spPr>
          <a:xfrm>
            <a:off x="3573773" y="6360972"/>
            <a:ext cx="928915" cy="400110"/>
          </a:xfrm>
          <a:prstGeom prst="rect">
            <a:avLst/>
          </a:prstGeom>
          <a:noFill/>
        </p:spPr>
        <p:txBody>
          <a:bodyPr wrap="square" rtlCol="0">
            <a:spAutoFit/>
          </a:bodyPr>
          <a:lstStyle/>
          <a:p>
            <a:pPr algn="ctr"/>
            <a:r>
              <a:rPr lang="en-US" altLang="zh-CN" sz="2000" b="1" dirty="0">
                <a:latin typeface="Abadi" panose="020B0604020104020204" pitchFamily="34" charset="0"/>
              </a:rPr>
              <a:t>…</a:t>
            </a:r>
            <a:endParaRPr lang="zh-CN" altLang="en-US" sz="2000" b="1" dirty="0">
              <a:latin typeface="Abadi" panose="020B0604020104020204" pitchFamily="34" charset="0"/>
            </a:endParaRPr>
          </a:p>
        </p:txBody>
      </p:sp>
      <p:sp>
        <p:nvSpPr>
          <p:cNvPr id="8" name="箭头: 右 7">
            <a:extLst>
              <a:ext uri="{FF2B5EF4-FFF2-40B4-BE49-F238E27FC236}">
                <a16:creationId xmlns:a16="http://schemas.microsoft.com/office/drawing/2014/main" id="{11B61C7E-A804-B124-CF7F-A31DB77A5C53}"/>
              </a:ext>
            </a:extLst>
          </p:cNvPr>
          <p:cNvSpPr/>
          <p:nvPr/>
        </p:nvSpPr>
        <p:spPr>
          <a:xfrm>
            <a:off x="4617016" y="4136703"/>
            <a:ext cx="576638" cy="320462"/>
          </a:xfrm>
          <a:prstGeom prst="rightArrow">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箭头: 右 8">
            <a:extLst>
              <a:ext uri="{FF2B5EF4-FFF2-40B4-BE49-F238E27FC236}">
                <a16:creationId xmlns:a16="http://schemas.microsoft.com/office/drawing/2014/main" id="{611F75C5-8C6E-8BCA-26D7-DE42C6288A85}"/>
              </a:ext>
            </a:extLst>
          </p:cNvPr>
          <p:cNvSpPr/>
          <p:nvPr/>
        </p:nvSpPr>
        <p:spPr>
          <a:xfrm>
            <a:off x="4617016" y="5110707"/>
            <a:ext cx="576638" cy="320462"/>
          </a:xfrm>
          <a:prstGeom prst="rightArrow">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箭头: 右 10">
            <a:extLst>
              <a:ext uri="{FF2B5EF4-FFF2-40B4-BE49-F238E27FC236}">
                <a16:creationId xmlns:a16="http://schemas.microsoft.com/office/drawing/2014/main" id="{FBF133E2-BC8D-E03E-D247-2D83EDC5DE0E}"/>
              </a:ext>
            </a:extLst>
          </p:cNvPr>
          <p:cNvSpPr/>
          <p:nvPr/>
        </p:nvSpPr>
        <p:spPr>
          <a:xfrm>
            <a:off x="4617016" y="6060396"/>
            <a:ext cx="576638" cy="320462"/>
          </a:xfrm>
          <a:prstGeom prst="rightArrow">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8D02C31C-8C1A-D77F-EEAA-379EE868C68C}"/>
              </a:ext>
            </a:extLst>
          </p:cNvPr>
          <p:cNvSpPr/>
          <p:nvPr/>
        </p:nvSpPr>
        <p:spPr>
          <a:xfrm>
            <a:off x="5408866" y="3668822"/>
            <a:ext cx="837247" cy="2966583"/>
          </a:xfrm>
          <a:prstGeom prst="rect">
            <a:avLst/>
          </a:prstGeom>
          <a:solidFill>
            <a:srgbClr val="EBFDFA"/>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Abadi" panose="020B0604020104020204" pitchFamily="34" charset="0"/>
                <a:cs typeface="Calibri" panose="020F0502020204030204" pitchFamily="34" charset="0"/>
              </a:rPr>
              <a:t>LLM</a:t>
            </a:r>
            <a:endParaRPr lang="zh-CN" altLang="en-US" sz="2400" dirty="0">
              <a:solidFill>
                <a:schemeClr val="tx1"/>
              </a:solidFill>
              <a:latin typeface="Abadi" panose="020B0604020104020204" pitchFamily="34" charset="0"/>
              <a:cs typeface="Calibri" panose="020F0502020204030204" pitchFamily="34" charset="0"/>
            </a:endParaRPr>
          </a:p>
        </p:txBody>
      </p:sp>
      <p:sp>
        <p:nvSpPr>
          <p:cNvPr id="18" name="文本框 17">
            <a:extLst>
              <a:ext uri="{FF2B5EF4-FFF2-40B4-BE49-F238E27FC236}">
                <a16:creationId xmlns:a16="http://schemas.microsoft.com/office/drawing/2014/main" id="{6EB1DB02-9F49-D10C-48ED-C13C43BB62FF}"/>
              </a:ext>
            </a:extLst>
          </p:cNvPr>
          <p:cNvSpPr txBox="1"/>
          <p:nvPr/>
        </p:nvSpPr>
        <p:spPr>
          <a:xfrm>
            <a:off x="1830733" y="4035324"/>
            <a:ext cx="1901987" cy="584775"/>
          </a:xfrm>
          <a:prstGeom prst="rect">
            <a:avLst/>
          </a:prstGeom>
          <a:noFill/>
        </p:spPr>
        <p:txBody>
          <a:bodyPr wrap="square" rtlCol="0">
            <a:spAutoFit/>
          </a:bodyPr>
          <a:lstStyle/>
          <a:p>
            <a:pPr algn="ctr"/>
            <a:r>
              <a:rPr lang="en-US" altLang="zh-CN" sz="1600" dirty="0">
                <a:latin typeface="Abadi" panose="020B0604020104020204" pitchFamily="34" charset="0"/>
                <a:cs typeface="Calibri" panose="020F0502020204030204" pitchFamily="34" charset="0"/>
              </a:rPr>
              <a:t>Image in viewport prediction</a:t>
            </a:r>
            <a:endParaRPr lang="zh-CN" altLang="en-US" sz="1600" dirty="0">
              <a:latin typeface="Abadi" panose="020B0604020104020204" pitchFamily="34" charset="0"/>
              <a:cs typeface="Calibri" panose="020F0502020204030204" pitchFamily="34" charset="0"/>
            </a:endParaRPr>
          </a:p>
        </p:txBody>
      </p:sp>
      <p:sp>
        <p:nvSpPr>
          <p:cNvPr id="19" name="文本框 18">
            <a:extLst>
              <a:ext uri="{FF2B5EF4-FFF2-40B4-BE49-F238E27FC236}">
                <a16:creationId xmlns:a16="http://schemas.microsoft.com/office/drawing/2014/main" id="{631C649D-F7C3-35FE-ACD7-2AB36F2BDECF}"/>
              </a:ext>
            </a:extLst>
          </p:cNvPr>
          <p:cNvSpPr txBox="1"/>
          <p:nvPr/>
        </p:nvSpPr>
        <p:spPr>
          <a:xfrm>
            <a:off x="1649853" y="4958409"/>
            <a:ext cx="2137732" cy="584775"/>
          </a:xfrm>
          <a:prstGeom prst="rect">
            <a:avLst/>
          </a:prstGeom>
          <a:noFill/>
        </p:spPr>
        <p:txBody>
          <a:bodyPr wrap="square" rtlCol="0">
            <a:spAutoFit/>
          </a:bodyPr>
          <a:lstStyle/>
          <a:p>
            <a:pPr algn="ctr"/>
            <a:r>
              <a:rPr lang="en-US" altLang="zh-CN" sz="1600" dirty="0">
                <a:latin typeface="Abadi" panose="020B0604020104020204" pitchFamily="34" charset="0"/>
                <a:cs typeface="Calibri" panose="020F0502020204030204" pitchFamily="34" charset="0"/>
              </a:rPr>
              <a:t>Time-series data in bitrate streaming</a:t>
            </a:r>
            <a:endParaRPr lang="zh-CN" altLang="en-US" sz="1600" dirty="0">
              <a:latin typeface="Abadi" panose="020B0604020104020204" pitchFamily="34" charset="0"/>
              <a:cs typeface="Calibri" panose="020F0502020204030204" pitchFamily="34" charset="0"/>
            </a:endParaRPr>
          </a:p>
        </p:txBody>
      </p:sp>
      <p:sp>
        <p:nvSpPr>
          <p:cNvPr id="21" name="文本框 20">
            <a:extLst>
              <a:ext uri="{FF2B5EF4-FFF2-40B4-BE49-F238E27FC236}">
                <a16:creationId xmlns:a16="http://schemas.microsoft.com/office/drawing/2014/main" id="{BD820CF3-741E-1207-BC0C-DD9FBCDA6443}"/>
              </a:ext>
            </a:extLst>
          </p:cNvPr>
          <p:cNvSpPr txBox="1"/>
          <p:nvPr/>
        </p:nvSpPr>
        <p:spPr>
          <a:xfrm>
            <a:off x="2092129" y="5859745"/>
            <a:ext cx="1671214" cy="584775"/>
          </a:xfrm>
          <a:prstGeom prst="rect">
            <a:avLst/>
          </a:prstGeom>
          <a:noFill/>
        </p:spPr>
        <p:txBody>
          <a:bodyPr wrap="square" rtlCol="0">
            <a:spAutoFit/>
          </a:bodyPr>
          <a:lstStyle/>
          <a:p>
            <a:pPr algn="ctr"/>
            <a:r>
              <a:rPr lang="en-US" altLang="zh-CN" sz="1600" dirty="0">
                <a:latin typeface="Abadi" panose="020B0604020104020204" pitchFamily="34" charset="0"/>
                <a:cs typeface="Calibri" panose="020F0502020204030204" pitchFamily="34" charset="0"/>
              </a:rPr>
              <a:t>Graph in job scheduling</a:t>
            </a:r>
            <a:endParaRPr lang="zh-CN" altLang="en-US" sz="1600" dirty="0">
              <a:latin typeface="Abadi" panose="020B0604020104020204" pitchFamily="34" charset="0"/>
              <a:cs typeface="Calibri" panose="020F0502020204030204" pitchFamily="34" charset="0"/>
            </a:endParaRPr>
          </a:p>
        </p:txBody>
      </p:sp>
      <p:sp>
        <p:nvSpPr>
          <p:cNvPr id="51" name="灯片编号占位符 3">
            <a:extLst>
              <a:ext uri="{FF2B5EF4-FFF2-40B4-BE49-F238E27FC236}">
                <a16:creationId xmlns:a16="http://schemas.microsoft.com/office/drawing/2014/main" id="{F5B72F5B-16B7-0538-C43F-8C287ED319E4}"/>
              </a:ext>
            </a:extLst>
          </p:cNvPr>
          <p:cNvSpPr>
            <a:spLocks noGrp="1"/>
          </p:cNvSpPr>
          <p:nvPr>
            <p:ph type="sldNum" sz="quarter" idx="12"/>
          </p:nvPr>
        </p:nvSpPr>
        <p:spPr>
          <a:xfrm>
            <a:off x="9420519" y="6487720"/>
            <a:ext cx="2743200" cy="365125"/>
          </a:xfrm>
        </p:spPr>
        <p:txBody>
          <a:bodyPr/>
          <a:lstStyle/>
          <a:p>
            <a:fld id="{F2CE9AF3-E478-4743-B934-A2BE37569EF9}" type="slidenum">
              <a:rPr lang="zh-CN" altLang="en-US" smtClean="0"/>
              <a:t>13</a:t>
            </a:fld>
            <a:endParaRPr lang="zh-CN" altLang="en-US" dirty="0"/>
          </a:p>
        </p:txBody>
      </p:sp>
      <p:sp>
        <p:nvSpPr>
          <p:cNvPr id="17" name="文本框 16">
            <a:extLst>
              <a:ext uri="{FF2B5EF4-FFF2-40B4-BE49-F238E27FC236}">
                <a16:creationId xmlns:a16="http://schemas.microsoft.com/office/drawing/2014/main" id="{0A1B6F63-5689-1087-3321-4E70CEEAAFAB}"/>
              </a:ext>
            </a:extLst>
          </p:cNvPr>
          <p:cNvSpPr txBox="1"/>
          <p:nvPr/>
        </p:nvSpPr>
        <p:spPr>
          <a:xfrm>
            <a:off x="347870" y="1227721"/>
            <a:ext cx="10367652" cy="510778"/>
          </a:xfrm>
          <a:prstGeom prst="roundRect">
            <a:avLst/>
          </a:prstGeom>
          <a:solidFill>
            <a:schemeClr val="accent4">
              <a:lumMod val="20000"/>
              <a:lumOff val="80000"/>
            </a:schemeClr>
          </a:solidFill>
        </p:spPr>
        <p:txBody>
          <a:bodyPr wrap="square" rtlCol="0">
            <a:spAutoFit/>
          </a:bodyPr>
          <a:lstStyle/>
          <a:p>
            <a:r>
              <a:rPr lang="en-US" altLang="zh-CN" sz="2400" dirty="0">
                <a:latin typeface="Abadi" panose="020B0604020104020204" pitchFamily="34" charset="0"/>
              </a:rPr>
              <a:t>Challenge 1: How to enable the LLM to understand networking information?</a:t>
            </a:r>
          </a:p>
        </p:txBody>
      </p:sp>
      <p:sp>
        <p:nvSpPr>
          <p:cNvPr id="20" name="左大括号 19">
            <a:extLst>
              <a:ext uri="{FF2B5EF4-FFF2-40B4-BE49-F238E27FC236}">
                <a16:creationId xmlns:a16="http://schemas.microsoft.com/office/drawing/2014/main" id="{1B931408-0072-CDCF-46A7-4EEB66E3DBC8}"/>
              </a:ext>
            </a:extLst>
          </p:cNvPr>
          <p:cNvSpPr/>
          <p:nvPr/>
        </p:nvSpPr>
        <p:spPr>
          <a:xfrm>
            <a:off x="1425972" y="3995193"/>
            <a:ext cx="400109" cy="2385665"/>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24" name="图片 23">
            <a:extLst>
              <a:ext uri="{FF2B5EF4-FFF2-40B4-BE49-F238E27FC236}">
                <a16:creationId xmlns:a16="http://schemas.microsoft.com/office/drawing/2014/main" id="{ACD19797-A503-FD8F-2C4A-74B1A43018E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5648" y="4774243"/>
            <a:ext cx="670208" cy="670208"/>
          </a:xfrm>
          <a:prstGeom prst="rect">
            <a:avLst/>
          </a:prstGeom>
        </p:spPr>
      </p:pic>
      <p:pic>
        <p:nvPicPr>
          <p:cNvPr id="75" name="图片 74">
            <a:extLst>
              <a:ext uri="{FF2B5EF4-FFF2-40B4-BE49-F238E27FC236}">
                <a16:creationId xmlns:a16="http://schemas.microsoft.com/office/drawing/2014/main" id="{35B93CCD-4C80-EB67-9DCF-1186C31E5E76}"/>
              </a:ext>
            </a:extLst>
          </p:cNvPr>
          <p:cNvPicPr>
            <a:picLocks noChangeAspect="1"/>
          </p:cNvPicPr>
          <p:nvPr/>
        </p:nvPicPr>
        <p:blipFill>
          <a:blip r:embed="rId7"/>
          <a:stretch>
            <a:fillRect/>
          </a:stretch>
        </p:blipFill>
        <p:spPr>
          <a:xfrm>
            <a:off x="4541475" y="4164242"/>
            <a:ext cx="265384" cy="265384"/>
          </a:xfrm>
          <a:prstGeom prst="rect">
            <a:avLst/>
          </a:prstGeom>
        </p:spPr>
      </p:pic>
      <p:pic>
        <p:nvPicPr>
          <p:cNvPr id="76" name="图片 75">
            <a:extLst>
              <a:ext uri="{FF2B5EF4-FFF2-40B4-BE49-F238E27FC236}">
                <a16:creationId xmlns:a16="http://schemas.microsoft.com/office/drawing/2014/main" id="{DBA759FA-8035-1DA8-D874-949FE70F56CC}"/>
              </a:ext>
            </a:extLst>
          </p:cNvPr>
          <p:cNvPicPr>
            <a:picLocks noChangeAspect="1"/>
          </p:cNvPicPr>
          <p:nvPr/>
        </p:nvPicPr>
        <p:blipFill>
          <a:blip r:embed="rId7"/>
          <a:stretch>
            <a:fillRect/>
          </a:stretch>
        </p:blipFill>
        <p:spPr>
          <a:xfrm>
            <a:off x="4541475" y="5144163"/>
            <a:ext cx="265384" cy="265384"/>
          </a:xfrm>
          <a:prstGeom prst="rect">
            <a:avLst/>
          </a:prstGeom>
        </p:spPr>
      </p:pic>
      <p:pic>
        <p:nvPicPr>
          <p:cNvPr id="77" name="图片 76">
            <a:extLst>
              <a:ext uri="{FF2B5EF4-FFF2-40B4-BE49-F238E27FC236}">
                <a16:creationId xmlns:a16="http://schemas.microsoft.com/office/drawing/2014/main" id="{8E1C0F71-801E-D16D-42A0-E89B3495ED2A}"/>
              </a:ext>
            </a:extLst>
          </p:cNvPr>
          <p:cNvPicPr>
            <a:picLocks noChangeAspect="1"/>
          </p:cNvPicPr>
          <p:nvPr/>
        </p:nvPicPr>
        <p:blipFill>
          <a:blip r:embed="rId7"/>
          <a:stretch>
            <a:fillRect/>
          </a:stretch>
        </p:blipFill>
        <p:spPr>
          <a:xfrm>
            <a:off x="4544376" y="6087935"/>
            <a:ext cx="265384" cy="265384"/>
          </a:xfrm>
          <a:prstGeom prst="rect">
            <a:avLst/>
          </a:prstGeom>
        </p:spPr>
      </p:pic>
      <p:sp>
        <p:nvSpPr>
          <p:cNvPr id="16" name="文本框 15">
            <a:extLst>
              <a:ext uri="{FF2B5EF4-FFF2-40B4-BE49-F238E27FC236}">
                <a16:creationId xmlns:a16="http://schemas.microsoft.com/office/drawing/2014/main" id="{017972E1-9E28-D49C-268B-93FBCFF6F09E}"/>
              </a:ext>
            </a:extLst>
          </p:cNvPr>
          <p:cNvSpPr txBox="1"/>
          <p:nvPr/>
        </p:nvSpPr>
        <p:spPr>
          <a:xfrm>
            <a:off x="40981" y="5445247"/>
            <a:ext cx="1513876" cy="646331"/>
          </a:xfrm>
          <a:prstGeom prst="rect">
            <a:avLst/>
          </a:prstGeom>
          <a:noFill/>
        </p:spPr>
        <p:txBody>
          <a:bodyPr wrap="square" rtlCol="0">
            <a:spAutoFit/>
          </a:bodyPr>
          <a:lstStyle/>
          <a:p>
            <a:pPr algn="ctr"/>
            <a:r>
              <a:rPr lang="en-US" altLang="zh-CN" dirty="0">
                <a:solidFill>
                  <a:srgbClr val="7030A0"/>
                </a:solidFill>
                <a:latin typeface="Abadi" panose="020B0604020104020204" pitchFamily="34" charset="0"/>
                <a:cs typeface="Calibri" panose="020F0502020204030204" pitchFamily="34" charset="0"/>
              </a:rPr>
              <a:t>Differ from plain text</a:t>
            </a:r>
            <a:endParaRPr lang="zh-CN" altLang="en-US" dirty="0">
              <a:solidFill>
                <a:srgbClr val="7030A0"/>
              </a:solidFill>
              <a:latin typeface="Abadi" panose="020B0604020104020204" pitchFamily="34" charset="0"/>
              <a:cs typeface="Calibri" panose="020F0502020204030204" pitchFamily="34" charset="0"/>
            </a:endParaRPr>
          </a:p>
        </p:txBody>
      </p:sp>
      <p:sp>
        <p:nvSpPr>
          <p:cNvPr id="25" name="文本框 24">
            <a:extLst>
              <a:ext uri="{FF2B5EF4-FFF2-40B4-BE49-F238E27FC236}">
                <a16:creationId xmlns:a16="http://schemas.microsoft.com/office/drawing/2014/main" id="{FBCE34E7-3F9B-1070-0ADC-D4FFF2839E41}"/>
              </a:ext>
            </a:extLst>
          </p:cNvPr>
          <p:cNvSpPr txBox="1"/>
          <p:nvPr/>
        </p:nvSpPr>
        <p:spPr>
          <a:xfrm>
            <a:off x="1826081" y="3576845"/>
            <a:ext cx="2756891" cy="369332"/>
          </a:xfrm>
          <a:prstGeom prst="rect">
            <a:avLst/>
          </a:prstGeom>
          <a:noFill/>
        </p:spPr>
        <p:txBody>
          <a:bodyPr wrap="square" rtlCol="0">
            <a:spAutoFit/>
          </a:bodyPr>
          <a:lstStyle/>
          <a:p>
            <a:pPr algn="ctr"/>
            <a:r>
              <a:rPr lang="en-US" altLang="zh-CN" dirty="0">
                <a:solidFill>
                  <a:srgbClr val="7030A0"/>
                </a:solidFill>
                <a:latin typeface="Abadi" panose="020B0604020104020204" pitchFamily="34" charset="0"/>
                <a:cs typeface="Calibri" panose="020F0502020204030204" pitchFamily="34" charset="0"/>
              </a:rPr>
              <a:t>Multimodal Information</a:t>
            </a:r>
            <a:endParaRPr lang="zh-CN" altLang="en-US" dirty="0">
              <a:solidFill>
                <a:srgbClr val="7030A0"/>
              </a:solidFill>
              <a:latin typeface="Abadi" panose="020B0604020104020204" pitchFamily="34" charset="0"/>
              <a:cs typeface="Calibri" panose="020F0502020204030204" pitchFamily="34" charset="0"/>
            </a:endParaRPr>
          </a:p>
        </p:txBody>
      </p:sp>
      <p:sp>
        <p:nvSpPr>
          <p:cNvPr id="10" name="文本框 9">
            <a:extLst>
              <a:ext uri="{FF2B5EF4-FFF2-40B4-BE49-F238E27FC236}">
                <a16:creationId xmlns:a16="http://schemas.microsoft.com/office/drawing/2014/main" id="{DD1265F3-5911-8AD9-CA90-0A1ADEF46761}"/>
              </a:ext>
            </a:extLst>
          </p:cNvPr>
          <p:cNvSpPr txBox="1"/>
          <p:nvPr/>
        </p:nvSpPr>
        <p:spPr>
          <a:xfrm>
            <a:off x="347870" y="1809393"/>
            <a:ext cx="11449992" cy="1508105"/>
          </a:xfrm>
          <a:prstGeom prst="rect">
            <a:avLst/>
          </a:prstGeom>
          <a:noFill/>
        </p:spPr>
        <p:txBody>
          <a:bodyPr wrap="square">
            <a:spAutoFit/>
          </a:bodyPr>
          <a:lstStyle/>
          <a:p>
            <a:pPr>
              <a:lnSpc>
                <a:spcPct val="100000"/>
              </a:lnSpc>
            </a:pPr>
            <a:r>
              <a:rPr lang="en-US" altLang="zh-CN" sz="2400" dirty="0">
                <a:latin typeface="Abadi" panose="020B0604020104020204" pitchFamily="34" charset="0"/>
                <a:cs typeface="Calibri" panose="020F0502020204030204" pitchFamily="34" charset="0"/>
              </a:rPr>
              <a:t>Solution 1: </a:t>
            </a:r>
            <a:r>
              <a:rPr lang="en-US" altLang="zh-CN" sz="2200" dirty="0">
                <a:latin typeface="Abadi" panose="020B0604020104020204" pitchFamily="34" charset="0"/>
                <a:cs typeface="Calibri" panose="020F0502020204030204" pitchFamily="34" charset="0"/>
              </a:rPr>
              <a:t>Multimodal LLMs.</a:t>
            </a:r>
          </a:p>
          <a:p>
            <a:pPr marL="342900" indent="-342900">
              <a:lnSpc>
                <a:spcPct val="100000"/>
              </a:lnSpc>
              <a:buFont typeface="Wingdings" panose="05000000000000000000" pitchFamily="2" charset="2"/>
              <a:buChar char="Ø"/>
            </a:pPr>
            <a:r>
              <a:rPr lang="en-US" altLang="zh-CN" sz="2200" dirty="0">
                <a:latin typeface="Abadi" panose="020B0604020104020204" pitchFamily="34" charset="0"/>
                <a:cs typeface="Calibri" panose="020F0502020204030204" pitchFamily="34" charset="0"/>
              </a:rPr>
              <a:t>Support limited modalities so far. </a:t>
            </a:r>
          </a:p>
          <a:p>
            <a:pPr>
              <a:lnSpc>
                <a:spcPct val="100000"/>
              </a:lnSpc>
            </a:pPr>
            <a:r>
              <a:rPr lang="en-US" altLang="zh-CN" sz="2400" dirty="0">
                <a:latin typeface="Abadi" panose="020B0604020104020204" pitchFamily="34" charset="0"/>
                <a:cs typeface="Calibri" panose="020F0502020204030204" pitchFamily="34" charset="0"/>
              </a:rPr>
              <a:t>Solution 2: Prompt Learning – Transform data into texts through a prompt template.</a:t>
            </a:r>
          </a:p>
          <a:p>
            <a:pPr marL="342900" indent="-342900">
              <a:lnSpc>
                <a:spcPct val="100000"/>
              </a:lnSpc>
              <a:buFont typeface="Wingdings" panose="05000000000000000000" pitchFamily="2" charset="2"/>
              <a:buChar char="Ø"/>
            </a:pPr>
            <a:r>
              <a:rPr lang="en-US" altLang="zh-CN" sz="2200" dirty="0" err="1">
                <a:latin typeface="Abadi" panose="020B0604020104020204" pitchFamily="34" charset="0"/>
                <a:cs typeface="Calibri" panose="020F0502020204030204" pitchFamily="34" charset="0"/>
              </a:rPr>
              <a:t>i</a:t>
            </a:r>
            <a:r>
              <a:rPr lang="en-US" altLang="zh-CN" sz="2200" dirty="0">
                <a:latin typeface="Abadi" panose="020B0604020104020204" pitchFamily="34" charset="0"/>
                <a:cs typeface="Calibri" panose="020F0502020204030204" pitchFamily="34" charset="0"/>
              </a:rPr>
              <a:t>) Only applicable to simple modalities (e.g., time-series data); ii) Suboptimal transformation.</a:t>
            </a:r>
          </a:p>
        </p:txBody>
      </p:sp>
      <p:sp>
        <p:nvSpPr>
          <p:cNvPr id="13" name="文本框 12">
            <a:extLst>
              <a:ext uri="{FF2B5EF4-FFF2-40B4-BE49-F238E27FC236}">
                <a16:creationId xmlns:a16="http://schemas.microsoft.com/office/drawing/2014/main" id="{B7989147-BE0B-BE53-ED99-CF2CB3380C0B}"/>
              </a:ext>
            </a:extLst>
          </p:cNvPr>
          <p:cNvSpPr txBox="1"/>
          <p:nvPr/>
        </p:nvSpPr>
        <p:spPr>
          <a:xfrm>
            <a:off x="9264601" y="4613887"/>
            <a:ext cx="2631653" cy="1323439"/>
          </a:xfrm>
          <a:prstGeom prst="rect">
            <a:avLst/>
          </a:prstGeom>
          <a:noFill/>
        </p:spPr>
        <p:txBody>
          <a:bodyPr wrap="square" rtlCol="0">
            <a:spAutoFit/>
          </a:bodyPr>
          <a:lstStyle/>
          <a:p>
            <a:pPr algn="ctr"/>
            <a:r>
              <a:rPr lang="en-US" altLang="zh-CN" sz="2000" dirty="0">
                <a:solidFill>
                  <a:srgbClr val="7030A0"/>
                </a:solidFill>
                <a:latin typeface="Abadi" panose="020B0604020104020204" pitchFamily="34" charset="0"/>
                <a:cs typeface="Calibri" panose="020F0502020204030204" pitchFamily="34" charset="0"/>
              </a:rPr>
              <a:t>11.1% worse than DL-based algorithm TRACK on viewport prediction task </a:t>
            </a:r>
          </a:p>
        </p:txBody>
      </p:sp>
      <p:cxnSp>
        <p:nvCxnSpPr>
          <p:cNvPr id="14" name="连接符: 肘形 13">
            <a:extLst>
              <a:ext uri="{FF2B5EF4-FFF2-40B4-BE49-F238E27FC236}">
                <a16:creationId xmlns:a16="http://schemas.microsoft.com/office/drawing/2014/main" id="{2A7EE00E-CD4B-68EF-4BC5-515ABD79F9F1}"/>
              </a:ext>
            </a:extLst>
          </p:cNvPr>
          <p:cNvCxnSpPr>
            <a:cxnSpLocks/>
          </p:cNvCxnSpPr>
          <p:nvPr/>
        </p:nvCxnSpPr>
        <p:spPr>
          <a:xfrm rot="16200000" flipH="1">
            <a:off x="9495557" y="3529017"/>
            <a:ext cx="1296388" cy="873353"/>
          </a:xfrm>
          <a:prstGeom prst="bentConnector3">
            <a:avLst>
              <a:gd name="adj1" fmla="val 50000"/>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26B6053E-C848-6D0A-B7C6-441ED80A9060}"/>
              </a:ext>
            </a:extLst>
          </p:cNvPr>
          <p:cNvSpPr txBox="1"/>
          <p:nvPr/>
        </p:nvSpPr>
        <p:spPr>
          <a:xfrm>
            <a:off x="9792446" y="3434895"/>
            <a:ext cx="1802106" cy="400110"/>
          </a:xfrm>
          <a:prstGeom prst="rect">
            <a:avLst/>
          </a:prstGeom>
          <a:noFill/>
        </p:spPr>
        <p:txBody>
          <a:bodyPr wrap="square" rtlCol="0">
            <a:spAutoFit/>
          </a:bodyPr>
          <a:lstStyle/>
          <a:p>
            <a:pPr algn="ctr"/>
            <a:r>
              <a:rPr lang="en-US" altLang="zh-CN" sz="2000" dirty="0">
                <a:solidFill>
                  <a:srgbClr val="7030A0"/>
                </a:solidFill>
                <a:latin typeface="Abadi" panose="020B0604020104020204" pitchFamily="34" charset="0"/>
                <a:cs typeface="Calibri" panose="020F0502020204030204" pitchFamily="34" charset="0"/>
              </a:rPr>
              <a:t>Example case</a:t>
            </a:r>
            <a:endParaRPr lang="zh-CN" altLang="en-US" sz="2000" dirty="0">
              <a:solidFill>
                <a:srgbClr val="7030A0"/>
              </a:solidFill>
              <a:latin typeface="Abadi" panose="020B0604020104020204" pitchFamily="34" charset="0"/>
              <a:cs typeface="Calibri" panose="020F0502020204030204" pitchFamily="34" charset="0"/>
            </a:endParaRPr>
          </a:p>
        </p:txBody>
      </p:sp>
      <p:sp>
        <p:nvSpPr>
          <p:cNvPr id="22" name="文本框 21">
            <a:extLst>
              <a:ext uri="{FF2B5EF4-FFF2-40B4-BE49-F238E27FC236}">
                <a16:creationId xmlns:a16="http://schemas.microsoft.com/office/drawing/2014/main" id="{B5D34115-C3B0-6287-DB71-BF226FD62995}"/>
              </a:ext>
            </a:extLst>
          </p:cNvPr>
          <p:cNvSpPr txBox="1"/>
          <p:nvPr/>
        </p:nvSpPr>
        <p:spPr>
          <a:xfrm>
            <a:off x="7212307" y="6213932"/>
            <a:ext cx="1835759" cy="400110"/>
          </a:xfrm>
          <a:prstGeom prst="rect">
            <a:avLst/>
          </a:prstGeom>
          <a:noFill/>
        </p:spPr>
        <p:txBody>
          <a:bodyPr wrap="none" rtlCol="0">
            <a:spAutoFit/>
          </a:bodyPr>
          <a:lstStyle/>
          <a:p>
            <a:r>
              <a:rPr lang="en-US" altLang="zh-CN" sz="2000" dirty="0">
                <a:solidFill>
                  <a:srgbClr val="7030A0"/>
                </a:solidFill>
                <a:latin typeface="Abadi" panose="020B0604020104020204" pitchFamily="34" charset="0"/>
              </a:rPr>
              <a:t>Lower is better</a:t>
            </a:r>
            <a:endParaRPr lang="zh-CN" altLang="en-US" sz="2000" dirty="0">
              <a:solidFill>
                <a:srgbClr val="7030A0"/>
              </a:solidFill>
              <a:latin typeface="Abadi" panose="020B0604020104020204" pitchFamily="34" charset="0"/>
            </a:endParaRPr>
          </a:p>
        </p:txBody>
      </p:sp>
      <p:pic>
        <p:nvPicPr>
          <p:cNvPr id="23" name="图片 22">
            <a:extLst>
              <a:ext uri="{FF2B5EF4-FFF2-40B4-BE49-F238E27FC236}">
                <a16:creationId xmlns:a16="http://schemas.microsoft.com/office/drawing/2014/main" id="{64C74E7E-3387-5046-87ED-177BD690C4E6}"/>
              </a:ext>
            </a:extLst>
          </p:cNvPr>
          <p:cNvPicPr>
            <a:picLocks noChangeAspect="1"/>
          </p:cNvPicPr>
          <p:nvPr/>
        </p:nvPicPr>
        <p:blipFill rotWithShape="1">
          <a:blip r:embed="rId8"/>
          <a:srcRect r="69004"/>
          <a:stretch/>
        </p:blipFill>
        <p:spPr>
          <a:xfrm>
            <a:off x="6869800" y="3566783"/>
            <a:ext cx="2240054" cy="2653844"/>
          </a:xfrm>
          <a:prstGeom prst="rect">
            <a:avLst/>
          </a:prstGeom>
        </p:spPr>
      </p:pic>
    </p:spTree>
    <p:extLst>
      <p:ext uri="{BB962C8B-B14F-4D97-AF65-F5344CB8AC3E}">
        <p14:creationId xmlns:p14="http://schemas.microsoft.com/office/powerpoint/2010/main" val="1518434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animBg="1"/>
      <p:bldP spid="11" grpId="0" animBg="1"/>
      <p:bldP spid="12" grpId="0" animBg="1"/>
      <p:bldP spid="18" grpId="0"/>
      <p:bldP spid="19" grpId="0"/>
      <p:bldP spid="21" grpId="0"/>
      <p:bldP spid="20" grpId="0" animBg="1"/>
      <p:bldP spid="16" grpId="0"/>
      <p:bldP spid="25" grpId="0"/>
      <p:bldP spid="13" grpId="0"/>
      <p:bldP spid="15" grpId="0"/>
      <p:bldP spid="2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7BB5B6-E180-58B8-2A5C-F84E03ADB0F9}"/>
              </a:ext>
            </a:extLst>
          </p:cNvPr>
          <p:cNvSpPr>
            <a:spLocks noGrp="1"/>
          </p:cNvSpPr>
          <p:nvPr>
            <p:ph type="title"/>
          </p:nvPr>
        </p:nvSpPr>
        <p:spPr>
          <a:xfrm>
            <a:off x="347870" y="19984"/>
            <a:ext cx="11449992" cy="1008668"/>
          </a:xfrm>
        </p:spPr>
        <p:txBody>
          <a:bodyPr/>
          <a:lstStyle/>
          <a:p>
            <a:r>
              <a:rPr lang="en-US" altLang="zh-CN" dirty="0" err="1">
                <a:latin typeface="Abadi" panose="020B0604020104020204" pitchFamily="34" charset="0"/>
              </a:rPr>
              <a:t>NetLLM</a:t>
            </a:r>
            <a:r>
              <a:rPr lang="en-US" altLang="zh-CN" dirty="0">
                <a:latin typeface="Abadi" panose="020B0604020104020204" pitchFamily="34" charset="0"/>
              </a:rPr>
              <a:t> – Multimodal Encoder </a:t>
            </a:r>
            <a:endParaRPr lang="zh-CN" altLang="en-US" dirty="0"/>
          </a:p>
        </p:txBody>
      </p:sp>
      <p:pic>
        <p:nvPicPr>
          <p:cNvPr id="4" name="图片 3">
            <a:extLst>
              <a:ext uri="{FF2B5EF4-FFF2-40B4-BE49-F238E27FC236}">
                <a16:creationId xmlns:a16="http://schemas.microsoft.com/office/drawing/2014/main" id="{81B5E3E8-F236-C11F-00DC-604AF11AED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58217" y="5879076"/>
            <a:ext cx="576638" cy="576638"/>
          </a:xfrm>
          <a:prstGeom prst="rect">
            <a:avLst/>
          </a:prstGeom>
        </p:spPr>
      </p:pic>
      <p:pic>
        <p:nvPicPr>
          <p:cNvPr id="5" name="图片 4">
            <a:extLst>
              <a:ext uri="{FF2B5EF4-FFF2-40B4-BE49-F238E27FC236}">
                <a16:creationId xmlns:a16="http://schemas.microsoft.com/office/drawing/2014/main" id="{4B4EEDE8-F782-9BB3-8785-44CF7C35EA3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58217" y="4934991"/>
            <a:ext cx="576638" cy="576638"/>
          </a:xfrm>
          <a:prstGeom prst="rect">
            <a:avLst/>
          </a:prstGeom>
        </p:spPr>
      </p:pic>
      <p:pic>
        <p:nvPicPr>
          <p:cNvPr id="6" name="图片 5">
            <a:extLst>
              <a:ext uri="{FF2B5EF4-FFF2-40B4-BE49-F238E27FC236}">
                <a16:creationId xmlns:a16="http://schemas.microsoft.com/office/drawing/2014/main" id="{8DF77CEF-C91B-951F-88C2-09C566B58A3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92126" y="4057787"/>
            <a:ext cx="508819" cy="508819"/>
          </a:xfrm>
          <a:prstGeom prst="rect">
            <a:avLst/>
          </a:prstGeom>
        </p:spPr>
      </p:pic>
      <p:sp>
        <p:nvSpPr>
          <p:cNvPr id="7" name="文本框 6">
            <a:extLst>
              <a:ext uri="{FF2B5EF4-FFF2-40B4-BE49-F238E27FC236}">
                <a16:creationId xmlns:a16="http://schemas.microsoft.com/office/drawing/2014/main" id="{4E79E0C2-D0FB-9FFE-B989-B866F7409ED2}"/>
              </a:ext>
            </a:extLst>
          </p:cNvPr>
          <p:cNvSpPr txBox="1"/>
          <p:nvPr/>
        </p:nvSpPr>
        <p:spPr>
          <a:xfrm>
            <a:off x="3544404" y="6376234"/>
            <a:ext cx="928915" cy="400110"/>
          </a:xfrm>
          <a:prstGeom prst="rect">
            <a:avLst/>
          </a:prstGeom>
          <a:noFill/>
        </p:spPr>
        <p:txBody>
          <a:bodyPr wrap="square" rtlCol="0">
            <a:spAutoFit/>
          </a:bodyPr>
          <a:lstStyle/>
          <a:p>
            <a:pPr algn="ctr"/>
            <a:r>
              <a:rPr lang="en-US" altLang="zh-CN" sz="2000" b="1" dirty="0">
                <a:latin typeface="Abadi" panose="020B0604020104020204" pitchFamily="34" charset="0"/>
              </a:rPr>
              <a:t>…</a:t>
            </a:r>
            <a:endParaRPr lang="zh-CN" altLang="en-US" sz="2000" b="1" dirty="0">
              <a:latin typeface="Abadi" panose="020B0604020104020204" pitchFamily="34" charset="0"/>
            </a:endParaRPr>
          </a:p>
        </p:txBody>
      </p:sp>
      <p:sp>
        <p:nvSpPr>
          <p:cNvPr id="8" name="箭头: 右 7">
            <a:extLst>
              <a:ext uri="{FF2B5EF4-FFF2-40B4-BE49-F238E27FC236}">
                <a16:creationId xmlns:a16="http://schemas.microsoft.com/office/drawing/2014/main" id="{11B61C7E-A804-B124-CF7F-A31DB77A5C53}"/>
              </a:ext>
            </a:extLst>
          </p:cNvPr>
          <p:cNvSpPr/>
          <p:nvPr/>
        </p:nvSpPr>
        <p:spPr>
          <a:xfrm>
            <a:off x="4587647" y="4151965"/>
            <a:ext cx="576638" cy="320462"/>
          </a:xfrm>
          <a:prstGeom prst="rightArrow">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箭头: 右 8">
            <a:extLst>
              <a:ext uri="{FF2B5EF4-FFF2-40B4-BE49-F238E27FC236}">
                <a16:creationId xmlns:a16="http://schemas.microsoft.com/office/drawing/2014/main" id="{611F75C5-8C6E-8BCA-26D7-DE42C6288A85}"/>
              </a:ext>
            </a:extLst>
          </p:cNvPr>
          <p:cNvSpPr/>
          <p:nvPr/>
        </p:nvSpPr>
        <p:spPr>
          <a:xfrm>
            <a:off x="4587647" y="5125969"/>
            <a:ext cx="576638" cy="320462"/>
          </a:xfrm>
          <a:prstGeom prst="rightArrow">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箭头: 右 10">
            <a:extLst>
              <a:ext uri="{FF2B5EF4-FFF2-40B4-BE49-F238E27FC236}">
                <a16:creationId xmlns:a16="http://schemas.microsoft.com/office/drawing/2014/main" id="{FBF133E2-BC8D-E03E-D247-2D83EDC5DE0E}"/>
              </a:ext>
            </a:extLst>
          </p:cNvPr>
          <p:cNvSpPr/>
          <p:nvPr/>
        </p:nvSpPr>
        <p:spPr>
          <a:xfrm>
            <a:off x="4587647" y="6075658"/>
            <a:ext cx="576638" cy="320462"/>
          </a:xfrm>
          <a:prstGeom prst="rightArrow">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8D02C31C-8C1A-D77F-EEAA-379EE868C68C}"/>
              </a:ext>
            </a:extLst>
          </p:cNvPr>
          <p:cNvSpPr/>
          <p:nvPr/>
        </p:nvSpPr>
        <p:spPr>
          <a:xfrm>
            <a:off x="10611897" y="3684084"/>
            <a:ext cx="837247" cy="2966583"/>
          </a:xfrm>
          <a:prstGeom prst="rect">
            <a:avLst/>
          </a:prstGeom>
          <a:solidFill>
            <a:srgbClr val="EBFDFA"/>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Abadi" panose="020B0604020104020204" pitchFamily="34" charset="0"/>
                <a:cs typeface="Calibri" panose="020F0502020204030204" pitchFamily="34" charset="0"/>
              </a:rPr>
              <a:t>LLM</a:t>
            </a:r>
            <a:endParaRPr lang="zh-CN" altLang="en-US" sz="2400" dirty="0">
              <a:solidFill>
                <a:schemeClr val="tx1"/>
              </a:solidFill>
              <a:latin typeface="Abadi" panose="020B0604020104020204" pitchFamily="34" charset="0"/>
              <a:cs typeface="Calibri" panose="020F0502020204030204" pitchFamily="34" charset="0"/>
            </a:endParaRPr>
          </a:p>
        </p:txBody>
      </p:sp>
      <p:sp>
        <p:nvSpPr>
          <p:cNvPr id="18" name="文本框 17">
            <a:extLst>
              <a:ext uri="{FF2B5EF4-FFF2-40B4-BE49-F238E27FC236}">
                <a16:creationId xmlns:a16="http://schemas.microsoft.com/office/drawing/2014/main" id="{6EB1DB02-9F49-D10C-48ED-C13C43BB62FF}"/>
              </a:ext>
            </a:extLst>
          </p:cNvPr>
          <p:cNvSpPr txBox="1"/>
          <p:nvPr/>
        </p:nvSpPr>
        <p:spPr>
          <a:xfrm>
            <a:off x="1801364" y="4050586"/>
            <a:ext cx="1901987" cy="584775"/>
          </a:xfrm>
          <a:prstGeom prst="rect">
            <a:avLst/>
          </a:prstGeom>
          <a:noFill/>
        </p:spPr>
        <p:txBody>
          <a:bodyPr wrap="square" rtlCol="0">
            <a:spAutoFit/>
          </a:bodyPr>
          <a:lstStyle/>
          <a:p>
            <a:pPr algn="ctr"/>
            <a:r>
              <a:rPr lang="en-US" altLang="zh-CN" sz="1600" dirty="0">
                <a:latin typeface="Abadi" panose="020B0604020104020204" pitchFamily="34" charset="0"/>
                <a:cs typeface="Calibri" panose="020F0502020204030204" pitchFamily="34" charset="0"/>
              </a:rPr>
              <a:t>Image in viewport prediction</a:t>
            </a:r>
            <a:endParaRPr lang="zh-CN" altLang="en-US" sz="1600" dirty="0">
              <a:latin typeface="Abadi" panose="020B0604020104020204" pitchFamily="34" charset="0"/>
              <a:cs typeface="Calibri" panose="020F0502020204030204" pitchFamily="34" charset="0"/>
            </a:endParaRPr>
          </a:p>
        </p:txBody>
      </p:sp>
      <p:sp>
        <p:nvSpPr>
          <p:cNvPr id="19" name="文本框 18">
            <a:extLst>
              <a:ext uri="{FF2B5EF4-FFF2-40B4-BE49-F238E27FC236}">
                <a16:creationId xmlns:a16="http://schemas.microsoft.com/office/drawing/2014/main" id="{631C649D-F7C3-35FE-ACD7-2AB36F2BDECF}"/>
              </a:ext>
            </a:extLst>
          </p:cNvPr>
          <p:cNvSpPr txBox="1"/>
          <p:nvPr/>
        </p:nvSpPr>
        <p:spPr>
          <a:xfrm>
            <a:off x="1620484" y="4973671"/>
            <a:ext cx="2137732" cy="584775"/>
          </a:xfrm>
          <a:prstGeom prst="rect">
            <a:avLst/>
          </a:prstGeom>
          <a:noFill/>
        </p:spPr>
        <p:txBody>
          <a:bodyPr wrap="square" rtlCol="0">
            <a:spAutoFit/>
          </a:bodyPr>
          <a:lstStyle/>
          <a:p>
            <a:pPr algn="ctr"/>
            <a:r>
              <a:rPr lang="en-US" altLang="zh-CN" sz="1600" dirty="0">
                <a:latin typeface="Abadi" panose="020B0604020104020204" pitchFamily="34" charset="0"/>
                <a:cs typeface="Calibri" panose="020F0502020204030204" pitchFamily="34" charset="0"/>
              </a:rPr>
              <a:t>Time-series data in bitrate streaming</a:t>
            </a:r>
            <a:endParaRPr lang="zh-CN" altLang="en-US" sz="1600" dirty="0">
              <a:latin typeface="Abadi" panose="020B0604020104020204" pitchFamily="34" charset="0"/>
              <a:cs typeface="Calibri" panose="020F0502020204030204" pitchFamily="34" charset="0"/>
            </a:endParaRPr>
          </a:p>
        </p:txBody>
      </p:sp>
      <p:sp>
        <p:nvSpPr>
          <p:cNvPr id="21" name="文本框 20">
            <a:extLst>
              <a:ext uri="{FF2B5EF4-FFF2-40B4-BE49-F238E27FC236}">
                <a16:creationId xmlns:a16="http://schemas.microsoft.com/office/drawing/2014/main" id="{BD820CF3-741E-1207-BC0C-DD9FBCDA6443}"/>
              </a:ext>
            </a:extLst>
          </p:cNvPr>
          <p:cNvSpPr txBox="1"/>
          <p:nvPr/>
        </p:nvSpPr>
        <p:spPr>
          <a:xfrm>
            <a:off x="2062760" y="5875007"/>
            <a:ext cx="1671214" cy="584775"/>
          </a:xfrm>
          <a:prstGeom prst="rect">
            <a:avLst/>
          </a:prstGeom>
          <a:noFill/>
        </p:spPr>
        <p:txBody>
          <a:bodyPr wrap="square" rtlCol="0">
            <a:spAutoFit/>
          </a:bodyPr>
          <a:lstStyle/>
          <a:p>
            <a:pPr algn="ctr"/>
            <a:r>
              <a:rPr lang="en-US" altLang="zh-CN" sz="1600" dirty="0">
                <a:latin typeface="Abadi" panose="020B0604020104020204" pitchFamily="34" charset="0"/>
                <a:cs typeface="Calibri" panose="020F0502020204030204" pitchFamily="34" charset="0"/>
              </a:rPr>
              <a:t>Graph in job scheduling</a:t>
            </a:r>
            <a:endParaRPr lang="zh-CN" altLang="en-US" sz="1600" dirty="0">
              <a:latin typeface="Abadi" panose="020B0604020104020204" pitchFamily="34" charset="0"/>
              <a:cs typeface="Calibri" panose="020F0502020204030204" pitchFamily="34" charset="0"/>
            </a:endParaRPr>
          </a:p>
        </p:txBody>
      </p:sp>
      <p:sp>
        <p:nvSpPr>
          <p:cNvPr id="51" name="灯片编号占位符 3">
            <a:extLst>
              <a:ext uri="{FF2B5EF4-FFF2-40B4-BE49-F238E27FC236}">
                <a16:creationId xmlns:a16="http://schemas.microsoft.com/office/drawing/2014/main" id="{F5B72F5B-16B7-0538-C43F-8C287ED319E4}"/>
              </a:ext>
            </a:extLst>
          </p:cNvPr>
          <p:cNvSpPr>
            <a:spLocks noGrp="1"/>
          </p:cNvSpPr>
          <p:nvPr>
            <p:ph type="sldNum" sz="quarter" idx="12"/>
          </p:nvPr>
        </p:nvSpPr>
        <p:spPr>
          <a:xfrm>
            <a:off x="9420519" y="6487720"/>
            <a:ext cx="2743200" cy="365125"/>
          </a:xfrm>
        </p:spPr>
        <p:txBody>
          <a:bodyPr/>
          <a:lstStyle/>
          <a:p>
            <a:fld id="{F2CE9AF3-E478-4743-B934-A2BE37569EF9}" type="slidenum">
              <a:rPr lang="zh-CN" altLang="en-US" smtClean="0"/>
              <a:t>14</a:t>
            </a:fld>
            <a:endParaRPr lang="zh-CN" altLang="en-US" dirty="0"/>
          </a:p>
        </p:txBody>
      </p:sp>
      <p:sp>
        <p:nvSpPr>
          <p:cNvPr id="20" name="左大括号 19">
            <a:extLst>
              <a:ext uri="{FF2B5EF4-FFF2-40B4-BE49-F238E27FC236}">
                <a16:creationId xmlns:a16="http://schemas.microsoft.com/office/drawing/2014/main" id="{1B931408-0072-CDCF-46A7-4EEB66E3DBC8}"/>
              </a:ext>
            </a:extLst>
          </p:cNvPr>
          <p:cNvSpPr/>
          <p:nvPr/>
        </p:nvSpPr>
        <p:spPr>
          <a:xfrm>
            <a:off x="1396603" y="4010455"/>
            <a:ext cx="400109" cy="2385665"/>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80F52DA2-1314-CBB5-3C3B-F667C20216E6}"/>
              </a:ext>
            </a:extLst>
          </p:cNvPr>
          <p:cNvSpPr txBox="1"/>
          <p:nvPr/>
        </p:nvSpPr>
        <p:spPr>
          <a:xfrm>
            <a:off x="11612" y="5460509"/>
            <a:ext cx="1513876" cy="646331"/>
          </a:xfrm>
          <a:prstGeom prst="rect">
            <a:avLst/>
          </a:prstGeom>
          <a:noFill/>
        </p:spPr>
        <p:txBody>
          <a:bodyPr wrap="square" rtlCol="0">
            <a:spAutoFit/>
          </a:bodyPr>
          <a:lstStyle/>
          <a:p>
            <a:pPr algn="ctr"/>
            <a:r>
              <a:rPr lang="en-US" altLang="zh-CN" dirty="0">
                <a:solidFill>
                  <a:srgbClr val="7030A0"/>
                </a:solidFill>
                <a:latin typeface="Abadi" panose="020B0604020104020204" pitchFamily="34" charset="0"/>
                <a:cs typeface="Calibri" panose="020F0502020204030204" pitchFamily="34" charset="0"/>
              </a:rPr>
              <a:t>Differ from plain text</a:t>
            </a:r>
            <a:endParaRPr lang="zh-CN" altLang="en-US" dirty="0">
              <a:solidFill>
                <a:srgbClr val="7030A0"/>
              </a:solidFill>
              <a:latin typeface="Abadi" panose="020B0604020104020204" pitchFamily="34" charset="0"/>
              <a:cs typeface="Calibri" panose="020F0502020204030204" pitchFamily="34" charset="0"/>
            </a:endParaRPr>
          </a:p>
        </p:txBody>
      </p:sp>
      <p:pic>
        <p:nvPicPr>
          <p:cNvPr id="24" name="图片 23">
            <a:extLst>
              <a:ext uri="{FF2B5EF4-FFF2-40B4-BE49-F238E27FC236}">
                <a16:creationId xmlns:a16="http://schemas.microsoft.com/office/drawing/2014/main" id="{ACD19797-A503-FD8F-2C4A-74B1A43018E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6279" y="4789505"/>
            <a:ext cx="670208" cy="670208"/>
          </a:xfrm>
          <a:prstGeom prst="rect">
            <a:avLst/>
          </a:prstGeom>
        </p:spPr>
      </p:pic>
      <p:pic>
        <p:nvPicPr>
          <p:cNvPr id="26" name="图片 25">
            <a:extLst>
              <a:ext uri="{FF2B5EF4-FFF2-40B4-BE49-F238E27FC236}">
                <a16:creationId xmlns:a16="http://schemas.microsoft.com/office/drawing/2014/main" id="{AE8389C0-CFDB-229A-CBD0-6A81909F68F5}"/>
              </a:ext>
            </a:extLst>
          </p:cNvPr>
          <p:cNvPicPr>
            <a:picLocks noChangeAspect="1"/>
          </p:cNvPicPr>
          <p:nvPr/>
        </p:nvPicPr>
        <p:blipFill>
          <a:blip r:embed="rId7"/>
          <a:stretch>
            <a:fillRect/>
          </a:stretch>
        </p:blipFill>
        <p:spPr>
          <a:xfrm>
            <a:off x="456279" y="1962782"/>
            <a:ext cx="667173" cy="667173"/>
          </a:xfrm>
          <a:prstGeom prst="rect">
            <a:avLst/>
          </a:prstGeom>
        </p:spPr>
      </p:pic>
      <p:sp>
        <p:nvSpPr>
          <p:cNvPr id="27" name="文本框 26">
            <a:extLst>
              <a:ext uri="{FF2B5EF4-FFF2-40B4-BE49-F238E27FC236}">
                <a16:creationId xmlns:a16="http://schemas.microsoft.com/office/drawing/2014/main" id="{91CF3130-F3CA-CD49-2BDA-37F2701892AD}"/>
              </a:ext>
            </a:extLst>
          </p:cNvPr>
          <p:cNvSpPr txBox="1"/>
          <p:nvPr/>
        </p:nvSpPr>
        <p:spPr>
          <a:xfrm>
            <a:off x="1225777" y="2119177"/>
            <a:ext cx="9674300" cy="510778"/>
          </a:xfrm>
          <a:prstGeom prst="roundRect">
            <a:avLst/>
          </a:prstGeom>
          <a:solidFill>
            <a:schemeClr val="accent2">
              <a:lumMod val="20000"/>
              <a:lumOff val="80000"/>
            </a:schemeClr>
          </a:solidFill>
        </p:spPr>
        <p:txBody>
          <a:bodyPr wrap="square" rtlCol="0">
            <a:spAutoFit/>
          </a:bodyPr>
          <a:lstStyle/>
          <a:p>
            <a:r>
              <a:rPr lang="en-US" altLang="zh-CN" sz="2400" dirty="0">
                <a:latin typeface="Abadi" panose="020B0604020104020204" pitchFamily="34" charset="0"/>
              </a:rPr>
              <a:t>Multimodal encoder: </a:t>
            </a:r>
            <a:r>
              <a:rPr lang="en-US" altLang="zh-CN" sz="2400" dirty="0">
                <a:solidFill>
                  <a:srgbClr val="7030A0"/>
                </a:solidFill>
                <a:latin typeface="Abadi" panose="020B0604020104020204" pitchFamily="34" charset="0"/>
                <a:cs typeface="Calibri" panose="020F0502020204030204" pitchFamily="34" charset="0"/>
              </a:rPr>
              <a:t>Project data into the same feature space as texts</a:t>
            </a:r>
            <a:r>
              <a:rPr lang="en-US" altLang="zh-CN" sz="2400" dirty="0">
                <a:latin typeface="Abadi" panose="020B0604020104020204" pitchFamily="34" charset="0"/>
                <a:cs typeface="Calibri" panose="020F0502020204030204" pitchFamily="34" charset="0"/>
              </a:rPr>
              <a:t>.</a:t>
            </a:r>
          </a:p>
        </p:txBody>
      </p:sp>
      <p:sp>
        <p:nvSpPr>
          <p:cNvPr id="28" name="矩形 27">
            <a:extLst>
              <a:ext uri="{FF2B5EF4-FFF2-40B4-BE49-F238E27FC236}">
                <a16:creationId xmlns:a16="http://schemas.microsoft.com/office/drawing/2014/main" id="{6941F6BA-DF3D-E373-BE85-656B0463A2DC}"/>
              </a:ext>
            </a:extLst>
          </p:cNvPr>
          <p:cNvSpPr/>
          <p:nvPr/>
        </p:nvSpPr>
        <p:spPr>
          <a:xfrm rot="16200000">
            <a:off x="4936237" y="4095281"/>
            <a:ext cx="2984618" cy="2183754"/>
          </a:xfrm>
          <a:prstGeom prst="rect">
            <a:avLst/>
          </a:prstGeom>
          <a:solidFill>
            <a:schemeClr val="accent1">
              <a:lumMod val="20000"/>
              <a:lumOff val="8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Abadi" panose="020B0604020104020204" pitchFamily="34" charset="0"/>
            </a:endParaRPr>
          </a:p>
        </p:txBody>
      </p:sp>
      <p:sp>
        <p:nvSpPr>
          <p:cNvPr id="30" name="矩形 29">
            <a:extLst>
              <a:ext uri="{FF2B5EF4-FFF2-40B4-BE49-F238E27FC236}">
                <a16:creationId xmlns:a16="http://schemas.microsoft.com/office/drawing/2014/main" id="{B97E37C0-9538-1C35-4FC2-329620066CA6}"/>
              </a:ext>
            </a:extLst>
          </p:cNvPr>
          <p:cNvSpPr/>
          <p:nvPr/>
        </p:nvSpPr>
        <p:spPr>
          <a:xfrm rot="16200000">
            <a:off x="5433720" y="4228045"/>
            <a:ext cx="698924" cy="452115"/>
          </a:xfrm>
          <a:prstGeom prst="rect">
            <a:avLst/>
          </a:prstGeom>
          <a:solidFill>
            <a:srgbClr val="DAE3F3"/>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err="1">
                <a:solidFill>
                  <a:schemeClr val="tx1"/>
                </a:solidFill>
                <a:latin typeface="Abadi" panose="020B0604020104020204" pitchFamily="34" charset="0"/>
              </a:rPr>
              <a:t>ViT</a:t>
            </a:r>
            <a:endParaRPr lang="zh-CN" altLang="en-US" sz="1400" dirty="0">
              <a:solidFill>
                <a:schemeClr val="tx1"/>
              </a:solidFill>
              <a:latin typeface="Abadi" panose="020B0604020104020204" pitchFamily="34" charset="0"/>
            </a:endParaRPr>
          </a:p>
        </p:txBody>
      </p:sp>
      <p:sp>
        <p:nvSpPr>
          <p:cNvPr id="31" name="矩形 30">
            <a:extLst>
              <a:ext uri="{FF2B5EF4-FFF2-40B4-BE49-F238E27FC236}">
                <a16:creationId xmlns:a16="http://schemas.microsoft.com/office/drawing/2014/main" id="{6B38F8BA-2C5E-5D35-A686-5544E46B47D5}"/>
              </a:ext>
            </a:extLst>
          </p:cNvPr>
          <p:cNvSpPr/>
          <p:nvPr/>
        </p:nvSpPr>
        <p:spPr>
          <a:xfrm rot="16200000">
            <a:off x="6084843" y="4227762"/>
            <a:ext cx="698924" cy="452115"/>
          </a:xfrm>
          <a:prstGeom prst="rect">
            <a:avLst/>
          </a:prstGeom>
          <a:solidFill>
            <a:srgbClr val="DAE3F3"/>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latin typeface="Abadi" panose="020B0604020104020204" pitchFamily="34" charset="0"/>
              </a:rPr>
              <a:t>Linear</a:t>
            </a:r>
            <a:endParaRPr lang="zh-CN" altLang="en-US" sz="1400" dirty="0">
              <a:solidFill>
                <a:schemeClr val="tx1"/>
              </a:solidFill>
              <a:latin typeface="Abadi" panose="020B0604020104020204" pitchFamily="34" charset="0"/>
            </a:endParaRPr>
          </a:p>
        </p:txBody>
      </p:sp>
      <p:sp>
        <p:nvSpPr>
          <p:cNvPr id="32" name="矩形 31">
            <a:extLst>
              <a:ext uri="{FF2B5EF4-FFF2-40B4-BE49-F238E27FC236}">
                <a16:creationId xmlns:a16="http://schemas.microsoft.com/office/drawing/2014/main" id="{32C557DA-4700-C13D-0D2A-91795F5CF630}"/>
              </a:ext>
            </a:extLst>
          </p:cNvPr>
          <p:cNvSpPr/>
          <p:nvPr/>
        </p:nvSpPr>
        <p:spPr>
          <a:xfrm rot="16200000">
            <a:off x="6752304" y="4226396"/>
            <a:ext cx="698924" cy="452116"/>
          </a:xfrm>
          <a:prstGeom prst="rect">
            <a:avLst/>
          </a:prstGeom>
          <a:solidFill>
            <a:srgbClr val="DAE3F3"/>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latin typeface="Abadi" panose="020B0604020104020204" pitchFamily="34" charset="0"/>
              </a:rPr>
              <a:t>Layer Norm</a:t>
            </a:r>
            <a:endParaRPr lang="zh-CN" altLang="en-US" sz="1400" dirty="0">
              <a:solidFill>
                <a:schemeClr val="tx1"/>
              </a:solidFill>
              <a:latin typeface="Abadi" panose="020B0604020104020204" pitchFamily="34" charset="0"/>
            </a:endParaRPr>
          </a:p>
        </p:txBody>
      </p:sp>
      <p:sp>
        <p:nvSpPr>
          <p:cNvPr id="33" name="文本框 32">
            <a:extLst>
              <a:ext uri="{FF2B5EF4-FFF2-40B4-BE49-F238E27FC236}">
                <a16:creationId xmlns:a16="http://schemas.microsoft.com/office/drawing/2014/main" id="{3945BF67-D88E-086B-5F12-1EF3EC8EC652}"/>
              </a:ext>
            </a:extLst>
          </p:cNvPr>
          <p:cNvSpPr txBox="1"/>
          <p:nvPr/>
        </p:nvSpPr>
        <p:spPr>
          <a:xfrm>
            <a:off x="5332981" y="3694850"/>
            <a:ext cx="2183754" cy="369332"/>
          </a:xfrm>
          <a:prstGeom prst="rect">
            <a:avLst/>
          </a:prstGeom>
          <a:noFill/>
        </p:spPr>
        <p:txBody>
          <a:bodyPr wrap="square" rtlCol="0">
            <a:spAutoFit/>
          </a:bodyPr>
          <a:lstStyle/>
          <a:p>
            <a:pPr algn="ctr"/>
            <a:r>
              <a:rPr lang="en-US" altLang="zh-CN" dirty="0">
                <a:latin typeface="Abadi" panose="020B0604020104020204" pitchFamily="34" charset="0"/>
              </a:rPr>
              <a:t>Multimodal Encoder</a:t>
            </a:r>
            <a:endParaRPr lang="zh-CN" altLang="en-US" dirty="0">
              <a:latin typeface="Abadi" panose="020B0604020104020204" pitchFamily="34" charset="0"/>
            </a:endParaRPr>
          </a:p>
        </p:txBody>
      </p:sp>
      <p:cxnSp>
        <p:nvCxnSpPr>
          <p:cNvPr id="40" name="直接连接符 39">
            <a:extLst>
              <a:ext uri="{FF2B5EF4-FFF2-40B4-BE49-F238E27FC236}">
                <a16:creationId xmlns:a16="http://schemas.microsoft.com/office/drawing/2014/main" id="{C36FC086-9597-4777-2B22-FF584046279B}"/>
              </a:ext>
            </a:extLst>
          </p:cNvPr>
          <p:cNvCxnSpPr>
            <a:cxnSpLocks/>
          </p:cNvCxnSpPr>
          <p:nvPr/>
        </p:nvCxnSpPr>
        <p:spPr>
          <a:xfrm flipV="1">
            <a:off x="5852531" y="6041245"/>
            <a:ext cx="118042" cy="2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308CE4DD-496C-8EBD-5AE4-E26CEC2F7B3B}"/>
              </a:ext>
            </a:extLst>
          </p:cNvPr>
          <p:cNvCxnSpPr>
            <a:cxnSpLocks/>
          </p:cNvCxnSpPr>
          <p:nvPr/>
        </p:nvCxnSpPr>
        <p:spPr>
          <a:xfrm>
            <a:off x="6503654" y="6041245"/>
            <a:ext cx="129616" cy="33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矩形 45">
            <a:extLst>
              <a:ext uri="{FF2B5EF4-FFF2-40B4-BE49-F238E27FC236}">
                <a16:creationId xmlns:a16="http://schemas.microsoft.com/office/drawing/2014/main" id="{B0463216-5539-433E-28BE-EF18DCDF8841}"/>
              </a:ext>
            </a:extLst>
          </p:cNvPr>
          <p:cNvSpPr/>
          <p:nvPr/>
        </p:nvSpPr>
        <p:spPr>
          <a:xfrm rot="16200000">
            <a:off x="5433720" y="5090238"/>
            <a:ext cx="698924" cy="452115"/>
          </a:xfrm>
          <a:prstGeom prst="rect">
            <a:avLst/>
          </a:prstGeom>
          <a:solidFill>
            <a:srgbClr val="DAE3F3"/>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latin typeface="Abadi" panose="020B0604020104020204" pitchFamily="34" charset="0"/>
              </a:rPr>
              <a:t>CNN</a:t>
            </a:r>
            <a:endParaRPr lang="zh-CN" altLang="en-US" sz="1400" dirty="0">
              <a:solidFill>
                <a:schemeClr val="tx1"/>
              </a:solidFill>
              <a:latin typeface="Abadi" panose="020B0604020104020204" pitchFamily="34" charset="0"/>
            </a:endParaRPr>
          </a:p>
        </p:txBody>
      </p:sp>
      <p:sp>
        <p:nvSpPr>
          <p:cNvPr id="47" name="矩形 46">
            <a:extLst>
              <a:ext uri="{FF2B5EF4-FFF2-40B4-BE49-F238E27FC236}">
                <a16:creationId xmlns:a16="http://schemas.microsoft.com/office/drawing/2014/main" id="{791134C3-4AF3-2B95-CCCD-E4211001A70C}"/>
              </a:ext>
            </a:extLst>
          </p:cNvPr>
          <p:cNvSpPr/>
          <p:nvPr/>
        </p:nvSpPr>
        <p:spPr>
          <a:xfrm rot="16200000">
            <a:off x="6084843" y="5089955"/>
            <a:ext cx="698924" cy="452115"/>
          </a:xfrm>
          <a:prstGeom prst="rect">
            <a:avLst/>
          </a:prstGeom>
          <a:solidFill>
            <a:srgbClr val="DAE3F3"/>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latin typeface="Abadi" panose="020B0604020104020204" pitchFamily="34" charset="0"/>
              </a:rPr>
              <a:t>Linear</a:t>
            </a:r>
            <a:endParaRPr lang="zh-CN" altLang="en-US" sz="1400" dirty="0">
              <a:solidFill>
                <a:schemeClr val="tx1"/>
              </a:solidFill>
              <a:latin typeface="Abadi" panose="020B0604020104020204" pitchFamily="34" charset="0"/>
            </a:endParaRPr>
          </a:p>
        </p:txBody>
      </p:sp>
      <p:sp>
        <p:nvSpPr>
          <p:cNvPr id="49" name="矩形 48">
            <a:extLst>
              <a:ext uri="{FF2B5EF4-FFF2-40B4-BE49-F238E27FC236}">
                <a16:creationId xmlns:a16="http://schemas.microsoft.com/office/drawing/2014/main" id="{181C5163-A3C7-3B3F-CDCC-43CF53106401}"/>
              </a:ext>
            </a:extLst>
          </p:cNvPr>
          <p:cNvSpPr/>
          <p:nvPr/>
        </p:nvSpPr>
        <p:spPr>
          <a:xfrm rot="16200000">
            <a:off x="6752304" y="5093351"/>
            <a:ext cx="698924" cy="452116"/>
          </a:xfrm>
          <a:prstGeom prst="rect">
            <a:avLst/>
          </a:prstGeom>
          <a:solidFill>
            <a:srgbClr val="DAE3F3"/>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latin typeface="Abadi" panose="020B0604020104020204" pitchFamily="34" charset="0"/>
              </a:rPr>
              <a:t>Layer Norm</a:t>
            </a:r>
            <a:endParaRPr lang="zh-CN" altLang="en-US" sz="1400" dirty="0">
              <a:solidFill>
                <a:schemeClr val="tx1"/>
              </a:solidFill>
              <a:latin typeface="Abadi" panose="020B0604020104020204" pitchFamily="34" charset="0"/>
            </a:endParaRPr>
          </a:p>
        </p:txBody>
      </p:sp>
      <p:cxnSp>
        <p:nvCxnSpPr>
          <p:cNvPr id="50" name="直接连接符 49">
            <a:extLst>
              <a:ext uri="{FF2B5EF4-FFF2-40B4-BE49-F238E27FC236}">
                <a16:creationId xmlns:a16="http://schemas.microsoft.com/office/drawing/2014/main" id="{21ACE96B-2FB5-A30D-64C0-896CA48FC3C4}"/>
              </a:ext>
            </a:extLst>
          </p:cNvPr>
          <p:cNvCxnSpPr>
            <a:stCxn id="46" idx="2"/>
            <a:endCxn id="47" idx="0"/>
          </p:cNvCxnSpPr>
          <p:nvPr/>
        </p:nvCxnSpPr>
        <p:spPr>
          <a:xfrm flipV="1">
            <a:off x="6009240" y="5316013"/>
            <a:ext cx="199008" cy="2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57A179EA-5BA6-A05E-D90A-A76C25CE9CE4}"/>
              </a:ext>
            </a:extLst>
          </p:cNvPr>
          <p:cNvCxnSpPr>
            <a:cxnSpLocks/>
            <a:stCxn id="47" idx="2"/>
            <a:endCxn id="49" idx="0"/>
          </p:cNvCxnSpPr>
          <p:nvPr/>
        </p:nvCxnSpPr>
        <p:spPr>
          <a:xfrm>
            <a:off x="6660363" y="5316013"/>
            <a:ext cx="215345" cy="33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矩形 52">
            <a:extLst>
              <a:ext uri="{FF2B5EF4-FFF2-40B4-BE49-F238E27FC236}">
                <a16:creationId xmlns:a16="http://schemas.microsoft.com/office/drawing/2014/main" id="{259E3A09-5AFA-F8C6-88BA-3CF4C164C411}"/>
              </a:ext>
            </a:extLst>
          </p:cNvPr>
          <p:cNvSpPr/>
          <p:nvPr/>
        </p:nvSpPr>
        <p:spPr>
          <a:xfrm rot="16200000">
            <a:off x="5429411" y="5967870"/>
            <a:ext cx="698924" cy="452115"/>
          </a:xfrm>
          <a:prstGeom prst="rect">
            <a:avLst/>
          </a:prstGeom>
          <a:solidFill>
            <a:srgbClr val="DAE3F3"/>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latin typeface="Abadi" panose="020B0604020104020204" pitchFamily="34" charset="0"/>
              </a:rPr>
              <a:t>GNN</a:t>
            </a:r>
            <a:endParaRPr lang="zh-CN" altLang="en-US" sz="1400" dirty="0">
              <a:solidFill>
                <a:schemeClr val="tx1"/>
              </a:solidFill>
              <a:latin typeface="Abadi" panose="020B0604020104020204" pitchFamily="34" charset="0"/>
            </a:endParaRPr>
          </a:p>
        </p:txBody>
      </p:sp>
      <p:sp>
        <p:nvSpPr>
          <p:cNvPr id="54" name="矩形 53">
            <a:extLst>
              <a:ext uri="{FF2B5EF4-FFF2-40B4-BE49-F238E27FC236}">
                <a16:creationId xmlns:a16="http://schemas.microsoft.com/office/drawing/2014/main" id="{01AE89CA-73E5-66EE-ACE2-716455B15B27}"/>
              </a:ext>
            </a:extLst>
          </p:cNvPr>
          <p:cNvSpPr/>
          <p:nvPr/>
        </p:nvSpPr>
        <p:spPr>
          <a:xfrm rot="16200000">
            <a:off x="6080534" y="5967587"/>
            <a:ext cx="698924" cy="452115"/>
          </a:xfrm>
          <a:prstGeom prst="rect">
            <a:avLst/>
          </a:prstGeom>
          <a:solidFill>
            <a:srgbClr val="DAE3F3"/>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latin typeface="Abadi" panose="020B0604020104020204" pitchFamily="34" charset="0"/>
              </a:rPr>
              <a:t>Linear</a:t>
            </a:r>
            <a:endParaRPr lang="zh-CN" altLang="en-US" sz="1400" dirty="0">
              <a:solidFill>
                <a:schemeClr val="tx1"/>
              </a:solidFill>
              <a:latin typeface="Abadi" panose="020B0604020104020204" pitchFamily="34" charset="0"/>
            </a:endParaRPr>
          </a:p>
        </p:txBody>
      </p:sp>
      <p:sp>
        <p:nvSpPr>
          <p:cNvPr id="55" name="矩形 54">
            <a:extLst>
              <a:ext uri="{FF2B5EF4-FFF2-40B4-BE49-F238E27FC236}">
                <a16:creationId xmlns:a16="http://schemas.microsoft.com/office/drawing/2014/main" id="{0C6E0705-339D-13BB-9335-D38C4D08BC76}"/>
              </a:ext>
            </a:extLst>
          </p:cNvPr>
          <p:cNvSpPr/>
          <p:nvPr/>
        </p:nvSpPr>
        <p:spPr>
          <a:xfrm rot="16200000">
            <a:off x="6747995" y="5970983"/>
            <a:ext cx="698924" cy="452116"/>
          </a:xfrm>
          <a:prstGeom prst="rect">
            <a:avLst/>
          </a:prstGeom>
          <a:solidFill>
            <a:srgbClr val="DAE3F3"/>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latin typeface="Abadi" panose="020B0604020104020204" pitchFamily="34" charset="0"/>
              </a:rPr>
              <a:t>Layer Norm</a:t>
            </a:r>
            <a:endParaRPr lang="zh-CN" altLang="en-US" sz="1400" dirty="0">
              <a:solidFill>
                <a:schemeClr val="tx1"/>
              </a:solidFill>
              <a:latin typeface="Abadi" panose="020B0604020104020204" pitchFamily="34" charset="0"/>
            </a:endParaRPr>
          </a:p>
        </p:txBody>
      </p:sp>
      <p:cxnSp>
        <p:nvCxnSpPr>
          <p:cNvPr id="56" name="直接连接符 55">
            <a:extLst>
              <a:ext uri="{FF2B5EF4-FFF2-40B4-BE49-F238E27FC236}">
                <a16:creationId xmlns:a16="http://schemas.microsoft.com/office/drawing/2014/main" id="{C8EBC439-E2FD-6B88-52A9-D7105E5784BC}"/>
              </a:ext>
            </a:extLst>
          </p:cNvPr>
          <p:cNvCxnSpPr>
            <a:stCxn id="53" idx="2"/>
            <a:endCxn id="54" idx="0"/>
          </p:cNvCxnSpPr>
          <p:nvPr/>
        </p:nvCxnSpPr>
        <p:spPr>
          <a:xfrm flipV="1">
            <a:off x="6004931" y="6193645"/>
            <a:ext cx="199008" cy="2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459872B7-47C9-AD8E-3B62-371E7CA4B1FA}"/>
              </a:ext>
            </a:extLst>
          </p:cNvPr>
          <p:cNvCxnSpPr>
            <a:cxnSpLocks/>
            <a:stCxn id="54" idx="2"/>
            <a:endCxn id="55" idx="0"/>
          </p:cNvCxnSpPr>
          <p:nvPr/>
        </p:nvCxnSpPr>
        <p:spPr>
          <a:xfrm>
            <a:off x="6656054" y="6193645"/>
            <a:ext cx="215345" cy="33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58" name="图片 57">
            <a:extLst>
              <a:ext uri="{FF2B5EF4-FFF2-40B4-BE49-F238E27FC236}">
                <a16:creationId xmlns:a16="http://schemas.microsoft.com/office/drawing/2014/main" id="{5E6CDCDB-0424-6BD9-4ACC-9B57F1FBDA87}"/>
              </a:ext>
            </a:extLst>
          </p:cNvPr>
          <p:cNvPicPr>
            <a:picLocks noChangeAspect="1"/>
          </p:cNvPicPr>
          <p:nvPr/>
        </p:nvPicPr>
        <p:blipFill>
          <a:blip r:embed="rId8"/>
          <a:stretch>
            <a:fillRect/>
          </a:stretch>
        </p:blipFill>
        <p:spPr>
          <a:xfrm>
            <a:off x="4465536" y="4139708"/>
            <a:ext cx="347110" cy="347110"/>
          </a:xfrm>
          <a:prstGeom prst="rect">
            <a:avLst/>
          </a:prstGeom>
        </p:spPr>
      </p:pic>
      <p:pic>
        <p:nvPicPr>
          <p:cNvPr id="59" name="图片 58">
            <a:extLst>
              <a:ext uri="{FF2B5EF4-FFF2-40B4-BE49-F238E27FC236}">
                <a16:creationId xmlns:a16="http://schemas.microsoft.com/office/drawing/2014/main" id="{FBF10C72-5F35-B774-169E-AD38F9759F1B}"/>
              </a:ext>
            </a:extLst>
          </p:cNvPr>
          <p:cNvPicPr>
            <a:picLocks noChangeAspect="1"/>
          </p:cNvPicPr>
          <p:nvPr/>
        </p:nvPicPr>
        <p:blipFill>
          <a:blip r:embed="rId8"/>
          <a:stretch>
            <a:fillRect/>
          </a:stretch>
        </p:blipFill>
        <p:spPr>
          <a:xfrm>
            <a:off x="4451412" y="5112645"/>
            <a:ext cx="347110" cy="347110"/>
          </a:xfrm>
          <a:prstGeom prst="rect">
            <a:avLst/>
          </a:prstGeom>
        </p:spPr>
      </p:pic>
      <p:pic>
        <p:nvPicPr>
          <p:cNvPr id="60" name="图片 59">
            <a:extLst>
              <a:ext uri="{FF2B5EF4-FFF2-40B4-BE49-F238E27FC236}">
                <a16:creationId xmlns:a16="http://schemas.microsoft.com/office/drawing/2014/main" id="{959C9510-D7F3-762C-9A2F-CC178A3A9371}"/>
              </a:ext>
            </a:extLst>
          </p:cNvPr>
          <p:cNvPicPr>
            <a:picLocks noChangeAspect="1"/>
          </p:cNvPicPr>
          <p:nvPr/>
        </p:nvPicPr>
        <p:blipFill>
          <a:blip r:embed="rId8"/>
          <a:stretch>
            <a:fillRect/>
          </a:stretch>
        </p:blipFill>
        <p:spPr>
          <a:xfrm>
            <a:off x="4466784" y="6075658"/>
            <a:ext cx="347110" cy="347110"/>
          </a:xfrm>
          <a:prstGeom prst="rect">
            <a:avLst/>
          </a:prstGeom>
        </p:spPr>
      </p:pic>
      <p:sp>
        <p:nvSpPr>
          <p:cNvPr id="61" name="箭头: 右 60">
            <a:extLst>
              <a:ext uri="{FF2B5EF4-FFF2-40B4-BE49-F238E27FC236}">
                <a16:creationId xmlns:a16="http://schemas.microsoft.com/office/drawing/2014/main" id="{987F0C19-A46A-5937-91ED-60FD5268673E}"/>
              </a:ext>
            </a:extLst>
          </p:cNvPr>
          <p:cNvSpPr/>
          <p:nvPr/>
        </p:nvSpPr>
        <p:spPr>
          <a:xfrm>
            <a:off x="7785839" y="4143029"/>
            <a:ext cx="576638" cy="320462"/>
          </a:xfrm>
          <a:prstGeom prst="rightArrow">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箭头: 右 61">
            <a:extLst>
              <a:ext uri="{FF2B5EF4-FFF2-40B4-BE49-F238E27FC236}">
                <a16:creationId xmlns:a16="http://schemas.microsoft.com/office/drawing/2014/main" id="{4D96B72A-2D26-2991-1D95-D03CE4428152}"/>
              </a:ext>
            </a:extLst>
          </p:cNvPr>
          <p:cNvSpPr/>
          <p:nvPr/>
        </p:nvSpPr>
        <p:spPr>
          <a:xfrm>
            <a:off x="7785839" y="5117033"/>
            <a:ext cx="576638" cy="320462"/>
          </a:xfrm>
          <a:prstGeom prst="rightArrow">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箭头: 右 62">
            <a:extLst>
              <a:ext uri="{FF2B5EF4-FFF2-40B4-BE49-F238E27FC236}">
                <a16:creationId xmlns:a16="http://schemas.microsoft.com/office/drawing/2014/main" id="{9F7E2563-33C9-C063-501C-24A6E7C02406}"/>
              </a:ext>
            </a:extLst>
          </p:cNvPr>
          <p:cNvSpPr/>
          <p:nvPr/>
        </p:nvSpPr>
        <p:spPr>
          <a:xfrm>
            <a:off x="7785839" y="6066722"/>
            <a:ext cx="576638" cy="320462"/>
          </a:xfrm>
          <a:prstGeom prst="rightArrow">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4" name="图片 63">
            <a:extLst>
              <a:ext uri="{FF2B5EF4-FFF2-40B4-BE49-F238E27FC236}">
                <a16:creationId xmlns:a16="http://schemas.microsoft.com/office/drawing/2014/main" id="{DC08F876-CFA1-DC16-E8BA-C17E6EE064B8}"/>
              </a:ext>
            </a:extLst>
          </p:cNvPr>
          <p:cNvPicPr>
            <a:picLocks noChangeAspect="1"/>
          </p:cNvPicPr>
          <p:nvPr/>
        </p:nvPicPr>
        <p:blipFill>
          <a:blip r:embed="rId8"/>
          <a:stretch>
            <a:fillRect/>
          </a:stretch>
        </p:blipFill>
        <p:spPr>
          <a:xfrm>
            <a:off x="7663728" y="4130772"/>
            <a:ext cx="347110" cy="347110"/>
          </a:xfrm>
          <a:prstGeom prst="rect">
            <a:avLst/>
          </a:prstGeom>
        </p:spPr>
      </p:pic>
      <p:pic>
        <p:nvPicPr>
          <p:cNvPr id="65" name="图片 64">
            <a:extLst>
              <a:ext uri="{FF2B5EF4-FFF2-40B4-BE49-F238E27FC236}">
                <a16:creationId xmlns:a16="http://schemas.microsoft.com/office/drawing/2014/main" id="{DE65E213-16CC-F6F1-F1BD-355A7C39C2A9}"/>
              </a:ext>
            </a:extLst>
          </p:cNvPr>
          <p:cNvPicPr>
            <a:picLocks noChangeAspect="1"/>
          </p:cNvPicPr>
          <p:nvPr/>
        </p:nvPicPr>
        <p:blipFill>
          <a:blip r:embed="rId8"/>
          <a:stretch>
            <a:fillRect/>
          </a:stretch>
        </p:blipFill>
        <p:spPr>
          <a:xfrm>
            <a:off x="7649604" y="5103709"/>
            <a:ext cx="347110" cy="347110"/>
          </a:xfrm>
          <a:prstGeom prst="rect">
            <a:avLst/>
          </a:prstGeom>
        </p:spPr>
      </p:pic>
      <p:pic>
        <p:nvPicPr>
          <p:cNvPr id="66" name="图片 65">
            <a:extLst>
              <a:ext uri="{FF2B5EF4-FFF2-40B4-BE49-F238E27FC236}">
                <a16:creationId xmlns:a16="http://schemas.microsoft.com/office/drawing/2014/main" id="{90AFFB6C-53DE-853C-B6C8-1363C6ED8623}"/>
              </a:ext>
            </a:extLst>
          </p:cNvPr>
          <p:cNvPicPr>
            <a:picLocks noChangeAspect="1"/>
          </p:cNvPicPr>
          <p:nvPr/>
        </p:nvPicPr>
        <p:blipFill>
          <a:blip r:embed="rId8"/>
          <a:stretch>
            <a:fillRect/>
          </a:stretch>
        </p:blipFill>
        <p:spPr>
          <a:xfrm>
            <a:off x="7664976" y="6066722"/>
            <a:ext cx="347110" cy="347110"/>
          </a:xfrm>
          <a:prstGeom prst="rect">
            <a:avLst/>
          </a:prstGeom>
        </p:spPr>
      </p:pic>
      <p:pic>
        <p:nvPicPr>
          <p:cNvPr id="67" name="图片 66">
            <a:extLst>
              <a:ext uri="{FF2B5EF4-FFF2-40B4-BE49-F238E27FC236}">
                <a16:creationId xmlns:a16="http://schemas.microsoft.com/office/drawing/2014/main" id="{AFA447D0-D989-6CDC-EAAA-DB1C1AB5AE19}"/>
              </a:ext>
            </a:extLst>
          </p:cNvPr>
          <p:cNvPicPr>
            <a:picLocks noChangeAspect="1"/>
          </p:cNvPicPr>
          <p:nvPr/>
        </p:nvPicPr>
        <p:blipFill>
          <a:blip r:embed="rId9"/>
          <a:stretch>
            <a:fillRect/>
          </a:stretch>
        </p:blipFill>
        <p:spPr>
          <a:xfrm>
            <a:off x="8513287" y="4057787"/>
            <a:ext cx="1177658" cy="2433030"/>
          </a:xfrm>
          <a:prstGeom prst="rect">
            <a:avLst/>
          </a:prstGeom>
        </p:spPr>
      </p:pic>
      <p:sp>
        <p:nvSpPr>
          <p:cNvPr id="68" name="箭头: 右 67">
            <a:extLst>
              <a:ext uri="{FF2B5EF4-FFF2-40B4-BE49-F238E27FC236}">
                <a16:creationId xmlns:a16="http://schemas.microsoft.com/office/drawing/2014/main" id="{E194F9AF-54AE-BD17-2501-346B4DD2A431}"/>
              </a:ext>
            </a:extLst>
          </p:cNvPr>
          <p:cNvSpPr/>
          <p:nvPr/>
        </p:nvSpPr>
        <p:spPr>
          <a:xfrm>
            <a:off x="9835193" y="4114295"/>
            <a:ext cx="576638" cy="320462"/>
          </a:xfrm>
          <a:prstGeom prst="rightArrow">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箭头: 右 68">
            <a:extLst>
              <a:ext uri="{FF2B5EF4-FFF2-40B4-BE49-F238E27FC236}">
                <a16:creationId xmlns:a16="http://schemas.microsoft.com/office/drawing/2014/main" id="{8F913D11-DD53-7924-CF48-6FD5D4D24B55}"/>
              </a:ext>
            </a:extLst>
          </p:cNvPr>
          <p:cNvSpPr/>
          <p:nvPr/>
        </p:nvSpPr>
        <p:spPr>
          <a:xfrm>
            <a:off x="9835193" y="5088299"/>
            <a:ext cx="576638" cy="320462"/>
          </a:xfrm>
          <a:prstGeom prst="rightArrow">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箭头: 右 69">
            <a:extLst>
              <a:ext uri="{FF2B5EF4-FFF2-40B4-BE49-F238E27FC236}">
                <a16:creationId xmlns:a16="http://schemas.microsoft.com/office/drawing/2014/main" id="{4BBE8302-2044-F8F1-39D0-6608D0999CD2}"/>
              </a:ext>
            </a:extLst>
          </p:cNvPr>
          <p:cNvSpPr/>
          <p:nvPr/>
        </p:nvSpPr>
        <p:spPr>
          <a:xfrm>
            <a:off x="9835193" y="6037988"/>
            <a:ext cx="576638" cy="320462"/>
          </a:xfrm>
          <a:prstGeom prst="rightArrow">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1" name="图片 70">
            <a:extLst>
              <a:ext uri="{FF2B5EF4-FFF2-40B4-BE49-F238E27FC236}">
                <a16:creationId xmlns:a16="http://schemas.microsoft.com/office/drawing/2014/main" id="{7C7BF25D-5DC3-1524-8415-327AF65AEF95}"/>
              </a:ext>
            </a:extLst>
          </p:cNvPr>
          <p:cNvPicPr>
            <a:picLocks noChangeAspect="1"/>
          </p:cNvPicPr>
          <p:nvPr/>
        </p:nvPicPr>
        <p:blipFill>
          <a:blip r:embed="rId8"/>
          <a:stretch>
            <a:fillRect/>
          </a:stretch>
        </p:blipFill>
        <p:spPr>
          <a:xfrm>
            <a:off x="9713082" y="4102038"/>
            <a:ext cx="347110" cy="347110"/>
          </a:xfrm>
          <a:prstGeom prst="rect">
            <a:avLst/>
          </a:prstGeom>
        </p:spPr>
      </p:pic>
      <p:pic>
        <p:nvPicPr>
          <p:cNvPr id="72" name="图片 71">
            <a:extLst>
              <a:ext uri="{FF2B5EF4-FFF2-40B4-BE49-F238E27FC236}">
                <a16:creationId xmlns:a16="http://schemas.microsoft.com/office/drawing/2014/main" id="{4ACF7580-BBFF-4EBC-D2BF-10F543AA6211}"/>
              </a:ext>
            </a:extLst>
          </p:cNvPr>
          <p:cNvPicPr>
            <a:picLocks noChangeAspect="1"/>
          </p:cNvPicPr>
          <p:nvPr/>
        </p:nvPicPr>
        <p:blipFill>
          <a:blip r:embed="rId8"/>
          <a:stretch>
            <a:fillRect/>
          </a:stretch>
        </p:blipFill>
        <p:spPr>
          <a:xfrm>
            <a:off x="9698958" y="5074975"/>
            <a:ext cx="347110" cy="347110"/>
          </a:xfrm>
          <a:prstGeom prst="rect">
            <a:avLst/>
          </a:prstGeom>
        </p:spPr>
      </p:pic>
      <p:pic>
        <p:nvPicPr>
          <p:cNvPr id="73" name="图片 72">
            <a:extLst>
              <a:ext uri="{FF2B5EF4-FFF2-40B4-BE49-F238E27FC236}">
                <a16:creationId xmlns:a16="http://schemas.microsoft.com/office/drawing/2014/main" id="{1F75D46A-5401-B31A-EE4B-2F31DEC91678}"/>
              </a:ext>
            </a:extLst>
          </p:cNvPr>
          <p:cNvPicPr>
            <a:picLocks noChangeAspect="1"/>
          </p:cNvPicPr>
          <p:nvPr/>
        </p:nvPicPr>
        <p:blipFill>
          <a:blip r:embed="rId8"/>
          <a:stretch>
            <a:fillRect/>
          </a:stretch>
        </p:blipFill>
        <p:spPr>
          <a:xfrm>
            <a:off x="9714330" y="6037988"/>
            <a:ext cx="347110" cy="347110"/>
          </a:xfrm>
          <a:prstGeom prst="rect">
            <a:avLst/>
          </a:prstGeom>
        </p:spPr>
      </p:pic>
      <p:sp>
        <p:nvSpPr>
          <p:cNvPr id="74" name="文本框 73">
            <a:extLst>
              <a:ext uri="{FF2B5EF4-FFF2-40B4-BE49-F238E27FC236}">
                <a16:creationId xmlns:a16="http://schemas.microsoft.com/office/drawing/2014/main" id="{65F9CEA2-F884-C38F-94FE-3384BC3E9801}"/>
              </a:ext>
            </a:extLst>
          </p:cNvPr>
          <p:cNvSpPr txBox="1"/>
          <p:nvPr/>
        </p:nvSpPr>
        <p:spPr>
          <a:xfrm>
            <a:off x="8067192" y="3592107"/>
            <a:ext cx="2014855" cy="369332"/>
          </a:xfrm>
          <a:prstGeom prst="rect">
            <a:avLst/>
          </a:prstGeom>
          <a:noFill/>
        </p:spPr>
        <p:txBody>
          <a:bodyPr wrap="square" rtlCol="0">
            <a:spAutoFit/>
          </a:bodyPr>
          <a:lstStyle/>
          <a:p>
            <a:pPr algn="ctr"/>
            <a:r>
              <a:rPr lang="en-US" altLang="zh-CN" dirty="0">
                <a:solidFill>
                  <a:srgbClr val="7030A0"/>
                </a:solidFill>
                <a:latin typeface="Abadi" panose="020B0604020104020204" pitchFamily="34" charset="0"/>
                <a:cs typeface="Calibri" panose="020F0502020204030204" pitchFamily="34" charset="0"/>
              </a:rPr>
              <a:t>Text-like features</a:t>
            </a:r>
            <a:endParaRPr lang="zh-CN" altLang="en-US" dirty="0">
              <a:solidFill>
                <a:srgbClr val="7030A0"/>
              </a:solidFill>
              <a:latin typeface="Abadi" panose="020B0604020104020204" pitchFamily="34" charset="0"/>
              <a:cs typeface="Calibri" panose="020F0502020204030204" pitchFamily="34" charset="0"/>
            </a:endParaRPr>
          </a:p>
        </p:txBody>
      </p:sp>
      <p:cxnSp>
        <p:nvCxnSpPr>
          <p:cNvPr id="10" name="直接连接符 9">
            <a:extLst>
              <a:ext uri="{FF2B5EF4-FFF2-40B4-BE49-F238E27FC236}">
                <a16:creationId xmlns:a16="http://schemas.microsoft.com/office/drawing/2014/main" id="{35529D2B-30BA-94F4-1893-A77B0EA6761E}"/>
              </a:ext>
            </a:extLst>
          </p:cNvPr>
          <p:cNvCxnSpPr>
            <a:cxnSpLocks/>
            <a:stCxn id="30" idx="2"/>
          </p:cNvCxnSpPr>
          <p:nvPr/>
        </p:nvCxnSpPr>
        <p:spPr>
          <a:xfrm>
            <a:off x="6009240" y="4454103"/>
            <a:ext cx="1907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98509EF8-7700-1CCE-BF83-210DAAB27CD9}"/>
              </a:ext>
            </a:extLst>
          </p:cNvPr>
          <p:cNvCxnSpPr>
            <a:cxnSpLocks/>
            <a:stCxn id="31" idx="2"/>
            <a:endCxn id="32" idx="0"/>
          </p:cNvCxnSpPr>
          <p:nvPr/>
        </p:nvCxnSpPr>
        <p:spPr>
          <a:xfrm flipV="1">
            <a:off x="6660363" y="4452454"/>
            <a:ext cx="215345" cy="136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04C75E71-C4AA-0CFB-2BAC-FCFCB5271F8D}"/>
              </a:ext>
            </a:extLst>
          </p:cNvPr>
          <p:cNvSpPr txBox="1"/>
          <p:nvPr/>
        </p:nvSpPr>
        <p:spPr>
          <a:xfrm>
            <a:off x="1796712" y="3592107"/>
            <a:ext cx="2756891" cy="369332"/>
          </a:xfrm>
          <a:prstGeom prst="rect">
            <a:avLst/>
          </a:prstGeom>
          <a:noFill/>
        </p:spPr>
        <p:txBody>
          <a:bodyPr wrap="square" rtlCol="0">
            <a:spAutoFit/>
          </a:bodyPr>
          <a:lstStyle/>
          <a:p>
            <a:pPr algn="ctr"/>
            <a:r>
              <a:rPr lang="en-US" altLang="zh-CN" dirty="0">
                <a:solidFill>
                  <a:srgbClr val="7030A0"/>
                </a:solidFill>
                <a:latin typeface="Abadi" panose="020B0604020104020204" pitchFamily="34" charset="0"/>
                <a:cs typeface="Calibri" panose="020F0502020204030204" pitchFamily="34" charset="0"/>
              </a:rPr>
              <a:t>Multimodal Information</a:t>
            </a:r>
            <a:endParaRPr lang="zh-CN" altLang="en-US" dirty="0">
              <a:solidFill>
                <a:srgbClr val="7030A0"/>
              </a:solidFill>
              <a:latin typeface="Abadi" panose="020B0604020104020204" pitchFamily="34" charset="0"/>
              <a:cs typeface="Calibri" panose="020F0502020204030204" pitchFamily="34" charset="0"/>
            </a:endParaRPr>
          </a:p>
        </p:txBody>
      </p:sp>
      <p:sp>
        <p:nvSpPr>
          <p:cNvPr id="22" name="文本框 21">
            <a:extLst>
              <a:ext uri="{FF2B5EF4-FFF2-40B4-BE49-F238E27FC236}">
                <a16:creationId xmlns:a16="http://schemas.microsoft.com/office/drawing/2014/main" id="{ABC96EF0-A7EE-B5E1-0C6A-13FE23A5B23E}"/>
              </a:ext>
            </a:extLst>
          </p:cNvPr>
          <p:cNvSpPr txBox="1"/>
          <p:nvPr/>
        </p:nvSpPr>
        <p:spPr>
          <a:xfrm>
            <a:off x="332098" y="1324184"/>
            <a:ext cx="10367652" cy="510778"/>
          </a:xfrm>
          <a:prstGeom prst="roundRect">
            <a:avLst/>
          </a:prstGeom>
          <a:solidFill>
            <a:schemeClr val="accent4">
              <a:lumMod val="20000"/>
              <a:lumOff val="80000"/>
            </a:schemeClr>
          </a:solidFill>
        </p:spPr>
        <p:txBody>
          <a:bodyPr wrap="square" rtlCol="0">
            <a:spAutoFit/>
          </a:bodyPr>
          <a:lstStyle/>
          <a:p>
            <a:r>
              <a:rPr lang="en-US" altLang="zh-CN" sz="2400" dirty="0">
                <a:latin typeface="Abadi" panose="020B0604020104020204" pitchFamily="34" charset="0"/>
              </a:rPr>
              <a:t>Challenge 1: How to enable the LLM to understand networking information?</a:t>
            </a:r>
          </a:p>
        </p:txBody>
      </p:sp>
      <p:sp>
        <p:nvSpPr>
          <p:cNvPr id="3" name="文本框 2">
            <a:extLst>
              <a:ext uri="{FF2B5EF4-FFF2-40B4-BE49-F238E27FC236}">
                <a16:creationId xmlns:a16="http://schemas.microsoft.com/office/drawing/2014/main" id="{57306FA0-07ED-C6DD-2171-4E57973153A1}"/>
              </a:ext>
            </a:extLst>
          </p:cNvPr>
          <p:cNvSpPr txBox="1"/>
          <p:nvPr/>
        </p:nvSpPr>
        <p:spPr>
          <a:xfrm>
            <a:off x="1268238" y="2645996"/>
            <a:ext cx="4870223" cy="400110"/>
          </a:xfrm>
          <a:prstGeom prst="rect">
            <a:avLst/>
          </a:prstGeom>
          <a:noFill/>
        </p:spPr>
        <p:txBody>
          <a:bodyPr wrap="square" rtlCol="0">
            <a:spAutoFit/>
          </a:bodyPr>
          <a:lstStyle/>
          <a:p>
            <a:r>
              <a:rPr lang="en-US" altLang="zh-CN" sz="2000" dirty="0">
                <a:latin typeface="Abadi" panose="020B0604020104020204" pitchFamily="34" charset="0"/>
              </a:rPr>
              <a:t>1) </a:t>
            </a:r>
            <a:r>
              <a:rPr lang="en-US" altLang="zh-CN" sz="2000" i="1" dirty="0">
                <a:latin typeface="Abadi" panose="020B0604020104020204" pitchFamily="34" charset="0"/>
              </a:rPr>
              <a:t>Feature encoder </a:t>
            </a:r>
            <a:r>
              <a:rPr lang="en-US" altLang="zh-CN" sz="2000" dirty="0">
                <a:latin typeface="Abadi" panose="020B0604020104020204" pitchFamily="34" charset="0"/>
              </a:rPr>
              <a:t>for feature extraction</a:t>
            </a:r>
            <a:endParaRPr lang="zh-CN" altLang="en-US" sz="2000" dirty="0">
              <a:latin typeface="Abadi" panose="020B0604020104020204" pitchFamily="34" charset="0"/>
            </a:endParaRPr>
          </a:p>
        </p:txBody>
      </p:sp>
      <p:sp>
        <p:nvSpPr>
          <p:cNvPr id="13" name="文本框 12">
            <a:extLst>
              <a:ext uri="{FF2B5EF4-FFF2-40B4-BE49-F238E27FC236}">
                <a16:creationId xmlns:a16="http://schemas.microsoft.com/office/drawing/2014/main" id="{2CD17640-C9B4-C1E3-BB76-4568605301A9}"/>
              </a:ext>
            </a:extLst>
          </p:cNvPr>
          <p:cNvSpPr txBox="1"/>
          <p:nvPr/>
        </p:nvSpPr>
        <p:spPr>
          <a:xfrm>
            <a:off x="6029854" y="2635550"/>
            <a:ext cx="4870223" cy="400110"/>
          </a:xfrm>
          <a:prstGeom prst="rect">
            <a:avLst/>
          </a:prstGeom>
          <a:noFill/>
        </p:spPr>
        <p:txBody>
          <a:bodyPr wrap="square" rtlCol="0">
            <a:spAutoFit/>
          </a:bodyPr>
          <a:lstStyle/>
          <a:p>
            <a:r>
              <a:rPr lang="en-US" altLang="zh-CN" sz="2000" dirty="0">
                <a:latin typeface="Abadi" panose="020B0604020104020204" pitchFamily="34" charset="0"/>
              </a:rPr>
              <a:t>2) </a:t>
            </a:r>
            <a:r>
              <a:rPr lang="en-US" altLang="zh-CN" sz="2000" i="1" dirty="0">
                <a:latin typeface="Abadi" panose="020B0604020104020204" pitchFamily="34" charset="0"/>
              </a:rPr>
              <a:t>Linear layer </a:t>
            </a:r>
            <a:r>
              <a:rPr lang="en-US" altLang="zh-CN" sz="2000" dirty="0">
                <a:latin typeface="Abadi" panose="020B0604020104020204" pitchFamily="34" charset="0"/>
              </a:rPr>
              <a:t>for feature projection</a:t>
            </a:r>
            <a:endParaRPr lang="zh-CN" altLang="en-US" sz="2000" dirty="0">
              <a:latin typeface="Abadi" panose="020B0604020104020204" pitchFamily="34" charset="0"/>
            </a:endParaRPr>
          </a:p>
        </p:txBody>
      </p:sp>
      <p:sp>
        <p:nvSpPr>
          <p:cNvPr id="14" name="文本框 13">
            <a:extLst>
              <a:ext uri="{FF2B5EF4-FFF2-40B4-BE49-F238E27FC236}">
                <a16:creationId xmlns:a16="http://schemas.microsoft.com/office/drawing/2014/main" id="{14A05274-D3AC-9509-7BD0-41457007F918}"/>
              </a:ext>
            </a:extLst>
          </p:cNvPr>
          <p:cNvSpPr txBox="1"/>
          <p:nvPr/>
        </p:nvSpPr>
        <p:spPr>
          <a:xfrm>
            <a:off x="1268238" y="3055385"/>
            <a:ext cx="4870223" cy="400110"/>
          </a:xfrm>
          <a:prstGeom prst="rect">
            <a:avLst/>
          </a:prstGeom>
          <a:noFill/>
        </p:spPr>
        <p:txBody>
          <a:bodyPr wrap="square" rtlCol="0">
            <a:spAutoFit/>
          </a:bodyPr>
          <a:lstStyle/>
          <a:p>
            <a:r>
              <a:rPr lang="en-US" altLang="zh-CN" sz="2000" dirty="0">
                <a:latin typeface="Abadi" panose="020B0604020104020204" pitchFamily="34" charset="0"/>
              </a:rPr>
              <a:t>3) </a:t>
            </a:r>
            <a:r>
              <a:rPr lang="en-US" altLang="zh-CN" sz="2000" i="1" dirty="0">
                <a:latin typeface="Abadi" panose="020B0604020104020204" pitchFamily="34" charset="0"/>
              </a:rPr>
              <a:t>Normalization layer </a:t>
            </a:r>
            <a:r>
              <a:rPr lang="en-US" altLang="zh-CN" sz="2000" dirty="0">
                <a:latin typeface="Abadi" panose="020B0604020104020204" pitchFamily="34" charset="0"/>
              </a:rPr>
              <a:t>for feature fusion</a:t>
            </a:r>
            <a:endParaRPr lang="zh-CN" altLang="en-US" sz="2000" dirty="0">
              <a:latin typeface="Abadi" panose="020B0604020104020204" pitchFamily="34" charset="0"/>
            </a:endParaRPr>
          </a:p>
        </p:txBody>
      </p:sp>
    </p:spTree>
    <p:extLst>
      <p:ext uri="{BB962C8B-B14F-4D97-AF65-F5344CB8AC3E}">
        <p14:creationId xmlns:p14="http://schemas.microsoft.com/office/powerpoint/2010/main" val="2712719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3"/>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4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4"/>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56"/>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0"/>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4"/>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49"/>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52"/>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5"/>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57"/>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2" grpId="0" animBg="1"/>
      <p:bldP spid="27" grpId="0" animBg="1"/>
      <p:bldP spid="28" grpId="0" animBg="1"/>
      <p:bldP spid="30" grpId="0" animBg="1"/>
      <p:bldP spid="31" grpId="0" animBg="1"/>
      <p:bldP spid="32" grpId="0" animBg="1"/>
      <p:bldP spid="33" grpId="0"/>
      <p:bldP spid="46" grpId="0" animBg="1"/>
      <p:bldP spid="47" grpId="0" animBg="1"/>
      <p:bldP spid="49" grpId="0" animBg="1"/>
      <p:bldP spid="53" grpId="0" animBg="1"/>
      <p:bldP spid="54" grpId="0" animBg="1"/>
      <p:bldP spid="55" grpId="0" animBg="1"/>
      <p:bldP spid="61" grpId="0" animBg="1"/>
      <p:bldP spid="62" grpId="0" animBg="1"/>
      <p:bldP spid="63" grpId="0" animBg="1"/>
      <p:bldP spid="68" grpId="0" animBg="1"/>
      <p:bldP spid="69" grpId="0" animBg="1"/>
      <p:bldP spid="70" grpId="0" animBg="1"/>
      <p:bldP spid="74" grpId="0"/>
      <p:bldP spid="3" grpId="0"/>
      <p:bldP spid="13" grpId="0"/>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箭头: 右 95">
            <a:extLst>
              <a:ext uri="{FF2B5EF4-FFF2-40B4-BE49-F238E27FC236}">
                <a16:creationId xmlns:a16="http://schemas.microsoft.com/office/drawing/2014/main" id="{DA829BF1-CBB9-6119-F555-11F220778A52}"/>
              </a:ext>
            </a:extLst>
          </p:cNvPr>
          <p:cNvSpPr/>
          <p:nvPr/>
        </p:nvSpPr>
        <p:spPr>
          <a:xfrm>
            <a:off x="7661153" y="4257304"/>
            <a:ext cx="606269" cy="378598"/>
          </a:xfrm>
          <a:prstGeom prst="rightArrow">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797BB5B6-E180-58B8-2A5C-F84E03ADB0F9}"/>
              </a:ext>
            </a:extLst>
          </p:cNvPr>
          <p:cNvSpPr>
            <a:spLocks noGrp="1"/>
          </p:cNvSpPr>
          <p:nvPr>
            <p:ph type="title"/>
          </p:nvPr>
        </p:nvSpPr>
        <p:spPr>
          <a:xfrm>
            <a:off x="347870" y="19984"/>
            <a:ext cx="11449992" cy="1008668"/>
          </a:xfrm>
        </p:spPr>
        <p:txBody>
          <a:bodyPr/>
          <a:lstStyle/>
          <a:p>
            <a:r>
              <a:rPr lang="en-US" altLang="zh-CN" dirty="0" err="1">
                <a:latin typeface="Abadi" panose="020B0604020104020204" pitchFamily="34" charset="0"/>
              </a:rPr>
              <a:t>NetLLM</a:t>
            </a:r>
            <a:r>
              <a:rPr lang="en-US" altLang="zh-CN" dirty="0">
                <a:latin typeface="Abadi" panose="020B0604020104020204" pitchFamily="34" charset="0"/>
              </a:rPr>
              <a:t> – Networking Head</a:t>
            </a:r>
            <a:endParaRPr lang="zh-CN" altLang="en-US" dirty="0"/>
          </a:p>
        </p:txBody>
      </p:sp>
      <p:sp>
        <p:nvSpPr>
          <p:cNvPr id="51" name="灯片编号占位符 3">
            <a:extLst>
              <a:ext uri="{FF2B5EF4-FFF2-40B4-BE49-F238E27FC236}">
                <a16:creationId xmlns:a16="http://schemas.microsoft.com/office/drawing/2014/main" id="{F5B72F5B-16B7-0538-C43F-8C287ED319E4}"/>
              </a:ext>
            </a:extLst>
          </p:cNvPr>
          <p:cNvSpPr>
            <a:spLocks noGrp="1"/>
          </p:cNvSpPr>
          <p:nvPr>
            <p:ph type="sldNum" sz="quarter" idx="12"/>
          </p:nvPr>
        </p:nvSpPr>
        <p:spPr>
          <a:xfrm>
            <a:off x="9420519" y="6487720"/>
            <a:ext cx="2743200" cy="365125"/>
          </a:xfrm>
        </p:spPr>
        <p:txBody>
          <a:bodyPr/>
          <a:lstStyle/>
          <a:p>
            <a:fld id="{F2CE9AF3-E478-4743-B934-A2BE37569EF9}" type="slidenum">
              <a:rPr lang="zh-CN" altLang="en-US" smtClean="0"/>
              <a:t>15</a:t>
            </a:fld>
            <a:endParaRPr lang="zh-CN" altLang="en-US" dirty="0"/>
          </a:p>
        </p:txBody>
      </p:sp>
      <p:sp>
        <p:nvSpPr>
          <p:cNvPr id="22" name="文本框 21">
            <a:extLst>
              <a:ext uri="{FF2B5EF4-FFF2-40B4-BE49-F238E27FC236}">
                <a16:creationId xmlns:a16="http://schemas.microsoft.com/office/drawing/2014/main" id="{ABC96EF0-A7EE-B5E1-0C6A-13FE23A5B23E}"/>
              </a:ext>
            </a:extLst>
          </p:cNvPr>
          <p:cNvSpPr txBox="1"/>
          <p:nvPr/>
        </p:nvSpPr>
        <p:spPr>
          <a:xfrm>
            <a:off x="332097" y="1324184"/>
            <a:ext cx="11403623" cy="510778"/>
          </a:xfrm>
          <a:prstGeom prst="roundRect">
            <a:avLst/>
          </a:prstGeom>
          <a:solidFill>
            <a:schemeClr val="accent4">
              <a:lumMod val="20000"/>
              <a:lumOff val="80000"/>
            </a:schemeClr>
          </a:solidFill>
        </p:spPr>
        <p:txBody>
          <a:bodyPr wrap="square" rtlCol="0">
            <a:spAutoFit/>
          </a:bodyPr>
          <a:lstStyle/>
          <a:p>
            <a:r>
              <a:rPr lang="en-US" altLang="zh-CN" sz="2400" dirty="0">
                <a:latin typeface="Abadi" panose="020B0604020104020204" pitchFamily="34" charset="0"/>
              </a:rPr>
              <a:t>Challenge 2: How to enable the LLM to generate answers for networking efficiently?</a:t>
            </a:r>
          </a:p>
        </p:txBody>
      </p:sp>
      <p:pic>
        <p:nvPicPr>
          <p:cNvPr id="3" name="图片 2">
            <a:extLst>
              <a:ext uri="{FF2B5EF4-FFF2-40B4-BE49-F238E27FC236}">
                <a16:creationId xmlns:a16="http://schemas.microsoft.com/office/drawing/2014/main" id="{69AB70DD-89F6-CA13-C7F8-3D4739E6BA9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36963" y="5141544"/>
            <a:ext cx="902797" cy="1671358"/>
          </a:xfrm>
          <a:prstGeom prst="rect">
            <a:avLst/>
          </a:prstGeom>
        </p:spPr>
      </p:pic>
      <p:cxnSp>
        <p:nvCxnSpPr>
          <p:cNvPr id="14" name="直接连接符 13">
            <a:extLst>
              <a:ext uri="{FF2B5EF4-FFF2-40B4-BE49-F238E27FC236}">
                <a16:creationId xmlns:a16="http://schemas.microsoft.com/office/drawing/2014/main" id="{BC982127-E84C-31B3-E7C6-81D15B109B8A}"/>
              </a:ext>
            </a:extLst>
          </p:cNvPr>
          <p:cNvCxnSpPr>
            <a:cxnSpLocks/>
          </p:cNvCxnSpPr>
          <p:nvPr/>
        </p:nvCxnSpPr>
        <p:spPr>
          <a:xfrm flipH="1">
            <a:off x="3242600" y="4158498"/>
            <a:ext cx="720000" cy="0"/>
          </a:xfrm>
          <a:prstGeom prst="line">
            <a:avLst/>
          </a:prstGeom>
          <a:ln w="19050">
            <a:solidFill>
              <a:schemeClr val="tx1"/>
            </a:solidFill>
            <a:prstDash val="dash"/>
            <a:headEnd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48789B14-D890-184D-DEDA-B278A727502A}"/>
              </a:ext>
            </a:extLst>
          </p:cNvPr>
          <p:cNvCxnSpPr>
            <a:cxnSpLocks/>
          </p:cNvCxnSpPr>
          <p:nvPr/>
        </p:nvCxnSpPr>
        <p:spPr>
          <a:xfrm>
            <a:off x="3246570" y="4025216"/>
            <a:ext cx="720000" cy="0"/>
          </a:xfrm>
          <a:prstGeom prst="straightConnector1">
            <a:avLst/>
          </a:prstGeom>
          <a:ln w="19050">
            <a:solidFill>
              <a:schemeClr val="tx1"/>
            </a:solidFill>
            <a:headEnd w="lg" len="lg"/>
            <a:tailEnd type="triangle" w="med" len="med"/>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5538D556-F436-BF98-F495-413F9C230C25}"/>
              </a:ext>
            </a:extLst>
          </p:cNvPr>
          <p:cNvSpPr txBox="1"/>
          <p:nvPr/>
        </p:nvSpPr>
        <p:spPr>
          <a:xfrm>
            <a:off x="5764148" y="3878484"/>
            <a:ext cx="385314" cy="307777"/>
          </a:xfrm>
          <a:prstGeom prst="rect">
            <a:avLst/>
          </a:prstGeom>
          <a:noFill/>
        </p:spPr>
        <p:txBody>
          <a:bodyPr wrap="square" rtlCol="0">
            <a:spAutoFit/>
          </a:bodyPr>
          <a:lstStyle/>
          <a:p>
            <a:pPr algn="ctr"/>
            <a:r>
              <a:rPr lang="en-US" altLang="zh-CN" sz="1400" dirty="0">
                <a:latin typeface="Abadi" panose="020B0604020104020204" pitchFamily="34" charset="0"/>
              </a:rPr>
              <a:t>“7”</a:t>
            </a:r>
            <a:endParaRPr lang="zh-CN" altLang="en-US" sz="1400" dirty="0">
              <a:latin typeface="Abadi" panose="020B0604020104020204" pitchFamily="34" charset="0"/>
            </a:endParaRPr>
          </a:p>
        </p:txBody>
      </p:sp>
      <p:sp>
        <p:nvSpPr>
          <p:cNvPr id="34" name="文本框 33">
            <a:extLst>
              <a:ext uri="{FF2B5EF4-FFF2-40B4-BE49-F238E27FC236}">
                <a16:creationId xmlns:a16="http://schemas.microsoft.com/office/drawing/2014/main" id="{78C59A13-EFA2-EC52-7B56-12E3B81B6540}"/>
              </a:ext>
            </a:extLst>
          </p:cNvPr>
          <p:cNvSpPr txBox="1"/>
          <p:nvPr/>
        </p:nvSpPr>
        <p:spPr>
          <a:xfrm>
            <a:off x="5767368" y="4144168"/>
            <a:ext cx="385314" cy="307777"/>
          </a:xfrm>
          <a:prstGeom prst="rect">
            <a:avLst/>
          </a:prstGeom>
          <a:noFill/>
        </p:spPr>
        <p:txBody>
          <a:bodyPr wrap="square" rtlCol="0">
            <a:spAutoFit/>
          </a:bodyPr>
          <a:lstStyle/>
          <a:p>
            <a:pPr algn="ctr"/>
            <a:r>
              <a:rPr lang="en-US" altLang="zh-CN" sz="1400" dirty="0">
                <a:latin typeface="Abadi" panose="020B0604020104020204" pitchFamily="34" charset="0"/>
              </a:rPr>
              <a:t>“0”</a:t>
            </a:r>
            <a:endParaRPr lang="zh-CN" altLang="en-US" sz="1400" dirty="0">
              <a:latin typeface="Abadi" panose="020B0604020104020204" pitchFamily="34" charset="0"/>
            </a:endParaRPr>
          </a:p>
        </p:txBody>
      </p:sp>
      <p:sp>
        <p:nvSpPr>
          <p:cNvPr id="35" name="文本框 34">
            <a:extLst>
              <a:ext uri="{FF2B5EF4-FFF2-40B4-BE49-F238E27FC236}">
                <a16:creationId xmlns:a16="http://schemas.microsoft.com/office/drawing/2014/main" id="{77EA7A9E-D949-DE86-F86E-CC01E5F8F066}"/>
              </a:ext>
            </a:extLst>
          </p:cNvPr>
          <p:cNvSpPr txBox="1"/>
          <p:nvPr/>
        </p:nvSpPr>
        <p:spPr>
          <a:xfrm>
            <a:off x="5724481" y="4746016"/>
            <a:ext cx="645214" cy="261610"/>
          </a:xfrm>
          <a:prstGeom prst="rect">
            <a:avLst/>
          </a:prstGeom>
          <a:noFill/>
        </p:spPr>
        <p:txBody>
          <a:bodyPr wrap="square" rtlCol="0">
            <a:spAutoFit/>
          </a:bodyPr>
          <a:lstStyle/>
          <a:p>
            <a:pPr algn="ctr"/>
            <a:r>
              <a:rPr lang="en-US" altLang="zh-CN" sz="1100" i="1" dirty="0">
                <a:latin typeface="Abadi" panose="020B0604020104020204" pitchFamily="34" charset="0"/>
              </a:rPr>
              <a:t>&lt;EOS&gt;</a:t>
            </a:r>
            <a:endParaRPr lang="zh-CN" altLang="en-US" sz="1100" i="1" dirty="0">
              <a:latin typeface="Abadi" panose="020B0604020104020204" pitchFamily="34" charset="0"/>
            </a:endParaRPr>
          </a:p>
        </p:txBody>
      </p:sp>
      <p:sp>
        <p:nvSpPr>
          <p:cNvPr id="37" name="文本框 36">
            <a:extLst>
              <a:ext uri="{FF2B5EF4-FFF2-40B4-BE49-F238E27FC236}">
                <a16:creationId xmlns:a16="http://schemas.microsoft.com/office/drawing/2014/main" id="{F49A9718-AC63-266F-5CFB-B30603F3FA4C}"/>
              </a:ext>
            </a:extLst>
          </p:cNvPr>
          <p:cNvSpPr txBox="1"/>
          <p:nvPr/>
        </p:nvSpPr>
        <p:spPr>
          <a:xfrm>
            <a:off x="6488933" y="4284830"/>
            <a:ext cx="1086882" cy="307777"/>
          </a:xfrm>
          <a:prstGeom prst="rect">
            <a:avLst/>
          </a:prstGeom>
          <a:noFill/>
        </p:spPr>
        <p:txBody>
          <a:bodyPr wrap="square" rtlCol="0">
            <a:spAutoFit/>
          </a:bodyPr>
          <a:lstStyle/>
          <a:p>
            <a:pPr algn="ctr"/>
            <a:r>
              <a:rPr lang="en-US" altLang="zh-CN" sz="1400" dirty="0">
                <a:latin typeface="Abadi" panose="020B0604020104020204" pitchFamily="34" charset="0"/>
              </a:rPr>
              <a:t>700 kbps</a:t>
            </a:r>
          </a:p>
        </p:txBody>
      </p:sp>
      <p:cxnSp>
        <p:nvCxnSpPr>
          <p:cNvPr id="38" name="直接箭头连接符 37">
            <a:extLst>
              <a:ext uri="{FF2B5EF4-FFF2-40B4-BE49-F238E27FC236}">
                <a16:creationId xmlns:a16="http://schemas.microsoft.com/office/drawing/2014/main" id="{F0BCA380-A1D4-0A30-B974-261B6754CBAF}"/>
              </a:ext>
            </a:extLst>
          </p:cNvPr>
          <p:cNvCxnSpPr>
            <a:cxnSpLocks/>
          </p:cNvCxnSpPr>
          <p:nvPr/>
        </p:nvCxnSpPr>
        <p:spPr>
          <a:xfrm>
            <a:off x="5091621" y="4025200"/>
            <a:ext cx="720000" cy="0"/>
          </a:xfrm>
          <a:prstGeom prst="straightConnector1">
            <a:avLst/>
          </a:prstGeom>
          <a:ln w="19050">
            <a:solidFill>
              <a:schemeClr val="tx1"/>
            </a:solidFill>
            <a:headEnd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BD9C600B-365F-BC0A-AA76-4CA909272864}"/>
              </a:ext>
            </a:extLst>
          </p:cNvPr>
          <p:cNvCxnSpPr>
            <a:cxnSpLocks/>
          </p:cNvCxnSpPr>
          <p:nvPr/>
        </p:nvCxnSpPr>
        <p:spPr>
          <a:xfrm>
            <a:off x="5094797" y="4302978"/>
            <a:ext cx="720000" cy="0"/>
          </a:xfrm>
          <a:prstGeom prst="straightConnector1">
            <a:avLst/>
          </a:prstGeom>
          <a:ln w="19050">
            <a:solidFill>
              <a:schemeClr val="tx1"/>
            </a:solidFill>
            <a:headEnd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632B5969-B7EA-7CE4-54F0-E2C86A87080E}"/>
              </a:ext>
            </a:extLst>
          </p:cNvPr>
          <p:cNvCxnSpPr>
            <a:cxnSpLocks/>
          </p:cNvCxnSpPr>
          <p:nvPr/>
        </p:nvCxnSpPr>
        <p:spPr>
          <a:xfrm>
            <a:off x="5093380" y="4885876"/>
            <a:ext cx="720000" cy="0"/>
          </a:xfrm>
          <a:prstGeom prst="straightConnector1">
            <a:avLst/>
          </a:prstGeom>
          <a:ln w="19050">
            <a:solidFill>
              <a:schemeClr val="tx1"/>
            </a:solidFill>
            <a:headEnd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C507105B-0A4C-306B-167D-0DBF015C440F}"/>
              </a:ext>
            </a:extLst>
          </p:cNvPr>
          <p:cNvCxnSpPr>
            <a:cxnSpLocks/>
          </p:cNvCxnSpPr>
          <p:nvPr/>
        </p:nvCxnSpPr>
        <p:spPr>
          <a:xfrm>
            <a:off x="3247651" y="4302997"/>
            <a:ext cx="720000" cy="0"/>
          </a:xfrm>
          <a:prstGeom prst="straightConnector1">
            <a:avLst/>
          </a:prstGeom>
          <a:ln w="19050">
            <a:solidFill>
              <a:schemeClr val="tx1"/>
            </a:solidFill>
            <a:headEnd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97A34964-B6EF-4375-9CC6-10512204F354}"/>
              </a:ext>
            </a:extLst>
          </p:cNvPr>
          <p:cNvCxnSpPr>
            <a:cxnSpLocks/>
          </p:cNvCxnSpPr>
          <p:nvPr/>
        </p:nvCxnSpPr>
        <p:spPr>
          <a:xfrm>
            <a:off x="3246853" y="4888625"/>
            <a:ext cx="720000" cy="0"/>
          </a:xfrm>
          <a:prstGeom prst="straightConnector1">
            <a:avLst/>
          </a:prstGeom>
          <a:ln w="19050">
            <a:solidFill>
              <a:schemeClr val="tx1"/>
            </a:solidFill>
            <a:headEnd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76" name="直接箭头连接符 75">
            <a:extLst>
              <a:ext uri="{FF2B5EF4-FFF2-40B4-BE49-F238E27FC236}">
                <a16:creationId xmlns:a16="http://schemas.microsoft.com/office/drawing/2014/main" id="{B0733958-984C-3F64-0A05-6A3B0799B675}"/>
              </a:ext>
            </a:extLst>
          </p:cNvPr>
          <p:cNvCxnSpPr>
            <a:cxnSpLocks/>
          </p:cNvCxnSpPr>
          <p:nvPr/>
        </p:nvCxnSpPr>
        <p:spPr>
          <a:xfrm>
            <a:off x="3248590" y="4590327"/>
            <a:ext cx="720000" cy="0"/>
          </a:xfrm>
          <a:prstGeom prst="straightConnector1">
            <a:avLst/>
          </a:prstGeom>
          <a:ln w="19050">
            <a:solidFill>
              <a:schemeClr val="tx1"/>
            </a:solidFill>
            <a:headEnd w="lg" len="lg"/>
            <a:tailEnd type="triangle" w="med" len="med"/>
          </a:ln>
        </p:spPr>
        <p:style>
          <a:lnRef idx="1">
            <a:schemeClr val="accent1"/>
          </a:lnRef>
          <a:fillRef idx="0">
            <a:schemeClr val="accent1"/>
          </a:fillRef>
          <a:effectRef idx="0">
            <a:schemeClr val="accent1"/>
          </a:effectRef>
          <a:fontRef idx="minor">
            <a:schemeClr val="tx1"/>
          </a:fontRef>
        </p:style>
      </p:cxnSp>
      <p:sp>
        <p:nvSpPr>
          <p:cNvPr id="77" name="文本框 76">
            <a:extLst>
              <a:ext uri="{FF2B5EF4-FFF2-40B4-BE49-F238E27FC236}">
                <a16:creationId xmlns:a16="http://schemas.microsoft.com/office/drawing/2014/main" id="{A2FEAAA2-64EB-77C1-A9FF-BC2B2FA23CB2}"/>
              </a:ext>
            </a:extLst>
          </p:cNvPr>
          <p:cNvSpPr txBox="1"/>
          <p:nvPr/>
        </p:nvSpPr>
        <p:spPr>
          <a:xfrm>
            <a:off x="5772564" y="4430126"/>
            <a:ext cx="385314" cy="307777"/>
          </a:xfrm>
          <a:prstGeom prst="rect">
            <a:avLst/>
          </a:prstGeom>
          <a:noFill/>
        </p:spPr>
        <p:txBody>
          <a:bodyPr wrap="square" rtlCol="0">
            <a:spAutoFit/>
          </a:bodyPr>
          <a:lstStyle/>
          <a:p>
            <a:pPr algn="ctr"/>
            <a:r>
              <a:rPr lang="en-US" altLang="zh-CN" sz="1400" dirty="0">
                <a:latin typeface="Abadi" panose="020B0604020104020204" pitchFamily="34" charset="0"/>
              </a:rPr>
              <a:t>“0”</a:t>
            </a:r>
            <a:endParaRPr lang="zh-CN" altLang="en-US" sz="1400" dirty="0">
              <a:latin typeface="Abadi" panose="020B0604020104020204" pitchFamily="34" charset="0"/>
            </a:endParaRPr>
          </a:p>
        </p:txBody>
      </p:sp>
      <p:cxnSp>
        <p:nvCxnSpPr>
          <p:cNvPr id="78" name="直接箭头连接符 77">
            <a:extLst>
              <a:ext uri="{FF2B5EF4-FFF2-40B4-BE49-F238E27FC236}">
                <a16:creationId xmlns:a16="http://schemas.microsoft.com/office/drawing/2014/main" id="{1571D2D3-F9DB-7496-3335-4396E1DF0F4E}"/>
              </a:ext>
            </a:extLst>
          </p:cNvPr>
          <p:cNvCxnSpPr>
            <a:cxnSpLocks/>
          </p:cNvCxnSpPr>
          <p:nvPr/>
        </p:nvCxnSpPr>
        <p:spPr>
          <a:xfrm>
            <a:off x="5093642" y="4590311"/>
            <a:ext cx="720000" cy="0"/>
          </a:xfrm>
          <a:prstGeom prst="straightConnector1">
            <a:avLst/>
          </a:prstGeom>
          <a:ln w="19050">
            <a:solidFill>
              <a:schemeClr val="tx1"/>
            </a:solidFill>
            <a:headEnd w="lg" len="lg"/>
            <a:tailEnd type="triangle" w="med" len="med"/>
          </a:ln>
        </p:spPr>
        <p:style>
          <a:lnRef idx="1">
            <a:schemeClr val="accent1"/>
          </a:lnRef>
          <a:fillRef idx="0">
            <a:schemeClr val="accent1"/>
          </a:fillRef>
          <a:effectRef idx="0">
            <a:schemeClr val="accent1"/>
          </a:effectRef>
          <a:fontRef idx="minor">
            <a:schemeClr val="tx1"/>
          </a:fontRef>
        </p:style>
      </p:cxnSp>
      <p:pic>
        <p:nvPicPr>
          <p:cNvPr id="79" name="图片 78">
            <a:extLst>
              <a:ext uri="{FF2B5EF4-FFF2-40B4-BE49-F238E27FC236}">
                <a16:creationId xmlns:a16="http://schemas.microsoft.com/office/drawing/2014/main" id="{7DCE1525-047A-BDAA-A346-E84F0A94768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75815" y="4279514"/>
            <a:ext cx="333723" cy="333723"/>
          </a:xfrm>
          <a:prstGeom prst="rect">
            <a:avLst/>
          </a:prstGeom>
        </p:spPr>
      </p:pic>
      <p:sp>
        <p:nvSpPr>
          <p:cNvPr id="80" name="右大括号 79">
            <a:extLst>
              <a:ext uri="{FF2B5EF4-FFF2-40B4-BE49-F238E27FC236}">
                <a16:creationId xmlns:a16="http://schemas.microsoft.com/office/drawing/2014/main" id="{1BEC291F-BC19-2C90-5360-BD3C77FCCD5D}"/>
              </a:ext>
            </a:extLst>
          </p:cNvPr>
          <p:cNvSpPr/>
          <p:nvPr/>
        </p:nvSpPr>
        <p:spPr>
          <a:xfrm>
            <a:off x="6416060" y="4005319"/>
            <a:ext cx="199805" cy="914753"/>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p>
        </p:txBody>
      </p:sp>
      <p:sp>
        <p:nvSpPr>
          <p:cNvPr id="82" name="矩形 81">
            <a:extLst>
              <a:ext uri="{FF2B5EF4-FFF2-40B4-BE49-F238E27FC236}">
                <a16:creationId xmlns:a16="http://schemas.microsoft.com/office/drawing/2014/main" id="{7AFB0B45-5418-6A00-F5F1-846590D5C640}"/>
              </a:ext>
            </a:extLst>
          </p:cNvPr>
          <p:cNvSpPr/>
          <p:nvPr/>
        </p:nvSpPr>
        <p:spPr>
          <a:xfrm>
            <a:off x="3952466" y="3918291"/>
            <a:ext cx="1136048" cy="1069627"/>
          </a:xfrm>
          <a:prstGeom prst="rect">
            <a:avLst/>
          </a:prstGeom>
          <a:solidFill>
            <a:schemeClr val="accent5">
              <a:lumMod val="20000"/>
              <a:lumOff val="80000"/>
              <a:alpha val="6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vert="horz" rtlCol="0" anchor="ctr"/>
          <a:lstStyle/>
          <a:p>
            <a:pPr algn="ctr"/>
            <a:endParaRPr lang="zh-CN" altLang="en-US" sz="1400" dirty="0">
              <a:solidFill>
                <a:schemeClr val="tx1"/>
              </a:solidFill>
            </a:endParaRPr>
          </a:p>
        </p:txBody>
      </p:sp>
      <p:sp>
        <p:nvSpPr>
          <p:cNvPr id="83" name="文本框 82">
            <a:extLst>
              <a:ext uri="{FF2B5EF4-FFF2-40B4-BE49-F238E27FC236}">
                <a16:creationId xmlns:a16="http://schemas.microsoft.com/office/drawing/2014/main" id="{70DC961E-A805-CAAE-3738-377B26407A3C}"/>
              </a:ext>
            </a:extLst>
          </p:cNvPr>
          <p:cNvSpPr txBox="1"/>
          <p:nvPr/>
        </p:nvSpPr>
        <p:spPr>
          <a:xfrm>
            <a:off x="6464289" y="5849749"/>
            <a:ext cx="1136170" cy="307777"/>
          </a:xfrm>
          <a:prstGeom prst="rect">
            <a:avLst/>
          </a:prstGeom>
          <a:noFill/>
        </p:spPr>
        <p:txBody>
          <a:bodyPr wrap="square" rtlCol="0">
            <a:spAutoFit/>
          </a:bodyPr>
          <a:lstStyle/>
          <a:p>
            <a:pPr algn="ctr"/>
            <a:r>
              <a:rPr lang="en-US" altLang="zh-CN" sz="1400" dirty="0">
                <a:latin typeface="Abadi" panose="020B0604020104020204" pitchFamily="34" charset="0"/>
              </a:rPr>
              <a:t>750 kbps</a:t>
            </a:r>
          </a:p>
        </p:txBody>
      </p:sp>
      <p:cxnSp>
        <p:nvCxnSpPr>
          <p:cNvPr id="85" name="直接连接符 84">
            <a:extLst>
              <a:ext uri="{FF2B5EF4-FFF2-40B4-BE49-F238E27FC236}">
                <a16:creationId xmlns:a16="http://schemas.microsoft.com/office/drawing/2014/main" id="{8E585290-1BD9-32F5-4CD6-126226103B21}"/>
              </a:ext>
            </a:extLst>
          </p:cNvPr>
          <p:cNvCxnSpPr>
            <a:cxnSpLocks/>
          </p:cNvCxnSpPr>
          <p:nvPr/>
        </p:nvCxnSpPr>
        <p:spPr>
          <a:xfrm flipH="1" flipV="1">
            <a:off x="5092306" y="4159400"/>
            <a:ext cx="720000" cy="553"/>
          </a:xfrm>
          <a:prstGeom prst="line">
            <a:avLst/>
          </a:prstGeom>
          <a:ln w="19050">
            <a:solidFill>
              <a:schemeClr val="tx1"/>
            </a:solidFill>
            <a:prstDash val="dash"/>
            <a:headEnd w="lg" len="lg"/>
            <a:tailEnd type="none" w="med" len="med"/>
          </a:ln>
        </p:spPr>
        <p:style>
          <a:lnRef idx="1">
            <a:schemeClr val="accent1"/>
          </a:lnRef>
          <a:fillRef idx="0">
            <a:schemeClr val="accent1"/>
          </a:fillRef>
          <a:effectRef idx="0">
            <a:schemeClr val="accent1"/>
          </a:effectRef>
          <a:fontRef idx="minor">
            <a:schemeClr val="tx1"/>
          </a:fontRef>
        </p:style>
      </p:cxnSp>
      <p:cxnSp>
        <p:nvCxnSpPr>
          <p:cNvPr id="86" name="直接连接符 85">
            <a:extLst>
              <a:ext uri="{FF2B5EF4-FFF2-40B4-BE49-F238E27FC236}">
                <a16:creationId xmlns:a16="http://schemas.microsoft.com/office/drawing/2014/main" id="{939C66E7-3B32-6D8C-ABE0-E58D7211F9FE}"/>
              </a:ext>
            </a:extLst>
          </p:cNvPr>
          <p:cNvCxnSpPr>
            <a:cxnSpLocks/>
          </p:cNvCxnSpPr>
          <p:nvPr/>
        </p:nvCxnSpPr>
        <p:spPr>
          <a:xfrm flipH="1">
            <a:off x="3242600" y="4452185"/>
            <a:ext cx="720000" cy="0"/>
          </a:xfrm>
          <a:prstGeom prst="line">
            <a:avLst/>
          </a:prstGeom>
          <a:ln w="19050">
            <a:solidFill>
              <a:schemeClr val="tx1"/>
            </a:solidFill>
            <a:prstDash val="dash"/>
            <a:headEnd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87" name="直接连接符 86">
            <a:extLst>
              <a:ext uri="{FF2B5EF4-FFF2-40B4-BE49-F238E27FC236}">
                <a16:creationId xmlns:a16="http://schemas.microsoft.com/office/drawing/2014/main" id="{F8C6BA48-808F-0550-6119-0DC0E1D49482}"/>
              </a:ext>
            </a:extLst>
          </p:cNvPr>
          <p:cNvCxnSpPr>
            <a:cxnSpLocks/>
          </p:cNvCxnSpPr>
          <p:nvPr/>
        </p:nvCxnSpPr>
        <p:spPr>
          <a:xfrm flipH="1">
            <a:off x="3242600" y="4735833"/>
            <a:ext cx="720000" cy="0"/>
          </a:xfrm>
          <a:prstGeom prst="line">
            <a:avLst/>
          </a:prstGeom>
          <a:ln w="19050">
            <a:solidFill>
              <a:schemeClr val="tx1"/>
            </a:solidFill>
            <a:prstDash val="dash"/>
            <a:headEnd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88" name="直接连接符 87">
            <a:extLst>
              <a:ext uri="{FF2B5EF4-FFF2-40B4-BE49-F238E27FC236}">
                <a16:creationId xmlns:a16="http://schemas.microsoft.com/office/drawing/2014/main" id="{5F6FCD21-8FB0-37F2-B0A0-EC1413F7EFBA}"/>
              </a:ext>
            </a:extLst>
          </p:cNvPr>
          <p:cNvCxnSpPr>
            <a:cxnSpLocks/>
          </p:cNvCxnSpPr>
          <p:nvPr/>
        </p:nvCxnSpPr>
        <p:spPr>
          <a:xfrm flipH="1" flipV="1">
            <a:off x="5095937" y="4451820"/>
            <a:ext cx="720000" cy="553"/>
          </a:xfrm>
          <a:prstGeom prst="line">
            <a:avLst/>
          </a:prstGeom>
          <a:ln w="19050">
            <a:solidFill>
              <a:schemeClr val="tx1"/>
            </a:solidFill>
            <a:prstDash val="dash"/>
            <a:headEnd w="lg" len="lg"/>
            <a:tailEnd type="none" w="med" len="med"/>
          </a:ln>
        </p:spPr>
        <p:style>
          <a:lnRef idx="1">
            <a:schemeClr val="accent1"/>
          </a:lnRef>
          <a:fillRef idx="0">
            <a:schemeClr val="accent1"/>
          </a:fillRef>
          <a:effectRef idx="0">
            <a:schemeClr val="accent1"/>
          </a:effectRef>
          <a:fontRef idx="minor">
            <a:schemeClr val="tx1"/>
          </a:fontRef>
        </p:style>
      </p:cxnSp>
      <p:cxnSp>
        <p:nvCxnSpPr>
          <p:cNvPr id="89" name="直接连接符 88">
            <a:extLst>
              <a:ext uri="{FF2B5EF4-FFF2-40B4-BE49-F238E27FC236}">
                <a16:creationId xmlns:a16="http://schemas.microsoft.com/office/drawing/2014/main" id="{3E5C9AF2-FA72-05BE-201B-06DA64D66A2C}"/>
              </a:ext>
            </a:extLst>
          </p:cNvPr>
          <p:cNvCxnSpPr>
            <a:cxnSpLocks/>
          </p:cNvCxnSpPr>
          <p:nvPr/>
        </p:nvCxnSpPr>
        <p:spPr>
          <a:xfrm flipH="1" flipV="1">
            <a:off x="5099732" y="4736542"/>
            <a:ext cx="720000" cy="553"/>
          </a:xfrm>
          <a:prstGeom prst="line">
            <a:avLst/>
          </a:prstGeom>
          <a:ln w="19050">
            <a:solidFill>
              <a:schemeClr val="tx1"/>
            </a:solidFill>
            <a:prstDash val="dash"/>
            <a:headEnd w="lg" len="lg"/>
            <a:tailEnd type="none" w="med" len="med"/>
          </a:ln>
        </p:spPr>
        <p:style>
          <a:lnRef idx="1">
            <a:schemeClr val="accent1"/>
          </a:lnRef>
          <a:fillRef idx="0">
            <a:schemeClr val="accent1"/>
          </a:fillRef>
          <a:effectRef idx="0">
            <a:schemeClr val="accent1"/>
          </a:effectRef>
          <a:fontRef idx="minor">
            <a:schemeClr val="tx1"/>
          </a:fontRef>
        </p:style>
      </p:cxnSp>
      <p:sp>
        <p:nvSpPr>
          <p:cNvPr id="98" name="文本框 97">
            <a:extLst>
              <a:ext uri="{FF2B5EF4-FFF2-40B4-BE49-F238E27FC236}">
                <a16:creationId xmlns:a16="http://schemas.microsoft.com/office/drawing/2014/main" id="{52DB2F22-88B8-9F43-B8A4-19F166E92F68}"/>
              </a:ext>
            </a:extLst>
          </p:cNvPr>
          <p:cNvSpPr txBox="1"/>
          <p:nvPr/>
        </p:nvSpPr>
        <p:spPr>
          <a:xfrm>
            <a:off x="7327545" y="3842228"/>
            <a:ext cx="1095554" cy="338554"/>
          </a:xfrm>
          <a:prstGeom prst="rect">
            <a:avLst/>
          </a:prstGeom>
          <a:noFill/>
        </p:spPr>
        <p:txBody>
          <a:bodyPr wrap="square" rtlCol="0">
            <a:spAutoFit/>
          </a:bodyPr>
          <a:lstStyle/>
          <a:p>
            <a:pPr algn="ctr"/>
            <a:r>
              <a:rPr lang="en-US" altLang="zh-CN" sz="1600" dirty="0">
                <a:latin typeface="Abadi" panose="020B0604020104020204" pitchFamily="34" charset="0"/>
              </a:rPr>
              <a:t>download</a:t>
            </a:r>
          </a:p>
        </p:txBody>
      </p:sp>
      <p:grpSp>
        <p:nvGrpSpPr>
          <p:cNvPr id="21" name="组合 20">
            <a:extLst>
              <a:ext uri="{FF2B5EF4-FFF2-40B4-BE49-F238E27FC236}">
                <a16:creationId xmlns:a16="http://schemas.microsoft.com/office/drawing/2014/main" id="{E7705D6D-64BC-CF01-DC72-43F92296D2F5}"/>
              </a:ext>
            </a:extLst>
          </p:cNvPr>
          <p:cNvGrpSpPr/>
          <p:nvPr/>
        </p:nvGrpSpPr>
        <p:grpSpPr>
          <a:xfrm>
            <a:off x="8540959" y="4005319"/>
            <a:ext cx="3035026" cy="2688599"/>
            <a:chOff x="8540959" y="4005319"/>
            <a:chExt cx="3035026" cy="2688599"/>
          </a:xfrm>
        </p:grpSpPr>
        <p:sp>
          <p:nvSpPr>
            <p:cNvPr id="90" name="矩形: 圆角 89">
              <a:extLst>
                <a:ext uri="{FF2B5EF4-FFF2-40B4-BE49-F238E27FC236}">
                  <a16:creationId xmlns:a16="http://schemas.microsoft.com/office/drawing/2014/main" id="{64AF2DC5-0BFC-969A-AFFF-735FEA16BC73}"/>
                </a:ext>
              </a:extLst>
            </p:cNvPr>
            <p:cNvSpPr/>
            <p:nvPr/>
          </p:nvSpPr>
          <p:spPr>
            <a:xfrm>
              <a:off x="8671161" y="4005319"/>
              <a:ext cx="1060929" cy="2688599"/>
            </a:xfrm>
            <a:prstGeom prst="roundRect">
              <a:avLst>
                <a:gd name="adj" fmla="val 11528"/>
              </a:avLst>
            </a:prstGeom>
            <a:solidFill>
              <a:schemeClr val="accent5">
                <a:lumMod val="20000"/>
                <a:lumOff val="8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endParaRPr lang="zh-CN" altLang="en-US" sz="1200" dirty="0">
                <a:solidFill>
                  <a:schemeClr val="tx1"/>
                </a:solidFill>
              </a:endParaRPr>
            </a:p>
          </p:txBody>
        </p:sp>
        <p:sp>
          <p:nvSpPr>
            <p:cNvPr id="91" name="文本框 90">
              <a:extLst>
                <a:ext uri="{FF2B5EF4-FFF2-40B4-BE49-F238E27FC236}">
                  <a16:creationId xmlns:a16="http://schemas.microsoft.com/office/drawing/2014/main" id="{8EFE39E3-0F9B-E572-BC98-C4D8501AEDF0}"/>
                </a:ext>
              </a:extLst>
            </p:cNvPr>
            <p:cNvSpPr txBox="1"/>
            <p:nvPr/>
          </p:nvSpPr>
          <p:spPr>
            <a:xfrm>
              <a:off x="8567396" y="4598147"/>
              <a:ext cx="1194761" cy="307777"/>
            </a:xfrm>
            <a:prstGeom prst="rect">
              <a:avLst/>
            </a:prstGeom>
            <a:noFill/>
          </p:spPr>
          <p:txBody>
            <a:bodyPr wrap="square" rtlCol="0">
              <a:spAutoFit/>
            </a:bodyPr>
            <a:lstStyle/>
            <a:p>
              <a:pPr algn="ctr"/>
              <a:r>
                <a:rPr lang="en-US" altLang="zh-CN" sz="1400" i="1" dirty="0">
                  <a:latin typeface="Abadi" panose="020B0604020104020204" pitchFamily="34" charset="0"/>
                </a:rPr>
                <a:t>750 kbps</a:t>
              </a:r>
            </a:p>
          </p:txBody>
        </p:sp>
        <p:sp>
          <p:nvSpPr>
            <p:cNvPr id="92" name="文本框 91">
              <a:extLst>
                <a:ext uri="{FF2B5EF4-FFF2-40B4-BE49-F238E27FC236}">
                  <a16:creationId xmlns:a16="http://schemas.microsoft.com/office/drawing/2014/main" id="{301FCFDE-510C-54D7-1889-8B64CA27BC4E}"/>
                </a:ext>
              </a:extLst>
            </p:cNvPr>
            <p:cNvSpPr txBox="1"/>
            <p:nvPr/>
          </p:nvSpPr>
          <p:spPr>
            <a:xfrm>
              <a:off x="8540959" y="5439236"/>
              <a:ext cx="1306226" cy="307777"/>
            </a:xfrm>
            <a:prstGeom prst="rect">
              <a:avLst/>
            </a:prstGeom>
            <a:noFill/>
          </p:spPr>
          <p:txBody>
            <a:bodyPr wrap="square" rtlCol="0">
              <a:spAutoFit/>
            </a:bodyPr>
            <a:lstStyle/>
            <a:p>
              <a:pPr algn="ctr"/>
              <a:r>
                <a:rPr lang="en-US" altLang="zh-CN" sz="1400" i="1" dirty="0">
                  <a:latin typeface="Abadi" panose="020B0604020104020204" pitchFamily="34" charset="0"/>
                </a:rPr>
                <a:t>2850 kbps</a:t>
              </a:r>
            </a:p>
          </p:txBody>
        </p:sp>
        <p:pic>
          <p:nvPicPr>
            <p:cNvPr id="93" name="图片 92">
              <a:extLst>
                <a:ext uri="{FF2B5EF4-FFF2-40B4-BE49-F238E27FC236}">
                  <a16:creationId xmlns:a16="http://schemas.microsoft.com/office/drawing/2014/main" id="{1EC99EAD-F652-5963-51BF-C397DE69DEE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49625" y="5868407"/>
              <a:ext cx="502528" cy="502528"/>
            </a:xfrm>
            <a:prstGeom prst="rect">
              <a:avLst/>
            </a:prstGeom>
          </p:spPr>
        </p:pic>
        <p:sp>
          <p:nvSpPr>
            <p:cNvPr id="94" name="文本框 93">
              <a:extLst>
                <a:ext uri="{FF2B5EF4-FFF2-40B4-BE49-F238E27FC236}">
                  <a16:creationId xmlns:a16="http://schemas.microsoft.com/office/drawing/2014/main" id="{BD8D6A49-F08B-C8F8-7765-613E49735DC8}"/>
                </a:ext>
              </a:extLst>
            </p:cNvPr>
            <p:cNvSpPr txBox="1"/>
            <p:nvPr/>
          </p:nvSpPr>
          <p:spPr>
            <a:xfrm>
              <a:off x="8625987" y="6341274"/>
              <a:ext cx="1136170" cy="307777"/>
            </a:xfrm>
            <a:prstGeom prst="rect">
              <a:avLst/>
            </a:prstGeom>
            <a:noFill/>
          </p:spPr>
          <p:txBody>
            <a:bodyPr wrap="square" rtlCol="0">
              <a:spAutoFit/>
            </a:bodyPr>
            <a:lstStyle/>
            <a:p>
              <a:pPr algn="ctr"/>
              <a:r>
                <a:rPr lang="en-US" altLang="zh-CN" sz="1400" i="1" dirty="0">
                  <a:latin typeface="Abadi" panose="020B0604020104020204" pitchFamily="34" charset="0"/>
                </a:rPr>
                <a:t>4300 kbps</a:t>
              </a:r>
            </a:p>
          </p:txBody>
        </p:sp>
        <p:sp>
          <p:nvSpPr>
            <p:cNvPr id="95" name="文本框 94">
              <a:extLst>
                <a:ext uri="{FF2B5EF4-FFF2-40B4-BE49-F238E27FC236}">
                  <a16:creationId xmlns:a16="http://schemas.microsoft.com/office/drawing/2014/main" id="{20EB9E29-31F3-6348-4FEA-4A37C41A0AF9}"/>
                </a:ext>
              </a:extLst>
            </p:cNvPr>
            <p:cNvSpPr txBox="1"/>
            <p:nvPr/>
          </p:nvSpPr>
          <p:spPr>
            <a:xfrm>
              <a:off x="9777264" y="5007626"/>
              <a:ext cx="1798721" cy="584775"/>
            </a:xfrm>
            <a:prstGeom prst="rect">
              <a:avLst/>
            </a:prstGeom>
            <a:noFill/>
          </p:spPr>
          <p:txBody>
            <a:bodyPr wrap="square" rtlCol="0">
              <a:spAutoFit/>
            </a:bodyPr>
            <a:lstStyle/>
            <a:p>
              <a:pPr algn="ctr"/>
              <a:r>
                <a:rPr lang="en-US" altLang="zh-CN" sz="1600" dirty="0">
                  <a:latin typeface="Abadi" panose="020B0604020104020204" pitchFamily="34" charset="0"/>
                </a:rPr>
                <a:t>Video chunks in different bitrates</a:t>
              </a:r>
            </a:p>
          </p:txBody>
        </p:sp>
        <p:pic>
          <p:nvPicPr>
            <p:cNvPr id="100" name="图片 99">
              <a:extLst>
                <a:ext uri="{FF2B5EF4-FFF2-40B4-BE49-F238E27FC236}">
                  <a16:creationId xmlns:a16="http://schemas.microsoft.com/office/drawing/2014/main" id="{CB2E71F0-55BF-5E3F-FC36-B67A0F54A37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938683" y="4132324"/>
              <a:ext cx="510778" cy="510778"/>
            </a:xfrm>
            <a:prstGeom prst="rect">
              <a:avLst/>
            </a:prstGeom>
          </p:spPr>
        </p:pic>
        <p:pic>
          <p:nvPicPr>
            <p:cNvPr id="101" name="图片 100">
              <a:extLst>
                <a:ext uri="{FF2B5EF4-FFF2-40B4-BE49-F238E27FC236}">
                  <a16:creationId xmlns:a16="http://schemas.microsoft.com/office/drawing/2014/main" id="{AC459279-B752-90CF-E31E-8772DCCDD0F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933592" y="4996770"/>
              <a:ext cx="507104" cy="507104"/>
            </a:xfrm>
            <a:prstGeom prst="rect">
              <a:avLst/>
            </a:prstGeom>
          </p:spPr>
        </p:pic>
      </p:grpSp>
      <p:sp>
        <p:nvSpPr>
          <p:cNvPr id="102" name="文本框 101">
            <a:extLst>
              <a:ext uri="{FF2B5EF4-FFF2-40B4-BE49-F238E27FC236}">
                <a16:creationId xmlns:a16="http://schemas.microsoft.com/office/drawing/2014/main" id="{8A76F570-2B29-A0AC-3322-4C9725152D94}"/>
              </a:ext>
            </a:extLst>
          </p:cNvPr>
          <p:cNvSpPr txBox="1"/>
          <p:nvPr/>
        </p:nvSpPr>
        <p:spPr>
          <a:xfrm>
            <a:off x="3956003" y="3851591"/>
            <a:ext cx="1110288" cy="1161472"/>
          </a:xfrm>
          <a:prstGeom prst="rect">
            <a:avLst/>
          </a:prstGeom>
          <a:noFill/>
        </p:spPr>
        <p:txBody>
          <a:bodyPr wrap="square" rtlCol="0">
            <a:spAutoFit/>
          </a:bodyPr>
          <a:lstStyle/>
          <a:p>
            <a:pPr algn="ctr">
              <a:lnSpc>
                <a:spcPct val="150000"/>
              </a:lnSpc>
            </a:pPr>
            <a:r>
              <a:rPr lang="en-US" altLang="zh-CN" sz="1600" dirty="0">
                <a:latin typeface="Abadi" panose="020B0604020104020204" pitchFamily="34" charset="0"/>
              </a:rPr>
              <a:t>Language Modeling Head</a:t>
            </a:r>
            <a:endParaRPr lang="zh-CN" altLang="en-US" sz="1600" dirty="0">
              <a:latin typeface="Abadi" panose="020B0604020104020204" pitchFamily="34" charset="0"/>
            </a:endParaRPr>
          </a:p>
        </p:txBody>
      </p:sp>
      <p:sp>
        <p:nvSpPr>
          <p:cNvPr id="123" name="矩形 122">
            <a:extLst>
              <a:ext uri="{FF2B5EF4-FFF2-40B4-BE49-F238E27FC236}">
                <a16:creationId xmlns:a16="http://schemas.microsoft.com/office/drawing/2014/main" id="{2E6A099C-5C9A-EEFE-57E2-9D59D2965C60}"/>
              </a:ext>
            </a:extLst>
          </p:cNvPr>
          <p:cNvSpPr/>
          <p:nvPr/>
        </p:nvSpPr>
        <p:spPr>
          <a:xfrm>
            <a:off x="2409091" y="3918292"/>
            <a:ext cx="837247" cy="2668616"/>
          </a:xfrm>
          <a:prstGeom prst="rect">
            <a:avLst/>
          </a:prstGeom>
          <a:solidFill>
            <a:srgbClr val="EBFDFA"/>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Abadi" panose="020B0604020104020204" pitchFamily="34" charset="0"/>
                <a:cs typeface="Calibri" panose="020F0502020204030204" pitchFamily="34" charset="0"/>
              </a:rPr>
              <a:t>LLM</a:t>
            </a:r>
            <a:endParaRPr lang="zh-CN" altLang="en-US" sz="2400" dirty="0">
              <a:solidFill>
                <a:schemeClr val="tx1"/>
              </a:solidFill>
              <a:latin typeface="Abadi" panose="020B0604020104020204" pitchFamily="34" charset="0"/>
              <a:cs typeface="Calibri" panose="020F0502020204030204" pitchFamily="34" charset="0"/>
            </a:endParaRPr>
          </a:p>
        </p:txBody>
      </p:sp>
      <p:cxnSp>
        <p:nvCxnSpPr>
          <p:cNvPr id="156" name="直接连接符 155">
            <a:extLst>
              <a:ext uri="{FF2B5EF4-FFF2-40B4-BE49-F238E27FC236}">
                <a16:creationId xmlns:a16="http://schemas.microsoft.com/office/drawing/2014/main" id="{69CD02B7-AB1F-EE6B-CE8C-08C23F0213E1}"/>
              </a:ext>
            </a:extLst>
          </p:cNvPr>
          <p:cNvCxnSpPr>
            <a:cxnSpLocks/>
          </p:cNvCxnSpPr>
          <p:nvPr/>
        </p:nvCxnSpPr>
        <p:spPr>
          <a:xfrm flipH="1">
            <a:off x="5807934" y="4075683"/>
            <a:ext cx="70955" cy="87456"/>
          </a:xfrm>
          <a:prstGeom prst="line">
            <a:avLst/>
          </a:prstGeom>
          <a:ln w="19050">
            <a:solidFill>
              <a:schemeClr val="tx1"/>
            </a:solidFill>
            <a:prstDash val="dash"/>
            <a:tailEnd type="none" w="sm" len="sm"/>
          </a:ln>
        </p:spPr>
        <p:style>
          <a:lnRef idx="1">
            <a:schemeClr val="accent1"/>
          </a:lnRef>
          <a:fillRef idx="0">
            <a:schemeClr val="accent1"/>
          </a:fillRef>
          <a:effectRef idx="0">
            <a:schemeClr val="accent1"/>
          </a:effectRef>
          <a:fontRef idx="minor">
            <a:schemeClr val="tx1"/>
          </a:fontRef>
        </p:style>
      </p:cxnSp>
      <p:cxnSp>
        <p:nvCxnSpPr>
          <p:cNvPr id="159" name="直接连接符 158">
            <a:extLst>
              <a:ext uri="{FF2B5EF4-FFF2-40B4-BE49-F238E27FC236}">
                <a16:creationId xmlns:a16="http://schemas.microsoft.com/office/drawing/2014/main" id="{36AE3ACA-1A5F-30CF-F344-AB0E918D4B61}"/>
              </a:ext>
            </a:extLst>
          </p:cNvPr>
          <p:cNvCxnSpPr>
            <a:cxnSpLocks/>
          </p:cNvCxnSpPr>
          <p:nvPr/>
        </p:nvCxnSpPr>
        <p:spPr>
          <a:xfrm flipH="1">
            <a:off x="5816894" y="4359453"/>
            <a:ext cx="70955" cy="87456"/>
          </a:xfrm>
          <a:prstGeom prst="line">
            <a:avLst/>
          </a:prstGeom>
          <a:ln w="19050">
            <a:solidFill>
              <a:schemeClr val="tx1"/>
            </a:solidFill>
            <a:prstDash val="dash"/>
            <a:tailEnd type="none" w="sm" len="sm"/>
          </a:ln>
        </p:spPr>
        <p:style>
          <a:lnRef idx="1">
            <a:schemeClr val="accent1"/>
          </a:lnRef>
          <a:fillRef idx="0">
            <a:schemeClr val="accent1"/>
          </a:fillRef>
          <a:effectRef idx="0">
            <a:schemeClr val="accent1"/>
          </a:effectRef>
          <a:fontRef idx="minor">
            <a:schemeClr val="tx1"/>
          </a:fontRef>
        </p:style>
      </p:cxnSp>
      <p:cxnSp>
        <p:nvCxnSpPr>
          <p:cNvPr id="160" name="直接连接符 159">
            <a:extLst>
              <a:ext uri="{FF2B5EF4-FFF2-40B4-BE49-F238E27FC236}">
                <a16:creationId xmlns:a16="http://schemas.microsoft.com/office/drawing/2014/main" id="{9EB73600-B7CD-0CFA-E719-8AD6814F9039}"/>
              </a:ext>
            </a:extLst>
          </p:cNvPr>
          <p:cNvCxnSpPr>
            <a:cxnSpLocks/>
          </p:cNvCxnSpPr>
          <p:nvPr/>
        </p:nvCxnSpPr>
        <p:spPr>
          <a:xfrm flipH="1">
            <a:off x="5814797" y="4640165"/>
            <a:ext cx="70955" cy="87456"/>
          </a:xfrm>
          <a:prstGeom prst="line">
            <a:avLst/>
          </a:prstGeom>
          <a:ln w="19050">
            <a:solidFill>
              <a:schemeClr val="tx1"/>
            </a:solidFill>
            <a:prstDash val="dash"/>
            <a:tailEnd type="none" w="sm" len="sm"/>
          </a:ln>
        </p:spPr>
        <p:style>
          <a:lnRef idx="1">
            <a:schemeClr val="accent1"/>
          </a:lnRef>
          <a:fillRef idx="0">
            <a:schemeClr val="accent1"/>
          </a:fillRef>
          <a:effectRef idx="0">
            <a:schemeClr val="accent1"/>
          </a:effectRef>
          <a:fontRef idx="minor">
            <a:schemeClr val="tx1"/>
          </a:fontRef>
        </p:style>
      </p:cxnSp>
      <p:sp>
        <p:nvSpPr>
          <p:cNvPr id="162" name="矩形 161">
            <a:extLst>
              <a:ext uri="{FF2B5EF4-FFF2-40B4-BE49-F238E27FC236}">
                <a16:creationId xmlns:a16="http://schemas.microsoft.com/office/drawing/2014/main" id="{735665A8-C237-EAC5-CD85-A40064452FB7}"/>
              </a:ext>
            </a:extLst>
          </p:cNvPr>
          <p:cNvSpPr/>
          <p:nvPr/>
        </p:nvSpPr>
        <p:spPr>
          <a:xfrm>
            <a:off x="3974024" y="5511246"/>
            <a:ext cx="1110288" cy="1069627"/>
          </a:xfrm>
          <a:prstGeom prst="rect">
            <a:avLst/>
          </a:prstGeom>
          <a:solidFill>
            <a:schemeClr val="accent6">
              <a:lumMod val="20000"/>
              <a:lumOff val="80000"/>
              <a:alpha val="6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vert="horz" rtlCol="0" anchor="ctr"/>
          <a:lstStyle/>
          <a:p>
            <a:pPr algn="ctr"/>
            <a:endParaRPr lang="zh-CN" altLang="en-US" sz="1400" dirty="0">
              <a:solidFill>
                <a:schemeClr val="tx1"/>
              </a:solidFill>
            </a:endParaRPr>
          </a:p>
        </p:txBody>
      </p:sp>
      <p:sp>
        <p:nvSpPr>
          <p:cNvPr id="163" name="文本框 162">
            <a:extLst>
              <a:ext uri="{FF2B5EF4-FFF2-40B4-BE49-F238E27FC236}">
                <a16:creationId xmlns:a16="http://schemas.microsoft.com/office/drawing/2014/main" id="{045DC053-9C9C-145E-2FEA-34CE90541312}"/>
              </a:ext>
            </a:extLst>
          </p:cNvPr>
          <p:cNvSpPr txBox="1"/>
          <p:nvPr/>
        </p:nvSpPr>
        <p:spPr>
          <a:xfrm>
            <a:off x="3931327" y="5507450"/>
            <a:ext cx="1210568" cy="1077218"/>
          </a:xfrm>
          <a:prstGeom prst="rect">
            <a:avLst/>
          </a:prstGeom>
          <a:noFill/>
        </p:spPr>
        <p:txBody>
          <a:bodyPr wrap="square" rtlCol="0">
            <a:spAutoFit/>
          </a:bodyPr>
          <a:lstStyle/>
          <a:p>
            <a:pPr algn="ctr"/>
            <a:r>
              <a:rPr lang="en-US" altLang="zh-CN" sz="1600" dirty="0">
                <a:latin typeface="Abadi" panose="020B0604020104020204" pitchFamily="34" charset="0"/>
              </a:rPr>
              <a:t>Networking Head for Video Streaming</a:t>
            </a:r>
            <a:endParaRPr lang="zh-CN" altLang="en-US" sz="1600" dirty="0">
              <a:latin typeface="Abadi" panose="020B0604020104020204" pitchFamily="34" charset="0"/>
            </a:endParaRPr>
          </a:p>
        </p:txBody>
      </p:sp>
      <p:cxnSp>
        <p:nvCxnSpPr>
          <p:cNvPr id="164" name="直接箭头连接符 163">
            <a:extLst>
              <a:ext uri="{FF2B5EF4-FFF2-40B4-BE49-F238E27FC236}">
                <a16:creationId xmlns:a16="http://schemas.microsoft.com/office/drawing/2014/main" id="{36333064-8652-2F29-D538-3690804EFDBA}"/>
              </a:ext>
            </a:extLst>
          </p:cNvPr>
          <p:cNvCxnSpPr>
            <a:cxnSpLocks/>
          </p:cNvCxnSpPr>
          <p:nvPr/>
        </p:nvCxnSpPr>
        <p:spPr>
          <a:xfrm>
            <a:off x="3232466" y="6016591"/>
            <a:ext cx="720000" cy="0"/>
          </a:xfrm>
          <a:prstGeom prst="straightConnector1">
            <a:avLst/>
          </a:prstGeom>
          <a:ln w="19050">
            <a:solidFill>
              <a:schemeClr val="tx1"/>
            </a:solidFill>
            <a:headEnd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65" name="直接箭头连接符 164">
            <a:extLst>
              <a:ext uri="{FF2B5EF4-FFF2-40B4-BE49-F238E27FC236}">
                <a16:creationId xmlns:a16="http://schemas.microsoft.com/office/drawing/2014/main" id="{484D63EB-21F9-D0FD-A508-BCE546ED1669}"/>
              </a:ext>
            </a:extLst>
          </p:cNvPr>
          <p:cNvCxnSpPr>
            <a:cxnSpLocks/>
          </p:cNvCxnSpPr>
          <p:nvPr/>
        </p:nvCxnSpPr>
        <p:spPr>
          <a:xfrm>
            <a:off x="5084312" y="6033710"/>
            <a:ext cx="342557" cy="0"/>
          </a:xfrm>
          <a:prstGeom prst="straightConnector1">
            <a:avLst/>
          </a:prstGeom>
          <a:ln w="19050">
            <a:solidFill>
              <a:schemeClr val="tx1"/>
            </a:solidFill>
            <a:headEnd w="lg" len="lg"/>
            <a:tailEnd type="triangle" w="med" len="med"/>
          </a:ln>
        </p:spPr>
        <p:style>
          <a:lnRef idx="1">
            <a:schemeClr val="accent1"/>
          </a:lnRef>
          <a:fillRef idx="0">
            <a:schemeClr val="accent1"/>
          </a:fillRef>
          <a:effectRef idx="0">
            <a:schemeClr val="accent1"/>
          </a:effectRef>
          <a:fontRef idx="minor">
            <a:schemeClr val="tx1"/>
          </a:fontRef>
        </p:style>
      </p:cxnSp>
      <p:cxnSp>
        <p:nvCxnSpPr>
          <p:cNvPr id="169" name="直接箭头连接符 168">
            <a:extLst>
              <a:ext uri="{FF2B5EF4-FFF2-40B4-BE49-F238E27FC236}">
                <a16:creationId xmlns:a16="http://schemas.microsoft.com/office/drawing/2014/main" id="{38ABC47F-8032-54C9-6E64-FFE0AAECFD81}"/>
              </a:ext>
            </a:extLst>
          </p:cNvPr>
          <p:cNvCxnSpPr>
            <a:cxnSpLocks/>
          </p:cNvCxnSpPr>
          <p:nvPr/>
        </p:nvCxnSpPr>
        <p:spPr>
          <a:xfrm>
            <a:off x="6292628" y="6033710"/>
            <a:ext cx="294263" cy="0"/>
          </a:xfrm>
          <a:prstGeom prst="straightConnector1">
            <a:avLst/>
          </a:prstGeom>
          <a:ln w="19050">
            <a:solidFill>
              <a:schemeClr val="tx1"/>
            </a:solidFill>
            <a:headEnd w="lg" len="lg"/>
            <a:tailEnd type="triangle" w="med" len="med"/>
          </a:ln>
        </p:spPr>
        <p:style>
          <a:lnRef idx="1">
            <a:schemeClr val="accent1"/>
          </a:lnRef>
          <a:fillRef idx="0">
            <a:schemeClr val="accent1"/>
          </a:fillRef>
          <a:effectRef idx="0">
            <a:schemeClr val="accent1"/>
          </a:effectRef>
          <a:fontRef idx="minor">
            <a:schemeClr val="tx1"/>
          </a:fontRef>
        </p:style>
      </p:cxnSp>
      <p:sp>
        <p:nvSpPr>
          <p:cNvPr id="173" name="箭头: 右 172">
            <a:extLst>
              <a:ext uri="{FF2B5EF4-FFF2-40B4-BE49-F238E27FC236}">
                <a16:creationId xmlns:a16="http://schemas.microsoft.com/office/drawing/2014/main" id="{F9221E16-B1CD-B36E-FDAD-885C2AC435F6}"/>
              </a:ext>
            </a:extLst>
          </p:cNvPr>
          <p:cNvSpPr/>
          <p:nvPr/>
        </p:nvSpPr>
        <p:spPr>
          <a:xfrm>
            <a:off x="7666490" y="5814339"/>
            <a:ext cx="606269" cy="378598"/>
          </a:xfrm>
          <a:prstGeom prst="rightArrow">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5" name="文本框 174">
            <a:extLst>
              <a:ext uri="{FF2B5EF4-FFF2-40B4-BE49-F238E27FC236}">
                <a16:creationId xmlns:a16="http://schemas.microsoft.com/office/drawing/2014/main" id="{3DA42919-1C00-8ED8-D6C2-FB1C1D9C7BE4}"/>
              </a:ext>
            </a:extLst>
          </p:cNvPr>
          <p:cNvSpPr txBox="1"/>
          <p:nvPr/>
        </p:nvSpPr>
        <p:spPr>
          <a:xfrm>
            <a:off x="7332882" y="5437363"/>
            <a:ext cx="1095554" cy="338554"/>
          </a:xfrm>
          <a:prstGeom prst="rect">
            <a:avLst/>
          </a:prstGeom>
          <a:noFill/>
        </p:spPr>
        <p:txBody>
          <a:bodyPr wrap="square" rtlCol="0">
            <a:spAutoFit/>
          </a:bodyPr>
          <a:lstStyle/>
          <a:p>
            <a:pPr algn="ctr"/>
            <a:r>
              <a:rPr lang="en-US" altLang="zh-CN" sz="1600" dirty="0">
                <a:latin typeface="Abadi" panose="020B0604020104020204" pitchFamily="34" charset="0"/>
              </a:rPr>
              <a:t>download</a:t>
            </a:r>
          </a:p>
        </p:txBody>
      </p:sp>
      <p:pic>
        <p:nvPicPr>
          <p:cNvPr id="176" name="图片 175">
            <a:extLst>
              <a:ext uri="{FF2B5EF4-FFF2-40B4-BE49-F238E27FC236}">
                <a16:creationId xmlns:a16="http://schemas.microsoft.com/office/drawing/2014/main" id="{4723EB64-DD8D-E639-EB76-4CD5110CF1C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508562" y="5833655"/>
            <a:ext cx="403891" cy="403891"/>
          </a:xfrm>
          <a:prstGeom prst="rect">
            <a:avLst/>
          </a:prstGeom>
        </p:spPr>
      </p:pic>
      <p:sp>
        <p:nvSpPr>
          <p:cNvPr id="4" name="内容占位符 2">
            <a:extLst>
              <a:ext uri="{FF2B5EF4-FFF2-40B4-BE49-F238E27FC236}">
                <a16:creationId xmlns:a16="http://schemas.microsoft.com/office/drawing/2014/main" id="{A57CA3BC-ABA5-861D-E966-C2739547D3DF}"/>
              </a:ext>
            </a:extLst>
          </p:cNvPr>
          <p:cNvSpPr>
            <a:spLocks noGrp="1"/>
          </p:cNvSpPr>
          <p:nvPr>
            <p:ph idx="1"/>
          </p:nvPr>
        </p:nvSpPr>
        <p:spPr>
          <a:xfrm>
            <a:off x="347870" y="1897202"/>
            <a:ext cx="11449992" cy="1640162"/>
          </a:xfrm>
        </p:spPr>
        <p:txBody>
          <a:bodyPr>
            <a:normAutofit/>
          </a:bodyPr>
          <a:lstStyle/>
          <a:p>
            <a:pPr marL="0" indent="0">
              <a:lnSpc>
                <a:spcPct val="100000"/>
              </a:lnSpc>
              <a:buNone/>
            </a:pPr>
            <a:r>
              <a:rPr lang="en-US" altLang="zh-CN" sz="2400" dirty="0">
                <a:solidFill>
                  <a:srgbClr val="7030A0"/>
                </a:solidFill>
                <a:latin typeface="Abadi" panose="020B0604020104020204" pitchFamily="34" charset="0"/>
                <a:cs typeface="Calibri" panose="020F0502020204030204" pitchFamily="34" charset="0"/>
              </a:rPr>
              <a:t>Default: Token (i.e., sub-word) generation with a language modeling (LM) output head.</a:t>
            </a:r>
          </a:p>
          <a:p>
            <a:pPr marL="0" indent="0">
              <a:lnSpc>
                <a:spcPct val="100000"/>
              </a:lnSpc>
              <a:buNone/>
            </a:pPr>
            <a:r>
              <a:rPr lang="en-US" altLang="zh-CN" sz="2400" dirty="0" err="1">
                <a:latin typeface="Abadi" panose="020B0604020104020204" pitchFamily="34" charset="0"/>
                <a:cs typeface="Calibri" panose="020F0502020204030204" pitchFamily="34" charset="0"/>
              </a:rPr>
              <a:t>i</a:t>
            </a:r>
            <a:r>
              <a:rPr lang="en-US" altLang="zh-CN" sz="2400" dirty="0">
                <a:latin typeface="Abadi" panose="020B0604020104020204" pitchFamily="34" charset="0"/>
                <a:cs typeface="Calibri" panose="020F0502020204030204" pitchFamily="34" charset="0"/>
              </a:rPr>
              <a:t>) Multiple inferences -&gt; high generation latency; ii) Uncertainty -&gt; invalid answers</a:t>
            </a:r>
            <a:endParaRPr lang="en-US" altLang="zh-CN" sz="2400" dirty="0">
              <a:latin typeface="Abadi" panose="020B0604020104020204" pitchFamily="34" charset="0"/>
            </a:endParaRPr>
          </a:p>
        </p:txBody>
      </p:sp>
      <p:sp>
        <p:nvSpPr>
          <p:cNvPr id="6" name="左大括号 5">
            <a:extLst>
              <a:ext uri="{FF2B5EF4-FFF2-40B4-BE49-F238E27FC236}">
                <a16:creationId xmlns:a16="http://schemas.microsoft.com/office/drawing/2014/main" id="{DDC17092-8D22-C9E8-4D7A-54EC6AD655AE}"/>
              </a:ext>
            </a:extLst>
          </p:cNvPr>
          <p:cNvSpPr/>
          <p:nvPr/>
        </p:nvSpPr>
        <p:spPr>
          <a:xfrm>
            <a:off x="1874639" y="4005319"/>
            <a:ext cx="289396" cy="897797"/>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FF7FED34-80D0-5E4D-5026-98C4179D1081}"/>
              </a:ext>
            </a:extLst>
          </p:cNvPr>
          <p:cNvSpPr txBox="1"/>
          <p:nvPr/>
        </p:nvSpPr>
        <p:spPr>
          <a:xfrm>
            <a:off x="545329" y="4135604"/>
            <a:ext cx="1418225" cy="707886"/>
          </a:xfrm>
          <a:prstGeom prst="rect">
            <a:avLst/>
          </a:prstGeom>
          <a:noFill/>
        </p:spPr>
        <p:txBody>
          <a:bodyPr wrap="square" rtlCol="0">
            <a:spAutoFit/>
          </a:bodyPr>
          <a:lstStyle/>
          <a:p>
            <a:pPr algn="ctr"/>
            <a:r>
              <a:rPr lang="en-US" altLang="zh-CN" sz="2000" dirty="0">
                <a:solidFill>
                  <a:srgbClr val="7030A0"/>
                </a:solidFill>
                <a:latin typeface="Abadi" panose="020B0604020104020204" pitchFamily="34" charset="0"/>
              </a:rPr>
              <a:t>Default mechanism</a:t>
            </a:r>
            <a:endParaRPr lang="zh-CN" altLang="en-US" sz="2000" dirty="0">
              <a:solidFill>
                <a:srgbClr val="7030A0"/>
              </a:solidFill>
              <a:latin typeface="Abadi" panose="020B0604020104020204" pitchFamily="34" charset="0"/>
            </a:endParaRPr>
          </a:p>
        </p:txBody>
      </p:sp>
      <p:sp>
        <p:nvSpPr>
          <p:cNvPr id="8" name="左大括号 7">
            <a:extLst>
              <a:ext uri="{FF2B5EF4-FFF2-40B4-BE49-F238E27FC236}">
                <a16:creationId xmlns:a16="http://schemas.microsoft.com/office/drawing/2014/main" id="{77E20AB3-0AB9-F421-D017-8360D56F9403}"/>
              </a:ext>
            </a:extLst>
          </p:cNvPr>
          <p:cNvSpPr/>
          <p:nvPr/>
        </p:nvSpPr>
        <p:spPr>
          <a:xfrm>
            <a:off x="1892471" y="5568540"/>
            <a:ext cx="289396" cy="897797"/>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BA16F567-2A08-0102-4CF8-5481273980E5}"/>
              </a:ext>
            </a:extLst>
          </p:cNvPr>
          <p:cNvSpPr txBox="1"/>
          <p:nvPr/>
        </p:nvSpPr>
        <p:spPr>
          <a:xfrm>
            <a:off x="537044" y="5833655"/>
            <a:ext cx="1418225" cy="400110"/>
          </a:xfrm>
          <a:prstGeom prst="rect">
            <a:avLst/>
          </a:prstGeom>
          <a:noFill/>
        </p:spPr>
        <p:txBody>
          <a:bodyPr wrap="square" rtlCol="0">
            <a:spAutoFit/>
          </a:bodyPr>
          <a:lstStyle/>
          <a:p>
            <a:pPr algn="ctr"/>
            <a:r>
              <a:rPr lang="en-US" altLang="zh-CN" sz="2000" dirty="0">
                <a:solidFill>
                  <a:srgbClr val="7030A0"/>
                </a:solidFill>
                <a:latin typeface="Abadi" panose="020B0604020104020204" pitchFamily="34" charset="0"/>
              </a:rPr>
              <a:t>Ours</a:t>
            </a:r>
            <a:endParaRPr lang="zh-CN" altLang="en-US" sz="2000" dirty="0">
              <a:solidFill>
                <a:srgbClr val="7030A0"/>
              </a:solidFill>
              <a:latin typeface="Abadi" panose="020B0604020104020204" pitchFamily="34" charset="0"/>
            </a:endParaRPr>
          </a:p>
        </p:txBody>
      </p:sp>
      <p:pic>
        <p:nvPicPr>
          <p:cNvPr id="10" name="图片 9">
            <a:extLst>
              <a:ext uri="{FF2B5EF4-FFF2-40B4-BE49-F238E27FC236}">
                <a16:creationId xmlns:a16="http://schemas.microsoft.com/office/drawing/2014/main" id="{227FA651-CD09-BB25-9235-77EA68833B1B}"/>
              </a:ext>
            </a:extLst>
          </p:cNvPr>
          <p:cNvPicPr>
            <a:picLocks noChangeAspect="1"/>
          </p:cNvPicPr>
          <p:nvPr/>
        </p:nvPicPr>
        <p:blipFill>
          <a:blip r:embed="rId9"/>
          <a:stretch>
            <a:fillRect/>
          </a:stretch>
        </p:blipFill>
        <p:spPr>
          <a:xfrm>
            <a:off x="341904" y="2820313"/>
            <a:ext cx="667173" cy="667173"/>
          </a:xfrm>
          <a:prstGeom prst="rect">
            <a:avLst/>
          </a:prstGeom>
        </p:spPr>
      </p:pic>
      <p:sp>
        <p:nvSpPr>
          <p:cNvPr id="11" name="文本框 10">
            <a:extLst>
              <a:ext uri="{FF2B5EF4-FFF2-40B4-BE49-F238E27FC236}">
                <a16:creationId xmlns:a16="http://schemas.microsoft.com/office/drawing/2014/main" id="{6851D50C-182B-010D-9E60-425B77FDE4F6}"/>
              </a:ext>
            </a:extLst>
          </p:cNvPr>
          <p:cNvSpPr txBox="1"/>
          <p:nvPr/>
        </p:nvSpPr>
        <p:spPr>
          <a:xfrm>
            <a:off x="1003111" y="2976708"/>
            <a:ext cx="10732610" cy="510778"/>
          </a:xfrm>
          <a:prstGeom prst="roundRect">
            <a:avLst/>
          </a:prstGeom>
          <a:solidFill>
            <a:schemeClr val="accent2">
              <a:lumMod val="20000"/>
              <a:lumOff val="80000"/>
            </a:schemeClr>
          </a:solidFill>
        </p:spPr>
        <p:txBody>
          <a:bodyPr wrap="square" rtlCol="0">
            <a:spAutoFit/>
          </a:bodyPr>
          <a:lstStyle/>
          <a:p>
            <a:r>
              <a:rPr lang="en-US" altLang="zh-CN" sz="2400" dirty="0">
                <a:latin typeface="Abadi" panose="020B0604020104020204" pitchFamily="34" charset="0"/>
              </a:rPr>
              <a:t>Networking head: a linear output layer to </a:t>
            </a:r>
            <a:r>
              <a:rPr lang="en-US" altLang="zh-CN" sz="2400" dirty="0">
                <a:solidFill>
                  <a:srgbClr val="7030A0"/>
                </a:solidFill>
                <a:latin typeface="Abadi" panose="020B0604020104020204" pitchFamily="34" charset="0"/>
              </a:rPr>
              <a:t>generate task-specific answers directly.</a:t>
            </a:r>
            <a:endParaRPr lang="en-US" altLang="zh-CN" sz="2400" dirty="0">
              <a:solidFill>
                <a:srgbClr val="7030A0"/>
              </a:solidFill>
              <a:latin typeface="Abadi" panose="020B0604020104020204" pitchFamily="34" charset="0"/>
              <a:cs typeface="Calibri" panose="020F0502020204030204" pitchFamily="34" charset="0"/>
            </a:endParaRPr>
          </a:p>
        </p:txBody>
      </p:sp>
      <p:sp>
        <p:nvSpPr>
          <p:cNvPr id="19" name="文本框 18">
            <a:extLst>
              <a:ext uri="{FF2B5EF4-FFF2-40B4-BE49-F238E27FC236}">
                <a16:creationId xmlns:a16="http://schemas.microsoft.com/office/drawing/2014/main" id="{6AD9BF80-6666-7FCB-9446-61194FC1139B}"/>
              </a:ext>
            </a:extLst>
          </p:cNvPr>
          <p:cNvSpPr txBox="1"/>
          <p:nvPr/>
        </p:nvSpPr>
        <p:spPr>
          <a:xfrm>
            <a:off x="6469183" y="4491515"/>
            <a:ext cx="1086882" cy="307777"/>
          </a:xfrm>
          <a:prstGeom prst="rect">
            <a:avLst/>
          </a:prstGeom>
          <a:noFill/>
        </p:spPr>
        <p:txBody>
          <a:bodyPr wrap="square" rtlCol="0">
            <a:spAutoFit/>
          </a:bodyPr>
          <a:lstStyle/>
          <a:p>
            <a:pPr algn="ctr"/>
            <a:r>
              <a:rPr lang="en-US" altLang="zh-CN" sz="1400" dirty="0">
                <a:latin typeface="Abadi" panose="020B0604020104020204" pitchFamily="34" charset="0"/>
              </a:rPr>
              <a:t>(Invalid)</a:t>
            </a:r>
          </a:p>
        </p:txBody>
      </p:sp>
      <p:sp>
        <p:nvSpPr>
          <p:cNvPr id="20" name="文本框 19">
            <a:extLst>
              <a:ext uri="{FF2B5EF4-FFF2-40B4-BE49-F238E27FC236}">
                <a16:creationId xmlns:a16="http://schemas.microsoft.com/office/drawing/2014/main" id="{18958C9F-F85A-91FF-9A86-B3D271D77924}"/>
              </a:ext>
            </a:extLst>
          </p:cNvPr>
          <p:cNvSpPr txBox="1"/>
          <p:nvPr/>
        </p:nvSpPr>
        <p:spPr>
          <a:xfrm>
            <a:off x="6476740" y="6065374"/>
            <a:ext cx="1086882" cy="307777"/>
          </a:xfrm>
          <a:prstGeom prst="rect">
            <a:avLst/>
          </a:prstGeom>
          <a:noFill/>
        </p:spPr>
        <p:txBody>
          <a:bodyPr wrap="square" rtlCol="0">
            <a:spAutoFit/>
          </a:bodyPr>
          <a:lstStyle/>
          <a:p>
            <a:pPr algn="ctr"/>
            <a:r>
              <a:rPr lang="en-US" altLang="zh-CN" sz="1400" dirty="0">
                <a:latin typeface="Abadi" panose="020B0604020104020204" pitchFamily="34" charset="0"/>
              </a:rPr>
              <a:t>(Valid)</a:t>
            </a:r>
          </a:p>
        </p:txBody>
      </p:sp>
    </p:spTree>
    <p:extLst>
      <p:ext uri="{BB962C8B-B14F-4D97-AF65-F5344CB8AC3E}">
        <p14:creationId xmlns:p14="http://schemas.microsoft.com/office/powerpoint/2010/main" val="3861533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6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8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8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2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9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96"/>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9"/>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79"/>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0"/>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1"/>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63" presetClass="entr" presetSubtype="0" fill="hold" grpId="0" nodeType="clickEffect">
                                  <p:stCondLst>
                                    <p:cond delay="0"/>
                                  </p:stCondLst>
                                  <p:childTnLst>
                                    <p:set>
                                      <p:cBhvr>
                                        <p:cTn id="100" dur="1" fill="hold">
                                          <p:stCondLst>
                                            <p:cond delay="0"/>
                                          </p:stCondLst>
                                        </p:cTn>
                                        <p:tgtEl>
                                          <p:spTgt spid="9"/>
                                        </p:tgtEl>
                                        <p:attrNameLst>
                                          <p:attrName>style.visibility</p:attrName>
                                        </p:attrNameLst>
                                      </p:cBhvr>
                                      <p:to>
                                        <p:strVal val="visible"/>
                                      </p:to>
                                    </p:set>
                                    <p:anim calcmode="lin" valueType="num">
                                      <p:cBhvr>
                                        <p:cTn id="101" dur="2000" fill="hold"/>
                                        <p:tgtEl>
                                          <p:spTgt spid="9"/>
                                        </p:tgtEl>
                                        <p:attrNameLst>
                                          <p:attrName>drawProgress</p:attrName>
                                        </p:attrNameLst>
                                      </p:cBhvr>
                                      <p:tavLst>
                                        <p:tav tm="0">
                                          <p:val>
                                            <p:fltVal val="0"/>
                                          </p:val>
                                        </p:tav>
                                        <p:tav tm="100000">
                                          <p:val>
                                            <p:fltVal val="1"/>
                                          </p:val>
                                        </p:tav>
                                      </p:tavLst>
                                    </p:anim>
                                  </p:childTnLst>
                                </p:cTn>
                              </p:par>
                              <p:par>
                                <p:cTn id="102" presetID="63" presetClass="entr" presetSubtype="0" fill="hold" grpId="0" nodeType="withEffect">
                                  <p:stCondLst>
                                    <p:cond delay="0"/>
                                  </p:stCondLst>
                                  <p:childTnLst>
                                    <p:set>
                                      <p:cBhvr>
                                        <p:cTn id="103" dur="1" fill="hold">
                                          <p:stCondLst>
                                            <p:cond delay="0"/>
                                          </p:stCondLst>
                                        </p:cTn>
                                        <p:tgtEl>
                                          <p:spTgt spid="8"/>
                                        </p:tgtEl>
                                        <p:attrNameLst>
                                          <p:attrName>style.visibility</p:attrName>
                                        </p:attrNameLst>
                                      </p:cBhvr>
                                      <p:to>
                                        <p:strVal val="visible"/>
                                      </p:to>
                                    </p:set>
                                    <p:anim calcmode="lin" valueType="num">
                                      <p:cBhvr>
                                        <p:cTn id="104" dur="2000" fill="hold"/>
                                        <p:tgtEl>
                                          <p:spTgt spid="8"/>
                                        </p:tgtEl>
                                        <p:attrNameLst>
                                          <p:attrName>drawProgress</p:attrName>
                                        </p:attrNameLst>
                                      </p:cBhvr>
                                      <p:tavLst>
                                        <p:tav tm="0">
                                          <p:val>
                                            <p:fltVal val="0"/>
                                          </p:val>
                                        </p:tav>
                                        <p:tav tm="100000">
                                          <p:val>
                                            <p:fltVal val="1"/>
                                          </p:val>
                                        </p:tav>
                                      </p:tavLst>
                                    </p:anim>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164"/>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163"/>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62"/>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65"/>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3"/>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83"/>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169"/>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20"/>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173"/>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176"/>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1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29" grpId="0"/>
      <p:bldP spid="34" grpId="0"/>
      <p:bldP spid="35" grpId="0"/>
      <p:bldP spid="37" grpId="0"/>
      <p:bldP spid="77" grpId="0"/>
      <p:bldP spid="80" grpId="0" animBg="1"/>
      <p:bldP spid="82" grpId="0" animBg="1"/>
      <p:bldP spid="83" grpId="0"/>
      <p:bldP spid="98" grpId="0"/>
      <p:bldP spid="102" grpId="0"/>
      <p:bldP spid="123" grpId="0" animBg="1"/>
      <p:bldP spid="162" grpId="0" animBg="1"/>
      <p:bldP spid="163" grpId="0"/>
      <p:bldP spid="173" grpId="0" animBg="1"/>
      <p:bldP spid="175" grpId="0"/>
      <p:bldP spid="6" grpId="0" animBg="1"/>
      <p:bldP spid="7" grpId="0"/>
      <p:bldP spid="8" grpId="0" animBg="1"/>
      <p:bldP spid="9" grpId="0"/>
      <p:bldP spid="11" grpId="0" animBg="1"/>
      <p:bldP spid="19" grpId="0"/>
      <p:bldP spid="2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7BB5B6-E180-58B8-2A5C-F84E03ADB0F9}"/>
              </a:ext>
            </a:extLst>
          </p:cNvPr>
          <p:cNvSpPr>
            <a:spLocks noGrp="1"/>
          </p:cNvSpPr>
          <p:nvPr>
            <p:ph type="title"/>
          </p:nvPr>
        </p:nvSpPr>
        <p:spPr>
          <a:xfrm>
            <a:off x="347870" y="19984"/>
            <a:ext cx="11449992" cy="1008668"/>
          </a:xfrm>
        </p:spPr>
        <p:txBody>
          <a:bodyPr/>
          <a:lstStyle/>
          <a:p>
            <a:r>
              <a:rPr lang="en-US" altLang="zh-CN" dirty="0" err="1">
                <a:latin typeface="Abadi" panose="020B0604020104020204" pitchFamily="34" charset="0"/>
              </a:rPr>
              <a:t>NetLLM</a:t>
            </a:r>
            <a:r>
              <a:rPr lang="en-US" altLang="zh-CN" dirty="0">
                <a:latin typeface="Abadi" panose="020B0604020104020204" pitchFamily="34" charset="0"/>
              </a:rPr>
              <a:t> – Networking Head</a:t>
            </a:r>
            <a:endParaRPr lang="zh-CN" altLang="en-US" dirty="0"/>
          </a:p>
        </p:txBody>
      </p:sp>
      <p:sp>
        <p:nvSpPr>
          <p:cNvPr id="51" name="灯片编号占位符 3">
            <a:extLst>
              <a:ext uri="{FF2B5EF4-FFF2-40B4-BE49-F238E27FC236}">
                <a16:creationId xmlns:a16="http://schemas.microsoft.com/office/drawing/2014/main" id="{F5B72F5B-16B7-0538-C43F-8C287ED319E4}"/>
              </a:ext>
            </a:extLst>
          </p:cNvPr>
          <p:cNvSpPr>
            <a:spLocks noGrp="1"/>
          </p:cNvSpPr>
          <p:nvPr>
            <p:ph type="sldNum" sz="quarter" idx="12"/>
          </p:nvPr>
        </p:nvSpPr>
        <p:spPr>
          <a:xfrm>
            <a:off x="9420519" y="6487720"/>
            <a:ext cx="2743200" cy="365125"/>
          </a:xfrm>
        </p:spPr>
        <p:txBody>
          <a:bodyPr/>
          <a:lstStyle/>
          <a:p>
            <a:fld id="{F2CE9AF3-E478-4743-B934-A2BE37569EF9}" type="slidenum">
              <a:rPr lang="zh-CN" altLang="en-US" smtClean="0"/>
              <a:t>16</a:t>
            </a:fld>
            <a:endParaRPr lang="zh-CN" altLang="en-US" dirty="0"/>
          </a:p>
        </p:txBody>
      </p:sp>
      <p:sp>
        <p:nvSpPr>
          <p:cNvPr id="22" name="文本框 21">
            <a:extLst>
              <a:ext uri="{FF2B5EF4-FFF2-40B4-BE49-F238E27FC236}">
                <a16:creationId xmlns:a16="http://schemas.microsoft.com/office/drawing/2014/main" id="{ABC96EF0-A7EE-B5E1-0C6A-13FE23A5B23E}"/>
              </a:ext>
            </a:extLst>
          </p:cNvPr>
          <p:cNvSpPr txBox="1"/>
          <p:nvPr/>
        </p:nvSpPr>
        <p:spPr>
          <a:xfrm>
            <a:off x="332097" y="1324184"/>
            <a:ext cx="11403623" cy="510778"/>
          </a:xfrm>
          <a:prstGeom prst="roundRect">
            <a:avLst/>
          </a:prstGeom>
          <a:solidFill>
            <a:schemeClr val="accent4">
              <a:lumMod val="20000"/>
              <a:lumOff val="80000"/>
            </a:schemeClr>
          </a:solidFill>
        </p:spPr>
        <p:txBody>
          <a:bodyPr wrap="square" rtlCol="0">
            <a:spAutoFit/>
          </a:bodyPr>
          <a:lstStyle/>
          <a:p>
            <a:r>
              <a:rPr lang="en-US" altLang="zh-CN" sz="2400" dirty="0">
                <a:latin typeface="Abadi" panose="020B0604020104020204" pitchFamily="34" charset="0"/>
              </a:rPr>
              <a:t>Challenge 2: How to enable the LLM to generate answers for networking efficiently?</a:t>
            </a:r>
          </a:p>
        </p:txBody>
      </p:sp>
      <p:sp>
        <p:nvSpPr>
          <p:cNvPr id="4" name="内容占位符 2">
            <a:extLst>
              <a:ext uri="{FF2B5EF4-FFF2-40B4-BE49-F238E27FC236}">
                <a16:creationId xmlns:a16="http://schemas.microsoft.com/office/drawing/2014/main" id="{A57CA3BC-ABA5-861D-E966-C2739547D3DF}"/>
              </a:ext>
            </a:extLst>
          </p:cNvPr>
          <p:cNvSpPr>
            <a:spLocks noGrp="1"/>
          </p:cNvSpPr>
          <p:nvPr>
            <p:ph idx="1"/>
          </p:nvPr>
        </p:nvSpPr>
        <p:spPr>
          <a:xfrm>
            <a:off x="347870" y="1897202"/>
            <a:ext cx="11449992" cy="1640162"/>
          </a:xfrm>
        </p:spPr>
        <p:txBody>
          <a:bodyPr>
            <a:normAutofit/>
          </a:bodyPr>
          <a:lstStyle/>
          <a:p>
            <a:pPr marL="0" indent="0">
              <a:lnSpc>
                <a:spcPct val="100000"/>
              </a:lnSpc>
              <a:buNone/>
            </a:pPr>
            <a:r>
              <a:rPr lang="en-US" altLang="zh-CN" sz="2400" dirty="0">
                <a:solidFill>
                  <a:srgbClr val="7030A0"/>
                </a:solidFill>
                <a:latin typeface="Abadi" panose="020B0604020104020204" pitchFamily="34" charset="0"/>
                <a:cs typeface="Calibri" panose="020F0502020204030204" pitchFamily="34" charset="0"/>
              </a:rPr>
              <a:t>Default: Token (i.e., sub-word) generation with a language modeling (LM) output head.</a:t>
            </a:r>
          </a:p>
          <a:p>
            <a:pPr marL="0" indent="0">
              <a:lnSpc>
                <a:spcPct val="100000"/>
              </a:lnSpc>
              <a:buNone/>
            </a:pPr>
            <a:r>
              <a:rPr lang="en-US" altLang="zh-CN" sz="2400" dirty="0" err="1">
                <a:latin typeface="Abadi" panose="020B0604020104020204" pitchFamily="34" charset="0"/>
                <a:cs typeface="Calibri" panose="020F0502020204030204" pitchFamily="34" charset="0"/>
              </a:rPr>
              <a:t>i</a:t>
            </a:r>
            <a:r>
              <a:rPr lang="en-US" altLang="zh-CN" sz="2400" dirty="0">
                <a:latin typeface="Abadi" panose="020B0604020104020204" pitchFamily="34" charset="0"/>
                <a:cs typeface="Calibri" panose="020F0502020204030204" pitchFamily="34" charset="0"/>
              </a:rPr>
              <a:t>) Multiple inferences -&gt; high generation latency; ii) Uncertainty -&gt; invalid answers</a:t>
            </a:r>
            <a:endParaRPr lang="en-US" altLang="zh-CN" sz="2400" dirty="0">
              <a:latin typeface="Abadi" panose="020B0604020104020204" pitchFamily="34" charset="0"/>
            </a:endParaRPr>
          </a:p>
        </p:txBody>
      </p:sp>
      <p:pic>
        <p:nvPicPr>
          <p:cNvPr id="10" name="图片 9">
            <a:extLst>
              <a:ext uri="{FF2B5EF4-FFF2-40B4-BE49-F238E27FC236}">
                <a16:creationId xmlns:a16="http://schemas.microsoft.com/office/drawing/2014/main" id="{227FA651-CD09-BB25-9235-77EA68833B1B}"/>
              </a:ext>
            </a:extLst>
          </p:cNvPr>
          <p:cNvPicPr>
            <a:picLocks noChangeAspect="1"/>
          </p:cNvPicPr>
          <p:nvPr/>
        </p:nvPicPr>
        <p:blipFill>
          <a:blip r:embed="rId3"/>
          <a:stretch>
            <a:fillRect/>
          </a:stretch>
        </p:blipFill>
        <p:spPr>
          <a:xfrm>
            <a:off x="341904" y="2820313"/>
            <a:ext cx="667173" cy="667173"/>
          </a:xfrm>
          <a:prstGeom prst="rect">
            <a:avLst/>
          </a:prstGeom>
        </p:spPr>
      </p:pic>
      <p:sp>
        <p:nvSpPr>
          <p:cNvPr id="11" name="文本框 10">
            <a:extLst>
              <a:ext uri="{FF2B5EF4-FFF2-40B4-BE49-F238E27FC236}">
                <a16:creationId xmlns:a16="http://schemas.microsoft.com/office/drawing/2014/main" id="{6851D50C-182B-010D-9E60-425B77FDE4F6}"/>
              </a:ext>
            </a:extLst>
          </p:cNvPr>
          <p:cNvSpPr txBox="1"/>
          <p:nvPr/>
        </p:nvSpPr>
        <p:spPr>
          <a:xfrm>
            <a:off x="1003111" y="2976708"/>
            <a:ext cx="10732610" cy="510778"/>
          </a:xfrm>
          <a:prstGeom prst="roundRect">
            <a:avLst/>
          </a:prstGeom>
          <a:solidFill>
            <a:schemeClr val="accent2">
              <a:lumMod val="20000"/>
              <a:lumOff val="80000"/>
            </a:schemeClr>
          </a:solidFill>
        </p:spPr>
        <p:txBody>
          <a:bodyPr wrap="square" rtlCol="0">
            <a:spAutoFit/>
          </a:bodyPr>
          <a:lstStyle/>
          <a:p>
            <a:r>
              <a:rPr lang="en-US" altLang="zh-CN" sz="2400" dirty="0">
                <a:latin typeface="Abadi" panose="020B0604020104020204" pitchFamily="34" charset="0"/>
              </a:rPr>
              <a:t>Networking head: a linear output layer to </a:t>
            </a:r>
            <a:r>
              <a:rPr lang="en-US" altLang="zh-CN" sz="2400" dirty="0">
                <a:solidFill>
                  <a:srgbClr val="7030A0"/>
                </a:solidFill>
                <a:latin typeface="Abadi" panose="020B0604020104020204" pitchFamily="34" charset="0"/>
              </a:rPr>
              <a:t>generate task-specific answers directly.</a:t>
            </a:r>
            <a:endParaRPr lang="en-US" altLang="zh-CN" sz="2400" dirty="0">
              <a:solidFill>
                <a:srgbClr val="7030A0"/>
              </a:solidFill>
              <a:latin typeface="Abadi" panose="020B0604020104020204" pitchFamily="34" charset="0"/>
              <a:cs typeface="Calibri" panose="020F0502020204030204" pitchFamily="34" charset="0"/>
            </a:endParaRPr>
          </a:p>
        </p:txBody>
      </p:sp>
      <p:pic>
        <p:nvPicPr>
          <p:cNvPr id="5" name="图片 4">
            <a:extLst>
              <a:ext uri="{FF2B5EF4-FFF2-40B4-BE49-F238E27FC236}">
                <a16:creationId xmlns:a16="http://schemas.microsoft.com/office/drawing/2014/main" id="{E51519DF-EF84-0191-52B6-F78040B893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22916" y="3610100"/>
            <a:ext cx="2417892" cy="2795876"/>
          </a:xfrm>
          <a:prstGeom prst="rect">
            <a:avLst/>
          </a:prstGeom>
        </p:spPr>
      </p:pic>
      <p:pic>
        <p:nvPicPr>
          <p:cNvPr id="12" name="图片 11">
            <a:extLst>
              <a:ext uri="{FF2B5EF4-FFF2-40B4-BE49-F238E27FC236}">
                <a16:creationId xmlns:a16="http://schemas.microsoft.com/office/drawing/2014/main" id="{01305707-EC44-DF15-3814-5B93A9D6C4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51772" y="3574856"/>
            <a:ext cx="2636484" cy="2877287"/>
          </a:xfrm>
          <a:prstGeom prst="rect">
            <a:avLst/>
          </a:prstGeom>
        </p:spPr>
      </p:pic>
      <p:sp>
        <p:nvSpPr>
          <p:cNvPr id="13" name="文本框 12">
            <a:extLst>
              <a:ext uri="{FF2B5EF4-FFF2-40B4-BE49-F238E27FC236}">
                <a16:creationId xmlns:a16="http://schemas.microsoft.com/office/drawing/2014/main" id="{19AEB3A0-75F4-E748-E7EA-3F5AD1831F22}"/>
              </a:ext>
            </a:extLst>
          </p:cNvPr>
          <p:cNvSpPr txBox="1"/>
          <p:nvPr/>
        </p:nvSpPr>
        <p:spPr>
          <a:xfrm>
            <a:off x="5774795" y="6405976"/>
            <a:ext cx="5435932" cy="400110"/>
          </a:xfrm>
          <a:prstGeom prst="rect">
            <a:avLst/>
          </a:prstGeom>
          <a:noFill/>
        </p:spPr>
        <p:txBody>
          <a:bodyPr wrap="square" rtlCol="0">
            <a:spAutoFit/>
          </a:bodyPr>
          <a:lstStyle/>
          <a:p>
            <a:r>
              <a:rPr lang="en-US" altLang="zh-CN" sz="2000" dirty="0">
                <a:solidFill>
                  <a:srgbClr val="7030A0"/>
                </a:solidFill>
                <a:latin typeface="Abadi" panose="020B0604020104020204" pitchFamily="34" charset="0"/>
                <a:cs typeface="Calibri" panose="020F0502020204030204" pitchFamily="34" charset="0"/>
              </a:rPr>
              <a:t>Quantitative results on viewport prediction task</a:t>
            </a:r>
            <a:endParaRPr lang="zh-CN" altLang="en-US" sz="2000" dirty="0">
              <a:solidFill>
                <a:srgbClr val="7030A0"/>
              </a:solidFill>
              <a:latin typeface="Abadi" panose="020B0604020104020204" pitchFamily="34" charset="0"/>
              <a:cs typeface="Calibri" panose="020F0502020204030204" pitchFamily="34" charset="0"/>
            </a:endParaRPr>
          </a:p>
        </p:txBody>
      </p:sp>
      <p:sp>
        <p:nvSpPr>
          <p:cNvPr id="15" name="文本框 14">
            <a:extLst>
              <a:ext uri="{FF2B5EF4-FFF2-40B4-BE49-F238E27FC236}">
                <a16:creationId xmlns:a16="http://schemas.microsoft.com/office/drawing/2014/main" id="{CA87B6E9-B5FC-8E31-5D09-21DB84B642BE}"/>
              </a:ext>
            </a:extLst>
          </p:cNvPr>
          <p:cNvSpPr txBox="1"/>
          <p:nvPr/>
        </p:nvSpPr>
        <p:spPr>
          <a:xfrm>
            <a:off x="251688" y="4287726"/>
            <a:ext cx="5435932" cy="1631216"/>
          </a:xfrm>
          <a:prstGeom prst="rect">
            <a:avLst/>
          </a:prstGeom>
          <a:noFill/>
        </p:spPr>
        <p:txBody>
          <a:bodyPr wrap="square" rtlCol="0">
            <a:spAutoFit/>
          </a:bodyPr>
          <a:lstStyle/>
          <a:p>
            <a:pPr>
              <a:spcBef>
                <a:spcPts val="1200"/>
              </a:spcBef>
            </a:pPr>
            <a:r>
              <a:rPr lang="en-US" altLang="zh-CN" sz="2000" dirty="0">
                <a:latin typeface="Abadi" panose="020B0604020104020204" pitchFamily="34" charset="0"/>
                <a:cs typeface="Calibri" panose="020F0502020204030204" pitchFamily="34" charset="0"/>
              </a:rPr>
              <a:t>Compared to token prediction with LM head, </a:t>
            </a:r>
            <a:r>
              <a:rPr lang="en-US" altLang="zh-CN" sz="2000" dirty="0" err="1">
                <a:latin typeface="Abadi" panose="020B0604020104020204" pitchFamily="34" charset="0"/>
                <a:cs typeface="Calibri" panose="020F0502020204030204" pitchFamily="34" charset="0"/>
              </a:rPr>
              <a:t>NetLLM</a:t>
            </a:r>
            <a:r>
              <a:rPr lang="en-US" altLang="zh-CN" sz="2000" dirty="0">
                <a:latin typeface="Abadi" panose="020B0604020104020204" pitchFamily="34" charset="0"/>
                <a:cs typeface="Calibri" panose="020F0502020204030204" pitchFamily="34" charset="0"/>
              </a:rPr>
              <a:t> with networking head can:</a:t>
            </a:r>
          </a:p>
          <a:p>
            <a:pPr marL="342900" indent="-342900">
              <a:spcBef>
                <a:spcPts val="1200"/>
              </a:spcBef>
              <a:buFont typeface="Wingdings" panose="05000000000000000000" pitchFamily="2" charset="2"/>
              <a:buChar char="Ø"/>
            </a:pPr>
            <a:r>
              <a:rPr lang="en-US" altLang="zh-CN" sz="2000" dirty="0">
                <a:solidFill>
                  <a:srgbClr val="7030A0"/>
                </a:solidFill>
                <a:latin typeface="Abadi" panose="020B0604020104020204" pitchFamily="34" charset="0"/>
                <a:cs typeface="Calibri" panose="020F0502020204030204" pitchFamily="34" charset="0"/>
              </a:rPr>
              <a:t>Guarantee 100% validness of answers.</a:t>
            </a:r>
          </a:p>
          <a:p>
            <a:pPr marL="342900" indent="-342900">
              <a:spcBef>
                <a:spcPts val="1200"/>
              </a:spcBef>
              <a:buFont typeface="Wingdings" panose="05000000000000000000" pitchFamily="2" charset="2"/>
              <a:buChar char="Ø"/>
            </a:pPr>
            <a:r>
              <a:rPr lang="en-US" altLang="zh-CN" sz="2000" dirty="0">
                <a:solidFill>
                  <a:srgbClr val="7030A0"/>
                </a:solidFill>
                <a:latin typeface="Abadi" panose="020B0604020104020204" pitchFamily="34" charset="0"/>
                <a:cs typeface="Calibri" panose="020F0502020204030204" pitchFamily="34" charset="0"/>
              </a:rPr>
              <a:t>Reduce 93.6% generation time.</a:t>
            </a:r>
            <a:endParaRPr lang="zh-CN" altLang="en-US" sz="2000" dirty="0">
              <a:solidFill>
                <a:srgbClr val="7030A0"/>
              </a:solidFill>
              <a:latin typeface="Abadi" panose="020B0604020104020204" pitchFamily="34" charset="0"/>
              <a:cs typeface="Calibri" panose="020F0502020204030204" pitchFamily="34" charset="0"/>
            </a:endParaRPr>
          </a:p>
        </p:txBody>
      </p:sp>
    </p:spTree>
    <p:extLst>
      <p:ext uri="{BB962C8B-B14F-4D97-AF65-F5344CB8AC3E}">
        <p14:creationId xmlns:p14="http://schemas.microsoft.com/office/powerpoint/2010/main" val="2036118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矩形 75">
            <a:extLst>
              <a:ext uri="{FF2B5EF4-FFF2-40B4-BE49-F238E27FC236}">
                <a16:creationId xmlns:a16="http://schemas.microsoft.com/office/drawing/2014/main" id="{694F2685-9E69-08A6-6C2C-4BE9EF1DB6A2}"/>
              </a:ext>
            </a:extLst>
          </p:cNvPr>
          <p:cNvSpPr/>
          <p:nvPr/>
        </p:nvSpPr>
        <p:spPr>
          <a:xfrm>
            <a:off x="6161193" y="3849920"/>
            <a:ext cx="2108200" cy="908050"/>
          </a:xfrm>
          <a:prstGeom prst="rect">
            <a:avLst/>
          </a:prstGeom>
          <a:solidFill>
            <a:schemeClr val="accent5">
              <a:lumMod val="20000"/>
              <a:lumOff val="8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B75EA0FE-4CCB-4C34-307D-D6AF10537BB5}"/>
              </a:ext>
            </a:extLst>
          </p:cNvPr>
          <p:cNvSpPr/>
          <p:nvPr/>
        </p:nvSpPr>
        <p:spPr>
          <a:xfrm>
            <a:off x="1231503" y="3860522"/>
            <a:ext cx="4260850" cy="2201697"/>
          </a:xfrm>
          <a:prstGeom prst="rect">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797BB5B6-E180-58B8-2A5C-F84E03ADB0F9}"/>
              </a:ext>
            </a:extLst>
          </p:cNvPr>
          <p:cNvSpPr>
            <a:spLocks noGrp="1"/>
          </p:cNvSpPr>
          <p:nvPr>
            <p:ph type="title"/>
          </p:nvPr>
        </p:nvSpPr>
        <p:spPr>
          <a:xfrm>
            <a:off x="347870" y="19984"/>
            <a:ext cx="11449992" cy="1008668"/>
          </a:xfrm>
        </p:spPr>
        <p:txBody>
          <a:bodyPr>
            <a:normAutofit/>
          </a:bodyPr>
          <a:lstStyle/>
          <a:p>
            <a:r>
              <a:rPr lang="en-US" altLang="zh-CN" sz="3000" dirty="0" err="1">
                <a:latin typeface="Abadi" panose="020B0604020104020204" pitchFamily="34" charset="0"/>
              </a:rPr>
              <a:t>NetLLM</a:t>
            </a:r>
            <a:r>
              <a:rPr lang="en-US" altLang="zh-CN" sz="3000" dirty="0">
                <a:latin typeface="Abadi" panose="020B0604020104020204" pitchFamily="34" charset="0"/>
              </a:rPr>
              <a:t> – Data-Driven Low-Rank </a:t>
            </a:r>
            <a:br>
              <a:rPr lang="en-US" altLang="zh-CN" sz="3000" dirty="0">
                <a:latin typeface="Abadi" panose="020B0604020104020204" pitchFamily="34" charset="0"/>
              </a:rPr>
            </a:br>
            <a:r>
              <a:rPr lang="en-US" altLang="zh-CN" sz="3000" dirty="0">
                <a:latin typeface="Abadi" panose="020B0604020104020204" pitchFamily="34" charset="0"/>
              </a:rPr>
              <a:t>Networking Adaptation (DD-LRNA)</a:t>
            </a:r>
            <a:endParaRPr lang="zh-CN" altLang="en-US" sz="3000" dirty="0"/>
          </a:p>
        </p:txBody>
      </p:sp>
      <p:sp>
        <p:nvSpPr>
          <p:cNvPr id="51" name="灯片编号占位符 3">
            <a:extLst>
              <a:ext uri="{FF2B5EF4-FFF2-40B4-BE49-F238E27FC236}">
                <a16:creationId xmlns:a16="http://schemas.microsoft.com/office/drawing/2014/main" id="{F5B72F5B-16B7-0538-C43F-8C287ED319E4}"/>
              </a:ext>
            </a:extLst>
          </p:cNvPr>
          <p:cNvSpPr>
            <a:spLocks noGrp="1"/>
          </p:cNvSpPr>
          <p:nvPr>
            <p:ph type="sldNum" sz="quarter" idx="12"/>
          </p:nvPr>
        </p:nvSpPr>
        <p:spPr>
          <a:xfrm>
            <a:off x="9420519" y="6487720"/>
            <a:ext cx="2743200" cy="365125"/>
          </a:xfrm>
        </p:spPr>
        <p:txBody>
          <a:bodyPr/>
          <a:lstStyle/>
          <a:p>
            <a:fld id="{F2CE9AF3-E478-4743-B934-A2BE37569EF9}" type="slidenum">
              <a:rPr lang="zh-CN" altLang="en-US" smtClean="0"/>
              <a:t>17</a:t>
            </a:fld>
            <a:endParaRPr lang="zh-CN" altLang="en-US" dirty="0"/>
          </a:p>
        </p:txBody>
      </p:sp>
      <p:sp>
        <p:nvSpPr>
          <p:cNvPr id="22" name="文本框 21">
            <a:extLst>
              <a:ext uri="{FF2B5EF4-FFF2-40B4-BE49-F238E27FC236}">
                <a16:creationId xmlns:a16="http://schemas.microsoft.com/office/drawing/2014/main" id="{ABC96EF0-A7EE-B5E1-0C6A-13FE23A5B23E}"/>
              </a:ext>
            </a:extLst>
          </p:cNvPr>
          <p:cNvSpPr txBox="1"/>
          <p:nvPr/>
        </p:nvSpPr>
        <p:spPr>
          <a:xfrm>
            <a:off x="332098" y="1324184"/>
            <a:ext cx="11119673" cy="510778"/>
          </a:xfrm>
          <a:prstGeom prst="roundRect">
            <a:avLst/>
          </a:prstGeom>
          <a:solidFill>
            <a:schemeClr val="accent4">
              <a:lumMod val="20000"/>
              <a:lumOff val="80000"/>
            </a:schemeClr>
          </a:solidFill>
        </p:spPr>
        <p:txBody>
          <a:bodyPr wrap="square" rtlCol="0">
            <a:spAutoFit/>
          </a:bodyPr>
          <a:lstStyle/>
          <a:p>
            <a:r>
              <a:rPr lang="en-US" altLang="zh-CN" sz="2400" dirty="0">
                <a:latin typeface="Abadi" panose="020B0604020104020204" pitchFamily="34" charset="0"/>
              </a:rPr>
              <a:t>Challenge 3: How to fine-tune the LLM to learn networking knowledge efficiently?</a:t>
            </a:r>
          </a:p>
        </p:txBody>
      </p:sp>
      <p:sp>
        <p:nvSpPr>
          <p:cNvPr id="3" name="内容占位符 2">
            <a:extLst>
              <a:ext uri="{FF2B5EF4-FFF2-40B4-BE49-F238E27FC236}">
                <a16:creationId xmlns:a16="http://schemas.microsoft.com/office/drawing/2014/main" id="{87163813-D0DD-42C8-4258-1B4ED676C0CE}"/>
              </a:ext>
            </a:extLst>
          </p:cNvPr>
          <p:cNvSpPr>
            <a:spLocks noGrp="1"/>
          </p:cNvSpPr>
          <p:nvPr>
            <p:ph idx="1"/>
          </p:nvPr>
        </p:nvSpPr>
        <p:spPr>
          <a:xfrm>
            <a:off x="347870" y="1897202"/>
            <a:ext cx="11449992" cy="1640162"/>
          </a:xfrm>
        </p:spPr>
        <p:txBody>
          <a:bodyPr>
            <a:normAutofit/>
          </a:bodyPr>
          <a:lstStyle/>
          <a:p>
            <a:pPr marL="0" indent="0">
              <a:lnSpc>
                <a:spcPct val="100000"/>
              </a:lnSpc>
              <a:buNone/>
            </a:pPr>
            <a:r>
              <a:rPr lang="en-US" altLang="zh-CN" sz="2400" dirty="0">
                <a:solidFill>
                  <a:srgbClr val="7030A0"/>
                </a:solidFill>
                <a:latin typeface="Abadi" panose="020B0604020104020204" pitchFamily="34" charset="0"/>
                <a:cs typeface="Calibri" panose="020F0502020204030204" pitchFamily="34" charset="0"/>
              </a:rPr>
              <a:t>The costs of fine-tuning the LLM are expensive because of the large parameter size.</a:t>
            </a:r>
          </a:p>
          <a:p>
            <a:pPr>
              <a:lnSpc>
                <a:spcPct val="100000"/>
              </a:lnSpc>
            </a:pPr>
            <a:r>
              <a:rPr lang="en-US" altLang="zh-CN" sz="2400" dirty="0">
                <a:latin typeface="Abadi" panose="020B0604020104020204" pitchFamily="34" charset="0"/>
                <a:cs typeface="Calibri" panose="020F0502020204030204" pitchFamily="34" charset="0"/>
              </a:rPr>
              <a:t> Standard reinforcement learning (RL) requires </a:t>
            </a:r>
            <a:r>
              <a:rPr lang="en-US" altLang="zh-CN" sz="2400" dirty="0">
                <a:solidFill>
                  <a:srgbClr val="7030A0"/>
                </a:solidFill>
                <a:latin typeface="Abadi" panose="020B0604020104020204" pitchFamily="34" charset="0"/>
                <a:cs typeface="Calibri" panose="020F0502020204030204" pitchFamily="34" charset="0"/>
              </a:rPr>
              <a:t>active environment interaction</a:t>
            </a:r>
            <a:r>
              <a:rPr lang="en-US" altLang="zh-CN" sz="2400" dirty="0">
                <a:latin typeface="Abadi" panose="020B0604020104020204" pitchFamily="34" charset="0"/>
                <a:cs typeface="Calibri" panose="020F0502020204030204" pitchFamily="34" charset="0"/>
              </a:rPr>
              <a:t>.</a:t>
            </a:r>
          </a:p>
          <a:p>
            <a:pPr>
              <a:lnSpc>
                <a:spcPct val="100000"/>
              </a:lnSpc>
            </a:pPr>
            <a:r>
              <a:rPr lang="en-US" altLang="zh-CN" sz="2400" dirty="0">
                <a:solidFill>
                  <a:srgbClr val="7030A0"/>
                </a:solidFill>
                <a:latin typeface="Abadi" panose="020B0604020104020204" pitchFamily="34" charset="0"/>
                <a:cs typeface="Calibri" panose="020F0502020204030204" pitchFamily="34" charset="0"/>
              </a:rPr>
              <a:t> Fully fine-tuning the LLM is expensive.</a:t>
            </a:r>
          </a:p>
        </p:txBody>
      </p:sp>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996168F6-10BD-EAD8-A81F-B6915CD36CBB}"/>
                  </a:ext>
                </a:extLst>
              </p:cNvPr>
              <p:cNvSpPr/>
              <p:nvPr/>
            </p:nvSpPr>
            <p:spPr>
              <a:xfrm>
                <a:off x="3794186" y="4666919"/>
                <a:ext cx="1497600" cy="688960"/>
              </a:xfrm>
              <a:prstGeom prst="rect">
                <a:avLst/>
              </a:prstGeom>
              <a:solidFill>
                <a:srgbClr val="EBFDFA"/>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vert="horz" rtlCol="0" anchor="ctr"/>
              <a:lstStyle/>
              <a:p>
                <a:pPr algn="ctr"/>
                <a:r>
                  <a:rPr lang="en-US" altLang="zh-CN" sz="2400" dirty="0">
                    <a:solidFill>
                      <a:schemeClr val="tx1"/>
                    </a:solidFill>
                    <a:latin typeface="Abadi" panose="020B0604020104020204" pitchFamily="34" charset="0"/>
                    <a:cs typeface="Calibri" panose="020F0502020204030204" pitchFamily="34" charset="0"/>
                  </a:rPr>
                  <a:t>LLM </a:t>
                </a:r>
                <a14:m>
                  <m:oMath xmlns:m="http://schemas.openxmlformats.org/officeDocument/2006/math">
                    <m:sSub>
                      <m:sSubPr>
                        <m:ctrlPr>
                          <a:rPr lang="en-US" altLang="zh-CN" sz="2400" b="0" i="1" smtClean="0">
                            <a:solidFill>
                              <a:schemeClr val="tx1"/>
                            </a:solidFill>
                            <a:latin typeface="Cambria Math" panose="02040503050406030204" pitchFamily="18" charset="0"/>
                            <a:cs typeface="Calibri" panose="020F0502020204030204" pitchFamily="34" charset="0"/>
                          </a:rPr>
                        </m:ctrlPr>
                      </m:sSubPr>
                      <m:e>
                        <m:r>
                          <a:rPr lang="en-US" altLang="zh-CN" sz="2400" b="0" i="1" smtClean="0">
                            <a:solidFill>
                              <a:schemeClr val="tx1"/>
                            </a:solidFill>
                            <a:latin typeface="Cambria Math" panose="02040503050406030204" pitchFamily="18" charset="0"/>
                            <a:cs typeface="Calibri" panose="020F0502020204030204" pitchFamily="34" charset="0"/>
                          </a:rPr>
                          <m:t>𝜃</m:t>
                        </m:r>
                      </m:e>
                      <m:sub>
                        <m:r>
                          <a:rPr lang="en-US" altLang="zh-CN" sz="2400" b="0" i="1" smtClean="0">
                            <a:solidFill>
                              <a:schemeClr val="tx1"/>
                            </a:solidFill>
                            <a:latin typeface="Cambria Math" panose="02040503050406030204" pitchFamily="18" charset="0"/>
                            <a:cs typeface="Calibri" panose="020F0502020204030204" pitchFamily="34" charset="0"/>
                          </a:rPr>
                          <m:t>𝑘</m:t>
                        </m:r>
                      </m:sub>
                    </m:sSub>
                  </m:oMath>
                </a14:m>
                <a:endParaRPr lang="zh-CN" altLang="en-US" sz="2000" dirty="0">
                  <a:solidFill>
                    <a:schemeClr val="tx1"/>
                  </a:solidFill>
                  <a:latin typeface="Abadi" panose="020B0604020104020204" pitchFamily="34" charset="0"/>
                  <a:cs typeface="Calibri" panose="020F0502020204030204" pitchFamily="34" charset="0"/>
                </a:endParaRPr>
              </a:p>
            </p:txBody>
          </p:sp>
        </mc:Choice>
        <mc:Fallback xmlns="">
          <p:sp>
            <p:nvSpPr>
              <p:cNvPr id="13" name="矩形 12">
                <a:extLst>
                  <a:ext uri="{FF2B5EF4-FFF2-40B4-BE49-F238E27FC236}">
                    <a16:creationId xmlns:a16="http://schemas.microsoft.com/office/drawing/2014/main" id="{996168F6-10BD-EAD8-A81F-B6915CD36CBB}"/>
                  </a:ext>
                </a:extLst>
              </p:cNvPr>
              <p:cNvSpPr>
                <a:spLocks noRot="1" noChangeAspect="1" noMove="1" noResize="1" noEditPoints="1" noAdjustHandles="1" noChangeArrowheads="1" noChangeShapeType="1" noTextEdit="1"/>
              </p:cNvSpPr>
              <p:nvPr/>
            </p:nvSpPr>
            <p:spPr>
              <a:xfrm>
                <a:off x="3794186" y="4666919"/>
                <a:ext cx="1497600" cy="688960"/>
              </a:xfrm>
              <a:prstGeom prst="rect">
                <a:avLst/>
              </a:prstGeom>
              <a:blipFill>
                <a:blip r:embed="rId3"/>
                <a:stretch>
                  <a:fillRect b="-840"/>
                </a:stretch>
              </a:blipFill>
              <a:ln w="38100">
                <a:solidFill>
                  <a:schemeClr val="tx1"/>
                </a:solidFill>
              </a:ln>
            </p:spPr>
            <p:txBody>
              <a:bodyPr/>
              <a:lstStyle/>
              <a:p>
                <a:r>
                  <a:rPr lang="zh-CN" altLang="en-US">
                    <a:noFill/>
                  </a:rPr>
                  <a:t> </a:t>
                </a:r>
              </a:p>
            </p:txBody>
          </p:sp>
        </mc:Fallback>
      </mc:AlternateContent>
      <p:sp>
        <p:nvSpPr>
          <p:cNvPr id="14" name="云形 13">
            <a:extLst>
              <a:ext uri="{FF2B5EF4-FFF2-40B4-BE49-F238E27FC236}">
                <a16:creationId xmlns:a16="http://schemas.microsoft.com/office/drawing/2014/main" id="{DE4CED71-7FF2-704A-38AE-11243BD02B3A}"/>
              </a:ext>
            </a:extLst>
          </p:cNvPr>
          <p:cNvSpPr/>
          <p:nvPr/>
        </p:nvSpPr>
        <p:spPr>
          <a:xfrm>
            <a:off x="1397220" y="4514597"/>
            <a:ext cx="1704975" cy="923330"/>
          </a:xfrm>
          <a:prstGeom prst="cloud">
            <a:avLst/>
          </a:prstGeom>
          <a:solidFill>
            <a:schemeClr val="accent1">
              <a:lumMod val="20000"/>
              <a:lumOff val="8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Abadi" panose="020B0604020104020204" pitchFamily="34" charset="0"/>
                <a:cs typeface="Calibri" panose="020F0502020204030204" pitchFamily="34" charset="0"/>
              </a:rPr>
              <a:t>Network Env.</a:t>
            </a:r>
            <a:endParaRPr lang="zh-CN" altLang="en-US" sz="2000" dirty="0">
              <a:solidFill>
                <a:schemeClr val="tx1"/>
              </a:solidFill>
              <a:latin typeface="Abadi" panose="020B0604020104020204" pitchFamily="34" charset="0"/>
              <a:cs typeface="Calibri" panose="020F0502020204030204" pitchFamily="34" charset="0"/>
            </a:endParaRPr>
          </a:p>
        </p:txBody>
      </p:sp>
      <p:cxnSp>
        <p:nvCxnSpPr>
          <p:cNvPr id="25" name="连接符: 肘形 24">
            <a:extLst>
              <a:ext uri="{FF2B5EF4-FFF2-40B4-BE49-F238E27FC236}">
                <a16:creationId xmlns:a16="http://schemas.microsoft.com/office/drawing/2014/main" id="{D4759581-BF68-A01A-0D0B-99C070081DA8}"/>
              </a:ext>
            </a:extLst>
          </p:cNvPr>
          <p:cNvCxnSpPr>
            <a:cxnSpLocks/>
            <a:stCxn id="14" idx="3"/>
            <a:endCxn id="13" idx="0"/>
          </p:cNvCxnSpPr>
          <p:nvPr/>
        </p:nvCxnSpPr>
        <p:spPr>
          <a:xfrm rot="16200000" flipH="1">
            <a:off x="3346582" y="3470515"/>
            <a:ext cx="99530" cy="2293278"/>
          </a:xfrm>
          <a:prstGeom prst="bentConnector3">
            <a:avLst>
              <a:gd name="adj1" fmla="val -28272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连接符: 肘形 28">
            <a:extLst>
              <a:ext uri="{FF2B5EF4-FFF2-40B4-BE49-F238E27FC236}">
                <a16:creationId xmlns:a16="http://schemas.microsoft.com/office/drawing/2014/main" id="{9324E755-558B-76AD-B6BF-5B3DD5C8F809}"/>
              </a:ext>
            </a:extLst>
          </p:cNvPr>
          <p:cNvCxnSpPr>
            <a:cxnSpLocks/>
            <a:stCxn id="13" idx="2"/>
            <a:endCxn id="14" idx="1"/>
          </p:cNvCxnSpPr>
          <p:nvPr/>
        </p:nvCxnSpPr>
        <p:spPr>
          <a:xfrm rot="5400000">
            <a:off x="3355815" y="4249772"/>
            <a:ext cx="81065" cy="2293278"/>
          </a:xfrm>
          <a:prstGeom prst="bentConnector3">
            <a:avLst>
              <a:gd name="adj1" fmla="val 383209"/>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264D8A98-8040-4893-0312-7D64799277B6}"/>
              </a:ext>
            </a:extLst>
          </p:cNvPr>
          <p:cNvSpPr txBox="1"/>
          <p:nvPr/>
        </p:nvSpPr>
        <p:spPr>
          <a:xfrm>
            <a:off x="2483894" y="3860522"/>
            <a:ext cx="1773738" cy="400110"/>
          </a:xfrm>
          <a:prstGeom prst="rect">
            <a:avLst/>
          </a:prstGeom>
          <a:noFill/>
        </p:spPr>
        <p:txBody>
          <a:bodyPr wrap="square" rtlCol="0">
            <a:spAutoFit/>
          </a:bodyPr>
          <a:lstStyle/>
          <a:p>
            <a:r>
              <a:rPr lang="en-US" altLang="zh-CN" sz="2000" dirty="0">
                <a:latin typeface="Abadi" panose="020B0604020104020204" pitchFamily="34" charset="0"/>
                <a:cs typeface="Calibri" panose="020F0502020204030204" pitchFamily="34" charset="0"/>
              </a:rPr>
              <a:t>State, Reward</a:t>
            </a:r>
            <a:endParaRPr lang="en-US" altLang="zh-CN" dirty="0">
              <a:latin typeface="Abadi" panose="020B0604020104020204" pitchFamily="34" charset="0"/>
              <a:cs typeface="Calibri" panose="020F0502020204030204" pitchFamily="34" charset="0"/>
            </a:endParaRPr>
          </a:p>
        </p:txBody>
      </p:sp>
      <p:sp>
        <p:nvSpPr>
          <p:cNvPr id="42" name="文本框 41">
            <a:extLst>
              <a:ext uri="{FF2B5EF4-FFF2-40B4-BE49-F238E27FC236}">
                <a16:creationId xmlns:a16="http://schemas.microsoft.com/office/drawing/2014/main" id="{65A143C4-8A2A-6674-C819-D605D32679AE}"/>
              </a:ext>
            </a:extLst>
          </p:cNvPr>
          <p:cNvSpPr txBox="1"/>
          <p:nvPr/>
        </p:nvSpPr>
        <p:spPr>
          <a:xfrm>
            <a:off x="2477003" y="5662109"/>
            <a:ext cx="1704975" cy="400110"/>
          </a:xfrm>
          <a:prstGeom prst="rect">
            <a:avLst/>
          </a:prstGeom>
          <a:noFill/>
        </p:spPr>
        <p:txBody>
          <a:bodyPr wrap="square" rtlCol="0">
            <a:spAutoFit/>
          </a:bodyPr>
          <a:lstStyle/>
          <a:p>
            <a:pPr algn="ctr"/>
            <a:r>
              <a:rPr lang="en-US" altLang="zh-CN" sz="2000" dirty="0">
                <a:latin typeface="Abadi" panose="020B0604020104020204" pitchFamily="34" charset="0"/>
                <a:cs typeface="Calibri" panose="020F0502020204030204" pitchFamily="34" charset="0"/>
              </a:rPr>
              <a:t>Action</a:t>
            </a:r>
            <a:endParaRPr lang="en-US" altLang="zh-CN" dirty="0">
              <a:latin typeface="Abadi" panose="020B060402010402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43" name="矩形 42">
                <a:extLst>
                  <a:ext uri="{FF2B5EF4-FFF2-40B4-BE49-F238E27FC236}">
                    <a16:creationId xmlns:a16="http://schemas.microsoft.com/office/drawing/2014/main" id="{65F0E12F-0F3E-56C2-9F2B-7D732AC79D8E}"/>
                  </a:ext>
                </a:extLst>
              </p:cNvPr>
              <p:cNvSpPr/>
              <p:nvPr/>
            </p:nvSpPr>
            <p:spPr>
              <a:xfrm>
                <a:off x="6472689" y="5436944"/>
                <a:ext cx="1497908" cy="687600"/>
              </a:xfrm>
              <a:prstGeom prst="rect">
                <a:avLst/>
              </a:prstGeom>
              <a:solidFill>
                <a:srgbClr val="EBFDFA"/>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vert="horz" rtlCol="0" anchor="ctr"/>
              <a:lstStyle/>
              <a:p>
                <a:pPr algn="ctr"/>
                <a:r>
                  <a:rPr lang="en-US" altLang="zh-CN" sz="2400" dirty="0">
                    <a:solidFill>
                      <a:schemeClr val="tx1"/>
                    </a:solidFill>
                    <a:latin typeface="Abadi" panose="020B0604020104020204" pitchFamily="34" charset="0"/>
                    <a:cs typeface="Calibri" panose="020F0502020204030204" pitchFamily="34" charset="0"/>
                  </a:rPr>
                  <a:t>LLM </a:t>
                </a:r>
                <a14:m>
                  <m:oMath xmlns:m="http://schemas.openxmlformats.org/officeDocument/2006/math">
                    <m:sSub>
                      <m:sSubPr>
                        <m:ctrlPr>
                          <a:rPr lang="en-US" altLang="zh-CN" sz="2400" b="0" i="1" smtClean="0">
                            <a:solidFill>
                              <a:schemeClr val="tx1"/>
                            </a:solidFill>
                            <a:latin typeface="Cambria Math" panose="02040503050406030204" pitchFamily="18" charset="0"/>
                            <a:cs typeface="Calibri" panose="020F0502020204030204" pitchFamily="34" charset="0"/>
                          </a:rPr>
                        </m:ctrlPr>
                      </m:sSubPr>
                      <m:e>
                        <m:r>
                          <a:rPr lang="en-US" altLang="zh-CN" sz="2400" i="1">
                            <a:solidFill>
                              <a:schemeClr val="tx1"/>
                            </a:solidFill>
                            <a:latin typeface="Cambria Math" panose="02040503050406030204" pitchFamily="18" charset="0"/>
                            <a:cs typeface="Calibri" panose="020F0502020204030204" pitchFamily="34" charset="0"/>
                          </a:rPr>
                          <m:t>𝜃</m:t>
                        </m:r>
                      </m:e>
                      <m:sub>
                        <m:r>
                          <a:rPr lang="en-US" altLang="zh-CN" sz="2400" b="0" i="1" smtClean="0">
                            <a:solidFill>
                              <a:schemeClr val="tx1"/>
                            </a:solidFill>
                            <a:latin typeface="Cambria Math" panose="02040503050406030204" pitchFamily="18" charset="0"/>
                            <a:cs typeface="Calibri" panose="020F0502020204030204" pitchFamily="34" charset="0"/>
                          </a:rPr>
                          <m:t>𝑘</m:t>
                        </m:r>
                        <m:r>
                          <a:rPr lang="en-US" altLang="zh-CN" sz="2400" b="0" i="1" smtClean="0">
                            <a:solidFill>
                              <a:schemeClr val="tx1"/>
                            </a:solidFill>
                            <a:latin typeface="Cambria Math" panose="02040503050406030204" pitchFamily="18" charset="0"/>
                            <a:cs typeface="Calibri" panose="020F0502020204030204" pitchFamily="34" charset="0"/>
                          </a:rPr>
                          <m:t>+1</m:t>
                        </m:r>
                      </m:sub>
                    </m:sSub>
                  </m:oMath>
                </a14:m>
                <a:endParaRPr lang="zh-CN" altLang="en-US" sz="2000" dirty="0">
                  <a:solidFill>
                    <a:schemeClr val="tx1"/>
                  </a:solidFill>
                  <a:latin typeface="Abadi" panose="020B0604020104020204" pitchFamily="34" charset="0"/>
                  <a:cs typeface="Calibri" panose="020F0502020204030204" pitchFamily="34" charset="0"/>
                </a:endParaRPr>
              </a:p>
            </p:txBody>
          </p:sp>
        </mc:Choice>
        <mc:Fallback xmlns="">
          <p:sp>
            <p:nvSpPr>
              <p:cNvPr id="43" name="矩形 42">
                <a:extLst>
                  <a:ext uri="{FF2B5EF4-FFF2-40B4-BE49-F238E27FC236}">
                    <a16:creationId xmlns:a16="http://schemas.microsoft.com/office/drawing/2014/main" id="{65F0E12F-0F3E-56C2-9F2B-7D732AC79D8E}"/>
                  </a:ext>
                </a:extLst>
              </p:cNvPr>
              <p:cNvSpPr>
                <a:spLocks noRot="1" noChangeAspect="1" noMove="1" noResize="1" noEditPoints="1" noAdjustHandles="1" noChangeArrowheads="1" noChangeShapeType="1" noTextEdit="1"/>
              </p:cNvSpPr>
              <p:nvPr/>
            </p:nvSpPr>
            <p:spPr>
              <a:xfrm>
                <a:off x="6472689" y="5436944"/>
                <a:ext cx="1497908" cy="687600"/>
              </a:xfrm>
              <a:prstGeom prst="rect">
                <a:avLst/>
              </a:prstGeom>
              <a:blipFill>
                <a:blip r:embed="rId4"/>
                <a:stretch>
                  <a:fillRect l="-3187" b="-847"/>
                </a:stretch>
              </a:blipFill>
              <a:ln w="28575">
                <a:solidFill>
                  <a:schemeClr val="tx1"/>
                </a:solidFill>
              </a:ln>
            </p:spPr>
            <p:txBody>
              <a:bodyPr/>
              <a:lstStyle/>
              <a:p>
                <a:r>
                  <a:rPr lang="zh-CN" altLang="en-US">
                    <a:noFill/>
                  </a:rPr>
                  <a:t> </a:t>
                </a:r>
              </a:p>
            </p:txBody>
          </p:sp>
        </mc:Fallback>
      </mc:AlternateContent>
      <p:pic>
        <p:nvPicPr>
          <p:cNvPr id="75" name="图片 74">
            <a:extLst>
              <a:ext uri="{FF2B5EF4-FFF2-40B4-BE49-F238E27FC236}">
                <a16:creationId xmlns:a16="http://schemas.microsoft.com/office/drawing/2014/main" id="{E77E5957-3863-7FD9-4FB0-ED22991AB484}"/>
              </a:ext>
            </a:extLst>
          </p:cNvPr>
          <p:cNvPicPr>
            <a:picLocks noChangeAspect="1"/>
          </p:cNvPicPr>
          <p:nvPr/>
        </p:nvPicPr>
        <p:blipFill>
          <a:blip r:embed="rId5"/>
          <a:stretch>
            <a:fillRect/>
          </a:stretch>
        </p:blipFill>
        <p:spPr>
          <a:xfrm>
            <a:off x="6273957" y="3952371"/>
            <a:ext cx="626681" cy="709912"/>
          </a:xfrm>
          <a:prstGeom prst="rect">
            <a:avLst/>
          </a:prstGeom>
        </p:spPr>
      </p:pic>
      <p:sp>
        <p:nvSpPr>
          <p:cNvPr id="77" name="文本框 76">
            <a:extLst>
              <a:ext uri="{FF2B5EF4-FFF2-40B4-BE49-F238E27FC236}">
                <a16:creationId xmlns:a16="http://schemas.microsoft.com/office/drawing/2014/main" id="{86C2286F-4042-EA51-B8EF-FFB974288855}"/>
              </a:ext>
            </a:extLst>
          </p:cNvPr>
          <p:cNvSpPr txBox="1"/>
          <p:nvPr/>
        </p:nvSpPr>
        <p:spPr>
          <a:xfrm>
            <a:off x="6709424" y="3980648"/>
            <a:ext cx="1773738" cy="707886"/>
          </a:xfrm>
          <a:prstGeom prst="rect">
            <a:avLst/>
          </a:prstGeom>
          <a:noFill/>
        </p:spPr>
        <p:txBody>
          <a:bodyPr wrap="square" rtlCol="0">
            <a:spAutoFit/>
          </a:bodyPr>
          <a:lstStyle/>
          <a:p>
            <a:pPr algn="ctr"/>
            <a:r>
              <a:rPr lang="en-US" altLang="zh-CN" sz="2000" dirty="0">
                <a:latin typeface="Abadi" panose="020B0604020104020204" pitchFamily="34" charset="0"/>
                <a:cs typeface="Calibri" panose="020F0502020204030204" pitchFamily="34" charset="0"/>
              </a:rPr>
              <a:t>Experience Dataset</a:t>
            </a:r>
            <a:endParaRPr lang="en-US" altLang="zh-CN" dirty="0">
              <a:latin typeface="Abadi" panose="020B0604020104020204" pitchFamily="34" charset="0"/>
              <a:cs typeface="Calibri" panose="020F0502020204030204" pitchFamily="34" charset="0"/>
            </a:endParaRPr>
          </a:p>
        </p:txBody>
      </p:sp>
      <p:cxnSp>
        <p:nvCxnSpPr>
          <p:cNvPr id="78" name="连接符: 肘形 77">
            <a:extLst>
              <a:ext uri="{FF2B5EF4-FFF2-40B4-BE49-F238E27FC236}">
                <a16:creationId xmlns:a16="http://schemas.microsoft.com/office/drawing/2014/main" id="{1BA67C40-6BF0-A7CE-10CC-FF8777BF28C8}"/>
              </a:ext>
            </a:extLst>
          </p:cNvPr>
          <p:cNvCxnSpPr>
            <a:cxnSpLocks/>
            <a:stCxn id="48" idx="0"/>
            <a:endCxn id="76" idx="0"/>
          </p:cNvCxnSpPr>
          <p:nvPr/>
        </p:nvCxnSpPr>
        <p:spPr>
          <a:xfrm rot="5400000" flipH="1" flipV="1">
            <a:off x="5283309" y="1928539"/>
            <a:ext cx="10602" cy="3853365"/>
          </a:xfrm>
          <a:prstGeom prst="bentConnector3">
            <a:avLst>
              <a:gd name="adj1" fmla="val 2256197"/>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a:extLst>
              <a:ext uri="{FF2B5EF4-FFF2-40B4-BE49-F238E27FC236}">
                <a16:creationId xmlns:a16="http://schemas.microsoft.com/office/drawing/2014/main" id="{7D73B2D3-515C-494F-E0AC-447B8589CB29}"/>
              </a:ext>
            </a:extLst>
          </p:cNvPr>
          <p:cNvCxnSpPr>
            <a:cxnSpLocks/>
            <a:stCxn id="76" idx="2"/>
            <a:endCxn id="43" idx="0"/>
          </p:cNvCxnSpPr>
          <p:nvPr/>
        </p:nvCxnSpPr>
        <p:spPr>
          <a:xfrm>
            <a:off x="7215293" y="4757970"/>
            <a:ext cx="6350" cy="6789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85" name="图片 84">
            <a:extLst>
              <a:ext uri="{FF2B5EF4-FFF2-40B4-BE49-F238E27FC236}">
                <a16:creationId xmlns:a16="http://schemas.microsoft.com/office/drawing/2014/main" id="{4B07D616-07B2-6486-ACC6-389FECD71243}"/>
              </a:ext>
            </a:extLst>
          </p:cNvPr>
          <p:cNvPicPr>
            <a:picLocks noChangeAspect="1"/>
          </p:cNvPicPr>
          <p:nvPr/>
        </p:nvPicPr>
        <p:blipFill>
          <a:blip r:embed="rId6"/>
          <a:stretch>
            <a:fillRect/>
          </a:stretch>
        </p:blipFill>
        <p:spPr>
          <a:xfrm>
            <a:off x="7378966" y="4903274"/>
            <a:ext cx="410341" cy="410341"/>
          </a:xfrm>
          <a:prstGeom prst="rect">
            <a:avLst/>
          </a:prstGeom>
        </p:spPr>
      </p:pic>
      <p:sp>
        <p:nvSpPr>
          <p:cNvPr id="86" name="文本框 85">
            <a:extLst>
              <a:ext uri="{FF2B5EF4-FFF2-40B4-BE49-F238E27FC236}">
                <a16:creationId xmlns:a16="http://schemas.microsoft.com/office/drawing/2014/main" id="{5E26F7CB-D7AB-DC11-7198-EEB3C28003C7}"/>
              </a:ext>
            </a:extLst>
          </p:cNvPr>
          <p:cNvSpPr txBox="1"/>
          <p:nvPr/>
        </p:nvSpPr>
        <p:spPr>
          <a:xfrm>
            <a:off x="6486173" y="4908389"/>
            <a:ext cx="723275" cy="400110"/>
          </a:xfrm>
          <a:prstGeom prst="rect">
            <a:avLst/>
          </a:prstGeom>
          <a:noFill/>
        </p:spPr>
        <p:txBody>
          <a:bodyPr wrap="none" rtlCol="0">
            <a:spAutoFit/>
          </a:bodyPr>
          <a:lstStyle/>
          <a:p>
            <a:r>
              <a:rPr lang="en-US" altLang="zh-CN" sz="2000" dirty="0">
                <a:latin typeface="Abadi" panose="020B0604020104020204" pitchFamily="34" charset="0"/>
              </a:rPr>
              <a:t>Train</a:t>
            </a:r>
            <a:endParaRPr lang="zh-CN" altLang="en-US" sz="2000" dirty="0">
              <a:latin typeface="Abadi" panose="020B0604020104020204" pitchFamily="34" charset="0"/>
            </a:endParaRPr>
          </a:p>
        </p:txBody>
      </p:sp>
      <p:cxnSp>
        <p:nvCxnSpPr>
          <p:cNvPr id="87" name="连接符: 肘形 86">
            <a:extLst>
              <a:ext uri="{FF2B5EF4-FFF2-40B4-BE49-F238E27FC236}">
                <a16:creationId xmlns:a16="http://schemas.microsoft.com/office/drawing/2014/main" id="{B411AF89-2866-7946-97EB-49AC1FDFBC46}"/>
              </a:ext>
            </a:extLst>
          </p:cNvPr>
          <p:cNvCxnSpPr>
            <a:cxnSpLocks/>
            <a:stCxn id="43" idx="2"/>
            <a:endCxn id="48" idx="2"/>
          </p:cNvCxnSpPr>
          <p:nvPr/>
        </p:nvCxnSpPr>
        <p:spPr>
          <a:xfrm rot="5400000" flipH="1">
            <a:off x="5260623" y="4163525"/>
            <a:ext cx="62325" cy="3859715"/>
          </a:xfrm>
          <a:prstGeom prst="bentConnector3">
            <a:avLst>
              <a:gd name="adj1" fmla="val -366787"/>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文本框 90">
                <a:extLst>
                  <a:ext uri="{FF2B5EF4-FFF2-40B4-BE49-F238E27FC236}">
                    <a16:creationId xmlns:a16="http://schemas.microsoft.com/office/drawing/2014/main" id="{BF3B8E58-80C5-6981-888A-8032C8FE24FB}"/>
                  </a:ext>
                </a:extLst>
              </p:cNvPr>
              <p:cNvSpPr txBox="1"/>
              <p:nvPr/>
            </p:nvSpPr>
            <p:spPr>
              <a:xfrm>
                <a:off x="5013185" y="6352379"/>
                <a:ext cx="789126"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i="1">
                              <a:latin typeface="Cambria Math" panose="02040503050406030204" pitchFamily="18" charset="0"/>
                              <a:cs typeface="Calibri" panose="020F0502020204030204" pitchFamily="34" charset="0"/>
                            </a:rPr>
                            <m:t>𝜃</m:t>
                          </m:r>
                        </m:e>
                        <m:sub>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+1</m:t>
                          </m:r>
                        </m:sub>
                      </m:sSub>
                    </m:oMath>
                  </m:oMathPara>
                </a14:m>
                <a:endParaRPr lang="zh-CN" altLang="en-US" sz="2000" dirty="0">
                  <a:latin typeface="Abadi" panose="020B0604020104020204" pitchFamily="34" charset="0"/>
                </a:endParaRPr>
              </a:p>
            </p:txBody>
          </p:sp>
        </mc:Choice>
        <mc:Fallback xmlns="">
          <p:sp>
            <p:nvSpPr>
              <p:cNvPr id="91" name="文本框 90">
                <a:extLst>
                  <a:ext uri="{FF2B5EF4-FFF2-40B4-BE49-F238E27FC236}">
                    <a16:creationId xmlns:a16="http://schemas.microsoft.com/office/drawing/2014/main" id="{BF3B8E58-80C5-6981-888A-8032C8FE24FB}"/>
                  </a:ext>
                </a:extLst>
              </p:cNvPr>
              <p:cNvSpPr txBox="1">
                <a:spLocks noRot="1" noChangeAspect="1" noMove="1" noResize="1" noEditPoints="1" noAdjustHandles="1" noChangeArrowheads="1" noChangeShapeType="1" noTextEdit="1"/>
              </p:cNvSpPr>
              <p:nvPr/>
            </p:nvSpPr>
            <p:spPr>
              <a:xfrm>
                <a:off x="5013185" y="6352379"/>
                <a:ext cx="789126" cy="400110"/>
              </a:xfrm>
              <a:prstGeom prst="rect">
                <a:avLst/>
              </a:prstGeom>
              <a:blipFill>
                <a:blip r:embed="rId7"/>
                <a:stretch>
                  <a:fillRect b="-1515"/>
                </a:stretch>
              </a:blipFill>
            </p:spPr>
            <p:txBody>
              <a:bodyPr/>
              <a:lstStyle/>
              <a:p>
                <a:r>
                  <a:rPr lang="zh-CN" altLang="en-US">
                    <a:noFill/>
                  </a:rPr>
                  <a:t> </a:t>
                </a:r>
              </a:p>
            </p:txBody>
          </p:sp>
        </mc:Fallback>
      </mc:AlternateContent>
      <p:pic>
        <p:nvPicPr>
          <p:cNvPr id="92" name="图片 91">
            <a:extLst>
              <a:ext uri="{FF2B5EF4-FFF2-40B4-BE49-F238E27FC236}">
                <a16:creationId xmlns:a16="http://schemas.microsoft.com/office/drawing/2014/main" id="{AC4456F3-21D9-0299-5A66-0B170CDA58E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772878" y="5308499"/>
            <a:ext cx="347504" cy="347504"/>
          </a:xfrm>
          <a:prstGeom prst="rect">
            <a:avLst/>
          </a:prstGeom>
        </p:spPr>
      </p:pic>
      <p:sp>
        <p:nvSpPr>
          <p:cNvPr id="4" name="右大括号 3">
            <a:extLst>
              <a:ext uri="{FF2B5EF4-FFF2-40B4-BE49-F238E27FC236}">
                <a16:creationId xmlns:a16="http://schemas.microsoft.com/office/drawing/2014/main" id="{46AD605C-CB22-3F2C-D9F7-29531C658EF2}"/>
              </a:ext>
            </a:extLst>
          </p:cNvPr>
          <p:cNvSpPr/>
          <p:nvPr/>
        </p:nvSpPr>
        <p:spPr>
          <a:xfrm>
            <a:off x="8645332" y="3860522"/>
            <a:ext cx="528636" cy="2148183"/>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A80D1273-A0AE-2CDB-555A-8FDB21B190BC}"/>
              </a:ext>
            </a:extLst>
          </p:cNvPr>
          <p:cNvSpPr txBox="1"/>
          <p:nvPr/>
        </p:nvSpPr>
        <p:spPr>
          <a:xfrm>
            <a:off x="9387737" y="4570068"/>
            <a:ext cx="1479272" cy="707886"/>
          </a:xfrm>
          <a:prstGeom prst="rect">
            <a:avLst/>
          </a:prstGeom>
          <a:noFill/>
        </p:spPr>
        <p:txBody>
          <a:bodyPr wrap="square" rtlCol="0">
            <a:spAutoFit/>
          </a:bodyPr>
          <a:lstStyle/>
          <a:p>
            <a:r>
              <a:rPr lang="en-US" altLang="zh-CN" sz="2000" dirty="0">
                <a:latin typeface="Abadi" panose="020B0604020104020204" pitchFamily="34" charset="0"/>
                <a:cs typeface="Calibri" panose="020F0502020204030204" pitchFamily="34" charset="0"/>
              </a:rPr>
              <a:t>Standard RL Training</a:t>
            </a:r>
            <a:endParaRPr lang="zh-CN" altLang="en-US" sz="2000" dirty="0">
              <a:latin typeface="Abadi" panose="020B0604020104020204" pitchFamily="34" charset="0"/>
              <a:cs typeface="Calibri" panose="020F0502020204030204" pitchFamily="34" charset="0"/>
            </a:endParaRPr>
          </a:p>
        </p:txBody>
      </p:sp>
      <p:sp>
        <p:nvSpPr>
          <p:cNvPr id="15" name="矩形 14">
            <a:extLst>
              <a:ext uri="{FF2B5EF4-FFF2-40B4-BE49-F238E27FC236}">
                <a16:creationId xmlns:a16="http://schemas.microsoft.com/office/drawing/2014/main" id="{2DC926FA-DDAB-0E91-A0A3-266926709928}"/>
              </a:ext>
            </a:extLst>
          </p:cNvPr>
          <p:cNvSpPr/>
          <p:nvPr/>
        </p:nvSpPr>
        <p:spPr>
          <a:xfrm>
            <a:off x="1094659" y="3726343"/>
            <a:ext cx="4535489" cy="2508674"/>
          </a:xfrm>
          <a:prstGeom prst="rect">
            <a:avLst/>
          </a:prstGeom>
          <a:solidFill>
            <a:srgbClr val="7030A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 name="文本框 15">
            <a:extLst>
              <a:ext uri="{FF2B5EF4-FFF2-40B4-BE49-F238E27FC236}">
                <a16:creationId xmlns:a16="http://schemas.microsoft.com/office/drawing/2014/main" id="{AD194EF8-DFD1-A0C6-99D9-7B1459B04ECC}"/>
              </a:ext>
            </a:extLst>
          </p:cNvPr>
          <p:cNvSpPr txBox="1"/>
          <p:nvPr/>
        </p:nvSpPr>
        <p:spPr>
          <a:xfrm>
            <a:off x="638627" y="6234043"/>
            <a:ext cx="1967205" cy="400110"/>
          </a:xfrm>
          <a:prstGeom prst="rect">
            <a:avLst/>
          </a:prstGeom>
          <a:noFill/>
        </p:spPr>
        <p:txBody>
          <a:bodyPr wrap="none" rtlCol="0">
            <a:spAutoFit/>
          </a:bodyPr>
          <a:lstStyle/>
          <a:p>
            <a:r>
              <a:rPr lang="en-US" altLang="zh-CN" sz="2000" dirty="0">
                <a:solidFill>
                  <a:srgbClr val="7030A0"/>
                </a:solidFill>
                <a:latin typeface="Abadi" panose="020B0604020104020204" pitchFamily="34" charset="0"/>
              </a:rPr>
              <a:t>Time-consuming</a:t>
            </a:r>
            <a:endParaRPr lang="zh-CN" altLang="en-US" sz="2000" dirty="0">
              <a:solidFill>
                <a:srgbClr val="7030A0"/>
              </a:solidFill>
              <a:latin typeface="Abadi" panose="020B0604020104020204" pitchFamily="34" charset="0"/>
            </a:endParaRPr>
          </a:p>
        </p:txBody>
      </p:sp>
      <p:sp>
        <p:nvSpPr>
          <p:cNvPr id="17" name="矩形 16">
            <a:extLst>
              <a:ext uri="{FF2B5EF4-FFF2-40B4-BE49-F238E27FC236}">
                <a16:creationId xmlns:a16="http://schemas.microsoft.com/office/drawing/2014/main" id="{DC9E6527-A9C0-4448-59D1-A63630D6E509}"/>
              </a:ext>
            </a:extLst>
          </p:cNvPr>
          <p:cNvSpPr/>
          <p:nvPr/>
        </p:nvSpPr>
        <p:spPr>
          <a:xfrm>
            <a:off x="6275657" y="4849818"/>
            <a:ext cx="1844726" cy="1385199"/>
          </a:xfrm>
          <a:prstGeom prst="rect">
            <a:avLst/>
          </a:prstGeom>
          <a:solidFill>
            <a:srgbClr val="7030A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文本框 17">
            <a:extLst>
              <a:ext uri="{FF2B5EF4-FFF2-40B4-BE49-F238E27FC236}">
                <a16:creationId xmlns:a16="http://schemas.microsoft.com/office/drawing/2014/main" id="{4C6C3A35-D69E-1A62-27DE-A5E91AEEA7C5}"/>
              </a:ext>
            </a:extLst>
          </p:cNvPr>
          <p:cNvSpPr txBox="1"/>
          <p:nvPr/>
        </p:nvSpPr>
        <p:spPr>
          <a:xfrm>
            <a:off x="7499559" y="6234043"/>
            <a:ext cx="1967205" cy="400110"/>
          </a:xfrm>
          <a:prstGeom prst="rect">
            <a:avLst/>
          </a:prstGeom>
          <a:noFill/>
        </p:spPr>
        <p:txBody>
          <a:bodyPr wrap="none" rtlCol="0">
            <a:spAutoFit/>
          </a:bodyPr>
          <a:lstStyle/>
          <a:p>
            <a:r>
              <a:rPr lang="en-US" altLang="zh-CN" sz="2000" dirty="0">
                <a:solidFill>
                  <a:srgbClr val="7030A0"/>
                </a:solidFill>
                <a:latin typeface="Abadi" panose="020B0604020104020204" pitchFamily="34" charset="0"/>
              </a:rPr>
              <a:t>Time-consuming</a:t>
            </a:r>
            <a:endParaRPr lang="zh-CN" altLang="en-US" sz="2000" dirty="0">
              <a:solidFill>
                <a:srgbClr val="7030A0"/>
              </a:solidFill>
              <a:latin typeface="Abadi" panose="020B0604020104020204" pitchFamily="34" charset="0"/>
            </a:endParaRPr>
          </a:p>
        </p:txBody>
      </p:sp>
    </p:spTree>
    <p:extLst>
      <p:ext uri="{BB962C8B-B14F-4D97-AF65-F5344CB8AC3E}">
        <p14:creationId xmlns:p14="http://schemas.microsoft.com/office/powerpoint/2010/main" val="65128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48" grpId="0" animBg="1"/>
      <p:bldP spid="13" grpId="0" animBg="1"/>
      <p:bldP spid="14" grpId="0" animBg="1"/>
      <p:bldP spid="38" grpId="0"/>
      <p:bldP spid="42" grpId="0"/>
      <p:bldP spid="43" grpId="0" animBg="1"/>
      <p:bldP spid="77" grpId="0"/>
      <p:bldP spid="86" grpId="0"/>
      <p:bldP spid="91" grpId="0"/>
      <p:bldP spid="4" grpId="0" animBg="1"/>
      <p:bldP spid="5" grpId="0"/>
      <p:bldP spid="15" grpId="0" animBg="1"/>
      <p:bldP spid="16" grpId="0"/>
      <p:bldP spid="17" grpId="0" animBg="1"/>
      <p:bldP spid="1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矩形 75">
            <a:extLst>
              <a:ext uri="{FF2B5EF4-FFF2-40B4-BE49-F238E27FC236}">
                <a16:creationId xmlns:a16="http://schemas.microsoft.com/office/drawing/2014/main" id="{694F2685-9E69-08A6-6C2C-4BE9EF1DB6A2}"/>
              </a:ext>
            </a:extLst>
          </p:cNvPr>
          <p:cNvSpPr/>
          <p:nvPr/>
        </p:nvSpPr>
        <p:spPr>
          <a:xfrm>
            <a:off x="6161193" y="3849920"/>
            <a:ext cx="2108200" cy="908050"/>
          </a:xfrm>
          <a:prstGeom prst="rect">
            <a:avLst/>
          </a:prstGeom>
          <a:solidFill>
            <a:schemeClr val="accent5">
              <a:lumMod val="20000"/>
              <a:lumOff val="8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B75EA0FE-4CCB-4C34-307D-D6AF10537BB5}"/>
              </a:ext>
            </a:extLst>
          </p:cNvPr>
          <p:cNvSpPr/>
          <p:nvPr/>
        </p:nvSpPr>
        <p:spPr>
          <a:xfrm>
            <a:off x="1231503" y="3860522"/>
            <a:ext cx="4260850" cy="2201697"/>
          </a:xfrm>
          <a:prstGeom prst="rect">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797BB5B6-E180-58B8-2A5C-F84E03ADB0F9}"/>
              </a:ext>
            </a:extLst>
          </p:cNvPr>
          <p:cNvSpPr>
            <a:spLocks noGrp="1"/>
          </p:cNvSpPr>
          <p:nvPr>
            <p:ph type="title"/>
          </p:nvPr>
        </p:nvSpPr>
        <p:spPr>
          <a:xfrm>
            <a:off x="347870" y="19984"/>
            <a:ext cx="11449992" cy="1008668"/>
          </a:xfrm>
        </p:spPr>
        <p:txBody>
          <a:bodyPr>
            <a:normAutofit/>
          </a:bodyPr>
          <a:lstStyle/>
          <a:p>
            <a:r>
              <a:rPr lang="en-US" altLang="zh-CN" sz="3000" dirty="0" err="1">
                <a:latin typeface="Abadi" panose="020B0604020104020204" pitchFamily="34" charset="0"/>
              </a:rPr>
              <a:t>NetLLM</a:t>
            </a:r>
            <a:r>
              <a:rPr lang="en-US" altLang="zh-CN" sz="3000" dirty="0">
                <a:latin typeface="Abadi" panose="020B0604020104020204" pitchFamily="34" charset="0"/>
              </a:rPr>
              <a:t> – Data-Driven Low-Rank </a:t>
            </a:r>
            <a:br>
              <a:rPr lang="en-US" altLang="zh-CN" sz="3000" dirty="0">
                <a:latin typeface="Abadi" panose="020B0604020104020204" pitchFamily="34" charset="0"/>
              </a:rPr>
            </a:br>
            <a:r>
              <a:rPr lang="en-US" altLang="zh-CN" sz="3000" dirty="0">
                <a:latin typeface="Abadi" panose="020B0604020104020204" pitchFamily="34" charset="0"/>
              </a:rPr>
              <a:t>Networking Adaptation (DD-LRNA)</a:t>
            </a:r>
            <a:endParaRPr lang="zh-CN" altLang="en-US" sz="3000" dirty="0"/>
          </a:p>
        </p:txBody>
      </p:sp>
      <p:sp>
        <p:nvSpPr>
          <p:cNvPr id="51" name="灯片编号占位符 3">
            <a:extLst>
              <a:ext uri="{FF2B5EF4-FFF2-40B4-BE49-F238E27FC236}">
                <a16:creationId xmlns:a16="http://schemas.microsoft.com/office/drawing/2014/main" id="{F5B72F5B-16B7-0538-C43F-8C287ED319E4}"/>
              </a:ext>
            </a:extLst>
          </p:cNvPr>
          <p:cNvSpPr>
            <a:spLocks noGrp="1"/>
          </p:cNvSpPr>
          <p:nvPr>
            <p:ph type="sldNum" sz="quarter" idx="12"/>
          </p:nvPr>
        </p:nvSpPr>
        <p:spPr>
          <a:xfrm>
            <a:off x="9420519" y="6487720"/>
            <a:ext cx="2743200" cy="365125"/>
          </a:xfrm>
        </p:spPr>
        <p:txBody>
          <a:bodyPr/>
          <a:lstStyle/>
          <a:p>
            <a:fld id="{F2CE9AF3-E478-4743-B934-A2BE37569EF9}" type="slidenum">
              <a:rPr lang="zh-CN" altLang="en-US" smtClean="0"/>
              <a:t>18</a:t>
            </a:fld>
            <a:endParaRPr lang="zh-CN" altLang="en-US" dirty="0"/>
          </a:p>
        </p:txBody>
      </p:sp>
      <p:sp>
        <p:nvSpPr>
          <p:cNvPr id="22" name="文本框 21">
            <a:extLst>
              <a:ext uri="{FF2B5EF4-FFF2-40B4-BE49-F238E27FC236}">
                <a16:creationId xmlns:a16="http://schemas.microsoft.com/office/drawing/2014/main" id="{ABC96EF0-A7EE-B5E1-0C6A-13FE23A5B23E}"/>
              </a:ext>
            </a:extLst>
          </p:cNvPr>
          <p:cNvSpPr txBox="1"/>
          <p:nvPr/>
        </p:nvSpPr>
        <p:spPr>
          <a:xfrm>
            <a:off x="332098" y="1324184"/>
            <a:ext cx="11119673" cy="510778"/>
          </a:xfrm>
          <a:prstGeom prst="roundRect">
            <a:avLst/>
          </a:prstGeom>
          <a:solidFill>
            <a:schemeClr val="accent4">
              <a:lumMod val="20000"/>
              <a:lumOff val="80000"/>
            </a:schemeClr>
          </a:solidFill>
        </p:spPr>
        <p:txBody>
          <a:bodyPr wrap="square" rtlCol="0">
            <a:spAutoFit/>
          </a:bodyPr>
          <a:lstStyle/>
          <a:p>
            <a:r>
              <a:rPr lang="en-US" altLang="zh-CN" sz="2400" dirty="0">
                <a:latin typeface="Abadi" panose="020B0604020104020204" pitchFamily="34" charset="0"/>
              </a:rPr>
              <a:t>Challenge 3: How to fine-tune the LLM to learn networking knowledge efficiently?</a:t>
            </a:r>
          </a:p>
        </p:txBody>
      </p:sp>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996168F6-10BD-EAD8-A81F-B6915CD36CBB}"/>
                  </a:ext>
                </a:extLst>
              </p:cNvPr>
              <p:cNvSpPr/>
              <p:nvPr/>
            </p:nvSpPr>
            <p:spPr>
              <a:xfrm>
                <a:off x="3794186" y="4666919"/>
                <a:ext cx="1497600" cy="688960"/>
              </a:xfrm>
              <a:prstGeom prst="rect">
                <a:avLst/>
              </a:prstGeom>
              <a:solidFill>
                <a:srgbClr val="EBFDFA"/>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vert="horz" rtlCol="0" anchor="ctr"/>
              <a:lstStyle/>
              <a:p>
                <a:pPr algn="ctr"/>
                <a:r>
                  <a:rPr lang="en-US" altLang="zh-CN" sz="2400" dirty="0">
                    <a:solidFill>
                      <a:schemeClr val="tx1"/>
                    </a:solidFill>
                    <a:latin typeface="Abadi" panose="020B0604020104020204" pitchFamily="34" charset="0"/>
                    <a:cs typeface="Calibri" panose="020F0502020204030204" pitchFamily="34" charset="0"/>
                  </a:rPr>
                  <a:t>LLM </a:t>
                </a:r>
                <a14:m>
                  <m:oMath xmlns:m="http://schemas.openxmlformats.org/officeDocument/2006/math">
                    <m:sSub>
                      <m:sSubPr>
                        <m:ctrlPr>
                          <a:rPr lang="en-US" altLang="zh-CN" sz="2400" b="0" i="1" smtClean="0">
                            <a:solidFill>
                              <a:schemeClr val="tx1"/>
                            </a:solidFill>
                            <a:latin typeface="Cambria Math" panose="02040503050406030204" pitchFamily="18" charset="0"/>
                            <a:cs typeface="Calibri" panose="020F0502020204030204" pitchFamily="34" charset="0"/>
                          </a:rPr>
                        </m:ctrlPr>
                      </m:sSubPr>
                      <m:e>
                        <m:r>
                          <a:rPr lang="en-US" altLang="zh-CN" sz="2400" b="0" i="1" smtClean="0">
                            <a:solidFill>
                              <a:schemeClr val="tx1"/>
                            </a:solidFill>
                            <a:latin typeface="Cambria Math" panose="02040503050406030204" pitchFamily="18" charset="0"/>
                            <a:cs typeface="Calibri" panose="020F0502020204030204" pitchFamily="34" charset="0"/>
                          </a:rPr>
                          <m:t>𝜃</m:t>
                        </m:r>
                      </m:e>
                      <m:sub>
                        <m:r>
                          <a:rPr lang="en-US" altLang="zh-CN" sz="2400" b="0" i="1" smtClean="0">
                            <a:solidFill>
                              <a:schemeClr val="tx1"/>
                            </a:solidFill>
                            <a:latin typeface="Cambria Math" panose="02040503050406030204" pitchFamily="18" charset="0"/>
                            <a:cs typeface="Calibri" panose="020F0502020204030204" pitchFamily="34" charset="0"/>
                          </a:rPr>
                          <m:t>𝑘</m:t>
                        </m:r>
                      </m:sub>
                    </m:sSub>
                  </m:oMath>
                </a14:m>
                <a:endParaRPr lang="zh-CN" altLang="en-US" sz="2000" dirty="0">
                  <a:solidFill>
                    <a:schemeClr val="tx1"/>
                  </a:solidFill>
                  <a:latin typeface="Abadi" panose="020B0604020104020204" pitchFamily="34" charset="0"/>
                  <a:cs typeface="Calibri" panose="020F0502020204030204" pitchFamily="34" charset="0"/>
                </a:endParaRPr>
              </a:p>
            </p:txBody>
          </p:sp>
        </mc:Choice>
        <mc:Fallback xmlns="">
          <p:sp>
            <p:nvSpPr>
              <p:cNvPr id="13" name="矩形 12">
                <a:extLst>
                  <a:ext uri="{FF2B5EF4-FFF2-40B4-BE49-F238E27FC236}">
                    <a16:creationId xmlns:a16="http://schemas.microsoft.com/office/drawing/2014/main" id="{996168F6-10BD-EAD8-A81F-B6915CD36CBB}"/>
                  </a:ext>
                </a:extLst>
              </p:cNvPr>
              <p:cNvSpPr>
                <a:spLocks noRot="1" noChangeAspect="1" noMove="1" noResize="1" noEditPoints="1" noAdjustHandles="1" noChangeArrowheads="1" noChangeShapeType="1" noTextEdit="1"/>
              </p:cNvSpPr>
              <p:nvPr/>
            </p:nvSpPr>
            <p:spPr>
              <a:xfrm>
                <a:off x="3794186" y="4666919"/>
                <a:ext cx="1497600" cy="688960"/>
              </a:xfrm>
              <a:prstGeom prst="rect">
                <a:avLst/>
              </a:prstGeom>
              <a:blipFill>
                <a:blip r:embed="rId3"/>
                <a:stretch>
                  <a:fillRect b="-840"/>
                </a:stretch>
              </a:blipFill>
              <a:ln w="38100">
                <a:solidFill>
                  <a:schemeClr val="tx1"/>
                </a:solidFill>
              </a:ln>
            </p:spPr>
            <p:txBody>
              <a:bodyPr/>
              <a:lstStyle/>
              <a:p>
                <a:r>
                  <a:rPr lang="zh-CN" altLang="en-US">
                    <a:noFill/>
                  </a:rPr>
                  <a:t> </a:t>
                </a:r>
              </a:p>
            </p:txBody>
          </p:sp>
        </mc:Fallback>
      </mc:AlternateContent>
      <p:sp>
        <p:nvSpPr>
          <p:cNvPr id="14" name="云形 13">
            <a:extLst>
              <a:ext uri="{FF2B5EF4-FFF2-40B4-BE49-F238E27FC236}">
                <a16:creationId xmlns:a16="http://schemas.microsoft.com/office/drawing/2014/main" id="{DE4CED71-7FF2-704A-38AE-11243BD02B3A}"/>
              </a:ext>
            </a:extLst>
          </p:cNvPr>
          <p:cNvSpPr/>
          <p:nvPr/>
        </p:nvSpPr>
        <p:spPr>
          <a:xfrm>
            <a:off x="1397220" y="4514597"/>
            <a:ext cx="1704975" cy="923330"/>
          </a:xfrm>
          <a:prstGeom prst="cloud">
            <a:avLst/>
          </a:prstGeom>
          <a:solidFill>
            <a:schemeClr val="accent1">
              <a:lumMod val="20000"/>
              <a:lumOff val="8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Abadi" panose="020B0604020104020204" pitchFamily="34" charset="0"/>
                <a:cs typeface="Calibri" panose="020F0502020204030204" pitchFamily="34" charset="0"/>
              </a:rPr>
              <a:t>Network Env.</a:t>
            </a:r>
            <a:endParaRPr lang="zh-CN" altLang="en-US" sz="2000" dirty="0">
              <a:solidFill>
                <a:schemeClr val="tx1"/>
              </a:solidFill>
              <a:latin typeface="Abadi" panose="020B0604020104020204" pitchFamily="34" charset="0"/>
              <a:cs typeface="Calibri" panose="020F0502020204030204" pitchFamily="34" charset="0"/>
            </a:endParaRPr>
          </a:p>
        </p:txBody>
      </p:sp>
      <p:cxnSp>
        <p:nvCxnSpPr>
          <p:cNvPr id="25" name="连接符: 肘形 24">
            <a:extLst>
              <a:ext uri="{FF2B5EF4-FFF2-40B4-BE49-F238E27FC236}">
                <a16:creationId xmlns:a16="http://schemas.microsoft.com/office/drawing/2014/main" id="{D4759581-BF68-A01A-0D0B-99C070081DA8}"/>
              </a:ext>
            </a:extLst>
          </p:cNvPr>
          <p:cNvCxnSpPr>
            <a:cxnSpLocks/>
            <a:stCxn id="14" idx="3"/>
            <a:endCxn id="13" idx="0"/>
          </p:cNvCxnSpPr>
          <p:nvPr/>
        </p:nvCxnSpPr>
        <p:spPr>
          <a:xfrm rot="16200000" flipH="1">
            <a:off x="3346582" y="3470515"/>
            <a:ext cx="99530" cy="2293278"/>
          </a:xfrm>
          <a:prstGeom prst="bentConnector3">
            <a:avLst>
              <a:gd name="adj1" fmla="val -28272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连接符: 肘形 28">
            <a:extLst>
              <a:ext uri="{FF2B5EF4-FFF2-40B4-BE49-F238E27FC236}">
                <a16:creationId xmlns:a16="http://schemas.microsoft.com/office/drawing/2014/main" id="{9324E755-558B-76AD-B6BF-5B3DD5C8F809}"/>
              </a:ext>
            </a:extLst>
          </p:cNvPr>
          <p:cNvCxnSpPr>
            <a:cxnSpLocks/>
            <a:stCxn id="13" idx="2"/>
            <a:endCxn id="14" idx="1"/>
          </p:cNvCxnSpPr>
          <p:nvPr/>
        </p:nvCxnSpPr>
        <p:spPr>
          <a:xfrm rot="5400000">
            <a:off x="3355815" y="4249772"/>
            <a:ext cx="81065" cy="2293278"/>
          </a:xfrm>
          <a:prstGeom prst="bentConnector3">
            <a:avLst>
              <a:gd name="adj1" fmla="val 383209"/>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264D8A98-8040-4893-0312-7D64799277B6}"/>
              </a:ext>
            </a:extLst>
          </p:cNvPr>
          <p:cNvSpPr txBox="1"/>
          <p:nvPr/>
        </p:nvSpPr>
        <p:spPr>
          <a:xfrm>
            <a:off x="2483894" y="3860522"/>
            <a:ext cx="1773738" cy="400110"/>
          </a:xfrm>
          <a:prstGeom prst="rect">
            <a:avLst/>
          </a:prstGeom>
          <a:noFill/>
        </p:spPr>
        <p:txBody>
          <a:bodyPr wrap="square" rtlCol="0">
            <a:spAutoFit/>
          </a:bodyPr>
          <a:lstStyle/>
          <a:p>
            <a:r>
              <a:rPr lang="en-US" altLang="zh-CN" sz="2000" dirty="0">
                <a:latin typeface="Abadi" panose="020B0604020104020204" pitchFamily="34" charset="0"/>
                <a:cs typeface="Calibri" panose="020F0502020204030204" pitchFamily="34" charset="0"/>
              </a:rPr>
              <a:t>State, Reward</a:t>
            </a:r>
            <a:endParaRPr lang="en-US" altLang="zh-CN" dirty="0">
              <a:latin typeface="Abadi" panose="020B0604020104020204" pitchFamily="34" charset="0"/>
              <a:cs typeface="Calibri" panose="020F0502020204030204" pitchFamily="34" charset="0"/>
            </a:endParaRPr>
          </a:p>
        </p:txBody>
      </p:sp>
      <p:sp>
        <p:nvSpPr>
          <p:cNvPr id="42" name="文本框 41">
            <a:extLst>
              <a:ext uri="{FF2B5EF4-FFF2-40B4-BE49-F238E27FC236}">
                <a16:creationId xmlns:a16="http://schemas.microsoft.com/office/drawing/2014/main" id="{65A143C4-8A2A-6674-C819-D605D32679AE}"/>
              </a:ext>
            </a:extLst>
          </p:cNvPr>
          <p:cNvSpPr txBox="1"/>
          <p:nvPr/>
        </p:nvSpPr>
        <p:spPr>
          <a:xfrm>
            <a:off x="2477003" y="5662109"/>
            <a:ext cx="1704975" cy="400110"/>
          </a:xfrm>
          <a:prstGeom prst="rect">
            <a:avLst/>
          </a:prstGeom>
          <a:noFill/>
        </p:spPr>
        <p:txBody>
          <a:bodyPr wrap="square" rtlCol="0">
            <a:spAutoFit/>
          </a:bodyPr>
          <a:lstStyle/>
          <a:p>
            <a:pPr algn="ctr"/>
            <a:r>
              <a:rPr lang="en-US" altLang="zh-CN" sz="2000" dirty="0">
                <a:latin typeface="Abadi" panose="020B0604020104020204" pitchFamily="34" charset="0"/>
                <a:cs typeface="Calibri" panose="020F0502020204030204" pitchFamily="34" charset="0"/>
              </a:rPr>
              <a:t>Action</a:t>
            </a:r>
            <a:endParaRPr lang="en-US" altLang="zh-CN" dirty="0">
              <a:latin typeface="Abadi" panose="020B060402010402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43" name="矩形 42">
                <a:extLst>
                  <a:ext uri="{FF2B5EF4-FFF2-40B4-BE49-F238E27FC236}">
                    <a16:creationId xmlns:a16="http://schemas.microsoft.com/office/drawing/2014/main" id="{65F0E12F-0F3E-56C2-9F2B-7D732AC79D8E}"/>
                  </a:ext>
                </a:extLst>
              </p:cNvPr>
              <p:cNvSpPr/>
              <p:nvPr/>
            </p:nvSpPr>
            <p:spPr>
              <a:xfrm>
                <a:off x="6472689" y="5436944"/>
                <a:ext cx="1497908" cy="687600"/>
              </a:xfrm>
              <a:prstGeom prst="rect">
                <a:avLst/>
              </a:prstGeom>
              <a:solidFill>
                <a:srgbClr val="EBFDFA"/>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vert="horz" rtlCol="0" anchor="ctr"/>
              <a:lstStyle/>
              <a:p>
                <a:pPr algn="ctr"/>
                <a:r>
                  <a:rPr lang="en-US" altLang="zh-CN" sz="2400" dirty="0">
                    <a:solidFill>
                      <a:schemeClr val="tx1"/>
                    </a:solidFill>
                    <a:latin typeface="Abadi" panose="020B0604020104020204" pitchFamily="34" charset="0"/>
                    <a:cs typeface="Calibri" panose="020F0502020204030204" pitchFamily="34" charset="0"/>
                  </a:rPr>
                  <a:t>LLM </a:t>
                </a:r>
                <a14:m>
                  <m:oMath xmlns:m="http://schemas.openxmlformats.org/officeDocument/2006/math">
                    <m:sSub>
                      <m:sSubPr>
                        <m:ctrlPr>
                          <a:rPr lang="en-US" altLang="zh-CN" sz="2400" b="0" i="1" smtClean="0">
                            <a:solidFill>
                              <a:schemeClr val="tx1"/>
                            </a:solidFill>
                            <a:latin typeface="Cambria Math" panose="02040503050406030204" pitchFamily="18" charset="0"/>
                            <a:cs typeface="Calibri" panose="020F0502020204030204" pitchFamily="34" charset="0"/>
                          </a:rPr>
                        </m:ctrlPr>
                      </m:sSubPr>
                      <m:e>
                        <m:r>
                          <a:rPr lang="en-US" altLang="zh-CN" sz="2400" i="1">
                            <a:solidFill>
                              <a:schemeClr val="tx1"/>
                            </a:solidFill>
                            <a:latin typeface="Cambria Math" panose="02040503050406030204" pitchFamily="18" charset="0"/>
                            <a:cs typeface="Calibri" panose="020F0502020204030204" pitchFamily="34" charset="0"/>
                          </a:rPr>
                          <m:t>𝜃</m:t>
                        </m:r>
                      </m:e>
                      <m:sub>
                        <m:r>
                          <a:rPr lang="en-US" altLang="zh-CN" sz="2400" b="0" i="1" smtClean="0">
                            <a:solidFill>
                              <a:schemeClr val="tx1"/>
                            </a:solidFill>
                            <a:latin typeface="Cambria Math" panose="02040503050406030204" pitchFamily="18" charset="0"/>
                            <a:cs typeface="Calibri" panose="020F0502020204030204" pitchFamily="34" charset="0"/>
                          </a:rPr>
                          <m:t>𝑘</m:t>
                        </m:r>
                        <m:r>
                          <a:rPr lang="en-US" altLang="zh-CN" sz="2400" b="0" i="1" smtClean="0">
                            <a:solidFill>
                              <a:schemeClr val="tx1"/>
                            </a:solidFill>
                            <a:latin typeface="Cambria Math" panose="02040503050406030204" pitchFamily="18" charset="0"/>
                            <a:cs typeface="Calibri" panose="020F0502020204030204" pitchFamily="34" charset="0"/>
                          </a:rPr>
                          <m:t>+1</m:t>
                        </m:r>
                      </m:sub>
                    </m:sSub>
                  </m:oMath>
                </a14:m>
                <a:endParaRPr lang="zh-CN" altLang="en-US" sz="2000" dirty="0">
                  <a:solidFill>
                    <a:schemeClr val="tx1"/>
                  </a:solidFill>
                  <a:latin typeface="Abadi" panose="020B0604020104020204" pitchFamily="34" charset="0"/>
                  <a:cs typeface="Calibri" panose="020F0502020204030204" pitchFamily="34" charset="0"/>
                </a:endParaRPr>
              </a:p>
            </p:txBody>
          </p:sp>
        </mc:Choice>
        <mc:Fallback xmlns="">
          <p:sp>
            <p:nvSpPr>
              <p:cNvPr id="43" name="矩形 42">
                <a:extLst>
                  <a:ext uri="{FF2B5EF4-FFF2-40B4-BE49-F238E27FC236}">
                    <a16:creationId xmlns:a16="http://schemas.microsoft.com/office/drawing/2014/main" id="{65F0E12F-0F3E-56C2-9F2B-7D732AC79D8E}"/>
                  </a:ext>
                </a:extLst>
              </p:cNvPr>
              <p:cNvSpPr>
                <a:spLocks noRot="1" noChangeAspect="1" noMove="1" noResize="1" noEditPoints="1" noAdjustHandles="1" noChangeArrowheads="1" noChangeShapeType="1" noTextEdit="1"/>
              </p:cNvSpPr>
              <p:nvPr/>
            </p:nvSpPr>
            <p:spPr>
              <a:xfrm>
                <a:off x="6472689" y="5436944"/>
                <a:ext cx="1497908" cy="687600"/>
              </a:xfrm>
              <a:prstGeom prst="rect">
                <a:avLst/>
              </a:prstGeom>
              <a:blipFill>
                <a:blip r:embed="rId4"/>
                <a:stretch>
                  <a:fillRect l="-3187" b="-847"/>
                </a:stretch>
              </a:blipFill>
              <a:ln w="28575">
                <a:solidFill>
                  <a:schemeClr val="tx1"/>
                </a:solidFill>
              </a:ln>
            </p:spPr>
            <p:txBody>
              <a:bodyPr/>
              <a:lstStyle/>
              <a:p>
                <a:r>
                  <a:rPr lang="zh-CN" altLang="en-US">
                    <a:noFill/>
                  </a:rPr>
                  <a:t> </a:t>
                </a:r>
              </a:p>
            </p:txBody>
          </p:sp>
        </mc:Fallback>
      </mc:AlternateContent>
      <p:pic>
        <p:nvPicPr>
          <p:cNvPr id="75" name="图片 74">
            <a:extLst>
              <a:ext uri="{FF2B5EF4-FFF2-40B4-BE49-F238E27FC236}">
                <a16:creationId xmlns:a16="http://schemas.microsoft.com/office/drawing/2014/main" id="{E77E5957-3863-7FD9-4FB0-ED22991AB484}"/>
              </a:ext>
            </a:extLst>
          </p:cNvPr>
          <p:cNvPicPr>
            <a:picLocks noChangeAspect="1"/>
          </p:cNvPicPr>
          <p:nvPr/>
        </p:nvPicPr>
        <p:blipFill>
          <a:blip r:embed="rId5"/>
          <a:stretch>
            <a:fillRect/>
          </a:stretch>
        </p:blipFill>
        <p:spPr>
          <a:xfrm>
            <a:off x="6273957" y="3952371"/>
            <a:ext cx="626681" cy="709912"/>
          </a:xfrm>
          <a:prstGeom prst="rect">
            <a:avLst/>
          </a:prstGeom>
        </p:spPr>
      </p:pic>
      <p:sp>
        <p:nvSpPr>
          <p:cNvPr id="77" name="文本框 76">
            <a:extLst>
              <a:ext uri="{FF2B5EF4-FFF2-40B4-BE49-F238E27FC236}">
                <a16:creationId xmlns:a16="http://schemas.microsoft.com/office/drawing/2014/main" id="{86C2286F-4042-EA51-B8EF-FFB974288855}"/>
              </a:ext>
            </a:extLst>
          </p:cNvPr>
          <p:cNvSpPr txBox="1"/>
          <p:nvPr/>
        </p:nvSpPr>
        <p:spPr>
          <a:xfrm>
            <a:off x="6709424" y="3980648"/>
            <a:ext cx="1773738" cy="707886"/>
          </a:xfrm>
          <a:prstGeom prst="rect">
            <a:avLst/>
          </a:prstGeom>
          <a:noFill/>
        </p:spPr>
        <p:txBody>
          <a:bodyPr wrap="square" rtlCol="0">
            <a:spAutoFit/>
          </a:bodyPr>
          <a:lstStyle/>
          <a:p>
            <a:pPr algn="ctr"/>
            <a:r>
              <a:rPr lang="en-US" altLang="zh-CN" sz="2000" dirty="0">
                <a:latin typeface="Abadi" panose="020B0604020104020204" pitchFamily="34" charset="0"/>
                <a:cs typeface="Calibri" panose="020F0502020204030204" pitchFamily="34" charset="0"/>
              </a:rPr>
              <a:t>Experience Dataset</a:t>
            </a:r>
            <a:endParaRPr lang="en-US" altLang="zh-CN" dirty="0">
              <a:latin typeface="Abadi" panose="020B0604020104020204" pitchFamily="34" charset="0"/>
              <a:cs typeface="Calibri" panose="020F0502020204030204" pitchFamily="34" charset="0"/>
            </a:endParaRPr>
          </a:p>
        </p:txBody>
      </p:sp>
      <p:cxnSp>
        <p:nvCxnSpPr>
          <p:cNvPr id="78" name="连接符: 肘形 77">
            <a:extLst>
              <a:ext uri="{FF2B5EF4-FFF2-40B4-BE49-F238E27FC236}">
                <a16:creationId xmlns:a16="http://schemas.microsoft.com/office/drawing/2014/main" id="{1BA67C40-6BF0-A7CE-10CC-FF8777BF28C8}"/>
              </a:ext>
            </a:extLst>
          </p:cNvPr>
          <p:cNvCxnSpPr>
            <a:cxnSpLocks/>
            <a:stCxn id="48" idx="0"/>
            <a:endCxn id="76" idx="0"/>
          </p:cNvCxnSpPr>
          <p:nvPr/>
        </p:nvCxnSpPr>
        <p:spPr>
          <a:xfrm rot="5400000" flipH="1" flipV="1">
            <a:off x="5283309" y="1928539"/>
            <a:ext cx="10602" cy="3853365"/>
          </a:xfrm>
          <a:prstGeom prst="bentConnector3">
            <a:avLst>
              <a:gd name="adj1" fmla="val 2256197"/>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a:extLst>
              <a:ext uri="{FF2B5EF4-FFF2-40B4-BE49-F238E27FC236}">
                <a16:creationId xmlns:a16="http://schemas.microsoft.com/office/drawing/2014/main" id="{7D73B2D3-515C-494F-E0AC-447B8589CB29}"/>
              </a:ext>
            </a:extLst>
          </p:cNvPr>
          <p:cNvCxnSpPr>
            <a:cxnSpLocks/>
            <a:stCxn id="76" idx="2"/>
            <a:endCxn id="43" idx="0"/>
          </p:cNvCxnSpPr>
          <p:nvPr/>
        </p:nvCxnSpPr>
        <p:spPr>
          <a:xfrm>
            <a:off x="7215293" y="4757970"/>
            <a:ext cx="6350" cy="6789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85" name="图片 84">
            <a:extLst>
              <a:ext uri="{FF2B5EF4-FFF2-40B4-BE49-F238E27FC236}">
                <a16:creationId xmlns:a16="http://schemas.microsoft.com/office/drawing/2014/main" id="{4B07D616-07B2-6486-ACC6-389FECD71243}"/>
              </a:ext>
            </a:extLst>
          </p:cNvPr>
          <p:cNvPicPr>
            <a:picLocks noChangeAspect="1"/>
          </p:cNvPicPr>
          <p:nvPr/>
        </p:nvPicPr>
        <p:blipFill>
          <a:blip r:embed="rId6"/>
          <a:stretch>
            <a:fillRect/>
          </a:stretch>
        </p:blipFill>
        <p:spPr>
          <a:xfrm>
            <a:off x="7378966" y="4903274"/>
            <a:ext cx="410341" cy="410341"/>
          </a:xfrm>
          <a:prstGeom prst="rect">
            <a:avLst/>
          </a:prstGeom>
        </p:spPr>
      </p:pic>
      <p:sp>
        <p:nvSpPr>
          <p:cNvPr id="86" name="文本框 85">
            <a:extLst>
              <a:ext uri="{FF2B5EF4-FFF2-40B4-BE49-F238E27FC236}">
                <a16:creationId xmlns:a16="http://schemas.microsoft.com/office/drawing/2014/main" id="{5E26F7CB-D7AB-DC11-7198-EEB3C28003C7}"/>
              </a:ext>
            </a:extLst>
          </p:cNvPr>
          <p:cNvSpPr txBox="1"/>
          <p:nvPr/>
        </p:nvSpPr>
        <p:spPr>
          <a:xfrm>
            <a:off x="6486173" y="4908389"/>
            <a:ext cx="723275" cy="400110"/>
          </a:xfrm>
          <a:prstGeom prst="rect">
            <a:avLst/>
          </a:prstGeom>
          <a:noFill/>
        </p:spPr>
        <p:txBody>
          <a:bodyPr wrap="none" rtlCol="0">
            <a:spAutoFit/>
          </a:bodyPr>
          <a:lstStyle/>
          <a:p>
            <a:r>
              <a:rPr lang="en-US" altLang="zh-CN" sz="2000" dirty="0">
                <a:latin typeface="Abadi" panose="020B0604020104020204" pitchFamily="34" charset="0"/>
              </a:rPr>
              <a:t>Train</a:t>
            </a:r>
            <a:endParaRPr lang="zh-CN" altLang="en-US" sz="2000" dirty="0">
              <a:latin typeface="Abadi" panose="020B0604020104020204" pitchFamily="34" charset="0"/>
            </a:endParaRPr>
          </a:p>
        </p:txBody>
      </p:sp>
      <p:cxnSp>
        <p:nvCxnSpPr>
          <p:cNvPr id="87" name="连接符: 肘形 86">
            <a:extLst>
              <a:ext uri="{FF2B5EF4-FFF2-40B4-BE49-F238E27FC236}">
                <a16:creationId xmlns:a16="http://schemas.microsoft.com/office/drawing/2014/main" id="{B411AF89-2866-7946-97EB-49AC1FDFBC46}"/>
              </a:ext>
            </a:extLst>
          </p:cNvPr>
          <p:cNvCxnSpPr>
            <a:cxnSpLocks/>
            <a:stCxn id="43" idx="2"/>
            <a:endCxn id="48" idx="2"/>
          </p:cNvCxnSpPr>
          <p:nvPr/>
        </p:nvCxnSpPr>
        <p:spPr>
          <a:xfrm rot="5400000" flipH="1">
            <a:off x="5260623" y="4163525"/>
            <a:ext cx="62325" cy="3859715"/>
          </a:xfrm>
          <a:prstGeom prst="bentConnector3">
            <a:avLst>
              <a:gd name="adj1" fmla="val -366787"/>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文本框 90">
                <a:extLst>
                  <a:ext uri="{FF2B5EF4-FFF2-40B4-BE49-F238E27FC236}">
                    <a16:creationId xmlns:a16="http://schemas.microsoft.com/office/drawing/2014/main" id="{BF3B8E58-80C5-6981-888A-8032C8FE24FB}"/>
                  </a:ext>
                </a:extLst>
              </p:cNvPr>
              <p:cNvSpPr txBox="1"/>
              <p:nvPr/>
            </p:nvSpPr>
            <p:spPr>
              <a:xfrm>
                <a:off x="5013185" y="6352379"/>
                <a:ext cx="789126"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i="1">
                              <a:latin typeface="Cambria Math" panose="02040503050406030204" pitchFamily="18" charset="0"/>
                              <a:cs typeface="Calibri" panose="020F0502020204030204" pitchFamily="34" charset="0"/>
                            </a:rPr>
                            <m:t>𝜃</m:t>
                          </m:r>
                        </m:e>
                        <m:sub>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+1</m:t>
                          </m:r>
                        </m:sub>
                      </m:sSub>
                    </m:oMath>
                  </m:oMathPara>
                </a14:m>
                <a:endParaRPr lang="zh-CN" altLang="en-US" sz="2000" dirty="0">
                  <a:latin typeface="Abadi" panose="020B0604020104020204" pitchFamily="34" charset="0"/>
                </a:endParaRPr>
              </a:p>
            </p:txBody>
          </p:sp>
        </mc:Choice>
        <mc:Fallback xmlns="">
          <p:sp>
            <p:nvSpPr>
              <p:cNvPr id="91" name="文本框 90">
                <a:extLst>
                  <a:ext uri="{FF2B5EF4-FFF2-40B4-BE49-F238E27FC236}">
                    <a16:creationId xmlns:a16="http://schemas.microsoft.com/office/drawing/2014/main" id="{BF3B8E58-80C5-6981-888A-8032C8FE24FB}"/>
                  </a:ext>
                </a:extLst>
              </p:cNvPr>
              <p:cNvSpPr txBox="1">
                <a:spLocks noRot="1" noChangeAspect="1" noMove="1" noResize="1" noEditPoints="1" noAdjustHandles="1" noChangeArrowheads="1" noChangeShapeType="1" noTextEdit="1"/>
              </p:cNvSpPr>
              <p:nvPr/>
            </p:nvSpPr>
            <p:spPr>
              <a:xfrm>
                <a:off x="5013185" y="6352379"/>
                <a:ext cx="789126" cy="400110"/>
              </a:xfrm>
              <a:prstGeom prst="rect">
                <a:avLst/>
              </a:prstGeom>
              <a:blipFill>
                <a:blip r:embed="rId7"/>
                <a:stretch>
                  <a:fillRect b="-1515"/>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9E9679FA-638F-BF6B-23FF-D8F77B6F0585}"/>
              </a:ext>
            </a:extLst>
          </p:cNvPr>
          <p:cNvPicPr>
            <a:picLocks noChangeAspect="1"/>
          </p:cNvPicPr>
          <p:nvPr/>
        </p:nvPicPr>
        <p:blipFill>
          <a:blip r:embed="rId8"/>
          <a:stretch>
            <a:fillRect/>
          </a:stretch>
        </p:blipFill>
        <p:spPr>
          <a:xfrm>
            <a:off x="478211" y="1895711"/>
            <a:ext cx="667173" cy="667173"/>
          </a:xfrm>
          <a:prstGeom prst="rect">
            <a:avLst/>
          </a:prstGeom>
        </p:spPr>
      </p:pic>
      <p:sp>
        <p:nvSpPr>
          <p:cNvPr id="9" name="文本框 8">
            <a:extLst>
              <a:ext uri="{FF2B5EF4-FFF2-40B4-BE49-F238E27FC236}">
                <a16:creationId xmlns:a16="http://schemas.microsoft.com/office/drawing/2014/main" id="{791DE342-8D16-49BB-44AB-E639DACBE1E4}"/>
              </a:ext>
            </a:extLst>
          </p:cNvPr>
          <p:cNvSpPr txBox="1"/>
          <p:nvPr/>
        </p:nvSpPr>
        <p:spPr>
          <a:xfrm>
            <a:off x="1311210" y="1929488"/>
            <a:ext cx="10140562" cy="1430179"/>
          </a:xfrm>
          <a:prstGeom prst="roundRect">
            <a:avLst/>
          </a:prstGeom>
          <a:solidFill>
            <a:schemeClr val="accent2">
              <a:lumMod val="20000"/>
              <a:lumOff val="80000"/>
            </a:schemeClr>
          </a:solidFill>
        </p:spPr>
        <p:txBody>
          <a:bodyPr wrap="square" rtlCol="0">
            <a:spAutoFit/>
          </a:bodyPr>
          <a:lstStyle/>
          <a:p>
            <a:pPr>
              <a:spcBef>
                <a:spcPts val="600"/>
              </a:spcBef>
            </a:pPr>
            <a:r>
              <a:rPr lang="en-US" altLang="zh-CN" sz="2400" dirty="0">
                <a:latin typeface="Abadi" panose="020B0604020104020204" pitchFamily="34" charset="0"/>
              </a:rPr>
              <a:t>DD-LRNA: Significantly reduce the fine-tuning costs of LLM.</a:t>
            </a:r>
          </a:p>
          <a:p>
            <a:pPr marL="342900" indent="-342900">
              <a:spcBef>
                <a:spcPts val="600"/>
              </a:spcBef>
              <a:buFont typeface="Wingdings" panose="05000000000000000000" pitchFamily="2" charset="2"/>
              <a:buChar char="p"/>
            </a:pPr>
            <a:r>
              <a:rPr lang="en-US" altLang="zh-CN" sz="2200" dirty="0">
                <a:solidFill>
                  <a:srgbClr val="7030A0"/>
                </a:solidFill>
                <a:latin typeface="Abadi" panose="020B0604020104020204" pitchFamily="34" charset="0"/>
                <a:cs typeface="Calibri" panose="020F0502020204030204" pitchFamily="34" charset="0"/>
              </a:rPr>
              <a:t>Remove interactions between LLM and environments </a:t>
            </a:r>
            <a:r>
              <a:rPr lang="en-US" altLang="zh-CN" sz="2200" dirty="0">
                <a:latin typeface="Abadi" panose="020B0604020104020204" pitchFamily="34" charset="0"/>
                <a:cs typeface="Calibri" panose="020F0502020204030204" pitchFamily="34" charset="0"/>
              </a:rPr>
              <a:t>based on data-driven RL.</a:t>
            </a:r>
          </a:p>
          <a:p>
            <a:pPr marL="342900" indent="-342900">
              <a:spcBef>
                <a:spcPts val="600"/>
              </a:spcBef>
              <a:buFont typeface="Wingdings" panose="05000000000000000000" pitchFamily="2" charset="2"/>
              <a:buChar char="p"/>
            </a:pPr>
            <a:r>
              <a:rPr lang="en-US" altLang="zh-CN" sz="2200" dirty="0">
                <a:solidFill>
                  <a:srgbClr val="7030A0"/>
                </a:solidFill>
                <a:latin typeface="Abadi" panose="020B0604020104020204" pitchFamily="34" charset="0"/>
                <a:cs typeface="Calibri" panose="020F0502020204030204" pitchFamily="34" charset="0"/>
              </a:rPr>
              <a:t>Insert low-rank matrices </a:t>
            </a:r>
            <a:r>
              <a:rPr lang="en-US" altLang="zh-CN" sz="2200" dirty="0">
                <a:latin typeface="Abadi" panose="020B0604020104020204" pitchFamily="34" charset="0"/>
                <a:cs typeface="Calibri" panose="020F0502020204030204" pitchFamily="34" charset="0"/>
              </a:rPr>
              <a:t>to reduce the number of trainable parameters.</a:t>
            </a:r>
          </a:p>
        </p:txBody>
      </p:sp>
      <p:sp>
        <p:nvSpPr>
          <p:cNvPr id="11" name="矩形 10">
            <a:extLst>
              <a:ext uri="{FF2B5EF4-FFF2-40B4-BE49-F238E27FC236}">
                <a16:creationId xmlns:a16="http://schemas.microsoft.com/office/drawing/2014/main" id="{D2E47194-AE36-DFDD-E979-A4D26603A959}"/>
              </a:ext>
            </a:extLst>
          </p:cNvPr>
          <p:cNvSpPr/>
          <p:nvPr/>
        </p:nvSpPr>
        <p:spPr>
          <a:xfrm>
            <a:off x="3737309" y="4663169"/>
            <a:ext cx="1639118" cy="688960"/>
          </a:xfrm>
          <a:prstGeom prst="rect">
            <a:avLst/>
          </a:prstGeom>
          <a:solidFill>
            <a:schemeClr val="accent5">
              <a:lumMod val="40000"/>
              <a:lumOff val="6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vert="horz" rtlCol="0" anchor="ctr"/>
          <a:lstStyle/>
          <a:p>
            <a:pPr algn="ctr"/>
            <a:r>
              <a:rPr lang="en-US" altLang="zh-CN" sz="2000" dirty="0">
                <a:solidFill>
                  <a:schemeClr val="tx1"/>
                </a:solidFill>
                <a:latin typeface="Abadi" panose="020B0604020104020204" pitchFamily="34" charset="0"/>
                <a:cs typeface="Calibri" panose="020F0502020204030204" pitchFamily="34" charset="0"/>
              </a:rPr>
              <a:t>Existing non-LLM Policy</a:t>
            </a:r>
            <a:endParaRPr lang="zh-CN" altLang="en-US" dirty="0">
              <a:solidFill>
                <a:schemeClr val="tx1"/>
              </a:solidFill>
              <a:latin typeface="Abadi" panose="020B0604020104020204" pitchFamily="34" charset="0"/>
              <a:cs typeface="Calibri" panose="020F0502020204030204" pitchFamily="34" charset="0"/>
            </a:endParaRPr>
          </a:p>
        </p:txBody>
      </p:sp>
      <p:sp>
        <p:nvSpPr>
          <p:cNvPr id="12" name="矩形 11">
            <a:extLst>
              <a:ext uri="{FF2B5EF4-FFF2-40B4-BE49-F238E27FC236}">
                <a16:creationId xmlns:a16="http://schemas.microsoft.com/office/drawing/2014/main" id="{0A011812-06B9-C38E-4BEC-D39B978B261F}"/>
              </a:ext>
            </a:extLst>
          </p:cNvPr>
          <p:cNvSpPr/>
          <p:nvPr/>
        </p:nvSpPr>
        <p:spPr>
          <a:xfrm>
            <a:off x="6472955" y="5437532"/>
            <a:ext cx="1497908" cy="687600"/>
          </a:xfrm>
          <a:prstGeom prst="rect">
            <a:avLst/>
          </a:prstGeom>
          <a:solidFill>
            <a:srgbClr val="EBFDFA"/>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vert="horz" rtlCol="0" anchor="ctr"/>
          <a:lstStyle/>
          <a:p>
            <a:pPr algn="ctr"/>
            <a:r>
              <a:rPr lang="en-US" altLang="zh-CN" sz="2000" dirty="0">
                <a:solidFill>
                  <a:schemeClr val="tx1"/>
                </a:solidFill>
                <a:latin typeface="Abadi" panose="020B0604020104020204" pitchFamily="34" charset="0"/>
                <a:cs typeface="Calibri" panose="020F0502020204030204" pitchFamily="34" charset="0"/>
              </a:rPr>
              <a:t>Low-Rank Matrices</a:t>
            </a:r>
            <a:endParaRPr lang="zh-CN" altLang="en-US" dirty="0">
              <a:solidFill>
                <a:schemeClr val="tx1"/>
              </a:solidFill>
              <a:latin typeface="Abadi" panose="020B0604020104020204" pitchFamily="34" charset="0"/>
              <a:cs typeface="Calibri" panose="020F0502020204030204" pitchFamily="34" charset="0"/>
            </a:endParaRPr>
          </a:p>
        </p:txBody>
      </p:sp>
      <p:pic>
        <p:nvPicPr>
          <p:cNvPr id="92" name="图片 91">
            <a:extLst>
              <a:ext uri="{FF2B5EF4-FFF2-40B4-BE49-F238E27FC236}">
                <a16:creationId xmlns:a16="http://schemas.microsoft.com/office/drawing/2014/main" id="{AC4456F3-21D9-0299-5A66-0B170CDA58E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772878" y="5308499"/>
            <a:ext cx="347504" cy="347504"/>
          </a:xfrm>
          <a:prstGeom prst="rect">
            <a:avLst/>
          </a:prstGeom>
        </p:spPr>
      </p:pic>
      <p:sp>
        <p:nvSpPr>
          <p:cNvPr id="15" name="矩形 14">
            <a:extLst>
              <a:ext uri="{FF2B5EF4-FFF2-40B4-BE49-F238E27FC236}">
                <a16:creationId xmlns:a16="http://schemas.microsoft.com/office/drawing/2014/main" id="{DA6A09CF-7707-2246-4740-B16A9AED8B1C}"/>
              </a:ext>
            </a:extLst>
          </p:cNvPr>
          <p:cNvSpPr/>
          <p:nvPr/>
        </p:nvSpPr>
        <p:spPr>
          <a:xfrm>
            <a:off x="8629465" y="5436944"/>
            <a:ext cx="1497908" cy="687600"/>
          </a:xfrm>
          <a:prstGeom prst="rect">
            <a:avLst/>
          </a:prstGeom>
          <a:solidFill>
            <a:srgbClr val="EBFDFA"/>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vert="horz" rtlCol="0" anchor="ctr"/>
          <a:lstStyle/>
          <a:p>
            <a:pPr algn="ctr"/>
            <a:r>
              <a:rPr lang="en-US" altLang="zh-CN" sz="2400" dirty="0">
                <a:solidFill>
                  <a:schemeClr val="tx1"/>
                </a:solidFill>
                <a:latin typeface="Abadi" panose="020B0604020104020204" pitchFamily="34" charset="0"/>
                <a:cs typeface="Calibri" panose="020F0502020204030204" pitchFamily="34" charset="0"/>
              </a:rPr>
              <a:t>LLM</a:t>
            </a:r>
            <a:endParaRPr lang="zh-CN" altLang="en-US" sz="2000" dirty="0">
              <a:solidFill>
                <a:schemeClr val="tx1"/>
              </a:solidFill>
              <a:latin typeface="Abadi" panose="020B0604020104020204" pitchFamily="34" charset="0"/>
              <a:cs typeface="Calibri" panose="020F0502020204030204" pitchFamily="34" charset="0"/>
            </a:endParaRPr>
          </a:p>
        </p:txBody>
      </p:sp>
      <p:pic>
        <p:nvPicPr>
          <p:cNvPr id="16" name="图片 15">
            <a:extLst>
              <a:ext uri="{FF2B5EF4-FFF2-40B4-BE49-F238E27FC236}">
                <a16:creationId xmlns:a16="http://schemas.microsoft.com/office/drawing/2014/main" id="{72F730C5-D9CA-559C-CA49-FCCA49FB4467}"/>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864197" y="5300449"/>
            <a:ext cx="383259" cy="383259"/>
          </a:xfrm>
          <a:prstGeom prst="rect">
            <a:avLst/>
          </a:prstGeom>
        </p:spPr>
      </p:pic>
      <p:sp>
        <p:nvSpPr>
          <p:cNvPr id="17" name="椭圆 16">
            <a:extLst>
              <a:ext uri="{FF2B5EF4-FFF2-40B4-BE49-F238E27FC236}">
                <a16:creationId xmlns:a16="http://schemas.microsoft.com/office/drawing/2014/main" id="{847409C2-B633-1DDC-DAF4-366E4207B58A}"/>
              </a:ext>
            </a:extLst>
          </p:cNvPr>
          <p:cNvSpPr/>
          <p:nvPr/>
        </p:nvSpPr>
        <p:spPr>
          <a:xfrm>
            <a:off x="8104512" y="5591488"/>
            <a:ext cx="378511" cy="378511"/>
          </a:xfrm>
          <a:prstGeom prst="ellipse">
            <a:avLst/>
          </a:prstGeom>
          <a:solidFill>
            <a:schemeClr val="accent4">
              <a:lumMod val="20000"/>
              <a:lumOff val="8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Abadi" panose="020B0604020104020204" pitchFamily="34" charset="0"/>
              </a:rPr>
              <a:t>+</a:t>
            </a:r>
            <a:endParaRPr lang="zh-CN" altLang="en-US" sz="2000" dirty="0">
              <a:solidFill>
                <a:schemeClr val="tx1"/>
              </a:solidFill>
              <a:latin typeface="Abadi" panose="020B0604020104020204" pitchFamily="34" charset="0"/>
            </a:endParaRPr>
          </a:p>
        </p:txBody>
      </p:sp>
      <p:sp>
        <p:nvSpPr>
          <p:cNvPr id="21" name="文本框 20">
            <a:extLst>
              <a:ext uri="{FF2B5EF4-FFF2-40B4-BE49-F238E27FC236}">
                <a16:creationId xmlns:a16="http://schemas.microsoft.com/office/drawing/2014/main" id="{E0127A9E-9146-75D9-95E4-8EB6D4D7ED9D}"/>
              </a:ext>
            </a:extLst>
          </p:cNvPr>
          <p:cNvSpPr txBox="1"/>
          <p:nvPr/>
        </p:nvSpPr>
        <p:spPr>
          <a:xfrm>
            <a:off x="9880068" y="3354219"/>
            <a:ext cx="2063219" cy="707886"/>
          </a:xfrm>
          <a:prstGeom prst="rect">
            <a:avLst/>
          </a:prstGeom>
          <a:noFill/>
        </p:spPr>
        <p:txBody>
          <a:bodyPr wrap="square">
            <a:spAutoFit/>
          </a:bodyPr>
          <a:lstStyle/>
          <a:p>
            <a:r>
              <a:rPr lang="en-US" altLang="zh-CN" sz="2000" dirty="0">
                <a:solidFill>
                  <a:srgbClr val="7030A0"/>
                </a:solidFill>
                <a:latin typeface="Abadi" panose="020B0604020104020204" pitchFamily="34" charset="0"/>
                <a:cs typeface="Calibri" panose="020F0502020204030204" pitchFamily="34" charset="0"/>
              </a:rPr>
              <a:t>Reduce &gt;30% training time</a:t>
            </a:r>
            <a:endParaRPr lang="zh-CN" altLang="en-US" sz="2000" dirty="0"/>
          </a:p>
        </p:txBody>
      </p:sp>
      <p:cxnSp>
        <p:nvCxnSpPr>
          <p:cNvPr id="24" name="直接箭头连接符 23">
            <a:extLst>
              <a:ext uri="{FF2B5EF4-FFF2-40B4-BE49-F238E27FC236}">
                <a16:creationId xmlns:a16="http://schemas.microsoft.com/office/drawing/2014/main" id="{128399A2-3573-C3A5-099E-B9A7A6B02CEE}"/>
              </a:ext>
            </a:extLst>
          </p:cNvPr>
          <p:cNvCxnSpPr>
            <a:cxnSpLocks/>
          </p:cNvCxnSpPr>
          <p:nvPr/>
        </p:nvCxnSpPr>
        <p:spPr>
          <a:xfrm>
            <a:off x="8658229" y="4566850"/>
            <a:ext cx="1205968" cy="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2F5237B9-DB07-F6B8-7316-F1D0AE8C3E0D}"/>
              </a:ext>
            </a:extLst>
          </p:cNvPr>
          <p:cNvSpPr txBox="1"/>
          <p:nvPr/>
        </p:nvSpPr>
        <p:spPr>
          <a:xfrm>
            <a:off x="9880068" y="4212907"/>
            <a:ext cx="2063219" cy="707886"/>
          </a:xfrm>
          <a:prstGeom prst="rect">
            <a:avLst/>
          </a:prstGeom>
          <a:noFill/>
        </p:spPr>
        <p:txBody>
          <a:bodyPr wrap="square">
            <a:spAutoFit/>
          </a:bodyPr>
          <a:lstStyle/>
          <a:p>
            <a:r>
              <a:rPr lang="en-US" altLang="zh-CN" sz="2000" dirty="0">
                <a:solidFill>
                  <a:srgbClr val="7030A0"/>
                </a:solidFill>
                <a:latin typeface="Abadi" panose="020B0604020104020204" pitchFamily="34" charset="0"/>
                <a:cs typeface="Calibri" panose="020F0502020204030204" pitchFamily="34" charset="0"/>
              </a:rPr>
              <a:t>Reduce &gt;15% training time</a:t>
            </a:r>
            <a:endParaRPr lang="zh-CN" altLang="en-US" sz="2000" dirty="0"/>
          </a:p>
        </p:txBody>
      </p:sp>
      <p:cxnSp>
        <p:nvCxnSpPr>
          <p:cNvPr id="30" name="直接连接符 29">
            <a:extLst>
              <a:ext uri="{FF2B5EF4-FFF2-40B4-BE49-F238E27FC236}">
                <a16:creationId xmlns:a16="http://schemas.microsoft.com/office/drawing/2014/main" id="{1B4BFC92-569D-AC93-97B6-5B8690B0AF50}"/>
              </a:ext>
            </a:extLst>
          </p:cNvPr>
          <p:cNvCxnSpPr>
            <a:cxnSpLocks/>
          </p:cNvCxnSpPr>
          <p:nvPr/>
        </p:nvCxnSpPr>
        <p:spPr>
          <a:xfrm>
            <a:off x="8658229" y="3269212"/>
            <a:ext cx="0" cy="1305414"/>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76D02C26-7E50-317C-AAE9-CB0C1D56EC0D}"/>
              </a:ext>
            </a:extLst>
          </p:cNvPr>
          <p:cNvCxnSpPr>
            <a:cxnSpLocks/>
          </p:cNvCxnSpPr>
          <p:nvPr/>
        </p:nvCxnSpPr>
        <p:spPr>
          <a:xfrm>
            <a:off x="10774436" y="2842727"/>
            <a:ext cx="0" cy="586273"/>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2694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down)">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xit" presetSubtype="4" fill="hold" nodeType="clickEffect">
                                  <p:stCondLst>
                                    <p:cond delay="0"/>
                                  </p:stCondLst>
                                  <p:childTnLst>
                                    <p:animEffect transition="out" filter="wipe(down)">
                                      <p:cBhvr>
                                        <p:cTn id="15" dur="500"/>
                                        <p:tgtEl>
                                          <p:spTgt spid="87"/>
                                        </p:tgtEl>
                                      </p:cBhvr>
                                    </p:animEffect>
                                    <p:set>
                                      <p:cBhvr>
                                        <p:cTn id="16" dur="1" fill="hold">
                                          <p:stCondLst>
                                            <p:cond delay="499"/>
                                          </p:stCondLst>
                                        </p:cTn>
                                        <p:tgtEl>
                                          <p:spTgt spid="87"/>
                                        </p:tgtEl>
                                        <p:attrNameLst>
                                          <p:attrName>style.visibility</p:attrName>
                                        </p:attrNameLst>
                                      </p:cBhvr>
                                      <p:to>
                                        <p:strVal val="hidden"/>
                                      </p:to>
                                    </p:set>
                                  </p:childTnLst>
                                </p:cTn>
                              </p:par>
                              <p:par>
                                <p:cTn id="17" presetID="22" presetClass="exit" presetSubtype="4" fill="hold" grpId="0" nodeType="withEffect">
                                  <p:stCondLst>
                                    <p:cond delay="0"/>
                                  </p:stCondLst>
                                  <p:childTnLst>
                                    <p:animEffect transition="out" filter="wipe(down)">
                                      <p:cBhvr>
                                        <p:cTn id="18" dur="500"/>
                                        <p:tgtEl>
                                          <p:spTgt spid="91"/>
                                        </p:tgtEl>
                                      </p:cBhvr>
                                    </p:animEffect>
                                    <p:set>
                                      <p:cBhvr>
                                        <p:cTn id="19" dur="1" fill="hold">
                                          <p:stCondLst>
                                            <p:cond delay="499"/>
                                          </p:stCondLst>
                                        </p:cTn>
                                        <p:tgtEl>
                                          <p:spTgt spid="91"/>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2"/>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down)">
                                      <p:cBhvr>
                                        <p:cTn id="34" dur="500"/>
                                        <p:tgtEl>
                                          <p:spTgt spid="12"/>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down)">
                                      <p:cBhvr>
                                        <p:cTn id="37" dur="500"/>
                                        <p:tgtEl>
                                          <p:spTgt spid="17"/>
                                        </p:tgtEl>
                                      </p:cBhvr>
                                    </p:animEffect>
                                  </p:childTnLst>
                                </p:cTn>
                              </p:par>
                              <p:par>
                                <p:cTn id="38" presetID="22" presetClass="entr" presetSubtype="4" fill="hold"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down)">
                                      <p:cBhvr>
                                        <p:cTn id="40" dur="500"/>
                                        <p:tgtEl>
                                          <p:spTgt spid="16"/>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wipe(down)">
                                      <p:cBhvr>
                                        <p:cTn id="43" dur="500"/>
                                        <p:tgtEl>
                                          <p:spTgt spid="15"/>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30"/>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24"/>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11" grpId="0" animBg="1"/>
      <p:bldP spid="12" grpId="0" animBg="1"/>
      <p:bldP spid="15" grpId="0" animBg="1"/>
      <p:bldP spid="17" grpId="0" animBg="1"/>
      <p:bldP spid="21" grpId="0"/>
      <p:bldP spid="2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0346" y="1029596"/>
            <a:ext cx="11711305" cy="4602854"/>
          </a:xfrm>
        </p:spPr>
        <p:txBody>
          <a:bodyPr anchor="ctr">
            <a:normAutofit/>
          </a:bodyPr>
          <a:lstStyle/>
          <a:p>
            <a:r>
              <a:rPr lang="en-US" sz="4400" u="sng" dirty="0">
                <a:solidFill>
                  <a:srgbClr val="C00000"/>
                </a:solidFill>
                <a:latin typeface="Abadi" panose="020B0604020104020204" pitchFamily="34" charset="0"/>
                <a:ea typeface="黑体" panose="02010609060101010101" pitchFamily="49" charset="-122"/>
              </a:rPr>
              <a:t>Part 4</a:t>
            </a:r>
            <a:br>
              <a:rPr lang="en-US" sz="4400" dirty="0">
                <a:solidFill>
                  <a:srgbClr val="C00000"/>
                </a:solidFill>
                <a:latin typeface="Abadi" panose="020B0604020104020204" pitchFamily="34" charset="0"/>
                <a:ea typeface="黑体" panose="02010609060101010101" pitchFamily="49" charset="-122"/>
              </a:rPr>
            </a:br>
            <a:r>
              <a:rPr lang="en-US" sz="4400" dirty="0">
                <a:solidFill>
                  <a:schemeClr val="bg1">
                    <a:lumMod val="75000"/>
                  </a:schemeClr>
                </a:solidFill>
                <a:latin typeface="Abadi" panose="020B0604020104020204" pitchFamily="34" charset="0"/>
                <a:ea typeface="黑体" panose="02010609060101010101" pitchFamily="49" charset="-122"/>
              </a:rPr>
              <a:t>Why, What, How, </a:t>
            </a:r>
            <a:r>
              <a:rPr lang="en-US" sz="4400" dirty="0">
                <a:solidFill>
                  <a:srgbClr val="C00000"/>
                </a:solidFill>
                <a:latin typeface="Abadi" panose="020B0604020104020204" pitchFamily="34" charset="0"/>
                <a:ea typeface="黑体" panose="02010609060101010101" pitchFamily="49" charset="-122"/>
              </a:rPr>
              <a:t>Evaluation</a:t>
            </a:r>
          </a:p>
        </p:txBody>
      </p:sp>
      <p:sp>
        <p:nvSpPr>
          <p:cNvPr id="4" name="Slide Number Placeholder 3"/>
          <p:cNvSpPr>
            <a:spLocks noGrp="1"/>
          </p:cNvSpPr>
          <p:nvPr>
            <p:ph type="sldNum" sz="quarter" idx="12"/>
          </p:nvPr>
        </p:nvSpPr>
        <p:spPr>
          <a:xfrm>
            <a:off x="9448800" y="6492875"/>
            <a:ext cx="2743200" cy="365125"/>
          </a:xfrm>
        </p:spPr>
        <p:txBody>
          <a:bodyPr/>
          <a:lstStyle/>
          <a:p>
            <a:fld id="{F2CE9AF3-E478-4743-B934-A2BE37569EF9}" type="slidenum">
              <a:rPr lang="zh-CN" altLang="en-US" smtClean="0"/>
              <a:t>19</a:t>
            </a:fld>
            <a:endParaRPr lang="zh-CN" altLang="en-US" dirty="0"/>
          </a:p>
        </p:txBody>
      </p:sp>
      <p:sp>
        <p:nvSpPr>
          <p:cNvPr id="3" name="TextBox 8">
            <a:extLst>
              <a:ext uri="{FF2B5EF4-FFF2-40B4-BE49-F238E27FC236}">
                <a16:creationId xmlns:a16="http://schemas.microsoft.com/office/drawing/2014/main" id="{405D1C52-55E4-12E6-1D8D-D32A52EF48D0}"/>
              </a:ext>
            </a:extLst>
          </p:cNvPr>
          <p:cNvSpPr txBox="1"/>
          <p:nvPr/>
        </p:nvSpPr>
        <p:spPr>
          <a:xfrm>
            <a:off x="2002218" y="4044409"/>
            <a:ext cx="8187559" cy="913070"/>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200" dirty="0">
                <a:solidFill>
                  <a:srgbClr val="C00000"/>
                </a:solidFill>
                <a:latin typeface="Abadi" panose="020B0604020104020204" pitchFamily="34" charset="0"/>
                <a:cs typeface="Calibri" panose="020F0502020204030204" pitchFamily="34" charset="0"/>
              </a:rPr>
              <a:t>Main Evaluation Results</a:t>
            </a:r>
            <a:br>
              <a:rPr lang="en-US" altLang="zh-CN" sz="3200" dirty="0">
                <a:solidFill>
                  <a:srgbClr val="C00000"/>
                </a:solidFill>
                <a:latin typeface="Abadi" panose="020B0604020104020204" pitchFamily="34" charset="0"/>
                <a:cs typeface="Calibri" panose="020F0502020204030204" pitchFamily="34" charset="0"/>
              </a:rPr>
            </a:br>
            <a:endParaRPr lang="en-US" altLang="zh-CN" sz="3200" baseline="30000" dirty="0">
              <a:solidFill>
                <a:srgbClr val="C00000"/>
              </a:solidFill>
              <a:latin typeface="Abadi" panose="020B0604020104020204" pitchFamily="34" charset="0"/>
              <a:cs typeface="Calibri" panose="020F0502020204030204" pitchFamily="34" charset="0"/>
            </a:endParaRPr>
          </a:p>
        </p:txBody>
      </p:sp>
    </p:spTree>
    <p:extLst>
      <p:ext uri="{BB962C8B-B14F-4D97-AF65-F5344CB8AC3E}">
        <p14:creationId xmlns:p14="http://schemas.microsoft.com/office/powerpoint/2010/main" val="257913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0346" y="1029596"/>
            <a:ext cx="11711305" cy="4602854"/>
          </a:xfrm>
        </p:spPr>
        <p:txBody>
          <a:bodyPr anchor="ctr">
            <a:normAutofit/>
          </a:bodyPr>
          <a:lstStyle/>
          <a:p>
            <a:r>
              <a:rPr lang="en-US" sz="4400" u="sng" dirty="0">
                <a:solidFill>
                  <a:srgbClr val="C00000"/>
                </a:solidFill>
                <a:latin typeface="Abadi" panose="020B0604020104020204" pitchFamily="34" charset="0"/>
                <a:ea typeface="黑体" panose="02010609060101010101" pitchFamily="49" charset="-122"/>
              </a:rPr>
              <a:t>Part 1</a:t>
            </a:r>
            <a:br>
              <a:rPr lang="en-US" sz="4400" dirty="0">
                <a:solidFill>
                  <a:srgbClr val="C00000"/>
                </a:solidFill>
                <a:latin typeface="Abadi" panose="020B0604020104020204" pitchFamily="34" charset="0"/>
                <a:ea typeface="黑体" panose="02010609060101010101" pitchFamily="49" charset="-122"/>
              </a:rPr>
            </a:br>
            <a:r>
              <a:rPr lang="en-US" sz="4400" dirty="0">
                <a:solidFill>
                  <a:srgbClr val="C00000"/>
                </a:solidFill>
                <a:latin typeface="Abadi" panose="020B0604020104020204" pitchFamily="34" charset="0"/>
                <a:ea typeface="黑体" panose="02010609060101010101" pitchFamily="49" charset="-122"/>
              </a:rPr>
              <a:t>Why</a:t>
            </a:r>
            <a:r>
              <a:rPr lang="en-US" sz="4400" dirty="0">
                <a:solidFill>
                  <a:schemeClr val="bg1">
                    <a:lumMod val="75000"/>
                  </a:schemeClr>
                </a:solidFill>
                <a:latin typeface="Abadi" panose="020B0604020104020204" pitchFamily="34" charset="0"/>
                <a:ea typeface="黑体" panose="02010609060101010101" pitchFamily="49" charset="-122"/>
              </a:rPr>
              <a:t>, What, How, </a:t>
            </a:r>
            <a:r>
              <a:rPr lang="en-US" altLang="zh-CN" sz="4400" dirty="0">
                <a:solidFill>
                  <a:schemeClr val="bg1">
                    <a:lumMod val="75000"/>
                  </a:schemeClr>
                </a:solidFill>
                <a:latin typeface="Abadi" panose="020B0604020104020204" pitchFamily="34" charset="0"/>
                <a:ea typeface="黑体" panose="02010609060101010101" pitchFamily="49" charset="-122"/>
              </a:rPr>
              <a:t>Evaluation</a:t>
            </a:r>
            <a:endParaRPr lang="en-US" sz="4400" dirty="0">
              <a:solidFill>
                <a:schemeClr val="bg1">
                  <a:lumMod val="75000"/>
                </a:schemeClr>
              </a:solidFill>
              <a:latin typeface="Abadi" panose="020B0604020104020204" pitchFamily="34" charset="0"/>
              <a:ea typeface="黑体" panose="02010609060101010101" pitchFamily="49" charset="-122"/>
            </a:endParaRPr>
          </a:p>
        </p:txBody>
      </p:sp>
      <p:sp>
        <p:nvSpPr>
          <p:cNvPr id="4" name="Slide Number Placeholder 3"/>
          <p:cNvSpPr>
            <a:spLocks noGrp="1"/>
          </p:cNvSpPr>
          <p:nvPr>
            <p:ph type="sldNum" sz="quarter" idx="12"/>
          </p:nvPr>
        </p:nvSpPr>
        <p:spPr>
          <a:xfrm>
            <a:off x="9448800" y="6492875"/>
            <a:ext cx="2743200" cy="365125"/>
          </a:xfrm>
        </p:spPr>
        <p:txBody>
          <a:bodyPr/>
          <a:lstStyle/>
          <a:p>
            <a:fld id="{F2CE9AF3-E478-4743-B934-A2BE37569EF9}" type="slidenum">
              <a:rPr lang="zh-CN" altLang="en-US" smtClean="0"/>
              <a:t>2</a:t>
            </a:fld>
            <a:endParaRPr lang="zh-CN" altLang="en-US" dirty="0"/>
          </a:p>
        </p:txBody>
      </p:sp>
      <p:sp>
        <p:nvSpPr>
          <p:cNvPr id="3" name="TextBox 8">
            <a:extLst>
              <a:ext uri="{FF2B5EF4-FFF2-40B4-BE49-F238E27FC236}">
                <a16:creationId xmlns:a16="http://schemas.microsoft.com/office/drawing/2014/main" id="{405D1C52-55E4-12E6-1D8D-D32A52EF48D0}"/>
              </a:ext>
            </a:extLst>
          </p:cNvPr>
          <p:cNvSpPr txBox="1"/>
          <p:nvPr/>
        </p:nvSpPr>
        <p:spPr>
          <a:xfrm>
            <a:off x="2002218" y="4044409"/>
            <a:ext cx="8187559" cy="58477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200" dirty="0">
                <a:solidFill>
                  <a:srgbClr val="C00000"/>
                </a:solidFill>
                <a:latin typeface="Abadi" panose="020B0604020104020204" pitchFamily="34" charset="0"/>
                <a:cs typeface="Calibri" panose="020F0502020204030204" pitchFamily="34" charset="0"/>
              </a:rPr>
              <a:t>Why we start this research</a:t>
            </a:r>
            <a:endParaRPr lang="en-US" altLang="zh-CN" sz="3200" baseline="30000" dirty="0">
              <a:solidFill>
                <a:srgbClr val="C00000"/>
              </a:solidFill>
              <a:latin typeface="Abadi" panose="020B0604020104020204" pitchFamily="34" charset="0"/>
              <a:cs typeface="Calibri" panose="020F0502020204030204" pitchFamily="34" charset="0"/>
            </a:endParaRPr>
          </a:p>
        </p:txBody>
      </p:sp>
    </p:spTree>
    <p:extLst>
      <p:ext uri="{BB962C8B-B14F-4D97-AF65-F5344CB8AC3E}">
        <p14:creationId xmlns:p14="http://schemas.microsoft.com/office/powerpoint/2010/main" val="30940800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7BB5B6-E180-58B8-2A5C-F84E03ADB0F9}"/>
              </a:ext>
            </a:extLst>
          </p:cNvPr>
          <p:cNvSpPr>
            <a:spLocks noGrp="1"/>
          </p:cNvSpPr>
          <p:nvPr>
            <p:ph type="title"/>
          </p:nvPr>
        </p:nvSpPr>
        <p:spPr>
          <a:xfrm>
            <a:off x="347870" y="19984"/>
            <a:ext cx="11449992" cy="1008668"/>
          </a:xfrm>
        </p:spPr>
        <p:txBody>
          <a:bodyPr/>
          <a:lstStyle/>
          <a:p>
            <a:r>
              <a:rPr lang="en-US" altLang="zh-CN" dirty="0">
                <a:latin typeface="Abadi" panose="020B0604020104020204" pitchFamily="34" charset="0"/>
              </a:rPr>
              <a:t>Experiments – Setup</a:t>
            </a:r>
            <a:endParaRPr lang="zh-CN" altLang="en-US" dirty="0"/>
          </a:p>
        </p:txBody>
      </p:sp>
      <p:sp>
        <p:nvSpPr>
          <p:cNvPr id="3" name="内容占位符 2">
            <a:extLst>
              <a:ext uri="{FF2B5EF4-FFF2-40B4-BE49-F238E27FC236}">
                <a16:creationId xmlns:a16="http://schemas.microsoft.com/office/drawing/2014/main" id="{C717CF68-5CDF-9181-CF0A-DD67D97C511A}"/>
              </a:ext>
            </a:extLst>
          </p:cNvPr>
          <p:cNvSpPr>
            <a:spLocks noGrp="1"/>
          </p:cNvSpPr>
          <p:nvPr>
            <p:ph idx="1"/>
          </p:nvPr>
        </p:nvSpPr>
        <p:spPr>
          <a:xfrm>
            <a:off x="347870" y="1149742"/>
            <a:ext cx="11513930" cy="5636724"/>
          </a:xfrm>
        </p:spPr>
        <p:txBody>
          <a:bodyPr>
            <a:normAutofit/>
          </a:bodyPr>
          <a:lstStyle/>
          <a:p>
            <a:pPr marL="0" indent="0">
              <a:lnSpc>
                <a:spcPct val="125000"/>
              </a:lnSpc>
              <a:buNone/>
            </a:pPr>
            <a:r>
              <a:rPr lang="en-US" altLang="zh-CN" sz="2400" b="1" dirty="0">
                <a:latin typeface="Abadi" panose="020B0604020104020204" pitchFamily="34" charset="0"/>
                <a:cs typeface="Calibri" panose="020F0502020204030204" pitchFamily="34" charset="0"/>
              </a:rPr>
              <a:t>Tasks: </a:t>
            </a:r>
            <a:r>
              <a:rPr lang="en-US" altLang="zh-CN" sz="2400" dirty="0">
                <a:solidFill>
                  <a:srgbClr val="7030A0"/>
                </a:solidFill>
                <a:latin typeface="Abadi" panose="020B0604020104020204" pitchFamily="34" charset="0"/>
                <a:cs typeface="Calibri" panose="020F0502020204030204" pitchFamily="34" charset="0"/>
              </a:rPr>
              <a:t>Viewport Prediction (VP), Adaptive Bitrate Streaming (ABR), Cluster Job Scheduling (CJS).</a:t>
            </a:r>
          </a:p>
          <a:p>
            <a:pPr marL="0" indent="0">
              <a:lnSpc>
                <a:spcPct val="125000"/>
              </a:lnSpc>
              <a:buNone/>
            </a:pPr>
            <a:r>
              <a:rPr lang="en-US" altLang="zh-CN" sz="2400" b="1" dirty="0">
                <a:latin typeface="Abadi" panose="020B0604020104020204" pitchFamily="34" charset="0"/>
                <a:cs typeface="Calibri" panose="020F0502020204030204" pitchFamily="34" charset="0"/>
              </a:rPr>
              <a:t>Metrics: </a:t>
            </a:r>
            <a:r>
              <a:rPr lang="en-US" altLang="zh-CN" sz="2400" dirty="0">
                <a:latin typeface="Abadi" panose="020B0604020104020204" pitchFamily="34" charset="0"/>
                <a:cs typeface="Calibri" panose="020F0502020204030204" pitchFamily="34" charset="0"/>
              </a:rPr>
              <a:t>Mean absolute error (MAE) for VP, Quality of Experience (</a:t>
            </a:r>
            <a:r>
              <a:rPr lang="en-US" altLang="zh-CN" sz="2400" dirty="0" err="1">
                <a:latin typeface="Abadi" panose="020B0604020104020204" pitchFamily="34" charset="0"/>
                <a:cs typeface="Calibri" panose="020F0502020204030204" pitchFamily="34" charset="0"/>
              </a:rPr>
              <a:t>QoE</a:t>
            </a:r>
            <a:r>
              <a:rPr lang="en-US" altLang="zh-CN" sz="2400" dirty="0">
                <a:latin typeface="Abadi" panose="020B0604020104020204" pitchFamily="34" charset="0"/>
                <a:cs typeface="Calibri" panose="020F0502020204030204" pitchFamily="34" charset="0"/>
              </a:rPr>
              <a:t>) for ABR,  job completion time (JCT) for CJS.</a:t>
            </a:r>
          </a:p>
          <a:p>
            <a:pPr marL="0" indent="0">
              <a:lnSpc>
                <a:spcPct val="125000"/>
              </a:lnSpc>
              <a:buNone/>
            </a:pPr>
            <a:r>
              <a:rPr lang="en-US" altLang="zh-CN" sz="2400" b="1" dirty="0">
                <a:latin typeface="Abadi" panose="020B0604020104020204" pitchFamily="34" charset="0"/>
                <a:cs typeface="Calibri" panose="020F0502020204030204" pitchFamily="34" charset="0"/>
              </a:rPr>
              <a:t>LLM: </a:t>
            </a:r>
            <a:r>
              <a:rPr lang="en-US" altLang="zh-CN" sz="2400" dirty="0">
                <a:latin typeface="Abadi" panose="020B0604020104020204" pitchFamily="34" charset="0"/>
                <a:cs typeface="Calibri" panose="020F0502020204030204" pitchFamily="34" charset="0"/>
              </a:rPr>
              <a:t>We use </a:t>
            </a:r>
            <a:r>
              <a:rPr lang="en-US" altLang="zh-CN" sz="2400" dirty="0">
                <a:solidFill>
                  <a:srgbClr val="7030A0"/>
                </a:solidFill>
                <a:latin typeface="Abadi" panose="020B0604020104020204" pitchFamily="34" charset="0"/>
                <a:cs typeface="Calibri" panose="020F0502020204030204" pitchFamily="34" charset="0"/>
              </a:rPr>
              <a:t>Llama2-7B as the default LLM.</a:t>
            </a:r>
            <a:endParaRPr lang="en-US" altLang="zh-CN" sz="2400" dirty="0">
              <a:latin typeface="Abadi" panose="020B0604020104020204" pitchFamily="34" charset="0"/>
              <a:cs typeface="Calibri" panose="020F0502020204030204" pitchFamily="34" charset="0"/>
            </a:endParaRPr>
          </a:p>
          <a:p>
            <a:pPr marL="0" indent="0">
              <a:lnSpc>
                <a:spcPct val="125000"/>
              </a:lnSpc>
              <a:buNone/>
            </a:pPr>
            <a:r>
              <a:rPr lang="en-US" altLang="zh-CN" sz="2400" b="1" dirty="0">
                <a:latin typeface="Abadi" panose="020B0604020104020204" pitchFamily="34" charset="0"/>
                <a:cs typeface="Calibri" panose="020F0502020204030204" pitchFamily="34" charset="0"/>
              </a:rPr>
              <a:t>Baselines: </a:t>
            </a:r>
            <a:r>
              <a:rPr lang="en-US" altLang="zh-CN" sz="2400" dirty="0">
                <a:solidFill>
                  <a:srgbClr val="7030A0"/>
                </a:solidFill>
                <a:latin typeface="Abadi" panose="020B0604020104020204" pitchFamily="34" charset="0"/>
                <a:cs typeface="Calibri" panose="020F0502020204030204" pitchFamily="34" charset="0"/>
              </a:rPr>
              <a:t>We compare the </a:t>
            </a:r>
            <a:r>
              <a:rPr lang="en-US" altLang="zh-CN" sz="2400" dirty="0" err="1">
                <a:solidFill>
                  <a:srgbClr val="7030A0"/>
                </a:solidFill>
                <a:latin typeface="Abadi" panose="020B0604020104020204" pitchFamily="34" charset="0"/>
                <a:cs typeface="Calibri" panose="020F0502020204030204" pitchFamily="34" charset="0"/>
              </a:rPr>
              <a:t>NetLLM</a:t>
            </a:r>
            <a:r>
              <a:rPr lang="en-US" altLang="zh-CN" sz="2400" dirty="0">
                <a:solidFill>
                  <a:srgbClr val="7030A0"/>
                </a:solidFill>
                <a:latin typeface="Abadi" panose="020B0604020104020204" pitchFamily="34" charset="0"/>
                <a:cs typeface="Calibri" panose="020F0502020204030204" pitchFamily="34" charset="0"/>
              </a:rPr>
              <a:t>-adapted Llama2 with three other state-of-the-art algorithms on each task.</a:t>
            </a:r>
          </a:p>
          <a:p>
            <a:pPr marL="0" indent="0">
              <a:lnSpc>
                <a:spcPct val="125000"/>
              </a:lnSpc>
              <a:buNone/>
            </a:pPr>
            <a:r>
              <a:rPr lang="en-US" altLang="zh-CN" sz="2400" b="1" dirty="0">
                <a:latin typeface="Abadi" panose="020B0604020104020204" pitchFamily="34" charset="0"/>
                <a:cs typeface="Calibri" panose="020F0502020204030204" pitchFamily="34" charset="0"/>
              </a:rPr>
              <a:t>Hardware: </a:t>
            </a:r>
            <a:r>
              <a:rPr lang="en-US" altLang="zh-CN" sz="2400" dirty="0">
                <a:latin typeface="Abadi" panose="020B0604020104020204" pitchFamily="34" charset="0"/>
                <a:cs typeface="Calibri" panose="020F0502020204030204" pitchFamily="34" charset="0"/>
              </a:rPr>
              <a:t>A Linux server equipped with eight Intel(R) Xeon(R) Gold 5318Y CPUs and two NVIDIA 40GB A100 GPUs.</a:t>
            </a:r>
            <a:endParaRPr lang="en-US" altLang="zh-CN" sz="2400" dirty="0">
              <a:solidFill>
                <a:srgbClr val="7030A0"/>
              </a:solidFill>
              <a:latin typeface="Abadi" panose="020B0604020104020204" pitchFamily="34" charset="0"/>
              <a:cs typeface="Calibri" panose="020F0502020204030204" pitchFamily="34" charset="0"/>
            </a:endParaRPr>
          </a:p>
        </p:txBody>
      </p:sp>
      <p:sp>
        <p:nvSpPr>
          <p:cNvPr id="51" name="灯片编号占位符 3">
            <a:extLst>
              <a:ext uri="{FF2B5EF4-FFF2-40B4-BE49-F238E27FC236}">
                <a16:creationId xmlns:a16="http://schemas.microsoft.com/office/drawing/2014/main" id="{F5B72F5B-16B7-0538-C43F-8C287ED319E4}"/>
              </a:ext>
            </a:extLst>
          </p:cNvPr>
          <p:cNvSpPr>
            <a:spLocks noGrp="1"/>
          </p:cNvSpPr>
          <p:nvPr>
            <p:ph type="sldNum" sz="quarter" idx="12"/>
          </p:nvPr>
        </p:nvSpPr>
        <p:spPr>
          <a:xfrm>
            <a:off x="9420519" y="6487720"/>
            <a:ext cx="2743200" cy="365125"/>
          </a:xfrm>
        </p:spPr>
        <p:txBody>
          <a:bodyPr/>
          <a:lstStyle/>
          <a:p>
            <a:fld id="{F2CE9AF3-E478-4743-B934-A2BE37569EF9}" type="slidenum">
              <a:rPr lang="zh-CN" altLang="en-US" smtClean="0"/>
              <a:t>20</a:t>
            </a:fld>
            <a:endParaRPr lang="zh-CN" altLang="en-US" dirty="0"/>
          </a:p>
        </p:txBody>
      </p:sp>
    </p:spTree>
    <p:extLst>
      <p:ext uri="{BB962C8B-B14F-4D97-AF65-F5344CB8AC3E}">
        <p14:creationId xmlns:p14="http://schemas.microsoft.com/office/powerpoint/2010/main" val="24276651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797BB5B6-E180-58B8-2A5C-F84E03ADB0F9}"/>
                  </a:ext>
                </a:extLst>
              </p:cNvPr>
              <p:cNvSpPr>
                <a:spLocks noGrp="1"/>
              </p:cNvSpPr>
              <p:nvPr>
                <p:ph type="title"/>
              </p:nvPr>
            </p:nvSpPr>
            <p:spPr>
              <a:xfrm>
                <a:off x="347870" y="19984"/>
                <a:ext cx="11449992" cy="1008668"/>
              </a:xfrm>
            </p:spPr>
            <p:txBody>
              <a:bodyPr/>
              <a:lstStyle/>
              <a:p>
                <a:r>
                  <a:rPr lang="en-US" altLang="zh-CN" dirty="0">
                    <a:latin typeface="Abadi" panose="020B0604020104020204" pitchFamily="34" charset="0"/>
                  </a:rPr>
                  <a:t>Experiments – General Evaluation</a:t>
                </a:r>
                <a:br>
                  <a:rPr lang="en-US" altLang="zh-CN" dirty="0">
                    <a:latin typeface="Abadi" panose="020B0604020104020204" pitchFamily="34" charset="0"/>
                  </a:rPr>
                </a:br>
                <a:r>
                  <a:rPr lang="en-US" altLang="zh-CN" dirty="0">
                    <a:latin typeface="Abadi" panose="020B0604020104020204" pitchFamily="34" charset="0"/>
                  </a:rPr>
                  <a:t>Testing distributions </a:t>
                </a:r>
                <a14:m>
                  <m:oMath xmlns:m="http://schemas.openxmlformats.org/officeDocument/2006/math">
                    <m:r>
                      <a:rPr lang="en-US" altLang="zh-CN" b="0" i="1" smtClean="0">
                        <a:latin typeface="Cambria Math" panose="02040503050406030204" pitchFamily="18" charset="0"/>
                      </a:rPr>
                      <m:t>=</m:t>
                    </m:r>
                  </m:oMath>
                </a14:m>
                <a:r>
                  <a:rPr lang="en-US" altLang="zh-CN" dirty="0">
                    <a:latin typeface="Abadi" panose="020B0604020104020204" pitchFamily="34" charset="0"/>
                  </a:rPr>
                  <a:t> Training Distributions</a:t>
                </a:r>
                <a:endParaRPr lang="zh-CN" altLang="en-US" dirty="0"/>
              </a:p>
            </p:txBody>
          </p:sp>
        </mc:Choice>
        <mc:Fallback xmlns="">
          <p:sp>
            <p:nvSpPr>
              <p:cNvPr id="2" name="标题 1">
                <a:extLst>
                  <a:ext uri="{FF2B5EF4-FFF2-40B4-BE49-F238E27FC236}">
                    <a16:creationId xmlns:a16="http://schemas.microsoft.com/office/drawing/2014/main" id="{797BB5B6-E180-58B8-2A5C-F84E03ADB0F9}"/>
                  </a:ext>
                </a:extLst>
              </p:cNvPr>
              <p:cNvSpPr>
                <a:spLocks noGrp="1" noRot="1" noChangeAspect="1" noMove="1" noResize="1" noEditPoints="1" noAdjustHandles="1" noChangeArrowheads="1" noChangeShapeType="1" noTextEdit="1"/>
              </p:cNvSpPr>
              <p:nvPr>
                <p:ph type="title"/>
              </p:nvPr>
            </p:nvSpPr>
            <p:spPr>
              <a:xfrm>
                <a:off x="347870" y="19984"/>
                <a:ext cx="11449992" cy="1008668"/>
              </a:xfrm>
              <a:blipFill>
                <a:blip r:embed="rId4"/>
                <a:stretch>
                  <a:fillRect t="-10241" b="-18675"/>
                </a:stretch>
              </a:blipFill>
            </p:spPr>
            <p:txBody>
              <a:bodyPr/>
              <a:lstStyle/>
              <a:p>
                <a:r>
                  <a:rPr lang="zh-CN" altLang="en-US">
                    <a:noFill/>
                  </a:rPr>
                  <a:t> </a:t>
                </a:r>
              </a:p>
            </p:txBody>
          </p:sp>
        </mc:Fallback>
      </mc:AlternateContent>
      <p:sp>
        <p:nvSpPr>
          <p:cNvPr id="51" name="灯片编号占位符 3">
            <a:extLst>
              <a:ext uri="{FF2B5EF4-FFF2-40B4-BE49-F238E27FC236}">
                <a16:creationId xmlns:a16="http://schemas.microsoft.com/office/drawing/2014/main" id="{F5B72F5B-16B7-0538-C43F-8C287ED319E4}"/>
              </a:ext>
            </a:extLst>
          </p:cNvPr>
          <p:cNvSpPr>
            <a:spLocks noGrp="1"/>
          </p:cNvSpPr>
          <p:nvPr>
            <p:ph type="sldNum" sz="quarter" idx="12"/>
          </p:nvPr>
        </p:nvSpPr>
        <p:spPr>
          <a:xfrm>
            <a:off x="9420519" y="6487720"/>
            <a:ext cx="2743200" cy="365125"/>
          </a:xfrm>
        </p:spPr>
        <p:txBody>
          <a:bodyPr/>
          <a:lstStyle/>
          <a:p>
            <a:fld id="{F2CE9AF3-E478-4743-B934-A2BE37569EF9}" type="slidenum">
              <a:rPr lang="zh-CN" altLang="en-US" smtClean="0"/>
              <a:t>21</a:t>
            </a:fld>
            <a:endParaRPr lang="zh-CN" altLang="en-US" dirty="0"/>
          </a:p>
        </p:txBody>
      </p:sp>
      <p:sp>
        <p:nvSpPr>
          <p:cNvPr id="9" name="文本框 8">
            <a:extLst>
              <a:ext uri="{FF2B5EF4-FFF2-40B4-BE49-F238E27FC236}">
                <a16:creationId xmlns:a16="http://schemas.microsoft.com/office/drawing/2014/main" id="{526DD11A-2635-4295-E1CB-26902D090178}"/>
              </a:ext>
            </a:extLst>
          </p:cNvPr>
          <p:cNvSpPr txBox="1"/>
          <p:nvPr/>
        </p:nvSpPr>
        <p:spPr>
          <a:xfrm>
            <a:off x="1057277" y="5201104"/>
            <a:ext cx="10632693" cy="959237"/>
          </a:xfrm>
          <a:prstGeom prst="rect">
            <a:avLst/>
          </a:prstGeom>
          <a:solidFill>
            <a:schemeClr val="accent2">
              <a:lumMod val="20000"/>
              <a:lumOff val="80000"/>
            </a:schemeClr>
          </a:solidFill>
        </p:spPr>
        <p:txBody>
          <a:bodyPr wrap="square" rtlCol="0">
            <a:spAutoFit/>
          </a:bodyPr>
          <a:lstStyle/>
          <a:p>
            <a:pPr marL="342900" indent="-342900">
              <a:spcBef>
                <a:spcPts val="1000"/>
              </a:spcBef>
              <a:buFont typeface="Wingdings" panose="05000000000000000000" pitchFamily="2" charset="2"/>
              <a:buChar char="p"/>
            </a:pPr>
            <a:r>
              <a:rPr lang="en-US" altLang="zh-CN" sz="2400" dirty="0">
                <a:latin typeface="Abadi" panose="020B0604020104020204" pitchFamily="34" charset="0"/>
                <a:cs typeface="Calibri" panose="020F0502020204030204" pitchFamily="34" charset="0"/>
              </a:rPr>
              <a:t>Demonstrate the effectiveness of </a:t>
            </a:r>
            <a:r>
              <a:rPr lang="en-US" altLang="zh-CN" sz="2400" dirty="0" err="1">
                <a:latin typeface="Abadi" panose="020B0604020104020204" pitchFamily="34" charset="0"/>
                <a:cs typeface="Calibri" panose="020F0502020204030204" pitchFamily="34" charset="0"/>
              </a:rPr>
              <a:t>NetLLM</a:t>
            </a:r>
            <a:r>
              <a:rPr lang="en-US" altLang="zh-CN" sz="2400" dirty="0">
                <a:latin typeface="Abadi" panose="020B0604020104020204" pitchFamily="34" charset="0"/>
                <a:cs typeface="Calibri" panose="020F0502020204030204" pitchFamily="34" charset="0"/>
              </a:rPr>
              <a:t> in adapting the LLM for networking.</a:t>
            </a:r>
          </a:p>
          <a:p>
            <a:pPr marL="342900" indent="-342900">
              <a:spcBef>
                <a:spcPts val="1000"/>
              </a:spcBef>
              <a:buFont typeface="Wingdings" panose="05000000000000000000" pitchFamily="2" charset="2"/>
              <a:buChar char="p"/>
            </a:pPr>
            <a:r>
              <a:rPr lang="en-US" altLang="zh-CN" sz="2400" dirty="0">
                <a:solidFill>
                  <a:srgbClr val="7030A0"/>
                </a:solidFill>
                <a:latin typeface="Abadi" panose="020B0604020104020204" pitchFamily="34" charset="0"/>
                <a:cs typeface="Calibri" panose="020F0502020204030204" pitchFamily="34" charset="0"/>
              </a:rPr>
              <a:t>Showcase the potential of “one model for all tasks with better performance”!</a:t>
            </a:r>
            <a:endParaRPr lang="zh-CN" altLang="en-US" sz="2400" dirty="0">
              <a:solidFill>
                <a:srgbClr val="7030A0"/>
              </a:solidFill>
              <a:latin typeface="Abadi" panose="020B0604020104020204" pitchFamily="34" charset="0"/>
              <a:cs typeface="Calibri" panose="020F0502020204030204" pitchFamily="34" charset="0"/>
            </a:endParaRPr>
          </a:p>
        </p:txBody>
      </p:sp>
      <p:pic>
        <p:nvPicPr>
          <p:cNvPr id="4" name="图片 3">
            <a:extLst>
              <a:ext uri="{FF2B5EF4-FFF2-40B4-BE49-F238E27FC236}">
                <a16:creationId xmlns:a16="http://schemas.microsoft.com/office/drawing/2014/main" id="{9D0B7400-AEF8-D559-E1E0-666C4F55833C}"/>
              </a:ext>
            </a:extLst>
          </p:cNvPr>
          <p:cNvPicPr>
            <a:picLocks noChangeAspect="1"/>
          </p:cNvPicPr>
          <p:nvPr/>
        </p:nvPicPr>
        <p:blipFill>
          <a:blip r:embed="rId5"/>
          <a:stretch>
            <a:fillRect/>
          </a:stretch>
        </p:blipFill>
        <p:spPr>
          <a:xfrm>
            <a:off x="185100" y="1772524"/>
            <a:ext cx="3886200" cy="3010930"/>
          </a:xfrm>
          <a:prstGeom prst="rect">
            <a:avLst/>
          </a:prstGeom>
        </p:spPr>
      </p:pic>
      <p:pic>
        <p:nvPicPr>
          <p:cNvPr id="7" name="图片 6">
            <a:extLst>
              <a:ext uri="{FF2B5EF4-FFF2-40B4-BE49-F238E27FC236}">
                <a16:creationId xmlns:a16="http://schemas.microsoft.com/office/drawing/2014/main" id="{EA07315D-D38E-80D3-CA03-B23712F3740D}"/>
              </a:ext>
            </a:extLst>
          </p:cNvPr>
          <p:cNvPicPr>
            <a:picLocks noChangeAspect="1"/>
          </p:cNvPicPr>
          <p:nvPr/>
        </p:nvPicPr>
        <p:blipFill>
          <a:blip r:embed="rId6"/>
          <a:stretch>
            <a:fillRect/>
          </a:stretch>
        </p:blipFill>
        <p:spPr>
          <a:xfrm>
            <a:off x="4185737" y="1767995"/>
            <a:ext cx="3886200" cy="3015458"/>
          </a:xfrm>
          <a:prstGeom prst="rect">
            <a:avLst/>
          </a:prstGeom>
        </p:spPr>
      </p:pic>
      <p:pic>
        <p:nvPicPr>
          <p:cNvPr id="12" name="图片 11">
            <a:extLst>
              <a:ext uri="{FF2B5EF4-FFF2-40B4-BE49-F238E27FC236}">
                <a16:creationId xmlns:a16="http://schemas.microsoft.com/office/drawing/2014/main" id="{5EA3D5B8-C360-9DD0-963D-D9DC5782A9BA}"/>
              </a:ext>
            </a:extLst>
          </p:cNvPr>
          <p:cNvPicPr>
            <a:picLocks noChangeAspect="1"/>
          </p:cNvPicPr>
          <p:nvPr/>
        </p:nvPicPr>
        <p:blipFill>
          <a:blip r:embed="rId7"/>
          <a:stretch>
            <a:fillRect/>
          </a:stretch>
        </p:blipFill>
        <p:spPr>
          <a:xfrm>
            <a:off x="8186375" y="1767995"/>
            <a:ext cx="3892046" cy="3015459"/>
          </a:xfrm>
          <a:prstGeom prst="rect">
            <a:avLst/>
          </a:prstGeom>
        </p:spPr>
      </p:pic>
      <p:sp>
        <p:nvSpPr>
          <p:cNvPr id="3" name="椭圆 2">
            <a:extLst>
              <a:ext uri="{FF2B5EF4-FFF2-40B4-BE49-F238E27FC236}">
                <a16:creationId xmlns:a16="http://schemas.microsoft.com/office/drawing/2014/main" id="{7E156B52-F6E6-1CA3-851A-91060B85E25F}"/>
              </a:ext>
            </a:extLst>
          </p:cNvPr>
          <p:cNvSpPr/>
          <p:nvPr/>
        </p:nvSpPr>
        <p:spPr>
          <a:xfrm>
            <a:off x="3237104" y="4195808"/>
            <a:ext cx="723153" cy="387968"/>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8B198A62-47FB-379B-686C-C4EE30473636}"/>
              </a:ext>
            </a:extLst>
          </p:cNvPr>
          <p:cNvSpPr/>
          <p:nvPr/>
        </p:nvSpPr>
        <p:spPr>
          <a:xfrm>
            <a:off x="7248387" y="4195808"/>
            <a:ext cx="723153" cy="387968"/>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9338CC2E-4E80-BDA2-95D6-3285DEB738DB}"/>
              </a:ext>
            </a:extLst>
          </p:cNvPr>
          <p:cNvSpPr/>
          <p:nvPr/>
        </p:nvSpPr>
        <p:spPr>
          <a:xfrm>
            <a:off x="11247098" y="4195808"/>
            <a:ext cx="723153" cy="387968"/>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6DD228AB-85C4-0839-AD7E-90285CC8C395}"/>
              </a:ext>
            </a:extLst>
          </p:cNvPr>
          <p:cNvSpPr/>
          <p:nvPr/>
        </p:nvSpPr>
        <p:spPr>
          <a:xfrm>
            <a:off x="885355" y="2276799"/>
            <a:ext cx="2990782" cy="759971"/>
          </a:xfrm>
          <a:prstGeom prst="rect">
            <a:avLst/>
          </a:prstGeom>
          <a:solidFill>
            <a:schemeClr val="accent2">
              <a:lumMod val="20000"/>
              <a:lumOff val="80000"/>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022F31C6-4E29-E2C2-FD69-D84504D9B700}"/>
              </a:ext>
            </a:extLst>
          </p:cNvPr>
          <p:cNvSpPr txBox="1"/>
          <p:nvPr/>
        </p:nvSpPr>
        <p:spPr>
          <a:xfrm>
            <a:off x="850519" y="2456729"/>
            <a:ext cx="3060453" cy="400110"/>
          </a:xfrm>
          <a:prstGeom prst="rect">
            <a:avLst/>
          </a:prstGeom>
          <a:noFill/>
        </p:spPr>
        <p:txBody>
          <a:bodyPr wrap="none" rtlCol="0">
            <a:spAutoFit/>
          </a:bodyPr>
          <a:lstStyle/>
          <a:p>
            <a:r>
              <a:rPr lang="en-US" altLang="zh-CN" sz="2000" dirty="0">
                <a:solidFill>
                  <a:srgbClr val="C00000"/>
                </a:solidFill>
                <a:latin typeface="Abadi" panose="020B0604020104020204" pitchFamily="34" charset="0"/>
              </a:rPr>
              <a:t>10.1-36.6% Improvement</a:t>
            </a:r>
            <a:endParaRPr lang="zh-CN" altLang="en-US" sz="2000" dirty="0">
              <a:solidFill>
                <a:srgbClr val="C00000"/>
              </a:solidFill>
              <a:latin typeface="Abadi" panose="020B0604020104020204" pitchFamily="34" charset="0"/>
            </a:endParaRPr>
          </a:p>
        </p:txBody>
      </p:sp>
      <p:sp>
        <p:nvSpPr>
          <p:cNvPr id="14" name="矩形 13">
            <a:extLst>
              <a:ext uri="{FF2B5EF4-FFF2-40B4-BE49-F238E27FC236}">
                <a16:creationId xmlns:a16="http://schemas.microsoft.com/office/drawing/2014/main" id="{373A2212-B5F4-3DD9-EE01-62A7A17C966F}"/>
              </a:ext>
            </a:extLst>
          </p:cNvPr>
          <p:cNvSpPr/>
          <p:nvPr/>
        </p:nvSpPr>
        <p:spPr>
          <a:xfrm>
            <a:off x="4898555" y="2185646"/>
            <a:ext cx="2982702" cy="557554"/>
          </a:xfrm>
          <a:prstGeom prst="rect">
            <a:avLst/>
          </a:prstGeom>
          <a:solidFill>
            <a:schemeClr val="accent2">
              <a:lumMod val="20000"/>
              <a:lumOff val="80000"/>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F85619E5-E5C1-4BA0-B31D-7DD358EF8C31}"/>
              </a:ext>
            </a:extLst>
          </p:cNvPr>
          <p:cNvSpPr txBox="1"/>
          <p:nvPr/>
        </p:nvSpPr>
        <p:spPr>
          <a:xfrm>
            <a:off x="4843398" y="2266323"/>
            <a:ext cx="3060453" cy="400110"/>
          </a:xfrm>
          <a:prstGeom prst="rect">
            <a:avLst/>
          </a:prstGeom>
          <a:noFill/>
        </p:spPr>
        <p:txBody>
          <a:bodyPr wrap="none" rtlCol="0">
            <a:spAutoFit/>
          </a:bodyPr>
          <a:lstStyle/>
          <a:p>
            <a:r>
              <a:rPr lang="en-US" altLang="zh-CN" sz="2000" dirty="0">
                <a:solidFill>
                  <a:srgbClr val="C00000"/>
                </a:solidFill>
                <a:latin typeface="Abadi" panose="020B0604020104020204" pitchFamily="34" charset="0"/>
              </a:rPr>
              <a:t>14.5-36.6% Improvement</a:t>
            </a:r>
            <a:endParaRPr lang="zh-CN" altLang="en-US" sz="2000" dirty="0">
              <a:solidFill>
                <a:srgbClr val="C00000"/>
              </a:solidFill>
              <a:latin typeface="Abadi" panose="020B0604020104020204" pitchFamily="34" charset="0"/>
            </a:endParaRPr>
          </a:p>
        </p:txBody>
      </p:sp>
      <p:sp>
        <p:nvSpPr>
          <p:cNvPr id="16" name="矩形 15">
            <a:extLst>
              <a:ext uri="{FF2B5EF4-FFF2-40B4-BE49-F238E27FC236}">
                <a16:creationId xmlns:a16="http://schemas.microsoft.com/office/drawing/2014/main" id="{23D5C054-F0AD-7346-7F52-9E8D05B94B52}"/>
              </a:ext>
            </a:extLst>
          </p:cNvPr>
          <p:cNvSpPr/>
          <p:nvPr/>
        </p:nvSpPr>
        <p:spPr>
          <a:xfrm>
            <a:off x="8882728" y="2108878"/>
            <a:ext cx="2982702" cy="927891"/>
          </a:xfrm>
          <a:prstGeom prst="rect">
            <a:avLst/>
          </a:prstGeom>
          <a:solidFill>
            <a:schemeClr val="accent2">
              <a:lumMod val="20000"/>
              <a:lumOff val="80000"/>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C632EE89-E3D7-95BC-13C3-7B04DAEED773}"/>
              </a:ext>
            </a:extLst>
          </p:cNvPr>
          <p:cNvSpPr txBox="1"/>
          <p:nvPr/>
        </p:nvSpPr>
        <p:spPr>
          <a:xfrm>
            <a:off x="8960468" y="2381737"/>
            <a:ext cx="2904962" cy="400110"/>
          </a:xfrm>
          <a:prstGeom prst="rect">
            <a:avLst/>
          </a:prstGeom>
          <a:noFill/>
        </p:spPr>
        <p:txBody>
          <a:bodyPr wrap="none" rtlCol="0">
            <a:spAutoFit/>
          </a:bodyPr>
          <a:lstStyle/>
          <a:p>
            <a:r>
              <a:rPr lang="en-US" altLang="zh-CN" sz="2000" dirty="0">
                <a:solidFill>
                  <a:srgbClr val="C00000"/>
                </a:solidFill>
                <a:latin typeface="Abadi" panose="020B0604020104020204" pitchFamily="34" charset="0"/>
              </a:rPr>
              <a:t>6.8-41.3% Improvement</a:t>
            </a:r>
            <a:endParaRPr lang="zh-CN" altLang="en-US" sz="2000" dirty="0">
              <a:solidFill>
                <a:srgbClr val="C00000"/>
              </a:solidFill>
              <a:latin typeface="Abadi" panose="020B0604020104020204" pitchFamily="34" charset="0"/>
            </a:endParaRPr>
          </a:p>
        </p:txBody>
      </p:sp>
    </p:spTree>
    <p:extLst>
      <p:ext uri="{BB962C8B-B14F-4D97-AF65-F5344CB8AC3E}">
        <p14:creationId xmlns:p14="http://schemas.microsoft.com/office/powerpoint/2010/main" val="1616205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797BB5B6-E180-58B8-2A5C-F84E03ADB0F9}"/>
                  </a:ext>
                </a:extLst>
              </p:cNvPr>
              <p:cNvSpPr>
                <a:spLocks noGrp="1"/>
              </p:cNvSpPr>
              <p:nvPr>
                <p:ph type="title"/>
              </p:nvPr>
            </p:nvSpPr>
            <p:spPr>
              <a:xfrm>
                <a:off x="347870" y="19984"/>
                <a:ext cx="11449992" cy="1008668"/>
              </a:xfrm>
            </p:spPr>
            <p:txBody>
              <a:bodyPr/>
              <a:lstStyle/>
              <a:p>
                <a:r>
                  <a:rPr lang="en-US" altLang="zh-CN" dirty="0">
                    <a:latin typeface="Abadi" panose="020B0604020104020204" pitchFamily="34" charset="0"/>
                  </a:rPr>
                  <a:t>Experiments – Generalization Evaluation</a:t>
                </a:r>
                <a:br>
                  <a:rPr lang="en-US" altLang="zh-CN" dirty="0">
                    <a:latin typeface="Abadi" panose="020B0604020104020204" pitchFamily="34" charset="0"/>
                  </a:rPr>
                </a:br>
                <a:r>
                  <a:rPr lang="en-US" altLang="zh-CN" dirty="0">
                    <a:latin typeface="Abadi" panose="020B0604020104020204" pitchFamily="34" charset="0"/>
                  </a:rPr>
                  <a:t>Testing distributions </a:t>
                </a:r>
                <a14:m>
                  <m:oMath xmlns:m="http://schemas.openxmlformats.org/officeDocument/2006/math">
                    <m:r>
                      <a:rPr lang="en-US" altLang="zh-CN" b="0" i="1" smtClean="0">
                        <a:latin typeface="Cambria Math" panose="02040503050406030204" pitchFamily="18" charset="0"/>
                      </a:rPr>
                      <m:t>≠</m:t>
                    </m:r>
                  </m:oMath>
                </a14:m>
                <a:r>
                  <a:rPr lang="en-US" altLang="zh-CN" dirty="0">
                    <a:latin typeface="Abadi" panose="020B0604020104020204" pitchFamily="34" charset="0"/>
                  </a:rPr>
                  <a:t> Training Distributions</a:t>
                </a:r>
                <a:endParaRPr lang="zh-CN" altLang="en-US" dirty="0"/>
              </a:p>
            </p:txBody>
          </p:sp>
        </mc:Choice>
        <mc:Fallback xmlns="">
          <p:sp>
            <p:nvSpPr>
              <p:cNvPr id="2" name="标题 1">
                <a:extLst>
                  <a:ext uri="{FF2B5EF4-FFF2-40B4-BE49-F238E27FC236}">
                    <a16:creationId xmlns:a16="http://schemas.microsoft.com/office/drawing/2014/main" id="{797BB5B6-E180-58B8-2A5C-F84E03ADB0F9}"/>
                  </a:ext>
                </a:extLst>
              </p:cNvPr>
              <p:cNvSpPr>
                <a:spLocks noGrp="1" noRot="1" noChangeAspect="1" noMove="1" noResize="1" noEditPoints="1" noAdjustHandles="1" noChangeArrowheads="1" noChangeShapeType="1" noTextEdit="1"/>
              </p:cNvSpPr>
              <p:nvPr>
                <p:ph type="title"/>
              </p:nvPr>
            </p:nvSpPr>
            <p:spPr>
              <a:xfrm>
                <a:off x="347870" y="19984"/>
                <a:ext cx="11449992" cy="1008668"/>
              </a:xfrm>
              <a:blipFill>
                <a:blip r:embed="rId3"/>
                <a:stretch>
                  <a:fillRect t="-10241" b="-18675"/>
                </a:stretch>
              </a:blipFill>
            </p:spPr>
            <p:txBody>
              <a:bodyPr/>
              <a:lstStyle/>
              <a:p>
                <a:r>
                  <a:rPr lang="zh-CN" altLang="en-US">
                    <a:noFill/>
                  </a:rPr>
                  <a:t> </a:t>
                </a:r>
              </a:p>
            </p:txBody>
          </p:sp>
        </mc:Fallback>
      </mc:AlternateContent>
      <p:sp>
        <p:nvSpPr>
          <p:cNvPr id="51" name="灯片编号占位符 3">
            <a:extLst>
              <a:ext uri="{FF2B5EF4-FFF2-40B4-BE49-F238E27FC236}">
                <a16:creationId xmlns:a16="http://schemas.microsoft.com/office/drawing/2014/main" id="{F5B72F5B-16B7-0538-C43F-8C287ED319E4}"/>
              </a:ext>
            </a:extLst>
          </p:cNvPr>
          <p:cNvSpPr>
            <a:spLocks noGrp="1"/>
          </p:cNvSpPr>
          <p:nvPr>
            <p:ph type="sldNum" sz="quarter" idx="12"/>
          </p:nvPr>
        </p:nvSpPr>
        <p:spPr>
          <a:xfrm>
            <a:off x="9420519" y="6487720"/>
            <a:ext cx="2743200" cy="365125"/>
          </a:xfrm>
        </p:spPr>
        <p:txBody>
          <a:bodyPr/>
          <a:lstStyle/>
          <a:p>
            <a:fld id="{F2CE9AF3-E478-4743-B934-A2BE37569EF9}" type="slidenum">
              <a:rPr lang="zh-CN" altLang="en-US" smtClean="0"/>
              <a:t>22</a:t>
            </a:fld>
            <a:endParaRPr lang="zh-CN" altLang="en-US" dirty="0"/>
          </a:p>
        </p:txBody>
      </p:sp>
      <p:sp>
        <p:nvSpPr>
          <p:cNvPr id="8" name="文本框 7">
            <a:extLst>
              <a:ext uri="{FF2B5EF4-FFF2-40B4-BE49-F238E27FC236}">
                <a16:creationId xmlns:a16="http://schemas.microsoft.com/office/drawing/2014/main" id="{5A180B80-4B2A-9177-AFAD-499983934692}"/>
              </a:ext>
            </a:extLst>
          </p:cNvPr>
          <p:cNvSpPr txBox="1"/>
          <p:nvPr/>
        </p:nvSpPr>
        <p:spPr>
          <a:xfrm>
            <a:off x="1119638" y="4925900"/>
            <a:ext cx="10207940" cy="461665"/>
          </a:xfrm>
          <a:prstGeom prst="rect">
            <a:avLst/>
          </a:prstGeom>
          <a:solidFill>
            <a:schemeClr val="accent4">
              <a:lumMod val="20000"/>
              <a:lumOff val="80000"/>
            </a:schemeClr>
          </a:solidFill>
        </p:spPr>
        <p:txBody>
          <a:bodyPr wrap="square" rtlCol="0">
            <a:spAutoFit/>
          </a:bodyPr>
          <a:lstStyle/>
          <a:p>
            <a:pPr>
              <a:spcBef>
                <a:spcPts val="1000"/>
              </a:spcBef>
            </a:pPr>
            <a:r>
              <a:rPr lang="en-US" altLang="zh-CN" sz="2400" dirty="0" err="1">
                <a:latin typeface="Abadi" panose="020B0604020104020204" pitchFamily="34" charset="0"/>
                <a:cs typeface="Calibri" panose="020F0502020204030204" pitchFamily="34" charset="0"/>
              </a:rPr>
              <a:t>NetLLM</a:t>
            </a:r>
            <a:r>
              <a:rPr lang="en-US" altLang="zh-CN" sz="2400" dirty="0">
                <a:latin typeface="Abadi" panose="020B0604020104020204" pitchFamily="34" charset="0"/>
                <a:cs typeface="Calibri" panose="020F0502020204030204" pitchFamily="34" charset="0"/>
              </a:rPr>
              <a:t>-adapted Llama2 significantly outperforms baselines across all cases!</a:t>
            </a:r>
          </a:p>
        </p:txBody>
      </p:sp>
      <p:sp>
        <p:nvSpPr>
          <p:cNvPr id="9" name="文本框 8">
            <a:extLst>
              <a:ext uri="{FF2B5EF4-FFF2-40B4-BE49-F238E27FC236}">
                <a16:creationId xmlns:a16="http://schemas.microsoft.com/office/drawing/2014/main" id="{526DD11A-2635-4295-E1CB-26902D090178}"/>
              </a:ext>
            </a:extLst>
          </p:cNvPr>
          <p:cNvSpPr txBox="1"/>
          <p:nvPr/>
        </p:nvSpPr>
        <p:spPr>
          <a:xfrm>
            <a:off x="1119638" y="5590881"/>
            <a:ext cx="10207940" cy="830997"/>
          </a:xfrm>
          <a:prstGeom prst="rect">
            <a:avLst/>
          </a:prstGeom>
          <a:solidFill>
            <a:schemeClr val="accent2">
              <a:lumMod val="20000"/>
              <a:lumOff val="80000"/>
            </a:schemeClr>
          </a:solidFill>
        </p:spPr>
        <p:txBody>
          <a:bodyPr wrap="square" rtlCol="0">
            <a:spAutoFit/>
          </a:bodyPr>
          <a:lstStyle/>
          <a:p>
            <a:pPr>
              <a:spcBef>
                <a:spcPts val="1000"/>
              </a:spcBef>
            </a:pPr>
            <a:r>
              <a:rPr lang="en-US" altLang="zh-CN" sz="2400" dirty="0">
                <a:latin typeface="Abadi" panose="020B0604020104020204" pitchFamily="34" charset="0"/>
              </a:rPr>
              <a:t>With </a:t>
            </a:r>
            <a:r>
              <a:rPr lang="en-US" altLang="zh-CN" sz="2400" dirty="0" err="1">
                <a:latin typeface="Abadi" panose="020B0604020104020204" pitchFamily="34" charset="0"/>
              </a:rPr>
              <a:t>NetLLM</a:t>
            </a:r>
            <a:r>
              <a:rPr lang="en-US" altLang="zh-CN" sz="2400" dirty="0">
                <a:latin typeface="Abadi" panose="020B0604020104020204" pitchFamily="34" charset="0"/>
              </a:rPr>
              <a:t>, we can indeed efficiently </a:t>
            </a:r>
            <a:r>
              <a:rPr lang="en-US" altLang="zh-CN" sz="2400" dirty="0">
                <a:solidFill>
                  <a:srgbClr val="7030A0"/>
                </a:solidFill>
                <a:latin typeface="Abadi" panose="020B0604020104020204" pitchFamily="34" charset="0"/>
              </a:rPr>
              <a:t>utilize the extensive knowledge of the LLM to achieve stronger generalization.</a:t>
            </a:r>
            <a:endParaRPr lang="zh-CN" altLang="en-US" sz="2400" dirty="0">
              <a:solidFill>
                <a:srgbClr val="7030A0"/>
              </a:solidFill>
              <a:latin typeface="Abadi" panose="020B0604020104020204" pitchFamily="34" charset="0"/>
              <a:cs typeface="Calibri" panose="020F0502020204030204" pitchFamily="34" charset="0"/>
            </a:endParaRPr>
          </a:p>
        </p:txBody>
      </p:sp>
      <p:pic>
        <p:nvPicPr>
          <p:cNvPr id="5" name="图片 4">
            <a:extLst>
              <a:ext uri="{FF2B5EF4-FFF2-40B4-BE49-F238E27FC236}">
                <a16:creationId xmlns:a16="http://schemas.microsoft.com/office/drawing/2014/main" id="{46205E80-5A06-08E3-51C8-3C8BDDD581B6}"/>
              </a:ext>
            </a:extLst>
          </p:cNvPr>
          <p:cNvPicPr>
            <a:picLocks noChangeAspect="1"/>
          </p:cNvPicPr>
          <p:nvPr/>
        </p:nvPicPr>
        <p:blipFill>
          <a:blip r:embed="rId4"/>
          <a:stretch>
            <a:fillRect/>
          </a:stretch>
        </p:blipFill>
        <p:spPr>
          <a:xfrm>
            <a:off x="426682" y="1216034"/>
            <a:ext cx="3675400" cy="3326937"/>
          </a:xfrm>
          <a:prstGeom prst="rect">
            <a:avLst/>
          </a:prstGeom>
        </p:spPr>
      </p:pic>
      <p:pic>
        <p:nvPicPr>
          <p:cNvPr id="11" name="图片 10">
            <a:extLst>
              <a:ext uri="{FF2B5EF4-FFF2-40B4-BE49-F238E27FC236}">
                <a16:creationId xmlns:a16="http://schemas.microsoft.com/office/drawing/2014/main" id="{7A6D2FEC-1C6E-CD40-4D6F-BAE3B0A35D4B}"/>
              </a:ext>
            </a:extLst>
          </p:cNvPr>
          <p:cNvPicPr>
            <a:picLocks noChangeAspect="1"/>
          </p:cNvPicPr>
          <p:nvPr/>
        </p:nvPicPr>
        <p:blipFill>
          <a:blip r:embed="rId5"/>
          <a:stretch>
            <a:fillRect/>
          </a:stretch>
        </p:blipFill>
        <p:spPr>
          <a:xfrm>
            <a:off x="4235166" y="1216034"/>
            <a:ext cx="3675400" cy="3326937"/>
          </a:xfrm>
          <a:prstGeom prst="rect">
            <a:avLst/>
          </a:prstGeom>
        </p:spPr>
      </p:pic>
      <p:pic>
        <p:nvPicPr>
          <p:cNvPr id="15" name="图片 14">
            <a:extLst>
              <a:ext uri="{FF2B5EF4-FFF2-40B4-BE49-F238E27FC236}">
                <a16:creationId xmlns:a16="http://schemas.microsoft.com/office/drawing/2014/main" id="{36829D9B-174F-D2A3-66BF-ACE171DA0D68}"/>
              </a:ext>
            </a:extLst>
          </p:cNvPr>
          <p:cNvPicPr>
            <a:picLocks noChangeAspect="1"/>
          </p:cNvPicPr>
          <p:nvPr/>
        </p:nvPicPr>
        <p:blipFill>
          <a:blip r:embed="rId6"/>
          <a:stretch>
            <a:fillRect/>
          </a:stretch>
        </p:blipFill>
        <p:spPr>
          <a:xfrm>
            <a:off x="8043650" y="1216034"/>
            <a:ext cx="3681640" cy="3326937"/>
          </a:xfrm>
          <a:prstGeom prst="rect">
            <a:avLst/>
          </a:prstGeom>
        </p:spPr>
      </p:pic>
      <p:sp>
        <p:nvSpPr>
          <p:cNvPr id="13" name="椭圆 12">
            <a:extLst>
              <a:ext uri="{FF2B5EF4-FFF2-40B4-BE49-F238E27FC236}">
                <a16:creationId xmlns:a16="http://schemas.microsoft.com/office/drawing/2014/main" id="{2553637A-B131-1184-82D5-873C1D08F8D3}"/>
              </a:ext>
            </a:extLst>
          </p:cNvPr>
          <p:cNvSpPr/>
          <p:nvPr/>
        </p:nvSpPr>
        <p:spPr>
          <a:xfrm>
            <a:off x="3237104" y="4064000"/>
            <a:ext cx="864978" cy="51977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E76D0E82-A32A-0ED1-4181-7153F7BB6840}"/>
              </a:ext>
            </a:extLst>
          </p:cNvPr>
          <p:cNvSpPr/>
          <p:nvPr/>
        </p:nvSpPr>
        <p:spPr>
          <a:xfrm>
            <a:off x="7045588" y="4064000"/>
            <a:ext cx="864978" cy="51977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C0EBBFB5-E5D5-230F-1F55-AB4F3732181F}"/>
              </a:ext>
            </a:extLst>
          </p:cNvPr>
          <p:cNvSpPr/>
          <p:nvPr/>
        </p:nvSpPr>
        <p:spPr>
          <a:xfrm>
            <a:off x="10860312" y="4070606"/>
            <a:ext cx="864978" cy="51977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52377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7BB5B6-E180-58B8-2A5C-F84E03ADB0F9}"/>
              </a:ext>
            </a:extLst>
          </p:cNvPr>
          <p:cNvSpPr>
            <a:spLocks noGrp="1"/>
          </p:cNvSpPr>
          <p:nvPr>
            <p:ph type="title"/>
          </p:nvPr>
        </p:nvSpPr>
        <p:spPr>
          <a:xfrm>
            <a:off x="347870" y="19984"/>
            <a:ext cx="11449992" cy="1008668"/>
          </a:xfrm>
        </p:spPr>
        <p:txBody>
          <a:bodyPr/>
          <a:lstStyle/>
          <a:p>
            <a:r>
              <a:rPr lang="en-US" altLang="zh-CN" dirty="0">
                <a:latin typeface="Abadi" panose="020B0604020104020204" pitchFamily="34" charset="0"/>
              </a:rPr>
              <a:t>Experiments – Deep Dive</a:t>
            </a:r>
            <a:br>
              <a:rPr lang="en-US" altLang="zh-CN" dirty="0">
                <a:latin typeface="Abadi" panose="020B0604020104020204" pitchFamily="34" charset="0"/>
              </a:rPr>
            </a:br>
            <a:r>
              <a:rPr lang="en-US" altLang="zh-CN" dirty="0">
                <a:latin typeface="Abadi" panose="020B0604020104020204" pitchFamily="34" charset="0"/>
              </a:rPr>
              <a:t>Importance of Pre-trained Knowledge</a:t>
            </a:r>
            <a:endParaRPr lang="zh-CN" altLang="en-US" dirty="0"/>
          </a:p>
        </p:txBody>
      </p:sp>
      <p:sp>
        <p:nvSpPr>
          <p:cNvPr id="5" name="文本框 4">
            <a:extLst>
              <a:ext uri="{FF2B5EF4-FFF2-40B4-BE49-F238E27FC236}">
                <a16:creationId xmlns:a16="http://schemas.microsoft.com/office/drawing/2014/main" id="{BF3B169D-2633-94F5-3786-46A8044B66CD}"/>
              </a:ext>
            </a:extLst>
          </p:cNvPr>
          <p:cNvSpPr txBox="1"/>
          <p:nvPr/>
        </p:nvSpPr>
        <p:spPr>
          <a:xfrm>
            <a:off x="1176693" y="1119443"/>
            <a:ext cx="10195250" cy="830997"/>
          </a:xfrm>
          <a:prstGeom prst="rect">
            <a:avLst/>
          </a:prstGeom>
          <a:noFill/>
        </p:spPr>
        <p:txBody>
          <a:bodyPr wrap="square" rtlCol="0">
            <a:spAutoFit/>
          </a:bodyPr>
          <a:lstStyle/>
          <a:p>
            <a:r>
              <a:rPr lang="en-US" altLang="zh-CN" sz="2400" dirty="0">
                <a:solidFill>
                  <a:srgbClr val="7030A0"/>
                </a:solidFill>
                <a:latin typeface="Abadi" panose="020B0604020104020204" pitchFamily="34" charset="0"/>
              </a:rPr>
              <a:t>Without Pre-trained Knowledge: </a:t>
            </a:r>
            <a:r>
              <a:rPr lang="en-US" altLang="zh-CN" sz="2400" dirty="0">
                <a:latin typeface="Abadi" panose="020B0604020104020204" pitchFamily="34" charset="0"/>
              </a:rPr>
              <a:t>Random initialize LLM instead of using its pre-trained parameters</a:t>
            </a:r>
          </a:p>
        </p:txBody>
      </p:sp>
      <p:sp>
        <p:nvSpPr>
          <p:cNvPr id="23" name="文本框 22">
            <a:extLst>
              <a:ext uri="{FF2B5EF4-FFF2-40B4-BE49-F238E27FC236}">
                <a16:creationId xmlns:a16="http://schemas.microsoft.com/office/drawing/2014/main" id="{B048DD86-D0FC-5E2A-7F4C-9A88C5D7961A}"/>
              </a:ext>
            </a:extLst>
          </p:cNvPr>
          <p:cNvSpPr txBox="1"/>
          <p:nvPr/>
        </p:nvSpPr>
        <p:spPr>
          <a:xfrm>
            <a:off x="1612916" y="5905606"/>
            <a:ext cx="9322804" cy="830997"/>
          </a:xfrm>
          <a:prstGeom prst="rect">
            <a:avLst/>
          </a:prstGeom>
          <a:solidFill>
            <a:schemeClr val="accent4">
              <a:lumMod val="20000"/>
              <a:lumOff val="80000"/>
            </a:schemeClr>
          </a:solidFill>
        </p:spPr>
        <p:txBody>
          <a:bodyPr wrap="square" rtlCol="0">
            <a:spAutoFit/>
          </a:bodyPr>
          <a:lstStyle/>
          <a:p>
            <a:r>
              <a:rPr lang="en-US" altLang="zh-CN" sz="2400" dirty="0">
                <a:latin typeface="Abadi" panose="020B0604020104020204" pitchFamily="34" charset="0"/>
                <a:cs typeface="Calibri" panose="020F0502020204030204" pitchFamily="34" charset="0"/>
              </a:rPr>
              <a:t>Pre-trained knowledge is important, indicating that </a:t>
            </a:r>
            <a:r>
              <a:rPr lang="en-US" altLang="zh-CN" sz="2400" dirty="0">
                <a:solidFill>
                  <a:srgbClr val="7030A0"/>
                </a:solidFill>
                <a:latin typeface="Abadi" panose="020B0604020104020204" pitchFamily="34" charset="0"/>
                <a:cs typeface="Calibri" panose="020F0502020204030204" pitchFamily="34" charset="0"/>
              </a:rPr>
              <a:t>LLM indeed contains some common knowledge useful for networking.</a:t>
            </a:r>
          </a:p>
        </p:txBody>
      </p:sp>
      <p:pic>
        <p:nvPicPr>
          <p:cNvPr id="4" name="图片 3">
            <a:extLst>
              <a:ext uri="{FF2B5EF4-FFF2-40B4-BE49-F238E27FC236}">
                <a16:creationId xmlns:a16="http://schemas.microsoft.com/office/drawing/2014/main" id="{DF0CC06C-1F93-60B0-2F9C-2ED10F8F27F1}"/>
              </a:ext>
            </a:extLst>
          </p:cNvPr>
          <p:cNvPicPr>
            <a:picLocks noChangeAspect="1"/>
          </p:cNvPicPr>
          <p:nvPr/>
        </p:nvPicPr>
        <p:blipFill>
          <a:blip r:embed="rId3"/>
          <a:stretch>
            <a:fillRect/>
          </a:stretch>
        </p:blipFill>
        <p:spPr>
          <a:xfrm>
            <a:off x="1631358" y="2041231"/>
            <a:ext cx="8883015" cy="3773584"/>
          </a:xfrm>
          <a:prstGeom prst="rect">
            <a:avLst/>
          </a:prstGeom>
        </p:spPr>
      </p:pic>
      <p:sp>
        <p:nvSpPr>
          <p:cNvPr id="7" name="灯片编号占位符 3">
            <a:extLst>
              <a:ext uri="{FF2B5EF4-FFF2-40B4-BE49-F238E27FC236}">
                <a16:creationId xmlns:a16="http://schemas.microsoft.com/office/drawing/2014/main" id="{EE19E8E3-EE76-464C-5C16-47B65EC5273D}"/>
              </a:ext>
            </a:extLst>
          </p:cNvPr>
          <p:cNvSpPr>
            <a:spLocks noGrp="1"/>
          </p:cNvSpPr>
          <p:nvPr>
            <p:ph type="sldNum" sz="quarter" idx="12"/>
          </p:nvPr>
        </p:nvSpPr>
        <p:spPr>
          <a:xfrm>
            <a:off x="9420519" y="6487720"/>
            <a:ext cx="2743200" cy="365125"/>
          </a:xfrm>
        </p:spPr>
        <p:txBody>
          <a:bodyPr/>
          <a:lstStyle/>
          <a:p>
            <a:fld id="{F2CE9AF3-E478-4743-B934-A2BE37569EF9}" type="slidenum">
              <a:rPr lang="zh-CN" altLang="en-US" smtClean="0"/>
              <a:t>23</a:t>
            </a:fld>
            <a:endParaRPr lang="zh-CN" altLang="en-US" dirty="0"/>
          </a:p>
        </p:txBody>
      </p:sp>
    </p:spTree>
    <p:extLst>
      <p:ext uri="{BB962C8B-B14F-4D97-AF65-F5344CB8AC3E}">
        <p14:creationId xmlns:p14="http://schemas.microsoft.com/office/powerpoint/2010/main" val="2712909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7BB5B6-E180-58B8-2A5C-F84E03ADB0F9}"/>
              </a:ext>
            </a:extLst>
          </p:cNvPr>
          <p:cNvSpPr>
            <a:spLocks noGrp="1"/>
          </p:cNvSpPr>
          <p:nvPr>
            <p:ph type="title"/>
          </p:nvPr>
        </p:nvSpPr>
        <p:spPr>
          <a:xfrm>
            <a:off x="347870" y="19984"/>
            <a:ext cx="11449992" cy="1008668"/>
          </a:xfrm>
        </p:spPr>
        <p:txBody>
          <a:bodyPr/>
          <a:lstStyle/>
          <a:p>
            <a:r>
              <a:rPr lang="en-US" altLang="zh-CN" dirty="0">
                <a:latin typeface="Abadi" panose="020B0604020104020204" pitchFamily="34" charset="0"/>
              </a:rPr>
              <a:t>Experiments – Deep Dive</a:t>
            </a:r>
            <a:br>
              <a:rPr lang="en-US" altLang="zh-CN" dirty="0">
                <a:latin typeface="Abadi" panose="020B0604020104020204" pitchFamily="34" charset="0"/>
              </a:rPr>
            </a:br>
            <a:r>
              <a:rPr lang="en-US" altLang="zh-CN" dirty="0">
                <a:latin typeface="Abadi" panose="020B0604020104020204" pitchFamily="34" charset="0"/>
              </a:rPr>
              <a:t>Impacts of Different Types of LLMs</a:t>
            </a:r>
            <a:endParaRPr lang="zh-CN" altLang="en-US" dirty="0"/>
          </a:p>
        </p:txBody>
      </p:sp>
      <p:sp>
        <p:nvSpPr>
          <p:cNvPr id="51" name="灯片编号占位符 3">
            <a:extLst>
              <a:ext uri="{FF2B5EF4-FFF2-40B4-BE49-F238E27FC236}">
                <a16:creationId xmlns:a16="http://schemas.microsoft.com/office/drawing/2014/main" id="{F5B72F5B-16B7-0538-C43F-8C287ED319E4}"/>
              </a:ext>
            </a:extLst>
          </p:cNvPr>
          <p:cNvSpPr>
            <a:spLocks noGrp="1"/>
          </p:cNvSpPr>
          <p:nvPr>
            <p:ph type="sldNum" sz="quarter" idx="12"/>
          </p:nvPr>
        </p:nvSpPr>
        <p:spPr>
          <a:xfrm>
            <a:off x="9420519" y="6487720"/>
            <a:ext cx="2743200" cy="365125"/>
          </a:xfrm>
        </p:spPr>
        <p:txBody>
          <a:bodyPr/>
          <a:lstStyle/>
          <a:p>
            <a:fld id="{F2CE9AF3-E478-4743-B934-A2BE37569EF9}" type="slidenum">
              <a:rPr lang="zh-CN" altLang="en-US" smtClean="0"/>
              <a:t>24</a:t>
            </a:fld>
            <a:endParaRPr lang="zh-CN" altLang="en-US" dirty="0"/>
          </a:p>
        </p:txBody>
      </p:sp>
      <p:sp>
        <p:nvSpPr>
          <p:cNvPr id="16" name="文本框 15">
            <a:extLst>
              <a:ext uri="{FF2B5EF4-FFF2-40B4-BE49-F238E27FC236}">
                <a16:creationId xmlns:a16="http://schemas.microsoft.com/office/drawing/2014/main" id="{82C46C0D-69C3-14F3-1F2F-D901975DF990}"/>
              </a:ext>
            </a:extLst>
          </p:cNvPr>
          <p:cNvSpPr txBox="1"/>
          <p:nvPr/>
        </p:nvSpPr>
        <p:spPr>
          <a:xfrm>
            <a:off x="1497182" y="5039499"/>
            <a:ext cx="9197625" cy="461665"/>
          </a:xfrm>
          <a:prstGeom prst="rect">
            <a:avLst/>
          </a:prstGeom>
          <a:solidFill>
            <a:schemeClr val="accent4">
              <a:lumMod val="20000"/>
              <a:lumOff val="80000"/>
            </a:schemeClr>
          </a:solidFill>
        </p:spPr>
        <p:txBody>
          <a:bodyPr wrap="square" rtlCol="0">
            <a:spAutoFit/>
          </a:bodyPr>
          <a:lstStyle/>
          <a:p>
            <a:r>
              <a:rPr lang="en-US" altLang="zh-CN" sz="2400" dirty="0">
                <a:latin typeface="Abadi" panose="020B0604020104020204" pitchFamily="34" charset="0"/>
              </a:rPr>
              <a:t>All the adapted LLMs outperform the state of the arts on both tasks.</a:t>
            </a:r>
            <a:endParaRPr lang="en-US" altLang="zh-CN" sz="2400" dirty="0">
              <a:solidFill>
                <a:srgbClr val="7030A0"/>
              </a:solidFill>
              <a:latin typeface="Abadi" panose="020B0604020104020204" pitchFamily="34" charset="0"/>
              <a:cs typeface="Calibri" panose="020F0502020204030204" pitchFamily="34" charset="0"/>
            </a:endParaRPr>
          </a:p>
        </p:txBody>
      </p:sp>
      <p:sp>
        <p:nvSpPr>
          <p:cNvPr id="26" name="文本框 25">
            <a:extLst>
              <a:ext uri="{FF2B5EF4-FFF2-40B4-BE49-F238E27FC236}">
                <a16:creationId xmlns:a16="http://schemas.microsoft.com/office/drawing/2014/main" id="{F4DB50DE-30AA-C1E7-30DA-6CDC8EBA299A}"/>
              </a:ext>
            </a:extLst>
          </p:cNvPr>
          <p:cNvSpPr txBox="1"/>
          <p:nvPr/>
        </p:nvSpPr>
        <p:spPr>
          <a:xfrm>
            <a:off x="1497181" y="5684427"/>
            <a:ext cx="9197625" cy="830997"/>
          </a:xfrm>
          <a:prstGeom prst="rect">
            <a:avLst/>
          </a:prstGeom>
          <a:solidFill>
            <a:schemeClr val="accent2">
              <a:lumMod val="20000"/>
              <a:lumOff val="80000"/>
            </a:schemeClr>
          </a:solidFill>
        </p:spPr>
        <p:txBody>
          <a:bodyPr wrap="square" rtlCol="0">
            <a:spAutoFit/>
          </a:bodyPr>
          <a:lstStyle/>
          <a:p>
            <a:pPr>
              <a:spcBef>
                <a:spcPts val="600"/>
              </a:spcBef>
            </a:pPr>
            <a:r>
              <a:rPr lang="en-US" altLang="zh-CN" sz="2400" dirty="0">
                <a:solidFill>
                  <a:srgbClr val="7030A0"/>
                </a:solidFill>
                <a:latin typeface="Abadi" panose="020B0604020104020204" pitchFamily="34" charset="0"/>
                <a:cs typeface="Calibri" panose="020F0502020204030204" pitchFamily="34" charset="0"/>
              </a:rPr>
              <a:t>Different LLMs can be adapted to solve networking tasks with our </a:t>
            </a:r>
            <a:r>
              <a:rPr lang="en-US" altLang="zh-CN" sz="2400" dirty="0" err="1">
                <a:solidFill>
                  <a:srgbClr val="7030A0"/>
                </a:solidFill>
                <a:latin typeface="Abadi" panose="020B0604020104020204" pitchFamily="34" charset="0"/>
                <a:cs typeface="Calibri" panose="020F0502020204030204" pitchFamily="34" charset="0"/>
              </a:rPr>
              <a:t>NetLLM</a:t>
            </a:r>
            <a:r>
              <a:rPr lang="en-US" altLang="zh-CN" sz="2400" dirty="0">
                <a:solidFill>
                  <a:srgbClr val="7030A0"/>
                </a:solidFill>
                <a:latin typeface="Abadi" panose="020B0604020104020204" pitchFamily="34" charset="0"/>
                <a:cs typeface="Calibri" panose="020F0502020204030204" pitchFamily="34" charset="0"/>
              </a:rPr>
              <a:t> framework</a:t>
            </a:r>
            <a:endParaRPr lang="zh-CN" altLang="en-US" sz="2400" dirty="0">
              <a:solidFill>
                <a:srgbClr val="7030A0"/>
              </a:solidFill>
              <a:latin typeface="Abadi" panose="020B0604020104020204" pitchFamily="34" charset="0"/>
              <a:cs typeface="Calibri" panose="020F0502020204030204" pitchFamily="34" charset="0"/>
            </a:endParaRPr>
          </a:p>
        </p:txBody>
      </p:sp>
      <p:pic>
        <p:nvPicPr>
          <p:cNvPr id="4" name="图片 3">
            <a:extLst>
              <a:ext uri="{FF2B5EF4-FFF2-40B4-BE49-F238E27FC236}">
                <a16:creationId xmlns:a16="http://schemas.microsoft.com/office/drawing/2014/main" id="{E1675933-1B84-4D9B-1BDA-739257A8272E}"/>
              </a:ext>
            </a:extLst>
          </p:cNvPr>
          <p:cNvPicPr>
            <a:picLocks noChangeAspect="1"/>
          </p:cNvPicPr>
          <p:nvPr/>
        </p:nvPicPr>
        <p:blipFill>
          <a:blip r:embed="rId3"/>
          <a:stretch>
            <a:fillRect/>
          </a:stretch>
        </p:blipFill>
        <p:spPr>
          <a:xfrm>
            <a:off x="1038409" y="1603693"/>
            <a:ext cx="10115173" cy="3080463"/>
          </a:xfrm>
          <a:prstGeom prst="rect">
            <a:avLst/>
          </a:prstGeom>
        </p:spPr>
      </p:pic>
      <p:sp>
        <p:nvSpPr>
          <p:cNvPr id="3" name="矩形 2">
            <a:extLst>
              <a:ext uri="{FF2B5EF4-FFF2-40B4-BE49-F238E27FC236}">
                <a16:creationId xmlns:a16="http://schemas.microsoft.com/office/drawing/2014/main" id="{D3D9DA75-AFFB-3C42-D7B3-534AD9268DCC}"/>
              </a:ext>
            </a:extLst>
          </p:cNvPr>
          <p:cNvSpPr/>
          <p:nvPr/>
        </p:nvSpPr>
        <p:spPr>
          <a:xfrm>
            <a:off x="1984000" y="2263152"/>
            <a:ext cx="2738125" cy="650645"/>
          </a:xfrm>
          <a:prstGeom prst="rect">
            <a:avLst/>
          </a:prstGeom>
          <a:solidFill>
            <a:schemeClr val="accent2">
              <a:lumMod val="20000"/>
              <a:lumOff val="80000"/>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5AF80EC0-8EE1-937A-9B2D-019B32293147}"/>
              </a:ext>
            </a:extLst>
          </p:cNvPr>
          <p:cNvSpPr/>
          <p:nvPr/>
        </p:nvSpPr>
        <p:spPr>
          <a:xfrm>
            <a:off x="7288430" y="1937829"/>
            <a:ext cx="2738125" cy="650645"/>
          </a:xfrm>
          <a:prstGeom prst="rect">
            <a:avLst/>
          </a:prstGeom>
          <a:solidFill>
            <a:schemeClr val="accent2">
              <a:lumMod val="20000"/>
              <a:lumOff val="80000"/>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ED3DC614-309D-2760-8729-E767DDCD7EBC}"/>
              </a:ext>
            </a:extLst>
          </p:cNvPr>
          <p:cNvSpPr txBox="1"/>
          <p:nvPr/>
        </p:nvSpPr>
        <p:spPr>
          <a:xfrm>
            <a:off x="2545789" y="2388419"/>
            <a:ext cx="1614545" cy="400110"/>
          </a:xfrm>
          <a:prstGeom prst="rect">
            <a:avLst/>
          </a:prstGeom>
          <a:noFill/>
        </p:spPr>
        <p:txBody>
          <a:bodyPr wrap="none" rtlCol="0">
            <a:spAutoFit/>
          </a:bodyPr>
          <a:lstStyle/>
          <a:p>
            <a:r>
              <a:rPr lang="en-US" altLang="zh-CN" sz="2000" dirty="0">
                <a:solidFill>
                  <a:srgbClr val="C00000"/>
                </a:solidFill>
                <a:latin typeface="Abadi" panose="020B0604020104020204" pitchFamily="34" charset="0"/>
              </a:rPr>
              <a:t>Improvement</a:t>
            </a:r>
            <a:endParaRPr lang="zh-CN" altLang="en-US" sz="2000" dirty="0">
              <a:solidFill>
                <a:srgbClr val="C00000"/>
              </a:solidFill>
              <a:latin typeface="Abadi" panose="020B0604020104020204" pitchFamily="34" charset="0"/>
            </a:endParaRPr>
          </a:p>
        </p:txBody>
      </p:sp>
      <p:sp>
        <p:nvSpPr>
          <p:cNvPr id="7" name="文本框 6">
            <a:extLst>
              <a:ext uri="{FF2B5EF4-FFF2-40B4-BE49-F238E27FC236}">
                <a16:creationId xmlns:a16="http://schemas.microsoft.com/office/drawing/2014/main" id="{6F1244F9-B18F-5EB7-72EA-D54B65E4BBB8}"/>
              </a:ext>
            </a:extLst>
          </p:cNvPr>
          <p:cNvSpPr txBox="1"/>
          <p:nvPr/>
        </p:nvSpPr>
        <p:spPr>
          <a:xfrm>
            <a:off x="7850219" y="2045538"/>
            <a:ext cx="1614545" cy="400110"/>
          </a:xfrm>
          <a:prstGeom prst="rect">
            <a:avLst/>
          </a:prstGeom>
          <a:noFill/>
        </p:spPr>
        <p:txBody>
          <a:bodyPr wrap="none" rtlCol="0">
            <a:spAutoFit/>
          </a:bodyPr>
          <a:lstStyle/>
          <a:p>
            <a:r>
              <a:rPr lang="en-US" altLang="zh-CN" sz="2000" dirty="0">
                <a:solidFill>
                  <a:srgbClr val="C00000"/>
                </a:solidFill>
                <a:latin typeface="Abadi" panose="020B0604020104020204" pitchFamily="34" charset="0"/>
              </a:rPr>
              <a:t>Improvement</a:t>
            </a:r>
            <a:endParaRPr lang="zh-CN" altLang="en-US" sz="2000" dirty="0">
              <a:solidFill>
                <a:srgbClr val="C00000"/>
              </a:solidFill>
              <a:latin typeface="Abadi" panose="020B0604020104020204" pitchFamily="34" charset="0"/>
            </a:endParaRPr>
          </a:p>
        </p:txBody>
      </p:sp>
    </p:spTree>
    <p:extLst>
      <p:ext uri="{BB962C8B-B14F-4D97-AF65-F5344CB8AC3E}">
        <p14:creationId xmlns:p14="http://schemas.microsoft.com/office/powerpoint/2010/main" val="615150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7BB5B6-E180-58B8-2A5C-F84E03ADB0F9}"/>
              </a:ext>
            </a:extLst>
          </p:cNvPr>
          <p:cNvSpPr>
            <a:spLocks noGrp="1"/>
          </p:cNvSpPr>
          <p:nvPr>
            <p:ph type="title"/>
          </p:nvPr>
        </p:nvSpPr>
        <p:spPr>
          <a:xfrm>
            <a:off x="347870" y="19984"/>
            <a:ext cx="11449992" cy="1008668"/>
          </a:xfrm>
        </p:spPr>
        <p:txBody>
          <a:bodyPr/>
          <a:lstStyle/>
          <a:p>
            <a:r>
              <a:rPr lang="en-US" altLang="zh-CN" dirty="0">
                <a:latin typeface="Abadi" panose="020B0604020104020204" pitchFamily="34" charset="0"/>
              </a:rPr>
              <a:t>Experiments – Deep Dive</a:t>
            </a:r>
            <a:br>
              <a:rPr lang="en-US" altLang="zh-CN" dirty="0">
                <a:latin typeface="Abadi" panose="020B0604020104020204" pitchFamily="34" charset="0"/>
              </a:rPr>
            </a:br>
            <a:r>
              <a:rPr lang="en-US" altLang="zh-CN" dirty="0">
                <a:latin typeface="Abadi" panose="020B0604020104020204" pitchFamily="34" charset="0"/>
              </a:rPr>
              <a:t>Impacts of LLM Parameter Size</a:t>
            </a:r>
            <a:endParaRPr lang="zh-CN" altLang="en-US" dirty="0"/>
          </a:p>
        </p:txBody>
      </p:sp>
      <p:sp>
        <p:nvSpPr>
          <p:cNvPr id="51" name="灯片编号占位符 3">
            <a:extLst>
              <a:ext uri="{FF2B5EF4-FFF2-40B4-BE49-F238E27FC236}">
                <a16:creationId xmlns:a16="http://schemas.microsoft.com/office/drawing/2014/main" id="{F5B72F5B-16B7-0538-C43F-8C287ED319E4}"/>
              </a:ext>
            </a:extLst>
          </p:cNvPr>
          <p:cNvSpPr>
            <a:spLocks noGrp="1"/>
          </p:cNvSpPr>
          <p:nvPr>
            <p:ph type="sldNum" sz="quarter" idx="12"/>
          </p:nvPr>
        </p:nvSpPr>
        <p:spPr>
          <a:xfrm>
            <a:off x="9420519" y="6487720"/>
            <a:ext cx="2743200" cy="365125"/>
          </a:xfrm>
        </p:spPr>
        <p:txBody>
          <a:bodyPr/>
          <a:lstStyle/>
          <a:p>
            <a:fld id="{F2CE9AF3-E478-4743-B934-A2BE37569EF9}" type="slidenum">
              <a:rPr lang="zh-CN" altLang="en-US" smtClean="0"/>
              <a:t>25</a:t>
            </a:fld>
            <a:endParaRPr lang="zh-CN" altLang="en-US" dirty="0"/>
          </a:p>
        </p:txBody>
      </p:sp>
      <p:pic>
        <p:nvPicPr>
          <p:cNvPr id="11" name="图片 10">
            <a:extLst>
              <a:ext uri="{FF2B5EF4-FFF2-40B4-BE49-F238E27FC236}">
                <a16:creationId xmlns:a16="http://schemas.microsoft.com/office/drawing/2014/main" id="{28202418-7191-269A-0FD1-4D91EE81711F}"/>
              </a:ext>
            </a:extLst>
          </p:cNvPr>
          <p:cNvPicPr>
            <a:picLocks noChangeAspect="1"/>
          </p:cNvPicPr>
          <p:nvPr/>
        </p:nvPicPr>
        <p:blipFill>
          <a:blip r:embed="rId3"/>
          <a:stretch>
            <a:fillRect/>
          </a:stretch>
        </p:blipFill>
        <p:spPr>
          <a:xfrm>
            <a:off x="837525" y="1876493"/>
            <a:ext cx="10516949" cy="3316155"/>
          </a:xfrm>
          <a:prstGeom prst="rect">
            <a:avLst/>
          </a:prstGeom>
        </p:spPr>
      </p:pic>
      <p:sp>
        <p:nvSpPr>
          <p:cNvPr id="12" name="椭圆 11">
            <a:extLst>
              <a:ext uri="{FF2B5EF4-FFF2-40B4-BE49-F238E27FC236}">
                <a16:creationId xmlns:a16="http://schemas.microsoft.com/office/drawing/2014/main" id="{D4DC70EE-B030-7DD3-5575-F31E90DFE7D0}"/>
              </a:ext>
            </a:extLst>
          </p:cNvPr>
          <p:cNvSpPr/>
          <p:nvPr/>
        </p:nvSpPr>
        <p:spPr>
          <a:xfrm>
            <a:off x="1810870" y="1923911"/>
            <a:ext cx="723153" cy="3221317"/>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7E6508F0-CEBB-C7F8-CD4F-240CCC2FD3B7}"/>
              </a:ext>
            </a:extLst>
          </p:cNvPr>
          <p:cNvSpPr/>
          <p:nvPr/>
        </p:nvSpPr>
        <p:spPr>
          <a:xfrm>
            <a:off x="7236161" y="1923911"/>
            <a:ext cx="723153" cy="3221317"/>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82C46C0D-69C3-14F3-1F2F-D901975DF990}"/>
              </a:ext>
            </a:extLst>
          </p:cNvPr>
          <p:cNvSpPr txBox="1"/>
          <p:nvPr/>
        </p:nvSpPr>
        <p:spPr>
          <a:xfrm>
            <a:off x="964055" y="5410667"/>
            <a:ext cx="10263888" cy="461665"/>
          </a:xfrm>
          <a:prstGeom prst="rect">
            <a:avLst/>
          </a:prstGeom>
          <a:solidFill>
            <a:schemeClr val="accent4">
              <a:lumMod val="20000"/>
              <a:lumOff val="80000"/>
            </a:schemeClr>
          </a:solidFill>
        </p:spPr>
        <p:txBody>
          <a:bodyPr wrap="square" rtlCol="0">
            <a:spAutoFit/>
          </a:bodyPr>
          <a:lstStyle/>
          <a:p>
            <a:r>
              <a:rPr lang="en-US" altLang="zh-CN" sz="2400" dirty="0">
                <a:latin typeface="Abadi" panose="020B0604020104020204" pitchFamily="34" charset="0"/>
                <a:cs typeface="Calibri" panose="020F0502020204030204" pitchFamily="34" charset="0"/>
              </a:rPr>
              <a:t>The LLM of 0.35 billion parameters performs well on VP but poorly on ABR.</a:t>
            </a:r>
            <a:endParaRPr lang="en-US" altLang="zh-CN" sz="2400" dirty="0">
              <a:solidFill>
                <a:srgbClr val="7030A0"/>
              </a:solidFill>
              <a:latin typeface="Abadi" panose="020B0604020104020204" pitchFamily="34" charset="0"/>
              <a:cs typeface="Calibri" panose="020F0502020204030204" pitchFamily="34" charset="0"/>
            </a:endParaRPr>
          </a:p>
        </p:txBody>
      </p:sp>
      <p:cxnSp>
        <p:nvCxnSpPr>
          <p:cNvPr id="19" name="直接连接符 18">
            <a:extLst>
              <a:ext uri="{FF2B5EF4-FFF2-40B4-BE49-F238E27FC236}">
                <a16:creationId xmlns:a16="http://schemas.microsoft.com/office/drawing/2014/main" id="{D99563B7-4C1B-D54A-7BA4-226CEEE55B93}"/>
              </a:ext>
            </a:extLst>
          </p:cNvPr>
          <p:cNvCxnSpPr>
            <a:cxnSpLocks/>
            <a:stCxn id="12" idx="4"/>
            <a:endCxn id="16" idx="0"/>
          </p:cNvCxnSpPr>
          <p:nvPr/>
        </p:nvCxnSpPr>
        <p:spPr>
          <a:xfrm>
            <a:off x="2172447" y="5145228"/>
            <a:ext cx="3923552" cy="265439"/>
          </a:xfrm>
          <a:prstGeom prst="line">
            <a:avLst/>
          </a:prstGeom>
          <a:ln w="1905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97EA11C3-8A07-8C19-B440-AA13D371FEE6}"/>
              </a:ext>
            </a:extLst>
          </p:cNvPr>
          <p:cNvCxnSpPr>
            <a:cxnSpLocks/>
            <a:stCxn id="13" idx="4"/>
            <a:endCxn id="16" idx="0"/>
          </p:cNvCxnSpPr>
          <p:nvPr/>
        </p:nvCxnSpPr>
        <p:spPr>
          <a:xfrm flipH="1">
            <a:off x="6095999" y="5145228"/>
            <a:ext cx="1501739" cy="265439"/>
          </a:xfrm>
          <a:prstGeom prst="line">
            <a:avLst/>
          </a:prstGeom>
          <a:ln w="19050">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F4DB50DE-30AA-C1E7-30DA-6CDC8EBA299A}"/>
              </a:ext>
            </a:extLst>
          </p:cNvPr>
          <p:cNvSpPr txBox="1"/>
          <p:nvPr/>
        </p:nvSpPr>
        <p:spPr>
          <a:xfrm>
            <a:off x="964055" y="6038868"/>
            <a:ext cx="10263888" cy="461665"/>
          </a:xfrm>
          <a:prstGeom prst="rect">
            <a:avLst/>
          </a:prstGeom>
          <a:solidFill>
            <a:schemeClr val="accent2">
              <a:lumMod val="20000"/>
              <a:lumOff val="80000"/>
            </a:schemeClr>
          </a:solidFill>
        </p:spPr>
        <p:txBody>
          <a:bodyPr wrap="square" rtlCol="0">
            <a:spAutoFit/>
          </a:bodyPr>
          <a:lstStyle/>
          <a:p>
            <a:pPr>
              <a:spcBef>
                <a:spcPts val="1000"/>
              </a:spcBef>
            </a:pPr>
            <a:r>
              <a:rPr lang="en-US" altLang="zh-CN" sz="2400" dirty="0">
                <a:solidFill>
                  <a:srgbClr val="7030A0"/>
                </a:solidFill>
                <a:latin typeface="Abadi" panose="020B0604020104020204" pitchFamily="34" charset="0"/>
              </a:rPr>
              <a:t>Indicating that 1B could be the boarder line of using LLM for networking.</a:t>
            </a:r>
            <a:endParaRPr lang="zh-CN" altLang="en-US" sz="2400" dirty="0">
              <a:solidFill>
                <a:srgbClr val="7030A0"/>
              </a:solidFill>
              <a:latin typeface="Abadi" panose="020B0604020104020204" pitchFamily="34" charset="0"/>
              <a:cs typeface="Calibri" panose="020F0502020204030204" pitchFamily="34" charset="0"/>
            </a:endParaRPr>
          </a:p>
        </p:txBody>
      </p:sp>
      <p:sp>
        <p:nvSpPr>
          <p:cNvPr id="3" name="文本框 2">
            <a:extLst>
              <a:ext uri="{FF2B5EF4-FFF2-40B4-BE49-F238E27FC236}">
                <a16:creationId xmlns:a16="http://schemas.microsoft.com/office/drawing/2014/main" id="{96F3DCC1-7908-F3F8-3787-DDB673C60497}"/>
              </a:ext>
            </a:extLst>
          </p:cNvPr>
          <p:cNvSpPr txBox="1"/>
          <p:nvPr/>
        </p:nvSpPr>
        <p:spPr>
          <a:xfrm>
            <a:off x="1349571" y="1114120"/>
            <a:ext cx="9492856" cy="830997"/>
          </a:xfrm>
          <a:prstGeom prst="rect">
            <a:avLst/>
          </a:prstGeom>
          <a:noFill/>
        </p:spPr>
        <p:txBody>
          <a:bodyPr wrap="square" rtlCol="0">
            <a:spAutoFit/>
          </a:bodyPr>
          <a:lstStyle/>
          <a:p>
            <a:r>
              <a:rPr lang="en-US" altLang="zh-CN" sz="2400" dirty="0">
                <a:solidFill>
                  <a:srgbClr val="7030A0"/>
                </a:solidFill>
                <a:latin typeface="Abadi" panose="020B0604020104020204" pitchFamily="34" charset="0"/>
              </a:rPr>
              <a:t>We use OPT as the LLM for this investigation</a:t>
            </a:r>
            <a:r>
              <a:rPr lang="en-US" altLang="zh-CN" sz="2400" dirty="0">
                <a:latin typeface="Abadi" panose="020B0604020104020204" pitchFamily="34" charset="0"/>
              </a:rPr>
              <a:t>, which offers different versions with varying parameter sizes.</a:t>
            </a:r>
          </a:p>
        </p:txBody>
      </p:sp>
    </p:spTree>
    <p:extLst>
      <p:ext uri="{BB962C8B-B14F-4D97-AF65-F5344CB8AC3E}">
        <p14:creationId xmlns:p14="http://schemas.microsoft.com/office/powerpoint/2010/main" val="3206249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6" grpId="0" animBg="1"/>
      <p:bldP spid="2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7BB5B6-E180-58B8-2A5C-F84E03ADB0F9}"/>
              </a:ext>
            </a:extLst>
          </p:cNvPr>
          <p:cNvSpPr>
            <a:spLocks noGrp="1"/>
          </p:cNvSpPr>
          <p:nvPr>
            <p:ph type="title"/>
          </p:nvPr>
        </p:nvSpPr>
        <p:spPr>
          <a:xfrm>
            <a:off x="347870" y="19984"/>
            <a:ext cx="11449992" cy="1008668"/>
          </a:xfrm>
        </p:spPr>
        <p:txBody>
          <a:bodyPr/>
          <a:lstStyle/>
          <a:p>
            <a:r>
              <a:rPr lang="en-US" altLang="zh-CN" sz="3600" dirty="0">
                <a:latin typeface="Abadi" panose="020B0604020104020204" pitchFamily="34" charset="0"/>
              </a:rPr>
              <a:t>Final Note</a:t>
            </a:r>
            <a:endParaRPr lang="zh-CN" altLang="en-US" dirty="0"/>
          </a:p>
        </p:txBody>
      </p:sp>
      <p:sp>
        <p:nvSpPr>
          <p:cNvPr id="51" name="灯片编号占位符 3">
            <a:extLst>
              <a:ext uri="{FF2B5EF4-FFF2-40B4-BE49-F238E27FC236}">
                <a16:creationId xmlns:a16="http://schemas.microsoft.com/office/drawing/2014/main" id="{F5B72F5B-16B7-0538-C43F-8C287ED319E4}"/>
              </a:ext>
            </a:extLst>
          </p:cNvPr>
          <p:cNvSpPr>
            <a:spLocks noGrp="1"/>
          </p:cNvSpPr>
          <p:nvPr>
            <p:ph type="sldNum" sz="quarter" idx="12"/>
          </p:nvPr>
        </p:nvSpPr>
        <p:spPr>
          <a:xfrm>
            <a:off x="9420519" y="6487720"/>
            <a:ext cx="2743200" cy="365125"/>
          </a:xfrm>
        </p:spPr>
        <p:txBody>
          <a:bodyPr/>
          <a:lstStyle/>
          <a:p>
            <a:fld id="{F2CE9AF3-E478-4743-B934-A2BE37569EF9}" type="slidenum">
              <a:rPr lang="zh-CN" altLang="en-US" smtClean="0"/>
              <a:t>26</a:t>
            </a:fld>
            <a:endParaRPr lang="zh-CN" altLang="en-US" dirty="0"/>
          </a:p>
        </p:txBody>
      </p:sp>
      <p:sp>
        <p:nvSpPr>
          <p:cNvPr id="3" name="文本框 2">
            <a:extLst>
              <a:ext uri="{FF2B5EF4-FFF2-40B4-BE49-F238E27FC236}">
                <a16:creationId xmlns:a16="http://schemas.microsoft.com/office/drawing/2014/main" id="{3F47ADD4-1401-7F18-D9B9-FD5234787B86}"/>
              </a:ext>
            </a:extLst>
          </p:cNvPr>
          <p:cNvSpPr txBox="1"/>
          <p:nvPr/>
        </p:nvSpPr>
        <p:spPr>
          <a:xfrm>
            <a:off x="1915070" y="1324184"/>
            <a:ext cx="8896709" cy="919401"/>
          </a:xfrm>
          <a:prstGeom prst="roundRect">
            <a:avLst/>
          </a:prstGeom>
          <a:solidFill>
            <a:schemeClr val="accent4">
              <a:lumMod val="20000"/>
              <a:lumOff val="80000"/>
            </a:schemeClr>
          </a:solidFill>
        </p:spPr>
        <p:txBody>
          <a:bodyPr wrap="square" rtlCol="0">
            <a:spAutoFit/>
          </a:bodyPr>
          <a:lstStyle/>
          <a:p>
            <a:r>
              <a:rPr lang="en-US" altLang="zh-CN" sz="2400" dirty="0">
                <a:solidFill>
                  <a:schemeClr val="tx1"/>
                </a:solidFill>
                <a:latin typeface="Abadi" panose="020B0604020104020204" pitchFamily="34" charset="0"/>
              </a:rPr>
              <a:t>Can we use the LLM to achieve “one model for all networking tasks” with even better performance?</a:t>
            </a:r>
            <a:endParaRPr lang="zh-CN" altLang="en-US" sz="2400" dirty="0">
              <a:solidFill>
                <a:schemeClr val="tx1"/>
              </a:solidFill>
              <a:latin typeface="Abadi" panose="020B0604020104020204" pitchFamily="34" charset="0"/>
            </a:endParaRPr>
          </a:p>
        </p:txBody>
      </p:sp>
      <p:sp>
        <p:nvSpPr>
          <p:cNvPr id="4" name="文本框 3">
            <a:extLst>
              <a:ext uri="{FF2B5EF4-FFF2-40B4-BE49-F238E27FC236}">
                <a16:creationId xmlns:a16="http://schemas.microsoft.com/office/drawing/2014/main" id="{F505798D-EBFE-5542-C8B6-6E945B6F19A5}"/>
              </a:ext>
            </a:extLst>
          </p:cNvPr>
          <p:cNvSpPr txBox="1"/>
          <p:nvPr/>
        </p:nvSpPr>
        <p:spPr>
          <a:xfrm>
            <a:off x="3352795" y="2465747"/>
            <a:ext cx="7458983" cy="510778"/>
          </a:xfrm>
          <a:prstGeom prst="roundRect">
            <a:avLst/>
          </a:prstGeom>
          <a:solidFill>
            <a:schemeClr val="accent2">
              <a:lumMod val="20000"/>
              <a:lumOff val="80000"/>
            </a:schemeClr>
          </a:solidFill>
        </p:spPr>
        <p:txBody>
          <a:bodyPr wrap="square" rtlCol="0">
            <a:spAutoFit/>
          </a:bodyPr>
          <a:lstStyle/>
          <a:p>
            <a:r>
              <a:rPr lang="en-US" altLang="zh-CN" sz="2400" dirty="0">
                <a:solidFill>
                  <a:schemeClr val="tx1"/>
                </a:solidFill>
                <a:latin typeface="Abadi" panose="020B0604020104020204" pitchFamily="34" charset="0"/>
              </a:rPr>
              <a:t>Of course! </a:t>
            </a:r>
            <a:r>
              <a:rPr lang="en-US" altLang="zh-CN" sz="2400" dirty="0" err="1">
                <a:solidFill>
                  <a:schemeClr val="tx1"/>
                </a:solidFill>
                <a:latin typeface="Abadi" panose="020B0604020104020204" pitchFamily="34" charset="0"/>
              </a:rPr>
              <a:t>NetLLM</a:t>
            </a:r>
            <a:r>
              <a:rPr lang="en-US" altLang="zh-CN" sz="2400" dirty="0">
                <a:solidFill>
                  <a:schemeClr val="tx1"/>
                </a:solidFill>
                <a:latin typeface="Abadi" panose="020B0604020104020204" pitchFamily="34" charset="0"/>
              </a:rPr>
              <a:t> can do that for us!</a:t>
            </a:r>
            <a:endParaRPr lang="zh-CN" altLang="en-US" sz="2400" dirty="0">
              <a:solidFill>
                <a:schemeClr val="tx1"/>
              </a:solidFill>
              <a:latin typeface="Abadi" panose="020B0604020104020204" pitchFamily="34" charset="0"/>
            </a:endParaRPr>
          </a:p>
        </p:txBody>
      </p:sp>
      <p:sp>
        <p:nvSpPr>
          <p:cNvPr id="5" name="文本框 4">
            <a:extLst>
              <a:ext uri="{FF2B5EF4-FFF2-40B4-BE49-F238E27FC236}">
                <a16:creationId xmlns:a16="http://schemas.microsoft.com/office/drawing/2014/main" id="{2AEE4A6F-1AE0-69C9-532D-D75E1ED98055}"/>
              </a:ext>
            </a:extLst>
          </p:cNvPr>
          <p:cNvSpPr txBox="1"/>
          <p:nvPr/>
        </p:nvSpPr>
        <p:spPr>
          <a:xfrm>
            <a:off x="1915070" y="3284825"/>
            <a:ext cx="8896709" cy="510778"/>
          </a:xfrm>
          <a:prstGeom prst="roundRect">
            <a:avLst/>
          </a:prstGeom>
          <a:solidFill>
            <a:schemeClr val="accent4">
              <a:lumMod val="20000"/>
              <a:lumOff val="80000"/>
            </a:schemeClr>
          </a:solidFill>
        </p:spPr>
        <p:txBody>
          <a:bodyPr wrap="square" rtlCol="0">
            <a:spAutoFit/>
          </a:bodyPr>
          <a:lstStyle/>
          <a:p>
            <a:r>
              <a:rPr lang="en-US" altLang="zh-CN" sz="2400" dirty="0">
                <a:solidFill>
                  <a:schemeClr val="tx1"/>
                </a:solidFill>
                <a:latin typeface="Abadi" panose="020B0604020104020204" pitchFamily="34" charset="0"/>
              </a:rPr>
              <a:t>Is </a:t>
            </a:r>
            <a:r>
              <a:rPr lang="en-US" altLang="zh-CN" sz="2400" dirty="0" err="1">
                <a:solidFill>
                  <a:schemeClr val="tx1"/>
                </a:solidFill>
                <a:latin typeface="Abadi" panose="020B0604020104020204" pitchFamily="34" charset="0"/>
              </a:rPr>
              <a:t>NetLLM</a:t>
            </a:r>
            <a:r>
              <a:rPr lang="en-US" altLang="zh-CN" sz="2400" dirty="0">
                <a:solidFill>
                  <a:schemeClr val="tx1"/>
                </a:solidFill>
                <a:latin typeface="Abadi" panose="020B0604020104020204" pitchFamily="34" charset="0"/>
              </a:rPr>
              <a:t> applicable to various LLMs?</a:t>
            </a:r>
            <a:endParaRPr lang="zh-CN" altLang="en-US" sz="2400" dirty="0">
              <a:solidFill>
                <a:schemeClr val="tx1"/>
              </a:solidFill>
              <a:latin typeface="Abadi" panose="020B0604020104020204" pitchFamily="34" charset="0"/>
            </a:endParaRPr>
          </a:p>
        </p:txBody>
      </p:sp>
      <p:sp>
        <p:nvSpPr>
          <p:cNvPr id="8" name="文本框 7">
            <a:extLst>
              <a:ext uri="{FF2B5EF4-FFF2-40B4-BE49-F238E27FC236}">
                <a16:creationId xmlns:a16="http://schemas.microsoft.com/office/drawing/2014/main" id="{2D513609-DFFA-6592-C0DB-352F2D3DBD00}"/>
              </a:ext>
            </a:extLst>
          </p:cNvPr>
          <p:cNvSpPr txBox="1"/>
          <p:nvPr/>
        </p:nvSpPr>
        <p:spPr>
          <a:xfrm>
            <a:off x="3352795" y="4017765"/>
            <a:ext cx="7458983" cy="510778"/>
          </a:xfrm>
          <a:prstGeom prst="roundRect">
            <a:avLst/>
          </a:prstGeom>
          <a:solidFill>
            <a:schemeClr val="accent2">
              <a:lumMod val="20000"/>
              <a:lumOff val="80000"/>
            </a:schemeClr>
          </a:solidFill>
        </p:spPr>
        <p:txBody>
          <a:bodyPr wrap="square" rtlCol="0">
            <a:spAutoFit/>
          </a:bodyPr>
          <a:lstStyle/>
          <a:p>
            <a:r>
              <a:rPr lang="en-US" altLang="zh-CN" sz="2400" dirty="0">
                <a:solidFill>
                  <a:schemeClr val="tx1"/>
                </a:solidFill>
                <a:latin typeface="Abadi" panose="020B0604020104020204" pitchFamily="34" charset="0"/>
              </a:rPr>
              <a:t>Of course! </a:t>
            </a:r>
            <a:r>
              <a:rPr lang="en-US" altLang="zh-CN" sz="2400" dirty="0" err="1">
                <a:solidFill>
                  <a:schemeClr val="tx1"/>
                </a:solidFill>
                <a:latin typeface="Abadi" panose="020B0604020104020204" pitchFamily="34" charset="0"/>
              </a:rPr>
              <a:t>NetLLM</a:t>
            </a:r>
            <a:r>
              <a:rPr lang="en-US" altLang="zh-CN" sz="2400" dirty="0">
                <a:solidFill>
                  <a:schemeClr val="tx1"/>
                </a:solidFill>
                <a:latin typeface="Abadi" panose="020B0604020104020204" pitchFamily="34" charset="0"/>
              </a:rPr>
              <a:t> is compatible with different LLMs!</a:t>
            </a:r>
            <a:endParaRPr lang="zh-CN" altLang="en-US" sz="2400" dirty="0">
              <a:solidFill>
                <a:schemeClr val="tx1"/>
              </a:solidFill>
              <a:latin typeface="Abadi" panose="020B0604020104020204" pitchFamily="34" charset="0"/>
            </a:endParaRPr>
          </a:p>
        </p:txBody>
      </p:sp>
      <p:sp>
        <p:nvSpPr>
          <p:cNvPr id="9" name="文本框 8">
            <a:extLst>
              <a:ext uri="{FF2B5EF4-FFF2-40B4-BE49-F238E27FC236}">
                <a16:creationId xmlns:a16="http://schemas.microsoft.com/office/drawing/2014/main" id="{A3262429-CE29-BDAF-9326-1AEC6DBC0878}"/>
              </a:ext>
            </a:extLst>
          </p:cNvPr>
          <p:cNvSpPr txBox="1"/>
          <p:nvPr/>
        </p:nvSpPr>
        <p:spPr>
          <a:xfrm>
            <a:off x="1915069" y="4836843"/>
            <a:ext cx="8896709" cy="510778"/>
          </a:xfrm>
          <a:prstGeom prst="roundRect">
            <a:avLst/>
          </a:prstGeom>
          <a:solidFill>
            <a:schemeClr val="accent4">
              <a:lumMod val="20000"/>
              <a:lumOff val="80000"/>
            </a:schemeClr>
          </a:solidFill>
        </p:spPr>
        <p:txBody>
          <a:bodyPr wrap="square" rtlCol="0">
            <a:spAutoFit/>
          </a:bodyPr>
          <a:lstStyle/>
          <a:p>
            <a:r>
              <a:rPr lang="en-US" altLang="zh-CN" sz="2400" dirty="0">
                <a:solidFill>
                  <a:schemeClr val="tx1"/>
                </a:solidFill>
                <a:latin typeface="Abadi" panose="020B0604020104020204" pitchFamily="34" charset="0"/>
              </a:rPr>
              <a:t>Is this the end story of using LLMs for networking?</a:t>
            </a:r>
            <a:endParaRPr lang="zh-CN" altLang="en-US" sz="2400" dirty="0">
              <a:solidFill>
                <a:schemeClr val="tx1"/>
              </a:solidFill>
              <a:latin typeface="Abadi" panose="020B0604020104020204" pitchFamily="34" charset="0"/>
            </a:endParaRPr>
          </a:p>
        </p:txBody>
      </p:sp>
      <p:sp>
        <p:nvSpPr>
          <p:cNvPr id="12" name="文本框 11">
            <a:extLst>
              <a:ext uri="{FF2B5EF4-FFF2-40B4-BE49-F238E27FC236}">
                <a16:creationId xmlns:a16="http://schemas.microsoft.com/office/drawing/2014/main" id="{253CA1CB-6E68-2ABF-9FFC-B40B4DC4424A}"/>
              </a:ext>
            </a:extLst>
          </p:cNvPr>
          <p:cNvSpPr txBox="1"/>
          <p:nvPr/>
        </p:nvSpPr>
        <p:spPr>
          <a:xfrm>
            <a:off x="3352795" y="5569783"/>
            <a:ext cx="7458983" cy="919401"/>
          </a:xfrm>
          <a:prstGeom prst="roundRect">
            <a:avLst/>
          </a:prstGeom>
          <a:solidFill>
            <a:schemeClr val="accent2">
              <a:lumMod val="20000"/>
              <a:lumOff val="80000"/>
            </a:schemeClr>
          </a:solidFill>
        </p:spPr>
        <p:txBody>
          <a:bodyPr wrap="square" rtlCol="0">
            <a:spAutoFit/>
          </a:bodyPr>
          <a:lstStyle/>
          <a:p>
            <a:r>
              <a:rPr lang="en-US" altLang="zh-CN" sz="2400" dirty="0">
                <a:solidFill>
                  <a:schemeClr val="tx1"/>
                </a:solidFill>
                <a:latin typeface="Abadi" panose="020B0604020104020204" pitchFamily="34" charset="0"/>
              </a:rPr>
              <a:t>No! We hope </a:t>
            </a:r>
            <a:r>
              <a:rPr lang="en-US" altLang="zh-CN" sz="2400" dirty="0" err="1">
                <a:solidFill>
                  <a:schemeClr val="tx1"/>
                </a:solidFill>
                <a:latin typeface="Abadi" panose="020B0604020104020204" pitchFamily="34" charset="0"/>
              </a:rPr>
              <a:t>NetLLM</a:t>
            </a:r>
            <a:r>
              <a:rPr lang="en-US" altLang="zh-CN" sz="2400" dirty="0">
                <a:solidFill>
                  <a:schemeClr val="tx1"/>
                </a:solidFill>
                <a:latin typeface="Abadi" panose="020B0604020104020204" pitchFamily="34" charset="0"/>
              </a:rPr>
              <a:t> can inspire more researches on LLMs for networking!</a:t>
            </a:r>
            <a:endParaRPr lang="zh-CN" altLang="en-US" sz="2400" dirty="0">
              <a:solidFill>
                <a:schemeClr val="tx1"/>
              </a:solidFill>
              <a:latin typeface="Abadi" panose="020B0604020104020204" pitchFamily="34" charset="0"/>
            </a:endParaRPr>
          </a:p>
        </p:txBody>
      </p:sp>
      <p:pic>
        <p:nvPicPr>
          <p:cNvPr id="19" name="图片 18">
            <a:extLst>
              <a:ext uri="{FF2B5EF4-FFF2-40B4-BE49-F238E27FC236}">
                <a16:creationId xmlns:a16="http://schemas.microsoft.com/office/drawing/2014/main" id="{EC3CCD61-1764-E2C8-E10C-127E920AA46D}"/>
              </a:ext>
            </a:extLst>
          </p:cNvPr>
          <p:cNvPicPr>
            <a:picLocks noChangeAspect="1"/>
          </p:cNvPicPr>
          <p:nvPr/>
        </p:nvPicPr>
        <p:blipFill>
          <a:blip r:embed="rId3"/>
          <a:stretch>
            <a:fillRect/>
          </a:stretch>
        </p:blipFill>
        <p:spPr>
          <a:xfrm>
            <a:off x="2611806" y="2387549"/>
            <a:ext cx="667173" cy="667173"/>
          </a:xfrm>
          <a:prstGeom prst="rect">
            <a:avLst/>
          </a:prstGeom>
        </p:spPr>
      </p:pic>
      <p:pic>
        <p:nvPicPr>
          <p:cNvPr id="31" name="图片 30">
            <a:extLst>
              <a:ext uri="{FF2B5EF4-FFF2-40B4-BE49-F238E27FC236}">
                <a16:creationId xmlns:a16="http://schemas.microsoft.com/office/drawing/2014/main" id="{EFBF737B-ABB0-DB41-4649-E4737EC510D0}"/>
              </a:ext>
            </a:extLst>
          </p:cNvPr>
          <p:cNvPicPr>
            <a:picLocks noChangeAspect="1"/>
          </p:cNvPicPr>
          <p:nvPr/>
        </p:nvPicPr>
        <p:blipFill>
          <a:blip r:embed="rId4"/>
          <a:stretch>
            <a:fillRect/>
          </a:stretch>
        </p:blipFill>
        <p:spPr>
          <a:xfrm>
            <a:off x="1248068" y="1450383"/>
            <a:ext cx="667002" cy="667002"/>
          </a:xfrm>
          <a:prstGeom prst="rect">
            <a:avLst/>
          </a:prstGeom>
        </p:spPr>
      </p:pic>
      <p:pic>
        <p:nvPicPr>
          <p:cNvPr id="33" name="图片 32">
            <a:extLst>
              <a:ext uri="{FF2B5EF4-FFF2-40B4-BE49-F238E27FC236}">
                <a16:creationId xmlns:a16="http://schemas.microsoft.com/office/drawing/2014/main" id="{8D67811A-0340-F31C-4E74-8DFC4042F089}"/>
              </a:ext>
            </a:extLst>
          </p:cNvPr>
          <p:cNvPicPr>
            <a:picLocks noChangeAspect="1"/>
          </p:cNvPicPr>
          <p:nvPr/>
        </p:nvPicPr>
        <p:blipFill>
          <a:blip r:embed="rId4"/>
          <a:stretch>
            <a:fillRect/>
          </a:stretch>
        </p:blipFill>
        <p:spPr>
          <a:xfrm>
            <a:off x="1248068" y="3206713"/>
            <a:ext cx="667002" cy="667002"/>
          </a:xfrm>
          <a:prstGeom prst="rect">
            <a:avLst/>
          </a:prstGeom>
        </p:spPr>
      </p:pic>
      <p:pic>
        <p:nvPicPr>
          <p:cNvPr id="34" name="图片 33">
            <a:extLst>
              <a:ext uri="{FF2B5EF4-FFF2-40B4-BE49-F238E27FC236}">
                <a16:creationId xmlns:a16="http://schemas.microsoft.com/office/drawing/2014/main" id="{A40CE048-B82B-0E46-968D-A3B4E636CD2F}"/>
              </a:ext>
            </a:extLst>
          </p:cNvPr>
          <p:cNvPicPr>
            <a:picLocks noChangeAspect="1"/>
          </p:cNvPicPr>
          <p:nvPr/>
        </p:nvPicPr>
        <p:blipFill>
          <a:blip r:embed="rId4"/>
          <a:stretch>
            <a:fillRect/>
          </a:stretch>
        </p:blipFill>
        <p:spPr>
          <a:xfrm>
            <a:off x="1248068" y="4758731"/>
            <a:ext cx="667002" cy="667002"/>
          </a:xfrm>
          <a:prstGeom prst="rect">
            <a:avLst/>
          </a:prstGeom>
        </p:spPr>
      </p:pic>
      <p:pic>
        <p:nvPicPr>
          <p:cNvPr id="35" name="图片 34">
            <a:extLst>
              <a:ext uri="{FF2B5EF4-FFF2-40B4-BE49-F238E27FC236}">
                <a16:creationId xmlns:a16="http://schemas.microsoft.com/office/drawing/2014/main" id="{35D08A12-6BF4-963B-F033-7EBA687734F1}"/>
              </a:ext>
            </a:extLst>
          </p:cNvPr>
          <p:cNvPicPr>
            <a:picLocks noChangeAspect="1"/>
          </p:cNvPicPr>
          <p:nvPr/>
        </p:nvPicPr>
        <p:blipFill>
          <a:blip r:embed="rId3"/>
          <a:stretch>
            <a:fillRect/>
          </a:stretch>
        </p:blipFill>
        <p:spPr>
          <a:xfrm>
            <a:off x="2611806" y="3943580"/>
            <a:ext cx="667173" cy="667173"/>
          </a:xfrm>
          <a:prstGeom prst="rect">
            <a:avLst/>
          </a:prstGeom>
        </p:spPr>
      </p:pic>
      <p:pic>
        <p:nvPicPr>
          <p:cNvPr id="36" name="图片 35">
            <a:extLst>
              <a:ext uri="{FF2B5EF4-FFF2-40B4-BE49-F238E27FC236}">
                <a16:creationId xmlns:a16="http://schemas.microsoft.com/office/drawing/2014/main" id="{FEF67EF4-B16C-BE98-6A1F-FFFA5B3A8290}"/>
              </a:ext>
            </a:extLst>
          </p:cNvPr>
          <p:cNvPicPr>
            <a:picLocks noChangeAspect="1"/>
          </p:cNvPicPr>
          <p:nvPr/>
        </p:nvPicPr>
        <p:blipFill>
          <a:blip r:embed="rId3"/>
          <a:stretch>
            <a:fillRect/>
          </a:stretch>
        </p:blipFill>
        <p:spPr>
          <a:xfrm>
            <a:off x="2611805" y="5695896"/>
            <a:ext cx="667173" cy="667173"/>
          </a:xfrm>
          <a:prstGeom prst="rect">
            <a:avLst/>
          </a:prstGeom>
        </p:spPr>
      </p:pic>
    </p:spTree>
    <p:extLst>
      <p:ext uri="{BB962C8B-B14F-4D97-AF65-F5344CB8AC3E}">
        <p14:creationId xmlns:p14="http://schemas.microsoft.com/office/powerpoint/2010/main" val="2528604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8" grpId="0" animBg="1"/>
      <p:bldP spid="9" grpId="0" animBg="1"/>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7BB5B6-E180-58B8-2A5C-F84E03ADB0F9}"/>
              </a:ext>
            </a:extLst>
          </p:cNvPr>
          <p:cNvSpPr>
            <a:spLocks noGrp="1"/>
          </p:cNvSpPr>
          <p:nvPr>
            <p:ph type="title"/>
          </p:nvPr>
        </p:nvSpPr>
        <p:spPr>
          <a:xfrm>
            <a:off x="347870" y="19984"/>
            <a:ext cx="11449992" cy="1008668"/>
          </a:xfrm>
        </p:spPr>
        <p:txBody>
          <a:bodyPr/>
          <a:lstStyle/>
          <a:p>
            <a:r>
              <a:rPr lang="en-US" altLang="zh-CN" sz="3600" dirty="0">
                <a:latin typeface="Abadi" panose="020B0604020104020204" pitchFamily="34" charset="0"/>
              </a:rPr>
              <a:t>Final Note</a:t>
            </a:r>
            <a:endParaRPr lang="zh-CN" altLang="en-US" dirty="0"/>
          </a:p>
        </p:txBody>
      </p:sp>
      <p:sp>
        <p:nvSpPr>
          <p:cNvPr id="51" name="灯片编号占位符 3">
            <a:extLst>
              <a:ext uri="{FF2B5EF4-FFF2-40B4-BE49-F238E27FC236}">
                <a16:creationId xmlns:a16="http://schemas.microsoft.com/office/drawing/2014/main" id="{F5B72F5B-16B7-0538-C43F-8C287ED319E4}"/>
              </a:ext>
            </a:extLst>
          </p:cNvPr>
          <p:cNvSpPr>
            <a:spLocks noGrp="1"/>
          </p:cNvSpPr>
          <p:nvPr>
            <p:ph type="sldNum" sz="quarter" idx="12"/>
          </p:nvPr>
        </p:nvSpPr>
        <p:spPr>
          <a:xfrm>
            <a:off x="9420519" y="6487720"/>
            <a:ext cx="2743200" cy="365125"/>
          </a:xfrm>
        </p:spPr>
        <p:txBody>
          <a:bodyPr/>
          <a:lstStyle/>
          <a:p>
            <a:fld id="{F2CE9AF3-E478-4743-B934-A2BE37569EF9}" type="slidenum">
              <a:rPr lang="zh-CN" altLang="en-US" smtClean="0"/>
              <a:t>27</a:t>
            </a:fld>
            <a:endParaRPr lang="zh-CN" altLang="en-US" dirty="0"/>
          </a:p>
        </p:txBody>
      </p:sp>
      <p:sp>
        <p:nvSpPr>
          <p:cNvPr id="6" name="矩形 5">
            <a:extLst>
              <a:ext uri="{FF2B5EF4-FFF2-40B4-BE49-F238E27FC236}">
                <a16:creationId xmlns:a16="http://schemas.microsoft.com/office/drawing/2014/main" id="{A8AD8D3B-9C4C-AD6C-9131-D717F4B4A111}"/>
              </a:ext>
            </a:extLst>
          </p:cNvPr>
          <p:cNvSpPr/>
          <p:nvPr/>
        </p:nvSpPr>
        <p:spPr>
          <a:xfrm>
            <a:off x="3826186" y="2051788"/>
            <a:ext cx="2106156" cy="579005"/>
          </a:xfrm>
          <a:prstGeom prst="rect">
            <a:avLst/>
          </a:prstGeom>
          <a:solidFill>
            <a:schemeClr val="accent1">
              <a:lumMod val="20000"/>
              <a:lumOff val="80000"/>
            </a:schemeClr>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dirty="0">
                <a:solidFill>
                  <a:schemeClr val="tx1"/>
                </a:solidFill>
                <a:latin typeface="Calibri" panose="020F0502020204030204" pitchFamily="34" charset="0"/>
                <a:ea typeface="黑体" panose="02010609060101010101" pitchFamily="49" charset="-122"/>
                <a:cs typeface="Calibri" panose="020F0502020204030204" pitchFamily="34" charset="0"/>
              </a:rPr>
              <a:t>Input Processing</a:t>
            </a:r>
            <a:endParaRPr lang="zh-CN" altLang="en-US" sz="2000" i="1" dirty="0">
              <a:solidFill>
                <a:schemeClr val="tx1"/>
              </a:solidFill>
              <a:latin typeface="Calibri" panose="020F0502020204030204" pitchFamily="34" charset="0"/>
              <a:ea typeface="黑体" panose="02010609060101010101" pitchFamily="49" charset="-122"/>
              <a:cs typeface="Calibri" panose="020F0502020204030204" pitchFamily="34" charset="0"/>
            </a:endParaRPr>
          </a:p>
        </p:txBody>
      </p:sp>
      <p:sp>
        <p:nvSpPr>
          <p:cNvPr id="7" name="矩形 6">
            <a:extLst>
              <a:ext uri="{FF2B5EF4-FFF2-40B4-BE49-F238E27FC236}">
                <a16:creationId xmlns:a16="http://schemas.microsoft.com/office/drawing/2014/main" id="{A4F11221-C73D-2F48-3DA3-AA26C5299C19}"/>
              </a:ext>
            </a:extLst>
          </p:cNvPr>
          <p:cNvSpPr/>
          <p:nvPr/>
        </p:nvSpPr>
        <p:spPr>
          <a:xfrm>
            <a:off x="3826187" y="3936816"/>
            <a:ext cx="2122327" cy="579005"/>
          </a:xfrm>
          <a:prstGeom prst="rect">
            <a:avLst/>
          </a:prstGeom>
          <a:solidFill>
            <a:schemeClr val="accent1">
              <a:lumMod val="20000"/>
              <a:lumOff val="80000"/>
            </a:schemeClr>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dirty="0">
                <a:solidFill>
                  <a:schemeClr val="tx1"/>
                </a:solidFill>
                <a:latin typeface="Calibri" panose="020F0502020204030204" pitchFamily="34" charset="0"/>
                <a:ea typeface="黑体" panose="02010609060101010101" pitchFamily="49" charset="-122"/>
                <a:cs typeface="Calibri" panose="020F0502020204030204" pitchFamily="34" charset="0"/>
              </a:rPr>
              <a:t>Training Method</a:t>
            </a:r>
            <a:endParaRPr lang="zh-CN" altLang="en-US" sz="2000" i="1" dirty="0">
              <a:solidFill>
                <a:schemeClr val="tx1"/>
              </a:solidFill>
              <a:latin typeface="Calibri" panose="020F0502020204030204" pitchFamily="34" charset="0"/>
              <a:ea typeface="黑体" panose="02010609060101010101" pitchFamily="49" charset="-122"/>
              <a:cs typeface="Calibri" panose="020F0502020204030204" pitchFamily="34" charset="0"/>
            </a:endParaRPr>
          </a:p>
        </p:txBody>
      </p:sp>
      <p:sp>
        <p:nvSpPr>
          <p:cNvPr id="10" name="矩形 9">
            <a:extLst>
              <a:ext uri="{FF2B5EF4-FFF2-40B4-BE49-F238E27FC236}">
                <a16:creationId xmlns:a16="http://schemas.microsoft.com/office/drawing/2014/main" id="{443F3471-F6BB-3AE7-5DE5-27F4851E0935}"/>
              </a:ext>
            </a:extLst>
          </p:cNvPr>
          <p:cNvSpPr/>
          <p:nvPr/>
        </p:nvSpPr>
        <p:spPr>
          <a:xfrm>
            <a:off x="3826186" y="2994097"/>
            <a:ext cx="2122328" cy="574438"/>
          </a:xfrm>
          <a:prstGeom prst="rect">
            <a:avLst/>
          </a:prstGeom>
          <a:solidFill>
            <a:schemeClr val="accent1">
              <a:lumMod val="20000"/>
              <a:lumOff val="80000"/>
            </a:schemeClr>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i="1" dirty="0">
                <a:solidFill>
                  <a:schemeClr val="tx1"/>
                </a:solidFill>
                <a:latin typeface="Calibri" panose="020F0502020204030204" pitchFamily="34" charset="0"/>
                <a:ea typeface="黑体" panose="02010609060101010101" pitchFamily="49" charset="-122"/>
                <a:cs typeface="Calibri" panose="020F0502020204030204" pitchFamily="34" charset="0"/>
              </a:rPr>
              <a:t>Output Processing</a:t>
            </a:r>
            <a:endParaRPr lang="zh-CN" altLang="en-US" sz="2000" i="1" dirty="0">
              <a:solidFill>
                <a:schemeClr val="tx1"/>
              </a:solidFill>
              <a:latin typeface="Calibri" panose="020F0502020204030204" pitchFamily="34" charset="0"/>
              <a:ea typeface="黑体" panose="02010609060101010101" pitchFamily="49" charset="-122"/>
              <a:cs typeface="Calibri" panose="020F0502020204030204" pitchFamily="34" charset="0"/>
            </a:endParaRPr>
          </a:p>
        </p:txBody>
      </p:sp>
      <p:sp>
        <p:nvSpPr>
          <p:cNvPr id="13" name="矩形 12">
            <a:extLst>
              <a:ext uri="{FF2B5EF4-FFF2-40B4-BE49-F238E27FC236}">
                <a16:creationId xmlns:a16="http://schemas.microsoft.com/office/drawing/2014/main" id="{0D6E3296-E305-ECB5-4A1E-BED26C1A4A46}"/>
              </a:ext>
            </a:extLst>
          </p:cNvPr>
          <p:cNvSpPr/>
          <p:nvPr/>
        </p:nvSpPr>
        <p:spPr>
          <a:xfrm>
            <a:off x="765486" y="2621610"/>
            <a:ext cx="2122327" cy="1325563"/>
          </a:xfrm>
          <a:prstGeom prst="rect">
            <a:avLst/>
          </a:prstGeom>
          <a:solidFill>
            <a:schemeClr val="accent5">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i="1" dirty="0">
                <a:solidFill>
                  <a:schemeClr val="tx1"/>
                </a:solidFill>
                <a:latin typeface="Calibri" panose="020F0502020204030204" pitchFamily="34" charset="0"/>
                <a:cs typeface="Calibri" panose="020F0502020204030204" pitchFamily="34" charset="0"/>
              </a:rPr>
              <a:t>LLM Domain Adaptation</a:t>
            </a:r>
          </a:p>
        </p:txBody>
      </p:sp>
      <p:sp>
        <p:nvSpPr>
          <p:cNvPr id="14" name="左大括号 13">
            <a:extLst>
              <a:ext uri="{FF2B5EF4-FFF2-40B4-BE49-F238E27FC236}">
                <a16:creationId xmlns:a16="http://schemas.microsoft.com/office/drawing/2014/main" id="{CA9ADCC8-65B4-C1EB-4A80-9044CAA20651}"/>
              </a:ext>
            </a:extLst>
          </p:cNvPr>
          <p:cNvSpPr/>
          <p:nvPr/>
        </p:nvSpPr>
        <p:spPr>
          <a:xfrm>
            <a:off x="3086452" y="2051788"/>
            <a:ext cx="491066" cy="2465208"/>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5" name="直接箭头连接符 14">
            <a:extLst>
              <a:ext uri="{FF2B5EF4-FFF2-40B4-BE49-F238E27FC236}">
                <a16:creationId xmlns:a16="http://schemas.microsoft.com/office/drawing/2014/main" id="{516FEE56-DA55-2A19-D6BA-0ACA8E6B3F39}"/>
              </a:ext>
            </a:extLst>
          </p:cNvPr>
          <p:cNvCxnSpPr>
            <a:cxnSpLocks/>
            <a:stCxn id="6" idx="3"/>
            <a:endCxn id="16" idx="1"/>
          </p:cNvCxnSpPr>
          <p:nvPr/>
        </p:nvCxnSpPr>
        <p:spPr>
          <a:xfrm flipV="1">
            <a:off x="5932342" y="2341290"/>
            <a:ext cx="742917" cy="1"/>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A185EB22-6C19-285A-BF72-CFA8816A289A}"/>
              </a:ext>
            </a:extLst>
          </p:cNvPr>
          <p:cNvSpPr txBox="1"/>
          <p:nvPr/>
        </p:nvSpPr>
        <p:spPr>
          <a:xfrm>
            <a:off x="6675259" y="2141235"/>
            <a:ext cx="4372186" cy="400110"/>
          </a:xfrm>
          <a:prstGeom prst="rect">
            <a:avLst/>
          </a:prstGeom>
          <a:noFill/>
        </p:spPr>
        <p:txBody>
          <a:bodyPr wrap="square" rtlCol="0">
            <a:spAutoFit/>
          </a:bodyPr>
          <a:lstStyle/>
          <a:p>
            <a:r>
              <a:rPr lang="en-US" altLang="zh-CN" sz="2000" dirty="0">
                <a:latin typeface="Calibri" panose="020F0502020204030204" pitchFamily="34" charset="0"/>
                <a:cs typeface="Calibri" panose="020F0502020204030204" pitchFamily="34" charset="0"/>
              </a:rPr>
              <a:t>Multimodal Encoder of </a:t>
            </a:r>
            <a:r>
              <a:rPr lang="en-US" altLang="zh-CN" sz="2000" dirty="0" err="1">
                <a:latin typeface="Calibri" panose="020F0502020204030204" pitchFamily="34" charset="0"/>
                <a:cs typeface="Calibri" panose="020F0502020204030204" pitchFamily="34" charset="0"/>
              </a:rPr>
              <a:t>NetLLM</a:t>
            </a:r>
            <a:endParaRPr lang="zh-CN" altLang="en-US" sz="2000" dirty="0">
              <a:latin typeface="Calibri" panose="020F0502020204030204" pitchFamily="34" charset="0"/>
              <a:cs typeface="Calibri" panose="020F0502020204030204" pitchFamily="34" charset="0"/>
            </a:endParaRPr>
          </a:p>
        </p:txBody>
      </p:sp>
      <p:cxnSp>
        <p:nvCxnSpPr>
          <p:cNvPr id="17" name="直接箭头连接符 16">
            <a:extLst>
              <a:ext uri="{FF2B5EF4-FFF2-40B4-BE49-F238E27FC236}">
                <a16:creationId xmlns:a16="http://schemas.microsoft.com/office/drawing/2014/main" id="{D27B2768-D9D5-3711-A2E5-77B3E44EA170}"/>
              </a:ext>
            </a:extLst>
          </p:cNvPr>
          <p:cNvCxnSpPr>
            <a:cxnSpLocks/>
            <a:stCxn id="10" idx="3"/>
            <a:endCxn id="18" idx="1"/>
          </p:cNvCxnSpPr>
          <p:nvPr/>
        </p:nvCxnSpPr>
        <p:spPr>
          <a:xfrm>
            <a:off x="5948514" y="3281316"/>
            <a:ext cx="726745" cy="1215"/>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524143D3-192F-36BC-517B-BC33990A5C35}"/>
              </a:ext>
            </a:extLst>
          </p:cNvPr>
          <p:cNvSpPr txBox="1"/>
          <p:nvPr/>
        </p:nvSpPr>
        <p:spPr>
          <a:xfrm>
            <a:off x="6675259" y="3082476"/>
            <a:ext cx="4936066" cy="400110"/>
          </a:xfrm>
          <a:prstGeom prst="rect">
            <a:avLst/>
          </a:prstGeom>
          <a:noFill/>
        </p:spPr>
        <p:txBody>
          <a:bodyPr wrap="square" rtlCol="0">
            <a:spAutoFit/>
          </a:bodyPr>
          <a:lstStyle/>
          <a:p>
            <a:r>
              <a:rPr lang="en-US" altLang="zh-CN" sz="2000" dirty="0">
                <a:latin typeface="Calibri" panose="020F0502020204030204" pitchFamily="34" charset="0"/>
                <a:cs typeface="Calibri" panose="020F0502020204030204" pitchFamily="34" charset="0"/>
              </a:rPr>
              <a:t>Networking Head of </a:t>
            </a:r>
            <a:r>
              <a:rPr lang="en-US" altLang="zh-CN" sz="2000" dirty="0" err="1">
                <a:latin typeface="Calibri" panose="020F0502020204030204" pitchFamily="34" charset="0"/>
                <a:cs typeface="Calibri" panose="020F0502020204030204" pitchFamily="34" charset="0"/>
              </a:rPr>
              <a:t>NetLLM</a:t>
            </a:r>
            <a:endParaRPr lang="zh-CN" altLang="en-US" sz="2000" dirty="0">
              <a:latin typeface="Calibri" panose="020F0502020204030204" pitchFamily="34" charset="0"/>
              <a:cs typeface="Calibri" panose="020F0502020204030204" pitchFamily="34" charset="0"/>
            </a:endParaRPr>
          </a:p>
        </p:txBody>
      </p:sp>
      <p:sp>
        <p:nvSpPr>
          <p:cNvPr id="20" name="文本框 19">
            <a:extLst>
              <a:ext uri="{FF2B5EF4-FFF2-40B4-BE49-F238E27FC236}">
                <a16:creationId xmlns:a16="http://schemas.microsoft.com/office/drawing/2014/main" id="{5ED98EE8-0345-CD42-212B-7738A23FE809}"/>
              </a:ext>
            </a:extLst>
          </p:cNvPr>
          <p:cNvSpPr txBox="1"/>
          <p:nvPr/>
        </p:nvSpPr>
        <p:spPr>
          <a:xfrm>
            <a:off x="6675259" y="4022502"/>
            <a:ext cx="4936066" cy="400110"/>
          </a:xfrm>
          <a:prstGeom prst="rect">
            <a:avLst/>
          </a:prstGeom>
          <a:noFill/>
        </p:spPr>
        <p:txBody>
          <a:bodyPr wrap="square" rtlCol="0">
            <a:spAutoFit/>
          </a:bodyPr>
          <a:lstStyle/>
          <a:p>
            <a:r>
              <a:rPr lang="en-US" altLang="zh-CN" sz="2000" dirty="0">
                <a:latin typeface="Calibri" panose="020F0502020204030204" pitchFamily="34" charset="0"/>
                <a:cs typeface="Calibri" panose="020F0502020204030204" pitchFamily="34" charset="0"/>
              </a:rPr>
              <a:t>DD-PEFT fine-tuning scheme of </a:t>
            </a:r>
            <a:r>
              <a:rPr lang="en-US" altLang="zh-CN" sz="2000" dirty="0" err="1">
                <a:latin typeface="Calibri" panose="020F0502020204030204" pitchFamily="34" charset="0"/>
                <a:cs typeface="Calibri" panose="020F0502020204030204" pitchFamily="34" charset="0"/>
              </a:rPr>
              <a:t>NetLLM</a:t>
            </a:r>
            <a:endParaRPr lang="zh-CN" altLang="en-US" sz="2000" dirty="0">
              <a:latin typeface="Calibri" panose="020F0502020204030204" pitchFamily="34" charset="0"/>
              <a:cs typeface="Calibri" panose="020F0502020204030204" pitchFamily="34" charset="0"/>
            </a:endParaRPr>
          </a:p>
        </p:txBody>
      </p:sp>
      <p:cxnSp>
        <p:nvCxnSpPr>
          <p:cNvPr id="21" name="直接箭头连接符 20">
            <a:extLst>
              <a:ext uri="{FF2B5EF4-FFF2-40B4-BE49-F238E27FC236}">
                <a16:creationId xmlns:a16="http://schemas.microsoft.com/office/drawing/2014/main" id="{A06910BC-F9CC-D00D-6168-546413D28673}"/>
              </a:ext>
            </a:extLst>
          </p:cNvPr>
          <p:cNvCxnSpPr>
            <a:cxnSpLocks/>
            <a:stCxn id="7" idx="3"/>
            <a:endCxn id="20" idx="1"/>
          </p:cNvCxnSpPr>
          <p:nvPr/>
        </p:nvCxnSpPr>
        <p:spPr>
          <a:xfrm flipV="1">
            <a:off x="5948514" y="4222557"/>
            <a:ext cx="726745" cy="3762"/>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D1FCFDC1-92FB-957F-9088-2C9C1DBDD5D5}"/>
              </a:ext>
            </a:extLst>
          </p:cNvPr>
          <p:cNvSpPr txBox="1"/>
          <p:nvPr/>
        </p:nvSpPr>
        <p:spPr>
          <a:xfrm>
            <a:off x="529518" y="1213909"/>
            <a:ext cx="6096000" cy="523220"/>
          </a:xfrm>
          <a:prstGeom prst="rect">
            <a:avLst/>
          </a:prstGeom>
          <a:noFill/>
        </p:spPr>
        <p:txBody>
          <a:bodyPr wrap="square">
            <a:spAutoFit/>
          </a:bodyPr>
          <a:lstStyle/>
          <a:p>
            <a:r>
              <a:rPr lang="en-US" altLang="zh-CN" sz="2800" b="1" i="1" dirty="0">
                <a:latin typeface="Calibri" panose="020F0502020204030204" pitchFamily="34" charset="0"/>
                <a:cs typeface="Calibri" panose="020F0502020204030204" pitchFamily="34" charset="0"/>
              </a:rPr>
              <a:t>B</a:t>
            </a:r>
            <a:r>
              <a:rPr lang="zh-CN" altLang="en-US" sz="2800" b="1" i="1" dirty="0">
                <a:latin typeface="Calibri" panose="020F0502020204030204" pitchFamily="34" charset="0"/>
                <a:cs typeface="Calibri" panose="020F0502020204030204" pitchFamily="34" charset="0"/>
              </a:rPr>
              <a:t>roader </a:t>
            </a:r>
            <a:r>
              <a:rPr lang="en-US" altLang="zh-CN" sz="2800" b="1" i="1" dirty="0">
                <a:latin typeface="Calibri" panose="020F0502020204030204" pitchFamily="34" charset="0"/>
                <a:cs typeface="Calibri" panose="020F0502020204030204" pitchFamily="34" charset="0"/>
              </a:rPr>
              <a:t>I</a:t>
            </a:r>
            <a:r>
              <a:rPr lang="zh-CN" altLang="en-US" sz="2800" b="1" i="1" dirty="0">
                <a:latin typeface="Calibri" panose="020F0502020204030204" pitchFamily="34" charset="0"/>
                <a:cs typeface="Calibri" panose="020F0502020204030204" pitchFamily="34" charset="0"/>
              </a:rPr>
              <a:t>mpact</a:t>
            </a:r>
            <a:r>
              <a:rPr lang="en-US" altLang="zh-CN" sz="2800" b="1" i="1" dirty="0">
                <a:latin typeface="Calibri" panose="020F0502020204030204" pitchFamily="34" charset="0"/>
                <a:cs typeface="Calibri" panose="020F0502020204030204" pitchFamily="34" charset="0"/>
              </a:rPr>
              <a:t>…</a:t>
            </a:r>
            <a:endParaRPr lang="zh-CN" altLang="en-US" sz="2800" b="1" i="1" dirty="0">
              <a:latin typeface="Calibri" panose="020F0502020204030204" pitchFamily="34" charset="0"/>
              <a:cs typeface="Calibri" panose="020F0502020204030204" pitchFamily="34" charset="0"/>
            </a:endParaRPr>
          </a:p>
        </p:txBody>
      </p:sp>
      <p:sp>
        <p:nvSpPr>
          <p:cNvPr id="43" name="文本框 42">
            <a:extLst>
              <a:ext uri="{FF2B5EF4-FFF2-40B4-BE49-F238E27FC236}">
                <a16:creationId xmlns:a16="http://schemas.microsoft.com/office/drawing/2014/main" id="{E9B022DE-9E88-2520-AC97-200EA7E42A76}"/>
              </a:ext>
            </a:extLst>
          </p:cNvPr>
          <p:cNvSpPr txBox="1"/>
          <p:nvPr/>
        </p:nvSpPr>
        <p:spPr>
          <a:xfrm>
            <a:off x="1823360" y="5781855"/>
            <a:ext cx="9224085" cy="783193"/>
          </a:xfrm>
          <a:prstGeom prst="roundRect">
            <a:avLst/>
          </a:prstGeom>
          <a:solidFill>
            <a:schemeClr val="accent2">
              <a:lumMod val="20000"/>
              <a:lumOff val="80000"/>
            </a:schemeClr>
          </a:solidFill>
        </p:spPr>
        <p:txBody>
          <a:bodyPr wrap="square" rtlCol="0">
            <a:spAutoFit/>
          </a:bodyPr>
          <a:lstStyle/>
          <a:p>
            <a:r>
              <a:rPr lang="en-US" altLang="zh-CN" sz="2000" dirty="0">
                <a:solidFill>
                  <a:schemeClr val="tx1"/>
                </a:solidFill>
                <a:latin typeface="Abadi" panose="020B0604020104020204" pitchFamily="34" charset="0"/>
              </a:rPr>
              <a:t>Though originally intended for networking, </a:t>
            </a:r>
            <a:r>
              <a:rPr lang="en-US" altLang="zh-CN" sz="2000" dirty="0" err="1">
                <a:solidFill>
                  <a:schemeClr val="tx1"/>
                </a:solidFill>
                <a:latin typeface="Abadi" panose="020B0604020104020204" pitchFamily="34" charset="0"/>
              </a:rPr>
              <a:t>NetLLM</a:t>
            </a:r>
            <a:r>
              <a:rPr lang="en-US" altLang="zh-CN" sz="2000" dirty="0">
                <a:latin typeface="Abadi" panose="020B0604020104020204" pitchFamily="34" charset="0"/>
              </a:rPr>
              <a:t> provides valuable insights on LLM domain adaptation for the broader research communities.</a:t>
            </a:r>
            <a:endParaRPr lang="zh-CN" altLang="en-US" sz="2000" dirty="0">
              <a:solidFill>
                <a:schemeClr val="tx1"/>
              </a:solidFill>
              <a:latin typeface="Abadi" panose="020B0604020104020204" pitchFamily="34" charset="0"/>
            </a:endParaRPr>
          </a:p>
        </p:txBody>
      </p:sp>
      <p:pic>
        <p:nvPicPr>
          <p:cNvPr id="44" name="图片 43">
            <a:extLst>
              <a:ext uri="{FF2B5EF4-FFF2-40B4-BE49-F238E27FC236}">
                <a16:creationId xmlns:a16="http://schemas.microsoft.com/office/drawing/2014/main" id="{E5A37D85-6A8A-47D9-D583-38FE5F33B0F2}"/>
              </a:ext>
            </a:extLst>
          </p:cNvPr>
          <p:cNvPicPr>
            <a:picLocks noChangeAspect="1"/>
          </p:cNvPicPr>
          <p:nvPr/>
        </p:nvPicPr>
        <p:blipFill>
          <a:blip r:embed="rId3"/>
          <a:stretch>
            <a:fillRect/>
          </a:stretch>
        </p:blipFill>
        <p:spPr>
          <a:xfrm>
            <a:off x="970760" y="4705563"/>
            <a:ext cx="667173" cy="667173"/>
          </a:xfrm>
          <a:prstGeom prst="rect">
            <a:avLst/>
          </a:prstGeom>
        </p:spPr>
      </p:pic>
      <p:sp>
        <p:nvSpPr>
          <p:cNvPr id="45" name="文本框 44">
            <a:extLst>
              <a:ext uri="{FF2B5EF4-FFF2-40B4-BE49-F238E27FC236}">
                <a16:creationId xmlns:a16="http://schemas.microsoft.com/office/drawing/2014/main" id="{66D96CFB-20E4-2551-C3C6-146695E36AF9}"/>
              </a:ext>
            </a:extLst>
          </p:cNvPr>
          <p:cNvSpPr txBox="1"/>
          <p:nvPr/>
        </p:nvSpPr>
        <p:spPr>
          <a:xfrm>
            <a:off x="1823360" y="4930062"/>
            <a:ext cx="9224085" cy="442674"/>
          </a:xfrm>
          <a:prstGeom prst="roundRect">
            <a:avLst/>
          </a:prstGeom>
          <a:solidFill>
            <a:schemeClr val="accent2">
              <a:lumMod val="20000"/>
              <a:lumOff val="80000"/>
            </a:schemeClr>
          </a:solidFill>
        </p:spPr>
        <p:txBody>
          <a:bodyPr wrap="square" rtlCol="0">
            <a:spAutoFit/>
          </a:bodyPr>
          <a:lstStyle/>
          <a:p>
            <a:r>
              <a:rPr lang="en-US" altLang="zh-CN" sz="2000" dirty="0" err="1">
                <a:solidFill>
                  <a:schemeClr val="tx1"/>
                </a:solidFill>
                <a:latin typeface="Abadi" panose="020B0604020104020204" pitchFamily="34" charset="0"/>
              </a:rPr>
              <a:t>NetLLM</a:t>
            </a:r>
            <a:r>
              <a:rPr lang="en-US" altLang="zh-CN" sz="2000" dirty="0">
                <a:solidFill>
                  <a:schemeClr val="tx1"/>
                </a:solidFill>
                <a:latin typeface="Abadi" panose="020B0604020104020204" pitchFamily="34" charset="0"/>
              </a:rPr>
              <a:t> is the first to provide a coherent design for LLM domain adaptation.</a:t>
            </a:r>
            <a:endParaRPr lang="zh-CN" altLang="en-US" sz="2000" dirty="0">
              <a:solidFill>
                <a:schemeClr val="tx1"/>
              </a:solidFill>
              <a:latin typeface="Abadi" panose="020B0604020104020204" pitchFamily="34" charset="0"/>
            </a:endParaRPr>
          </a:p>
        </p:txBody>
      </p:sp>
      <p:pic>
        <p:nvPicPr>
          <p:cNvPr id="46" name="图片 45">
            <a:extLst>
              <a:ext uri="{FF2B5EF4-FFF2-40B4-BE49-F238E27FC236}">
                <a16:creationId xmlns:a16="http://schemas.microsoft.com/office/drawing/2014/main" id="{C41B832D-A773-431C-0227-EED3BE1C5248}"/>
              </a:ext>
            </a:extLst>
          </p:cNvPr>
          <p:cNvPicPr>
            <a:picLocks noChangeAspect="1"/>
          </p:cNvPicPr>
          <p:nvPr/>
        </p:nvPicPr>
        <p:blipFill>
          <a:blip r:embed="rId3"/>
          <a:stretch>
            <a:fillRect/>
          </a:stretch>
        </p:blipFill>
        <p:spPr>
          <a:xfrm>
            <a:off x="970759" y="5583627"/>
            <a:ext cx="667173" cy="667173"/>
          </a:xfrm>
          <a:prstGeom prst="rect">
            <a:avLst/>
          </a:prstGeom>
        </p:spPr>
      </p:pic>
    </p:spTree>
    <p:extLst>
      <p:ext uri="{BB962C8B-B14F-4D97-AF65-F5344CB8AC3E}">
        <p14:creationId xmlns:p14="http://schemas.microsoft.com/office/powerpoint/2010/main" val="2146448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6">
            <a:extLst>
              <a:ext uri="{FF2B5EF4-FFF2-40B4-BE49-F238E27FC236}">
                <a16:creationId xmlns:a16="http://schemas.microsoft.com/office/drawing/2014/main" id="{B664527A-43AE-F80F-47E6-973BF4CC3C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1900" y="3752615"/>
            <a:ext cx="3138092" cy="251047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a:extLst>
              <a:ext uri="{FF2B5EF4-FFF2-40B4-BE49-F238E27FC236}">
                <a16:creationId xmlns:a16="http://schemas.microsoft.com/office/drawing/2014/main" id="{547A1FDD-BBD3-E630-F5DF-10996C830A3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2694" y="3934485"/>
            <a:ext cx="3327400" cy="207962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a:extLst>
              <a:ext uri="{FF2B5EF4-FFF2-40B4-BE49-F238E27FC236}">
                <a16:creationId xmlns:a16="http://schemas.microsoft.com/office/drawing/2014/main" id="{BD79DE54-D9F2-BD39-D5BA-1AAC10F7EF8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90467" y="4074186"/>
            <a:ext cx="1811060" cy="1800225"/>
          </a:xfrm>
          <a:prstGeom prst="rect">
            <a:avLst/>
          </a:prstGeom>
          <a:noFill/>
          <a:extLst>
            <a:ext uri="{909E8E84-426E-40DD-AFC4-6F175D3DCCD1}">
              <a14:hiddenFill xmlns:a14="http://schemas.microsoft.com/office/drawing/2010/main">
                <a:solidFill>
                  <a:srgbClr val="FFFFFF"/>
                </a:solidFill>
              </a14:hiddenFill>
            </a:ext>
          </a:extLst>
        </p:spPr>
      </p:pic>
      <p:sp>
        <p:nvSpPr>
          <p:cNvPr id="21" name="文本框 20">
            <a:extLst>
              <a:ext uri="{FF2B5EF4-FFF2-40B4-BE49-F238E27FC236}">
                <a16:creationId xmlns:a16="http://schemas.microsoft.com/office/drawing/2014/main" id="{1B0F6104-DAEE-570E-1BF9-813EC4F0950A}"/>
              </a:ext>
            </a:extLst>
          </p:cNvPr>
          <p:cNvSpPr txBox="1"/>
          <p:nvPr/>
        </p:nvSpPr>
        <p:spPr>
          <a:xfrm>
            <a:off x="1790928" y="5965565"/>
            <a:ext cx="2345119" cy="461665"/>
          </a:xfrm>
          <a:prstGeom prst="rect">
            <a:avLst/>
          </a:prstGeom>
          <a:noFill/>
        </p:spPr>
        <p:txBody>
          <a:bodyPr wrap="square" rtlCol="0">
            <a:spAutoFit/>
          </a:bodyPr>
          <a:lstStyle/>
          <a:p>
            <a:pPr algn="ctr"/>
            <a:r>
              <a:rPr lang="en-US" altLang="zh-CN" sz="2400" dirty="0">
                <a:latin typeface="Calibri" panose="020F0502020204030204" pitchFamily="34" charset="0"/>
                <a:ea typeface="Calibri" panose="020F0502020204030204" pitchFamily="34" charset="0"/>
                <a:cs typeface="Calibri" panose="020F0502020204030204" pitchFamily="34" charset="0"/>
              </a:rPr>
              <a:t>CUHK-Shenzhen</a:t>
            </a:r>
            <a:endParaRPr lang="zh-CN" altLang="en-US" sz="2400" dirty="0">
              <a:latin typeface="Calibri" panose="020F0502020204030204" pitchFamily="34" charset="0"/>
              <a:cs typeface="Calibri" panose="020F0502020204030204" pitchFamily="34" charset="0"/>
            </a:endParaRPr>
          </a:p>
        </p:txBody>
      </p:sp>
      <p:sp>
        <p:nvSpPr>
          <p:cNvPr id="22" name="文本框 21">
            <a:extLst>
              <a:ext uri="{FF2B5EF4-FFF2-40B4-BE49-F238E27FC236}">
                <a16:creationId xmlns:a16="http://schemas.microsoft.com/office/drawing/2014/main" id="{101CA699-DB91-37BA-4B50-C9C6898AEF46}"/>
              </a:ext>
            </a:extLst>
          </p:cNvPr>
          <p:cNvSpPr txBox="1"/>
          <p:nvPr/>
        </p:nvSpPr>
        <p:spPr>
          <a:xfrm>
            <a:off x="4759325" y="5965565"/>
            <a:ext cx="2673344" cy="461665"/>
          </a:xfrm>
          <a:prstGeom prst="rect">
            <a:avLst/>
          </a:prstGeom>
          <a:noFill/>
        </p:spPr>
        <p:txBody>
          <a:bodyPr wrap="square" rtlCol="0">
            <a:spAutoFit/>
          </a:bodyPr>
          <a:lstStyle/>
          <a:p>
            <a:pPr algn="ctr"/>
            <a:r>
              <a:rPr lang="en-US" altLang="zh-CN" sz="2400" dirty="0">
                <a:latin typeface="Calibri" panose="020F0502020204030204" pitchFamily="34" charset="0"/>
                <a:ea typeface="Calibri" panose="020F0502020204030204" pitchFamily="34" charset="0"/>
                <a:cs typeface="Calibri" panose="020F0502020204030204" pitchFamily="34" charset="0"/>
              </a:rPr>
              <a:t>Tsinghua University</a:t>
            </a:r>
            <a:endParaRPr lang="zh-CN" altLang="en-US" sz="2400" dirty="0">
              <a:latin typeface="Calibri" panose="020F0502020204030204" pitchFamily="34" charset="0"/>
              <a:cs typeface="Calibri" panose="020F0502020204030204" pitchFamily="34" charset="0"/>
            </a:endParaRPr>
          </a:p>
        </p:txBody>
      </p:sp>
      <p:sp>
        <p:nvSpPr>
          <p:cNvPr id="23" name="文本框 22">
            <a:extLst>
              <a:ext uri="{FF2B5EF4-FFF2-40B4-BE49-F238E27FC236}">
                <a16:creationId xmlns:a16="http://schemas.microsoft.com/office/drawing/2014/main" id="{986378A9-39D0-087B-A93B-50E2861BAABD}"/>
              </a:ext>
            </a:extLst>
          </p:cNvPr>
          <p:cNvSpPr txBox="1"/>
          <p:nvPr/>
        </p:nvSpPr>
        <p:spPr>
          <a:xfrm>
            <a:off x="8055947" y="5965565"/>
            <a:ext cx="2184400" cy="461665"/>
          </a:xfrm>
          <a:prstGeom prst="rect">
            <a:avLst/>
          </a:prstGeom>
          <a:noFill/>
        </p:spPr>
        <p:txBody>
          <a:bodyPr wrap="square" rtlCol="0">
            <a:spAutoFit/>
          </a:bodyPr>
          <a:lstStyle/>
          <a:p>
            <a:pPr algn="ctr"/>
            <a:r>
              <a:rPr lang="en-US" altLang="zh-CN" sz="2400" dirty="0">
                <a:latin typeface="Calibri" panose="020F0502020204030204" pitchFamily="34" charset="0"/>
                <a:ea typeface="Calibri" panose="020F0502020204030204" pitchFamily="34" charset="0"/>
                <a:cs typeface="Calibri" panose="020F0502020204030204" pitchFamily="34" charset="0"/>
              </a:rPr>
              <a:t>UChicago</a:t>
            </a:r>
            <a:endParaRPr lang="zh-CN" altLang="en-US" sz="2400" dirty="0">
              <a:latin typeface="Calibri" panose="020F0502020204030204" pitchFamily="34" charset="0"/>
              <a:cs typeface="Calibri" panose="020F0502020204030204" pitchFamily="34" charset="0"/>
            </a:endParaRPr>
          </a:p>
        </p:txBody>
      </p:sp>
      <p:sp>
        <p:nvSpPr>
          <p:cNvPr id="2" name="Title 1"/>
          <p:cNvSpPr>
            <a:spLocks noGrp="1"/>
          </p:cNvSpPr>
          <p:nvPr>
            <p:ph type="ctrTitle"/>
          </p:nvPr>
        </p:nvSpPr>
        <p:spPr>
          <a:xfrm>
            <a:off x="3486151" y="1009718"/>
            <a:ext cx="8064500" cy="1765300"/>
          </a:xfrm>
        </p:spPr>
        <p:txBody>
          <a:bodyPr>
            <a:normAutofit/>
          </a:bodyPr>
          <a:lstStyle/>
          <a:p>
            <a:pPr algn="l"/>
            <a:r>
              <a:rPr lang="en-US" altLang="zh-CN" sz="4000" dirty="0" err="1">
                <a:solidFill>
                  <a:srgbClr val="C00000"/>
                </a:solidFill>
                <a:latin typeface="Abadi" panose="020B0604020104020204" pitchFamily="34" charset="0"/>
                <a:ea typeface="黑体" panose="02010609060101010101" pitchFamily="49" charset="-122"/>
              </a:rPr>
              <a:t>NetLLM</a:t>
            </a:r>
            <a:r>
              <a:rPr lang="en-US" altLang="zh-CN" sz="4000" dirty="0">
                <a:solidFill>
                  <a:srgbClr val="C00000"/>
                </a:solidFill>
                <a:latin typeface="Abadi" panose="020B0604020104020204" pitchFamily="34" charset="0"/>
                <a:ea typeface="黑体" panose="02010609060101010101" pitchFamily="49" charset="-122"/>
              </a:rPr>
              <a:t>: Adapting Large Language Models for Networking</a:t>
            </a:r>
            <a:endParaRPr lang="en-US" sz="4000" dirty="0">
              <a:solidFill>
                <a:srgbClr val="C00000"/>
              </a:solidFill>
              <a:latin typeface="Abadi" panose="020B0604020104020204" pitchFamily="34" charset="0"/>
              <a:ea typeface="黑体" panose="02010609060101010101" pitchFamily="49" charset="-122"/>
            </a:endParaRPr>
          </a:p>
        </p:txBody>
      </p:sp>
      <p:sp>
        <p:nvSpPr>
          <p:cNvPr id="4" name="Slide Number Placeholder 3"/>
          <p:cNvSpPr>
            <a:spLocks noGrp="1"/>
          </p:cNvSpPr>
          <p:nvPr>
            <p:ph type="sldNum" sz="quarter" idx="12"/>
          </p:nvPr>
        </p:nvSpPr>
        <p:spPr>
          <a:xfrm>
            <a:off x="9448800" y="6492875"/>
            <a:ext cx="2743200" cy="365125"/>
          </a:xfrm>
        </p:spPr>
        <p:txBody>
          <a:bodyPr/>
          <a:lstStyle/>
          <a:p>
            <a:fld id="{F2CE9AF3-E478-4743-B934-A2BE37569EF9}" type="slidenum">
              <a:rPr lang="zh-CN" altLang="en-US" smtClean="0"/>
              <a:t>28</a:t>
            </a:fld>
            <a:endParaRPr lang="zh-CN" altLang="en-US" dirty="0"/>
          </a:p>
        </p:txBody>
      </p:sp>
      <p:sp>
        <p:nvSpPr>
          <p:cNvPr id="8" name="TextBox 8">
            <a:extLst>
              <a:ext uri="{FF2B5EF4-FFF2-40B4-BE49-F238E27FC236}">
                <a16:creationId xmlns:a16="http://schemas.microsoft.com/office/drawing/2014/main" id="{D8C3CDA7-5A44-902A-E6F4-6FE2FD34C30E}"/>
              </a:ext>
            </a:extLst>
          </p:cNvPr>
          <p:cNvSpPr txBox="1"/>
          <p:nvPr/>
        </p:nvSpPr>
        <p:spPr>
          <a:xfrm>
            <a:off x="1610706" y="2798789"/>
            <a:ext cx="8970582" cy="125162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1200"/>
              </a:spcAft>
            </a:pPr>
            <a:r>
              <a:rPr lang="en-US" altLang="zh-CN" sz="2800" b="1" i="1" dirty="0">
                <a:latin typeface="Calibri" panose="020F0502020204030204" pitchFamily="34" charset="0"/>
                <a:cs typeface="Calibri" panose="020F0502020204030204" pitchFamily="34" charset="0"/>
              </a:rPr>
              <a:t>Thank you for listening!</a:t>
            </a:r>
          </a:p>
          <a:p>
            <a:pPr algn="ctr"/>
            <a:r>
              <a:rPr lang="en-US" altLang="zh-CN" sz="2800" baseline="30000" dirty="0">
                <a:latin typeface="Calibri" panose="020F0502020204030204" pitchFamily="34" charset="0"/>
                <a:cs typeface="Calibri" panose="020F0502020204030204" pitchFamily="34" charset="0"/>
              </a:rPr>
              <a:t>Check out our paper for more details: </a:t>
            </a:r>
            <a:r>
              <a:rPr lang="en-US" altLang="zh-CN" sz="2800" baseline="30000" dirty="0">
                <a:latin typeface="Calibri" panose="020F0502020204030204" pitchFamily="34" charset="0"/>
                <a:cs typeface="Calibri" panose="020F0502020204030204" pitchFamily="34" charset="0"/>
                <a:hlinkClick r:id="rId6"/>
              </a:rPr>
              <a:t>https://doi.org/10.1145/3651890.3672268</a:t>
            </a:r>
            <a:r>
              <a:rPr lang="en-US" altLang="zh-CN" sz="2800" baseline="30000" dirty="0">
                <a:latin typeface="Calibri" panose="020F0502020204030204" pitchFamily="34" charset="0"/>
                <a:cs typeface="Calibri" panose="020F0502020204030204" pitchFamily="34" charset="0"/>
              </a:rPr>
              <a:t> </a:t>
            </a:r>
          </a:p>
          <a:p>
            <a:pPr algn="ctr"/>
            <a:r>
              <a:rPr lang="en-US" altLang="zh-CN" sz="2800" baseline="30000" dirty="0">
                <a:latin typeface="Calibri" panose="020F0502020204030204" pitchFamily="34" charset="0"/>
                <a:cs typeface="Calibri" panose="020F0502020204030204" pitchFamily="34" charset="0"/>
              </a:rPr>
              <a:t>Check out our </a:t>
            </a:r>
            <a:r>
              <a:rPr lang="en-US" altLang="zh-CN" sz="2800" baseline="30000" dirty="0" err="1">
                <a:latin typeface="Calibri" panose="020F0502020204030204" pitchFamily="34" charset="0"/>
                <a:cs typeface="Calibri" panose="020F0502020204030204" pitchFamily="34" charset="0"/>
              </a:rPr>
              <a:t>github</a:t>
            </a:r>
            <a:r>
              <a:rPr lang="en-US" altLang="zh-CN" sz="2800" baseline="30000" dirty="0">
                <a:latin typeface="Calibri" panose="020F0502020204030204" pitchFamily="34" charset="0"/>
                <a:cs typeface="Calibri" panose="020F0502020204030204" pitchFamily="34" charset="0"/>
              </a:rPr>
              <a:t> repository: </a:t>
            </a:r>
            <a:r>
              <a:rPr lang="en-US" altLang="zh-CN" sz="2800" baseline="30000" dirty="0">
                <a:latin typeface="Calibri" panose="020F0502020204030204" pitchFamily="34" charset="0"/>
                <a:cs typeface="Calibri" panose="020F0502020204030204" pitchFamily="34" charset="0"/>
                <a:hlinkClick r:id="rId7"/>
              </a:rPr>
              <a:t>https://github.com/duowuyms/NetLLM</a:t>
            </a:r>
            <a:r>
              <a:rPr lang="en-US" altLang="zh-CN" sz="2800" baseline="30000" dirty="0">
                <a:latin typeface="Calibri" panose="020F0502020204030204" pitchFamily="34" charset="0"/>
                <a:cs typeface="Calibri" panose="020F0502020204030204" pitchFamily="34" charset="0"/>
              </a:rPr>
              <a:t> </a:t>
            </a:r>
          </a:p>
        </p:txBody>
      </p:sp>
      <p:pic>
        <p:nvPicPr>
          <p:cNvPr id="3" name="图片 2">
            <a:extLst>
              <a:ext uri="{FF2B5EF4-FFF2-40B4-BE49-F238E27FC236}">
                <a16:creationId xmlns:a16="http://schemas.microsoft.com/office/drawing/2014/main" id="{D35F0418-D2C4-3EFB-F0A4-D66EF6B8B82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0603" y="1029596"/>
            <a:ext cx="2061841" cy="2061841"/>
          </a:xfrm>
          <a:prstGeom prst="rect">
            <a:avLst/>
          </a:prstGeom>
        </p:spPr>
      </p:pic>
    </p:spTree>
    <p:extLst>
      <p:ext uri="{BB962C8B-B14F-4D97-AF65-F5344CB8AC3E}">
        <p14:creationId xmlns:p14="http://schemas.microsoft.com/office/powerpoint/2010/main" val="3416825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7BB5B6-E180-58B8-2A5C-F84E03ADB0F9}"/>
              </a:ext>
            </a:extLst>
          </p:cNvPr>
          <p:cNvSpPr>
            <a:spLocks noGrp="1"/>
          </p:cNvSpPr>
          <p:nvPr>
            <p:ph type="title"/>
          </p:nvPr>
        </p:nvSpPr>
        <p:spPr>
          <a:xfrm>
            <a:off x="347870" y="19984"/>
            <a:ext cx="11449992" cy="1008668"/>
          </a:xfrm>
        </p:spPr>
        <p:txBody>
          <a:bodyPr/>
          <a:lstStyle/>
          <a:p>
            <a:r>
              <a:rPr lang="en-US" altLang="zh-CN" dirty="0">
                <a:latin typeface="Abadi" panose="020B0604020104020204" pitchFamily="34" charset="0"/>
              </a:rPr>
              <a:t>Deep Learning in Networking</a:t>
            </a:r>
            <a:endParaRPr lang="zh-CN" altLang="en-US" dirty="0"/>
          </a:p>
        </p:txBody>
      </p:sp>
      <p:sp>
        <p:nvSpPr>
          <p:cNvPr id="3" name="内容占位符 2">
            <a:extLst>
              <a:ext uri="{FF2B5EF4-FFF2-40B4-BE49-F238E27FC236}">
                <a16:creationId xmlns:a16="http://schemas.microsoft.com/office/drawing/2014/main" id="{C717CF68-5CDF-9181-CF0A-DD67D97C511A}"/>
              </a:ext>
            </a:extLst>
          </p:cNvPr>
          <p:cNvSpPr>
            <a:spLocks noGrp="1"/>
          </p:cNvSpPr>
          <p:nvPr>
            <p:ph idx="1"/>
          </p:nvPr>
        </p:nvSpPr>
        <p:spPr>
          <a:xfrm>
            <a:off x="347870" y="1149742"/>
            <a:ext cx="11559208" cy="4859171"/>
          </a:xfrm>
        </p:spPr>
        <p:txBody>
          <a:bodyPr>
            <a:normAutofit lnSpcReduction="10000"/>
          </a:bodyPr>
          <a:lstStyle/>
          <a:p>
            <a:pPr marL="0" indent="0">
              <a:lnSpc>
                <a:spcPct val="100000"/>
              </a:lnSpc>
              <a:buNone/>
            </a:pPr>
            <a:r>
              <a:rPr lang="en-US" altLang="zh-CN" dirty="0">
                <a:latin typeface="Abadi" panose="020B0604020104020204" pitchFamily="34" charset="0"/>
              </a:rPr>
              <a:t>Deep learning (DL) has been used to solve complex </a:t>
            </a:r>
            <a:r>
              <a:rPr lang="en-US" altLang="zh-CN" dirty="0">
                <a:solidFill>
                  <a:srgbClr val="7030A0"/>
                </a:solidFill>
                <a:latin typeface="Abadi" panose="020B0604020104020204" pitchFamily="34" charset="0"/>
              </a:rPr>
              <a:t>prediction and decision-making tasks in networking.</a:t>
            </a:r>
          </a:p>
          <a:p>
            <a:pPr marL="0" indent="0">
              <a:lnSpc>
                <a:spcPct val="100000"/>
              </a:lnSpc>
              <a:buNone/>
            </a:pPr>
            <a:r>
              <a:rPr lang="en-US" altLang="zh-CN" dirty="0">
                <a:latin typeface="Abadi" panose="020B0604020104020204" pitchFamily="34" charset="0"/>
              </a:rPr>
              <a:t>Prediction tasks</a:t>
            </a:r>
          </a:p>
          <a:p>
            <a:pPr marL="360000" indent="0">
              <a:lnSpc>
                <a:spcPct val="100000"/>
              </a:lnSpc>
              <a:buNone/>
            </a:pPr>
            <a:r>
              <a:rPr lang="en-US" altLang="zh-CN" sz="2400" dirty="0">
                <a:latin typeface="Abadi" panose="020B0604020104020204" pitchFamily="34" charset="0"/>
              </a:rPr>
              <a:t>Traffic classification </a:t>
            </a:r>
            <a:r>
              <a:rPr lang="en-US" altLang="zh-CN" sz="2000" dirty="0">
                <a:latin typeface="Abadi" panose="020B0604020104020204" pitchFamily="34" charset="0"/>
              </a:rPr>
              <a:t>(WWW ’22)</a:t>
            </a:r>
          </a:p>
          <a:p>
            <a:pPr marL="360000" indent="0">
              <a:lnSpc>
                <a:spcPct val="100000"/>
              </a:lnSpc>
              <a:buNone/>
            </a:pPr>
            <a:r>
              <a:rPr lang="en-US" altLang="zh-CN" sz="2400" dirty="0">
                <a:latin typeface="Abadi" panose="020B0604020104020204" pitchFamily="34" charset="0"/>
              </a:rPr>
              <a:t>Bandwidth prediction </a:t>
            </a:r>
            <a:r>
              <a:rPr lang="en-US" altLang="zh-CN" sz="2000" dirty="0">
                <a:latin typeface="Abadi" panose="020B0604020104020204" pitchFamily="34" charset="0"/>
              </a:rPr>
              <a:t>(NSDI ’20)</a:t>
            </a:r>
          </a:p>
          <a:p>
            <a:pPr marL="360000" indent="0">
              <a:lnSpc>
                <a:spcPct val="100000"/>
              </a:lnSpc>
              <a:buNone/>
            </a:pPr>
            <a:r>
              <a:rPr lang="en-US" altLang="zh-CN" sz="2400" dirty="0">
                <a:latin typeface="Abadi" panose="020B0604020104020204" pitchFamily="34" charset="0"/>
              </a:rPr>
              <a:t>Viewport prediction </a:t>
            </a:r>
            <a:r>
              <a:rPr lang="en-US" altLang="zh-CN" sz="2000" dirty="0">
                <a:latin typeface="Abadi" panose="020B0604020104020204" pitchFamily="34" charset="0"/>
              </a:rPr>
              <a:t>(TPAMI ’22)</a:t>
            </a:r>
          </a:p>
          <a:p>
            <a:pPr marL="0" indent="0">
              <a:lnSpc>
                <a:spcPct val="100000"/>
              </a:lnSpc>
              <a:buNone/>
            </a:pPr>
            <a:r>
              <a:rPr lang="en-US" altLang="zh-CN" dirty="0">
                <a:latin typeface="Abadi" panose="020B0604020104020204" pitchFamily="34" charset="0"/>
              </a:rPr>
              <a:t>Decision-making tasks</a:t>
            </a:r>
          </a:p>
          <a:p>
            <a:pPr marL="360000" indent="0">
              <a:lnSpc>
                <a:spcPct val="100000"/>
              </a:lnSpc>
              <a:buNone/>
            </a:pPr>
            <a:r>
              <a:rPr lang="en-US" altLang="zh-CN" sz="2400" dirty="0">
                <a:latin typeface="Abadi" panose="020B0604020104020204" pitchFamily="34" charset="0"/>
              </a:rPr>
              <a:t>Congestion control </a:t>
            </a:r>
            <a:r>
              <a:rPr lang="en-US" altLang="zh-CN" sz="2000" dirty="0">
                <a:latin typeface="Abadi" panose="020B0604020104020204" pitchFamily="34" charset="0"/>
              </a:rPr>
              <a:t>(SIGCOMM ’20, ’23)</a:t>
            </a:r>
          </a:p>
          <a:p>
            <a:pPr marL="360000" indent="0">
              <a:lnSpc>
                <a:spcPct val="100000"/>
              </a:lnSpc>
              <a:buNone/>
            </a:pPr>
            <a:r>
              <a:rPr lang="en-US" altLang="zh-CN" sz="2400" dirty="0">
                <a:latin typeface="Abadi" panose="020B0604020104020204" pitchFamily="34" charset="0"/>
              </a:rPr>
              <a:t>Adaptive bitrate streaming </a:t>
            </a:r>
            <a:r>
              <a:rPr lang="en-US" altLang="zh-CN" sz="2000" dirty="0">
                <a:latin typeface="Abadi" panose="020B0604020104020204" pitchFamily="34" charset="0"/>
              </a:rPr>
              <a:t>(SIGCOMM ’17, ’22)</a:t>
            </a:r>
          </a:p>
          <a:p>
            <a:pPr marL="360000" indent="0">
              <a:lnSpc>
                <a:spcPct val="100000"/>
              </a:lnSpc>
              <a:buNone/>
            </a:pPr>
            <a:r>
              <a:rPr lang="en-US" altLang="zh-CN" sz="2400" dirty="0">
                <a:latin typeface="Abadi" panose="020B0604020104020204" pitchFamily="34" charset="0"/>
              </a:rPr>
              <a:t>Cloud cluster job scheduling </a:t>
            </a:r>
            <a:r>
              <a:rPr lang="en-US" altLang="zh-CN" sz="2000" dirty="0">
                <a:latin typeface="Abadi" panose="020B0604020104020204" pitchFamily="34" charset="0"/>
              </a:rPr>
              <a:t>(SIGCOMM ’19)</a:t>
            </a:r>
            <a:endParaRPr lang="en-US" altLang="zh-CN" sz="2400" dirty="0">
              <a:latin typeface="Abadi" panose="020B0604020104020204" pitchFamily="34" charset="0"/>
            </a:endParaRPr>
          </a:p>
        </p:txBody>
      </p:sp>
      <p:sp>
        <p:nvSpPr>
          <p:cNvPr id="4" name="灯片编号占位符 3">
            <a:extLst>
              <a:ext uri="{FF2B5EF4-FFF2-40B4-BE49-F238E27FC236}">
                <a16:creationId xmlns:a16="http://schemas.microsoft.com/office/drawing/2014/main" id="{C694FCD9-D611-70AD-9B0C-23EAD0CA3E59}"/>
              </a:ext>
            </a:extLst>
          </p:cNvPr>
          <p:cNvSpPr>
            <a:spLocks noGrp="1"/>
          </p:cNvSpPr>
          <p:nvPr>
            <p:ph type="sldNum" sz="quarter" idx="12"/>
          </p:nvPr>
        </p:nvSpPr>
        <p:spPr>
          <a:xfrm>
            <a:off x="9420519" y="6472891"/>
            <a:ext cx="2743200" cy="365125"/>
          </a:xfrm>
        </p:spPr>
        <p:txBody>
          <a:bodyPr/>
          <a:lstStyle/>
          <a:p>
            <a:fld id="{F2CE9AF3-E478-4743-B934-A2BE37569EF9}" type="slidenum">
              <a:rPr lang="zh-CN" altLang="en-US" smtClean="0"/>
              <a:t>3</a:t>
            </a:fld>
            <a:endParaRPr lang="zh-CN" altLang="en-US"/>
          </a:p>
        </p:txBody>
      </p:sp>
      <p:sp>
        <p:nvSpPr>
          <p:cNvPr id="24" name="矩形 23">
            <a:extLst>
              <a:ext uri="{FF2B5EF4-FFF2-40B4-BE49-F238E27FC236}">
                <a16:creationId xmlns:a16="http://schemas.microsoft.com/office/drawing/2014/main" id="{39E068D7-B54D-4945-ECB5-91CF545F5E0A}"/>
              </a:ext>
            </a:extLst>
          </p:cNvPr>
          <p:cNvSpPr/>
          <p:nvPr/>
        </p:nvSpPr>
        <p:spPr>
          <a:xfrm>
            <a:off x="7955639" y="2016831"/>
            <a:ext cx="2836480" cy="966642"/>
          </a:xfrm>
          <a:prstGeom prst="rect">
            <a:avLst/>
          </a:prstGeom>
          <a:solidFill>
            <a:schemeClr val="accent1">
              <a:lumMod val="20000"/>
              <a:lumOff val="8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latin typeface="Abadi" panose="020B0604020104020204" pitchFamily="34" charset="0"/>
            </a:endParaRPr>
          </a:p>
        </p:txBody>
      </p:sp>
      <p:sp>
        <p:nvSpPr>
          <p:cNvPr id="25" name="矩形 24">
            <a:extLst>
              <a:ext uri="{FF2B5EF4-FFF2-40B4-BE49-F238E27FC236}">
                <a16:creationId xmlns:a16="http://schemas.microsoft.com/office/drawing/2014/main" id="{4A0E64A4-BEA4-2867-975C-095AC93DFDAA}"/>
              </a:ext>
            </a:extLst>
          </p:cNvPr>
          <p:cNvSpPr/>
          <p:nvPr/>
        </p:nvSpPr>
        <p:spPr>
          <a:xfrm>
            <a:off x="7955639" y="3670839"/>
            <a:ext cx="2836480" cy="966642"/>
          </a:xfrm>
          <a:prstGeom prst="rect">
            <a:avLst/>
          </a:prstGeom>
          <a:solidFill>
            <a:schemeClr val="accent5">
              <a:lumMod val="20000"/>
              <a:lumOff val="8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latin typeface="Abadi" panose="020B0604020104020204" pitchFamily="34" charset="0"/>
            </a:endParaRPr>
          </a:p>
        </p:txBody>
      </p:sp>
      <p:sp>
        <p:nvSpPr>
          <p:cNvPr id="26" name="云形 25">
            <a:extLst>
              <a:ext uri="{FF2B5EF4-FFF2-40B4-BE49-F238E27FC236}">
                <a16:creationId xmlns:a16="http://schemas.microsoft.com/office/drawing/2014/main" id="{3A412B8A-DCA6-113E-883E-2E6FE0EFAF78}"/>
              </a:ext>
            </a:extLst>
          </p:cNvPr>
          <p:cNvSpPr/>
          <p:nvPr/>
        </p:nvSpPr>
        <p:spPr>
          <a:xfrm>
            <a:off x="7955639" y="5107757"/>
            <a:ext cx="2836480" cy="966642"/>
          </a:xfrm>
          <a:prstGeom prst="cloud">
            <a:avLst/>
          </a:prstGeom>
          <a:solidFill>
            <a:schemeClr val="bg1">
              <a:lumMod val="95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Abadi" panose="020B0604020104020204" pitchFamily="34" charset="0"/>
              </a:rPr>
              <a:t>Network Service</a:t>
            </a:r>
            <a:endParaRPr lang="zh-CN" altLang="en-US" sz="2400" dirty="0">
              <a:solidFill>
                <a:schemeClr val="tx1"/>
              </a:solidFill>
              <a:latin typeface="Abadi" panose="020B0604020104020204" pitchFamily="34" charset="0"/>
            </a:endParaRPr>
          </a:p>
        </p:txBody>
      </p:sp>
      <p:cxnSp>
        <p:nvCxnSpPr>
          <p:cNvPr id="28" name="直接箭头连接符 27">
            <a:extLst>
              <a:ext uri="{FF2B5EF4-FFF2-40B4-BE49-F238E27FC236}">
                <a16:creationId xmlns:a16="http://schemas.microsoft.com/office/drawing/2014/main" id="{A75410F2-3124-E282-A725-5EDCD0353F49}"/>
              </a:ext>
            </a:extLst>
          </p:cNvPr>
          <p:cNvCxnSpPr>
            <a:cxnSpLocks/>
            <a:stCxn id="24" idx="2"/>
            <a:endCxn id="25" idx="0"/>
          </p:cNvCxnSpPr>
          <p:nvPr/>
        </p:nvCxnSpPr>
        <p:spPr>
          <a:xfrm>
            <a:off x="9373879" y="2983473"/>
            <a:ext cx="0" cy="68736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EBC1B3E7-E1D6-E283-60F9-97F24CB2DCB3}"/>
              </a:ext>
            </a:extLst>
          </p:cNvPr>
          <p:cNvCxnSpPr>
            <a:cxnSpLocks/>
            <a:stCxn id="25" idx="2"/>
            <a:endCxn id="26" idx="3"/>
          </p:cNvCxnSpPr>
          <p:nvPr/>
        </p:nvCxnSpPr>
        <p:spPr>
          <a:xfrm>
            <a:off x="9373879" y="4637481"/>
            <a:ext cx="0" cy="525545"/>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36" name="图片 35">
            <a:extLst>
              <a:ext uri="{FF2B5EF4-FFF2-40B4-BE49-F238E27FC236}">
                <a16:creationId xmlns:a16="http://schemas.microsoft.com/office/drawing/2014/main" id="{F9A27FFD-7D26-2217-720F-C51BF2683071}"/>
              </a:ext>
            </a:extLst>
          </p:cNvPr>
          <p:cNvPicPr>
            <a:picLocks noChangeAspect="1"/>
          </p:cNvPicPr>
          <p:nvPr/>
        </p:nvPicPr>
        <p:blipFill>
          <a:blip r:embed="rId4"/>
          <a:stretch>
            <a:fillRect/>
          </a:stretch>
        </p:blipFill>
        <p:spPr>
          <a:xfrm>
            <a:off x="8106069" y="2155287"/>
            <a:ext cx="626681" cy="709912"/>
          </a:xfrm>
          <a:prstGeom prst="rect">
            <a:avLst/>
          </a:prstGeom>
        </p:spPr>
      </p:pic>
      <p:sp>
        <p:nvSpPr>
          <p:cNvPr id="37" name="文本框 36">
            <a:extLst>
              <a:ext uri="{FF2B5EF4-FFF2-40B4-BE49-F238E27FC236}">
                <a16:creationId xmlns:a16="http://schemas.microsoft.com/office/drawing/2014/main" id="{E287A7B5-A74F-E9D4-8E2A-D9A1D868E41E}"/>
              </a:ext>
            </a:extLst>
          </p:cNvPr>
          <p:cNvSpPr txBox="1"/>
          <p:nvPr/>
        </p:nvSpPr>
        <p:spPr>
          <a:xfrm>
            <a:off x="8843841" y="2093175"/>
            <a:ext cx="1826142" cy="830997"/>
          </a:xfrm>
          <a:prstGeom prst="rect">
            <a:avLst/>
          </a:prstGeom>
          <a:noFill/>
        </p:spPr>
        <p:txBody>
          <a:bodyPr wrap="none" rtlCol="0">
            <a:spAutoFit/>
          </a:bodyPr>
          <a:lstStyle/>
          <a:p>
            <a:pPr algn="ctr"/>
            <a:r>
              <a:rPr lang="en-US" altLang="zh-CN" sz="2400" dirty="0">
                <a:solidFill>
                  <a:schemeClr val="tx1"/>
                </a:solidFill>
                <a:latin typeface="Abadi" panose="020B0604020104020204" pitchFamily="34" charset="0"/>
              </a:rPr>
              <a:t>Dataset/</a:t>
            </a:r>
          </a:p>
          <a:p>
            <a:pPr algn="ctr"/>
            <a:r>
              <a:rPr lang="en-US" altLang="zh-CN" sz="2400" dirty="0">
                <a:solidFill>
                  <a:schemeClr val="tx1"/>
                </a:solidFill>
                <a:latin typeface="Abadi" panose="020B0604020104020204" pitchFamily="34" charset="0"/>
              </a:rPr>
              <a:t>Environment</a:t>
            </a:r>
            <a:endParaRPr lang="zh-CN" altLang="en-US" sz="2400" dirty="0">
              <a:solidFill>
                <a:schemeClr val="tx1"/>
              </a:solidFill>
              <a:latin typeface="Abadi" panose="020B0604020104020204" pitchFamily="34" charset="0"/>
            </a:endParaRPr>
          </a:p>
        </p:txBody>
      </p:sp>
      <p:pic>
        <p:nvPicPr>
          <p:cNvPr id="38" name="图片 37">
            <a:extLst>
              <a:ext uri="{FF2B5EF4-FFF2-40B4-BE49-F238E27FC236}">
                <a16:creationId xmlns:a16="http://schemas.microsoft.com/office/drawing/2014/main" id="{F66B9DF9-2C7A-6A71-3EB5-6FB7D0731A1D}"/>
              </a:ext>
            </a:extLst>
          </p:cNvPr>
          <p:cNvPicPr>
            <a:picLocks noChangeAspect="1"/>
          </p:cNvPicPr>
          <p:nvPr/>
        </p:nvPicPr>
        <p:blipFill>
          <a:blip r:embed="rId5"/>
          <a:stretch>
            <a:fillRect/>
          </a:stretch>
        </p:blipFill>
        <p:spPr>
          <a:xfrm>
            <a:off x="9545391" y="3110913"/>
            <a:ext cx="410341" cy="410341"/>
          </a:xfrm>
          <a:prstGeom prst="rect">
            <a:avLst/>
          </a:prstGeom>
        </p:spPr>
      </p:pic>
      <p:sp>
        <p:nvSpPr>
          <p:cNvPr id="41" name="文本框 40">
            <a:extLst>
              <a:ext uri="{FF2B5EF4-FFF2-40B4-BE49-F238E27FC236}">
                <a16:creationId xmlns:a16="http://schemas.microsoft.com/office/drawing/2014/main" id="{7565B71C-868C-91D3-3ADF-4C5CB94B2891}"/>
              </a:ext>
            </a:extLst>
          </p:cNvPr>
          <p:cNvSpPr txBox="1"/>
          <p:nvPr/>
        </p:nvSpPr>
        <p:spPr>
          <a:xfrm>
            <a:off x="10035118" y="3117889"/>
            <a:ext cx="723275" cy="400110"/>
          </a:xfrm>
          <a:prstGeom prst="rect">
            <a:avLst/>
          </a:prstGeom>
          <a:noFill/>
        </p:spPr>
        <p:txBody>
          <a:bodyPr wrap="none" rtlCol="0">
            <a:spAutoFit/>
          </a:bodyPr>
          <a:lstStyle/>
          <a:p>
            <a:r>
              <a:rPr lang="en-US" altLang="zh-CN" sz="2000" dirty="0">
                <a:latin typeface="Abadi" panose="020B0604020104020204" pitchFamily="34" charset="0"/>
              </a:rPr>
              <a:t>Train</a:t>
            </a:r>
            <a:endParaRPr lang="zh-CN" altLang="en-US" sz="2000" dirty="0">
              <a:latin typeface="Abadi" panose="020B0604020104020204" pitchFamily="34" charset="0"/>
            </a:endParaRPr>
          </a:p>
        </p:txBody>
      </p:sp>
      <p:pic>
        <p:nvPicPr>
          <p:cNvPr id="42" name="图片 41">
            <a:extLst>
              <a:ext uri="{FF2B5EF4-FFF2-40B4-BE49-F238E27FC236}">
                <a16:creationId xmlns:a16="http://schemas.microsoft.com/office/drawing/2014/main" id="{8D774A2C-C925-FF0A-A207-E3F54756462A}"/>
              </a:ext>
            </a:extLst>
          </p:cNvPr>
          <p:cNvPicPr>
            <a:picLocks noChangeAspect="1"/>
          </p:cNvPicPr>
          <p:nvPr/>
        </p:nvPicPr>
        <p:blipFill>
          <a:blip r:embed="rId6"/>
          <a:stretch>
            <a:fillRect/>
          </a:stretch>
        </p:blipFill>
        <p:spPr>
          <a:xfrm>
            <a:off x="8050523" y="3769939"/>
            <a:ext cx="793318" cy="793318"/>
          </a:xfrm>
          <a:prstGeom prst="rect">
            <a:avLst/>
          </a:prstGeom>
        </p:spPr>
      </p:pic>
      <p:sp>
        <p:nvSpPr>
          <p:cNvPr id="43" name="文本框 42">
            <a:extLst>
              <a:ext uri="{FF2B5EF4-FFF2-40B4-BE49-F238E27FC236}">
                <a16:creationId xmlns:a16="http://schemas.microsoft.com/office/drawing/2014/main" id="{5AB6BB8A-8632-0168-485D-2B7BD3DD504E}"/>
              </a:ext>
            </a:extLst>
          </p:cNvPr>
          <p:cNvSpPr txBox="1"/>
          <p:nvPr/>
        </p:nvSpPr>
        <p:spPr>
          <a:xfrm>
            <a:off x="8385312" y="3738661"/>
            <a:ext cx="2743200" cy="830997"/>
          </a:xfrm>
          <a:prstGeom prst="rect">
            <a:avLst/>
          </a:prstGeom>
          <a:noFill/>
        </p:spPr>
        <p:txBody>
          <a:bodyPr wrap="square" rtlCol="0">
            <a:spAutoFit/>
          </a:bodyPr>
          <a:lstStyle/>
          <a:p>
            <a:pPr algn="ctr"/>
            <a:r>
              <a:rPr lang="en-US" altLang="zh-CN" sz="2400" dirty="0">
                <a:solidFill>
                  <a:schemeClr val="tx1"/>
                </a:solidFill>
                <a:latin typeface="Abadi" panose="020B0604020104020204" pitchFamily="34" charset="0"/>
              </a:rPr>
              <a:t>Deep Neural Network (DNN)</a:t>
            </a:r>
            <a:endParaRPr lang="zh-CN" altLang="en-US" sz="2400" dirty="0">
              <a:solidFill>
                <a:schemeClr val="tx1"/>
              </a:solidFill>
              <a:latin typeface="Abadi" panose="020B0604020104020204" pitchFamily="34" charset="0"/>
            </a:endParaRPr>
          </a:p>
        </p:txBody>
      </p:sp>
      <p:sp>
        <p:nvSpPr>
          <p:cNvPr id="48" name="文本框 47">
            <a:extLst>
              <a:ext uri="{FF2B5EF4-FFF2-40B4-BE49-F238E27FC236}">
                <a16:creationId xmlns:a16="http://schemas.microsoft.com/office/drawing/2014/main" id="{B2A9775D-A7E1-CB72-0916-AA89A8054727}"/>
              </a:ext>
            </a:extLst>
          </p:cNvPr>
          <p:cNvSpPr txBox="1"/>
          <p:nvPr/>
        </p:nvSpPr>
        <p:spPr>
          <a:xfrm>
            <a:off x="2935469" y="6159504"/>
            <a:ext cx="6183131" cy="510778"/>
          </a:xfrm>
          <a:prstGeom prst="roundRect">
            <a:avLst/>
          </a:prstGeom>
          <a:solidFill>
            <a:schemeClr val="accent4">
              <a:lumMod val="20000"/>
              <a:lumOff val="80000"/>
            </a:schemeClr>
          </a:solidFill>
        </p:spPr>
        <p:txBody>
          <a:bodyPr wrap="square" rtlCol="0">
            <a:spAutoFit/>
          </a:bodyPr>
          <a:lstStyle/>
          <a:p>
            <a:pPr algn="ctr"/>
            <a:r>
              <a:rPr lang="en-US" altLang="zh-CN" sz="2400" dirty="0">
                <a:latin typeface="Abadi" panose="020B0604020104020204" pitchFamily="34" charset="0"/>
              </a:rPr>
              <a:t>DL in networking suffers from limits</a:t>
            </a:r>
            <a:endParaRPr lang="zh-CN" altLang="en-US" sz="2400" dirty="0">
              <a:latin typeface="Abadi" panose="020B0604020104020204" pitchFamily="34" charset="0"/>
            </a:endParaRPr>
          </a:p>
        </p:txBody>
      </p:sp>
    </p:spTree>
    <p:custDataLst>
      <p:tags r:id="rId1"/>
    </p:custDataLst>
    <p:extLst>
      <p:ext uri="{BB962C8B-B14F-4D97-AF65-F5344CB8AC3E}">
        <p14:creationId xmlns:p14="http://schemas.microsoft.com/office/powerpoint/2010/main" val="4171791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37" grpId="0"/>
      <p:bldP spid="41" grpId="0"/>
      <p:bldP spid="43" grpId="0"/>
      <p:bldP spid="4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7BB5B6-E180-58B8-2A5C-F84E03ADB0F9}"/>
              </a:ext>
            </a:extLst>
          </p:cNvPr>
          <p:cNvSpPr>
            <a:spLocks noGrp="1"/>
          </p:cNvSpPr>
          <p:nvPr>
            <p:ph type="title"/>
          </p:nvPr>
        </p:nvSpPr>
        <p:spPr>
          <a:xfrm>
            <a:off x="347870" y="19984"/>
            <a:ext cx="11449992" cy="1008668"/>
          </a:xfrm>
        </p:spPr>
        <p:txBody>
          <a:bodyPr/>
          <a:lstStyle/>
          <a:p>
            <a:r>
              <a:rPr lang="en-US" altLang="zh-CN" dirty="0">
                <a:latin typeface="Abadi" panose="020B0604020104020204" pitchFamily="34" charset="0"/>
              </a:rPr>
              <a:t>Limitation #1: Labor-intensive model engineering</a:t>
            </a:r>
            <a:endParaRPr lang="zh-CN" altLang="en-US" dirty="0"/>
          </a:p>
        </p:txBody>
      </p:sp>
      <p:sp>
        <p:nvSpPr>
          <p:cNvPr id="3" name="内容占位符 2">
            <a:extLst>
              <a:ext uri="{FF2B5EF4-FFF2-40B4-BE49-F238E27FC236}">
                <a16:creationId xmlns:a16="http://schemas.microsoft.com/office/drawing/2014/main" id="{C717CF68-5CDF-9181-CF0A-DD67D97C511A}"/>
              </a:ext>
            </a:extLst>
          </p:cNvPr>
          <p:cNvSpPr>
            <a:spLocks noGrp="1"/>
          </p:cNvSpPr>
          <p:nvPr>
            <p:ph idx="1"/>
          </p:nvPr>
        </p:nvSpPr>
        <p:spPr>
          <a:xfrm>
            <a:off x="347870" y="1149742"/>
            <a:ext cx="11559208" cy="4859171"/>
          </a:xfrm>
        </p:spPr>
        <p:txBody>
          <a:bodyPr>
            <a:normAutofit/>
          </a:bodyPr>
          <a:lstStyle/>
          <a:p>
            <a:pPr marL="0" indent="0">
              <a:lnSpc>
                <a:spcPct val="100000"/>
              </a:lnSpc>
              <a:buNone/>
            </a:pPr>
            <a:r>
              <a:rPr lang="en-US" altLang="zh-CN" sz="2800" dirty="0">
                <a:latin typeface="Abadi" panose="020B0604020104020204" pitchFamily="34" charset="0"/>
              </a:rPr>
              <a:t>The success of DL-based algorithms heavily relies on </a:t>
            </a:r>
            <a:r>
              <a:rPr lang="en-US" altLang="zh-CN" sz="2800" dirty="0">
                <a:solidFill>
                  <a:srgbClr val="7030A0"/>
                </a:solidFill>
                <a:latin typeface="Abadi" panose="020B0604020104020204" pitchFamily="34" charset="0"/>
              </a:rPr>
              <a:t>the manual design of black-box DNNs [1].</a:t>
            </a:r>
          </a:p>
          <a:p>
            <a:pPr>
              <a:lnSpc>
                <a:spcPct val="100000"/>
              </a:lnSpc>
            </a:pPr>
            <a:r>
              <a:rPr lang="en-US" altLang="zh-CN" dirty="0">
                <a:latin typeface="Abadi" panose="020B0604020104020204" pitchFamily="34" charset="0"/>
              </a:rPr>
              <a:t> Trial-and-error design manner.</a:t>
            </a:r>
            <a:endParaRPr lang="en-US" altLang="zh-CN" sz="2400" dirty="0">
              <a:latin typeface="Abadi" panose="020B0604020104020204" pitchFamily="34" charset="0"/>
            </a:endParaRPr>
          </a:p>
        </p:txBody>
      </p:sp>
      <p:sp>
        <p:nvSpPr>
          <p:cNvPr id="4" name="灯片编号占位符 3">
            <a:extLst>
              <a:ext uri="{FF2B5EF4-FFF2-40B4-BE49-F238E27FC236}">
                <a16:creationId xmlns:a16="http://schemas.microsoft.com/office/drawing/2014/main" id="{C694FCD9-D611-70AD-9B0C-23EAD0CA3E59}"/>
              </a:ext>
            </a:extLst>
          </p:cNvPr>
          <p:cNvSpPr>
            <a:spLocks noGrp="1"/>
          </p:cNvSpPr>
          <p:nvPr>
            <p:ph type="sldNum" sz="quarter" idx="12"/>
          </p:nvPr>
        </p:nvSpPr>
        <p:spPr/>
        <p:txBody>
          <a:bodyPr/>
          <a:lstStyle/>
          <a:p>
            <a:fld id="{F2CE9AF3-E478-4743-B934-A2BE37569EF9}" type="slidenum">
              <a:rPr lang="zh-CN" altLang="en-US" smtClean="0"/>
              <a:t>4</a:t>
            </a:fld>
            <a:endParaRPr lang="zh-CN" altLang="en-US"/>
          </a:p>
        </p:txBody>
      </p:sp>
      <p:sp>
        <p:nvSpPr>
          <p:cNvPr id="26" name="云形 25">
            <a:extLst>
              <a:ext uri="{FF2B5EF4-FFF2-40B4-BE49-F238E27FC236}">
                <a16:creationId xmlns:a16="http://schemas.microsoft.com/office/drawing/2014/main" id="{3A412B8A-DCA6-113E-883E-2E6FE0EFAF78}"/>
              </a:ext>
            </a:extLst>
          </p:cNvPr>
          <p:cNvSpPr/>
          <p:nvPr/>
        </p:nvSpPr>
        <p:spPr>
          <a:xfrm>
            <a:off x="8322394" y="4699946"/>
            <a:ext cx="2868120" cy="966642"/>
          </a:xfrm>
          <a:prstGeom prst="cloud">
            <a:avLst/>
          </a:prstGeom>
          <a:solidFill>
            <a:schemeClr val="bg1">
              <a:lumMod val="95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Abadi" panose="020B0604020104020204" pitchFamily="34" charset="0"/>
              </a:rPr>
              <a:t>Network Service</a:t>
            </a:r>
            <a:endParaRPr lang="zh-CN" altLang="en-US" sz="2400" dirty="0">
              <a:solidFill>
                <a:schemeClr val="tx1"/>
              </a:solidFill>
              <a:latin typeface="Abadi" panose="020B0604020104020204" pitchFamily="34" charset="0"/>
            </a:endParaRPr>
          </a:p>
        </p:txBody>
      </p:sp>
      <p:cxnSp>
        <p:nvCxnSpPr>
          <p:cNvPr id="28" name="直接箭头连接符 27">
            <a:extLst>
              <a:ext uri="{FF2B5EF4-FFF2-40B4-BE49-F238E27FC236}">
                <a16:creationId xmlns:a16="http://schemas.microsoft.com/office/drawing/2014/main" id="{A75410F2-3124-E282-A725-5EDCD0353F49}"/>
              </a:ext>
            </a:extLst>
          </p:cNvPr>
          <p:cNvCxnSpPr>
            <a:cxnSpLocks/>
            <a:stCxn id="24" idx="3"/>
            <a:endCxn id="25" idx="1"/>
          </p:cNvCxnSpPr>
          <p:nvPr/>
        </p:nvCxnSpPr>
        <p:spPr>
          <a:xfrm>
            <a:off x="3889200" y="5174746"/>
            <a:ext cx="1164059" cy="852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EBC1B3E7-E1D6-E283-60F9-97F24CB2DCB3}"/>
              </a:ext>
            </a:extLst>
          </p:cNvPr>
          <p:cNvCxnSpPr>
            <a:cxnSpLocks/>
            <a:stCxn id="25" idx="3"/>
            <a:endCxn id="26" idx="2"/>
          </p:cNvCxnSpPr>
          <p:nvPr/>
        </p:nvCxnSpPr>
        <p:spPr>
          <a:xfrm>
            <a:off x="7280316" y="5183267"/>
            <a:ext cx="1050974"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432C343F-088F-A414-0287-517178CD961C}"/>
              </a:ext>
            </a:extLst>
          </p:cNvPr>
          <p:cNvGrpSpPr/>
          <p:nvPr/>
        </p:nvGrpSpPr>
        <p:grpSpPr>
          <a:xfrm>
            <a:off x="1052720" y="4691425"/>
            <a:ext cx="2836480" cy="966642"/>
            <a:chOff x="7955639" y="2016831"/>
            <a:chExt cx="2836480" cy="966642"/>
          </a:xfrm>
        </p:grpSpPr>
        <p:sp>
          <p:nvSpPr>
            <p:cNvPr id="24" name="矩形 23">
              <a:extLst>
                <a:ext uri="{FF2B5EF4-FFF2-40B4-BE49-F238E27FC236}">
                  <a16:creationId xmlns:a16="http://schemas.microsoft.com/office/drawing/2014/main" id="{39E068D7-B54D-4945-ECB5-91CF545F5E0A}"/>
                </a:ext>
              </a:extLst>
            </p:cNvPr>
            <p:cNvSpPr/>
            <p:nvPr/>
          </p:nvSpPr>
          <p:spPr>
            <a:xfrm>
              <a:off x="7955639" y="2016831"/>
              <a:ext cx="2836480" cy="966642"/>
            </a:xfrm>
            <a:prstGeom prst="rect">
              <a:avLst/>
            </a:prstGeom>
            <a:solidFill>
              <a:schemeClr val="accent1">
                <a:lumMod val="20000"/>
                <a:lumOff val="8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latin typeface="Abadi" panose="020B0604020104020204" pitchFamily="34" charset="0"/>
              </a:endParaRPr>
            </a:p>
          </p:txBody>
        </p:sp>
        <p:pic>
          <p:nvPicPr>
            <p:cNvPr id="36" name="图片 35">
              <a:extLst>
                <a:ext uri="{FF2B5EF4-FFF2-40B4-BE49-F238E27FC236}">
                  <a16:creationId xmlns:a16="http://schemas.microsoft.com/office/drawing/2014/main" id="{F9A27FFD-7D26-2217-720F-C51BF2683071}"/>
                </a:ext>
              </a:extLst>
            </p:cNvPr>
            <p:cNvPicPr>
              <a:picLocks noChangeAspect="1"/>
            </p:cNvPicPr>
            <p:nvPr/>
          </p:nvPicPr>
          <p:blipFill>
            <a:blip r:embed="rId4"/>
            <a:stretch>
              <a:fillRect/>
            </a:stretch>
          </p:blipFill>
          <p:spPr>
            <a:xfrm>
              <a:off x="8106069" y="2155287"/>
              <a:ext cx="626681" cy="709912"/>
            </a:xfrm>
            <a:prstGeom prst="rect">
              <a:avLst/>
            </a:prstGeom>
          </p:spPr>
        </p:pic>
        <p:sp>
          <p:nvSpPr>
            <p:cNvPr id="37" name="文本框 36">
              <a:extLst>
                <a:ext uri="{FF2B5EF4-FFF2-40B4-BE49-F238E27FC236}">
                  <a16:creationId xmlns:a16="http://schemas.microsoft.com/office/drawing/2014/main" id="{E287A7B5-A74F-E9D4-8E2A-D9A1D868E41E}"/>
                </a:ext>
              </a:extLst>
            </p:cNvPr>
            <p:cNvSpPr txBox="1"/>
            <p:nvPr/>
          </p:nvSpPr>
          <p:spPr>
            <a:xfrm>
              <a:off x="8843841" y="2093175"/>
              <a:ext cx="1826142" cy="830997"/>
            </a:xfrm>
            <a:prstGeom prst="rect">
              <a:avLst/>
            </a:prstGeom>
            <a:noFill/>
          </p:spPr>
          <p:txBody>
            <a:bodyPr wrap="none" rtlCol="0">
              <a:spAutoFit/>
            </a:bodyPr>
            <a:lstStyle/>
            <a:p>
              <a:pPr algn="ctr"/>
              <a:r>
                <a:rPr lang="en-US" altLang="zh-CN" sz="2400" dirty="0">
                  <a:solidFill>
                    <a:schemeClr val="tx1"/>
                  </a:solidFill>
                  <a:latin typeface="Abadi" panose="020B0604020104020204" pitchFamily="34" charset="0"/>
                </a:rPr>
                <a:t>Dataset/</a:t>
              </a:r>
            </a:p>
            <a:p>
              <a:pPr algn="ctr"/>
              <a:r>
                <a:rPr lang="en-US" altLang="zh-CN" sz="2400" dirty="0">
                  <a:solidFill>
                    <a:schemeClr val="tx1"/>
                  </a:solidFill>
                  <a:latin typeface="Abadi" panose="020B0604020104020204" pitchFamily="34" charset="0"/>
                </a:rPr>
                <a:t>Environment</a:t>
              </a:r>
              <a:endParaRPr lang="zh-CN" altLang="en-US" sz="2400" dirty="0">
                <a:solidFill>
                  <a:schemeClr val="tx1"/>
                </a:solidFill>
                <a:latin typeface="Abadi" panose="020B0604020104020204" pitchFamily="34" charset="0"/>
              </a:endParaRPr>
            </a:p>
          </p:txBody>
        </p:sp>
      </p:grpSp>
      <p:pic>
        <p:nvPicPr>
          <p:cNvPr id="38" name="图片 37">
            <a:extLst>
              <a:ext uri="{FF2B5EF4-FFF2-40B4-BE49-F238E27FC236}">
                <a16:creationId xmlns:a16="http://schemas.microsoft.com/office/drawing/2014/main" id="{F66B9DF9-2C7A-6A71-3EB5-6FB7D0731A1D}"/>
              </a:ext>
            </a:extLst>
          </p:cNvPr>
          <p:cNvPicPr>
            <a:picLocks noChangeAspect="1"/>
          </p:cNvPicPr>
          <p:nvPr/>
        </p:nvPicPr>
        <p:blipFill>
          <a:blip r:embed="rId5"/>
          <a:stretch>
            <a:fillRect/>
          </a:stretch>
        </p:blipFill>
        <p:spPr>
          <a:xfrm>
            <a:off x="4214822" y="4691425"/>
            <a:ext cx="410341" cy="410341"/>
          </a:xfrm>
          <a:prstGeom prst="rect">
            <a:avLst/>
          </a:prstGeom>
        </p:spPr>
      </p:pic>
      <p:sp>
        <p:nvSpPr>
          <p:cNvPr id="41" name="文本框 40">
            <a:extLst>
              <a:ext uri="{FF2B5EF4-FFF2-40B4-BE49-F238E27FC236}">
                <a16:creationId xmlns:a16="http://schemas.microsoft.com/office/drawing/2014/main" id="{7565B71C-868C-91D3-3ADF-4C5CB94B2891}"/>
              </a:ext>
            </a:extLst>
          </p:cNvPr>
          <p:cNvSpPr txBox="1"/>
          <p:nvPr/>
        </p:nvSpPr>
        <p:spPr>
          <a:xfrm>
            <a:off x="4063257" y="5198656"/>
            <a:ext cx="723275" cy="400110"/>
          </a:xfrm>
          <a:prstGeom prst="rect">
            <a:avLst/>
          </a:prstGeom>
          <a:noFill/>
        </p:spPr>
        <p:txBody>
          <a:bodyPr wrap="none" rtlCol="0">
            <a:spAutoFit/>
          </a:bodyPr>
          <a:lstStyle/>
          <a:p>
            <a:r>
              <a:rPr lang="en-US" altLang="zh-CN" sz="2000" dirty="0">
                <a:latin typeface="Abadi" panose="020B0604020104020204" pitchFamily="34" charset="0"/>
              </a:rPr>
              <a:t>Train</a:t>
            </a:r>
            <a:endParaRPr lang="zh-CN" altLang="en-US" sz="2000" dirty="0">
              <a:latin typeface="Abadi" panose="020B0604020104020204" pitchFamily="34" charset="0"/>
            </a:endParaRPr>
          </a:p>
        </p:txBody>
      </p:sp>
      <p:sp>
        <p:nvSpPr>
          <p:cNvPr id="25" name="矩形 24">
            <a:extLst>
              <a:ext uri="{FF2B5EF4-FFF2-40B4-BE49-F238E27FC236}">
                <a16:creationId xmlns:a16="http://schemas.microsoft.com/office/drawing/2014/main" id="{4A0E64A4-BEA4-2867-975C-095AC93DFDAA}"/>
              </a:ext>
            </a:extLst>
          </p:cNvPr>
          <p:cNvSpPr/>
          <p:nvPr/>
        </p:nvSpPr>
        <p:spPr>
          <a:xfrm>
            <a:off x="5053259" y="4699946"/>
            <a:ext cx="2227057" cy="966642"/>
          </a:xfrm>
          <a:prstGeom prst="rect">
            <a:avLst/>
          </a:prstGeom>
          <a:solidFill>
            <a:schemeClr val="accent5">
              <a:lumMod val="20000"/>
              <a:lumOff val="8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latin typeface="Abadi" panose="020B0604020104020204" pitchFamily="34" charset="0"/>
            </a:endParaRPr>
          </a:p>
        </p:txBody>
      </p:sp>
      <p:pic>
        <p:nvPicPr>
          <p:cNvPr id="42" name="图片 41">
            <a:extLst>
              <a:ext uri="{FF2B5EF4-FFF2-40B4-BE49-F238E27FC236}">
                <a16:creationId xmlns:a16="http://schemas.microsoft.com/office/drawing/2014/main" id="{8D774A2C-C925-FF0A-A207-E3F54756462A}"/>
              </a:ext>
            </a:extLst>
          </p:cNvPr>
          <p:cNvPicPr>
            <a:picLocks noChangeAspect="1"/>
          </p:cNvPicPr>
          <p:nvPr/>
        </p:nvPicPr>
        <p:blipFill>
          <a:blip r:embed="rId6"/>
          <a:stretch>
            <a:fillRect/>
          </a:stretch>
        </p:blipFill>
        <p:spPr>
          <a:xfrm>
            <a:off x="5228767" y="4799046"/>
            <a:ext cx="793318" cy="793318"/>
          </a:xfrm>
          <a:prstGeom prst="rect">
            <a:avLst/>
          </a:prstGeom>
        </p:spPr>
      </p:pic>
      <p:sp>
        <p:nvSpPr>
          <p:cNvPr id="5" name="文本框 4">
            <a:extLst>
              <a:ext uri="{FF2B5EF4-FFF2-40B4-BE49-F238E27FC236}">
                <a16:creationId xmlns:a16="http://schemas.microsoft.com/office/drawing/2014/main" id="{857E5D3C-A5CE-841F-89E9-E9F70987FE7C}"/>
              </a:ext>
            </a:extLst>
          </p:cNvPr>
          <p:cNvSpPr txBox="1"/>
          <p:nvPr/>
        </p:nvSpPr>
        <p:spPr>
          <a:xfrm>
            <a:off x="347870" y="6539477"/>
            <a:ext cx="11559208" cy="261610"/>
          </a:xfrm>
          <a:prstGeom prst="rect">
            <a:avLst/>
          </a:prstGeom>
          <a:noFill/>
        </p:spPr>
        <p:txBody>
          <a:bodyPr wrap="square" rtlCol="0">
            <a:spAutoFit/>
          </a:bodyPr>
          <a:lstStyle/>
          <a:p>
            <a:r>
              <a:rPr lang="en-US" altLang="zh-CN" sz="1100" dirty="0">
                <a:solidFill>
                  <a:schemeClr val="bg1">
                    <a:lumMod val="65000"/>
                  </a:schemeClr>
                </a:solidFill>
                <a:latin typeface="Abadi" panose="020B0604020104020204" pitchFamily="34" charset="0"/>
              </a:rPr>
              <a:t>[1] </a:t>
            </a:r>
            <a:r>
              <a:rPr lang="en-US" altLang="zh-CN" sz="1100" dirty="0" err="1">
                <a:solidFill>
                  <a:schemeClr val="bg1">
                    <a:lumMod val="65000"/>
                  </a:schemeClr>
                </a:solidFill>
                <a:latin typeface="Abadi" panose="020B0604020104020204" pitchFamily="34" charset="0"/>
              </a:rPr>
              <a:t>Risto</a:t>
            </a:r>
            <a:r>
              <a:rPr lang="en-US" altLang="zh-CN" sz="1100" dirty="0">
                <a:solidFill>
                  <a:schemeClr val="bg1">
                    <a:lumMod val="65000"/>
                  </a:schemeClr>
                </a:solidFill>
                <a:latin typeface="Abadi" panose="020B0604020104020204" pitchFamily="34" charset="0"/>
              </a:rPr>
              <a:t> </a:t>
            </a:r>
            <a:r>
              <a:rPr lang="en-US" altLang="zh-CN" sz="1100" dirty="0" err="1">
                <a:solidFill>
                  <a:schemeClr val="bg1">
                    <a:lumMod val="65000"/>
                  </a:schemeClr>
                </a:solidFill>
                <a:latin typeface="Abadi" panose="020B0604020104020204" pitchFamily="34" charset="0"/>
              </a:rPr>
              <a:t>Miikkulainen</a:t>
            </a:r>
            <a:r>
              <a:rPr lang="en-US" altLang="zh-CN" sz="1100" dirty="0">
                <a:solidFill>
                  <a:schemeClr val="bg1">
                    <a:lumMod val="65000"/>
                  </a:schemeClr>
                </a:solidFill>
                <a:latin typeface="Abadi" panose="020B0604020104020204" pitchFamily="34" charset="0"/>
              </a:rPr>
              <a:t>, et al.. “Evolving deep neural networks”. In Artificial Intelligence in the Age of Neural Networks and Brain Computing (Second Edition). Academic Press, 269–287, 2024.</a:t>
            </a:r>
          </a:p>
        </p:txBody>
      </p:sp>
      <p:sp>
        <p:nvSpPr>
          <p:cNvPr id="18" name="文本框 17">
            <a:extLst>
              <a:ext uri="{FF2B5EF4-FFF2-40B4-BE49-F238E27FC236}">
                <a16:creationId xmlns:a16="http://schemas.microsoft.com/office/drawing/2014/main" id="{5AB6BB8A-8632-0168-485D-2B7BD3DD504E}"/>
              </a:ext>
            </a:extLst>
          </p:cNvPr>
          <p:cNvSpPr txBox="1"/>
          <p:nvPr/>
        </p:nvSpPr>
        <p:spPr>
          <a:xfrm>
            <a:off x="5791981" y="4771990"/>
            <a:ext cx="1468827" cy="830997"/>
          </a:xfrm>
          <a:prstGeom prst="rect">
            <a:avLst/>
          </a:prstGeom>
          <a:noFill/>
        </p:spPr>
        <p:txBody>
          <a:bodyPr wrap="square" rtlCol="0">
            <a:spAutoFit/>
          </a:bodyPr>
          <a:lstStyle/>
          <a:p>
            <a:pPr algn="ctr"/>
            <a:r>
              <a:rPr lang="en-US" altLang="zh-CN" sz="2400" dirty="0">
                <a:solidFill>
                  <a:schemeClr val="tx1"/>
                </a:solidFill>
                <a:latin typeface="Abadi" panose="020B0604020104020204" pitchFamily="34" charset="0"/>
              </a:rPr>
              <a:t>Good</a:t>
            </a:r>
          </a:p>
          <a:p>
            <a:pPr algn="ctr"/>
            <a:r>
              <a:rPr lang="en-US" altLang="zh-CN" sz="2400" dirty="0">
                <a:solidFill>
                  <a:schemeClr val="tx1"/>
                </a:solidFill>
                <a:latin typeface="Abadi" panose="020B0604020104020204" pitchFamily="34" charset="0"/>
              </a:rPr>
              <a:t>DNN</a:t>
            </a:r>
            <a:endParaRPr lang="zh-CN" altLang="en-US" sz="2400" dirty="0">
              <a:solidFill>
                <a:schemeClr val="tx1"/>
              </a:solidFill>
              <a:latin typeface="Abadi" panose="020B0604020104020204" pitchFamily="34" charset="0"/>
            </a:endParaRPr>
          </a:p>
        </p:txBody>
      </p:sp>
      <p:sp>
        <p:nvSpPr>
          <p:cNvPr id="23" name="矩形 22">
            <a:extLst>
              <a:ext uri="{FF2B5EF4-FFF2-40B4-BE49-F238E27FC236}">
                <a16:creationId xmlns:a16="http://schemas.microsoft.com/office/drawing/2014/main" id="{FDC16DDF-DDFE-485C-E0E6-AD30CB8C87AD}"/>
              </a:ext>
            </a:extLst>
          </p:cNvPr>
          <p:cNvSpPr/>
          <p:nvPr/>
        </p:nvSpPr>
        <p:spPr>
          <a:xfrm>
            <a:off x="1453716" y="3318559"/>
            <a:ext cx="2227057" cy="702972"/>
          </a:xfrm>
          <a:prstGeom prst="rect">
            <a:avLst/>
          </a:prstGeom>
          <a:solidFill>
            <a:schemeClr val="bg1">
              <a:lumMod val="95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Abadi" panose="020B0604020104020204" pitchFamily="34" charset="0"/>
              </a:rPr>
              <a:t>Handcraft DNN</a:t>
            </a:r>
            <a:endParaRPr lang="zh-CN" altLang="en-US" sz="2400" dirty="0">
              <a:solidFill>
                <a:schemeClr val="tx1"/>
              </a:solidFill>
              <a:latin typeface="Abadi" panose="020B0604020104020204" pitchFamily="34" charset="0"/>
            </a:endParaRPr>
          </a:p>
        </p:txBody>
      </p:sp>
      <p:sp>
        <p:nvSpPr>
          <p:cNvPr id="30" name="矩形 29">
            <a:extLst>
              <a:ext uri="{FF2B5EF4-FFF2-40B4-BE49-F238E27FC236}">
                <a16:creationId xmlns:a16="http://schemas.microsoft.com/office/drawing/2014/main" id="{948258F9-4680-D08B-356A-C39ABFB727A4}"/>
              </a:ext>
            </a:extLst>
          </p:cNvPr>
          <p:cNvSpPr/>
          <p:nvPr/>
        </p:nvSpPr>
        <p:spPr>
          <a:xfrm>
            <a:off x="5053259" y="3318559"/>
            <a:ext cx="2227057" cy="702972"/>
          </a:xfrm>
          <a:prstGeom prst="rect">
            <a:avLst/>
          </a:prstGeom>
          <a:solidFill>
            <a:schemeClr val="bg1">
              <a:lumMod val="95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Abadi" panose="020B0604020104020204" pitchFamily="34" charset="0"/>
              </a:rPr>
              <a:t>Validate DNN</a:t>
            </a:r>
            <a:endParaRPr lang="zh-CN" altLang="en-US" sz="2400" dirty="0">
              <a:solidFill>
                <a:schemeClr val="tx1"/>
              </a:solidFill>
              <a:latin typeface="Abadi" panose="020B0604020104020204" pitchFamily="34" charset="0"/>
            </a:endParaRPr>
          </a:p>
        </p:txBody>
      </p:sp>
      <p:sp>
        <p:nvSpPr>
          <p:cNvPr id="31" name="矩形 30">
            <a:extLst>
              <a:ext uri="{FF2B5EF4-FFF2-40B4-BE49-F238E27FC236}">
                <a16:creationId xmlns:a16="http://schemas.microsoft.com/office/drawing/2014/main" id="{87932C04-586A-6E73-507B-331B7DA4B05A}"/>
              </a:ext>
            </a:extLst>
          </p:cNvPr>
          <p:cNvSpPr/>
          <p:nvPr/>
        </p:nvSpPr>
        <p:spPr>
          <a:xfrm>
            <a:off x="8630645" y="3318558"/>
            <a:ext cx="2227057" cy="702972"/>
          </a:xfrm>
          <a:prstGeom prst="rect">
            <a:avLst/>
          </a:prstGeom>
          <a:solidFill>
            <a:schemeClr val="bg1">
              <a:lumMod val="95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Abadi" panose="020B0604020104020204" pitchFamily="34" charset="0"/>
              </a:rPr>
              <a:t>Modify DNN</a:t>
            </a:r>
            <a:endParaRPr lang="zh-CN" altLang="en-US" sz="2400" dirty="0">
              <a:solidFill>
                <a:schemeClr val="tx1"/>
              </a:solidFill>
              <a:latin typeface="Abadi" panose="020B0604020104020204" pitchFamily="34" charset="0"/>
            </a:endParaRPr>
          </a:p>
        </p:txBody>
      </p:sp>
      <p:cxnSp>
        <p:nvCxnSpPr>
          <p:cNvPr id="32" name="直接箭头连接符 31">
            <a:extLst>
              <a:ext uri="{FF2B5EF4-FFF2-40B4-BE49-F238E27FC236}">
                <a16:creationId xmlns:a16="http://schemas.microsoft.com/office/drawing/2014/main" id="{36F744BA-70C4-47BE-87FA-D4339DF327D9}"/>
              </a:ext>
            </a:extLst>
          </p:cNvPr>
          <p:cNvCxnSpPr>
            <a:cxnSpLocks/>
            <a:stCxn id="23" idx="3"/>
            <a:endCxn id="30" idx="1"/>
          </p:cNvCxnSpPr>
          <p:nvPr/>
        </p:nvCxnSpPr>
        <p:spPr>
          <a:xfrm>
            <a:off x="3680773" y="3670045"/>
            <a:ext cx="1372486"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B89755C6-1E3F-72DE-4BCA-5B9EED722FA8}"/>
              </a:ext>
            </a:extLst>
          </p:cNvPr>
          <p:cNvCxnSpPr>
            <a:cxnSpLocks/>
            <a:stCxn id="30" idx="3"/>
            <a:endCxn id="31" idx="1"/>
          </p:cNvCxnSpPr>
          <p:nvPr/>
        </p:nvCxnSpPr>
        <p:spPr>
          <a:xfrm flipV="1">
            <a:off x="7280316" y="3670044"/>
            <a:ext cx="1350329"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连接符: 肘形 44">
            <a:extLst>
              <a:ext uri="{FF2B5EF4-FFF2-40B4-BE49-F238E27FC236}">
                <a16:creationId xmlns:a16="http://schemas.microsoft.com/office/drawing/2014/main" id="{A3329E4B-3D2C-97CD-BDFF-F21BDDF9EE5A}"/>
              </a:ext>
            </a:extLst>
          </p:cNvPr>
          <p:cNvCxnSpPr>
            <a:cxnSpLocks/>
            <a:stCxn id="31" idx="0"/>
            <a:endCxn id="23" idx="0"/>
          </p:cNvCxnSpPr>
          <p:nvPr/>
        </p:nvCxnSpPr>
        <p:spPr>
          <a:xfrm rot="16200000" flipH="1" flipV="1">
            <a:off x="6155709" y="-269907"/>
            <a:ext cx="1" cy="7176929"/>
          </a:xfrm>
          <a:prstGeom prst="bentConnector3">
            <a:avLst>
              <a:gd name="adj1" fmla="val -2286000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左大括号 54">
            <a:extLst>
              <a:ext uri="{FF2B5EF4-FFF2-40B4-BE49-F238E27FC236}">
                <a16:creationId xmlns:a16="http://schemas.microsoft.com/office/drawing/2014/main" id="{4A7A4400-1EBC-C0F2-B064-3150919034D0}"/>
              </a:ext>
            </a:extLst>
          </p:cNvPr>
          <p:cNvSpPr/>
          <p:nvPr/>
        </p:nvSpPr>
        <p:spPr>
          <a:xfrm rot="16200000">
            <a:off x="5908891" y="732697"/>
            <a:ext cx="493429" cy="7177139"/>
          </a:xfrm>
          <a:prstGeom prst="leftBrace">
            <a:avLst>
              <a:gd name="adj1" fmla="val 8333"/>
              <a:gd name="adj2" fmla="val 50177"/>
            </a:avLst>
          </a:prstGeom>
          <a:ln w="28575">
            <a:solidFill>
              <a:schemeClr val="tx1"/>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56" name="文本框 55">
                <a:extLst>
                  <a:ext uri="{FF2B5EF4-FFF2-40B4-BE49-F238E27FC236}">
                    <a16:creationId xmlns:a16="http://schemas.microsoft.com/office/drawing/2014/main" id="{6366E13F-42DC-B31A-97C1-5CF1C44F0A18}"/>
                  </a:ext>
                </a:extLst>
              </p:cNvPr>
              <p:cNvSpPr txBox="1"/>
              <p:nvPr/>
            </p:nvSpPr>
            <p:spPr>
              <a:xfrm>
                <a:off x="4340491" y="2583984"/>
                <a:ext cx="3652591" cy="461665"/>
              </a:xfrm>
              <a:prstGeom prst="rect">
                <a:avLst/>
              </a:prstGeom>
              <a:noFill/>
            </p:spPr>
            <p:txBody>
              <a:bodyPr wrap="square" rtlCol="0">
                <a:spAutoFit/>
              </a:bodyPr>
              <a:lstStyle/>
              <a:p>
                <a:pPr algn="ctr"/>
                <a14:m>
                  <m:oMath xmlns:m="http://schemas.openxmlformats.org/officeDocument/2006/math">
                    <m:r>
                      <a:rPr lang="en-US" altLang="zh-CN" sz="2400" b="0" i="1" smtClean="0">
                        <a:solidFill>
                          <a:schemeClr val="tx1"/>
                        </a:solidFill>
                        <a:latin typeface="Cambria Math" panose="02040503050406030204" pitchFamily="18" charset="0"/>
                      </a:rPr>
                      <m:t>×</m:t>
                    </m:r>
                    <m:r>
                      <a:rPr lang="en-US" altLang="zh-CN" sz="2400" b="0" i="1" smtClean="0">
                        <a:solidFill>
                          <a:schemeClr val="tx1"/>
                        </a:solidFill>
                        <a:latin typeface="Cambria Math" panose="02040503050406030204" pitchFamily="18" charset="0"/>
                      </a:rPr>
                      <m:t>𝑁</m:t>
                    </m:r>
                  </m:oMath>
                </a14:m>
                <a:r>
                  <a:rPr lang="zh-CN" altLang="en-US" sz="2400" dirty="0">
                    <a:solidFill>
                      <a:schemeClr val="tx1"/>
                    </a:solidFill>
                    <a:latin typeface="Abadi" panose="020B0604020104020204" pitchFamily="34" charset="0"/>
                  </a:rPr>
                  <a:t> </a:t>
                </a:r>
                <a:r>
                  <a:rPr lang="en-US" altLang="zh-CN" sz="2400" dirty="0">
                    <a:solidFill>
                      <a:schemeClr val="tx1"/>
                    </a:solidFill>
                    <a:latin typeface="Abadi" panose="020B0604020104020204" pitchFamily="34" charset="0"/>
                  </a:rPr>
                  <a:t>times</a:t>
                </a:r>
                <a:endParaRPr lang="zh-CN" altLang="en-US" sz="2400" dirty="0">
                  <a:solidFill>
                    <a:schemeClr val="tx1"/>
                  </a:solidFill>
                  <a:latin typeface="Abadi" panose="020B0604020104020204" pitchFamily="34" charset="0"/>
                </a:endParaRPr>
              </a:p>
            </p:txBody>
          </p:sp>
        </mc:Choice>
        <mc:Fallback>
          <p:sp>
            <p:nvSpPr>
              <p:cNvPr id="56" name="文本框 55">
                <a:extLst>
                  <a:ext uri="{FF2B5EF4-FFF2-40B4-BE49-F238E27FC236}">
                    <a16:creationId xmlns:a16="http://schemas.microsoft.com/office/drawing/2014/main" id="{6366E13F-42DC-B31A-97C1-5CF1C44F0A18}"/>
                  </a:ext>
                </a:extLst>
              </p:cNvPr>
              <p:cNvSpPr txBox="1">
                <a:spLocks noRot="1" noChangeAspect="1" noMove="1" noResize="1" noEditPoints="1" noAdjustHandles="1" noChangeArrowheads="1" noChangeShapeType="1" noTextEdit="1"/>
              </p:cNvSpPr>
              <p:nvPr/>
            </p:nvSpPr>
            <p:spPr>
              <a:xfrm>
                <a:off x="4340491" y="2583984"/>
                <a:ext cx="3652591" cy="461665"/>
              </a:xfrm>
              <a:prstGeom prst="rect">
                <a:avLst/>
              </a:prstGeom>
              <a:blipFill>
                <a:blip r:embed="rId7"/>
                <a:stretch>
                  <a:fillRect t="-10526" b="-28947"/>
                </a:stretch>
              </a:blipFill>
            </p:spPr>
            <p:txBody>
              <a:bodyPr/>
              <a:lstStyle/>
              <a:p>
                <a:r>
                  <a:rPr lang="zh-CN" altLang="en-US">
                    <a:noFill/>
                  </a:rPr>
                  <a:t> </a:t>
                </a:r>
              </a:p>
            </p:txBody>
          </p:sp>
        </mc:Fallback>
      </mc:AlternateContent>
      <p:pic>
        <p:nvPicPr>
          <p:cNvPr id="8" name="图片 7">
            <a:extLst>
              <a:ext uri="{FF2B5EF4-FFF2-40B4-BE49-F238E27FC236}">
                <a16:creationId xmlns:a16="http://schemas.microsoft.com/office/drawing/2014/main" id="{D838F239-A1AD-D84F-5287-5128511E6493}"/>
              </a:ext>
            </a:extLst>
          </p:cNvPr>
          <p:cNvPicPr>
            <a:picLocks noChangeAspect="1"/>
          </p:cNvPicPr>
          <p:nvPr/>
        </p:nvPicPr>
        <p:blipFill>
          <a:blip r:embed="rId8"/>
          <a:stretch>
            <a:fillRect/>
          </a:stretch>
        </p:blipFill>
        <p:spPr>
          <a:xfrm>
            <a:off x="1133737" y="5827390"/>
            <a:ext cx="639957" cy="639957"/>
          </a:xfrm>
          <a:prstGeom prst="rect">
            <a:avLst/>
          </a:prstGeom>
        </p:spPr>
      </p:pic>
      <p:sp>
        <p:nvSpPr>
          <p:cNvPr id="9" name="矩形: 圆角 8">
            <a:extLst>
              <a:ext uri="{FF2B5EF4-FFF2-40B4-BE49-F238E27FC236}">
                <a16:creationId xmlns:a16="http://schemas.microsoft.com/office/drawing/2014/main" id="{9E1FCFC6-6492-F07F-F889-6137F302357C}"/>
              </a:ext>
            </a:extLst>
          </p:cNvPr>
          <p:cNvSpPr/>
          <p:nvPr/>
        </p:nvSpPr>
        <p:spPr>
          <a:xfrm>
            <a:off x="1940922" y="5928337"/>
            <a:ext cx="9007151" cy="485079"/>
          </a:xfrm>
          <a:prstGeom prst="roundRect">
            <a:avLst/>
          </a:prstGeom>
          <a:solidFill>
            <a:schemeClr val="accent4">
              <a:lumMod val="20000"/>
              <a:lumOff val="8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Abadi" panose="020B0604020104020204" pitchFamily="34" charset="0"/>
              </a:rPr>
              <a:t>I once spent three weeks to discover a good DNN! What a painful experience!</a:t>
            </a:r>
            <a:endParaRPr lang="zh-CN" altLang="en-US" sz="2000" dirty="0">
              <a:solidFill>
                <a:schemeClr val="tx1"/>
              </a:solidFill>
              <a:latin typeface="Abadi" panose="020B0604020104020204" pitchFamily="34" charset="0"/>
            </a:endParaRPr>
          </a:p>
        </p:txBody>
      </p:sp>
    </p:spTree>
    <p:custDataLst>
      <p:tags r:id="rId1"/>
    </p:custDataLst>
    <p:extLst>
      <p:ext uri="{BB962C8B-B14F-4D97-AF65-F5344CB8AC3E}">
        <p14:creationId xmlns:p14="http://schemas.microsoft.com/office/powerpoint/2010/main" val="2519083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41" grpId="0"/>
      <p:bldP spid="25" grpId="0" animBg="1"/>
      <p:bldP spid="18" grpId="0"/>
      <p:bldP spid="23" grpId="0" animBg="1"/>
      <p:bldP spid="30" grpId="0" animBg="1"/>
      <p:bldP spid="31" grpId="0" animBg="1"/>
      <p:bldP spid="55" grpId="0" animBg="1"/>
      <p:bldP spid="56" grpId="0"/>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7BB5B6-E180-58B8-2A5C-F84E03ADB0F9}"/>
              </a:ext>
            </a:extLst>
          </p:cNvPr>
          <p:cNvSpPr>
            <a:spLocks noGrp="1"/>
          </p:cNvSpPr>
          <p:nvPr>
            <p:ph type="title"/>
          </p:nvPr>
        </p:nvSpPr>
        <p:spPr>
          <a:xfrm>
            <a:off x="347870" y="19984"/>
            <a:ext cx="11449992" cy="1008668"/>
          </a:xfrm>
        </p:spPr>
        <p:txBody>
          <a:bodyPr/>
          <a:lstStyle/>
          <a:p>
            <a:r>
              <a:rPr lang="en-US" altLang="zh-CN">
                <a:latin typeface="Abadi" panose="020B0604020104020204" pitchFamily="34" charset="0"/>
              </a:rPr>
              <a:t>Limitation #1: Labor-intensive model engineering</a:t>
            </a:r>
            <a:endParaRPr lang="zh-CN" altLang="en-US" dirty="0"/>
          </a:p>
        </p:txBody>
      </p:sp>
      <p:sp>
        <p:nvSpPr>
          <p:cNvPr id="3" name="内容占位符 2">
            <a:extLst>
              <a:ext uri="{FF2B5EF4-FFF2-40B4-BE49-F238E27FC236}">
                <a16:creationId xmlns:a16="http://schemas.microsoft.com/office/drawing/2014/main" id="{C717CF68-5CDF-9181-CF0A-DD67D97C511A}"/>
              </a:ext>
            </a:extLst>
          </p:cNvPr>
          <p:cNvSpPr>
            <a:spLocks noGrp="1"/>
          </p:cNvSpPr>
          <p:nvPr>
            <p:ph idx="1"/>
          </p:nvPr>
        </p:nvSpPr>
        <p:spPr>
          <a:xfrm>
            <a:off x="347870" y="1149742"/>
            <a:ext cx="11559208" cy="4859171"/>
          </a:xfrm>
        </p:spPr>
        <p:txBody>
          <a:bodyPr>
            <a:normAutofit/>
          </a:bodyPr>
          <a:lstStyle/>
          <a:p>
            <a:pPr marL="0" indent="0">
              <a:lnSpc>
                <a:spcPct val="100000"/>
              </a:lnSpc>
              <a:buNone/>
            </a:pPr>
            <a:r>
              <a:rPr lang="en-US" altLang="zh-CN" sz="2800" dirty="0">
                <a:latin typeface="Abadi" panose="020B0604020104020204" pitchFamily="34" charset="0"/>
              </a:rPr>
              <a:t>The success of DL-based algorithms heavily relies on </a:t>
            </a:r>
            <a:r>
              <a:rPr lang="en-US" altLang="zh-CN" sz="2800" dirty="0">
                <a:solidFill>
                  <a:srgbClr val="7030A0"/>
                </a:solidFill>
                <a:latin typeface="Abadi" panose="020B0604020104020204" pitchFamily="34" charset="0"/>
              </a:rPr>
              <a:t>the manual design of black-box DNNs [1].</a:t>
            </a:r>
          </a:p>
          <a:p>
            <a:pPr>
              <a:lnSpc>
                <a:spcPct val="100000"/>
              </a:lnSpc>
            </a:pPr>
            <a:r>
              <a:rPr lang="en-US" altLang="zh-CN" dirty="0">
                <a:solidFill>
                  <a:schemeClr val="accent3"/>
                </a:solidFill>
                <a:latin typeface="Abadi" panose="020B0604020104020204" pitchFamily="34" charset="0"/>
              </a:rPr>
              <a:t> Trial-and-error design manner</a:t>
            </a:r>
          </a:p>
          <a:p>
            <a:pPr>
              <a:lnSpc>
                <a:spcPct val="100000"/>
              </a:lnSpc>
            </a:pPr>
            <a:r>
              <a:rPr lang="en-US" altLang="zh-CN" dirty="0">
                <a:latin typeface="Abadi" panose="020B0604020104020204" pitchFamily="34" charset="0"/>
              </a:rPr>
              <a:t> DNN is not shareable across tasks</a:t>
            </a:r>
          </a:p>
          <a:p>
            <a:pPr>
              <a:lnSpc>
                <a:spcPct val="100000"/>
              </a:lnSpc>
            </a:pPr>
            <a:endParaRPr lang="en-US" altLang="zh-CN" sz="2400" dirty="0">
              <a:latin typeface="Abadi" panose="020B0604020104020204" pitchFamily="34" charset="0"/>
            </a:endParaRPr>
          </a:p>
        </p:txBody>
      </p:sp>
      <p:sp>
        <p:nvSpPr>
          <p:cNvPr id="4" name="灯片编号占位符 3">
            <a:extLst>
              <a:ext uri="{FF2B5EF4-FFF2-40B4-BE49-F238E27FC236}">
                <a16:creationId xmlns:a16="http://schemas.microsoft.com/office/drawing/2014/main" id="{C694FCD9-D611-70AD-9B0C-23EAD0CA3E59}"/>
              </a:ext>
            </a:extLst>
          </p:cNvPr>
          <p:cNvSpPr>
            <a:spLocks noGrp="1"/>
          </p:cNvSpPr>
          <p:nvPr>
            <p:ph type="sldNum" sz="quarter" idx="12"/>
          </p:nvPr>
        </p:nvSpPr>
        <p:spPr/>
        <p:txBody>
          <a:bodyPr/>
          <a:lstStyle/>
          <a:p>
            <a:fld id="{F2CE9AF3-E478-4743-B934-A2BE37569EF9}" type="slidenum">
              <a:rPr lang="zh-CN" altLang="en-US" smtClean="0"/>
              <a:t>5</a:t>
            </a:fld>
            <a:endParaRPr lang="zh-CN" altLang="en-US"/>
          </a:p>
        </p:txBody>
      </p:sp>
      <p:sp>
        <p:nvSpPr>
          <p:cNvPr id="26" name="云形 25">
            <a:extLst>
              <a:ext uri="{FF2B5EF4-FFF2-40B4-BE49-F238E27FC236}">
                <a16:creationId xmlns:a16="http://schemas.microsoft.com/office/drawing/2014/main" id="{3A412B8A-DCA6-113E-883E-2E6FE0EFAF78}"/>
              </a:ext>
            </a:extLst>
          </p:cNvPr>
          <p:cNvSpPr/>
          <p:nvPr/>
        </p:nvSpPr>
        <p:spPr>
          <a:xfrm>
            <a:off x="8254358" y="3619549"/>
            <a:ext cx="2934140" cy="966642"/>
          </a:xfrm>
          <a:prstGeom prst="cloud">
            <a:avLst/>
          </a:prstGeom>
          <a:solidFill>
            <a:schemeClr val="bg1">
              <a:lumMod val="95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Abadi" panose="020B0604020104020204" pitchFamily="34" charset="0"/>
              </a:rPr>
              <a:t>ABR Service</a:t>
            </a:r>
            <a:endParaRPr lang="zh-CN" altLang="en-US" sz="2400" dirty="0">
              <a:solidFill>
                <a:schemeClr val="tx1"/>
              </a:solidFill>
              <a:latin typeface="Abadi" panose="020B0604020104020204" pitchFamily="34" charset="0"/>
            </a:endParaRPr>
          </a:p>
        </p:txBody>
      </p:sp>
      <p:cxnSp>
        <p:nvCxnSpPr>
          <p:cNvPr id="28" name="直接箭头连接符 27">
            <a:extLst>
              <a:ext uri="{FF2B5EF4-FFF2-40B4-BE49-F238E27FC236}">
                <a16:creationId xmlns:a16="http://schemas.microsoft.com/office/drawing/2014/main" id="{A75410F2-3124-E282-A725-5EDCD0353F49}"/>
              </a:ext>
            </a:extLst>
          </p:cNvPr>
          <p:cNvCxnSpPr>
            <a:cxnSpLocks/>
            <a:stCxn id="24" idx="3"/>
            <a:endCxn id="25" idx="1"/>
          </p:cNvCxnSpPr>
          <p:nvPr/>
        </p:nvCxnSpPr>
        <p:spPr>
          <a:xfrm>
            <a:off x="3821163" y="4094349"/>
            <a:ext cx="1164060" cy="852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EBC1B3E7-E1D6-E283-60F9-97F24CB2DCB3}"/>
              </a:ext>
            </a:extLst>
          </p:cNvPr>
          <p:cNvCxnSpPr>
            <a:cxnSpLocks/>
            <a:stCxn id="25" idx="3"/>
            <a:endCxn id="26" idx="2"/>
          </p:cNvCxnSpPr>
          <p:nvPr/>
        </p:nvCxnSpPr>
        <p:spPr>
          <a:xfrm>
            <a:off x="7212280" y="4102870"/>
            <a:ext cx="1051179"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432C343F-088F-A414-0287-517178CD961C}"/>
              </a:ext>
            </a:extLst>
          </p:cNvPr>
          <p:cNvGrpSpPr/>
          <p:nvPr/>
        </p:nvGrpSpPr>
        <p:grpSpPr>
          <a:xfrm>
            <a:off x="134681" y="3611028"/>
            <a:ext cx="3686482" cy="966642"/>
            <a:chOff x="7105636" y="2016831"/>
            <a:chExt cx="3686482" cy="966642"/>
          </a:xfrm>
        </p:grpSpPr>
        <p:sp>
          <p:nvSpPr>
            <p:cNvPr id="24" name="矩形 23">
              <a:extLst>
                <a:ext uri="{FF2B5EF4-FFF2-40B4-BE49-F238E27FC236}">
                  <a16:creationId xmlns:a16="http://schemas.microsoft.com/office/drawing/2014/main" id="{39E068D7-B54D-4945-ECB5-91CF545F5E0A}"/>
                </a:ext>
              </a:extLst>
            </p:cNvPr>
            <p:cNvSpPr/>
            <p:nvPr/>
          </p:nvSpPr>
          <p:spPr>
            <a:xfrm>
              <a:off x="9570853" y="2016831"/>
              <a:ext cx="1221265" cy="966642"/>
            </a:xfrm>
            <a:prstGeom prst="rect">
              <a:avLst/>
            </a:prstGeom>
            <a:solidFill>
              <a:schemeClr val="accent1">
                <a:lumMod val="20000"/>
                <a:lumOff val="8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latin typeface="Abadi" panose="020B0604020104020204" pitchFamily="34" charset="0"/>
              </a:endParaRPr>
            </a:p>
          </p:txBody>
        </p:sp>
        <p:pic>
          <p:nvPicPr>
            <p:cNvPr id="36" name="图片 35">
              <a:extLst>
                <a:ext uri="{FF2B5EF4-FFF2-40B4-BE49-F238E27FC236}">
                  <a16:creationId xmlns:a16="http://schemas.microsoft.com/office/drawing/2014/main" id="{F9A27FFD-7D26-2217-720F-C51BF2683071}"/>
                </a:ext>
              </a:extLst>
            </p:cNvPr>
            <p:cNvPicPr>
              <a:picLocks noChangeAspect="1"/>
            </p:cNvPicPr>
            <p:nvPr/>
          </p:nvPicPr>
          <p:blipFill>
            <a:blip r:embed="rId4"/>
            <a:stretch>
              <a:fillRect/>
            </a:stretch>
          </p:blipFill>
          <p:spPr>
            <a:xfrm>
              <a:off x="9862288" y="2124452"/>
              <a:ext cx="626681" cy="709912"/>
            </a:xfrm>
            <a:prstGeom prst="rect">
              <a:avLst/>
            </a:prstGeom>
          </p:spPr>
        </p:pic>
        <p:sp>
          <p:nvSpPr>
            <p:cNvPr id="37" name="文本框 36">
              <a:extLst>
                <a:ext uri="{FF2B5EF4-FFF2-40B4-BE49-F238E27FC236}">
                  <a16:creationId xmlns:a16="http://schemas.microsoft.com/office/drawing/2014/main" id="{E287A7B5-A74F-E9D4-8E2A-D9A1D868E41E}"/>
                </a:ext>
              </a:extLst>
            </p:cNvPr>
            <p:cNvSpPr txBox="1"/>
            <p:nvPr/>
          </p:nvSpPr>
          <p:spPr>
            <a:xfrm>
              <a:off x="7105636" y="2110237"/>
              <a:ext cx="2506251" cy="707886"/>
            </a:xfrm>
            <a:prstGeom prst="rect">
              <a:avLst/>
            </a:prstGeom>
            <a:noFill/>
          </p:spPr>
          <p:txBody>
            <a:bodyPr wrap="square" rtlCol="0">
              <a:spAutoFit/>
            </a:bodyPr>
            <a:lstStyle/>
            <a:p>
              <a:pPr algn="ctr"/>
              <a:r>
                <a:rPr lang="en-US" altLang="zh-CN" sz="2000" dirty="0">
                  <a:solidFill>
                    <a:schemeClr val="tx1"/>
                  </a:solidFill>
                  <a:latin typeface="Abadi" panose="020B0604020104020204" pitchFamily="34" charset="0"/>
                </a:rPr>
                <a:t>Adaptive Bitrate Streaming (ABR)</a:t>
              </a:r>
            </a:p>
          </p:txBody>
        </p:sp>
      </p:grpSp>
      <p:pic>
        <p:nvPicPr>
          <p:cNvPr id="38" name="图片 37">
            <a:extLst>
              <a:ext uri="{FF2B5EF4-FFF2-40B4-BE49-F238E27FC236}">
                <a16:creationId xmlns:a16="http://schemas.microsoft.com/office/drawing/2014/main" id="{F66B9DF9-2C7A-6A71-3EB5-6FB7D0731A1D}"/>
              </a:ext>
            </a:extLst>
          </p:cNvPr>
          <p:cNvPicPr>
            <a:picLocks noChangeAspect="1"/>
          </p:cNvPicPr>
          <p:nvPr/>
        </p:nvPicPr>
        <p:blipFill>
          <a:blip r:embed="rId5"/>
          <a:stretch>
            <a:fillRect/>
          </a:stretch>
        </p:blipFill>
        <p:spPr>
          <a:xfrm>
            <a:off x="4146786" y="3611028"/>
            <a:ext cx="410341" cy="410341"/>
          </a:xfrm>
          <a:prstGeom prst="rect">
            <a:avLst/>
          </a:prstGeom>
        </p:spPr>
      </p:pic>
      <p:sp>
        <p:nvSpPr>
          <p:cNvPr id="41" name="文本框 40">
            <a:extLst>
              <a:ext uri="{FF2B5EF4-FFF2-40B4-BE49-F238E27FC236}">
                <a16:creationId xmlns:a16="http://schemas.microsoft.com/office/drawing/2014/main" id="{7565B71C-868C-91D3-3ADF-4C5CB94B2891}"/>
              </a:ext>
            </a:extLst>
          </p:cNvPr>
          <p:cNvSpPr txBox="1"/>
          <p:nvPr/>
        </p:nvSpPr>
        <p:spPr>
          <a:xfrm>
            <a:off x="3995221" y="4118259"/>
            <a:ext cx="723275" cy="400110"/>
          </a:xfrm>
          <a:prstGeom prst="rect">
            <a:avLst/>
          </a:prstGeom>
          <a:noFill/>
        </p:spPr>
        <p:txBody>
          <a:bodyPr wrap="none" rtlCol="0">
            <a:spAutoFit/>
          </a:bodyPr>
          <a:lstStyle/>
          <a:p>
            <a:r>
              <a:rPr lang="en-US" altLang="zh-CN" sz="2000" dirty="0">
                <a:latin typeface="Abadi" panose="020B0604020104020204" pitchFamily="34" charset="0"/>
              </a:rPr>
              <a:t>Train</a:t>
            </a:r>
            <a:endParaRPr lang="zh-CN" altLang="en-US" sz="2000" dirty="0">
              <a:latin typeface="Abadi" panose="020B0604020104020204" pitchFamily="34" charset="0"/>
            </a:endParaRPr>
          </a:p>
        </p:txBody>
      </p:sp>
      <p:sp>
        <p:nvSpPr>
          <p:cNvPr id="25" name="矩形 24">
            <a:extLst>
              <a:ext uri="{FF2B5EF4-FFF2-40B4-BE49-F238E27FC236}">
                <a16:creationId xmlns:a16="http://schemas.microsoft.com/office/drawing/2014/main" id="{4A0E64A4-BEA4-2867-975C-095AC93DFDAA}"/>
              </a:ext>
            </a:extLst>
          </p:cNvPr>
          <p:cNvSpPr/>
          <p:nvPr/>
        </p:nvSpPr>
        <p:spPr>
          <a:xfrm>
            <a:off x="4985223" y="3619549"/>
            <a:ext cx="2227057" cy="966642"/>
          </a:xfrm>
          <a:prstGeom prst="rect">
            <a:avLst/>
          </a:prstGeom>
          <a:solidFill>
            <a:schemeClr val="accent5">
              <a:lumMod val="20000"/>
              <a:lumOff val="8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latin typeface="Abadi" panose="020B0604020104020204" pitchFamily="34" charset="0"/>
            </a:endParaRPr>
          </a:p>
        </p:txBody>
      </p:sp>
      <p:pic>
        <p:nvPicPr>
          <p:cNvPr id="42" name="图片 41">
            <a:extLst>
              <a:ext uri="{FF2B5EF4-FFF2-40B4-BE49-F238E27FC236}">
                <a16:creationId xmlns:a16="http://schemas.microsoft.com/office/drawing/2014/main" id="{8D774A2C-C925-FF0A-A207-E3F54756462A}"/>
              </a:ext>
            </a:extLst>
          </p:cNvPr>
          <p:cNvPicPr>
            <a:picLocks noChangeAspect="1"/>
          </p:cNvPicPr>
          <p:nvPr/>
        </p:nvPicPr>
        <p:blipFill>
          <a:blip r:embed="rId6"/>
          <a:stretch>
            <a:fillRect/>
          </a:stretch>
        </p:blipFill>
        <p:spPr>
          <a:xfrm>
            <a:off x="5160731" y="3718649"/>
            <a:ext cx="793318" cy="793318"/>
          </a:xfrm>
          <a:prstGeom prst="rect">
            <a:avLst/>
          </a:prstGeom>
        </p:spPr>
      </p:pic>
      <p:sp>
        <p:nvSpPr>
          <p:cNvPr id="5" name="文本框 4">
            <a:extLst>
              <a:ext uri="{FF2B5EF4-FFF2-40B4-BE49-F238E27FC236}">
                <a16:creationId xmlns:a16="http://schemas.microsoft.com/office/drawing/2014/main" id="{857E5D3C-A5CE-841F-89E9-E9F70987FE7C}"/>
              </a:ext>
            </a:extLst>
          </p:cNvPr>
          <p:cNvSpPr txBox="1"/>
          <p:nvPr/>
        </p:nvSpPr>
        <p:spPr>
          <a:xfrm>
            <a:off x="347870" y="6539477"/>
            <a:ext cx="11559208" cy="261610"/>
          </a:xfrm>
          <a:prstGeom prst="rect">
            <a:avLst/>
          </a:prstGeom>
          <a:noFill/>
        </p:spPr>
        <p:txBody>
          <a:bodyPr wrap="square" rtlCol="0">
            <a:spAutoFit/>
          </a:bodyPr>
          <a:lstStyle/>
          <a:p>
            <a:r>
              <a:rPr lang="en-US" altLang="zh-CN" sz="1100" dirty="0">
                <a:solidFill>
                  <a:schemeClr val="bg1">
                    <a:lumMod val="65000"/>
                  </a:schemeClr>
                </a:solidFill>
                <a:latin typeface="Abadi" panose="020B0604020104020204" pitchFamily="34" charset="0"/>
              </a:rPr>
              <a:t>[1] </a:t>
            </a:r>
            <a:r>
              <a:rPr lang="en-US" altLang="zh-CN" sz="1100" dirty="0" err="1">
                <a:solidFill>
                  <a:schemeClr val="bg1">
                    <a:lumMod val="65000"/>
                  </a:schemeClr>
                </a:solidFill>
                <a:latin typeface="Abadi" panose="020B0604020104020204" pitchFamily="34" charset="0"/>
              </a:rPr>
              <a:t>Risto</a:t>
            </a:r>
            <a:r>
              <a:rPr lang="en-US" altLang="zh-CN" sz="1100" dirty="0">
                <a:solidFill>
                  <a:schemeClr val="bg1">
                    <a:lumMod val="65000"/>
                  </a:schemeClr>
                </a:solidFill>
                <a:latin typeface="Abadi" panose="020B0604020104020204" pitchFamily="34" charset="0"/>
              </a:rPr>
              <a:t> </a:t>
            </a:r>
            <a:r>
              <a:rPr lang="en-US" altLang="zh-CN" sz="1100" dirty="0" err="1">
                <a:solidFill>
                  <a:schemeClr val="bg1">
                    <a:lumMod val="65000"/>
                  </a:schemeClr>
                </a:solidFill>
                <a:latin typeface="Abadi" panose="020B0604020104020204" pitchFamily="34" charset="0"/>
              </a:rPr>
              <a:t>Miikkulainen</a:t>
            </a:r>
            <a:r>
              <a:rPr lang="en-US" altLang="zh-CN" sz="1100" dirty="0">
                <a:solidFill>
                  <a:schemeClr val="bg1">
                    <a:lumMod val="65000"/>
                  </a:schemeClr>
                </a:solidFill>
                <a:latin typeface="Abadi" panose="020B0604020104020204" pitchFamily="34" charset="0"/>
              </a:rPr>
              <a:t>, et al.. “Evolving deep neural networks”. In Artificial Intelligence in the Age of Neural Networks and Brain Computing (Second Edition). Academic Press, 269–287, 2024.</a:t>
            </a:r>
          </a:p>
        </p:txBody>
      </p:sp>
      <p:sp>
        <p:nvSpPr>
          <p:cNvPr id="18" name="文本框 17">
            <a:extLst>
              <a:ext uri="{FF2B5EF4-FFF2-40B4-BE49-F238E27FC236}">
                <a16:creationId xmlns:a16="http://schemas.microsoft.com/office/drawing/2014/main" id="{5AB6BB8A-8632-0168-485D-2B7BD3DD504E}"/>
              </a:ext>
            </a:extLst>
          </p:cNvPr>
          <p:cNvSpPr txBox="1"/>
          <p:nvPr/>
        </p:nvSpPr>
        <p:spPr>
          <a:xfrm>
            <a:off x="5740675" y="3704434"/>
            <a:ext cx="1468827" cy="830997"/>
          </a:xfrm>
          <a:prstGeom prst="rect">
            <a:avLst/>
          </a:prstGeom>
          <a:noFill/>
        </p:spPr>
        <p:txBody>
          <a:bodyPr wrap="square" rtlCol="0">
            <a:spAutoFit/>
          </a:bodyPr>
          <a:lstStyle/>
          <a:p>
            <a:pPr algn="ctr"/>
            <a:r>
              <a:rPr lang="en-US" altLang="zh-CN" sz="2400" dirty="0">
                <a:latin typeface="Abadi" panose="020B0604020104020204" pitchFamily="34" charset="0"/>
              </a:rPr>
              <a:t>ABR</a:t>
            </a:r>
            <a:endParaRPr lang="en-US" altLang="zh-CN" sz="2400" dirty="0">
              <a:solidFill>
                <a:schemeClr val="tx1"/>
              </a:solidFill>
              <a:latin typeface="Abadi" panose="020B0604020104020204" pitchFamily="34" charset="0"/>
            </a:endParaRPr>
          </a:p>
          <a:p>
            <a:pPr algn="ctr"/>
            <a:r>
              <a:rPr lang="en-US" altLang="zh-CN" sz="2400" dirty="0">
                <a:solidFill>
                  <a:schemeClr val="tx1"/>
                </a:solidFill>
                <a:latin typeface="Abadi" panose="020B0604020104020204" pitchFamily="34" charset="0"/>
              </a:rPr>
              <a:t>DNN</a:t>
            </a:r>
            <a:endParaRPr lang="zh-CN" altLang="en-US" sz="2400" dirty="0">
              <a:solidFill>
                <a:schemeClr val="tx1"/>
              </a:solidFill>
              <a:latin typeface="Abadi" panose="020B0604020104020204" pitchFamily="34" charset="0"/>
            </a:endParaRPr>
          </a:p>
        </p:txBody>
      </p:sp>
      <p:sp>
        <p:nvSpPr>
          <p:cNvPr id="9" name="云形 8">
            <a:extLst>
              <a:ext uri="{FF2B5EF4-FFF2-40B4-BE49-F238E27FC236}">
                <a16:creationId xmlns:a16="http://schemas.microsoft.com/office/drawing/2014/main" id="{82A10380-D9C1-9EB9-9B54-63091D5EE8E4}"/>
              </a:ext>
            </a:extLst>
          </p:cNvPr>
          <p:cNvSpPr/>
          <p:nvPr/>
        </p:nvSpPr>
        <p:spPr>
          <a:xfrm>
            <a:off x="8254358" y="5226386"/>
            <a:ext cx="2934140" cy="966642"/>
          </a:xfrm>
          <a:prstGeom prst="cloud">
            <a:avLst/>
          </a:prstGeom>
          <a:solidFill>
            <a:schemeClr val="bg1">
              <a:lumMod val="85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schemeClr val="tx1"/>
                </a:solidFill>
                <a:latin typeface="Abadi" panose="020B0604020104020204" pitchFamily="34" charset="0"/>
              </a:rPr>
              <a:t>CJS Service</a:t>
            </a:r>
            <a:endParaRPr lang="zh-CN" altLang="en-US" sz="2400" dirty="0">
              <a:solidFill>
                <a:schemeClr val="tx1"/>
              </a:solidFill>
              <a:latin typeface="Abadi" panose="020B0604020104020204" pitchFamily="34" charset="0"/>
            </a:endParaRPr>
          </a:p>
        </p:txBody>
      </p:sp>
      <p:cxnSp>
        <p:nvCxnSpPr>
          <p:cNvPr id="10" name="直接箭头连接符 9">
            <a:extLst>
              <a:ext uri="{FF2B5EF4-FFF2-40B4-BE49-F238E27FC236}">
                <a16:creationId xmlns:a16="http://schemas.microsoft.com/office/drawing/2014/main" id="{21B918A8-F720-31D1-B036-B83EBDEEBF5B}"/>
              </a:ext>
            </a:extLst>
          </p:cNvPr>
          <p:cNvCxnSpPr>
            <a:cxnSpLocks/>
            <a:stCxn id="13" idx="3"/>
            <a:endCxn id="19" idx="1"/>
          </p:cNvCxnSpPr>
          <p:nvPr/>
        </p:nvCxnSpPr>
        <p:spPr>
          <a:xfrm>
            <a:off x="3821164" y="5701186"/>
            <a:ext cx="1164059" cy="852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E72FC17D-4088-5A57-1C64-ED52D34BC3C4}"/>
              </a:ext>
            </a:extLst>
          </p:cNvPr>
          <p:cNvCxnSpPr>
            <a:cxnSpLocks/>
            <a:stCxn id="19" idx="3"/>
            <a:endCxn id="9" idx="2"/>
          </p:cNvCxnSpPr>
          <p:nvPr/>
        </p:nvCxnSpPr>
        <p:spPr>
          <a:xfrm>
            <a:off x="7212280" y="5709707"/>
            <a:ext cx="1051179"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12" name="组合 11">
            <a:extLst>
              <a:ext uri="{FF2B5EF4-FFF2-40B4-BE49-F238E27FC236}">
                <a16:creationId xmlns:a16="http://schemas.microsoft.com/office/drawing/2014/main" id="{E54D6F5E-D75F-B206-E2F9-2E280AAA1A16}"/>
              </a:ext>
            </a:extLst>
          </p:cNvPr>
          <p:cNvGrpSpPr/>
          <p:nvPr/>
        </p:nvGrpSpPr>
        <p:grpSpPr>
          <a:xfrm>
            <a:off x="2599898" y="5217865"/>
            <a:ext cx="1221266" cy="966642"/>
            <a:chOff x="9570853" y="2016831"/>
            <a:chExt cx="1221266" cy="966642"/>
          </a:xfrm>
          <a:solidFill>
            <a:schemeClr val="accent1">
              <a:lumMod val="40000"/>
              <a:lumOff val="60000"/>
            </a:schemeClr>
          </a:solidFill>
        </p:grpSpPr>
        <p:sp>
          <p:nvSpPr>
            <p:cNvPr id="13" name="矩形 12">
              <a:extLst>
                <a:ext uri="{FF2B5EF4-FFF2-40B4-BE49-F238E27FC236}">
                  <a16:creationId xmlns:a16="http://schemas.microsoft.com/office/drawing/2014/main" id="{DAE911F6-9350-26ED-433E-59FC680B7433}"/>
                </a:ext>
              </a:extLst>
            </p:cNvPr>
            <p:cNvSpPr/>
            <p:nvPr/>
          </p:nvSpPr>
          <p:spPr>
            <a:xfrm>
              <a:off x="9570853" y="2016831"/>
              <a:ext cx="1221266" cy="966642"/>
            </a:xfrm>
            <a:prstGeom prst="rect">
              <a:avLst/>
            </a:prstGeom>
            <a:grp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latin typeface="Abadi" panose="020B0604020104020204" pitchFamily="34" charset="0"/>
              </a:endParaRPr>
            </a:p>
          </p:txBody>
        </p:sp>
        <p:pic>
          <p:nvPicPr>
            <p:cNvPr id="14" name="图片 13">
              <a:extLst>
                <a:ext uri="{FF2B5EF4-FFF2-40B4-BE49-F238E27FC236}">
                  <a16:creationId xmlns:a16="http://schemas.microsoft.com/office/drawing/2014/main" id="{5C19B443-97DE-8091-07A8-990A6DAC06F3}"/>
                </a:ext>
              </a:extLst>
            </p:cNvPr>
            <p:cNvPicPr>
              <a:picLocks noChangeAspect="1"/>
            </p:cNvPicPr>
            <p:nvPr/>
          </p:nvPicPr>
          <p:blipFill>
            <a:blip r:embed="rId4"/>
            <a:stretch>
              <a:fillRect/>
            </a:stretch>
          </p:blipFill>
          <p:spPr>
            <a:xfrm>
              <a:off x="9862287" y="2153717"/>
              <a:ext cx="626681" cy="709912"/>
            </a:xfrm>
            <a:prstGeom prst="rect">
              <a:avLst/>
            </a:prstGeom>
            <a:grpFill/>
          </p:spPr>
        </p:pic>
      </p:grpSp>
      <p:pic>
        <p:nvPicPr>
          <p:cNvPr id="16" name="图片 15">
            <a:extLst>
              <a:ext uri="{FF2B5EF4-FFF2-40B4-BE49-F238E27FC236}">
                <a16:creationId xmlns:a16="http://schemas.microsoft.com/office/drawing/2014/main" id="{E0B2A731-20D6-7837-EDE4-1A17303D9B88}"/>
              </a:ext>
            </a:extLst>
          </p:cNvPr>
          <p:cNvPicPr>
            <a:picLocks noChangeAspect="1"/>
          </p:cNvPicPr>
          <p:nvPr/>
        </p:nvPicPr>
        <p:blipFill>
          <a:blip r:embed="rId5"/>
          <a:stretch>
            <a:fillRect/>
          </a:stretch>
        </p:blipFill>
        <p:spPr>
          <a:xfrm>
            <a:off x="4146786" y="5217865"/>
            <a:ext cx="410341" cy="410341"/>
          </a:xfrm>
          <a:prstGeom prst="rect">
            <a:avLst/>
          </a:prstGeom>
        </p:spPr>
      </p:pic>
      <p:sp>
        <p:nvSpPr>
          <p:cNvPr id="17" name="文本框 16">
            <a:extLst>
              <a:ext uri="{FF2B5EF4-FFF2-40B4-BE49-F238E27FC236}">
                <a16:creationId xmlns:a16="http://schemas.microsoft.com/office/drawing/2014/main" id="{A88C7FFC-AD9F-18A8-9F78-1440EC34CC72}"/>
              </a:ext>
            </a:extLst>
          </p:cNvPr>
          <p:cNvSpPr txBox="1"/>
          <p:nvPr/>
        </p:nvSpPr>
        <p:spPr>
          <a:xfrm>
            <a:off x="3995221" y="5725096"/>
            <a:ext cx="723275" cy="400110"/>
          </a:xfrm>
          <a:prstGeom prst="rect">
            <a:avLst/>
          </a:prstGeom>
          <a:noFill/>
        </p:spPr>
        <p:txBody>
          <a:bodyPr wrap="none" rtlCol="0">
            <a:spAutoFit/>
          </a:bodyPr>
          <a:lstStyle/>
          <a:p>
            <a:r>
              <a:rPr lang="en-US" altLang="zh-CN" sz="2000" dirty="0">
                <a:latin typeface="Abadi" panose="020B0604020104020204" pitchFamily="34" charset="0"/>
              </a:rPr>
              <a:t>Train</a:t>
            </a:r>
            <a:endParaRPr lang="zh-CN" altLang="en-US" sz="2000" dirty="0">
              <a:latin typeface="Abadi" panose="020B0604020104020204" pitchFamily="34" charset="0"/>
            </a:endParaRPr>
          </a:p>
        </p:txBody>
      </p:sp>
      <p:sp>
        <p:nvSpPr>
          <p:cNvPr id="19" name="矩形 18">
            <a:extLst>
              <a:ext uri="{FF2B5EF4-FFF2-40B4-BE49-F238E27FC236}">
                <a16:creationId xmlns:a16="http://schemas.microsoft.com/office/drawing/2014/main" id="{B332D0C3-DD3D-A6C9-78E2-AA6C50071982}"/>
              </a:ext>
            </a:extLst>
          </p:cNvPr>
          <p:cNvSpPr/>
          <p:nvPr/>
        </p:nvSpPr>
        <p:spPr>
          <a:xfrm>
            <a:off x="4985223" y="5226386"/>
            <a:ext cx="2227057" cy="966642"/>
          </a:xfrm>
          <a:prstGeom prst="rect">
            <a:avLst/>
          </a:prstGeom>
          <a:solidFill>
            <a:schemeClr val="accent5">
              <a:lumMod val="20000"/>
              <a:lumOff val="8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latin typeface="Abadi" panose="020B0604020104020204" pitchFamily="34" charset="0"/>
            </a:endParaRPr>
          </a:p>
        </p:txBody>
      </p:sp>
      <p:pic>
        <p:nvPicPr>
          <p:cNvPr id="20" name="图片 19">
            <a:extLst>
              <a:ext uri="{FF2B5EF4-FFF2-40B4-BE49-F238E27FC236}">
                <a16:creationId xmlns:a16="http://schemas.microsoft.com/office/drawing/2014/main" id="{38AA9B8B-BB74-40D2-FC81-5A4F4A28EBD4}"/>
              </a:ext>
            </a:extLst>
          </p:cNvPr>
          <p:cNvPicPr>
            <a:picLocks noChangeAspect="1"/>
          </p:cNvPicPr>
          <p:nvPr/>
        </p:nvPicPr>
        <p:blipFill>
          <a:blip r:embed="rId6"/>
          <a:stretch>
            <a:fillRect/>
          </a:stretch>
        </p:blipFill>
        <p:spPr>
          <a:xfrm>
            <a:off x="5160731" y="5325486"/>
            <a:ext cx="793318" cy="793318"/>
          </a:xfrm>
          <a:prstGeom prst="rect">
            <a:avLst/>
          </a:prstGeom>
        </p:spPr>
      </p:pic>
      <p:sp>
        <p:nvSpPr>
          <p:cNvPr id="21" name="文本框 20">
            <a:extLst>
              <a:ext uri="{FF2B5EF4-FFF2-40B4-BE49-F238E27FC236}">
                <a16:creationId xmlns:a16="http://schemas.microsoft.com/office/drawing/2014/main" id="{E254D8AA-9BFC-AE63-962B-23A40C6442A5}"/>
              </a:ext>
            </a:extLst>
          </p:cNvPr>
          <p:cNvSpPr txBox="1"/>
          <p:nvPr/>
        </p:nvSpPr>
        <p:spPr>
          <a:xfrm>
            <a:off x="5740675" y="5294209"/>
            <a:ext cx="1468827" cy="830997"/>
          </a:xfrm>
          <a:prstGeom prst="rect">
            <a:avLst/>
          </a:prstGeom>
          <a:noFill/>
        </p:spPr>
        <p:txBody>
          <a:bodyPr wrap="square" rtlCol="0">
            <a:spAutoFit/>
          </a:bodyPr>
          <a:lstStyle/>
          <a:p>
            <a:pPr algn="ctr"/>
            <a:r>
              <a:rPr lang="en-US" altLang="zh-CN" sz="2400" dirty="0">
                <a:solidFill>
                  <a:schemeClr val="tx1"/>
                </a:solidFill>
                <a:latin typeface="Abadi" panose="020B0604020104020204" pitchFamily="34" charset="0"/>
              </a:rPr>
              <a:t>ABR</a:t>
            </a:r>
          </a:p>
          <a:p>
            <a:pPr algn="ctr"/>
            <a:r>
              <a:rPr lang="en-US" altLang="zh-CN" sz="2400" dirty="0">
                <a:solidFill>
                  <a:schemeClr val="tx1"/>
                </a:solidFill>
                <a:latin typeface="Abadi" panose="020B0604020104020204" pitchFamily="34" charset="0"/>
              </a:rPr>
              <a:t>DNN</a:t>
            </a:r>
            <a:endParaRPr lang="zh-CN" altLang="en-US" sz="2400" dirty="0">
              <a:solidFill>
                <a:schemeClr val="tx1"/>
              </a:solidFill>
              <a:latin typeface="Abadi" panose="020B0604020104020204" pitchFamily="34" charset="0"/>
            </a:endParaRPr>
          </a:p>
        </p:txBody>
      </p:sp>
      <p:pic>
        <p:nvPicPr>
          <p:cNvPr id="22" name="图片 21">
            <a:extLst>
              <a:ext uri="{FF2B5EF4-FFF2-40B4-BE49-F238E27FC236}">
                <a16:creationId xmlns:a16="http://schemas.microsoft.com/office/drawing/2014/main" id="{CC8F87BB-9E1D-C989-F9FF-AECA0E600034}"/>
              </a:ext>
            </a:extLst>
          </p:cNvPr>
          <p:cNvPicPr>
            <a:picLocks noChangeAspect="1"/>
          </p:cNvPicPr>
          <p:nvPr/>
        </p:nvPicPr>
        <p:blipFill>
          <a:blip r:embed="rId7"/>
          <a:stretch>
            <a:fillRect/>
          </a:stretch>
        </p:blipFill>
        <p:spPr>
          <a:xfrm>
            <a:off x="7581666" y="3879219"/>
            <a:ext cx="447301" cy="447301"/>
          </a:xfrm>
          <a:prstGeom prst="rect">
            <a:avLst/>
          </a:prstGeom>
        </p:spPr>
      </p:pic>
      <p:pic>
        <p:nvPicPr>
          <p:cNvPr id="34" name="图片 33">
            <a:extLst>
              <a:ext uri="{FF2B5EF4-FFF2-40B4-BE49-F238E27FC236}">
                <a16:creationId xmlns:a16="http://schemas.microsoft.com/office/drawing/2014/main" id="{7F9EFB60-E23B-006F-7F13-4AC3C86467FB}"/>
              </a:ext>
            </a:extLst>
          </p:cNvPr>
          <p:cNvPicPr>
            <a:picLocks noChangeAspect="1"/>
          </p:cNvPicPr>
          <p:nvPr/>
        </p:nvPicPr>
        <p:blipFill>
          <a:blip r:embed="rId8"/>
          <a:stretch>
            <a:fillRect/>
          </a:stretch>
        </p:blipFill>
        <p:spPr>
          <a:xfrm>
            <a:off x="7592362" y="5519022"/>
            <a:ext cx="364327" cy="364327"/>
          </a:xfrm>
          <a:prstGeom prst="rect">
            <a:avLst/>
          </a:prstGeom>
        </p:spPr>
      </p:pic>
      <p:sp>
        <p:nvSpPr>
          <p:cNvPr id="39" name="箭头: 下 38">
            <a:extLst>
              <a:ext uri="{FF2B5EF4-FFF2-40B4-BE49-F238E27FC236}">
                <a16:creationId xmlns:a16="http://schemas.microsoft.com/office/drawing/2014/main" id="{8F688ACE-C9DF-80FC-8C4C-35280B73F081}"/>
              </a:ext>
            </a:extLst>
          </p:cNvPr>
          <p:cNvSpPr/>
          <p:nvPr/>
        </p:nvSpPr>
        <p:spPr>
          <a:xfrm>
            <a:off x="5884665" y="4670761"/>
            <a:ext cx="428171" cy="464666"/>
          </a:xfrm>
          <a:prstGeom prst="downArrow">
            <a:avLst/>
          </a:prstGeom>
          <a:solidFill>
            <a:schemeClr val="bg1">
              <a:lumMod val="9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0" name="图片 39">
            <a:extLst>
              <a:ext uri="{FF2B5EF4-FFF2-40B4-BE49-F238E27FC236}">
                <a16:creationId xmlns:a16="http://schemas.microsoft.com/office/drawing/2014/main" id="{30626D6A-F09D-081C-A0C8-0F46C94067C3}"/>
              </a:ext>
            </a:extLst>
          </p:cNvPr>
          <p:cNvPicPr>
            <a:picLocks noChangeAspect="1"/>
          </p:cNvPicPr>
          <p:nvPr/>
        </p:nvPicPr>
        <p:blipFill>
          <a:blip r:embed="rId8"/>
          <a:stretch>
            <a:fillRect/>
          </a:stretch>
        </p:blipFill>
        <p:spPr>
          <a:xfrm>
            <a:off x="5963302" y="4723747"/>
            <a:ext cx="281014" cy="281014"/>
          </a:xfrm>
          <a:prstGeom prst="rect">
            <a:avLst/>
          </a:prstGeom>
        </p:spPr>
      </p:pic>
      <p:sp>
        <p:nvSpPr>
          <p:cNvPr id="43" name="文本框 42">
            <a:extLst>
              <a:ext uri="{FF2B5EF4-FFF2-40B4-BE49-F238E27FC236}">
                <a16:creationId xmlns:a16="http://schemas.microsoft.com/office/drawing/2014/main" id="{DBAD9A6E-F42C-FDD7-C6E8-E40B51AFC3AA}"/>
              </a:ext>
            </a:extLst>
          </p:cNvPr>
          <p:cNvSpPr txBox="1"/>
          <p:nvPr/>
        </p:nvSpPr>
        <p:spPr>
          <a:xfrm>
            <a:off x="7610408" y="2866507"/>
            <a:ext cx="4187454" cy="461665"/>
          </a:xfrm>
          <a:prstGeom prst="rect">
            <a:avLst/>
          </a:prstGeom>
          <a:noFill/>
        </p:spPr>
        <p:txBody>
          <a:bodyPr wrap="square" rtlCol="0">
            <a:spAutoFit/>
          </a:bodyPr>
          <a:lstStyle/>
          <a:p>
            <a:pPr algn="ctr"/>
            <a:r>
              <a:rPr lang="en-US" altLang="zh-CN" sz="2400" dirty="0">
                <a:solidFill>
                  <a:srgbClr val="7030A0"/>
                </a:solidFill>
                <a:latin typeface="Abadi" panose="020B0604020104020204" pitchFamily="34" charset="0"/>
              </a:rPr>
              <a:t>One model only for one task</a:t>
            </a:r>
            <a:endParaRPr lang="zh-CN" altLang="en-US" sz="2400" dirty="0">
              <a:solidFill>
                <a:srgbClr val="7030A0"/>
              </a:solidFill>
              <a:latin typeface="Abadi" panose="020B0604020104020204" pitchFamily="34" charset="0"/>
            </a:endParaRPr>
          </a:p>
        </p:txBody>
      </p:sp>
      <p:sp>
        <p:nvSpPr>
          <p:cNvPr id="45" name="文本框 44">
            <a:extLst>
              <a:ext uri="{FF2B5EF4-FFF2-40B4-BE49-F238E27FC236}">
                <a16:creationId xmlns:a16="http://schemas.microsoft.com/office/drawing/2014/main" id="{B574F7FD-69DE-3096-40A7-1873778C5A23}"/>
              </a:ext>
            </a:extLst>
          </p:cNvPr>
          <p:cNvSpPr txBox="1"/>
          <p:nvPr/>
        </p:nvSpPr>
        <p:spPr>
          <a:xfrm>
            <a:off x="134681" y="5364132"/>
            <a:ext cx="2506251" cy="707886"/>
          </a:xfrm>
          <a:prstGeom prst="rect">
            <a:avLst/>
          </a:prstGeom>
          <a:noFill/>
        </p:spPr>
        <p:txBody>
          <a:bodyPr wrap="square" rtlCol="0">
            <a:spAutoFit/>
          </a:bodyPr>
          <a:lstStyle/>
          <a:p>
            <a:pPr algn="ctr"/>
            <a:r>
              <a:rPr lang="en-US" altLang="zh-CN" sz="2000" dirty="0">
                <a:solidFill>
                  <a:schemeClr val="tx1"/>
                </a:solidFill>
                <a:latin typeface="Abadi" panose="020B0604020104020204" pitchFamily="34" charset="0"/>
              </a:rPr>
              <a:t>Cluster Job Scheduling (CJS)</a:t>
            </a:r>
          </a:p>
        </p:txBody>
      </p:sp>
    </p:spTree>
    <p:custDataLst>
      <p:tags r:id="rId1"/>
    </p:custDataLst>
    <p:extLst>
      <p:ext uri="{BB962C8B-B14F-4D97-AF65-F5344CB8AC3E}">
        <p14:creationId xmlns:p14="http://schemas.microsoft.com/office/powerpoint/2010/main" val="3229301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41" grpId="0"/>
      <p:bldP spid="25" grpId="0" animBg="1"/>
      <p:bldP spid="18" grpId="0"/>
      <p:bldP spid="9" grpId="0" animBg="1"/>
      <p:bldP spid="17" grpId="0"/>
      <p:bldP spid="19" grpId="0" animBg="1"/>
      <p:bldP spid="21" grpId="0"/>
      <p:bldP spid="39" grpId="0" animBg="1"/>
      <p:bldP spid="43" grpId="0"/>
      <p:bldP spid="4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7BB5B6-E180-58B8-2A5C-F84E03ADB0F9}"/>
              </a:ext>
            </a:extLst>
          </p:cNvPr>
          <p:cNvSpPr>
            <a:spLocks noGrp="1"/>
          </p:cNvSpPr>
          <p:nvPr>
            <p:ph type="title"/>
          </p:nvPr>
        </p:nvSpPr>
        <p:spPr>
          <a:xfrm>
            <a:off x="347870" y="19984"/>
            <a:ext cx="11449992" cy="1008668"/>
          </a:xfrm>
        </p:spPr>
        <p:txBody>
          <a:bodyPr/>
          <a:lstStyle/>
          <a:p>
            <a:r>
              <a:rPr lang="en-US" altLang="zh-CN" dirty="0">
                <a:latin typeface="Abadi" panose="020B0604020104020204" pitchFamily="34" charset="0"/>
              </a:rPr>
              <a:t>Limitation #2: Poor generalization</a:t>
            </a:r>
            <a:endParaRPr lang="zh-CN" altLang="en-US" dirty="0"/>
          </a:p>
        </p:txBody>
      </p:sp>
      <p:sp>
        <p:nvSpPr>
          <p:cNvPr id="3" name="内容占位符 2">
            <a:extLst>
              <a:ext uri="{FF2B5EF4-FFF2-40B4-BE49-F238E27FC236}">
                <a16:creationId xmlns:a16="http://schemas.microsoft.com/office/drawing/2014/main" id="{C717CF68-5CDF-9181-CF0A-DD67D97C511A}"/>
              </a:ext>
            </a:extLst>
          </p:cNvPr>
          <p:cNvSpPr>
            <a:spLocks noGrp="1"/>
          </p:cNvSpPr>
          <p:nvPr>
            <p:ph idx="1"/>
          </p:nvPr>
        </p:nvSpPr>
        <p:spPr>
          <a:xfrm>
            <a:off x="347870" y="1149742"/>
            <a:ext cx="11559208" cy="4859171"/>
          </a:xfrm>
        </p:spPr>
        <p:txBody>
          <a:bodyPr>
            <a:normAutofit/>
          </a:bodyPr>
          <a:lstStyle/>
          <a:p>
            <a:pPr marL="0" indent="0">
              <a:lnSpc>
                <a:spcPct val="100000"/>
              </a:lnSpc>
              <a:buNone/>
            </a:pPr>
            <a:r>
              <a:rPr lang="en-US" altLang="zh-CN" sz="2800" dirty="0">
                <a:latin typeface="Abadi" panose="020B0604020104020204" pitchFamily="34" charset="0"/>
              </a:rPr>
              <a:t>DL-based algorithms tend to </a:t>
            </a:r>
            <a:r>
              <a:rPr lang="en-US" altLang="zh-CN" sz="2800" dirty="0">
                <a:solidFill>
                  <a:srgbClr val="7030A0"/>
                </a:solidFill>
                <a:latin typeface="Abadi" panose="020B0604020104020204" pitchFamily="34" charset="0"/>
              </a:rPr>
              <a:t>achieve poor generalization on unseen data distributions or environments.</a:t>
            </a:r>
          </a:p>
        </p:txBody>
      </p:sp>
      <p:sp>
        <p:nvSpPr>
          <p:cNvPr id="4" name="灯片编号占位符 3">
            <a:extLst>
              <a:ext uri="{FF2B5EF4-FFF2-40B4-BE49-F238E27FC236}">
                <a16:creationId xmlns:a16="http://schemas.microsoft.com/office/drawing/2014/main" id="{C694FCD9-D611-70AD-9B0C-23EAD0CA3E59}"/>
              </a:ext>
            </a:extLst>
          </p:cNvPr>
          <p:cNvSpPr>
            <a:spLocks noGrp="1"/>
          </p:cNvSpPr>
          <p:nvPr>
            <p:ph type="sldNum" sz="quarter" idx="12"/>
          </p:nvPr>
        </p:nvSpPr>
        <p:spPr/>
        <p:txBody>
          <a:bodyPr/>
          <a:lstStyle/>
          <a:p>
            <a:fld id="{F2CE9AF3-E478-4743-B934-A2BE37569EF9}" type="slidenum">
              <a:rPr lang="zh-CN" altLang="en-US" smtClean="0"/>
              <a:t>6</a:t>
            </a:fld>
            <a:endParaRPr lang="zh-CN" altLang="en-US"/>
          </a:p>
        </p:txBody>
      </p:sp>
      <p:cxnSp>
        <p:nvCxnSpPr>
          <p:cNvPr id="28" name="直接箭头连接符 27">
            <a:extLst>
              <a:ext uri="{FF2B5EF4-FFF2-40B4-BE49-F238E27FC236}">
                <a16:creationId xmlns:a16="http://schemas.microsoft.com/office/drawing/2014/main" id="{A75410F2-3124-E282-A725-5EDCD0353F49}"/>
              </a:ext>
            </a:extLst>
          </p:cNvPr>
          <p:cNvCxnSpPr>
            <a:cxnSpLocks/>
            <a:stCxn id="24" idx="3"/>
            <a:endCxn id="25" idx="1"/>
          </p:cNvCxnSpPr>
          <p:nvPr/>
        </p:nvCxnSpPr>
        <p:spPr>
          <a:xfrm>
            <a:off x="3802114" y="3206750"/>
            <a:ext cx="1164059" cy="852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EBC1B3E7-E1D6-E283-60F9-97F24CB2DCB3}"/>
              </a:ext>
            </a:extLst>
          </p:cNvPr>
          <p:cNvCxnSpPr>
            <a:cxnSpLocks/>
            <a:stCxn id="25" idx="3"/>
            <a:endCxn id="32" idx="1"/>
          </p:cNvCxnSpPr>
          <p:nvPr/>
        </p:nvCxnSpPr>
        <p:spPr>
          <a:xfrm flipV="1">
            <a:off x="7193230" y="2579304"/>
            <a:ext cx="1164059" cy="635967"/>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id="{432C343F-088F-A414-0287-517178CD961C}"/>
              </a:ext>
            </a:extLst>
          </p:cNvPr>
          <p:cNvGrpSpPr/>
          <p:nvPr/>
        </p:nvGrpSpPr>
        <p:grpSpPr>
          <a:xfrm>
            <a:off x="965634" y="2723429"/>
            <a:ext cx="2836480" cy="966642"/>
            <a:chOff x="7955639" y="2016831"/>
            <a:chExt cx="2836480" cy="966642"/>
          </a:xfrm>
        </p:grpSpPr>
        <p:sp>
          <p:nvSpPr>
            <p:cNvPr id="24" name="矩形 23">
              <a:extLst>
                <a:ext uri="{FF2B5EF4-FFF2-40B4-BE49-F238E27FC236}">
                  <a16:creationId xmlns:a16="http://schemas.microsoft.com/office/drawing/2014/main" id="{39E068D7-B54D-4945-ECB5-91CF545F5E0A}"/>
                </a:ext>
              </a:extLst>
            </p:cNvPr>
            <p:cNvSpPr/>
            <p:nvPr/>
          </p:nvSpPr>
          <p:spPr>
            <a:xfrm>
              <a:off x="7955639" y="2016831"/>
              <a:ext cx="2836480" cy="966642"/>
            </a:xfrm>
            <a:prstGeom prst="rect">
              <a:avLst/>
            </a:prstGeom>
            <a:solidFill>
              <a:schemeClr val="accent1">
                <a:lumMod val="20000"/>
                <a:lumOff val="8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latin typeface="Abadi" panose="020B0604020104020204" pitchFamily="34" charset="0"/>
              </a:endParaRPr>
            </a:p>
          </p:txBody>
        </p:sp>
        <p:sp>
          <p:nvSpPr>
            <p:cNvPr id="37" name="文本框 36">
              <a:extLst>
                <a:ext uri="{FF2B5EF4-FFF2-40B4-BE49-F238E27FC236}">
                  <a16:creationId xmlns:a16="http://schemas.microsoft.com/office/drawing/2014/main" id="{E287A7B5-A74F-E9D4-8E2A-D9A1D868E41E}"/>
                </a:ext>
              </a:extLst>
            </p:cNvPr>
            <p:cNvSpPr txBox="1"/>
            <p:nvPr/>
          </p:nvSpPr>
          <p:spPr>
            <a:xfrm>
              <a:off x="8856398" y="2095677"/>
              <a:ext cx="1915909" cy="830997"/>
            </a:xfrm>
            <a:prstGeom prst="rect">
              <a:avLst/>
            </a:prstGeom>
            <a:noFill/>
          </p:spPr>
          <p:txBody>
            <a:bodyPr wrap="none" rtlCol="0">
              <a:spAutoFit/>
            </a:bodyPr>
            <a:lstStyle/>
            <a:p>
              <a:pPr algn="ctr"/>
              <a:r>
                <a:rPr lang="en-US" altLang="zh-CN" sz="2400" dirty="0">
                  <a:solidFill>
                    <a:schemeClr val="tx1"/>
                  </a:solidFill>
                  <a:latin typeface="Abadi" panose="020B0604020104020204" pitchFamily="34" charset="0"/>
                </a:rPr>
                <a:t>Stable </a:t>
              </a:r>
            </a:p>
            <a:p>
              <a:pPr algn="ctr"/>
              <a:r>
                <a:rPr lang="en-US" altLang="zh-CN" sz="2400" dirty="0">
                  <a:solidFill>
                    <a:schemeClr val="tx1"/>
                  </a:solidFill>
                  <a:latin typeface="Abadi" panose="020B0604020104020204" pitchFamily="34" charset="0"/>
                </a:rPr>
                <a:t>Network Env.</a:t>
              </a:r>
              <a:endParaRPr lang="zh-CN" altLang="en-US" sz="2400" dirty="0">
                <a:solidFill>
                  <a:schemeClr val="tx1"/>
                </a:solidFill>
                <a:latin typeface="Abadi" panose="020B0604020104020204" pitchFamily="34" charset="0"/>
              </a:endParaRPr>
            </a:p>
          </p:txBody>
        </p:sp>
      </p:grpSp>
      <p:pic>
        <p:nvPicPr>
          <p:cNvPr id="38" name="图片 37">
            <a:extLst>
              <a:ext uri="{FF2B5EF4-FFF2-40B4-BE49-F238E27FC236}">
                <a16:creationId xmlns:a16="http://schemas.microsoft.com/office/drawing/2014/main" id="{F66B9DF9-2C7A-6A71-3EB5-6FB7D0731A1D}"/>
              </a:ext>
            </a:extLst>
          </p:cNvPr>
          <p:cNvPicPr>
            <a:picLocks noChangeAspect="1"/>
          </p:cNvPicPr>
          <p:nvPr/>
        </p:nvPicPr>
        <p:blipFill>
          <a:blip r:embed="rId4"/>
          <a:stretch>
            <a:fillRect/>
          </a:stretch>
        </p:blipFill>
        <p:spPr>
          <a:xfrm>
            <a:off x="4127736" y="2723429"/>
            <a:ext cx="410341" cy="410341"/>
          </a:xfrm>
          <a:prstGeom prst="rect">
            <a:avLst/>
          </a:prstGeom>
        </p:spPr>
      </p:pic>
      <p:sp>
        <p:nvSpPr>
          <p:cNvPr id="41" name="文本框 40">
            <a:extLst>
              <a:ext uri="{FF2B5EF4-FFF2-40B4-BE49-F238E27FC236}">
                <a16:creationId xmlns:a16="http://schemas.microsoft.com/office/drawing/2014/main" id="{7565B71C-868C-91D3-3ADF-4C5CB94B2891}"/>
              </a:ext>
            </a:extLst>
          </p:cNvPr>
          <p:cNvSpPr txBox="1"/>
          <p:nvPr/>
        </p:nvSpPr>
        <p:spPr>
          <a:xfrm>
            <a:off x="3976171" y="3230660"/>
            <a:ext cx="723275" cy="400110"/>
          </a:xfrm>
          <a:prstGeom prst="rect">
            <a:avLst/>
          </a:prstGeom>
          <a:noFill/>
        </p:spPr>
        <p:txBody>
          <a:bodyPr wrap="none" rtlCol="0">
            <a:spAutoFit/>
          </a:bodyPr>
          <a:lstStyle/>
          <a:p>
            <a:r>
              <a:rPr lang="en-US" altLang="zh-CN" sz="2000" dirty="0">
                <a:latin typeface="Abadi" panose="020B0604020104020204" pitchFamily="34" charset="0"/>
              </a:rPr>
              <a:t>Train</a:t>
            </a:r>
            <a:endParaRPr lang="zh-CN" altLang="en-US" sz="2000" dirty="0">
              <a:latin typeface="Abadi" panose="020B0604020104020204" pitchFamily="34" charset="0"/>
            </a:endParaRPr>
          </a:p>
        </p:txBody>
      </p:sp>
      <p:sp>
        <p:nvSpPr>
          <p:cNvPr id="25" name="矩形 24">
            <a:extLst>
              <a:ext uri="{FF2B5EF4-FFF2-40B4-BE49-F238E27FC236}">
                <a16:creationId xmlns:a16="http://schemas.microsoft.com/office/drawing/2014/main" id="{4A0E64A4-BEA4-2867-975C-095AC93DFDAA}"/>
              </a:ext>
            </a:extLst>
          </p:cNvPr>
          <p:cNvSpPr/>
          <p:nvPr/>
        </p:nvSpPr>
        <p:spPr>
          <a:xfrm>
            <a:off x="4966173" y="2731950"/>
            <a:ext cx="2227057" cy="966642"/>
          </a:xfrm>
          <a:prstGeom prst="rect">
            <a:avLst/>
          </a:prstGeom>
          <a:solidFill>
            <a:schemeClr val="accent5">
              <a:lumMod val="20000"/>
              <a:lumOff val="8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latin typeface="Abadi" panose="020B0604020104020204" pitchFamily="34" charset="0"/>
            </a:endParaRPr>
          </a:p>
        </p:txBody>
      </p:sp>
      <p:pic>
        <p:nvPicPr>
          <p:cNvPr id="42" name="图片 41">
            <a:extLst>
              <a:ext uri="{FF2B5EF4-FFF2-40B4-BE49-F238E27FC236}">
                <a16:creationId xmlns:a16="http://schemas.microsoft.com/office/drawing/2014/main" id="{8D774A2C-C925-FF0A-A207-E3F54756462A}"/>
              </a:ext>
            </a:extLst>
          </p:cNvPr>
          <p:cNvPicPr>
            <a:picLocks noChangeAspect="1"/>
          </p:cNvPicPr>
          <p:nvPr/>
        </p:nvPicPr>
        <p:blipFill>
          <a:blip r:embed="rId5"/>
          <a:stretch>
            <a:fillRect/>
          </a:stretch>
        </p:blipFill>
        <p:spPr>
          <a:xfrm>
            <a:off x="5141681" y="2831050"/>
            <a:ext cx="793318" cy="793318"/>
          </a:xfrm>
          <a:prstGeom prst="rect">
            <a:avLst/>
          </a:prstGeom>
        </p:spPr>
      </p:pic>
      <p:sp>
        <p:nvSpPr>
          <p:cNvPr id="5" name="文本框 4">
            <a:extLst>
              <a:ext uri="{FF2B5EF4-FFF2-40B4-BE49-F238E27FC236}">
                <a16:creationId xmlns:a16="http://schemas.microsoft.com/office/drawing/2014/main" id="{857E5D3C-A5CE-841F-89E9-E9F70987FE7C}"/>
              </a:ext>
            </a:extLst>
          </p:cNvPr>
          <p:cNvSpPr txBox="1"/>
          <p:nvPr/>
        </p:nvSpPr>
        <p:spPr>
          <a:xfrm>
            <a:off x="347870" y="6539477"/>
            <a:ext cx="11559208" cy="261610"/>
          </a:xfrm>
          <a:prstGeom prst="rect">
            <a:avLst/>
          </a:prstGeom>
          <a:noFill/>
        </p:spPr>
        <p:txBody>
          <a:bodyPr wrap="square" rtlCol="0">
            <a:spAutoFit/>
          </a:bodyPr>
          <a:lstStyle/>
          <a:p>
            <a:r>
              <a:rPr lang="en-US" altLang="zh-CN" sz="1100" dirty="0">
                <a:solidFill>
                  <a:schemeClr val="bg1">
                    <a:lumMod val="65000"/>
                  </a:schemeClr>
                </a:solidFill>
                <a:latin typeface="Abadi" panose="020B0604020104020204" pitchFamily="34" charset="0"/>
              </a:rPr>
              <a:t>[1] </a:t>
            </a:r>
            <a:r>
              <a:rPr lang="en-US" altLang="zh-CN" sz="1100" dirty="0" err="1">
                <a:solidFill>
                  <a:schemeClr val="bg1">
                    <a:lumMod val="65000"/>
                  </a:schemeClr>
                </a:solidFill>
                <a:latin typeface="Abadi" panose="020B0604020104020204" pitchFamily="34" charset="0"/>
              </a:rPr>
              <a:t>Risto</a:t>
            </a:r>
            <a:r>
              <a:rPr lang="en-US" altLang="zh-CN" sz="1100" dirty="0">
                <a:solidFill>
                  <a:schemeClr val="bg1">
                    <a:lumMod val="65000"/>
                  </a:schemeClr>
                </a:solidFill>
                <a:latin typeface="Abadi" panose="020B0604020104020204" pitchFamily="34" charset="0"/>
              </a:rPr>
              <a:t> </a:t>
            </a:r>
            <a:r>
              <a:rPr lang="en-US" altLang="zh-CN" sz="1100" dirty="0" err="1">
                <a:solidFill>
                  <a:schemeClr val="bg1">
                    <a:lumMod val="65000"/>
                  </a:schemeClr>
                </a:solidFill>
                <a:latin typeface="Abadi" panose="020B0604020104020204" pitchFamily="34" charset="0"/>
              </a:rPr>
              <a:t>Miikkulainen</a:t>
            </a:r>
            <a:r>
              <a:rPr lang="en-US" altLang="zh-CN" sz="1100" dirty="0">
                <a:solidFill>
                  <a:schemeClr val="bg1">
                    <a:lumMod val="65000"/>
                  </a:schemeClr>
                </a:solidFill>
                <a:latin typeface="Abadi" panose="020B0604020104020204" pitchFamily="34" charset="0"/>
              </a:rPr>
              <a:t>, et al.. “Evolving deep neural networks”. In Artificial Intelligence in the Age of Neural Networks and Brain Computing (Second Edition). Academic Press, 269–287, 2024.</a:t>
            </a:r>
          </a:p>
        </p:txBody>
      </p:sp>
      <p:sp>
        <p:nvSpPr>
          <p:cNvPr id="18" name="文本框 17">
            <a:extLst>
              <a:ext uri="{FF2B5EF4-FFF2-40B4-BE49-F238E27FC236}">
                <a16:creationId xmlns:a16="http://schemas.microsoft.com/office/drawing/2014/main" id="{5AB6BB8A-8632-0168-485D-2B7BD3DD504E}"/>
              </a:ext>
            </a:extLst>
          </p:cNvPr>
          <p:cNvSpPr txBox="1"/>
          <p:nvPr/>
        </p:nvSpPr>
        <p:spPr>
          <a:xfrm>
            <a:off x="5720437" y="3001016"/>
            <a:ext cx="1468827" cy="461665"/>
          </a:xfrm>
          <a:prstGeom prst="rect">
            <a:avLst/>
          </a:prstGeom>
          <a:noFill/>
        </p:spPr>
        <p:txBody>
          <a:bodyPr wrap="square" rtlCol="0">
            <a:spAutoFit/>
          </a:bodyPr>
          <a:lstStyle/>
          <a:p>
            <a:pPr algn="ctr"/>
            <a:r>
              <a:rPr lang="en-US" altLang="zh-CN" sz="2400" dirty="0">
                <a:solidFill>
                  <a:schemeClr val="tx1"/>
                </a:solidFill>
                <a:latin typeface="Abadi" panose="020B0604020104020204" pitchFamily="34" charset="0"/>
              </a:rPr>
              <a:t>DNN</a:t>
            </a:r>
            <a:endParaRPr lang="zh-CN" altLang="en-US" sz="2400" dirty="0">
              <a:solidFill>
                <a:schemeClr val="tx1"/>
              </a:solidFill>
              <a:latin typeface="Abadi" panose="020B0604020104020204" pitchFamily="34" charset="0"/>
            </a:endParaRPr>
          </a:p>
        </p:txBody>
      </p:sp>
      <p:pic>
        <p:nvPicPr>
          <p:cNvPr id="22" name="图片 21">
            <a:extLst>
              <a:ext uri="{FF2B5EF4-FFF2-40B4-BE49-F238E27FC236}">
                <a16:creationId xmlns:a16="http://schemas.microsoft.com/office/drawing/2014/main" id="{CC8F87BB-9E1D-C989-F9FF-AECA0E600034}"/>
              </a:ext>
            </a:extLst>
          </p:cNvPr>
          <p:cNvPicPr>
            <a:picLocks noChangeAspect="1"/>
          </p:cNvPicPr>
          <p:nvPr/>
        </p:nvPicPr>
        <p:blipFill>
          <a:blip r:embed="rId6"/>
          <a:stretch>
            <a:fillRect/>
          </a:stretch>
        </p:blipFill>
        <p:spPr>
          <a:xfrm>
            <a:off x="7548400" y="2679266"/>
            <a:ext cx="447301" cy="447301"/>
          </a:xfrm>
          <a:prstGeom prst="rect">
            <a:avLst/>
          </a:prstGeom>
        </p:spPr>
      </p:pic>
      <p:pic>
        <p:nvPicPr>
          <p:cNvPr id="8" name="图片 7">
            <a:extLst>
              <a:ext uri="{FF2B5EF4-FFF2-40B4-BE49-F238E27FC236}">
                <a16:creationId xmlns:a16="http://schemas.microsoft.com/office/drawing/2014/main" id="{84A07A1C-8379-FA9C-C802-B99C8CD54CB3}"/>
              </a:ext>
            </a:extLst>
          </p:cNvPr>
          <p:cNvPicPr>
            <a:picLocks noChangeAspect="1"/>
          </p:cNvPicPr>
          <p:nvPr/>
        </p:nvPicPr>
        <p:blipFill>
          <a:blip r:embed="rId7"/>
          <a:stretch>
            <a:fillRect/>
          </a:stretch>
        </p:blipFill>
        <p:spPr>
          <a:xfrm>
            <a:off x="1084902" y="2838248"/>
            <a:ext cx="744737" cy="744737"/>
          </a:xfrm>
          <a:prstGeom prst="rect">
            <a:avLst/>
          </a:prstGeom>
        </p:spPr>
      </p:pic>
      <p:grpSp>
        <p:nvGrpSpPr>
          <p:cNvPr id="31" name="组合 30">
            <a:extLst>
              <a:ext uri="{FF2B5EF4-FFF2-40B4-BE49-F238E27FC236}">
                <a16:creationId xmlns:a16="http://schemas.microsoft.com/office/drawing/2014/main" id="{722CB4BA-338C-95F3-E5CC-64FC5B2ED4ED}"/>
              </a:ext>
            </a:extLst>
          </p:cNvPr>
          <p:cNvGrpSpPr/>
          <p:nvPr/>
        </p:nvGrpSpPr>
        <p:grpSpPr>
          <a:xfrm>
            <a:off x="8357289" y="2095983"/>
            <a:ext cx="2836480" cy="966642"/>
            <a:chOff x="7955639" y="2016831"/>
            <a:chExt cx="2836480" cy="966642"/>
          </a:xfrm>
        </p:grpSpPr>
        <p:sp>
          <p:nvSpPr>
            <p:cNvPr id="32" name="矩形 31">
              <a:extLst>
                <a:ext uri="{FF2B5EF4-FFF2-40B4-BE49-F238E27FC236}">
                  <a16:creationId xmlns:a16="http://schemas.microsoft.com/office/drawing/2014/main" id="{00AD2A6E-084D-0635-57CB-99507A0A3050}"/>
                </a:ext>
              </a:extLst>
            </p:cNvPr>
            <p:cNvSpPr/>
            <p:nvPr/>
          </p:nvSpPr>
          <p:spPr>
            <a:xfrm>
              <a:off x="7955639" y="2016831"/>
              <a:ext cx="2836480" cy="966642"/>
            </a:xfrm>
            <a:prstGeom prst="rect">
              <a:avLst/>
            </a:prstGeom>
            <a:solidFill>
              <a:schemeClr val="bg1">
                <a:lumMod val="95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latin typeface="Abadi" panose="020B0604020104020204" pitchFamily="34" charset="0"/>
              </a:endParaRPr>
            </a:p>
          </p:txBody>
        </p:sp>
        <p:sp>
          <p:nvSpPr>
            <p:cNvPr id="33" name="文本框 32">
              <a:extLst>
                <a:ext uri="{FF2B5EF4-FFF2-40B4-BE49-F238E27FC236}">
                  <a16:creationId xmlns:a16="http://schemas.microsoft.com/office/drawing/2014/main" id="{A35F84FD-B7AD-299A-10AD-C42E99274163}"/>
                </a:ext>
              </a:extLst>
            </p:cNvPr>
            <p:cNvSpPr txBox="1"/>
            <p:nvPr/>
          </p:nvSpPr>
          <p:spPr>
            <a:xfrm>
              <a:off x="8856398" y="2095677"/>
              <a:ext cx="1915909" cy="830997"/>
            </a:xfrm>
            <a:prstGeom prst="rect">
              <a:avLst/>
            </a:prstGeom>
            <a:noFill/>
          </p:spPr>
          <p:txBody>
            <a:bodyPr wrap="none" rtlCol="0">
              <a:spAutoFit/>
            </a:bodyPr>
            <a:lstStyle/>
            <a:p>
              <a:pPr algn="ctr"/>
              <a:r>
                <a:rPr lang="en-US" altLang="zh-CN" sz="2400" dirty="0">
                  <a:solidFill>
                    <a:schemeClr val="tx1"/>
                  </a:solidFill>
                  <a:latin typeface="Abadi" panose="020B0604020104020204" pitchFamily="34" charset="0"/>
                </a:rPr>
                <a:t>Stable </a:t>
              </a:r>
            </a:p>
            <a:p>
              <a:pPr algn="ctr"/>
              <a:r>
                <a:rPr lang="en-US" altLang="zh-CN" sz="2400" dirty="0">
                  <a:solidFill>
                    <a:schemeClr val="tx1"/>
                  </a:solidFill>
                  <a:latin typeface="Abadi" panose="020B0604020104020204" pitchFamily="34" charset="0"/>
                </a:rPr>
                <a:t>Network Env.</a:t>
              </a:r>
              <a:endParaRPr lang="zh-CN" altLang="en-US" sz="2400" dirty="0">
                <a:solidFill>
                  <a:schemeClr val="tx1"/>
                </a:solidFill>
                <a:latin typeface="Abadi" panose="020B0604020104020204" pitchFamily="34" charset="0"/>
              </a:endParaRPr>
            </a:p>
          </p:txBody>
        </p:sp>
      </p:grpSp>
      <p:pic>
        <p:nvPicPr>
          <p:cNvPr id="35" name="图片 34">
            <a:extLst>
              <a:ext uri="{FF2B5EF4-FFF2-40B4-BE49-F238E27FC236}">
                <a16:creationId xmlns:a16="http://schemas.microsoft.com/office/drawing/2014/main" id="{D49E18DE-83BA-B618-471B-6E8DB0DE53FC}"/>
              </a:ext>
            </a:extLst>
          </p:cNvPr>
          <p:cNvPicPr>
            <a:picLocks noChangeAspect="1"/>
          </p:cNvPicPr>
          <p:nvPr/>
        </p:nvPicPr>
        <p:blipFill>
          <a:blip r:embed="rId7"/>
          <a:stretch>
            <a:fillRect/>
          </a:stretch>
        </p:blipFill>
        <p:spPr>
          <a:xfrm>
            <a:off x="8476557" y="2210802"/>
            <a:ext cx="744737" cy="744737"/>
          </a:xfrm>
          <a:prstGeom prst="rect">
            <a:avLst/>
          </a:prstGeom>
        </p:spPr>
      </p:pic>
      <p:grpSp>
        <p:nvGrpSpPr>
          <p:cNvPr id="47" name="组合 46">
            <a:extLst>
              <a:ext uri="{FF2B5EF4-FFF2-40B4-BE49-F238E27FC236}">
                <a16:creationId xmlns:a16="http://schemas.microsoft.com/office/drawing/2014/main" id="{3D3178AA-185E-F1EB-4E22-74A5D066AE19}"/>
              </a:ext>
            </a:extLst>
          </p:cNvPr>
          <p:cNvGrpSpPr/>
          <p:nvPr/>
        </p:nvGrpSpPr>
        <p:grpSpPr>
          <a:xfrm>
            <a:off x="8350872" y="3428523"/>
            <a:ext cx="2836480" cy="966642"/>
            <a:chOff x="7955639" y="2016831"/>
            <a:chExt cx="2836480" cy="966642"/>
          </a:xfrm>
          <a:solidFill>
            <a:schemeClr val="bg1">
              <a:lumMod val="85000"/>
            </a:schemeClr>
          </a:solidFill>
        </p:grpSpPr>
        <p:sp>
          <p:nvSpPr>
            <p:cNvPr id="48" name="矩形 47">
              <a:extLst>
                <a:ext uri="{FF2B5EF4-FFF2-40B4-BE49-F238E27FC236}">
                  <a16:creationId xmlns:a16="http://schemas.microsoft.com/office/drawing/2014/main" id="{FEB1D352-AAA1-A656-7AF5-42A835136F4B}"/>
                </a:ext>
              </a:extLst>
            </p:cNvPr>
            <p:cNvSpPr/>
            <p:nvPr/>
          </p:nvSpPr>
          <p:spPr>
            <a:xfrm>
              <a:off x="7955639" y="2016831"/>
              <a:ext cx="2836480" cy="966642"/>
            </a:xfrm>
            <a:prstGeom prst="rect">
              <a:avLst/>
            </a:prstGeom>
            <a:grp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solidFill>
                <a:latin typeface="Abadi" panose="020B0604020104020204" pitchFamily="34" charset="0"/>
              </a:endParaRPr>
            </a:p>
          </p:txBody>
        </p:sp>
        <p:sp>
          <p:nvSpPr>
            <p:cNvPr id="49" name="文本框 48">
              <a:extLst>
                <a:ext uri="{FF2B5EF4-FFF2-40B4-BE49-F238E27FC236}">
                  <a16:creationId xmlns:a16="http://schemas.microsoft.com/office/drawing/2014/main" id="{0AFA9A22-5EC2-9DB1-685F-2E284344F8A6}"/>
                </a:ext>
              </a:extLst>
            </p:cNvPr>
            <p:cNvSpPr txBox="1"/>
            <p:nvPr/>
          </p:nvSpPr>
          <p:spPr>
            <a:xfrm>
              <a:off x="8856398" y="2095677"/>
              <a:ext cx="1915909" cy="830997"/>
            </a:xfrm>
            <a:prstGeom prst="rect">
              <a:avLst/>
            </a:prstGeom>
            <a:grpFill/>
          </p:spPr>
          <p:txBody>
            <a:bodyPr wrap="none" rtlCol="0">
              <a:spAutoFit/>
            </a:bodyPr>
            <a:lstStyle/>
            <a:p>
              <a:pPr algn="ctr"/>
              <a:r>
                <a:rPr lang="en-US" altLang="zh-CN" sz="2400" dirty="0">
                  <a:solidFill>
                    <a:schemeClr val="tx1"/>
                  </a:solidFill>
                  <a:latin typeface="Abadi" panose="020B0604020104020204" pitchFamily="34" charset="0"/>
                </a:rPr>
                <a:t>Fluctuating </a:t>
              </a:r>
            </a:p>
            <a:p>
              <a:pPr algn="ctr"/>
              <a:r>
                <a:rPr lang="en-US" altLang="zh-CN" sz="2400" dirty="0">
                  <a:solidFill>
                    <a:schemeClr val="tx1"/>
                  </a:solidFill>
                  <a:latin typeface="Abadi" panose="020B0604020104020204" pitchFamily="34" charset="0"/>
                </a:rPr>
                <a:t>Network Env.</a:t>
              </a:r>
              <a:endParaRPr lang="zh-CN" altLang="en-US" sz="2400" dirty="0">
                <a:solidFill>
                  <a:schemeClr val="tx1"/>
                </a:solidFill>
                <a:latin typeface="Abadi" panose="020B0604020104020204" pitchFamily="34" charset="0"/>
              </a:endParaRPr>
            </a:p>
          </p:txBody>
        </p:sp>
      </p:grpSp>
      <p:pic>
        <p:nvPicPr>
          <p:cNvPr id="52" name="图片 51">
            <a:extLst>
              <a:ext uri="{FF2B5EF4-FFF2-40B4-BE49-F238E27FC236}">
                <a16:creationId xmlns:a16="http://schemas.microsoft.com/office/drawing/2014/main" id="{8279C3AD-504D-8016-F6C5-9BE27EBC4D48}"/>
              </a:ext>
            </a:extLst>
          </p:cNvPr>
          <p:cNvPicPr>
            <a:picLocks noChangeAspect="1"/>
          </p:cNvPicPr>
          <p:nvPr/>
        </p:nvPicPr>
        <p:blipFill>
          <a:blip r:embed="rId8"/>
          <a:stretch>
            <a:fillRect/>
          </a:stretch>
        </p:blipFill>
        <p:spPr>
          <a:xfrm>
            <a:off x="8491602" y="3569718"/>
            <a:ext cx="723275" cy="723275"/>
          </a:xfrm>
          <a:prstGeom prst="rect">
            <a:avLst/>
          </a:prstGeom>
        </p:spPr>
      </p:pic>
      <p:cxnSp>
        <p:nvCxnSpPr>
          <p:cNvPr id="53" name="直接箭头连接符 52">
            <a:extLst>
              <a:ext uri="{FF2B5EF4-FFF2-40B4-BE49-F238E27FC236}">
                <a16:creationId xmlns:a16="http://schemas.microsoft.com/office/drawing/2014/main" id="{5C192AB8-C86C-5E37-CBF4-82BE011E9B8A}"/>
              </a:ext>
            </a:extLst>
          </p:cNvPr>
          <p:cNvCxnSpPr>
            <a:cxnSpLocks/>
            <a:stCxn id="25" idx="3"/>
            <a:endCxn id="48" idx="1"/>
          </p:cNvCxnSpPr>
          <p:nvPr/>
        </p:nvCxnSpPr>
        <p:spPr>
          <a:xfrm>
            <a:off x="7193230" y="3215271"/>
            <a:ext cx="1157642" cy="696573"/>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57" name="图片 56">
            <a:extLst>
              <a:ext uri="{FF2B5EF4-FFF2-40B4-BE49-F238E27FC236}">
                <a16:creationId xmlns:a16="http://schemas.microsoft.com/office/drawing/2014/main" id="{31824325-1979-AB2A-6DB9-11A800A5BD66}"/>
              </a:ext>
            </a:extLst>
          </p:cNvPr>
          <p:cNvPicPr>
            <a:picLocks noChangeAspect="1"/>
          </p:cNvPicPr>
          <p:nvPr/>
        </p:nvPicPr>
        <p:blipFill>
          <a:blip r:embed="rId9"/>
          <a:stretch>
            <a:fillRect/>
          </a:stretch>
        </p:blipFill>
        <p:spPr>
          <a:xfrm>
            <a:off x="7585856" y="3416710"/>
            <a:ext cx="364327" cy="364327"/>
          </a:xfrm>
          <a:prstGeom prst="rect">
            <a:avLst/>
          </a:prstGeom>
        </p:spPr>
      </p:pic>
      <p:pic>
        <p:nvPicPr>
          <p:cNvPr id="61" name="图片 60">
            <a:extLst>
              <a:ext uri="{FF2B5EF4-FFF2-40B4-BE49-F238E27FC236}">
                <a16:creationId xmlns:a16="http://schemas.microsoft.com/office/drawing/2014/main" id="{91812554-35AF-1DB4-92D3-ED5E0070E530}"/>
              </a:ext>
            </a:extLst>
          </p:cNvPr>
          <p:cNvPicPr>
            <a:picLocks noChangeAspect="1"/>
          </p:cNvPicPr>
          <p:nvPr/>
        </p:nvPicPr>
        <p:blipFill>
          <a:blip r:embed="rId10"/>
          <a:stretch>
            <a:fillRect/>
          </a:stretch>
        </p:blipFill>
        <p:spPr>
          <a:xfrm>
            <a:off x="623331" y="5596228"/>
            <a:ext cx="760970" cy="697964"/>
          </a:xfrm>
          <a:prstGeom prst="rect">
            <a:avLst/>
          </a:prstGeom>
        </p:spPr>
      </p:pic>
      <p:sp>
        <p:nvSpPr>
          <p:cNvPr id="62" name="对话气泡: 圆角矩形 61">
            <a:extLst>
              <a:ext uri="{FF2B5EF4-FFF2-40B4-BE49-F238E27FC236}">
                <a16:creationId xmlns:a16="http://schemas.microsoft.com/office/drawing/2014/main" id="{4946BA76-D666-F714-AA60-B886EABA98C8}"/>
              </a:ext>
            </a:extLst>
          </p:cNvPr>
          <p:cNvSpPr/>
          <p:nvPr/>
        </p:nvSpPr>
        <p:spPr>
          <a:xfrm>
            <a:off x="1618262" y="4670433"/>
            <a:ext cx="5938238" cy="877427"/>
          </a:xfrm>
          <a:prstGeom prst="wedgeRoundRectCallout">
            <a:avLst>
              <a:gd name="adj1" fmla="val -55116"/>
              <a:gd name="adj2" fmla="val 50702"/>
              <a:gd name="adj3" fmla="val 16667"/>
            </a:avLst>
          </a:prstGeom>
          <a:solidFill>
            <a:schemeClr val="accent4">
              <a:lumMod val="20000"/>
              <a:lumOff val="8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latin typeface="Abadi" panose="020B0604020104020204" pitchFamily="34" charset="0"/>
              </a:rPr>
              <a:t>Can we use </a:t>
            </a:r>
            <a:r>
              <a:rPr lang="en-US" altLang="zh-CN" sz="2200" u="sng" dirty="0">
                <a:solidFill>
                  <a:schemeClr val="tx1"/>
                </a:solidFill>
                <a:latin typeface="Abadi" panose="020B0604020104020204" pitchFamily="34" charset="0"/>
              </a:rPr>
              <a:t>one model for all networking tasks with even stronger generalization</a:t>
            </a:r>
            <a:r>
              <a:rPr lang="en-US" altLang="zh-CN" sz="2200" dirty="0">
                <a:solidFill>
                  <a:schemeClr val="tx1"/>
                </a:solidFill>
                <a:latin typeface="Abadi" panose="020B0604020104020204" pitchFamily="34" charset="0"/>
              </a:rPr>
              <a:t>?</a:t>
            </a:r>
            <a:endParaRPr lang="zh-CN" altLang="en-US" sz="2200" dirty="0">
              <a:solidFill>
                <a:schemeClr val="tx1"/>
              </a:solidFill>
              <a:latin typeface="Abadi" panose="020B0604020104020204" pitchFamily="34" charset="0"/>
            </a:endParaRPr>
          </a:p>
        </p:txBody>
      </p:sp>
      <p:pic>
        <p:nvPicPr>
          <p:cNvPr id="68" name="图片 67">
            <a:extLst>
              <a:ext uri="{FF2B5EF4-FFF2-40B4-BE49-F238E27FC236}">
                <a16:creationId xmlns:a16="http://schemas.microsoft.com/office/drawing/2014/main" id="{1B0754DE-EFC2-435A-1B17-9264BCF2A25A}"/>
              </a:ext>
            </a:extLst>
          </p:cNvPr>
          <p:cNvPicPr>
            <a:picLocks noChangeAspect="1"/>
          </p:cNvPicPr>
          <p:nvPr/>
        </p:nvPicPr>
        <p:blipFill>
          <a:blip r:embed="rId11"/>
          <a:stretch>
            <a:fillRect/>
          </a:stretch>
        </p:blipFill>
        <p:spPr>
          <a:xfrm>
            <a:off x="7664433" y="5596228"/>
            <a:ext cx="760971" cy="760971"/>
          </a:xfrm>
          <a:prstGeom prst="rect">
            <a:avLst/>
          </a:prstGeom>
        </p:spPr>
      </p:pic>
      <p:sp>
        <p:nvSpPr>
          <p:cNvPr id="69" name="对话气泡: 圆角矩形 68">
            <a:extLst>
              <a:ext uri="{FF2B5EF4-FFF2-40B4-BE49-F238E27FC236}">
                <a16:creationId xmlns:a16="http://schemas.microsoft.com/office/drawing/2014/main" id="{2B996F9D-FFFE-75CE-C7B1-27DB52CA8005}"/>
              </a:ext>
            </a:extLst>
          </p:cNvPr>
          <p:cNvSpPr/>
          <p:nvPr/>
        </p:nvSpPr>
        <p:spPr>
          <a:xfrm>
            <a:off x="8625906" y="4665488"/>
            <a:ext cx="2752663" cy="877427"/>
          </a:xfrm>
          <a:prstGeom prst="wedgeRoundRectCallout">
            <a:avLst>
              <a:gd name="adj1" fmla="val -60946"/>
              <a:gd name="adj2" fmla="val 46770"/>
              <a:gd name="adj3" fmla="val 16667"/>
            </a:avLst>
          </a:prstGeom>
          <a:solidFill>
            <a:schemeClr val="accent4">
              <a:lumMod val="20000"/>
              <a:lumOff val="8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latin typeface="Abadi" panose="020B0604020104020204" pitchFamily="34" charset="0"/>
              </a:rPr>
              <a:t>Try </a:t>
            </a:r>
            <a:r>
              <a:rPr lang="en-US" altLang="zh-CN" sz="2200" u="sng" dirty="0">
                <a:solidFill>
                  <a:schemeClr val="tx1"/>
                </a:solidFill>
                <a:latin typeface="Abadi" panose="020B0604020104020204" pitchFamily="34" charset="0"/>
              </a:rPr>
              <a:t>large language model (LLM)!</a:t>
            </a:r>
            <a:endParaRPr lang="zh-CN" altLang="en-US" sz="2200" u="sng" dirty="0">
              <a:solidFill>
                <a:schemeClr val="tx1"/>
              </a:solidFill>
              <a:latin typeface="Abadi" panose="020B0604020104020204" pitchFamily="34" charset="0"/>
            </a:endParaRPr>
          </a:p>
        </p:txBody>
      </p:sp>
    </p:spTree>
    <p:custDataLst>
      <p:tags r:id="rId1"/>
    </p:custDataLst>
    <p:extLst>
      <p:ext uri="{BB962C8B-B14F-4D97-AF65-F5344CB8AC3E}">
        <p14:creationId xmlns:p14="http://schemas.microsoft.com/office/powerpoint/2010/main" val="2285275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25" grpId="0" animBg="1"/>
      <p:bldP spid="18" grpId="0"/>
      <p:bldP spid="62" grpId="0" animBg="1"/>
      <p:bldP spid="6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0346" y="1029596"/>
            <a:ext cx="11711305" cy="4602854"/>
          </a:xfrm>
        </p:spPr>
        <p:txBody>
          <a:bodyPr anchor="ctr">
            <a:normAutofit/>
          </a:bodyPr>
          <a:lstStyle/>
          <a:p>
            <a:r>
              <a:rPr lang="en-US" sz="4400" u="sng" dirty="0">
                <a:solidFill>
                  <a:srgbClr val="C00000"/>
                </a:solidFill>
                <a:latin typeface="Abadi" panose="020B0604020104020204" pitchFamily="34" charset="0"/>
                <a:ea typeface="黑体" panose="02010609060101010101" pitchFamily="49" charset="-122"/>
              </a:rPr>
              <a:t>Part 2</a:t>
            </a:r>
            <a:br>
              <a:rPr lang="en-US" sz="4400" dirty="0">
                <a:solidFill>
                  <a:srgbClr val="C00000"/>
                </a:solidFill>
                <a:latin typeface="Abadi" panose="020B0604020104020204" pitchFamily="34" charset="0"/>
                <a:ea typeface="黑体" panose="02010609060101010101" pitchFamily="49" charset="-122"/>
              </a:rPr>
            </a:br>
            <a:r>
              <a:rPr lang="en-US" sz="4400" dirty="0">
                <a:solidFill>
                  <a:schemeClr val="bg1">
                    <a:lumMod val="75000"/>
                  </a:schemeClr>
                </a:solidFill>
                <a:latin typeface="Abadi" panose="020B0604020104020204" pitchFamily="34" charset="0"/>
                <a:ea typeface="黑体" panose="02010609060101010101" pitchFamily="49" charset="-122"/>
              </a:rPr>
              <a:t>Why, </a:t>
            </a:r>
            <a:r>
              <a:rPr lang="en-US" sz="4400" dirty="0">
                <a:solidFill>
                  <a:srgbClr val="C00000"/>
                </a:solidFill>
                <a:latin typeface="Abadi" panose="020B0604020104020204" pitchFamily="34" charset="0"/>
                <a:ea typeface="黑体" panose="02010609060101010101" pitchFamily="49" charset="-122"/>
              </a:rPr>
              <a:t>What</a:t>
            </a:r>
            <a:r>
              <a:rPr lang="en-US" sz="4400" dirty="0">
                <a:solidFill>
                  <a:schemeClr val="bg1">
                    <a:lumMod val="75000"/>
                  </a:schemeClr>
                </a:solidFill>
                <a:latin typeface="Abadi" panose="020B0604020104020204" pitchFamily="34" charset="0"/>
                <a:ea typeface="黑体" panose="02010609060101010101" pitchFamily="49" charset="-122"/>
              </a:rPr>
              <a:t>, How, </a:t>
            </a:r>
            <a:r>
              <a:rPr lang="en-US" altLang="zh-CN" sz="4400" dirty="0">
                <a:solidFill>
                  <a:schemeClr val="bg1">
                    <a:lumMod val="75000"/>
                  </a:schemeClr>
                </a:solidFill>
                <a:latin typeface="Abadi" panose="020B0604020104020204" pitchFamily="34" charset="0"/>
                <a:ea typeface="黑体" panose="02010609060101010101" pitchFamily="49" charset="-122"/>
              </a:rPr>
              <a:t>Evaluation</a:t>
            </a:r>
            <a:endParaRPr lang="en-US" sz="4400" dirty="0">
              <a:solidFill>
                <a:schemeClr val="bg1">
                  <a:lumMod val="75000"/>
                </a:schemeClr>
              </a:solidFill>
              <a:latin typeface="Abadi" panose="020B0604020104020204" pitchFamily="34" charset="0"/>
              <a:ea typeface="黑体" panose="02010609060101010101" pitchFamily="49" charset="-122"/>
            </a:endParaRPr>
          </a:p>
        </p:txBody>
      </p:sp>
      <p:sp>
        <p:nvSpPr>
          <p:cNvPr id="4" name="Slide Number Placeholder 3"/>
          <p:cNvSpPr>
            <a:spLocks noGrp="1"/>
          </p:cNvSpPr>
          <p:nvPr>
            <p:ph type="sldNum" sz="quarter" idx="12"/>
          </p:nvPr>
        </p:nvSpPr>
        <p:spPr>
          <a:xfrm>
            <a:off x="9448800" y="6492875"/>
            <a:ext cx="2743200" cy="365125"/>
          </a:xfrm>
        </p:spPr>
        <p:txBody>
          <a:bodyPr/>
          <a:lstStyle/>
          <a:p>
            <a:fld id="{F2CE9AF3-E478-4743-B934-A2BE37569EF9}" type="slidenum">
              <a:rPr lang="zh-CN" altLang="en-US" smtClean="0"/>
              <a:t>7</a:t>
            </a:fld>
            <a:endParaRPr lang="zh-CN" altLang="en-US" dirty="0"/>
          </a:p>
        </p:txBody>
      </p:sp>
      <p:sp>
        <p:nvSpPr>
          <p:cNvPr id="3" name="TextBox 8">
            <a:extLst>
              <a:ext uri="{FF2B5EF4-FFF2-40B4-BE49-F238E27FC236}">
                <a16:creationId xmlns:a16="http://schemas.microsoft.com/office/drawing/2014/main" id="{405D1C52-55E4-12E6-1D8D-D32A52EF48D0}"/>
              </a:ext>
            </a:extLst>
          </p:cNvPr>
          <p:cNvSpPr txBox="1"/>
          <p:nvPr/>
        </p:nvSpPr>
        <p:spPr>
          <a:xfrm>
            <a:off x="2002218" y="4044409"/>
            <a:ext cx="8187559" cy="1077218"/>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200" dirty="0">
                <a:solidFill>
                  <a:srgbClr val="C00000"/>
                </a:solidFill>
                <a:latin typeface="Abadi" panose="020B0604020104020204" pitchFamily="34" charset="0"/>
                <a:cs typeface="Calibri" panose="020F0502020204030204" pitchFamily="34" charset="0"/>
              </a:rPr>
              <a:t>What we try to approach:</a:t>
            </a:r>
            <a:br>
              <a:rPr lang="en-US" altLang="zh-CN" sz="3200" dirty="0">
                <a:solidFill>
                  <a:srgbClr val="C00000"/>
                </a:solidFill>
                <a:latin typeface="Abadi" panose="020B0604020104020204" pitchFamily="34" charset="0"/>
                <a:cs typeface="Calibri" panose="020F0502020204030204" pitchFamily="34" charset="0"/>
              </a:rPr>
            </a:br>
            <a:r>
              <a:rPr lang="en-US" altLang="zh-CN" sz="3200" dirty="0">
                <a:solidFill>
                  <a:srgbClr val="C00000"/>
                </a:solidFill>
                <a:latin typeface="Abadi" panose="020B0604020104020204" pitchFamily="34" charset="0"/>
                <a:cs typeface="Calibri" panose="020F0502020204030204" pitchFamily="34" charset="0"/>
              </a:rPr>
              <a:t>Make LLM do networking!</a:t>
            </a:r>
            <a:endParaRPr lang="en-US" altLang="zh-CN" sz="3200" baseline="30000" dirty="0">
              <a:solidFill>
                <a:srgbClr val="C00000"/>
              </a:solidFill>
              <a:latin typeface="Abadi" panose="020B0604020104020204" pitchFamily="34" charset="0"/>
              <a:cs typeface="Calibri" panose="020F0502020204030204" pitchFamily="34" charset="0"/>
            </a:endParaRPr>
          </a:p>
        </p:txBody>
      </p:sp>
    </p:spTree>
    <p:extLst>
      <p:ext uri="{BB962C8B-B14F-4D97-AF65-F5344CB8AC3E}">
        <p14:creationId xmlns:p14="http://schemas.microsoft.com/office/powerpoint/2010/main" val="1816759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7BB5B6-E180-58B8-2A5C-F84E03ADB0F9}"/>
              </a:ext>
            </a:extLst>
          </p:cNvPr>
          <p:cNvSpPr>
            <a:spLocks noGrp="1"/>
          </p:cNvSpPr>
          <p:nvPr>
            <p:ph type="title"/>
          </p:nvPr>
        </p:nvSpPr>
        <p:spPr>
          <a:xfrm>
            <a:off x="347870" y="19984"/>
            <a:ext cx="11449992" cy="1008668"/>
          </a:xfrm>
        </p:spPr>
        <p:txBody>
          <a:bodyPr/>
          <a:lstStyle/>
          <a:p>
            <a:r>
              <a:rPr lang="en-US" altLang="zh-CN" dirty="0">
                <a:latin typeface="Abadi" panose="020B0604020104020204" pitchFamily="34" charset="0"/>
              </a:rPr>
              <a:t>LLM: New Opportunities for Networking</a:t>
            </a:r>
            <a:endParaRPr lang="zh-CN" altLang="en-US" dirty="0"/>
          </a:p>
        </p:txBody>
      </p:sp>
      <p:sp>
        <p:nvSpPr>
          <p:cNvPr id="3" name="内容占位符 2">
            <a:extLst>
              <a:ext uri="{FF2B5EF4-FFF2-40B4-BE49-F238E27FC236}">
                <a16:creationId xmlns:a16="http://schemas.microsoft.com/office/drawing/2014/main" id="{C717CF68-5CDF-9181-CF0A-DD67D97C511A}"/>
              </a:ext>
            </a:extLst>
          </p:cNvPr>
          <p:cNvSpPr>
            <a:spLocks noGrp="1"/>
          </p:cNvSpPr>
          <p:nvPr>
            <p:ph idx="1"/>
          </p:nvPr>
        </p:nvSpPr>
        <p:spPr>
          <a:xfrm>
            <a:off x="347870" y="1149742"/>
            <a:ext cx="11559208" cy="4859171"/>
          </a:xfrm>
        </p:spPr>
        <p:txBody>
          <a:bodyPr>
            <a:normAutofit/>
          </a:bodyPr>
          <a:lstStyle/>
          <a:p>
            <a:pPr marL="0" indent="0">
              <a:lnSpc>
                <a:spcPct val="100000"/>
              </a:lnSpc>
              <a:buNone/>
            </a:pPr>
            <a:r>
              <a:rPr lang="en-US" altLang="zh-CN" dirty="0">
                <a:latin typeface="Abadi" panose="020B0604020104020204" pitchFamily="34" charset="0"/>
              </a:rPr>
              <a:t>Large language model (LLM), e.g., ChatGPT, Llama.</a:t>
            </a:r>
          </a:p>
          <a:p>
            <a:pPr>
              <a:lnSpc>
                <a:spcPct val="100000"/>
              </a:lnSpc>
            </a:pPr>
            <a:r>
              <a:rPr lang="en-US" altLang="zh-CN" sz="2400" dirty="0">
                <a:latin typeface="Abadi" panose="020B0604020104020204" pitchFamily="34" charset="0"/>
              </a:rPr>
              <a:t> Large-scale pretraining to </a:t>
            </a:r>
            <a:r>
              <a:rPr lang="en-US" altLang="zh-CN" sz="2400" dirty="0">
                <a:solidFill>
                  <a:srgbClr val="7030A0"/>
                </a:solidFill>
                <a:latin typeface="Abadi" panose="020B0604020104020204" pitchFamily="34" charset="0"/>
              </a:rPr>
              <a:t>absorb extensive knowledge.</a:t>
            </a:r>
          </a:p>
          <a:p>
            <a:pPr>
              <a:lnSpc>
                <a:spcPct val="100000"/>
              </a:lnSpc>
            </a:pPr>
            <a:r>
              <a:rPr lang="en-US" altLang="zh-CN" sz="2400" dirty="0">
                <a:solidFill>
                  <a:srgbClr val="7030A0"/>
                </a:solidFill>
                <a:latin typeface="Abadi" panose="020B0604020104020204" pitchFamily="34" charset="0"/>
              </a:rPr>
              <a:t> One model for all tasks with even better performance </a:t>
            </a:r>
            <a:r>
              <a:rPr lang="en-US" altLang="zh-CN" sz="2400" dirty="0">
                <a:latin typeface="Abadi" panose="020B0604020104020204" pitchFamily="34" charset="0"/>
              </a:rPr>
              <a:t>in natural language processing (NLP).</a:t>
            </a:r>
          </a:p>
          <a:p>
            <a:pPr>
              <a:lnSpc>
                <a:spcPct val="100000"/>
              </a:lnSpc>
            </a:pPr>
            <a:endParaRPr lang="zh-CN" altLang="en-US" sz="2400" dirty="0">
              <a:latin typeface="Abadi" panose="020B0604020104020204" pitchFamily="34" charset="0"/>
            </a:endParaRPr>
          </a:p>
        </p:txBody>
      </p:sp>
      <p:sp>
        <p:nvSpPr>
          <p:cNvPr id="4" name="灯片编号占位符 3">
            <a:extLst>
              <a:ext uri="{FF2B5EF4-FFF2-40B4-BE49-F238E27FC236}">
                <a16:creationId xmlns:a16="http://schemas.microsoft.com/office/drawing/2014/main" id="{C694FCD9-D611-70AD-9B0C-23EAD0CA3E59}"/>
              </a:ext>
            </a:extLst>
          </p:cNvPr>
          <p:cNvSpPr>
            <a:spLocks noGrp="1"/>
          </p:cNvSpPr>
          <p:nvPr>
            <p:ph type="sldNum" sz="quarter" idx="12"/>
          </p:nvPr>
        </p:nvSpPr>
        <p:spPr/>
        <p:txBody>
          <a:bodyPr/>
          <a:lstStyle/>
          <a:p>
            <a:fld id="{F2CE9AF3-E478-4743-B934-A2BE37569EF9}" type="slidenum">
              <a:rPr lang="zh-CN" altLang="en-US" smtClean="0"/>
              <a:t>8</a:t>
            </a:fld>
            <a:endParaRPr lang="zh-CN" altLang="en-US" dirty="0"/>
          </a:p>
        </p:txBody>
      </p:sp>
      <p:sp>
        <p:nvSpPr>
          <p:cNvPr id="6" name="矩形 5">
            <a:extLst>
              <a:ext uri="{FF2B5EF4-FFF2-40B4-BE49-F238E27FC236}">
                <a16:creationId xmlns:a16="http://schemas.microsoft.com/office/drawing/2014/main" id="{50491FBB-9EA9-11FC-5614-786DC20069E7}"/>
              </a:ext>
            </a:extLst>
          </p:cNvPr>
          <p:cNvSpPr/>
          <p:nvPr/>
        </p:nvSpPr>
        <p:spPr>
          <a:xfrm>
            <a:off x="834243" y="3429290"/>
            <a:ext cx="2559269" cy="1077310"/>
          </a:xfrm>
          <a:prstGeom prst="rect">
            <a:avLst/>
          </a:prstGeom>
          <a:solidFill>
            <a:schemeClr val="accent5">
              <a:lumMod val="20000"/>
              <a:lumOff val="8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dirty="0">
              <a:solidFill>
                <a:schemeClr val="tx1"/>
              </a:solidFill>
              <a:latin typeface="Abadi" panose="020B0604020104020204" pitchFamily="34" charset="0"/>
            </a:endParaRPr>
          </a:p>
        </p:txBody>
      </p:sp>
      <p:pic>
        <p:nvPicPr>
          <p:cNvPr id="8" name="图片 7">
            <a:extLst>
              <a:ext uri="{FF2B5EF4-FFF2-40B4-BE49-F238E27FC236}">
                <a16:creationId xmlns:a16="http://schemas.microsoft.com/office/drawing/2014/main" id="{8F02FE25-2D19-8941-D8BC-240A9EE535F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3071" y="3558041"/>
            <a:ext cx="819807" cy="819807"/>
          </a:xfrm>
          <a:prstGeom prst="rect">
            <a:avLst/>
          </a:prstGeom>
        </p:spPr>
      </p:pic>
      <p:sp>
        <p:nvSpPr>
          <p:cNvPr id="12" name="矩形 11">
            <a:extLst>
              <a:ext uri="{FF2B5EF4-FFF2-40B4-BE49-F238E27FC236}">
                <a16:creationId xmlns:a16="http://schemas.microsoft.com/office/drawing/2014/main" id="{FE5C518E-FA82-E883-552F-C44CEB4045B1}"/>
              </a:ext>
            </a:extLst>
          </p:cNvPr>
          <p:cNvSpPr/>
          <p:nvPr/>
        </p:nvSpPr>
        <p:spPr>
          <a:xfrm>
            <a:off x="4473681" y="3432807"/>
            <a:ext cx="2559269" cy="1077310"/>
          </a:xfrm>
          <a:prstGeom prst="rect">
            <a:avLst/>
          </a:prstGeom>
          <a:solidFill>
            <a:srgbClr val="EBFDFA"/>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chemeClr val="tx1"/>
              </a:solidFill>
              <a:latin typeface="Calibri" panose="020F0502020204030204" pitchFamily="34" charset="0"/>
              <a:cs typeface="Calibri" panose="020F0502020204030204" pitchFamily="34" charset="0"/>
            </a:endParaRPr>
          </a:p>
        </p:txBody>
      </p:sp>
      <p:pic>
        <p:nvPicPr>
          <p:cNvPr id="16" name="图片 15">
            <a:extLst>
              <a:ext uri="{FF2B5EF4-FFF2-40B4-BE49-F238E27FC236}">
                <a16:creationId xmlns:a16="http://schemas.microsoft.com/office/drawing/2014/main" id="{62B4ADB5-1F45-0680-19A9-5FBA762B720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09198" y="3596913"/>
            <a:ext cx="784452" cy="784452"/>
          </a:xfrm>
          <a:prstGeom prst="rect">
            <a:avLst/>
          </a:prstGeom>
        </p:spPr>
      </p:pic>
      <p:pic>
        <p:nvPicPr>
          <p:cNvPr id="18" name="图片 17">
            <a:extLst>
              <a:ext uri="{FF2B5EF4-FFF2-40B4-BE49-F238E27FC236}">
                <a16:creationId xmlns:a16="http://schemas.microsoft.com/office/drawing/2014/main" id="{FA82E6C1-FF0F-AC67-32A7-4F952D5DEDE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94178" y="3666098"/>
            <a:ext cx="646081" cy="646081"/>
          </a:xfrm>
          <a:prstGeom prst="rect">
            <a:avLst/>
          </a:prstGeom>
        </p:spPr>
      </p:pic>
      <p:sp>
        <p:nvSpPr>
          <p:cNvPr id="19" name="矩形 18">
            <a:extLst>
              <a:ext uri="{FF2B5EF4-FFF2-40B4-BE49-F238E27FC236}">
                <a16:creationId xmlns:a16="http://schemas.microsoft.com/office/drawing/2014/main" id="{C92C36BA-D60F-CDD4-A926-20123ABAF8E9}"/>
              </a:ext>
            </a:extLst>
          </p:cNvPr>
          <p:cNvSpPr/>
          <p:nvPr/>
        </p:nvSpPr>
        <p:spPr>
          <a:xfrm>
            <a:off x="8170922" y="3030736"/>
            <a:ext cx="2701158" cy="509936"/>
          </a:xfrm>
          <a:prstGeom prst="rect">
            <a:avLst/>
          </a:prstGeom>
          <a:solidFill>
            <a:schemeClr val="tx2">
              <a:lumMod val="20000"/>
              <a:lumOff val="8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Abadi" panose="020B0604020104020204" pitchFamily="34" charset="0"/>
              </a:rPr>
              <a:t>     </a:t>
            </a:r>
            <a:r>
              <a:rPr lang="en-US" altLang="zh-CN" sz="2000" dirty="0">
                <a:solidFill>
                  <a:schemeClr val="tx1"/>
                </a:solidFill>
                <a:latin typeface="Abadi" panose="020B0604020104020204" pitchFamily="34" charset="0"/>
              </a:rPr>
              <a:t>Conversations</a:t>
            </a:r>
            <a:endParaRPr lang="zh-CN" altLang="en-US" dirty="0">
              <a:solidFill>
                <a:schemeClr val="tx1"/>
              </a:solidFill>
              <a:latin typeface="Abadi" panose="020B0604020104020204" pitchFamily="34" charset="0"/>
            </a:endParaRPr>
          </a:p>
        </p:txBody>
      </p:sp>
      <p:sp>
        <p:nvSpPr>
          <p:cNvPr id="20" name="矩形 19">
            <a:extLst>
              <a:ext uri="{FF2B5EF4-FFF2-40B4-BE49-F238E27FC236}">
                <a16:creationId xmlns:a16="http://schemas.microsoft.com/office/drawing/2014/main" id="{3EA246F5-1052-0357-E06A-1ABDCF466FD8}"/>
              </a:ext>
            </a:extLst>
          </p:cNvPr>
          <p:cNvSpPr/>
          <p:nvPr/>
        </p:nvSpPr>
        <p:spPr>
          <a:xfrm>
            <a:off x="8170921" y="3729808"/>
            <a:ext cx="2701159" cy="509936"/>
          </a:xfrm>
          <a:prstGeom prst="rect">
            <a:avLst/>
          </a:prstGeom>
          <a:solidFill>
            <a:schemeClr val="tx2">
              <a:lumMod val="20000"/>
              <a:lumOff val="8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Abadi" panose="020B0604020104020204" pitchFamily="34" charset="0"/>
              </a:rPr>
              <a:t>        Code Generation</a:t>
            </a:r>
            <a:endParaRPr lang="zh-CN" altLang="en-US" sz="2000" dirty="0">
              <a:solidFill>
                <a:schemeClr val="tx1"/>
              </a:solidFill>
              <a:latin typeface="Abadi" panose="020B0604020104020204" pitchFamily="34" charset="0"/>
            </a:endParaRPr>
          </a:p>
        </p:txBody>
      </p:sp>
      <p:sp>
        <p:nvSpPr>
          <p:cNvPr id="21" name="矩形 20">
            <a:extLst>
              <a:ext uri="{FF2B5EF4-FFF2-40B4-BE49-F238E27FC236}">
                <a16:creationId xmlns:a16="http://schemas.microsoft.com/office/drawing/2014/main" id="{7F91F301-0CFD-4580-4713-B24E36D52FD7}"/>
              </a:ext>
            </a:extLst>
          </p:cNvPr>
          <p:cNvSpPr/>
          <p:nvPr/>
        </p:nvSpPr>
        <p:spPr>
          <a:xfrm>
            <a:off x="8170922" y="4420942"/>
            <a:ext cx="2701158" cy="509936"/>
          </a:xfrm>
          <a:prstGeom prst="rect">
            <a:avLst/>
          </a:prstGeom>
          <a:solidFill>
            <a:schemeClr val="tx2">
              <a:lumMod val="20000"/>
              <a:lumOff val="8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Abadi" panose="020B0604020104020204" pitchFamily="34" charset="0"/>
              </a:rPr>
              <a:t>Reasoning</a:t>
            </a:r>
            <a:endParaRPr lang="zh-CN" altLang="en-US" sz="2000" dirty="0">
              <a:solidFill>
                <a:schemeClr val="tx1"/>
              </a:solidFill>
              <a:latin typeface="Abadi" panose="020B0604020104020204" pitchFamily="34" charset="0"/>
            </a:endParaRPr>
          </a:p>
        </p:txBody>
      </p:sp>
      <p:cxnSp>
        <p:nvCxnSpPr>
          <p:cNvPr id="23" name="直接箭头连接符 22">
            <a:extLst>
              <a:ext uri="{FF2B5EF4-FFF2-40B4-BE49-F238E27FC236}">
                <a16:creationId xmlns:a16="http://schemas.microsoft.com/office/drawing/2014/main" id="{2449539D-6245-E5D5-BA03-BD6C2429BC59}"/>
              </a:ext>
            </a:extLst>
          </p:cNvPr>
          <p:cNvCxnSpPr>
            <a:cxnSpLocks/>
            <a:stCxn id="6" idx="3"/>
            <a:endCxn id="12" idx="1"/>
          </p:cNvCxnSpPr>
          <p:nvPr/>
        </p:nvCxnSpPr>
        <p:spPr>
          <a:xfrm>
            <a:off x="3393512" y="3967945"/>
            <a:ext cx="1080169" cy="351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190B9A44-BC41-6CA5-A217-6DAD949C38CE}"/>
              </a:ext>
            </a:extLst>
          </p:cNvPr>
          <p:cNvSpPr txBox="1"/>
          <p:nvPr/>
        </p:nvSpPr>
        <p:spPr>
          <a:xfrm>
            <a:off x="1401802" y="3460112"/>
            <a:ext cx="2322787" cy="1015663"/>
          </a:xfrm>
          <a:prstGeom prst="rect">
            <a:avLst/>
          </a:prstGeom>
          <a:noFill/>
        </p:spPr>
        <p:txBody>
          <a:bodyPr wrap="square" rtlCol="0">
            <a:spAutoFit/>
          </a:bodyPr>
          <a:lstStyle/>
          <a:p>
            <a:pPr algn="ctr"/>
            <a:r>
              <a:rPr lang="en-US" altLang="zh-CN" sz="2000" dirty="0">
                <a:solidFill>
                  <a:schemeClr val="tx1"/>
                </a:solidFill>
                <a:latin typeface="Abadi" panose="020B0604020104020204" pitchFamily="34" charset="0"/>
              </a:rPr>
              <a:t>Large-scale pretraining on massive data</a:t>
            </a:r>
            <a:endParaRPr lang="zh-CN" altLang="en-US" sz="2000" dirty="0"/>
          </a:p>
        </p:txBody>
      </p:sp>
      <p:cxnSp>
        <p:nvCxnSpPr>
          <p:cNvPr id="30" name="直接箭头连接符 29">
            <a:extLst>
              <a:ext uri="{FF2B5EF4-FFF2-40B4-BE49-F238E27FC236}">
                <a16:creationId xmlns:a16="http://schemas.microsoft.com/office/drawing/2014/main" id="{C9AAD805-AC2D-5D27-FD9B-68278B238649}"/>
              </a:ext>
            </a:extLst>
          </p:cNvPr>
          <p:cNvCxnSpPr>
            <a:cxnSpLocks/>
            <a:stCxn id="12" idx="3"/>
            <a:endCxn id="19" idx="1"/>
          </p:cNvCxnSpPr>
          <p:nvPr/>
        </p:nvCxnSpPr>
        <p:spPr>
          <a:xfrm flipV="1">
            <a:off x="7032950" y="3285704"/>
            <a:ext cx="1137972" cy="685758"/>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663F0112-4F33-3DDC-EE94-D9DE2792B82B}"/>
              </a:ext>
            </a:extLst>
          </p:cNvPr>
          <p:cNvCxnSpPr>
            <a:cxnSpLocks/>
            <a:stCxn id="12" idx="3"/>
            <a:endCxn id="21" idx="1"/>
          </p:cNvCxnSpPr>
          <p:nvPr/>
        </p:nvCxnSpPr>
        <p:spPr>
          <a:xfrm>
            <a:off x="7032950" y="3971462"/>
            <a:ext cx="1137972" cy="704448"/>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38324139-972C-82E8-4FF9-10C577BEC4F4}"/>
              </a:ext>
            </a:extLst>
          </p:cNvPr>
          <p:cNvCxnSpPr>
            <a:cxnSpLocks/>
            <a:stCxn id="12" idx="3"/>
            <a:endCxn id="20" idx="1"/>
          </p:cNvCxnSpPr>
          <p:nvPr/>
        </p:nvCxnSpPr>
        <p:spPr>
          <a:xfrm>
            <a:off x="7032950" y="3971462"/>
            <a:ext cx="1137971" cy="13314"/>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BA4391E4-1CCA-3AF2-7B63-6CBC9B7E05C8}"/>
              </a:ext>
            </a:extLst>
          </p:cNvPr>
          <p:cNvSpPr txBox="1"/>
          <p:nvPr/>
        </p:nvSpPr>
        <p:spPr>
          <a:xfrm>
            <a:off x="5253521" y="3463629"/>
            <a:ext cx="2322787" cy="1015663"/>
          </a:xfrm>
          <a:prstGeom prst="rect">
            <a:avLst/>
          </a:prstGeom>
          <a:noFill/>
        </p:spPr>
        <p:txBody>
          <a:bodyPr wrap="square" rtlCol="0">
            <a:spAutoFit/>
          </a:bodyPr>
          <a:lstStyle/>
          <a:p>
            <a:pPr algn="ctr"/>
            <a:r>
              <a:rPr lang="en-US" altLang="zh-CN" sz="2000" dirty="0">
                <a:solidFill>
                  <a:schemeClr val="tx1"/>
                </a:solidFill>
                <a:latin typeface="Abadi" panose="020B0604020104020204" pitchFamily="34" charset="0"/>
              </a:rPr>
              <a:t>LLM </a:t>
            </a:r>
          </a:p>
          <a:p>
            <a:pPr algn="ctr"/>
            <a:r>
              <a:rPr lang="en-US" altLang="zh-CN" sz="2000" dirty="0">
                <a:solidFill>
                  <a:schemeClr val="tx1"/>
                </a:solidFill>
                <a:latin typeface="Abadi" panose="020B0604020104020204" pitchFamily="34" charset="0"/>
              </a:rPr>
              <a:t>(ChatGPT, </a:t>
            </a:r>
          </a:p>
          <a:p>
            <a:pPr algn="ctr"/>
            <a:r>
              <a:rPr lang="en-US" altLang="zh-CN" sz="2000" dirty="0">
                <a:solidFill>
                  <a:schemeClr val="tx1"/>
                </a:solidFill>
                <a:latin typeface="Abadi" panose="020B0604020104020204" pitchFamily="34" charset="0"/>
              </a:rPr>
              <a:t>Llama, …)</a:t>
            </a:r>
            <a:endParaRPr lang="zh-CN" altLang="en-US" sz="2000" dirty="0"/>
          </a:p>
        </p:txBody>
      </p:sp>
      <p:pic>
        <p:nvPicPr>
          <p:cNvPr id="48" name="图片 47">
            <a:extLst>
              <a:ext uri="{FF2B5EF4-FFF2-40B4-BE49-F238E27FC236}">
                <a16:creationId xmlns:a16="http://schemas.microsoft.com/office/drawing/2014/main" id="{C6E76FAE-ACA2-034F-D864-4F6546202CB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320631" y="3068746"/>
            <a:ext cx="437223" cy="437223"/>
          </a:xfrm>
          <a:prstGeom prst="rect">
            <a:avLst/>
          </a:prstGeom>
        </p:spPr>
      </p:pic>
      <p:pic>
        <p:nvPicPr>
          <p:cNvPr id="53" name="图片 52">
            <a:extLst>
              <a:ext uri="{FF2B5EF4-FFF2-40B4-BE49-F238E27FC236}">
                <a16:creationId xmlns:a16="http://schemas.microsoft.com/office/drawing/2014/main" id="{949A9FA8-6C81-1709-51A8-7BE7BC8EF9EE}"/>
              </a:ext>
            </a:extLst>
          </p:cNvPr>
          <p:cNvPicPr>
            <a:picLocks noChangeAspect="1"/>
          </p:cNvPicPr>
          <p:nvPr/>
        </p:nvPicPr>
        <p:blipFill>
          <a:blip r:embed="rId7"/>
          <a:stretch>
            <a:fillRect/>
          </a:stretch>
        </p:blipFill>
        <p:spPr>
          <a:xfrm>
            <a:off x="8320631" y="3786004"/>
            <a:ext cx="397543" cy="397543"/>
          </a:xfrm>
          <a:prstGeom prst="rect">
            <a:avLst/>
          </a:prstGeom>
        </p:spPr>
      </p:pic>
      <p:pic>
        <p:nvPicPr>
          <p:cNvPr id="59" name="图片 58">
            <a:extLst>
              <a:ext uri="{FF2B5EF4-FFF2-40B4-BE49-F238E27FC236}">
                <a16:creationId xmlns:a16="http://schemas.microsoft.com/office/drawing/2014/main" id="{ED50AA8B-619F-1340-155F-0869A20E0AD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320631" y="4492131"/>
            <a:ext cx="367557" cy="367557"/>
          </a:xfrm>
          <a:prstGeom prst="rect">
            <a:avLst/>
          </a:prstGeom>
        </p:spPr>
      </p:pic>
      <p:pic>
        <p:nvPicPr>
          <p:cNvPr id="62" name="图片 61">
            <a:extLst>
              <a:ext uri="{FF2B5EF4-FFF2-40B4-BE49-F238E27FC236}">
                <a16:creationId xmlns:a16="http://schemas.microsoft.com/office/drawing/2014/main" id="{A7734E91-3EE9-8697-B8A1-CC92CBD6A17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872079" y="3030415"/>
            <a:ext cx="499499" cy="499499"/>
          </a:xfrm>
          <a:prstGeom prst="rect">
            <a:avLst/>
          </a:prstGeom>
        </p:spPr>
      </p:pic>
      <p:pic>
        <p:nvPicPr>
          <p:cNvPr id="63" name="图片 62">
            <a:extLst>
              <a:ext uri="{FF2B5EF4-FFF2-40B4-BE49-F238E27FC236}">
                <a16:creationId xmlns:a16="http://schemas.microsoft.com/office/drawing/2014/main" id="{3247C6A7-98BA-7DA5-2E49-59C24E8112D4}"/>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889355" y="3731845"/>
            <a:ext cx="499499" cy="499499"/>
          </a:xfrm>
          <a:prstGeom prst="rect">
            <a:avLst/>
          </a:prstGeom>
        </p:spPr>
      </p:pic>
      <p:pic>
        <p:nvPicPr>
          <p:cNvPr id="64" name="图片 63">
            <a:extLst>
              <a:ext uri="{FF2B5EF4-FFF2-40B4-BE49-F238E27FC236}">
                <a16:creationId xmlns:a16="http://schemas.microsoft.com/office/drawing/2014/main" id="{6D31C5D9-C5FA-7B59-FA09-DD8F8AE462A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889355" y="4387084"/>
            <a:ext cx="499499" cy="499499"/>
          </a:xfrm>
          <a:prstGeom prst="rect">
            <a:avLst/>
          </a:prstGeom>
        </p:spPr>
      </p:pic>
      <p:pic>
        <p:nvPicPr>
          <p:cNvPr id="7" name="图片 6">
            <a:extLst>
              <a:ext uri="{FF2B5EF4-FFF2-40B4-BE49-F238E27FC236}">
                <a16:creationId xmlns:a16="http://schemas.microsoft.com/office/drawing/2014/main" id="{F334153F-5107-C234-B01D-A9291AE777AE}"/>
              </a:ext>
            </a:extLst>
          </p:cNvPr>
          <p:cNvPicPr>
            <a:picLocks noChangeAspect="1"/>
          </p:cNvPicPr>
          <p:nvPr/>
        </p:nvPicPr>
        <p:blipFill>
          <a:blip r:embed="rId10"/>
          <a:stretch>
            <a:fillRect/>
          </a:stretch>
        </p:blipFill>
        <p:spPr>
          <a:xfrm>
            <a:off x="532586" y="5938425"/>
            <a:ext cx="760970" cy="697964"/>
          </a:xfrm>
          <a:prstGeom prst="rect">
            <a:avLst/>
          </a:prstGeom>
        </p:spPr>
      </p:pic>
      <p:sp>
        <p:nvSpPr>
          <p:cNvPr id="9" name="对话气泡: 圆角矩形 8">
            <a:extLst>
              <a:ext uri="{FF2B5EF4-FFF2-40B4-BE49-F238E27FC236}">
                <a16:creationId xmlns:a16="http://schemas.microsoft.com/office/drawing/2014/main" id="{A6BEDED8-3E52-EB63-6A80-06DE314B095D}"/>
              </a:ext>
            </a:extLst>
          </p:cNvPr>
          <p:cNvSpPr/>
          <p:nvPr/>
        </p:nvSpPr>
        <p:spPr>
          <a:xfrm>
            <a:off x="1573763" y="5268351"/>
            <a:ext cx="5952931" cy="616760"/>
          </a:xfrm>
          <a:prstGeom prst="wedgeRoundRectCallout">
            <a:avLst>
              <a:gd name="adj1" fmla="val -56044"/>
              <a:gd name="adj2" fmla="val 47752"/>
              <a:gd name="adj3" fmla="val 16667"/>
            </a:avLst>
          </a:prstGeom>
          <a:solidFill>
            <a:schemeClr val="accent4">
              <a:lumMod val="20000"/>
              <a:lumOff val="8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latin typeface="Abadi" panose="020B0604020104020204" pitchFamily="34" charset="0"/>
              </a:rPr>
              <a:t>Can LLM be used in other domains beyond NLP.</a:t>
            </a:r>
            <a:endParaRPr lang="zh-CN" altLang="en-US" sz="2200" dirty="0">
              <a:solidFill>
                <a:schemeClr val="tx1"/>
              </a:solidFill>
              <a:latin typeface="Abadi" panose="020B0604020104020204" pitchFamily="34" charset="0"/>
            </a:endParaRPr>
          </a:p>
        </p:txBody>
      </p:sp>
      <p:pic>
        <p:nvPicPr>
          <p:cNvPr id="10" name="图片 9">
            <a:extLst>
              <a:ext uri="{FF2B5EF4-FFF2-40B4-BE49-F238E27FC236}">
                <a16:creationId xmlns:a16="http://schemas.microsoft.com/office/drawing/2014/main" id="{63AD4AD4-551D-1672-9646-017E393BD0E1}"/>
              </a:ext>
            </a:extLst>
          </p:cNvPr>
          <p:cNvPicPr>
            <a:picLocks noChangeAspect="1"/>
          </p:cNvPicPr>
          <p:nvPr/>
        </p:nvPicPr>
        <p:blipFill>
          <a:blip r:embed="rId11"/>
          <a:stretch>
            <a:fillRect/>
          </a:stretch>
        </p:blipFill>
        <p:spPr>
          <a:xfrm>
            <a:off x="7709624" y="5938425"/>
            <a:ext cx="760971" cy="760971"/>
          </a:xfrm>
          <a:prstGeom prst="rect">
            <a:avLst/>
          </a:prstGeom>
        </p:spPr>
      </p:pic>
      <p:sp>
        <p:nvSpPr>
          <p:cNvPr id="11" name="对话气泡: 圆角矩形 10">
            <a:extLst>
              <a:ext uri="{FF2B5EF4-FFF2-40B4-BE49-F238E27FC236}">
                <a16:creationId xmlns:a16="http://schemas.microsoft.com/office/drawing/2014/main" id="{3A61B5D9-44DC-842A-0234-7161273C9E00}"/>
              </a:ext>
            </a:extLst>
          </p:cNvPr>
          <p:cNvSpPr/>
          <p:nvPr/>
        </p:nvSpPr>
        <p:spPr>
          <a:xfrm>
            <a:off x="8671097" y="5268351"/>
            <a:ext cx="2752663" cy="631207"/>
          </a:xfrm>
          <a:prstGeom prst="wedgeRoundRectCallout">
            <a:avLst>
              <a:gd name="adj1" fmla="val -59902"/>
              <a:gd name="adj2" fmla="val 55211"/>
              <a:gd name="adj3" fmla="val 16667"/>
            </a:avLst>
          </a:prstGeom>
          <a:solidFill>
            <a:schemeClr val="accent4">
              <a:lumMod val="20000"/>
              <a:lumOff val="8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latin typeface="Abadi" panose="020B0604020104020204" pitchFamily="34" charset="0"/>
              </a:rPr>
              <a:t>Of course!</a:t>
            </a:r>
            <a:endParaRPr lang="zh-CN" altLang="en-US" sz="2200" dirty="0">
              <a:solidFill>
                <a:schemeClr val="tx1"/>
              </a:solidFill>
              <a:latin typeface="Abadi" panose="020B0604020104020204" pitchFamily="34" charset="0"/>
            </a:endParaRPr>
          </a:p>
        </p:txBody>
      </p:sp>
    </p:spTree>
    <p:extLst>
      <p:ext uri="{BB962C8B-B14F-4D97-AF65-F5344CB8AC3E}">
        <p14:creationId xmlns:p14="http://schemas.microsoft.com/office/powerpoint/2010/main" val="4099267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P spid="19" grpId="0" animBg="1"/>
      <p:bldP spid="20" grpId="0" animBg="1"/>
      <p:bldP spid="21" grpId="0" animBg="1"/>
      <p:bldP spid="29" grpId="0"/>
      <p:bldP spid="44" grpId="0"/>
      <p:bldP spid="9"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7BB5B6-E180-58B8-2A5C-F84E03ADB0F9}"/>
              </a:ext>
            </a:extLst>
          </p:cNvPr>
          <p:cNvSpPr>
            <a:spLocks noGrp="1"/>
          </p:cNvSpPr>
          <p:nvPr>
            <p:ph type="title"/>
          </p:nvPr>
        </p:nvSpPr>
        <p:spPr>
          <a:xfrm>
            <a:off x="347870" y="19984"/>
            <a:ext cx="11449992" cy="1008668"/>
          </a:xfrm>
        </p:spPr>
        <p:txBody>
          <a:bodyPr/>
          <a:lstStyle/>
          <a:p>
            <a:r>
              <a:rPr lang="en-US" altLang="zh-CN" dirty="0">
                <a:latin typeface="Abadi" panose="020B0604020104020204" pitchFamily="34" charset="0"/>
              </a:rPr>
              <a:t>LLM: New Opportunities for Networking</a:t>
            </a:r>
            <a:endParaRPr lang="zh-CN" altLang="en-US" dirty="0"/>
          </a:p>
        </p:txBody>
      </p:sp>
      <p:sp>
        <p:nvSpPr>
          <p:cNvPr id="3" name="内容占位符 2">
            <a:extLst>
              <a:ext uri="{FF2B5EF4-FFF2-40B4-BE49-F238E27FC236}">
                <a16:creationId xmlns:a16="http://schemas.microsoft.com/office/drawing/2014/main" id="{C717CF68-5CDF-9181-CF0A-DD67D97C511A}"/>
              </a:ext>
            </a:extLst>
          </p:cNvPr>
          <p:cNvSpPr>
            <a:spLocks noGrp="1"/>
          </p:cNvSpPr>
          <p:nvPr>
            <p:ph idx="1"/>
          </p:nvPr>
        </p:nvSpPr>
        <p:spPr>
          <a:xfrm>
            <a:off x="347870" y="1149742"/>
            <a:ext cx="11559208" cy="4859171"/>
          </a:xfrm>
        </p:spPr>
        <p:txBody>
          <a:bodyPr>
            <a:normAutofit/>
          </a:bodyPr>
          <a:lstStyle/>
          <a:p>
            <a:pPr marL="0" indent="0">
              <a:lnSpc>
                <a:spcPct val="100000"/>
              </a:lnSpc>
              <a:buNone/>
            </a:pPr>
            <a:r>
              <a:rPr lang="en-US" altLang="zh-CN" dirty="0">
                <a:latin typeface="Abadi" panose="020B0604020104020204" pitchFamily="34" charset="0"/>
              </a:rPr>
              <a:t>LLM is </a:t>
            </a:r>
            <a:r>
              <a:rPr lang="en-US" altLang="zh-CN" dirty="0">
                <a:solidFill>
                  <a:srgbClr val="7030A0"/>
                </a:solidFill>
                <a:latin typeface="Abadi" panose="020B0604020104020204" pitchFamily="34" charset="0"/>
              </a:rPr>
              <a:t>also a master in other domains beyond NLP</a:t>
            </a:r>
            <a:r>
              <a:rPr lang="en-US" altLang="zh-CN" dirty="0">
                <a:latin typeface="Abadi" panose="020B0604020104020204" pitchFamily="34" charset="0"/>
              </a:rPr>
              <a:t>.</a:t>
            </a:r>
          </a:p>
          <a:p>
            <a:pPr>
              <a:lnSpc>
                <a:spcPct val="100000"/>
              </a:lnSpc>
            </a:pPr>
            <a:r>
              <a:rPr lang="en-US" altLang="zh-CN" sz="2400" dirty="0">
                <a:latin typeface="Abadi" panose="020B0604020104020204" pitchFamily="34" charset="0"/>
              </a:rPr>
              <a:t> LLM exhibits some </a:t>
            </a:r>
            <a:r>
              <a:rPr lang="en-US" altLang="zh-CN" sz="2400" dirty="0">
                <a:solidFill>
                  <a:srgbClr val="7030A0"/>
                </a:solidFill>
                <a:latin typeface="Abadi" panose="020B0604020104020204" pitchFamily="34" charset="0"/>
              </a:rPr>
              <a:t>emergent abilities.</a:t>
            </a:r>
            <a:endParaRPr lang="en-US" altLang="zh-CN" sz="2400" dirty="0">
              <a:latin typeface="Abadi" panose="020B0604020104020204" pitchFamily="34" charset="0"/>
            </a:endParaRPr>
          </a:p>
          <a:p>
            <a:pPr>
              <a:lnSpc>
                <a:spcPct val="100000"/>
              </a:lnSpc>
            </a:pPr>
            <a:r>
              <a:rPr lang="en-US" altLang="zh-CN" sz="2400" dirty="0">
                <a:latin typeface="Abadi" panose="020B0604020104020204" pitchFamily="34" charset="0"/>
              </a:rPr>
              <a:t> These abilities prove to be </a:t>
            </a:r>
            <a:r>
              <a:rPr lang="en-US" altLang="zh-CN" sz="2400" dirty="0">
                <a:solidFill>
                  <a:srgbClr val="7030A0"/>
                </a:solidFill>
                <a:latin typeface="Abadi" panose="020B0604020104020204" pitchFamily="34" charset="0"/>
              </a:rPr>
              <a:t>transferable across domains</a:t>
            </a:r>
            <a:r>
              <a:rPr lang="en-US" altLang="zh-CN" sz="2400" dirty="0">
                <a:latin typeface="Abadi" panose="020B0604020104020204" pitchFamily="34" charset="0"/>
              </a:rPr>
              <a:t>.</a:t>
            </a:r>
          </a:p>
          <a:p>
            <a:pPr marL="457200" lvl="1" indent="0">
              <a:lnSpc>
                <a:spcPct val="100000"/>
              </a:lnSpc>
              <a:buNone/>
            </a:pPr>
            <a:endParaRPr lang="en-US" altLang="zh-CN" sz="2000" dirty="0">
              <a:solidFill>
                <a:schemeClr val="accent1"/>
              </a:solidFill>
              <a:latin typeface="Abadi" panose="020B0604020104020204" pitchFamily="34" charset="0"/>
            </a:endParaRPr>
          </a:p>
          <a:p>
            <a:pPr>
              <a:lnSpc>
                <a:spcPct val="100000"/>
              </a:lnSpc>
            </a:pPr>
            <a:endParaRPr lang="zh-CN" altLang="en-US" sz="2400" dirty="0">
              <a:latin typeface="Abadi" panose="020B0604020104020204" pitchFamily="34" charset="0"/>
            </a:endParaRPr>
          </a:p>
        </p:txBody>
      </p:sp>
      <p:sp>
        <p:nvSpPr>
          <p:cNvPr id="4" name="灯片编号占位符 3">
            <a:extLst>
              <a:ext uri="{FF2B5EF4-FFF2-40B4-BE49-F238E27FC236}">
                <a16:creationId xmlns:a16="http://schemas.microsoft.com/office/drawing/2014/main" id="{C694FCD9-D611-70AD-9B0C-23EAD0CA3E59}"/>
              </a:ext>
            </a:extLst>
          </p:cNvPr>
          <p:cNvSpPr>
            <a:spLocks noGrp="1"/>
          </p:cNvSpPr>
          <p:nvPr>
            <p:ph type="sldNum" sz="quarter" idx="12"/>
          </p:nvPr>
        </p:nvSpPr>
        <p:spPr/>
        <p:txBody>
          <a:bodyPr/>
          <a:lstStyle/>
          <a:p>
            <a:fld id="{F2CE9AF3-E478-4743-B934-A2BE37569EF9}" type="slidenum">
              <a:rPr lang="zh-CN" altLang="en-US" smtClean="0"/>
              <a:t>9</a:t>
            </a:fld>
            <a:endParaRPr lang="zh-CN" altLang="en-US" dirty="0"/>
          </a:p>
        </p:txBody>
      </p:sp>
      <p:sp>
        <p:nvSpPr>
          <p:cNvPr id="12" name="矩形 11">
            <a:extLst>
              <a:ext uri="{FF2B5EF4-FFF2-40B4-BE49-F238E27FC236}">
                <a16:creationId xmlns:a16="http://schemas.microsoft.com/office/drawing/2014/main" id="{FE5C518E-FA82-E883-552F-C44CEB4045B1}"/>
              </a:ext>
            </a:extLst>
          </p:cNvPr>
          <p:cNvSpPr/>
          <p:nvPr/>
        </p:nvSpPr>
        <p:spPr>
          <a:xfrm>
            <a:off x="4090253" y="3321135"/>
            <a:ext cx="2559269" cy="1077310"/>
          </a:xfrm>
          <a:prstGeom prst="rect">
            <a:avLst/>
          </a:prstGeom>
          <a:solidFill>
            <a:srgbClr val="EBFDFA"/>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solidFill>
                <a:schemeClr val="tx1"/>
              </a:solidFill>
              <a:latin typeface="Calibri" panose="020F0502020204030204" pitchFamily="34" charset="0"/>
              <a:cs typeface="Calibri" panose="020F0502020204030204" pitchFamily="34" charset="0"/>
            </a:endParaRPr>
          </a:p>
        </p:txBody>
      </p:sp>
      <p:pic>
        <p:nvPicPr>
          <p:cNvPr id="16" name="图片 15">
            <a:extLst>
              <a:ext uri="{FF2B5EF4-FFF2-40B4-BE49-F238E27FC236}">
                <a16:creationId xmlns:a16="http://schemas.microsoft.com/office/drawing/2014/main" id="{62B4ADB5-1F45-0680-19A9-5FBA762B72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25770" y="3485241"/>
            <a:ext cx="784452" cy="784452"/>
          </a:xfrm>
          <a:prstGeom prst="rect">
            <a:avLst/>
          </a:prstGeom>
        </p:spPr>
      </p:pic>
      <p:pic>
        <p:nvPicPr>
          <p:cNvPr id="18" name="图片 17">
            <a:extLst>
              <a:ext uri="{FF2B5EF4-FFF2-40B4-BE49-F238E27FC236}">
                <a16:creationId xmlns:a16="http://schemas.microsoft.com/office/drawing/2014/main" id="{FA82E6C1-FF0F-AC67-32A7-4F952D5DEDE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10750" y="3554426"/>
            <a:ext cx="646081" cy="646081"/>
          </a:xfrm>
          <a:prstGeom prst="rect">
            <a:avLst/>
          </a:prstGeom>
        </p:spPr>
      </p:pic>
      <p:sp>
        <p:nvSpPr>
          <p:cNvPr id="19" name="矩形 18">
            <a:extLst>
              <a:ext uri="{FF2B5EF4-FFF2-40B4-BE49-F238E27FC236}">
                <a16:creationId xmlns:a16="http://schemas.microsoft.com/office/drawing/2014/main" id="{C92C36BA-D60F-CDD4-A926-20123ABAF8E9}"/>
              </a:ext>
            </a:extLst>
          </p:cNvPr>
          <p:cNvSpPr/>
          <p:nvPr/>
        </p:nvSpPr>
        <p:spPr>
          <a:xfrm>
            <a:off x="7787494" y="2919064"/>
            <a:ext cx="2701158" cy="509936"/>
          </a:xfrm>
          <a:prstGeom prst="rect">
            <a:avLst/>
          </a:prstGeom>
          <a:solidFill>
            <a:schemeClr val="tx2">
              <a:lumMod val="20000"/>
              <a:lumOff val="8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Abadi" panose="020B0604020104020204" pitchFamily="34" charset="0"/>
              </a:rPr>
              <a:t>      Robotics Control</a:t>
            </a:r>
            <a:endParaRPr lang="zh-CN" altLang="en-US" sz="2000" dirty="0">
              <a:solidFill>
                <a:schemeClr val="tx1"/>
              </a:solidFill>
              <a:latin typeface="Abadi" panose="020B0604020104020204" pitchFamily="34" charset="0"/>
            </a:endParaRPr>
          </a:p>
        </p:txBody>
      </p:sp>
      <p:sp>
        <p:nvSpPr>
          <p:cNvPr id="20" name="矩形 19">
            <a:extLst>
              <a:ext uri="{FF2B5EF4-FFF2-40B4-BE49-F238E27FC236}">
                <a16:creationId xmlns:a16="http://schemas.microsoft.com/office/drawing/2014/main" id="{3EA246F5-1052-0357-E06A-1ABDCF466FD8}"/>
              </a:ext>
            </a:extLst>
          </p:cNvPr>
          <p:cNvSpPr/>
          <p:nvPr/>
        </p:nvSpPr>
        <p:spPr>
          <a:xfrm>
            <a:off x="7787493" y="3618136"/>
            <a:ext cx="2701159" cy="509936"/>
          </a:xfrm>
          <a:prstGeom prst="rect">
            <a:avLst/>
          </a:prstGeom>
          <a:solidFill>
            <a:schemeClr val="tx2">
              <a:lumMod val="20000"/>
              <a:lumOff val="8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Abadi" panose="020B0604020104020204" pitchFamily="34" charset="0"/>
              </a:rPr>
              <a:t> Chip Design</a:t>
            </a:r>
            <a:endParaRPr lang="zh-CN" altLang="en-US" sz="2000" dirty="0">
              <a:solidFill>
                <a:schemeClr val="tx2">
                  <a:lumMod val="20000"/>
                  <a:lumOff val="80000"/>
                </a:schemeClr>
              </a:solidFill>
              <a:latin typeface="Abadi" panose="020B0604020104020204" pitchFamily="34" charset="0"/>
            </a:endParaRPr>
          </a:p>
        </p:txBody>
      </p:sp>
      <p:sp>
        <p:nvSpPr>
          <p:cNvPr id="21" name="矩形 20">
            <a:extLst>
              <a:ext uri="{FF2B5EF4-FFF2-40B4-BE49-F238E27FC236}">
                <a16:creationId xmlns:a16="http://schemas.microsoft.com/office/drawing/2014/main" id="{7F91F301-0CFD-4580-4713-B24E36D52FD7}"/>
              </a:ext>
            </a:extLst>
          </p:cNvPr>
          <p:cNvSpPr/>
          <p:nvPr/>
        </p:nvSpPr>
        <p:spPr>
          <a:xfrm>
            <a:off x="7787494" y="4309270"/>
            <a:ext cx="2701158" cy="509936"/>
          </a:xfrm>
          <a:prstGeom prst="rect">
            <a:avLst/>
          </a:prstGeom>
          <a:solidFill>
            <a:schemeClr val="tx2">
              <a:lumMod val="20000"/>
              <a:lumOff val="8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Abadi" panose="020B0604020104020204" pitchFamily="34" charset="0"/>
              </a:rPr>
              <a:t>       Protein Prediction</a:t>
            </a:r>
            <a:endParaRPr lang="zh-CN" altLang="en-US" sz="2000" dirty="0">
              <a:solidFill>
                <a:schemeClr val="tx1"/>
              </a:solidFill>
              <a:latin typeface="Abadi" panose="020B0604020104020204" pitchFamily="34" charset="0"/>
            </a:endParaRPr>
          </a:p>
        </p:txBody>
      </p:sp>
      <p:cxnSp>
        <p:nvCxnSpPr>
          <p:cNvPr id="30" name="直接箭头连接符 29">
            <a:extLst>
              <a:ext uri="{FF2B5EF4-FFF2-40B4-BE49-F238E27FC236}">
                <a16:creationId xmlns:a16="http://schemas.microsoft.com/office/drawing/2014/main" id="{C9AAD805-AC2D-5D27-FD9B-68278B238649}"/>
              </a:ext>
            </a:extLst>
          </p:cNvPr>
          <p:cNvCxnSpPr>
            <a:cxnSpLocks/>
            <a:stCxn id="12" idx="3"/>
            <a:endCxn id="19" idx="1"/>
          </p:cNvCxnSpPr>
          <p:nvPr/>
        </p:nvCxnSpPr>
        <p:spPr>
          <a:xfrm flipV="1">
            <a:off x="6649522" y="3174032"/>
            <a:ext cx="1137972" cy="685758"/>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663F0112-4F33-3DDC-EE94-D9DE2792B82B}"/>
              </a:ext>
            </a:extLst>
          </p:cNvPr>
          <p:cNvCxnSpPr>
            <a:cxnSpLocks/>
            <a:stCxn id="12" idx="3"/>
            <a:endCxn id="21" idx="1"/>
          </p:cNvCxnSpPr>
          <p:nvPr/>
        </p:nvCxnSpPr>
        <p:spPr>
          <a:xfrm>
            <a:off x="6649522" y="3859790"/>
            <a:ext cx="1137972" cy="704448"/>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38324139-972C-82E8-4FF9-10C577BEC4F4}"/>
              </a:ext>
            </a:extLst>
          </p:cNvPr>
          <p:cNvCxnSpPr>
            <a:cxnSpLocks/>
            <a:stCxn id="12" idx="3"/>
            <a:endCxn id="20" idx="1"/>
          </p:cNvCxnSpPr>
          <p:nvPr/>
        </p:nvCxnSpPr>
        <p:spPr>
          <a:xfrm>
            <a:off x="6649522" y="3859790"/>
            <a:ext cx="1137971" cy="13314"/>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BA4391E4-1CCA-3AF2-7B63-6CBC9B7E05C8}"/>
              </a:ext>
            </a:extLst>
          </p:cNvPr>
          <p:cNvSpPr txBox="1"/>
          <p:nvPr/>
        </p:nvSpPr>
        <p:spPr>
          <a:xfrm>
            <a:off x="4870093" y="3351957"/>
            <a:ext cx="2322787" cy="1015663"/>
          </a:xfrm>
          <a:prstGeom prst="rect">
            <a:avLst/>
          </a:prstGeom>
          <a:noFill/>
        </p:spPr>
        <p:txBody>
          <a:bodyPr wrap="square" rtlCol="0">
            <a:spAutoFit/>
          </a:bodyPr>
          <a:lstStyle/>
          <a:p>
            <a:pPr algn="ctr"/>
            <a:r>
              <a:rPr lang="en-US" altLang="zh-CN" sz="2000" dirty="0">
                <a:solidFill>
                  <a:schemeClr val="tx1"/>
                </a:solidFill>
                <a:latin typeface="Abadi" panose="020B0604020104020204" pitchFamily="34" charset="0"/>
              </a:rPr>
              <a:t>LLM </a:t>
            </a:r>
          </a:p>
          <a:p>
            <a:pPr algn="ctr"/>
            <a:r>
              <a:rPr lang="en-US" altLang="zh-CN" sz="2000" dirty="0">
                <a:solidFill>
                  <a:schemeClr val="tx1"/>
                </a:solidFill>
                <a:latin typeface="Abadi" panose="020B0604020104020204" pitchFamily="34" charset="0"/>
              </a:rPr>
              <a:t>(ChatGPT, </a:t>
            </a:r>
          </a:p>
          <a:p>
            <a:pPr algn="ctr"/>
            <a:r>
              <a:rPr lang="en-US" altLang="zh-CN" sz="2000" dirty="0">
                <a:solidFill>
                  <a:schemeClr val="tx1"/>
                </a:solidFill>
                <a:latin typeface="Abadi" panose="020B0604020104020204" pitchFamily="34" charset="0"/>
              </a:rPr>
              <a:t>Llama, …)</a:t>
            </a:r>
            <a:endParaRPr lang="zh-CN" altLang="en-US" sz="2000" dirty="0"/>
          </a:p>
        </p:txBody>
      </p:sp>
      <p:pic>
        <p:nvPicPr>
          <p:cNvPr id="62" name="图片 61">
            <a:extLst>
              <a:ext uri="{FF2B5EF4-FFF2-40B4-BE49-F238E27FC236}">
                <a16:creationId xmlns:a16="http://schemas.microsoft.com/office/drawing/2014/main" id="{A7734E91-3EE9-8697-B8A1-CC92CBD6A17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88651" y="2918743"/>
            <a:ext cx="499499" cy="499499"/>
          </a:xfrm>
          <a:prstGeom prst="rect">
            <a:avLst/>
          </a:prstGeom>
        </p:spPr>
      </p:pic>
      <p:pic>
        <p:nvPicPr>
          <p:cNvPr id="63" name="图片 62">
            <a:extLst>
              <a:ext uri="{FF2B5EF4-FFF2-40B4-BE49-F238E27FC236}">
                <a16:creationId xmlns:a16="http://schemas.microsoft.com/office/drawing/2014/main" id="{3247C6A7-98BA-7DA5-2E49-59C24E8112D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05927" y="3620173"/>
            <a:ext cx="499499" cy="499499"/>
          </a:xfrm>
          <a:prstGeom prst="rect">
            <a:avLst/>
          </a:prstGeom>
        </p:spPr>
      </p:pic>
      <p:pic>
        <p:nvPicPr>
          <p:cNvPr id="64" name="图片 63">
            <a:extLst>
              <a:ext uri="{FF2B5EF4-FFF2-40B4-BE49-F238E27FC236}">
                <a16:creationId xmlns:a16="http://schemas.microsoft.com/office/drawing/2014/main" id="{6D31C5D9-C5FA-7B59-FA09-DD8F8AE462A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05927" y="4275412"/>
            <a:ext cx="499499" cy="499499"/>
          </a:xfrm>
          <a:prstGeom prst="rect">
            <a:avLst/>
          </a:prstGeom>
        </p:spPr>
      </p:pic>
      <p:pic>
        <p:nvPicPr>
          <p:cNvPr id="11" name="图片 10">
            <a:extLst>
              <a:ext uri="{FF2B5EF4-FFF2-40B4-BE49-F238E27FC236}">
                <a16:creationId xmlns:a16="http://schemas.microsoft.com/office/drawing/2014/main" id="{CD435BD7-2D7A-79B3-E8DC-508DE5DD2F82}"/>
              </a:ext>
            </a:extLst>
          </p:cNvPr>
          <p:cNvPicPr>
            <a:picLocks noChangeAspect="1"/>
          </p:cNvPicPr>
          <p:nvPr/>
        </p:nvPicPr>
        <p:blipFill>
          <a:blip r:embed="rId6"/>
          <a:stretch>
            <a:fillRect/>
          </a:stretch>
        </p:blipFill>
        <p:spPr>
          <a:xfrm>
            <a:off x="7845660" y="2955733"/>
            <a:ext cx="425517" cy="425517"/>
          </a:xfrm>
          <a:prstGeom prst="rect">
            <a:avLst/>
          </a:prstGeom>
        </p:spPr>
      </p:pic>
      <p:pic>
        <p:nvPicPr>
          <p:cNvPr id="14" name="图片 13">
            <a:extLst>
              <a:ext uri="{FF2B5EF4-FFF2-40B4-BE49-F238E27FC236}">
                <a16:creationId xmlns:a16="http://schemas.microsoft.com/office/drawing/2014/main" id="{63FDBFAB-7824-C31B-9597-D0181966F8E5}"/>
              </a:ext>
            </a:extLst>
          </p:cNvPr>
          <p:cNvPicPr>
            <a:picLocks noChangeAspect="1"/>
          </p:cNvPicPr>
          <p:nvPr/>
        </p:nvPicPr>
        <p:blipFill>
          <a:blip r:embed="rId7"/>
          <a:stretch>
            <a:fillRect/>
          </a:stretch>
        </p:blipFill>
        <p:spPr>
          <a:xfrm>
            <a:off x="7836043" y="3665745"/>
            <a:ext cx="427475" cy="427475"/>
          </a:xfrm>
          <a:prstGeom prst="rect">
            <a:avLst/>
          </a:prstGeom>
        </p:spPr>
      </p:pic>
      <p:pic>
        <p:nvPicPr>
          <p:cNvPr id="17" name="图片 16">
            <a:extLst>
              <a:ext uri="{FF2B5EF4-FFF2-40B4-BE49-F238E27FC236}">
                <a16:creationId xmlns:a16="http://schemas.microsoft.com/office/drawing/2014/main" id="{33A88D87-BCC3-715B-FBE4-76F377738BB7}"/>
              </a:ext>
            </a:extLst>
          </p:cNvPr>
          <p:cNvPicPr>
            <a:picLocks noChangeAspect="1"/>
          </p:cNvPicPr>
          <p:nvPr/>
        </p:nvPicPr>
        <p:blipFill>
          <a:blip r:embed="rId8"/>
          <a:stretch>
            <a:fillRect/>
          </a:stretch>
        </p:blipFill>
        <p:spPr>
          <a:xfrm>
            <a:off x="7836043" y="4364103"/>
            <a:ext cx="427475" cy="427475"/>
          </a:xfrm>
          <a:prstGeom prst="rect">
            <a:avLst/>
          </a:prstGeom>
        </p:spPr>
      </p:pic>
      <p:sp>
        <p:nvSpPr>
          <p:cNvPr id="22" name="思想气泡: 云 21">
            <a:extLst>
              <a:ext uri="{FF2B5EF4-FFF2-40B4-BE49-F238E27FC236}">
                <a16:creationId xmlns:a16="http://schemas.microsoft.com/office/drawing/2014/main" id="{FBCE8F61-61E0-16CC-E12B-2146DA606531}"/>
              </a:ext>
            </a:extLst>
          </p:cNvPr>
          <p:cNvSpPr/>
          <p:nvPr/>
        </p:nvSpPr>
        <p:spPr>
          <a:xfrm>
            <a:off x="984012" y="2982730"/>
            <a:ext cx="2402199" cy="1270812"/>
          </a:xfrm>
          <a:prstGeom prst="cloudCallout">
            <a:avLst>
              <a:gd name="adj1" fmla="val 71934"/>
              <a:gd name="adj2" fmla="val 38025"/>
            </a:avLst>
          </a:prstGeom>
          <a:solidFill>
            <a:schemeClr val="accent5">
              <a:lumMod val="20000"/>
              <a:lumOff val="8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文本框 23">
            <a:extLst>
              <a:ext uri="{FF2B5EF4-FFF2-40B4-BE49-F238E27FC236}">
                <a16:creationId xmlns:a16="http://schemas.microsoft.com/office/drawing/2014/main" id="{60904F06-D065-7ED0-9EDF-46FC689C66F4}"/>
              </a:ext>
            </a:extLst>
          </p:cNvPr>
          <p:cNvSpPr txBox="1"/>
          <p:nvPr/>
        </p:nvSpPr>
        <p:spPr>
          <a:xfrm>
            <a:off x="1035186" y="3156471"/>
            <a:ext cx="2322787" cy="923330"/>
          </a:xfrm>
          <a:prstGeom prst="rect">
            <a:avLst/>
          </a:prstGeom>
          <a:noFill/>
        </p:spPr>
        <p:txBody>
          <a:bodyPr wrap="square" rtlCol="0">
            <a:spAutoFit/>
          </a:bodyPr>
          <a:lstStyle/>
          <a:p>
            <a:pPr algn="ctr"/>
            <a:r>
              <a:rPr lang="en-US" altLang="zh-CN" dirty="0">
                <a:solidFill>
                  <a:schemeClr val="tx1"/>
                </a:solidFill>
                <a:latin typeface="Abadi" panose="020B0604020104020204" pitchFamily="34" charset="0"/>
              </a:rPr>
              <a:t>Common Abilities (Generalization, Planning, …)</a:t>
            </a:r>
            <a:endParaRPr lang="zh-CN" altLang="en-US" dirty="0"/>
          </a:p>
        </p:txBody>
      </p:sp>
      <p:sp>
        <p:nvSpPr>
          <p:cNvPr id="8" name="对话气泡: 圆角矩形 7">
            <a:extLst>
              <a:ext uri="{FF2B5EF4-FFF2-40B4-BE49-F238E27FC236}">
                <a16:creationId xmlns:a16="http://schemas.microsoft.com/office/drawing/2014/main" id="{5EE77201-D786-F96F-4BDD-78CF952B4913}"/>
              </a:ext>
            </a:extLst>
          </p:cNvPr>
          <p:cNvSpPr/>
          <p:nvPr/>
        </p:nvSpPr>
        <p:spPr>
          <a:xfrm>
            <a:off x="1356050" y="5193588"/>
            <a:ext cx="6400940" cy="616760"/>
          </a:xfrm>
          <a:prstGeom prst="wedgeRoundRectCallout">
            <a:avLst>
              <a:gd name="adj1" fmla="val -55306"/>
              <a:gd name="adj2" fmla="val 52243"/>
              <a:gd name="adj3" fmla="val 16667"/>
            </a:avLst>
          </a:prstGeom>
          <a:solidFill>
            <a:schemeClr val="accent4">
              <a:lumMod val="20000"/>
              <a:lumOff val="8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latin typeface="Abadi" panose="020B0604020104020204" pitchFamily="34" charset="0"/>
              </a:rPr>
              <a:t>Impressive! Is it possible to use LLM for networking?</a:t>
            </a:r>
            <a:endParaRPr lang="zh-CN" altLang="en-US" sz="2200" dirty="0">
              <a:solidFill>
                <a:schemeClr val="tx1"/>
              </a:solidFill>
              <a:latin typeface="Abadi" panose="020B0604020104020204" pitchFamily="34" charset="0"/>
            </a:endParaRPr>
          </a:p>
        </p:txBody>
      </p:sp>
      <p:sp>
        <p:nvSpPr>
          <p:cNvPr id="10" name="对话气泡: 圆角矩形 9">
            <a:extLst>
              <a:ext uri="{FF2B5EF4-FFF2-40B4-BE49-F238E27FC236}">
                <a16:creationId xmlns:a16="http://schemas.microsoft.com/office/drawing/2014/main" id="{E15F8B24-8E4D-201D-B093-E2216EAB2D86}"/>
              </a:ext>
            </a:extLst>
          </p:cNvPr>
          <p:cNvSpPr/>
          <p:nvPr/>
        </p:nvSpPr>
        <p:spPr>
          <a:xfrm>
            <a:off x="8453100" y="5193588"/>
            <a:ext cx="3085342" cy="631207"/>
          </a:xfrm>
          <a:prstGeom prst="wedgeRoundRectCallout">
            <a:avLst>
              <a:gd name="adj1" fmla="val -60535"/>
              <a:gd name="adj2" fmla="val 52478"/>
              <a:gd name="adj3" fmla="val 16667"/>
            </a:avLst>
          </a:prstGeom>
          <a:solidFill>
            <a:schemeClr val="accent4">
              <a:lumMod val="20000"/>
              <a:lumOff val="8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200" dirty="0">
                <a:solidFill>
                  <a:schemeClr val="tx1"/>
                </a:solidFill>
                <a:latin typeface="Abadi" panose="020B0604020104020204" pitchFamily="34" charset="0"/>
              </a:rPr>
              <a:t>Yes! That’s what we do!</a:t>
            </a:r>
            <a:endParaRPr lang="zh-CN" altLang="en-US" sz="2200" dirty="0">
              <a:solidFill>
                <a:schemeClr val="tx1"/>
              </a:solidFill>
              <a:latin typeface="Abadi" panose="020B0604020104020204" pitchFamily="34" charset="0"/>
            </a:endParaRPr>
          </a:p>
        </p:txBody>
      </p:sp>
      <p:pic>
        <p:nvPicPr>
          <p:cNvPr id="15" name="图片 14">
            <a:extLst>
              <a:ext uri="{FF2B5EF4-FFF2-40B4-BE49-F238E27FC236}">
                <a16:creationId xmlns:a16="http://schemas.microsoft.com/office/drawing/2014/main" id="{F33D4CAF-E4A2-B134-30B5-0110D21056A8}"/>
              </a:ext>
            </a:extLst>
          </p:cNvPr>
          <p:cNvPicPr>
            <a:picLocks noChangeAspect="1"/>
          </p:cNvPicPr>
          <p:nvPr/>
        </p:nvPicPr>
        <p:blipFill>
          <a:blip r:embed="rId9"/>
          <a:stretch>
            <a:fillRect/>
          </a:stretch>
        </p:blipFill>
        <p:spPr>
          <a:xfrm>
            <a:off x="503943" y="5834549"/>
            <a:ext cx="760970" cy="760970"/>
          </a:xfrm>
          <a:prstGeom prst="rect">
            <a:avLst/>
          </a:prstGeom>
        </p:spPr>
      </p:pic>
      <p:pic>
        <p:nvPicPr>
          <p:cNvPr id="25" name="图片 24">
            <a:extLst>
              <a:ext uri="{FF2B5EF4-FFF2-40B4-BE49-F238E27FC236}">
                <a16:creationId xmlns:a16="http://schemas.microsoft.com/office/drawing/2014/main" id="{50293A60-0E4B-2374-D61E-C651D551ACBC}"/>
              </a:ext>
            </a:extLst>
          </p:cNvPr>
          <p:cNvPicPr>
            <a:picLocks noChangeAspect="1"/>
          </p:cNvPicPr>
          <p:nvPr/>
        </p:nvPicPr>
        <p:blipFill>
          <a:blip r:embed="rId10"/>
          <a:stretch>
            <a:fillRect/>
          </a:stretch>
        </p:blipFill>
        <p:spPr>
          <a:xfrm>
            <a:off x="7491627" y="5834549"/>
            <a:ext cx="760970" cy="760970"/>
          </a:xfrm>
          <a:prstGeom prst="rect">
            <a:avLst/>
          </a:prstGeom>
        </p:spPr>
      </p:pic>
    </p:spTree>
    <p:extLst>
      <p:ext uri="{BB962C8B-B14F-4D97-AF65-F5344CB8AC3E}">
        <p14:creationId xmlns:p14="http://schemas.microsoft.com/office/powerpoint/2010/main" val="2745016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9" grpId="0" animBg="1"/>
      <p:bldP spid="20" grpId="0" animBg="1"/>
      <p:bldP spid="21" grpId="0" animBg="1"/>
      <p:bldP spid="44" grpId="0"/>
      <p:bldP spid="22" grpId="0" animBg="1"/>
      <p:bldP spid="24" grpId="0"/>
      <p:bldP spid="8" grpId="0" animBg="1"/>
      <p:bldP spid="1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1.7|8"/>
</p:tagLst>
</file>

<file path=ppt/tags/tag2.xml><?xml version="1.0" encoding="utf-8"?>
<p:tagLst xmlns:a="http://schemas.openxmlformats.org/drawingml/2006/main" xmlns:r="http://schemas.openxmlformats.org/officeDocument/2006/relationships" xmlns:p="http://schemas.openxmlformats.org/presentationml/2006/main">
  <p:tag name="TIMING" val="|11.7|8"/>
</p:tagLst>
</file>

<file path=ppt/tags/tag3.xml><?xml version="1.0" encoding="utf-8"?>
<p:tagLst xmlns:a="http://schemas.openxmlformats.org/drawingml/2006/main" xmlns:r="http://schemas.openxmlformats.org/officeDocument/2006/relationships" xmlns:p="http://schemas.openxmlformats.org/presentationml/2006/main">
  <p:tag name="TIMING" val="|11.7|8"/>
</p:tagLst>
</file>

<file path=ppt/tags/tag4.xml><?xml version="1.0" encoding="utf-8"?>
<p:tagLst xmlns:a="http://schemas.openxmlformats.org/drawingml/2006/main" xmlns:r="http://schemas.openxmlformats.org/officeDocument/2006/relationships" xmlns:p="http://schemas.openxmlformats.org/presentationml/2006/main">
  <p:tag name="TIMING" val="|11.7|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customData xmlns="http://www.wps.cn/officeDocument/2013/wpsCustomData" xmlns:s="http://www.wps.cn/officeDocument/2013/wpsCustomData">
  <extobjs>
    <extobj name="334E55B0-647D-440b-865C-3EC943EB4CBC-1">
      <extobjdata type="334E55B0-647D-440b-865C-3EC943EB4CBC" data="ewoJIkltZ1NldHRpbmdKc29uIiA6ICJ7XCJkcGlcIjpcIjYwMFwiLFwiZm9ybWF0XCI6XCJQTkdcIixcInRyYW5zcGFyZW50XCI6dHJ1ZSxcImF1dG9cIjp0cnVlfSIsCgkiTGF0ZXgiIDogIlhGc2dKQ1FLV0Y4eExDQmNZMlJ2ZEhNZ1dGOTdiVjlZZlN3Z1ZWOHhMQ0JjWTJSdmRITWdWVjk3YlY5VmZTQmNjMmx0SUZ4dFlYUm9ZMkZzZTA1OVhHeGxablFvTUN3Z1hGTnBaMjFoWDN0dFgxZ3JiVjlWZlZ4eWFXZG9kQ2tLSkNRZ1hGMD0iLAoJIkxhdGV4SW1nQmFzZTY0IiA6ICJpVkJPUncwS0dnb0FBQUFOU1VoRVVnQUFCaFVBQUFCVkJBTUFBQUM4MUhpS0FBQUFNRkJNVkVYLy8vOEFBQUFBQUFBQUFBQUFBQUFBQUFBQUFBQUFBQUFBQUFBQUFBQUFBQUFBQUFBQUFBQUFBQUFBQUFBQUFBQXYzYUI3QUFBQUQzUlNUbE1BcSsvZHpUSlVSSFptaVptN0VDS1NJcW5kQUFBQUNYQklXWE1BQUE3RUFBQU94QUdWS3c0YkFBQWRyVWxFUVZSNEFlMDlXNHdreVZFMWo1NTM5eXkyZU1tUEhzK2R3UWlkYTIvWEJsdHdWTnRleEFrZDlPaCt3TEpSdHd6OElXYkUrUWZkUnc4U2xoRGlOSXZ4RnhicU1Yd2dzS0JYOWlFTGMzYlBuZS9Qb0I1MnJkTkoyTzdXbVErRVFEMDNzK2Q3N0s2VGlNekt6TWpNZW5STmQxWE40aTFwcGlJekl6TWlNaU15SXlPcnFqM3Z3ZldnQit3ZXFIemhDbXZZbVEvU0QzcmdoNjhIUHVFenhrNSsrT1IrSVBHREhyQjY0SC9BRWhqYnNuSWh1ZlR6YnQ3OW5sUDdtZnRkZ2dmODU5Y0RxOXdVMkNXWFF2LzlidDU5bnhNYzNmY2lQQkFncng0NEVMYlFkdHFmWXp0TzN2MmZjZXYyOGYwdnhBTUpadEFEcmg3VWhDbWN1WTBQWG5mejd2K2Ntdi9ZL1MvRUF3bW03b0ZhL2Z0T0d4dkNGbHk5WDJUWEhlVC9EeG10TTJ0Q21HT25EMzNnMnJXclY3YlplN21BTW1PYnRRc1FXRkxMbi93aUNIcjFHa2k2N2JOREx0bXlMMFRmemplTVdCcmhoT0hyc3J0T2FRZHQ0UVBQdDUyQytsdE9WbEpHRFlOUkVWZkVncFBVVFA1bFMvYTRiMnF1eFl5Z00vYnpaOGZUMUZqTzVGdGEwSEI3dUs1eXR2S1V0RFRDOFVJdGcrVFduT2g1QTNiNkZTY1QybGhqUi9FdFJaUXNxVzYxZ0FqY2NyTjZyNXIwVjcvNHp0Q09mNkhOUzFZSFFvU0gvOWxFekNkVkhQbVZMNzR6NEpJOThZNi9HM0ZoS2wvNEtNKzQvWTZkZklRVHJaWkdPRjZvT1pDN2JSWFgyTzNvYnVnWVpsUDkvRGRPbi9pTVZkZElWbEdmWHYwWGRiM3pSZDdMRWRablZDc2hzY0QyYmFyTDNCaWVVZGw5NFAxdVd5WHpCZ29rM3dUSnRKd2cyRk9ROFU5NUN3anRsMFk0V3JZRkVQdVNWYlRtS2diSHFQcHZFc3pLZ0xHQXNRK1RMQWZzUU92R2pGdjlPTlJpRnk4WVZXT3ZPY3p2QXFNLzBMbWJqTjJKV2l3MXhteWg0c2pYUVRLRGQ1akRmc25JeUNsUkd1Rm9lV0NFbmVQbCtkdlJ1SXZVcTY3VzJZZVB2WmVhN0plamtYa3U5ejNiSnNKbmdhS1ZaU0tVa2pwdzl6QTRUWnhvWmhiWTJVaW44b2VLSSs4emV5YW9ueFppOWFVUmpoNjlJUXk0SFVqcXZCR04yMlVqWGZBSzQxaExmbUpvS1lEbUg5R1ZFS3IyV2N5NlkrSVZtNW9Qb3lpRTZncndUaGJDTWJ0QkN2TUhDeU9QRVhSaTh5aFpMMFlEWml0MWFZUmp4R2hCUnhoZURPRDE3MFVpVitsS1d2SER5VDIwaWNnYW5vZk4yM0VxV0N5SzFhb1kzb3pzVlh0cUJLTUYzc2xxMFRUOUNLTjJIb25DeU9OREJrZW1CUFZvRFRDUnBrNlZSamlHODEzb2lGT3J6RzlZR1NJNXgwZ1AzUlRMZ3VkVkVqMmVOV2plV1RqcWR0ZEhraXM0TTNBZHd6N3d2aWZabUN2Y2dJc2lqNDdzdmhSVDNJT0dtYzRuVlJyaEdIRjYwQkY2d0RsU3hlNlpzR3FMYWtPVE5jTHNBM2RHRFV2d0ZrRHpaQVBLUytiWlpZSnhRY0JkZHhNekJ0NHZTZmI2OXVvcEMzSzdGMFVlTnlZN2hoVFZHQTB3a0taUGxFWTRodlU2ZEFUVmNVQmJNeUtudXQ2QTVJTXpLMmZNZWViT3FMcFNDNXEzeTFkdDkxU2psd2N0dUUvbExnTHZjaWxjS1g0dEs0cjhFTVEwKzMzSnNnMnpkR2FwMGdqSFNOQjhDM3BpeXlpTUNTTlY2SFpoWG52U1lCWnRvNzZSNEU3U3ZwSGxlYjdVTUN1L3pPU0tkUG8wRTNoVUtBL2F1L2F1UjZQbEJSVkZIdHhrUzdoMXl6WnlrckEwd2pIeStQZGd3TTNZZWt1T3YxbGxnNkwxdE9aQU5HREx4RFJTVFdqZmRwTDZKa0VEdjZ4RTFkazJnYzJxdlpUemtFWVJiQlpFdnMvMFlBcXhGaXpieUVuWTBnaEh5MU5samJxZS9BVE9RYlNtRHFtWDd4UERDTUpuWnFJcGpNRVdiQ2VwWTBkeG82c1dtMXQzbDdjZThON21YSFJzRVlyZ3JTRHlnVDBaZXNOQ1FxcTRsN1JVclNEQzBZTzN6RzdzR3BGRFFHdHVSZUlla0FnOFBNVjBvcEQ2VGxCV0ZRR0FZWEpTa3hkdEZ0UFhsSTEwdUtPaUFRcDNDS3czTUZWaGo2bk00b0JpeUdQc1ZnOG1sMjdYVXRGOFJDNk5jSXc0Syt6Nkp2UUZEU05VZGV6RXFCU3drVXJEVTB3TmxUaXd0MTZxaEFOTmFOL3EyNDJDUS9VbVF6R3BUY2VWOC9CaExjNzZLL1l6M1RGdHpEYTdHUEs0TFRreUdlOWJ0bUdXemlwVkd1RVlBZUE5TmV6eFExSzg1UG9LV0ZxaG5nN1l6eVZWWmRjOVFWQmxBSXloZlhKa2hVVnJ4ZmlqbEl0MGVFUHRreFV1bkozd2dFSE5MK1hOMW1MSVIwWDVqMVFYNUFpVVJqaEdwZ1htb1hsdWtlSjFFam8xc3NtV0d0VC9oaXByVWNOUXVRcmc3MDVyYk14ZnNteEQ0WllKck5vV0M4d0UwRGZIbm5mcmRGUUtaNFdRTHkzS1h4cmhtTEhjQksyRThhWnZzTVdFVkRjcFVvOHVKVVBUbGh4S0E0dUE1OVdLaWRrNW5DUm1RRHhzeDBib0F1djdYald3ZkR3YkxhOTBJZVNISUtNcHdBL3A4VUlMUFBlNitjaHVpOHovcEk4NmRJUFZSQldSMTZZK2taSlp4djBtZExiMTNPTTFtR3d2M0JVUW1VTG01b0gxeTk2aU9sY3NtT2RDeU84K09GNFF3OXFGNkNaMEJwMFlZa0txUGJKYnhxV2tyZlFDYklHdUt5cGZBdWlFa2UyRnpMNXc5NGpIcFBDazhIVnZVRllJdUJEeS9RZkhDMElWNjNBTUJycE1ORHN1cE5va0cyeDgySFpQNlRMTVh0RkxpY1NvQTNwWjZpUjVtT0RlcFN1ZndFZEI3ODQ1RHhkTzBOaE1VQW9oSHpoaHZvS2kvS1VSamhrYmY4dnpjRDkvU1pkVFdPZkNVdEJXS1h4Sld2dldzQWRLZm00dHdrbFNUVjBnb0dXSGZvRzNBVWhhTCs4MHBBRHlwVVg1U3lNY28zSTFWSHpVN0JPRnNCdzlDd0tTMW40TURZMVVEYkNGNUJncEVyQkQyS3IyeFFFMjJac09NeDFrL2RESkxpcWpBUEk0T0ExVG5tS09GMG9qYkFxclVrdDh1K2pUOTdmV2lKWXJQSHg0bGV3cDhDeDVwQXJCRmxKaXBIM0FkL1ZNTlhCQmdJV0k1UTNqZmhCZUtPc3FnRHp1U1E1TitZSWpNNTFQcWpUQ01lS3M4OGtlVkZWUDdJdjJtejJpNmdiVmQvU3FScXBKR0xEb09nb0Q0eUdrZ3NxL1dBQjhvTXRoQ0syK1JDc3VnRHcrR2I1bnlGM1Eyd3VsRVRhRTFRazRhb09yQmQxeExET0gwZFBnUERFWC9tekNTRmFBa0NOZE0xUTJBYmlUMUNBWkZ4SUVDM2Y0UXFjMlpkRno2c3d3b3dEeUdEa3hPUzdvZUNGL3dwVy8vR3JFSjR0KzM1UldwWVo4UGNDVmVGL203VVpIZkRhcHE0RGZtQnpKQ2hQWWd0ZUhDbStvQ2hjVWdFbFlDeVY1Uk03TmFWT1dGSExQbjN6SGVZeTRvTGNYY2lmOE12ais3SDFxa2cvSHF4WTkxOFBSQWwvLzBYTnJ5S0h0MzVPUWNSOVRYWFp0d2FabzFQVTh0TFlJUmJPd1NrN0NPWWlyOWJ2QStLWHlHTXVmZk0rSmlDOFU4M3g2M29UNXNSWUlaNm5tYXB4MGZmNldEWWF4MWVzMndlWElrZTlRdHhsdFFaTkFIMG1uSW12alUyYjJEaTBTc2N4TVlQSzZUWjkvRVRaNmRyQlI4MGdYUUw3cG5KUU9rMCtMWmlWbjNvVDdxSE53aVc5REs2N1g0MXplVVBFRFBUZlV5RU4zcWo0QVhYcTJiR3EvbWFLVk5BeVR3SVZmRjJCS09OUWNDK2dXOW1aNTNsMEI1RUcrRTFQcTNjU25DRXpjS1ZJNUU4YjRqcmoyRFNZM1l0WUZxZmdIT2hLMEd1RW5ZRnM5ZWhCbGFqK21SZ1k5TndGT1VqRTk3SktlUE1mMWhxckI2eUNjRzE2Q05xdk52Y2xiUGlkbUF2bHp0dWhVUzQzeTV5Vm5LbUdIMVd3Wm9OT1AvMWIxTjJIMTBURlNiR0VoNWx4WUt2NFFCandjMlRrcnFDQVo2R3N2eXVPNzVaRXM0YWxqbFlvR1lNNXRSNWRjb0Z5eWF3cTVncWZ5K3RBM1Vhdy9wY01OTVNKODd2YStWYkxhZk56SzhWd2tncEZBbm1CTkJVWkYrUnUweGJ6a1RDVk1tY2dPZzhQN0sxaHJHWXpoMTJqMWNZd0hLQlVmWCtlNUpDckVQTEh0MVJueG1qUHZuYjJhWDU2alFYc2lFWFp0QVo3S0cwUGZITG5WZm8rRTN0eFN6SUZPTldjay9rVHdrWWtjZ1VRUTRza1RwT2xBWE5URGFUQnNxR3A0aXJuSm1VWjRPckZnZ2c3alJmQzk4ck1SYWV3Z3hqL1pESDBuWEs5Q1ZZOHpteWx0NFZiTU5vUXdXVDZJejJjYjF4ek0vVGhtS3JBUWxuNzNENzhFdWZzR3JwUFlCWlRyUmk1R05xeURPeGVKMUlnalQxQ21CamVCSjdPUkpXMGJlY3FaU05qazZEeXByaHFlYjV2YjU0RE02YlRoanB5c2ZiVkJqRE9iZ1RRV3JHK3VDeGd3cGExR3dVMTdpb3hDeXB5M050c2ZvL1habHNsQ0g5WlRWT0J3aXBHRnVJdyttbW9MQThBNmtsWDRIYnZONmdjWGlkU0lJVTh3cGdkYkNjY0x1Y3FaUkhoNnNieW0zaFljVUNkM2xUV2lXeGNoVlNqcnFkUFZ3VWswYXBOR0c3Q1RSZ3B2QWx1WWkrTkFOWEl1SU02aE8xZGorRG1rTGFQbUdsL01mQkRXeVBibXRoLzlEUGlqKzJhdW5RcWducm5PWUVkWkVUMFhTVGNUUjE1anpBQUNSYkVjYUgyOGtLdWNTWVNubDZ0Q2hoSm1Nem5uZTk3TnlNMGZFUFRsV0kxaGxQWTRCOVpVcHJneWJBSGpWVHVxYUFKYjZGbnZ0YW02MHdINGh1b01yNERhTzdSN3dDZHhHRFRMMTBHUzZiWlFoM3BIaUtvdW5FS3NkY0ZGVXRpSjVEWFdsTkRBQ2ZBTkRkdklUYzQwd3RQSnRVYUg3RW0xRzRZUEhrVUdCZkZoN2NPUUlqckZseEN1cUt5d1JONE1XOEJIeGd4YlNOSEpWV1o5UitKSGptVzdVOTFuYkF2V3VoQitLMjhJd2w1MjJFelhrUTdVMnpQcTRiYk0ycm01U0twR0lubUZOUzBBTEoyWWJYUU5Gbk9UTTQyd3lWVFcxQ0pkeXVIRThteEh0TEJoYjloa3crdkswY0VYRXZpZVlzVWFQb2tLTDdXUVBRZWloNDBEQXF3TE1lY1hzbmFIWUdQZXJONzluN2t0WEpZYzR6MzhWaDdPNXU2Ny8razZBaE9HTWNOQ2k3REVIR0xMK29wQWtvV0o1Q1hTdEhkODVNQVEydjVVWEY1eXBoS2VUckpOdlYyQWhyNEZXNzRSTmxnSmJHa3hGNjk1UFoxRGwvQ0IyNkQySkxERWZ5T09oQlBjbmlxRko3SU55cXBBQWhYN0RjL2xtSVZLVnBqMG5xc3R5Ry9sZ1RaRXlKZXVJOTRudnFuN1NFaFVlZTRydG1ndVVvaVJUTjV1NXJ4cEhNbExSdVdxR2ZITFM4NVV3Z1pUbVJNdDh3bFRjTWp1N0lBalZLZHp1TkZvUzg5YnZmQjBWVVpaRFR4TUdMYUE2dEZXS0p2dUJLaktPSERUM21hdXBLd2padlg0MUl4dGdSazcvSmJjNHdRZzdiSE54QVE2WWxmSmxrNG1uNjJ0ZUd4YzRmZU5Zbm4rR21ibUpXY3FZWU9weklsZE13eU9CM3VuSDNrUi9wczJvdHRWWVNUeGNiczJsQkR6MEhnSUdlZk8rQjJNNjZvY2JDR09nc0FKckppa3Q1NjhqcWlXMDRDWjI4S1JwcWkvbGRjRmFmZDFnWUR5MGhGSko0VzhSSnYyamp1L3R0SElncmxtNXlWbkttR0RxY3lKN29sWjVROUFUbjd0bS9rcXBjSkk0c1RnTWhURUhTOUExSlZ1cVpwVU80YnVZWlFpZ2NDR0ZVNkJIWVpla0F6TXJJbloyZ0s4T0hOSmM2Qy9sWWR2NVczcEFnSGxwU09TVGdwNWlUYnRIYWZua2RGSTkwMGptWmVjcVlRTkxqSW51bHRtbFdvZEJJWHJwODFzbGFJeEkzVGZjSElma0IyeVFrUmcxNWo3d2FVNlZNVXRKeFNoaWpqUWR6eWlzZG5mSm5xRzFHeHR3WGhPbFh3ckR4ZFlPaEZ3QnZQU2tWRDZSUEovYy9adVJQdkVSMDkvZFlUQTAxZE9IejlHSVB1RjQyNVdKUk1rTnBlWG5NbUVwNWF3MDdENm9sWUhTZGtkVTFhTlk3emxINGhqb0ppZkxRVG55UWhHN2RJcEZCSTJaVTBFdnhyd0dFMGlMRmVmYVVWMmJHRXRlSFFFN1ZlZTlSLytSeVMwL0dYLzRXY1FtT1NDNGJtdThNaTM4akRrWVIwTDVLY2pJUU5KNUcvZEh1RCs5cFBzRjkvTzBQdjhOSHZpQlhLYXBFU1lCQUJWTjZNbEs1YkxsSmN0SkJLZVhzTEZ0aTE5N2MvOGgzOGl6aFJvR0FuZlQwREhzV0lHRVVoN1F4Rm5Dbk9HVlAwUHFNTkVxb1RncnZ0aDNrRHNiS1lXMmJhRmF2QUVha2RsY1BaOGdKSXNOMi8vcSsvNitpNlBQQWZPSi9kVUVmMVczZ0Q2WnFSS0JKQ1hqb1Jra3NnUDlwZGdNRmJZMS9CNWdVdndlU3V3OXZyRVVwcHk0QXZWaG9LMHJFVThMemtUQ2M5U1FsUGV1RlJYbjB4RGZCVTZwUUVkM0k3Qk50NTN4Z2ZXdGhSaTM5VVVWWVlIZWs1d2ZpazgzcGxhWk5zV050NEFYKzdRTzRDbGNBM2pvUDAzanVGeFVTb21ZY3dCWVRzM2twbHp0Q002MERlSHNpUzg1NlVqb3Zrazhzc2dHQ2h3L2RjQmRSR2N0OEc3QUpobllub0p1WnY4RmhDaHNWWTRUYWtHY3BNemdmQnNKVlNpSkFITmU2UVU5ekxmQjhVeEpnbFN2c0RvaEFGcW95c0hSaEdwdzhFeDFTcFJHUDVrNXZRaTI3YlF1UVFmeEx3M2Qzc0VkSnBzYitOVmxNYlhHaTdJeC8wbjM4R29OcWtCNFVNbVcxWXRXMGVXbi90eEMyT0taQ0w1RGRCNm4zMytMcllQRmk5KzEyWE9XTGJqU1QvOXZGNzZPRmJQakNNWlJvZ0l1Y21aUUhncUNlTmxUeWlwbU9FZEgwOFl5T21iVlhQRGVMc0xWamdkUnRVUElrY29SRFhpeFlXZU9QeWJYbVRiRmdZam1DRGY3QjhoNytBK0RHNGdVSGZtZE15TnVNZ25vRzdSaUJML21TMTd0Mi9yQ0F6dFlVU2I1OHRLSkQ5dTRMcmdIMkhUcSt5MHo0VmNqemdPUkFUcmdqREFXMlpXaS82U0JxeWtkclE3TnprVENFOGpvU25kcENsckN1akM1SGRqakh1eHlBdFdBcHhrNVVWK293MjJuSEtOaUZDSVJYY0hBazBkWVR2VGkyelpRZzJXcmsxMnltZE0yQUQ5ckJDbWIraTFGQ0RpUHM5M29saFFDNHdnTy9xMmRGVkVGRXRIb0JQSTdJQUlVMXpKNUh2d2d4QXdiL0hSZ05WY01EWkhHRnhsRDEyOXVzMkhxM1Y2OWVvVm90NGRZTE50Y0FiUGtXL3BqSFZ6Zm9TQzNPUk1JSndpWVhQNzZ0V3JQcCtMZDBHK2JicUVhMUVtaFhZUWNhaWZ3TUFrT2dLdmRmVnNqM25rZ2o3aHRjS3NzUTQvd1BNNit5STNTaUVHWkNUQ3VtQXhOeEJNRVJsbnZkaEJGVTFadHJBR3ZUSms3QkZlMkpYYit6cHJDT3pGVTJqdUN0ZUZKV2o1aXI4djh1WC9vZExtVDFtemJCMzZoa29QTlN3ZHdZZVdiSE9SN1dhK0o1TVBSckFIQzRPOE1NK0xmY0lpaVhTdEJNQ000QWFlMEdTTXZPUlJoMlRENEFma0lFdGUzNUVoTnprVENLZEkrQTBVYXZ1REtNWnZJL2h6aGtBWkV5djhxYjBCNlFOb0FOOVp1VjJYTTd6YklnMDQ4cytyWGc5eGh1cVovQWlGV0xlNkh1cDhGZ2p0WTkwVWtlRW5RQU5BalI1VXJBK0xnR1hPb0JjZEdRd0NpeHR4cEthYzZ6YXd1ZE9IVUttWEVEeHI4M0wxcnhYcWxmZWZ0bDRQQVB0STRYSEEwaEdjU1VKNkp0NDVVc25rcXlBem1NQVJiMWpOUTNwTncveVhsSUlmc0ErTk9LYjRGd0NYd25oVVpwLzhUc3ozM05IS1Q4NVl3dWtTQnV6ZlF2NHIvcDJSRXVVOHdKaTl1Z1A5dVdYV2JlSndYamJ6U0dwZ3VocEJPUDJpUHk0UG9pSVU0c0QrQWN5WHZvUmsydEJ3dXNnSmd5b1lzMnhoQ056MzVBUlpaMjhJSkY5N2FRdnM3ckhJOUo1a1h3OGhkZXVLSHFsK1RuSW9TejZOR1piM2FPa0l2ckltbDBkWjdYejNOUEsxOS9Gdkw0eDQ2L055RnplVTBncWlmY211TmVHaFVZZmRJcmtEemhzaHZDSnJ5VEs0NXlZbnZod1pUVGhkUWpuZkFYLzlRL2czeGRXSEh2bElZQS9kR0hLMTJqak45MHpiZVVXNkViQmU3NGZJcmtJc3NUdC9vcTgvL2Z2bkFpUWlISTUwa2FIWnVFRVZGQzFiZUFVWWFjcDVUNzZNQUw0MVpJdUwvT2JjdXJXSEJJUTZXdnZMei9xY3cxTVZGdnJ2RjNnR3UvMk9yMHBEQW1STFJ6QU1sOUI1SWYzMDIyVGtOMlhuaitWV2VOZU1YTjhNRjZtNXM1RkJzd3RjM2pGeXNNZENwRlhmMmtzZ1lrNXlZdE5KaEJNbEJKWEQrdnhxa2pHUmVWbnU0V2hiVldEaHRUZFdGS01qbFV4a1FoOGRjcWlsTzlkVmlCYTJHWEZKQVJKRnh1YWpCblZGOEc4MisxT2NHWXl3Z0VMRHBSNm9BTjl2Snl3REIrcEVnb3YzSktUdVBoNDcxMld6eXYwS1pBNHhLa2RIOEVkTGZFRlp0WGNlWURMeUxibXpVU2JRMTVJaFdSaUpCdDRIUi9oZlh6QmJuZG9iT1BDenVKL3h0TS93eU1LNkxGdVlsWnhJSllsd29vVHJjdTBYem9YRmNhWWtpSWVYdVYyQUZsREZqbU5iMnBUOUgySThLV3dBVk8xUTFiRVZvaHFsdFVoYjFrZ1VHWkdpQnBXN1l0Z0t2ZTZLSmtHMk5vZVVDWkJUQTFobGpnUWE3TEV2UzBqZW9TcEkzNE1OOXJXUFhkbldyc1NBYlVQV05Zak1uTzVJWE5jV1Zwb2ZHalowOFhtaHljZ2ZzTkNTbFFuNFdqSk91c21IOTVhdDk5NGZuejNqYkk4L0JRYnl6ZWVhNFFlRkxNNXRXNWlSbkp4S0F1RkVDUmYwNEN6WnE1ekZmbG9TZDhsd05XeThYU2Y0VERIbTVMb2NabGJyN0gwamI2bEpILzJ6TzRwL0RsUlFNLzZyT1RkUlpFNG9ZbEJYUHdZeE5YNEZURUpYK1llaFlMc3R6Vm1aQVAxWWZxRGRwZDBiVkRpRVY4UXUzYzZPU2RzNkFtaWJqUmpjbVdjUDVMNHVDRTBBdUxsdVVCbmpqcmptSHhxWkl1SFlndmNYWW5CK0xBTFo5cEVRWlhaeXhoTk9sSENvSGNKMXVWZU40bjJDUE9nNHVOeW5oRlJRSXJLTlpibE5rNlhMc0FwY2dZOTZ5N1M0Wit1b1JKRjVnd21ENnNTUm9JSTZMNE50c21Db3BSZEEyRHFvbWIyL0o0cjEvOWhYWVRVS2dTSnNZWGhFeW5NRjVkWkU3WVhBdnowMktNSlVjTU43OGswalR5U3FZYi9Rb3Y5NjBYL29tMjJhbytCODVZd2xuQ2hoR09SQUhoZE9GS2ZuQTNwb0M2NUJWYS85UTFKN1BubHlqZVBWL3Z5anAwLzhyVlVsbTBJa2lzeGJqaDlVS0xiMnpwZ2pkeThxc05LVC9nUS9wVlhjQmdxU3dGQWp5cXlFZTRTT3RHNGs0TSt5Q1BaQ2JkNmVjZ1RwNGljbytldzE4dEV2UXIyU3phc29SODVrQ1htUVE0ZzB0Vis2SE1DeTRNeUxwTDhpUVh3bU12M0twQkRKSWd0aXNZTUt4YTR0ak9XdVJ1MHFpU2ROM0x5cTZ5a2NaSW9EUmVqSTduNTY5OHdFQXpaUng3d2g1UWlTeFMra3NNdHVkNjJ2cll1U0pTdW1tc0pST1hJbVM4aURISUx2N21FSy82bkZsV2NmK2xvcWtvMHdORU1WZG5HWXpxUVF5U0tMRm1NSEZZcGRXK2pLeVYzdUttRXNyMHRXNFZrbENhNjZJZFZBTzFBU0srRWVvU091MjVWUWY1cWlPWG02cVU2Yit5ajJlb00wQ2hHak1GUktNaEhNNkdHWEkyZWloRENEanFSUTljeFR1cXc1MVgxT1RybUpyV1JTaUVTUlF6S3hnd3JscmkzVTVhNVNuamJEMUFsejZMTzhzYkVPQzg4NUxtSXQwOVk1YWsvcEozYk1EQXZWSWZPbVBGN2dpOS80TXFFQkN2TURrdFRnL0ltR0o0QWliS0VBT1JNbGhBY1NGZU1GOEtKb0VXQXlaY25FWEtMSUllbllRWVZ5MXhiVUliTU05WEpQdWlZQ1YyVFA1V3JFZXNRT2lraHZnNjZPVkZ5M3k2NDBvN1J5QkRzaHozRDQxSVp3OEEzYWZrL3VuR2dtd0syR2xaR2NMRWZPUkFtSnExdUxDQVFreXpPajB2NEVUa1EyaFVnVVdYSWRONmhRN3RpQzJvQ0FkdXp4QmpxNG1xMkovU0xaYzQyUFpQUHlQbVJPbGl5S3VyczZzcTRjc0NqOFdlWjE1WlRmQzkxV3NXL3dSNFJJRmM0TGRraGFnZjNyQ3B3RUtFZk9SQW5udFlPeW1tM3pNNG5BaytGTW9pM1pGQ0pSNUpDcDJFR0Zjc2NXWUFNeTR2VWd5Q2pxODMzRHZIQVh5RE1HM1gxUnJQLzNvbFZISTVnUUdOdSttWFB6eEV6bmw2ckx4Mkdhck1HcExPTFp6NUp4c1BhOVY2TWZMcXRtV3JqeHRjUXk1RXlVY0N6M2hIQjA3Ynd6bVYrdkd5MnY2U01PSTU4bXNpbEVvc2hoczNHRGlzV09MYWlmSzErVTNuOFRvMSs3OE1jZnl6akdPMTcxSFhGWC82dldVYUlxaUFIZ1VJODNxb3Y3aHhyT0YvSWxhZWtJYnVCQjdFMjZQNmo0YlhGS2FYTVM4UnlXaldLa3k1RXpVY0lEdVNlRVYxdTNER1lMVEFUR3pCTkpPSnRDSklvczJvOGRWQ3gyYkdGZWFyVGFWUTVnV3FzSzcyRkZobCtnNXJab1hmOWYwNU9Oem95RHZ2UGQzNEF6bWxkLzkzKy9vekZxOGpON09pc25DRTdZMnJ4cDhGLzJPTENHdGpEWTU3RDQxM2t2L3FDUU1uMWRNbjVFdzZsUVdYSW1TOGkvQWlKNGIxbnpVYXBFTTBQb2hGMGYzMkEyaFVnV1dWQ0pIVlFzZG14aEtGM0psdHdKOThBVzRKTUFlRzNvM1dURnNlcXhEcjF5NUtSLzREZklhMS9oTFJhMlhZQVROcUhrTUdjTDhsWC9qdmN0S3RJcVBGVUFibUtFcGpTdks0NVRnZExrVEphUXVMcTlETktraXBzSllWMzZxYkcxc2lsRXNzaWNTUHlnWXJGakM3dHlkaitRaHlFMzJZMXFVK2dFMlhPdE9ZcmJ6QkFGZ3NkUnRxOSs0R05YdDMzaVMvZVBPTU1GL0Z1Vi9oLy8xZ2NuMkdFdkdpZUZCNDlCdGkvbkE4TFRlcGJBUzJseUprdElnZ0laTnora0k2WUdnenNwVFdSVGlHU1JPYW5ZUWVXbGppMTB3ODBrLzNBUVIxbG1kNXNoMTV0NnYrT0VWRmZWcTBrcEVzWVZyeGJtSW5uZTI5NGx1S2krSUNmKzZyTm5QMG80VytlRzNTRStvU3pzWm5HUlpDVjZMMGJPUkFubHNnanhRZmZFbFBLYUt6eE9pYlZrN2FoRWtWR1MrRUhsY2pxMk1QZWVZOUVCMzM2UHVIdmVmelFmM1JId3BsdzBJQlIvS0l2RCt6RFYvYk1xMk1sT1dSRU5teEZNRDdpTndDbmx2bFc2bkRLQUZucEU4Z0xJR1lTeFFuaWhkeXVDdzRLeWx0elBRUnFVWjk1UnNZTXF5RHEyWUhCakp4WmtXTjV6Zi85aElMWVVkcFhKMDc4em1odzNiOHh2aWVrU0RsdnVXYVNXSXQ3V3NWQlNraGRBemw0WU9vQ3ovM0NXUytFNW4rS0RaSzk2MWgwVlA2aEN2R3kyc0NZMzFsN0xuc1RYRFc4N243NHJyTldLL01ESGdZeXFGVWE2RUVJM3BTUGNkUjZrS1lSK1NHUXRLalNSR3dPcGc1ck5GcXArYU1uV3oyMEEvd2RadHBTNXlUdWpoZytrRncwdkFPN05xTTJMMU14eUdBLzhKSDNQc0FRR2U3S2ZpNkNkT3FqWmJBRmVkNzZCYkZjRzlzUE1TNFdhZUw1ZFYvbHJGVDc2ZDhZK21DK3hjbHJ2c0E4ZGU1WFBzVENFVUE0VCtDTGs5YUpJVHpDb0dYL2ZlWm1kUGVONUgyL3l6NnhTTVZwcDhUR0tmTEhodCtISngyT2N4NmNRUEoxNmgzRHg1SVhYaTlrMll6UnlWZ3FUdTdhcm5SY1hrd3pxR3ZrazNDUjh3RVI1NnVQSG9jeXI2c1JielBMN0tSVnN3d2NCdHpqSFhmaU13UlgvL2ZjVDl4UHlXdjJqSzZlUC90V0V5UG1oMWI2ZVg5dEd5N2tNNnN0djl4LzZ5V09ERGlTcTcxWTUvd2QwRkkrMkNrNlR1Z0FBQUFCSlJVNUVya0pnZ2c9PSIKfQo="/>
    </extobj>
    <extobj name="334E55B0-647D-440b-865C-3EC943EB4CBC-2">
      <extobjdata type="334E55B0-647D-440b-865C-3EC943EB4CBC" data="ewoJIkltZ1NldHRpbmdKc29uIiA6ICJ7XCJkcGlcIjpcIjYwMFwiLFwiZm9ybWF0XCI6XCJQTkdcIixcInRyYW5zcGFyZW50XCI6dHJ1ZSxcImF1dG9cIjp0cnVlfSIsCgkiTGF0ZXgiIDogIlhGc2dKQ1FLWEZOcFoyMWhYM3R0WDFncmJWOVZmVDFjYldGMGFISnRlMGw5WDN0dFgxZ3JiVjlWZlNBcUlEQXVPVFVyTVY5N2JWOVlLMjFmVlgwZ0tpQXdMakExQ2lRa0lGeGQiLAoJIkxhdGV4SW1nQmFzZTY0IiA6ICJpVkJPUncwS0dnb0FBQUFOU1VoRVVnQUFCa3dBQUFCT0JBTUFBQUNReENkUUFBQUFNRkJNVkVYLy8vOEFBQUFBQUFBQUFBQUFBQUFBQUFBQUFBQUFBQUFBQUFBQUFBQUFBQUFBQUFBQUFBQUFBQUFBQUFBQUFBQXYzYUI3QUFBQUQzUlNUbE1BSXUvZFZCQ3JtYnZOUkRKbWRva2dybmZ2QUFBQUNYQklXWE1BQUE3RUFBQU94QUdWS3c0YkFBQWN2a2xFUVZSNEFlMWRlM0JsU1ZrL041T2JaSkpNa2hvS0ZkMHlZVmJBZFZuUE1NTnJlZFNKVWtodGxacTRJQTlaU1Z3RXBMUzhBV1VYU3RjYjJWSkFDbTZXTFdFR3dYdkJQeEQrOE1iUktsWkxUYW9RY2JYMGhwZi9XTmFOSzdxVVpYbkhHOWlkN0t2OWZmMCtmZnFjbS91YXVTYzdwMlp5dXZ0MGY5M2YxOSt2Kyt1dis1d2JuR2IrNjJ4d0RLNko5bzIzWHJ4NDRlTEZpL2VmQ3plT0FVUFhXYmhHRWxqeG80UmR2a2J0R1dpMUV6WnoxMkV5VU5rK3ZZamRUcHIwanJ2VmRkY0hxMEsxdm5zY3hEQjc5OXZ2RmV5ODlPMTNMK2VWbytKWDdtMWYrTmVNMXIvdW5kSEJSeGFzREROVzdqdjJyQWM5QlM4OXU2ZGlJMVRvanZkR04zMWtPNzFCU1FuL3RjbGQvQ2NVbkNZMVdyY3B2UG52S2VseE95blA0ZThoYnQ2Vll3NW1Lb3hGakwwaWxZVy9JQTdaUWMxa21HU3ZXSld4bjJCblRYcFBvV24yblo3S2pVNmhCeUFkL050TmE1Rkh3dVdETDh2YzQ2VURDcFVoWWtjT3MyRWlLYTJHSEtTREdjNW9EcHJxYTJLeFJEci91aXI3QTk5VHBHRWMrTlNmZm4rWlhWSElDSUpKc1B5Ym4xa3Qvc0JQQTJLMWxISkhUQzZXWGZVNFlzR1J5Zlo2QnAwdjNzWU96UXdSYTV0UHdrREZTLzdobWNIUC9QbTNHWHVNY3A4QVROcEd3cHpBR3hoN01rWXB6NUVxWTFkeTNQN1RvaXZHUTdicjVRTG13TTE0VUtnd1l4c0JKdnA2eWx2cXlJbkZyK1Y5eUN5RWJJL1kvWEgyaEo5cm40VExXbjZNN1ZPeEdVcllwSkIxbGRtalZpemZRUXlvaitTWGc1bVFMZlBXeTg1TWNOSmdoM3lRbTJEdEJmWFFoc20rU3V6cGZnT2tsL1BaNUpKc3Y0S0xLd2V2aE11RUNuSEpjYWFGbUl1emlWd1B3SEZCNUJzbXQ2dDVIY1BaY3B3eEhqdkYySE5FY3RWTUp4Wk0zSjcxa0VoTmVzMTdJNjRwamsyZW1uOGtIeFRsWkJJRU8zNjhleVZjNW96elA3dUNMYks2bUI2SUpLdGhuczM1ZUhmbEd5WlZ0aVhaYVhyZEtuVzkrRmhraDRweEE1TTBlMXptbk0zMGJaU2hHRC82ckp6UEppZTFXRENpYkNzSldYZXZoSWwxY2FrbEliZTZWRitvNGcybVFybS81eG9tNk5xYTdJRXgzZDlXbDhDU1VPWXhzTEVybjJpWXRQZXN2SjdnVHVhcTdkM25QL0dQd2NtY3c2UXBsdURFZktpSEhFc1VmZ21YRlVwdTBWbGJTSEpYN0dOc1ZUL1BlU0RYTUJrelhqcjA1M0tpSzZERS95Y1RDOXI4Z3FjcjVOMTh1SnNvRUU5WTZXdzA1QjBtb2ZHSU4zMVdsMS9DNWJiQXlhZU12Q0NJaE5VMTZaMmZUSmtjaFhJTms1WVp3QUNEcFlUWVY1Z1pJU09tdkZxVDdjSlgzbm4rNDkvcU9OUTEyZ21LYmtMT1lUTEhoSitMMkZwa0huYjlFaTR2M1hEWC9iZis2cXN0YVVEK2xyREZnMm5QeUdVVnlWTXcxekFKclFWSlpNd0hMZjlJK2lzcG9heTFZTktqRHJxSUhUaitNQm16RmlSWWhkZHM3bm5ZTCtIeVVpSmowQVJNMUVDa25ob01xcFM4M3ZNTUUyeUtYTlp5THljZDIzU0dZbGxsd014U0UrSHJNRkV5Q2VyTXJMS3haRnZYRDJRZ1JjSSttSENyYXp0T29MSVJqK2MzbG1lWTRPem1scFk4UmpNZGxnRmFxeStveEIydEJkZGhvbVFTbEN6SEIxWjNsL1VER1VpUnNBOG0zT282R3lmUTJvekg4eHZMTTB6bXRlWkQvaXZHbGFWNkF5YUY4YldzTVNZUHJGNkhpUkpRWU84dGp5YzNDSU1VQ2Z0Z0VqUWdiZVZYbEJXc09MRFI5ZVl1VUxFbGxiUFdBeGtidXNsbXR0QkppK2k0VlJWRGo4dU53T3N3VVRJQk1veGlZK3NqY1I0alJjSmVtRXhCMnNxdWxSVXNYbFkxNWYyZVo1aTByQlY2c0paMGRkWFJiN3AvNXZVSzh6cE1sRkRnNkhwS2hZTWlUaS9xaUF5a1NOZ0xFMnpvRzZlN0tIL3k5MTJDZVkxWFBHUEl5UEV5ZlkrM1NWWExuVW4yZ1RTcWRONFZHeWF3d09SdTRkTVJKcC9iMDFLeEFsaDJQMm1pa0phZWUyVnFpb1M5TUNHek56a2ZHZks1RHVVQ0pqdmlIS29yYUhUTHNrNERUQjdURVJGb0lvTk9ncjlURHBaUFE1ak1XTE9HbGtoQVE0dDFJZzNTcWxrUEtaZ2lZVDlNK051d3l3NkZZeExOQlV3YWxrZkx5SjE4S3pVZHhXeGhEQWlSMm5KZ0lnZkxweUZNWmkyUGxwWVk3U2phUTB0bzI3QThWNXFFL1REeFdGMVdYZmtPNWhnbXRDMnlyYVdQMmNKZGdUWnRtSkJmdjhaelg0ZUpFbG85OWg1dVpEc09lWlkwQ2Z0aFFyc3d5ckJWTlJ5WGV5NWdzcEo0NVlmRVA0dGVXZEQ5QUppNEp4VlhrRUUvSjVnSUE1M0Q1RTkrNmNJOXByRE9GUXNjbjEzNDhZUnNPS01OYytZTjhTanhabFdhaEFrbTAvLzFvUTk4TlNZdWVpMDA2WldQWjhsckxCY3dxVnVPWHlObzdJZkZZZUtlVkt3amc4NU9NTm5uTWNDa1VFYU1IUXJZNkN4dTRQakFaTnB5L0ZwY05sMlluTFVlSXBnbVljRGtlMG1BN05QeC9DR1MxRm5UK0pPOHgzSUJrMFh2RWo2MnlVNnZZN3YrekVYMG11NGZQSmRnQTB6SzdWOS9adUZMelA2UWhNNW9Bc2NISm9YRXVvMXpXWTVwZGNUWWttR2VRbWtTTGk5TnN1ZjkyT29ORVh0WnJBQ05TL3ExbnRpVHZFZHlBWk0xL2E2SUxXN3lyQmk3aVdZTCt5bkNzVjM0ZVR4ZjV4a20yODg0V0taUXA1ZTFqdzlNaXN6N25tWXBCcE5xNHJSS21vVEx6NDVlU0FJRWpEYm9yaTV1ZFhXWW9sWGVhM3gvOHhmU3JzLzRXamJpTVBuNmU2alI4OEx4KytEYlloelF0bThtVEdLRDRTSnliL0x5ZU45a25RZGdVNGdBanlYL0hBZVluSHJKS2pFbUhMK3pIK2NSelNrNjM3S1JrakJKazNDNUxiMGxUY2R0RWtISUZrVmQwY2dGdUZjT2pmVmRQcHlQTmt6R1dic0dFWTl4SDlVYm5YVm9zaFBqU2hEZ0xJYnhHSzhnc3NXN2ExSmJJQ1dubDUzZVBBNHdXV0UvUWx5RmorRlBzZUs0UWhJd2NUWm8weVJjVmtZd3BwdDFJcSt1SFFqNUtSVVo1VHY1OE5LdVRVL0RSeHNtbUE5STZpZHAxcGdPSGF1S090RUFnNHd1RXhPY29zU3U0cm1NNXdvbSt6Snh6WHF1OGxuMzR3QVRzRTNjVm1tTS82eHJWYUh6TFdCVVl6R1NRNXFFeXdvS09PQVNzK1p3K2lVZnMwbHdKMXJxdjd3TDF0R0dDWUgrUHVvdUFLRGxib3pFZ1JHUFVTY0g5S3JRaGdqUnE5NU12dEE2cDFlWjZOVXNFK0U0d0tTT1JmVkNFRlFBQjlMaGRTVU9mcS9HZ0JHUFVZYTRURTJzSmNZYjVFQ25nTHE1SW12K05xbjVEMVZjNVJzdGx2RGxUa3dJazFpYzR4c203ZVZZNDB5M1VUTEZZajJHTkt6aGwrZ1pMajdMbnVYQm92cXlKMzJGVFVPR1A0ci9PUTR3b1UrYllzQXZYdzRLZ01FUHhSbEVTbncyY1FhTk5BbmZzYXJvN0tncFdpWXMycWRmVktaamNCOXhtQVRBeVNQQlhKdjJFZzkyNC9LT0F5UGVwU0luRmlka2s5TTE5UWhndENYQzVtOW83K09iWkJrNkRqQUpDQ2ZyUVd1SjNnZDVoY01pWUdJQkl3NGF5dHBad2hpSUhyZUpuajQrNy9YYWJBV2pEaFA2Q1BETnB3N3hudDNCY3F6aHduSTI4NGNQSm5ENXF0bWkvakJnc3VsUUFOVmttc2x6TEdBU0ZFcXN2ZDNjd21xYk8zRU5lekRGT3NBa2JRbHZhSURxRlJNTGlwRjVmOFZLem45dzVHRkMrNzNmdUhJcGlSSyt3T3dBRTJCbmwvZFI4UXkrL094WTVualFqRmtkYm04ZUQ1alFrWU1uVno0Y0psRXlBSmpRUHIyMndHajYyWFNGT0lqNFE3dURvTklQamNIQ1pDajh2SVcxMit5d2x1QXlQdGJSTG5zaVMxQ1ZOc0hVZDJpcmJOL04wSEE4TlVIeEw2MWRwM0xiaW56QklOS2lBaHhhUjlHdEJ6MEc1NTdmWThHc1lzVVdDMFAyeVdTVytHd1N1WTR3WnlEeVNaaE9mZTBhd2lVMWVadWtRWVRDclVGUTZZZkdZR0V5SEg3ZUV2cFFFcERpRzkzMWRXSkFlV29RVHlIYUlGRHR1WkphY1IwWS9IZWZrTk56V1M4d0dUS0Roc25ZVVBTcytCRHpvWVJzVG10dEVpVmcwbG5DdERXMXJzVXhwNzdZckZNR0V6RGYzQnNNdmU2cERCWW13K0VIcTFESFJjUDVwRTMyYmMyeEh5YjRRWUlycnc1K3J2UW9YNDR1Njl3eVVIY1BnaUVoN2JKdGNFMW4wRENaZDQ5djZwcjZDanpnZWdrRnRYSnNBUjRsWU5KWnd1UkFYTkpOYTVqUC92TzBpZml4Q1oydjI4QncxS3FiVnVRQUp0Tm9ZOEpKQXg3SkxvN0J4S3RpR0VpNUs1bGdaT1llS2FJZEpNYWtOUkVpeFgrOUxKWlJSdklCa3o4R1I2NmZrQmhvdWpBNUcrZXhzNFRwRTl1WFZhSHB1TmNyQ0JiMUk1V2x0L3QxbUhTVzIzU1Z2ZkpLbVNXTmRyS0x0M1Y1d01CdnNIenhYdmJjWGI2SDRwNGdEb0lka0ZqVkpOekFOVmpDRDJVMitUdzdhSDZBdFNFRTUycTRNTm1LWitnc1lZS0ozbnJac2Q2NTVvVHFTM0Y2dmNhdXc2U2o1TWFyN05IWlE1eFV1Y1hWWjVyd2E3bzhQUGp1MjR2NkdRWDA4emVjK1QzOVlCRWtGblRNRFJ3VG1OeUdzd2lOcmMreTlqZGRCdXRtWHdtUE1KR3V4M1A0SlZ4ODl3L1hWRDU2RFZndGI0cWh1M3hyT3JCVHBicTlYNGRKSjRtTlJ6ajllT29nZUNOT2R6azRvWkZzV1plZjczRG9iazE5UlNTeWZETTdJTEd0U2JpQjR3R1RWekdjZm15ZXhibEg5cDhPaDJEZjh0TkJGdnZ4REg0Slk5NStRdVdqSEdwLzhZUTVHU1FmbDlkVnZ2N3UxMkhTUVg2ekVXTy93dytyTlBIcE5RY242S0pkWFI0d3NicGNKK3RBWGZZbm5XeGFVcWs3aURoRTFTUGNqd1ZNdm9RTndGVTZyRUlMamZkWTNDRUltV21GZHo2aklqS2l5SzR1b2lUY3N2d2V0dEZWU1RnNW9uMWR1Sy9BRUdBeVkvdjZZK0dyOEw3Sm9Qa3BWdmtjTUlGMTlreVV3QUVlN21ueHI1blpYNmZaZ2FaRUJ4YmRldnpqSHptd004WER4d0VtYndLN0VGTHBjaEQ4R1lMTE1RNGhDMk1uNGJSdndnQ3QraVNNUkQwRmsxa0cwblJOSnM0Q0ZTeU1pVHc5L2gyMFd1R2RnaEFOVDdtTVRwbm1WanFZOUNiblVVS0Q1Z2RELzhFMmJlNHU4QzBRWncyT1lXMWZ0MnBIOTVkT2lnVktzc2RoTXVpRFh2UUZOb2VtWGVZNHdBUXllamw0cXRJQ0FpSllzdm1qTThOUDZRU2FHSFJFQmxCNlg2Y3BDVWZJV0pPcHRHK3lKTUt0ZzFXWnFHNm5aTGE1Nk1Yb3YyRG1mZUZOLzA3UHBuOHR2Q214VGxLRmZQZUVXdjNId1M5UXZpOStyUDJIUkRuNDNMbjJwOTNhS1QzMUluaW5YWnVlVWhVYkpuM1hQbWgrWUNoc29ORW4rT2pWTUwrTkpSaFpzZGVjaUd4NStOTkprVFN2YURiUnZwbUd6YjNPcWdJOXdLUmZDU1k4WGYycVdGTjhMQ0tpQlFRY1YyY1ZiL3dPSlRkdUQwUVNya0t2aEt1UW9OSko4b1d0UzFyUGp0Rkc1SVNZbllyUkJXckVUT1hnZHlQcXp1bnE0UWYxTDZPNlpieHhwOW5CYXc4clJPZ0I5dEszY3ZZK3p5NjgzNW9YdlRTY3hEdlJjUC9WOFgyVC9tc2ZORC9GaU84cnp2TmhxVkI5TE03cm1vMk1wbTBmeFBOUkRDYUYwQWphV2Q1WHoxc3g0MXlscW52M01PbGJnaTVNK2xheDE3YVhpUjB4Z1Q1THp3S0NSUWpGSUFORGtySEF4UFBBSytHU05RZlJTbStYWjY1clEweVdwUjhKNE1HcEp4SGFENXBZV3M1Uko1U2ZYTVhwaUVSZHVsZ3k0S3BWWlc4YzArQXBXbXExZ05KSmhybXBaQm5nU1FyOXBsU1Urb0JRLzdVUG5KOEM1MjllZElXSUdJNHhNU3pwV0RscFdRZkIxdzlyTWdPVVFJQU1IV3UyWU1DOW5sazBKUjNvSGlaOVM5Q0ZTZjhxdHNEWmtVdDFFZEVNQmxYTDVzU1d1M0x0Nmd4ZUNiZXNMUmc2QXJSSzJRc2VCMG9rRE5yNk9ud0YzNTA0cE1xcnJEYjFDQlVJeFV4RFJUdGZqbHBOQTJ1b3RuUWZTcDVFdDFab3MzOHMyZnJPaEkrY3c0TEpBR29mRWorTC9wRUNxbStVUExJR1JzVTlaZzdsL2NLU1pKTW56N0NmVlkvNVZzR1dpYm1ocm1IU3Z3UmRtUFN2WXB5cFFzcmczVFRtRTB5a3BOWHFsZkRPZHprd09HSHNSb241NlBaa0Y4MUpJN215QUIxK29yeEpCVEQ0aTUvUUtwa3BuUlBLL09PbzFSVGdITEt2WEtFeW1KK20rT0g5Q1d1WmxVbXNwNGNXVEFaUSs1RDQyVWw0NURtdnNCa1VDbWg0VWI3Tm1mZitoaFRGb2xtaDEvVmtFeTVyUWRIbVdFM0hFb0d1WWRLL0JGMlk5SzlpbktzWnNVSkpjTGpHak85clhwbFBXQnAvWUZ0azlVcDR6QWc5Z0lURkpGMU52bWpTWkZ5UkM4RFJQR3Z6TU40TmU1N0lXSlpMbWtTVGZBbU9XaTFpYUdNczNLU3NzNnhkM3FEQXBMWE1vdmhnTHdzbUE2aDlTUHpVVTJSYU5xS0I2MExOTEUyOStGZ0JET1RJVjlIanFYbVJtenc5b3ZmOE11MGFKdjFMMElISkFGU01zelp0QkJWakZZYld1a3JBUUNKbGhUbEVPY0I4RWpiZkV1RHZ3bThTZ1NsRFI5R0RjRGtpNXJBS0FSeWZ3OU1iYXNvcVdWTlhvMzMrL0xtUXVtK0czWGorZkxpdVNLaTdvMWF0UFZwcXRubHI0VU1RMDltRXRpYXFaODZEQ01meUNpaWY2V1lWcEdwMDd4Wk1PdFJPeUFVVFo3Z3dkNGd6c1NhMktRNkpILzhYNlFNYXkxVHRzSy8yUkpoOGZXS0U0Nzl6SnJvZWJweXpNdXVhR1F4aE1wQUhLTzA2R2t5ZU1NWDdsNkFEa3c0cWRyS05Eam5ISjRSeDlNMjVVSXJBdEVpR1VyNUlqeFdGMnZXZ05iRFNKd0JHVGJJK0NSZDVoWUp5S0xkUXlrSlhyWXBuOFlnVFBBRVRDUlJyL0ZsTFRlcFZhUU5UNnRkUm40RFBEQXF4OWk3UGF2M1JmU2ZTb2dYNnRJSG9ZNEJScktoTzZoSHZYcUoyNXVXVTkxVVVmS0ZGcWRkZzFReW9IV3JIa2R5SWF1VUN1VVFoc3hSV3RRK0puNlpEVjFVSEdlM0s4SnIyRnBNclM4NFI2QjNaZlhpUFpGdm1uRFNMeDZiR2xxSVl1eDhCSmpEb2xYS2hhUDhTZEdEU1FjV21JdkRhdnBFNHc2RWU3REV0eDlwdklxZTBkRXdhRDdXMHFZcnhXUTBrSlpEYUZCbTlFaTRMeFVRT3pEdWMvVlBzUlNLLytsdDhEU2s4SDVEV1FMYWxla1JqTWJUdDZPS0s2a2cwOUt1S2hybnJsdkdrSWs2Q28xMmJQS0tIeHpITHJveHdja05jTStHakN6TFkxdzNjeVBQbm5Xc1BndGZwRlVDVHZkSlQvNUQ0OFgrUkhueEgrajJna3BwQmFDbXFXRnBqN0FWQ09pVnIyb2hVbDJKRExUa2hXdEk4QWt6bXBXWEJTdzFBZ2c1TU9xcllDVHFKSXE1TDdGMVcyK1BCbEMvUzA5YUdzRjMwQzJ4VUxvSUVvZHY4OGtwWWJ5VHVTS050aGQzemIrYjYzNGY1Z0M2bjZ0Tjc1T0NTeUFxbGJ4S2dSTEsrWVB4dDhNaVVIdmYwTXdSMGEzaGk0UmIrTVlzRkhobFR2cm8xYTd4U2N4ZHlsUGQ1dGo3LzhBK0xpeE54bld1bldoVm1LNWF0WWRvd0pING1ieEl5TVJYSjBHbWw1NWlFbGRqSlJ5bG5reW4yTFpFUlkwNU5GMTVVdlh4YUdjcjZVVHpRR1NiMDJSTDJaVlZxQUJKMFlOSlJ4ZWIxNkJCTXF2V0VhbzU5Zi9kOWRzeUVDNkZhVk5TTm1oRlRtektQVDhJRk5YZWdOSit0YVFQZmQ2blZJaGJjNjV3ZWpMeDlIb0FSdk0wRDRnL09qZ2djbFY1Z1VyL21JZGxlRnMvblZjY3ZxbVhVaWhrSW9ReWFTblZWQjNzTXpENThsMFQ5aFhmODFqSW5rbGs3NVlEeHNrRDNpUU4rbzJBUVhEdCswRC83dkFrN0NyN2laMDhraG1kazcrQjByRm1Rd0s3bDN3c05ZQWhuVGlZZGpqNis1ZUc3c0psTTEwdmZmdmYvOEZiZ1QwOFNQQ1hveE5WQ3ZiQ1pxV0oxczdZNHFaVlN0ZVVvOXgycFpwRGtoc3JmUUVOMlpjUW40YURlcnZISGwyVGJvQlhlNjdJaHNzeURHaDJZUHVRemNXc0l2RTNKOFkwblJqNmFteUwvanVwUWpZNnlrY1NrR2lheHEreDlWVS9RT09KZkRMSG1FakxLckozSXdyR3dSZmZLSnYyVlYyVEltTkNtZUpoSnNYOStMZ2w0UVB6N3NqSDg2SktzUEdnZThLRyt5UTRYOUdOYVVINFlzV0xaekVEV1F5dVlQWnVzR1Y3MTlCVUVtZndTYlo4RXlVNU1YRkpqb0tmTHZFMWVGU3ZyWVQ4Z0E2MzdDMk1GNy9vVk5TcURCQlREcUt0UHd0UHN5amJ5NFdNMVltRjJPdEY0a2FCYWhDWE1LbSthUnNlWVZRTTl3VDdtTHJva1dxZUl2QjZFdzBwYzdFQ0ZicTJKaDAzbDE5VG9DSTBrVHBpSmNUenBwMWJrajNxZmFOOTQ2MFYrM1g4dTVMSUtNbXZuZEt1TVJ1clh4b2JoYThoUHNjUnVXUWpHcTNLQzRFMmNyWDVhaVFBNitkRy8vU2tZRVhzcWhlNkZDbnZlTi80WnFiOXRweWJESFdDaXhYZngvQm10VmoxSmNQWitwUVlSVTZIem54UU55bGF4eUhDMklyb3d5VVoyeXV0Wis2dEJjQnVURXdUUC9PQ2hrWmRQd3NIM3NmWTlQL2x0b0draG03aDhPcVVXaTFoS2lhUWRya2FtTUt5eDV3VEI2UlM3TVc3TFU2bUtTb29rT2pDYTdDcHlhOGIrbWhUK01QVmtRUGZNMm5rZGk3VG1LNFQ3L2dwVjQ4M1RUSW9ENElkZWxEL0hHRloxM2dzZnc4UGx2cmNIV05GbDNtTDBsdTFnZFBuTFpQTExpMlJLMEZtYm9FQ21pbUVsdkszYVVhNnBVSGQzdkNoL0VMSzJBWVpUM0N2aDI3Z0FyeHl4eW5sbEV1dDFka3ZOQnFveVd2VE9oTHNxR3I4bjFVcVppTm9WQU5mWHFpclVrSDRDeEU5Y1ZvbUR2R2ZXeml2Q3RMa1JYS0laeFhkZEEzNEtmL2V4OW9YLzlqV0dwOTN4MXJEOWlacjd1UER0Y3djZmY3V2I2c2F6WnhNM3Q0ajNLY0VrVERKVkRIdlF1aG1SRG5VWnVPR2Q0VTBmcmFVWDhrcjRCKzhOYi8xRnJaanBoZm1UeGNSS3dqS1JSRmxzWVcydnBBMzlDYlhDNUxQTXkybEwxTGJpU214ZEVNVys1cFlLRGZDZVhidW9LR1NQajdOYVNxVWp4azlLSzQrYTNBTk0rcFZnRWlhWktqWmhuQkJGN25NNkttdFhOMTlEelIxcUpXR2JTS0lwMFBkUHRiZFRtcFZRS3hqVEFxSjZzV05iY2FHeHZ4cjdLU1Q3U2M2dVhWQmVZWWVObTlNcUdURiswcHA1eFBRZVlOS3ZCSk13eVZReEhDbFV2TXltMlBYcStiVzhsNVJlVk9WS0F0b05OWCtmM1NZWXo1WXoySDdpN3B2ZzJZUmE3T2k5OXpJaGNaTFBIUmlxRmxUNVVrMkZCbmpQckYzV2cyMEoyeGtjcjEySlE2ZG1VaHc2UDdvWnZRVWEzWHNUTS9tVnJjaVNZQkltbVNxMnFMYnRvRGxwRmt0dnZBKzBsTjV5Vnc1SmJpSVZZdUpkdEpUYnJUeWhWbnJMZlY0NTZMZ1Z0M2lXU3RxV2FPaVNHa1E4czNaWkFYUmI3QVQ1S2h3eGZueE43Q0t0M3IwZDA2OEVrekRKVkRGcnNUcDJ1UXZPcm01V2JZbGkzNi9HcTY3VFltVXU1cXpGR253anJWa0p0ZEtXYUYxdXI0THlNczdFY0FxV0pWclFIc2cwMHIya1o5YXVDTGFVMjBJbFdQY1I0OGRxV1MvQmsycUg3K2lGKzVWZ0FpYlpLbVl0VmhjM2o5N0txNXdUbHVnQ3J4SlFFRlh6TmNwWWJMakZ0eTBlVDJ0WFFxMGFhcWh1eVUxRnNVWUplVFZqeW1HQWllWEpOSkw5cEdmV0xna1hxNVlUMHExc3hQaHhtemY4ZUw4U1RNQWtXOFZDNmZBQlk0Mjk0WFBYWXcwVHloOTNVdXkxMHhtdmRid0RqUC82S2tUNEJSc2Rjd0lKdFNvcGwyOVZuc2MvU2I2TWNiR2J0NmdjQnJCRVU1SG4xTkJWTkxOMlNla1orTm1wczJsVUUwOHlLUTZkbjdSbURpODlrOThqU0RBQmswd1Z3MVN6cW5ncGJhdlF5TjNIbEQ5T3J5UXEyQlV0aXJGZnR2YlNkOFJHdkxmeENiWFNKOUhVWW1lS050NXZGOU9UZFo1OGJNbExyOC9Fek5vRjdabHdXV3pFZTZzYU1YNjhiUnhxWXI4U1RNQWtVOFhzOC9GbmhzcFhYOFRYbEJXMG93NXF0Z0FUdk9adnJ1bjJOakNmZGlyTlZTdHNLaTd6c25BczEzaGdqbUJTRVJOcXhTeHlkdGI1MDhIK3lhNWQxRlcvT1lCUFFvOWhUZ05HaXgrbmNWY2gycmNFRXpESlZMRXBzMHljaVIwZnVncXNkbEhGaXRML3BqcWVlRHZiS0ZiWExSSU5mTDJvcFNZZEsxMEVYYlhDSm92UVFKemtFVG1LNGFQQm02UUlMRXUwdFp1ZzFYOUNkdTJjL2l4K3dRSUxzZldVeWthTG41UkdEakc1YndrbVlKS3BZdFppZGU2SkliTFZKMm45OG1sTEtRN09UbFp0UDljcGVyY0JHL0UxZjAydVd1bVhNZmtIalhpWk92dVFta1NzdGZOUS9NSFp0ZlBXTkYrRVc2am16Z1JUbzhWUG9ubERUK2hiZ2dtWVpLcll2SEVPamJBL09KaDRyclErM3ZoYzFRTnZxTDU0VzRWeEwyL2hENXk2WjYwMEs1aEl2L050NG1ueC9lc3lXL0Y5Qjc4c2cycXFnY3Q1T0Z1dW1iVlRJeWI1VGtJOTFTY3hZdnhJdVYzRlc3OFNUTUFrVThYbWxUVURpMlgvS25JNTZLcW1oTGxrUHV2aFZKQlFLK2Q1UEJycFRmaEIvYjVLbkg3bldHV2Q4bUFiZWMrZk4yLzgrTGtZWm1vSENTWmdrdG1XRTJyN0lKZzJSeUF6UzR6a3cySjFuN2NyZGRIYm5WcTE1UG9lMzJteFo2eXJ4L3FieENTVzdwUElHVDlYVDNLcXBrNFM3QTRtYzhxRkZPd01aWU5BdFhySTkwdlM1NFVGK2JxM3F1N1U2bmE1bHhJMHJzMzVuUm4xZ1p0bW1rOGlYL3g0dTJTb2lSMGwyQjFNaXFFOFRqT2J0dmdkS2pjREluNks3VXRLVWNxaXR6dTFtcGIrdndkU1R4d1BxT0VwWkpwcVJZU1hVbXZlUFBuaXg4dkNVQk03U3JBN21PQjE1UTFxNzB3bDljejJVTmtaQ1BHL0NaVXk0VVZKK3BtTzVOWGw3NmpYMlN0WGc1a0htVnpuSitrTk0yWG1JWTMxMTRzZnpValdsaWQra3EwZmRzb1JKTmpsNzhKUHM0TnZCc0ZmVmZuWHE0ZmQvS0hRbndnWmpweXZFdTNwQ0VIbSs0ak9RN3RkMVEyNHNUT01LYzlYVjJYN3pYd244VUR1NENENEl3cTI3L05RekJFL250WVBPZWtvRXB4N2ZuZU53SURWeGdkaXZHTndkNVN1VWU0VCtIRGxHZUYvbUdYNHF1a1o1NmZsZTJwVzhWL090Vi84NVo2Szlsc29Pb09QYnk1eEtnMndkaTdFdm1uZjF6WGtwKysyZDAxZ0tCTDgrYmVHTi80S0g0eTdicy9BQ3Z3LzF4bktuMDA4NXB3QUFBQUFTVVZPUks1Q1lJST0iCn0K"/>
    </extobj>
    <extobj name="334E55B0-647D-440b-865C-3EC943EB4CBC-3">
      <extobjdata type="334E55B0-647D-440b-865C-3EC943EB4CBC" data="ewoJIkltZ1NldHRpbmdKc29uIiA6ICJ7XCJkcGlcIjpcIjYwMFwiLFwiZm9ybWF0XCI6XCJQTkdcIixcInRyYW5zcGFyZW50XCI6dHJ1ZSxcImF1dG9cIjp0cnVlfSIsCgkiTGF0ZXgiIDogIlhGc2dKQ1FLV0Y4eExDQmNZMlJ2ZEhNZ1dGOTdiVjlZZlN3Z1ZWOHhMQ0JjWTJSdmRITWdWVjk3YlY5VmZTQmNjMmx0SUZ4dFlYUm9ZMkZzZTA1OVhHeGxablFvTUN3Z1hGTnBaMjFoWDN0dFgxZ3JiVjlWZlZ4eWFXZG9kQ2tLSkNRZ1hGMD0iLAoJIkxhdGV4SW1nQmFzZTY0IiA6ICJpVkJPUncwS0dnb0FBQUFOU1VoRVVnQUFCaFVBQUFCVkJBTUFBQUM4MUhpS0FBQUFNRkJNVkVYLy8vOEFBQUFBQUFBQUFBQUFBQUFBQUFBQUFBQUFBQUFBQUFBQUFBQUFBQUFBQUFBQUFBQUFBQUFBQUFBQUFBQXYzYUI3QUFBQUQzUlNUbE1BcSsvZHpUSlVSSFptaVptN0VDS1NJcW5kQUFBQUNYQklXWE1BQUE3RUFBQU94QUdWS3c0YkFBQWRyVWxFUVZSNEFlMDlXNHdreVZFMWo1NTM5eXkyZU1tUEhzK2R3UWlkYTIvWEJsdHdWTnRleEFrZDlPaCt3TEpSdHd6OElXYkUrUWZkUnc4U2xoRGlOSXZ4RnhicU1Yd2dzS0JYOWlFTGMzYlBuZS9Qb0I1MnJkTkoyTzdXbVErRVFEMDNzK2Q3N0s2VGlNekt6TWpNZW5STmQxWE40aTFwcGlJekl6TWlNaU15SXlPcnFqM3Z3ZldnQit3ZXFIemhDbXZZbVEvU0QzcmdoNjhIUHVFenhrNSsrT1IrSVBHREhyQjY0SC9BRWhqYnNuSWh1ZlR6YnQ3OW5sUDdtZnRkZ2dmODU5Y0RxOXdVMkNXWFF2LzlidDU5bnhNYzNmY2lQQkFncng0NEVMYlFkdHFmWXp0TzN2MmZjZXYyOGYwdnhBTUpadEFEcmg3VWhDbWN1WTBQWG5mejd2K2Ntdi9ZL1MvRUF3bW03b0ZhL2Z0T0d4dkNGbHk5WDJUWEhlVC9EeG10TTJ0Q21HT25EMzNnMnJXclY3YlplN21BTW1PYnRRc1FXRkxMbi93aUNIcjFHa2k2N2JOREx0bXlMMFRmemplTVdCcmhoT0hyc3J0T2FRZHQ0UVBQdDUyQytsdE9WbEpHRFlOUkVWZkVncFBVVFA1bFMvYTRiMnF1eFl5Z00vYnpaOGZUMUZqTzVGdGEwSEI3dUs1eXR2S1V0RFRDOFVJdGcrVFduT2g1QTNiNkZTY1QybGhqUi9FdFJaUXNxVzYxZ0FqY2NyTjZyNXIwVjcvNHp0Q09mNkhOUzFZSFFvU0gvOWxFekNkVkhQbVZMNzR6NEpJOThZNi9HM0ZoS2wvNEtNKzQvWTZkZklRVHJaWkdPRjZvT1pDN2JSWFgyTzNvYnVnWVpsUDkvRGRPbi9pTVZkZElWbEdmWHYwWGRiM3pSZDdMRWRablZDc2hzY0QyYmFyTDNCaWVVZGw5NFAxdVd5WHpCZ29rM3dUSnRKd2cyRk9ROFU5NUN3anRsMFk0V3JZRkVQdVNWYlRtS2diSHFQcHZFc3pLZ0xHQXNRK1RMQWZzUU92R2pGdjlPTlJpRnk4WVZXT3ZPY3p2QXFNLzBMbWJqTjJKV2l3MXhteWg0c2pYUVRLRGQ1akRmc25JeUNsUkd1Rm9lV0NFbmVQbCtkdlJ1SXZVcTY3VzJZZVB2WmVhN0plamtYa3U5ejNiSnNKbmdhS1ZaU0tVa2pwdzl6QTRUWnhvWmhiWTJVaW44b2VLSSs4emV5YW9ueFppOWFVUmpoNjlJUXk0SFVqcXZCR04yMlVqWGZBSzQxaExmbUpvS1lEbUg5R1ZFS3IyV2N5NlkrSVZtNW9Qb3lpRTZncndUaGJDTWJ0QkN2TUhDeU9QRVhSaTh5aFpMMFlEWml0MWFZUmp4R2hCUnhoZURPRDE3MFVpVitsS1d2SER5VDIwaWNnYW5vZk4yM0VxV0N5SzFhb1kzb3pzVlh0cUJLTUYzc2xxMFRUOUNLTjJIb25DeU9OREJrZW1CUFZvRFRDUnBrNlZSamlHODEzb2lGT3J6RzlZR1NJNXgwZ1AzUlRMZ3VkVkVqMmVOV2plV1RqcWR0ZEhraXM0TTNBZHd6N3d2aWZabUN2Y2dJc2lqNDdzdmhSVDNJT0dtYzRuVlJyaEdIRjYwQkY2d0RsU3hlNlpzR3FMYWtPVE5jTHNBM2RHRFV2d0ZrRHpaQVBLUytiWlpZSnhRY0JkZHhNekJ0NHZTZmI2OXVvcEMzSzdGMFVlTnlZN2hoVFZHQTB3a0taUGxFWTRodlU2ZEFUVmNVQmJNeUtudXQ2QTVJTXpLMmZNZWViT3FMcFNDNXEzeTFkdDkxU2psd2N0dUUvbExnTHZjaWxjS1g0dEs0cjhFTVEwKzMzSnNnMnpkR2FwMGdqSFNOQjhDM3BpeXlpTUNTTlY2SFpoWG52U1lCWnRvNzZSNEU3U3ZwSGxlYjdVTUN1L3pPU0tkUG8wRTNoVUtBL2F1L2F1UjZQbEJSVkZIdHhrUzdoMXl6WnlrckEwd2pIeStQZGd3TTNZZWt1T3YxbGxnNkwxdE9aQU5HREx4RFJTVFdqZmRwTDZKa0VEdjZ4RTFkazJnYzJxdlpUemtFWVJiQlpFdnMvMFlBcXhGaXpieUVuWTBnaEh5MU5samJxZS9BVE9RYlNtRHFtWDd4UERDTUpuWnFJcGpNRVdiQ2VwWTBkeG82c1dtMXQzbDdjZThON21YSFJzRVlyZ3JTRHlnVDBaZXNOQ1FxcTRsN1JVclNEQzBZTzN6RzdzR3BGRFFHdHVSZUlla0FnOFBNVjBvcEQ2VGxCV0ZRR0FZWEpTa3hkdEZ0UFhsSTEwdUtPaUFRcDNDS3czTUZWaGo2bk00b0JpeUdQc1ZnOG1sMjdYVXRGOFJDNk5jSXc0Syt6Nkp2UUZEU05VZGV6RXFCU3drVXJEVTB3TmxUaXd0MTZxaEFOTmFOL3EyNDJDUS9VbVF6R3BUY2VWOC9CaExjNzZLL1l6M1RGdHpEYTdHUEs0TFRreUdlOWJ0bUdXemlwVkd1RVlBZUE5TmV6eFExSzg1UG9LV0ZxaG5nN1l6eVZWWmRjOVFWQmxBSXloZlhKa2hVVnJ4ZmlqbEl0MGVFUHRreFV1bkozd2dFSE5MK1hOMW1MSVIwWDVqMVFYNUFpVVJqaEdwZ1htb1hsdWtlSjFFam8xc3NtV0d0VC9oaXByVWNOUXVRcmc3MDVyYk14ZnNteEQ0WllKck5vV0M4d0UwRGZIbm5mcmRGUUtaNFdRTHkzS1h4cmhtTEhjQksyRThhWnZzTVdFVkRjcFVvOHVKVVBUbGh4S0E0dUE1OVdLaWRrNW5DUm1RRHhzeDBib0F1djdYald3ZkR3YkxhOTBJZVNISUtNcHdBL3A4VUlMUFBlNitjaHVpOHovcEk4NmRJUFZSQldSMTZZK2taSlp4djBtZExiMTNPTTFtR3d2M0JVUW1VTG01b0gxeTk2aU9sY3NtT2RDeU84K09GNFF3OXFGNkNaMEJwMFlZa0txUGJKYnhxV2tyZlFDYklHdUt5cGZBdWlFa2UyRnpMNXc5NGpIcFBDazhIVnZVRllJdUJEeS9RZkhDMElWNjNBTUJycE1ORHN1cE5va0cyeDgySFpQNlRMTVh0RkxpY1NvQTNwWjZpUjVtT0RlcFN1ZndFZEI3ODQ1RHhkTzBOaE1VQW9oSHpoaHZvS2kvS1VSamhrYmY4dnpjRDkvU1pkVFdPZkNVdEJXS1h4Sld2dldzQWRLZm00dHdrbFNUVjBnb0dXSGZvRzNBVWhhTCs4MHBBRHlwVVg1U3lNY28zSTFWSHpVN0JPRnNCdzlDd0tTMW40TURZMVVEYkNGNUJncEVyQkQyS3IyeFFFMjJac09NeDFrL2RESkxpcWpBUEk0T0ExVG5tS09GMG9qYkFxclVrdDh1K2pUOTdmV2lKWXJQSHg0bGV3cDhDeDVwQXJCRmxKaXBIM0FkL1ZNTlhCQmdJV0k1UTNqZmhCZUtPc3FnRHp1U1E1TitZSWpNNTFQcWpUQ01lS3M4OGtlVkZWUDdJdjJtejJpNmdiVmQvU3FScXBKR0xEb09nb0Q0eUdrZ3NxL1dBQjhvTXRoQ0syK1JDc3VnRHcrR2I1bnlGM1Eyd3VsRVRhRTFRazRhb09yQmQxeExET0gwZFBnUERFWC9tekNTRmFBa0NOZE0xUTJBYmlUMUNBWkZ4SUVDM2Y0UXFjMlpkRno2c3d3b3dEeUdEa3hPUzdvZUNGL3dwVy8vR3JFSjR0KzM1UldwWVo4UGNDVmVGL203VVpIZkRhcHE0RGZtQnpKQ2hQWWd0ZUhDbStvQ2hjVWdFbFlDeVY1Uk03TmFWT1dGSExQbjN6SGVZeTRvTGNYY2lmOE12ais3SDFxa2cvSHF4WTkxOFBSQWwvLzBYTnJ5S0h0MzVPUWNSOVRYWFp0d2FabzFQVTh0TFlJUmJPd1NrN0NPWWlyOWJ2QStLWHlHTXVmZk0rSmlDOFU4M3g2M29UNXNSWUlaNm5tYXB4MGZmNldEWWF4MWVzMndlWElrZTlRdHhsdFFaTkFIMG1uSW12alUyYjJEaTBTc2N4TVlQSzZUWjkvRVRaNmRyQlI4MGdYUUw3cG5KUU9rMCtMWmlWbjNvVDdxSE53aVc5REs2N1g0MXplVVBFRFBUZlV5RU4zcWo0QVhYcTJiR3EvbWFLVk5BeVR3SVZmRjJCS09OUWNDK2dXOW1aNTNsMEI1RUcrRTFQcTNjU25DRXpjS1ZJNUU4YjRqcmoyRFNZM1l0WUZxZmdIT2hLMEd1RW5ZRnM5ZWhCbGFqK21SZ1k5TndGT1VqRTk3SktlUE1mMWhxckI2eUNjRzE2Q05xdk52Y2xiUGlkbUF2bHp0dWhVUzQzeTV5Vm5LbUdIMVd3Wm9OT1AvMWIxTjJIMTBURlNiR0VoNWx4WUt2NFFCandjMlRrcnFDQVo2R3N2eXVPNzVaRXM0YWxqbFlvR1lNNXRSNWRjb0Z5eWF3cTVncWZ5K3RBM1Vhdy9wY01OTVNKODd2YStWYkxhZk56SzhWd2tncEZBbm1CTkJVWkYrUnUweGJ6a1RDVk1tY2dPZzhQN0sxaHJHWXpoMTJqMWNZd0hLQlVmWCtlNUpDckVQTEh0MVJueG1qUHZuYjJhWDU2alFYc2lFWFp0QVo3S0cwUGZITG5WZm8rRTN0eFN6SUZPTldjay9rVHdrWWtjZ1VRUTRza1RwT2xBWE5URGFUQnNxR3A0aXJuSm1VWjRPckZnZ2c3alJmQzk4ck1SYWV3Z3hqL1pESDBuWEs5Q1ZZOHpteWx0NFZiTU5vUXdXVDZJejJjYjF4ek0vVGhtS3JBUWxuNzNENzhFdWZzR3JwUFlCWlRyUmk1R05xeURPeGVKMUlnalQxQ21CamVCSjdPUkpXMGJlY3FaU05qazZEeXByaHFlYjV2YjU0RE02YlRoanB5c2ZiVkJqRE9iZ1RRV3JHK3VDeGd3cGExR3dVMTdpb3hDeXB5M050c2ZvL1habHNsQ0g5WlRWT0J3aXBHRnVJdyttbW9MQThBNmtsWDRIYnZONmdjWGlkU0lJVTh3cGdkYkNjY0x1Y3FaUkhoNnNieW0zaFljVUNkM2xUV2lXeGNoVlNqcnFkUFZ3VWswYXBOR0c3Q1RSZ3B2QWx1WWkrTkFOWEl1SU02aE8xZGorRG1rTGFQbUdsL01mQkRXeVBibXRoLzlEUGlqKzJhdW5RcWducm5PWUVkWkVUMFhTVGNUUjE1anpBQUNSYkVjYUgyOGtLdWNTWVNubDZ0Q2hoSm1Nem5uZTk3TnlNMGZFUFRsV0kxaGxQWTRCOVpVcHJneWJBSGpWVHVxYUFKYjZGbnZ0YW02MHdINGh1b01yNERhTzdSN3dDZHhHRFRMMTBHUzZiWlFoM3BIaUtvdW5FS3NkY0ZGVXRpSjVEWFdsTkRBQ2ZBTkRkdklUYzQwd3RQSnRVYUg3RW0xRzRZUEhrVUdCZkZoN2NPUUlqckZseEN1cUt5d1JONE1XOEJIeGd4YlNOSEpWV1o5UitKSGptVzdVOTFuYkF2V3VoQitLMjhJd2w1MjJFelhrUTdVMnpQcTRiYk0ycm01U0twR0lubUZOUzBBTEoyWWJYUU5Gbk9UTTQyd3lWVFcxQ0pkeXVIRThteEh0TEJoYjloa3crdkswY0VYRXZpZVlzVWFQb2tLTDdXUVBRZWloNDBEQXF3TE1lY1hzbmFIWUdQZXJONzluN2t0WEpZYzR6MzhWaDdPNXU2Ny8razZBaE9HTWNOQ2k3REVIR0xMK29wQWtvV0o1Q1hTdEhkODVNQVEydjVVWEY1eXBoS2VUckpOdlYyQWhyNEZXNzRSTmxnSmJHa3hGNjk1UFoxRGwvQ0IyNkQySkxERWZ5T09oQlBjbmlxRko3SU55cXBBQWhYN0RjL2xtSVZLVnBqMG5xc3R5Ry9sZ1RaRXlKZXVJOTRudnFuN1NFaFVlZTRydG1ndVVvaVJUTjV1NXJ4cEhNbExSdVdxR2ZITFM4NVV3Z1pUbVJNdDh3bFRjTWp1N0lBalZLZHp1TkZvUzg5YnZmQjBWVVpaRFR4TUdMYUE2dEZXS0p2dUJLaktPSERUM21hdXBLd2padlg0MUl4dGdSazcvSmJjNHdRZzdiSE54QVE2WWxmSmxrNG1uNjJ0ZUd4YzRmZU5Zbm4rR21ibUpXY3FZWU9weklsZE13eU9CM3VuSDNrUi9wczJvdHRWWVNUeGNiczJsQkR6MEhnSUdlZk8rQjJNNjZvY2JDR09nc0FKckppa3Q1NjhqcWlXMDRDWjI4S1JwcWkvbGRjRmFmZDFnWUR5MGhGSko0VzhSSnYyamp1L3R0SElncmxtNXlWbkttR0RxY3lKN29sWjVROUFUbjd0bS9rcXBjSkk0c1RnTWhURUhTOUExSlZ1cVpwVU80YnVZWlFpZ2NDR0ZVNkJIWVpla0F6TXJJbloyZ0s4T0hOSmM2Qy9sWWR2NVczcEFnSGxwU09TVGdwNWlUYnRIYWZua2RGSTkwMGptWmVjcVlRTkxqSW51bHRtbFdvZEJJWHJwODFzbGFJeEkzVGZjSElma0IyeVFrUmcxNWo3d2FVNlZNVXRKeFNoaWpqUWR6eWlzZG5mSm5xRzFHeHR3WGhPbFh3ckR4ZFlPaEZ3QnZQU2tWRDZSUEovYy9adVJQdkVSMDkvZFlUQTAxZE9IejlHSVB1RjQyNVdKUk1rTnBlWG5NbUVwNWF3MDdENm9sWUhTZGtkVTFhTlk3emxINGhqb0ppZkxRVG55UWhHN2RJcEZCSTJaVTBFdnhyd0dFMGlMRmVmYVVWMmJHRXRlSFFFN1ZlZTlSLytSeVMwL0dYLzRXY1FtT1NDNGJtdThNaTM4akRrWVIwTDVLY2pJUU5KNUcvZEh1RCs5cFBzRjkvTzBQdjhOSHZpQlhLYXBFU1lCQUJWTjZNbEs1YkxsSmN0SkJLZVhzTEZ0aTE5N2MvOGgzOGl6aFJvR0FuZlQwREhzV0lHRVVoN1F4Rm5Dbk9HVlAwUHFNTkVxb1RncnZ0aDNrRHNiS1lXMmJhRmF2QUVha2RsY1BaOGdKSXNOMi8vcSsvNitpNlBQQWZPSi9kVUVmMVczZ0Q2WnFSS0JKQ1hqb1Jra3NnUDlwZGdNRmJZMS9CNWdVdndlU3V3OXZyRVVwcHk0QXZWaG9LMHJFVThMemtUQ2M5U1FsUGV1RlJYbjB4RGZCVTZwUUVkM0k3Qk50NTN4Z2ZXdGhSaTM5VVVWWVlIZWs1d2ZpazgzcGxhWk5zV050NEFYKzdRTzRDbGNBM2pvUDAzanVGeFVTb21ZY3dCWVRzM2twbHp0Q002MERlSHNpUzg1NlVqb3Zrazhzc2dHQ2h3L2RjQmRSR2N0OEc3QUpobllub0p1WnY4RmhDaHNWWTRUYWtHY3BNemdmQnNKVlNpSkFITmU2UVU5ekxmQjhVeEpnbFN2c0RvaEFGcW95c0hSaEdwdzhFeDFTcFJHUDVrNXZRaTI3YlF1UVFmeEx3M2Qzc0VkSnBzYitOVmxNYlhHaTdJeC8wbjM4R29OcWtCNFVNbVcxWXRXMGVXbi90eEMyT0taQ0w1RGRCNm4zMytMcllQRmk5KzEyWE9XTGJqU1QvOXZGNzZPRmJQakNNWlJvZ0l1Y21aUUhncUNlTmxUeWlwbU9FZEgwOFl5T21iVlhQRGVMc0xWamdkUnRVUElrY29SRFhpeFlXZU9QeWJYbVRiRmdZam1DRGY3QjhoNytBK0RHNGdVSGZtZE15TnVNZ25vRzdSaUJML21TMTd0Mi9yQ0F6dFlVU2I1OHRLSkQ5dTRMcmdIMkhUcSt5MHo0VmNqemdPUkFUcmdqREFXMlpXaS82U0JxeWtkclE3TnprVENFOGpvU25kcENsckN1akM1SGRqakh1eHlBdFdBcHhrNVVWK293MjJuSEtOaUZDSVJYY0hBazBkWVR2VGkyelpRZzJXcmsxMnltZE0yQUQ5ckJDbWIraTFGQ0RpUHM5M29saFFDNHdnTy9xMmRGVkVGRXRIb0JQSTdJQUlVMXpKNUh2d2d4QXdiL0hSZ05WY01EWkhHRnhsRDEyOXVzMkhxM1Y2OWVvVm90NGRZTE50Y0FiUGtXL3BqSFZ6Zm9TQzNPUk1JSndpWVhQNzZ0V3JQcCtMZDBHK2JicUVhMUVtaFhZUWNhaWZ3TUFrT2dLdmRmVnNqM25rZ2o3aHRjS3NzUTQvd1BNNit5STNTaUVHWkNUQ3VtQXhOeEJNRVJsbnZkaEJGVTFadHJBR3ZUSms3QkZlMkpYYit6cHJDT3pGVTJqdUN0ZUZKV2o1aXI4djh1WC9vZExtVDFtemJCMzZoa29QTlN3ZHdZZVdiSE9SN1dhK0o1TVBSckFIQzRPOE1NK0xmY0lpaVhTdEJNQ000QWFlMEdTTXZPUlJoMlRENEFma0lFdGUzNUVoTnprVENLZEkrQTBVYXZ1REtNWnZJL2h6aGtBWkV5djhxYjBCNlFOb0FOOVp1VjJYTTd6YklnMDQ4cytyWGc5eGh1cVovQWlGV0xlNkh1cDhGZ2p0WTkwVWtlRW5RQU5BalI1VXJBK0xnR1hPb0JjZEdRd0NpeHR4cEthYzZ6YXd1ZE9IVUttWEVEeHI4M0wxcnhYcWxmZWZ0bDRQQVB0STRYSEEwaEdjU1VKNkp0NDVVc25rcXlBem1NQVJiMWpOUTNwTncveVhsSUlmc0ErTk9LYjRGd0NYd25oVVpwLzhUc3ozM05IS1Q4NVl3dWtTQnV6ZlF2NHIvcDJSRXVVOHdKaTl1Z1A5dVdYV2JlSndYamJ6U0dwZ3VocEJPUDJpUHk0UG9pSVU0c0QrQWN5WHZvUmsydEJ3dXNnSmd5b1lzMnhoQ056MzVBUlpaMjhJSkY5N2FRdnM3ckhJOUo1a1h3OGhkZXVLSHFsK1RuSW9TejZOR1piM2FPa0l2ckltbDBkWjdYejNOUEsxOS9Gdkw0eDQ2L055RnplVTBncWlmY211TmVHaFVZZmRJcmtEemhzaHZDSnJ5VEs0NXlZbnZod1pUVGhkUWpuZkFYLzlRL2czeGRXSEh2bElZQS9kR0hLMTJqak45MHpiZVVXNkViQmU3NGZJcmtJc3NUdC9vcTgvL2Z2bkFpUWlISTUwa2FIWnVFRVZGQzFiZUFVWWFjcDVUNzZNQUw0MVpJdUwvT2JjdXJXSEJJUTZXdnZMei9xY3cxTVZGdnJ2RjNnR3UvMk9yMHBEQW1STFJ6QU1sOUI1SWYzMDIyVGtOMlhuaitWV2VOZU1YTjhNRjZtNXM1RkJzd3RjM2pGeXNNZENwRlhmMmtzZ1lrNXlZdE5KaEJNbEJKWEQrdnhxa2pHUmVWbnU0V2hiVldEaHRUZFdGS01qbFV4a1FoOGRjcWlsTzlkVmlCYTJHWEZKQVJKRnh1YWpCblZGOEc4MisxT2NHWXl3Z0VMRHBSNm9BTjl2Snl3REIrcEVnb3YzSktUdVBoNDcxMld6eXYwS1pBNHhLa2RIOEVkTGZFRlp0WGNlWURMeUxibXpVU2JRMTVJaFdSaUpCdDRIUi9oZlh6QmJuZG9iT1BDenVKL3h0TS93eU1LNkxGdVlsWnhJSllsd29vVHJjdTBYem9YRmNhWWtpSWVYdVYyQUZsREZqbU5iMnBUOUgySThLV3dBVk8xUTFiRVZvaHFsdFVoYjFrZ1VHWkdpQnBXN1l0Z0t2ZTZLSmtHMk5vZVVDWkJUQTFobGpnUWE3TEV2UzBqZW9TcEkzNE1OOXJXUFhkbldyc1NBYlVQV05Zak1uTzVJWE5jV1Zwb2ZHalowOFhtaHljZ2ZzTkNTbFFuNFdqSk91c21IOTVhdDk5NGZuejNqYkk4L0JRYnl6ZWVhNFFlRkxNNXRXNWlSbkp4S0F1RkVDUmYwNEN6WnE1ekZmbG9TZDhsd05XeThYU2Y0VERIbTVMb2NabGJyN0gwamI2bEpILzJ6TzRwL0RsUlFNLzZyT1RkUlpFNG9ZbEJYUHdZeE5YNEZURUpYK1llaFlMc3R6Vm1aQVAxWWZxRGRwZDBiVkRpRVY4UXUzYzZPU2RzNkFtaWJqUmpjbVdjUDVMNHVDRTBBdUxsdVVCbmpqcmptSHhxWkl1SFlndmNYWW5CK0xBTFo5cEVRWlhaeXhoTk9sSENvSGNKMXVWZU40bjJDUE9nNHVOeW5oRlJRSXJLTlpibE5rNlhMc0FwY2dZOTZ5N1M0Wit1b1JKRjVnd21ENnNTUm9JSTZMNE50c21Db3BSZEEyRHFvbWIyL0o0cjEvOWhYWVRVS2dTSnNZWGhFeW5NRjVkWkU3WVhBdnowMktNSlVjTU43OGswalR5U3FZYi9Rb3Y5NjBYL29tMjJhbytCODVZd2xuQ2hoR09SQUhoZE9GS2ZuQTNwb0M2NUJWYS85UTFKN1BubHlqZVBWL3Z5anAwLzhyVlVsbTBJa2lzeGJqaDlVS0xiMnpwZ2pkeThxc05LVC9nUS9wVlhjQmdxU3dGQWp5cXlFZTRTT3RHNGs0TSt5Q1BaQ2JkNmVjZ1RwNGljbytldzE4dEV2UXIyU3phc29SODVrQ1htUVE0ZzB0Vis2SE1DeTRNeUxwTDhpUVh3bU12M0twQkRKSWd0aXNZTUt4YTR0ak9XdVJ1MHFpU2ROM0x5cTZ5a2NaSW9EUmVqSTduNTY5OHdFQXpaUng3d2g1UWlTeFMra3NNdHVkNjJ2cll1U0pTdW1tc0pST1hJbVM4aURISUx2N21FSy82bkZsV2NmK2xvcWtvMHdORU1WZG5HWXpxUVF5U0tMRm1NSEZZcGRXK2pLeVYzdUttRXNyMHRXNFZrbENhNjZJZFZBTzFBU0srRWVvU091MjVWUWY1cWlPWG02cVU2Yit5ajJlb00wQ2hHak1GUktNaEhNNkdHWEkyZWloRENEanFSUTljeFR1cXc1MVgxT1RybUpyV1JTaUVTUlF6S3hnd3JscmkzVTVhNVNuamJEMUFsejZMTzhzYkVPQzg4NUxtSXQwOVk1YWsvcEozYk1EQXZWSWZPbVBGN2dpOS80TXFFQkN2TURrdFRnL0ltR0o0QWliS0VBT1JNbGhBY1NGZU1GOEtKb0VXQXlaY25FWEtMSUllbllRWVZ5MXhiVUliTU05WEpQdWlZQ1YyVFA1V3JFZXNRT2lraHZnNjZPVkZ5M3k2NDBvN1J5QkRzaHozRDQxSVp3OEEzYWZrL3VuR2dtd0syR2xaR2NMRWZPUkFtSnExdUxDQVFreXpPajB2NEVUa1EyaFVnVVdYSWRONmhRN3RpQzJvQ0FkdXp4QmpxNG1xMkovU0xaYzQyUFpQUHlQbVJPbGl5S3VyczZzcTRjc0NqOFdlWjE1WlRmQzkxV3NXL3dSNFJJRmM0TGRraGFnZjNyQ3B3RUtFZk9SQW5udFlPeW1tM3pNNG5BaytGTW9pM1pGQ0pSNUpDcDJFR0Zjc2NXWUFNeTR2VWd5Q2pxODMzRHZIQVh5RE1HM1gxUnJQLzNvbFZISTVnUUdOdSttWFB6eEV6bmw2ckx4Mkdhck1HcExPTFp6NUp4c1BhOVY2TWZMcXRtV3JqeHRjUXk1RXlVY0N6M2hIQjA3Ynd6bVYrdkd5MnY2U01PSTU4bXNpbEVvc2hoczNHRGlzV09MYWlmSzErVTNuOFRvMSs3OE1jZnl6akdPMTcxSFhGWC82dldVYUlxaUFIZ1VJODNxb3Y3aHhyT0YvSWxhZWtJYnVCQjdFMjZQNmo0YlhGS2FYTVM4UnlXaldLa3k1RXpVY0lEdVNlRVYxdTNER1lMVEFUR3pCTkpPSnRDSklvczJvOGRWQ3gyYkdGZWFyVGFWUTVnV3FzSzcyRkZobCtnNXJab1hmOWYwNU9Oem95RHZ2UGQzNEF6bWxkLzkzKy9vekZxOGpON09pc25DRTdZMnJ4cDhGLzJPTENHdGpEWTU3RDQxM2t2L3FDUU1uMWRNbjVFdzZsUVdYSW1TOGkvQWlKNGIxbnpVYXBFTTBQb2hGMGYzMkEyaFVnV1dWQ0pIVlFzZG14aEtGM0psdHdKOThBVzRKTUFlRzNvM1dURnNlcXhEcjF5NUtSLzREZklhMS9oTFJhMlhZQVROcUhrTUdjTDhsWC9qdmN0S3RJcVBGVUFibUtFcGpTdks0NVRnZExrVEphUXVMcTlETktraXBzSllWMzZxYkcxc2lsRXNzaWNTUHlnWXJGakM3dHlkaitRaHlFMzJZMXFVK2dFMlhPdE9ZcmJ6QkFGZ3NkUnRxOSs0R05YdDMzaVMvZVBPTU1GL0Z1Vi9oLy8xZ2NuMkdFdkdpZUZCNDlCdGkvbkE4TFRlcGJBUzJseUprdElnZ0laTnora0k2WUdnenNwVFdSVGlHU1JPYW5ZUWVXbGppMTB3ODBrLzNBUVIxbG1kNXNoMTV0NnYrT0VWRmZWcTBrcEVzWVZyeGJtSW5uZTI5NGx1S2krSUNmKzZyTm5QMG80VytlRzNTRStvU3pzWm5HUlpDVjZMMGJPUkFubHNnanhRZmZFbFBLYUt6eE9pYlZrN2FoRWtWR1MrRUhsY2pxMk1QZWVZOUVCMzM2UHVIdmVmelFmM1JId3BsdzBJQlIvS0l2RCt6RFYvYk1xMk1sT1dSRU5teEZNRDdpTndDbmx2bFc2bkRLQUZucEU4Z0xJR1lTeFFuaWhkeXVDdzRLeWx0elBRUnFVWjk1UnNZTXF5RHEyWUhCakp4WmtXTjV6Zi85aElMWVVkcFhKMDc4em1odzNiOHh2aWVrU0RsdnVXYVNXSXQ3V3NWQlNraGRBemw0WU9vQ3ovM0NXUytFNW4rS0RaSzk2MWgwVlA2aEN2R3kyc0NZMzFsN0xuc1RYRFc4N243NHJyTldLL01ESGdZeXFGVWE2RUVJM3BTUGNkUjZrS1lSK1NHUXRLalNSR3dPcGc1ck5GcXArYU1uV3oyMEEvd2RadHBTNXlUdWpoZytrRncwdkFPN05xTTJMMU14eUdBLzhKSDNQc0FRR2U3S2ZpNkNkT3FqWmJBRmVkNzZCYkZjRzlzUE1TNFdhZUw1ZFYvbHJGVDc2ZDhZK21DK3hjbHJ2c0E4ZGU1WFBzVENFVUE0VCtDTGs5YUpJVHpDb0dYL2ZlWm1kUGVONUgyL3l6NnhTTVZwcDhUR0tmTEhodCtISngyT2N4NmNRUEoxNmgzRHg1SVhYaTlrMll6UnlWZ3FUdTdhcm5SY1hrd3pxR3ZrazNDUjh3RVI1NnVQSG9jeXI2c1JielBMN0tSVnN3d2NCdHpqSFhmaU13UlgvL2ZjVDl4UHlXdjJqSzZlUC90V0V5UG1oMWI2ZVg5dEd5N2tNNnN0djl4LzZ5V09ERGlTcTcxWTUvd2QwRkkrMkNrNlR1Z0FBQUFCSlJVNUVya0pnZ2c9PSIKfQo="/>
    </extobj>
    <extobj name="334E55B0-647D-440b-865C-3EC943EB4CBC-4">
      <extobjdata type="334E55B0-647D-440b-865C-3EC943EB4CBC" data="ewoJIkltZ1NldHRpbmdKc29uIiA6ICJ7XCJkcGlcIjpcIjYwMFwiLFwiZm9ybWF0XCI6XCJQTkdcIixcInRyYW5zcGFyZW50XCI6dHJ1ZSxcImF1dG9cIjp0cnVlfSIsCgkiTGF0ZXgiIDogIlhGc2dKQ1FLWEZOcFoyMWhYM3R0WDFncmJWOVZmVDFjYldGMGFISnRlMGw5WDN0dFgxZ3JiVjlWZlNBcUlEQXVPVFVyTVY5N2JWOVlLMjFmVlgwZ0tpQXdMakExQ2lRa0lGeGQiLAoJIkxhdGV4SW1nQmFzZTY0IiA6ICJpVkJPUncwS0dnb0FBQUFOU1VoRVVnQUFCa3dBQUFCT0JBTUFBQUNReENkUUFBQUFNRkJNVkVYLy8vOEFBQUFBQUFBQUFBQUFBQUFBQUFBQUFBQUFBQUFBQUFBQUFBQUFBQUFBQUFBQUFBQUFBQUFBQUFBQUFBQXYzYUI3QUFBQUQzUlNUbE1BSXUvZFZCQ3JtYnZOUkRKbWRva2dybmZ2QUFBQUNYQklXWE1BQUE3RUFBQU94QUdWS3c0YkFBQWN2a2xFUVZSNEFlMWRlM0JsU1ZrL041T2JaSkpNa2hvS0ZkMHlZVmJBZFZuUE1NTnJlZFNKVWtodGxacTRJQTlaU1Z3RXBMUzhBV1VYU3RjYjJWSkFDbTZXTFdFR3dYdkJQeEQrOE1iUktsWkxUYW9RY2JYMGhwZi9XTmFOSzdxVVpYbkhHOWlkN0t2OWZmMCtmZnFjbS91YXVTYzdwMlp5dXZ0MGY5M2YxOSt2Kyt1dis1d2JuR2IrNjJ4d0RLNko5bzIzWHJ4NDRlTEZpL2VmQ3plT0FVUFhXYmhHRWxqeG80UmR2a2J0R1dpMUV6WnoxMkV5VU5rK3ZZamRUcHIwanJ2VmRkY0hxMEsxdm5zY3hEQjc5OXZ2RmV5ODlPMTNMK2VWbytKWDdtMWYrTmVNMXIvdW5kSEJSeGFzREROVzdqdjJyQWM5QlM4OXU2ZGlJMVRvanZkR04zMWtPNzFCU1FuL3RjbGQvQ2NVbkNZMVdyY3B2UG52S2VseE95blA0ZThoYnQ2Vll3NW1Lb3hGakwwaWxZVy9JQTdaUWMxa21HU3ZXSld4bjJCblRYcFBvV24yblo3S2pVNmhCeUFkL050TmE1Rkh3dVdETDh2YzQ2VURDcFVoWWtjT3MyRWlLYTJHSEtTREdjNW9EcHJxYTJLeFJEci91aXI3QTk5VHBHRWMrTlNmZm4rWlhWSElDSUpKc1B5Ym4xa3Qvc0JQQTJLMWxISkhUQzZXWGZVNFlzR1J5Zlo2QnAwdjNzWU96UXdSYTV0UHdrREZTLzdobWNIUC9QbTNHWHVNY3A4QVROcEd3cHpBR3hoN01rWXB6NUVxWTFkeTNQN1RvaXZHUTdicjVRTG13TTE0VUtnd1l4c0JKdnA2eWx2cXlJbkZyK1Y5eUN5RWJJL1kvWEgyaEo5cm40VExXbjZNN1ZPeEdVcllwSkIxbGRtalZpemZRUXlvaitTWGc1bVFMZlBXeTg1TWNOSmdoM3lRbTJEdEJmWFFoc20rU3V6cGZnT2tsL1BaNUpKc3Y0S0xLd2V2aE11RUNuSEpjYWFGbUl1emlWd1B3SEZCNUJzbXQ2dDVIY1BaY3B3eEhqdkYySE5FY3RWTUp4Wk0zSjcxa0VoTmVzMTdJNjRwamsyZW1uOGtIeFRsWkJJRU8zNjhleVZjNW96elA3dUNMYks2bUI2SUpLdGhuczM1ZUhmbEd5WlZ0aVhaYVhyZEtuVzkrRmhraDRweEE1TTBlMXptbk0zMGJaU2hHRC82ckp6UEppZTFXRENpYkNzSldYZXZoSWwxY2FrbEliZTZWRitvNGcybVFybS81eG9tNk5xYTdJRXgzZDlXbDhDU1VPWXhzTEVybjJpWXRQZXN2SjdnVHVhcTdkM25QL0dQd2NtY3c2UXBsdURFZktpSEhFc1VmZ21YRlVwdTBWbGJTSEpYN0dOc1ZUL1BlU0RYTUJrelhqcjA1M0tpSzZERS95Y1RDOXI4Z3FjcjVOMTh1SnNvRUU5WTZXdzA1QjBtb2ZHSU4zMVdsMS9DNWJiQXlhZU12Q0NJaE5VMTZaMmZUSmtjaFhJTms1WVp3QUNEcFlUWVY1Z1pJU09tdkZxVDdjSlgzbm4rNDkvcU9OUTEyZ21LYmtMT1lUTEhoSitMMkZwa0huYjlFaTR2M1hEWC9iZis2cXN0YVVEK2xyREZnMm5QeUdVVnlWTXcxekFKclFWSlpNd0hMZjlJK2lzcG9heTFZTktqRHJxSUhUaitNQm16RmlSWWhkZHM3bm5ZTCtIeVVpSmowQVJNMUVDa25ob01xcFM4M3ZNTUUyeUtYTlp5THljZDIzU0dZbGxsd014U0UrSHJNRkV5Q2VyTXJMS3haRnZYRDJRZ1JjSSttSENyYXp0T29MSVJqK2MzbG1lWTRPem1scFk4UmpNZGxnRmFxeStveEIydEJkZGhvbVFTbEN6SEIxWjNsL1VER1VpUnNBOG0zT282R3lmUTJvekg4eHZMTTB6bXRlWkQvaXZHbGFWNkF5YUY4YldzTVNZUHJGNkhpUkpRWU84dGp5YzNDSU1VQ2Z0Z0VqUWdiZVZYbEJXc09MRFI5ZVl1VUxFbGxiUFdBeGtidXNsbXR0QkppK2k0VlJWRGo4dU53T3N3VVRJQk1veGlZK3NqY1I0alJjSmVtRXhCMnNxdWxSVXNYbFkxNWYyZVo1aTByQlY2c0paMGRkWFJiN3AvNXZVSzh6cE1sRkRnNkhwS2hZTWlUaS9xaUF5a1NOZ0xFMnpvRzZlN0tIL3k5MTJDZVkxWFBHUEl5UEV5ZlkrM1NWWExuVW4yZ1RTcWRONFZHeWF3d09SdTRkTVJKcC9iMDFLeEFsaDJQMm1pa0phZWUyVnFpb1M5TUNHek56a2ZHZks1RHVVQ0pqdmlIS29yYUhUTHNrNERUQjdURVJGb0lvTk9ncjlURHBaUFE1ak1XTE9HbGtoQVE0dDFJZzNTcWxrUEtaZ2lZVDlNK051d3l3NkZZeExOQlV3YWxrZkx5SjE4S3pVZHhXeGhEQWlSMm5KZ0lnZkxweUZNWmkyUGxwWVk3U2phUTB0bzI3QThWNXFFL1REeFdGMVdYZmtPNWhnbXRDMnlyYVdQMmNKZGdUWnRtSkJmdjhaelg0ZUpFbG85OWg1dVpEc09lWlkwQ2Z0aFFyc3d5ckJWTlJ5WGV5NWdzcEo0NVlmRVA0dGVXZEQ5QUppNEp4VlhrRUUvSjVnSUE1M0Q1RTkrNmNJOXByRE9GUXNjbjEzNDhZUnNPS01OYytZTjhTanhabFdhaEFrbTAvLzFvUTk4TlNZdWVpMDA2WldQWjhsckxCY3dxVnVPWHlObzdJZkZZZUtlVkt3amc4NU9NTm5uTWNDa1VFYU1IUXJZNkN4dTRQakFaTnB5L0ZwY05sMlluTFVlSXBnbVljRGtlMG1BN05QeC9DR1MxRm5UK0pPOHgzSUJrMFh2RWo2MnlVNnZZN3YrekVYMG11NGZQSmRnQTB6SzdWOS9adUZMelA2UWhNNW9Bc2NISm9YRXVvMXpXWTVwZGNUWWttR2VRbWtTTGk5TnN1ZjkyT29ORVh0WnJBQ05TL3ExbnRpVHZFZHlBWk0xL2E2SUxXN3lyQmk3aVdZTCt5bkNzVjM0ZVR4ZjV4a20yODg0V0taUXA1ZTFqdzlNaXN6N25tWXBCcE5xNHJSS21vVEx6NDVlU0FJRWpEYm9yaTV1ZFhXWW9sWGVhM3gvOHhmU3JzLzRXamJpTVBuNmU2alI4OEx4KytEYlloelF0bThtVEdLRDRTSnliL0x5ZU45a25RZGdVNGdBanlYL0hBZVluSHJKS2pFbUhMK3pIK2NSelNrNjM3S1JrakJKazNDNUxiMGxUY2R0RWtISUZrVmQwY2dGdUZjT2pmVmRQcHlQTmt6R1dic0dFWTl4SDlVYm5YVm9zaFBqU2hEZ0xJYnhHSzhnc3NXN2ExSmJJQ1dubDUzZVBBNHdXV0UvUWx5RmorRlBzZUs0UWhJd2NUWm8weVJjVmtZd3BwdDFJcSt1SFFqNUtSVVo1VHY1OE5LdVRVL0RSeHNtbUE5STZpZHAxcGdPSGF1S090RUFnNHd1RXhPY29zU3U0cm1NNXdvbSt6Snh6WHF1OGxuMzR3QVRzRTNjVm1tTS82eHJWYUh6TFdCVVl6R1NRNXFFeXdvS09PQVNzK1p3K2lVZnMwbHdKMXJxdjd3TDF0R0dDWUgrUHVvdUFLRGxib3pFZ1JHUFVTY0g5S3JRaGdqUnE5NU12dEE2cDFlWjZOVXNFK0U0d0tTT1JmVkNFRlFBQjlMaGRTVU9mcS9HZ0JHUFVZYTRURTJzSmNZYjVFQ25nTHE1SW12K05xbjVEMVZjNVJzdGx2RGxUa3dJazFpYzR4c203ZVZZNDB5M1VUTEZZajJHTkt6aGwrZ1pMajdMbnVYQm92cXlKMzJGVFVPR1A0ci9PUTR3b1UrYllzQXZYdzRLZ01FUHhSbEVTbncyY1FhTk5BbmZzYXJvN0tncFdpWXMycWRmVktaamNCOXhtQVRBeVNQQlhKdjJFZzkyNC9LT0F5UGVwU0luRmlka2s5TTE5UWhndENYQzVtOW83K09iWkJrNkRqQUpDQ2ZyUVd1SjNnZDVoY01pWUdJQkl3NGF5dHBad2hpSUhyZUpuajQrNy9YYWJBV2pEaFA2Q1BETnB3N3hudDNCY3F6aHduSTI4NGNQSm5ENXF0bWkvakJnc3VsUUFOVmttc2x6TEdBU0ZFcXN2ZDNjd21xYk8zRU5lekRGT3NBa2JRbHZhSURxRlJNTGlwRjVmOFZLem45dzVHRkMrNzNmdUhJcGlSSyt3T3dBRTJCbmwvZFI4UXkrL094WTVualFqRmtkYm04ZUQ1alFrWU1uVno0Y0psRXlBSmpRUHIyMndHajYyWFNGT0lqNFE3dURvTklQamNIQ1pDajh2SVcxMit5d2x1QXlQdGJSTG5zaVMxQ1ZOc0hVZDJpcmJOL04wSEE4TlVIeEw2MWRwM0xiaW56QklOS2lBaHhhUjlHdEJ6MEc1NTdmWThHc1lzVVdDMFAyeVdTVytHd1N1WTR3WnlEeVNaaE9mZTBhd2lVMWVadWtRWVRDclVGUTZZZkdZR0V5SEg3ZUV2cFFFcERpRzkzMWRXSkFlV29RVHlIYUlGRHR1WkphY1IwWS9IZWZrTk56V1M4d0dUS0Roc25ZVVBTcytCRHpvWVJzVG10dEVpVmcwbG5DdERXMXJzVXhwNzdZckZNR0V6RGYzQnNNdmU2cERCWW13K0VIcTFESFJjUDVwRTMyYmMyeEh5YjRRWUlycnc1K3J2UW9YNDR1Njl3eVVIY1BnaUVoN2JKdGNFMW4wRENaZDQ5djZwcjZDanpnZWdrRnRYSnNBUjRsWU5KWnd1UkFYTkpOYTVqUC92TzBpZml4Q1oydjI4QncxS3FiVnVRQUp0Tm9ZOEpKQXg3SkxvN0J4S3RpR0VpNUs1bGdaT1llS2FJZEpNYWtOUkVpeFgrOUxKWlJSdklCa3o4R1I2NmZrQmhvdWpBNUcrZXhzNFRwRTl1WFZhSHB1TmNyQ0JiMUk1V2x0L3QxbUhTVzIzU1Z2ZkpLbVNXTmRyS0x0M1Y1d01CdnNIenhYdmJjWGI2SDRwNGdEb0lka0ZqVkpOekFOVmpDRDJVMitUdzdhSDZBdFNFRTUycTRNTm1LWitnc1lZS0ozbnJac2Q2NTVvVHFTM0Y2dmNhdXc2U2o1TWFyN05IWlE1eFV1Y1hWWjVyd2E3bzhQUGp1MjR2NkdRWDA4emVjK1QzOVlCRWtGblRNRFJ3VG1OeUdzd2lOcmMreTlqZGRCdXRtWHdtUE1KR3V4M1A0SlZ4ODl3L1hWRDU2RFZndGI0cWh1M3hyT3JCVHBicTlYNGRKSjRtTlJ6ajllT29nZUNOT2R6azRvWkZzV1plZjczRG9iazE5UlNTeWZETTdJTEd0U2JpQjR3R1RWekdjZm15ZXhibEg5cDhPaDJEZjh0TkJGdnZ4REg0Slk5NStRdVdqSEdwLzhZUTVHU1FmbDlkVnZ2N3UxMkhTUVg2ekVXTy93dytyTlBIcE5RY242S0pkWFI0d3NicGNKK3RBWGZZbm5XeGFVcWs3aURoRTFTUGNqd1ZNdm9RTndGVTZyRUlMamZkWTNDRUltV21GZHo2aklqS2l5SzR1b2lUY3N2d2V0dEZWU1RnNW9uMWR1Sy9BRUdBeVkvdjZZK0dyOEw3Sm9Qa3BWdmtjTUlGMTlreVV3QUVlN21ueHI1blpYNmZaZ2FaRUJ4YmRldnpqSHptd004WER4d0VtYndLN0VGTHBjaEQ4R1lMTE1RNGhDMk1uNGJSdndnQ3QraVNNUkQwRmsxa0cwblJOSnM0Q0ZTeU1pVHc5L2gyMFd1R2RnaEFOVDdtTVRwbm1WanFZOUNiblVVS0Q1Z2RELzhFMmJlNHU4QzBRWncyT1lXMWZ0MnBIOTVkT2lnVktzc2RoTXVpRFh2UUZOb2VtWGVZNHdBUXllamw0cXRJQ0FpSllzdm1qTThOUDZRU2FHSFJFQmxCNlg2Y3BDVWZJV0pPcHRHK3lKTUt0ZzFXWnFHNm5aTGE1Nk1Yb3YyRG1mZUZOLzA3UHBuOHR2Q214VGxLRmZQZUVXdjNId1M5UXZpOStyUDJIUkRuNDNMbjJwOTNhS1QzMUluaW5YWnVlVWhVYkpuM1hQbWgrWUNoc29ORW4rT2pWTUwrTkpSaFpzZGVjaUd4NStOTkprVFN2YURiUnZwbUd6YjNPcWdJOXdLUmZDU1k4WGYycVdGTjhMQ0tpQlFRY1YyY1ZiL3dPSlRkdUQwUVNya0t2aEt1UW9OSko4b1d0UzFyUGp0Rkc1SVNZbllyUkJXckVUT1hnZHlQcXp1bnE0UWYxTDZPNlpieHhwOW5CYXc4clJPZ0I5dEszY3ZZK3p5NjgzNW9YdlRTY3hEdlJjUC9WOFgyVC9tc2ZORC9GaU84cnp2TmhxVkI5TE03cm1vMk1wbTBmeFBOUkRDYUYwQWphV2Q1WHoxc3g0MXlscW52M01PbGJnaTVNK2xheDE3YVhpUjB4Z1Q1THp3S0NSUWpGSUFORGtySEF4UFBBSytHU05RZlJTbStYWjY1clEweVdwUjhKNE1HcEp4SGFENXBZV3M1Uko1U2ZYTVhwaUVSZHVsZ3k0S3BWWlc4YzArQXBXbXExZ05KSmhybXBaQm5nU1FyOXBsU1Urb0JRLzdVUG5KOEM1MjllZElXSUdJNHhNU3pwV0RscFdRZkIxdzlyTWdPVVFJQU1IV3UyWU1DOW5sazBKUjNvSGlaOVM5Q0ZTZjhxdHNEWmtVdDFFZEVNQmxYTDVzU1d1M0x0Nmd4ZUNiZXNMUmc2QXJSSzJRc2VCMG9rRE5yNk9ud0YzNTA0cE1xcnJEYjFDQlVJeFV4RFJUdGZqbHBOQTJ1b3RuUWZTcDVFdDFab3MzOHMyZnJPaEkrY3c0TEpBR29mRWorTC9wRUNxbStVUExJR1JzVTlaZzdsL2NLU1pKTW56N0NmVlkvNVZzR1dpYm1ocm1IU3Z3UmRtUFN2WXB5cFFzcmczVFRtRTB5a3BOWHFsZkRPZHprd09HSHNSb241NlBaa0Y4MUpJN215QUIxK29yeEpCVEQ0aTUvUUtwa3BuUlBLL09PbzFSVGdITEt2WEtFeW1KK20rT0g5Q1d1WmxVbXNwNGNXVEFaUSs1RDQyVWw0NURtdnNCa1VDbWg0VWI3Tm1mZitoaFRGb2xtaDEvVmtFeTVyUWRIbVdFM0hFb0d1WWRLL0JGMlk5SzlpbktzWnNVSkpjTGpHak85clhwbFBXQnAvWUZ0azlVcDR6QWc5Z0lURkpGMU52bWpTWkZ5UkM4RFJQR3Z6TU40TmU1N0lXSlpMbWtTVGZBbU9XaTFpYUdNczNLU3NzNnhkM3FEQXBMWE1vdmhnTHdzbUE2aDlTUHpVVTJSYU5xS0I2MExOTEUyOStGZ0JET1RJVjlIanFYbVJtenc5b3ZmOE11MGFKdjFMMElISkFGU01zelp0QkJWakZZYld1a3JBUUNKbGhUbEVPY0I4RWpiZkV1RHZ3bThTZ1NsRFI5R0RjRGtpNXJBS0FSeWZ3OU1iYXNvcVdWTlhvMzMrL0xtUXVtK0czWGorZkxpdVNLaTdvMWF0UFZwcXRubHI0VU1RMDltRXRpYXFaODZEQ01meUNpaWY2V1lWcEdwMDd4Wk1PdFJPeUFVVFo3Z3dkNGd6c1NhMktRNkpILzhYNlFNYXkxVHRzSy8yUkpoOGZXS0U0Nzl6SnJvZWJweXpNdXVhR1F4aE1wQUhLTzA2R2t5ZU1NWDdsNkFEa3c0cWRyS05Eam5ISjRSeDlNMjVVSXJBdEVpR1VyNUlqeFdGMnZXZ05iRFNKd0JHVGJJK0NSZDVoWUp5S0xkUXlrSlhyWXBuOFlnVFBBRVRDUlJyL0ZsTFRlcFZhUU5UNnRkUm40RFBEQXF4OWk3UGF2M1JmU2ZTb2dYNnRJSG9ZNEJScktoTzZoSHZYcUoyNXVXVTkxVVVmS0ZGcWRkZzFReW9IV3JIa2R5SWF1VUN1VVFoc3hSV3RRK0puNlpEVjFVSEdlM0s4SnIyRnBNclM4NFI2QjNaZlhpUFpGdm1uRFNMeDZiR2xxSVl1eDhCSmpEb2xYS2hhUDhTZEdEU1FjV21JdkRhdnBFNHc2RWU3REV0eDlwdklxZTBkRXdhRDdXMHFZcnhXUTBrSlpEYUZCbTlFaTRMeFVRT3pEdWMvVlBzUlNLLytsdDhEU2s4SDVEV1FMYWxla1JqTWJUdDZPS0s2a2cwOUt1S2hybnJsdkdrSWs2Q28xMmJQS0tIeHpITHJveHdja05jTStHakN6TFkxdzNjeVBQbm5Xc1BndGZwRlVDVHZkSlQvNUQ0OFgrUkhueEgrajJna3BwQmFDbXFXRnBqN0FWQ09pVnIyb2hVbDJKRExUa2hXdEk4QWt6bXBXWEJTdzFBZ2c1TU9xcllDVHFKSXE1TDdGMVcyK1BCbEMvUzA5YUdzRjMwQzJ4VUxvSUVvZHY4OGtwWWJ5VHVTS050aGQzemIrYjYzNGY1Z0M2bjZ0Tjc1T0NTeUFxbGJ4S2dSTEsrWVB4dDhNaVVIdmYwTXdSMGEzaGk0UmIrTVlzRkhobFR2cm8xYTd4U2N4ZHlsUGQ1dGo3LzhBK0xpeE54bld1bldoVm1LNWF0WWRvd0pING1ieEl5TVJYSjBHbWw1NWlFbGRqSlJ5bG5reW4yTFpFUlkwNU5GMTVVdlh4YUdjcjZVVHpRR1NiMDJSTDJaVlZxQUJKMFlOSlJ4ZWIxNkJCTXF2V0VhbzU5Zi9kOWRzeUVDNkZhVk5TTm1oRlRtektQVDhJRk5YZWdOSit0YVFQZmQ2blZJaGJjNjV3ZWpMeDlIb0FSdk0wRDRnL09qZ2djbFY1Z1VyL21JZGxlRnMvblZjY3ZxbVhVaWhrSW9ReWFTblZWQjNzTXpENThsMFQ5aFhmODFqSW5rbGs3NVlEeHNrRDNpUU4rbzJBUVhEdCswRC83dkFrN0NyN2laMDhraG1kazcrQjByRm1Rd0s3bDN3c05ZQWhuVGlZZGpqNis1ZUc3c0psTTEwdmZmdmYvOEZiZ1QwOFNQQ1hveE5WQ3ZiQ1pxV0oxczdZNHFaVlN0ZVVvOXgycFpwRGtoc3JmUUVOMlpjUW40YURlcnZISGwyVGJvQlhlNjdJaHNzeURHaDJZUHVRemNXc0l2RTNKOFkwblJqNmFteUwvanVwUWpZNnlrY1NrR2lheHEreDlWVS9RT09KZkRMSG1FakxLckozSXdyR3dSZmZLSnYyVlYyVEltTkNtZUpoSnNYOStMZ2w0UVB6N3NqSDg2SktzUEdnZThLRyt5UTRYOUdOYVVINFlzV0xaekVEV1F5dVlQWnVzR1Y3MTlCVUVtZndTYlo4RXlVNU1YRkpqb0tmTHZFMWVGU3ZyWVQ4Z0E2MzdDMk1GNy9vVk5TcURCQlREcUt0UHd0UHN5amJ5NFdNMVltRjJPdEY0a2FCYWhDWE1LbSthUnNlWVZRTTl3VDdtTHJva1dxZUl2QjZFdzBwYzdFQ0ZicTJKaDAzbDE5VG9DSTBrVHBpSmNUenBwMWJrajNxZmFOOTQ2MFYrM1g4dTVMSUtNbXZuZEt1TVJ1clh4b2JoYThoUHNjUnVXUWpHcTNLQzRFMmNyWDVhaVFBNitkRy8vU2tZRVhzcWhlNkZDbnZlTi80WnFiOXRweWJESFdDaXhYZngvQm10VmoxSmNQWitwUVlSVTZIem54UU55bGF4eUhDMklyb3d5VVoyeXV0Wis2dEJjQnVURXdUUC9PQ2hrWmRQd3NIM3NmWTlQL2x0b0draG03aDhPcVVXaTFoS2lhUWRya2FtTUt5eDV3VEI2UlM3TVc3TFU2bUtTb29rT2pDYTdDcHlhOGIrbWhUK01QVmtRUGZNMm5rZGk3VG1LNFQ3L2dwVjQ4M1RUSW9ENElkZWxEL0hHRloxM2dzZnc4UGx2cmNIV05GbDNtTDBsdTFnZFBuTFpQTExpMlJLMEZtYm9FQ21pbUVsdkszYVVhNnBVSGQzdkNoL0VMSzJBWVpUM0N2aDI3Z0FyeHl4eW5sbEV1dDFka3ZOQnFveVd2VE9oTHNxR3I4bjFVcVppTm9WQU5mWHFpclVrSDRDeEU5Y1ZvbUR2R2ZXeml2Q3RMa1JYS0laeFhkZEEzNEtmL2V4OW9YLzlqV0dwOTN4MXJEOWlacjd1UER0Y3djZmY3V2I2c2F6WnhNM3Q0ajNLY0VrVERKVkRIdlF1aG1SRG5VWnVPR2Q0VTBmcmFVWDhrcjRCKzhOYi8xRnJaanBoZm1UeGNSS3dqS1JSRmxzWVcydnBBMzlDYlhDNUxQTXkybEwxTGJpU214ZEVNVys1cFlLRGZDZVhidW9LR1NQajdOYVNxVWp4azlLSzQrYTNBTk0rcFZnRWlhWktqWmhuQkJGN25NNkttdFhOMTlEelIxcUpXR2JTS0lwMFBkUHRiZFRtcFZRS3hqVEFxSjZzV05iY2FHeHZ4cjdLU1Q3U2M2dVhWQmVZWWVObTlNcUdURiswcHA1eFBRZVlOS3ZCSk13eVZReEhDbFV2TXltMlBYcStiVzhsNVJlVk9WS0F0b05OWCtmM1NZWXo1WXoySDdpN3B2ZzJZUmE3T2k5OXpJaGNaTFBIUmlxRmxUNVVrMkZCbmpQckYzV2cyMEoyeGtjcjEySlE2ZG1VaHc2UDdvWnZRVWEzWHNUTS9tVnJjaVNZQkltbVNxMnFMYnRvRGxwRmt0dnZBKzBsTjV5Vnc1SmJpSVZZdUpkdEpUYnJUeWhWbnJMZlY0NTZMZ1Z0M2lXU3RxV2FPaVNHa1E4czNaWkFYUmI3QVQ1S2h3eGZueE43Q0t0M3IwZDA2OEVrekRKVkRGcnNUcDJ1UXZPcm01V2JZbGkzNi9HcTY3VFltVXU1cXpGR253anJWa0p0ZEtXYUYxdXI0THlNczdFY0FxV0pWclFIc2cwMHIya1o5YXVDTGFVMjBJbFdQY1I0OGRxV1MvQmsycUg3K2lGKzVWZ0FpYlpLbVl0VmhjM2o5N0txNXdUbHVnQ3J4SlFFRlh6TmNwWWJMakZ0eTBlVDJ0WFFxMGFhcWh1eVUxRnNVWUplVFZqeW1HQWllWEpOSkw5cEdmV0xna1hxNVlUMHExc3hQaHhtemY4ZUw4U1RNQWtXOFZDNmZBQlk0Mjk0WFBYWXcwVHloOTNVdXkxMHhtdmRid0RqUC82S2tUNEJSc2Rjd0lKdFNvcGwyOVZuc2MvU2I2TWNiR2J0NmdjQnJCRVU1SG4xTkJWTkxOMlNla1orTm1wczJsVUUwOHlLUTZkbjdSbURpODlrOThqU0RBQmswd1Z3MVN6cW5ncGJhdlF5TjNIbEQ5T3J5UXEyQlV0aXJGZnR2YlNkOFJHdkxmeENiWFNKOUhVWW1lS050NXZGOU9UZFo1OGJNbExyOC9Fek5vRjdabHdXV3pFZTZzYU1YNjhiUnhxWXI4U1RNQWtVOFhzOC9GbmhzcFhYOFRYbEJXMG93NXF0Z0FUdk9adnJ1bjJOakNmZGlyTlZTdHNLaTd6c25BczEzaGdqbUJTRVJOcXhTeHlkdGI1MDhIK3lhNWQxRlcvT1lCUFFvOWhUZ05HaXgrbmNWY2gycmNFRXpESlZMRXBzMHljaVIwZnVncXNkbEhGaXRML3BqcWVlRHZiS0ZiWExSSU5mTDJvcFNZZEsxMEVYYlhDSm92UVFKemtFVG1LNGFQQm02UUlMRXUwdFp1ZzFYOUNkdTJjL2l4K3dRSUxzZldVeWthTG41UkdEakc1YndrbVlKS3BZdFppZGU2SkliTFZKMm45OG1sTEtRN09UbFp0UDljcGVyY0JHL0UxZjAydVd1bVhNZmtIalhpWk92dVFta1NzdGZOUS9NSFp0ZlBXTkYrRVc2am16Z1JUbzhWUG9ubERUK2hiZ2dtWVpLcll2SEVPamJBL09KaDRyclErM3ZoYzFRTnZxTDU0VzRWeEwyL2hENXk2WjYwMEs1aEl2L050NG1ueC9lc3lXL0Y5Qjc4c2cycXFnY3Q1T0Z1dW1iVlRJeWI1VGtJOTFTY3hZdnhJdVYzRlc3OFNUTUFrVThYbWxUVURpMlgvS25JNTZLcW1oTGxrUHV2aFZKQlFLK2Q1UEJycFRmaEIvYjVLbkg3bldHV2Q4bUFiZWMrZk4yLzgrTGtZWm1vSENTWmdrdG1XRTJyN0lKZzJSeUF6UzR6a3cySjFuN2NyZGRIYm5WcTE1UG9lMzJteFo2eXJ4L3FieENTVzdwUElHVDlYVDNLcXBrNFM3QTRtYzhxRkZPd01aWU5BdFhySTkwdlM1NFVGK2JxM3F1N1U2bmE1bHhJMHJzMzVuUm4xZ1p0bW1rOGlYL3g0dTJTb2lSMGwyQjFNaXFFOFRqT2J0dmdkS2pjREluNks3VXRLVWNxaXR6dTFtcGIrdndkU1R4d1BxT0VwWkpwcVJZU1hVbXZlUFBuaXg4dkNVQk03U3JBN21PQjE1UTFxNzB3bDljejJVTmtaQ1BHL0NaVXk0VVZKK3BtTzVOWGw3NmpYMlN0WGc1a0htVnpuSitrTk0yWG1JWTMxMTRzZnpValdsaWQra3EwZmRzb1JKTmpsNzhKUHM0TnZCc0ZmVmZuWHE0ZmQvS0hRbndnWmpweXZFdTNwQ0VIbSs0ak9RN3RkMVEyNHNUT01LYzlYVjJYN3pYd244VUR1NENENEl3cTI3L05RekJFL250WVBPZWtvRXB4N2ZuZU53SURWeGdkaXZHTndkNVN1VWU0VCtIRGxHZUYvbUdYNHF1a1o1NmZsZTJwVzhWL090Vi84NVo2Szlsc29Pb09QYnk1eEtnMndkaTdFdm1uZjF6WGtwKysyZDAxZ0tCTDgrYmVHTi80S0g0eTdicy9BQ3Z3LzF4bktuMDA4NXB3QUFBQUFTVVZPUks1Q1lJST0iCn0K"/>
    </extobj>
    <extobj name="334E55B0-647D-440b-865C-3EC943EB4CBC-5">
      <extobjdata type="334E55B0-647D-440b-865C-3EC943EB4CBC" data="ewoJIkltZ1NldHRpbmdKc29uIiA6ICJ7XCJkcGlcIjpcIjYwMFwiLFwiZm9ybWF0XCI6XCJQTkdcIixcInRyYW5zcGFyZW50XCI6dHJ1ZSxcImF1dG9cIjp0cnVlfSIsCgkiTGF0ZXgiIDogIlhGc2dKQ1FLWEZOcFoyMWhYM3R0WDFncmJWOVZmVDFjYldGMGFISnRlMGw5WDN0dFgxZ3JiVjlWZlNBcUlEQXVPVFVyTVY5N2JWOVlLMjFmVlgwZ0tpQXdMakExQ2lRa0lGeGQiLAoJIkxhdGV4SW1nQmFzZTY0IiA6ICJpVkJPUncwS0dnb0FBQUFOU1VoRVVnQUFCa3dBQUFCT0JBTUFBQUNReENkUUFBQUFNRkJNVkVYLy8vOEFBQUFBQUFBQUFBQUFBQUFBQUFBQUFBQUFBQUFBQUFBQUFBQUFBQUFBQUFBQUFBQUFBQUFBQUFBQUFBQXYzYUI3QUFBQUQzUlNUbE1BSXUvZFZCQ3JtYnZOUkRKbWRva2dybmZ2QUFBQUNYQklXWE1BQUE3RUFBQU94QUdWS3c0YkFBQWN2a2xFUVZSNEFlMWRlM0JsU1ZrL041T2JaSkpNa2hvS0ZkMHlZVmJBZFZuUE1NTnJlZFNKVWtodGxacTRJQTlaU1Z3RXBMUzhBV1VYU3RjYjJWSkFDbTZXTFdFR3dYdkJQeEQrOE1iUktsWkxUYW9RY2JYMGhwZi9XTmFOSzdxVVpYbkhHOWlkN0t2OWZmMCtmZnFjbS91YXVTYzdwMlp5dXZ0MGY5M2YxOSt2Kyt1dis1d2JuR2IrNjJ4d0RLNko5bzIzWHJ4NDRlTEZpL2VmQ3plT0FVUFhXYmhHRWxqeG80UmR2a2J0R1dpMUV6WnoxMkV5VU5rK3ZZamRUcHIwanJ2VmRkY0hxMEsxdm5zY3hEQjc5OXZ2RmV5ODlPMTNMK2VWbytKWDdtMWYrTmVNMXIvdW5kSEJSeGFzREROVzdqdjJyQWM5QlM4OXU2ZGlJMVRvanZkR04zMWtPNzFCU1FuL3RjbGQvQ2NVbkNZMVdyY3B2UG52S2VseE95blA0ZThoYnQ2Vll3NW1Lb3hGakwwaWxZVy9JQTdaUWMxa21HU3ZXSld4bjJCblRYcFBvV24yblo3S2pVNmhCeUFkL050TmE1Rkh3dVdETDh2YzQ2VURDcFVoWWtjT3MyRWlLYTJHSEtTREdjNW9EcHJxYTJLeFJEci91aXI3QTk5VHBHRWMrTlNmZm4rWlhWSElDSUpKc1B5Ym4xa3Qvc0JQQTJLMWxISkhUQzZXWGZVNFlzR1J5Zlo2QnAwdjNzWU96UXdSYTV0UHdrREZTLzdobWNIUC9QbTNHWHVNY3A4QVROcEd3cHpBR3hoN01rWXB6NUVxWTFkeTNQN1RvaXZHUTdicjVRTG13TTE0VUtnd1l4c0JKdnA2eWx2cXlJbkZyK1Y5eUN5RWJJL1kvWEgyaEo5cm40VExXbjZNN1ZPeEdVcllwSkIxbGRtalZpemZRUXlvaitTWGc1bVFMZlBXeTg1TWNOSmdoM3lRbTJEdEJmWFFoc20rU3V6cGZnT2tsL1BaNUpKc3Y0S0xLd2V2aE11RUNuSEpjYWFGbUl1emlWd1B3SEZCNUJzbXQ2dDVIY1BaY3B3eEhqdkYySE5FY3RWTUp4Wk0zSjcxa0VoTmVzMTdJNjRwamsyZW1uOGtIeFRsWkJJRU8zNjhleVZjNW96elA3dUNMYks2bUI2SUpLdGhuczM1ZUhmbEd5WlZ0aVhaYVhyZEtuVzkrRmhraDRweEE1TTBlMXptbk0zMGJaU2hHRC82ckp6UEppZTFXRENpYkNzSldYZXZoSWwxY2FrbEliZTZWRitvNGcybVFybS81eG9tNk5xYTdJRXgzZDlXbDhDU1VPWXhzTEVybjJpWXRQZXN2SjdnVHVhcTdkM25QL0dQd2NtY3c2UXBsdURFZktpSEhFc1VmZ21YRlVwdTBWbGJTSEpYN0dOc1ZUL1BlU0RYTUJrelhqcjA1M0tpSzZERS95Y1RDOXI4Z3FjcjVOMTh1SnNvRUU5WTZXdzA1QjBtb2ZHSU4zMVdsMS9DNWJiQXlhZU12Q0NJaE5VMTZaMmZUSmtjaFhJTms1WVp3QUNEcFlUWVY1Z1pJU09tdkZxVDdjSlgzbm4rNDkvcU9OUTEyZ21LYmtMT1lUTEhoSitMMkZwa0huYjlFaTR2M1hEWC9iZis2cXN0YVVEK2xyREZnMm5QeUdVVnlWTXcxekFKclFWSlpNd0hMZjlJK2lzcG9heTFZTktqRHJxSUhUaitNQm16RmlSWWhkZHM3bm5ZTCtIeVVpSmowQVJNMUVDa25ob01xcFM4M3ZNTUUyeUtYTlp5THljZDIzU0dZbGxsd014U0UrSHJNRkV5Q2VyTXJMS3haRnZYRDJRZ1JjSSttSENyYXp0T29MSVJqK2MzbG1lWTRPem1scFk4UmpNZGxnRmFxeStveEIydEJkZGhvbVFTbEN6SEIxWjNsL1VER1VpUnNBOG0zT282R3lmUTJvekg4eHZMTTB6bXRlWkQvaXZHbGFWNkF5YUY4YldzTVNZUHJGNkhpUkpRWU84dGp5YzNDSU1VQ2Z0Z0VqUWdiZVZYbEJXc09MRFI5ZVl1VUxFbGxiUFdBeGtidXNsbXR0QkppK2k0VlJWRGo4dU53T3N3VVRJQk1veGlZK3NqY1I0alJjSmVtRXhCMnNxdWxSVXNYbFkxNWYyZVo1aTByQlY2c0paMGRkWFJiN3AvNXZVSzh6cE1sRkRnNkhwS2hZTWlUaS9xaUF5a1NOZ0xFMnpvRzZlN0tIL3k5MTJDZVkxWFBHUEl5UEV5ZlkrM1NWWExuVW4yZ1RTcWRONFZHeWF3d09SdTRkTVJKcC9iMDFLeEFsaDJQMm1pa0phZWUyVnFpb1M5TUNHek56a2ZHZks1RHVVQ0pqdmlIS29yYUhUTHNrNERUQjdURVJGb0lvTk9ncjlURHBaUFE1ak1XTE9HbGtoQVE0dDFJZzNTcWxrUEtaZ2lZVDlNK051d3l3NkZZeExOQlV3YWxrZkx5SjE4S3pVZHhXeGhEQWlSMm5KZ0lnZkxweUZNWmkyUGxwWVk3U2phUTB0bzI3QThWNXFFL1REeFdGMVdYZmtPNWhnbXRDMnlyYVdQMmNKZGdUWnRtSkJmdjhaelg0ZUpFbG85OWg1dVpEc09lWlkwQ2Z0aFFyc3d5ckJWTlJ5WGV5NWdzcEo0NVlmRVA0dGVXZEQ5QUppNEp4VlhrRUUvSjVnSUE1M0Q1RTkrNmNJOXByRE9GUXNjbjEzNDhZUnNPS01OYytZTjhTanhabFdhaEFrbTAvLzFvUTk4TlNZdWVpMDA2WldQWjhsckxCY3dxVnVPWHlObzdJZkZZZUtlVkt3amc4NU9NTm5uTWNDa1VFYU1IUXJZNkN4dTRQakFaTnB5L0ZwY05sMlluTFVlSXBnbVljRGtlMG1BN05QeC9DR1MxRm5UK0pPOHgzSUJrMFh2RWo2MnlVNnZZN3YrekVYMG11NGZQSmRnQTB6SzdWOS9adUZMelA2UWhNNW9Bc2NISm9YRXVvMXpXWTVwZGNUWWttR2VRbWtTTGk5TnN1ZjkyT29ORVh0WnJBQ05TL3ExbnRpVHZFZHlBWk0xL2E2SUxXN3lyQmk3aVdZTCt5bkNzVjM0ZVR4ZjV4a20yODg0V0taUXA1ZTFqdzlNaXN6N25tWXBCcE5xNHJSS21vVEx6NDVlU0FJRWpEYm9yaTV1ZFhXWW9sWGVhM3gvOHhmU3JzLzRXamJpTVBuNmU2alI4OEx4KytEYlloelF0bThtVEdLRDRTSnliL0x5ZU45a25RZGdVNGdBanlYL0hBZVluSHJKS2pFbUhMK3pIK2NSelNrNjM3S1JrakJKazNDNUxiMGxUY2R0RWtISUZrVmQwY2dGdUZjT2pmVmRQcHlQTmt6R1dic0dFWTl4SDlVYm5YVm9zaFBqU2hEZ0xJYnhHSzhnc3NXN2ExSmJJQ1dubDUzZVBBNHdXV0UvUWx5RmorRlBzZUs0UWhJd2NUWm8weVJjVmtZd3BwdDFJcSt1SFFqNUtSVVo1VHY1OE5LdVRVL0RSeHNtbUE5STZpZHAxcGdPSGF1S090RUFnNHd1RXhPY29zU3U0cm1NNXdvbSt6Snh6WHF1OGxuMzR3QVRzRTNjVm1tTS82eHJWYUh6TFdCVVl6R1NRNXFFeXdvS09PQVNzK1p3K2lVZnMwbHdKMXJxdjd3TDF0R0dDWUgrUHVvdUFLRGxib3pFZ1JHUFVTY0g5S3JRaGdqUnE5NU12dEE2cDFlWjZOVXNFK0U0d0tTT1JmVkNFRlFBQjlMaGRTVU9mcS9HZ0JHUFVZYTRURTJzSmNZYjVFQ25nTHE1SW12K05xbjVEMVZjNVJzdGx2RGxUa3dJazFpYzR4c203ZVZZNDB5M1VUTEZZajJHTkt6aGwrZ1pMajdMbnVYQm92cXlKMzJGVFVPR1A0ci9PUTR3b1UrYllzQXZYdzRLZ01FUHhSbEVTbncyY1FhTk5BbmZzYXJvN0tncFdpWXMycWRmVktaamNCOXhtQVRBeVNQQlhKdjJFZzkyNC9LT0F5UGVwU0luRmlka2s5TTE5UWhndENYQzVtOW83K09iWkJrNkRqQUpDQ2ZyUVd1SjNnZDVoY01pWUdJQkl3NGF5dHBad2hpSUhyZUpuajQrNy9YYWJBV2pEaFA2Q1BETnB3N3hudDNCY3F6aHduSTI4NGNQSm5ENXF0bWkvakJnc3VsUUFOVmttc2x6TEdBU0ZFcXN2ZDNjd21xYk8zRU5lekRGT3NBa2JRbHZhSURxRlJNTGlwRjVmOFZLem45dzVHRkMrNzNmdUhJcGlSSyt3T3dBRTJCbmwvZFI4UXkrL094WTVualFqRmtkYm04ZUQ1alFrWU1uVno0Y0psRXlBSmpRUHIyMndHajYyWFNGT0lqNFE3dURvTklQamNIQ1pDajh2SVcxMit5d2x1QXlQdGJSTG5zaVMxQ1ZOc0hVZDJpcmJOL04wSEE4TlVIeEw2MWRwM0xiaW56QklOS2lBaHhhUjlHdEJ6MEc1NTdmWThHc1lzVVdDMFAyeVdTVytHd1N1WTR3WnlEeVNaaE9mZTBhd2lVMWVadWtRWVRDclVGUTZZZkdZR0V5SEg3ZUV2cFFFcERpRzkzMWRXSkFlV29RVHlIYUlGRHR1WkphY1IwWS9IZWZrTk56V1M4d0dUS0Roc25ZVVBTcytCRHpvWVJzVG10dEVpVmcwbG5DdERXMXJzVXhwNzdZckZNR0V6RGYzQnNNdmU2cERCWW13K0VIcTFESFJjUDVwRTMyYmMyeEh5YjRRWUlycnc1K3J2UW9YNDR1Njl3eVVIY1BnaUVoN2JKdGNFMW4wRENaZDQ5djZwcjZDanpnZWdrRnRYSnNBUjRsWU5KWnd1UkFYTkpOYTVqUC92TzBpZml4Q1oydjI4QncxS3FiVnVRQUp0Tm9ZOEpKQXg3SkxvN0J4S3RpR0VpNUs1bGdaT1llS2FJZEpNYWtOUkVpeFgrOUxKWlJSdklCa3o4R1I2NmZrQmhvdWpBNUcrZXhzNFRwRTl1WFZhSHB1TmNyQ0JiMUk1V2x0L3QxbUhTVzIzU1Z2ZkpLbVNXTmRyS0x0M1Y1d01CdnNIenhYdmJjWGI2SDRwNGdEb0lka0ZqVkpOekFOVmpDRDJVMitUdzdhSDZBdFNFRTUycTRNTm1LWitnc1lZS0ozbnJac2Q2NTVvVHFTM0Y2dmNhdXc2U2o1TWFyN05IWlE1eFV1Y1hWWjVyd2E3bzhQUGp1MjR2NkdRWDA4emVjK1QzOVlCRWtGblRNRFJ3VG1OeUdzd2lOcmMreTlqZGRCdXRtWHdtUE1KR3V4M1A0SlZ4ODl3L1hWRDU2RFZndGI0cWh1M3hyT3JCVHBicTlYNGRKSjRtTlJ6ajllT29nZUNOT2R6azRvWkZzV1plZjczRG9iazE5UlNTeWZETTdJTEd0U2JpQjR3R1RWekdjZm15ZXhibEg5cDhPaDJEZjh0TkJGdnZ4REg0Slk5NStRdVdqSEdwLzhZUTVHU1FmbDlkVnZ2N3UxMkhTUVg2ekVXTy93dytyTlBIcE5RY242S0pkWFI0d3NicGNKK3RBWGZZbm5XeGFVcWs3aURoRTFTUGNqd1ZNdm9RTndGVTZyRUlMamZkWTNDRUltV21GZHo2aklqS2l5SzR1b2lUY3N2d2V0dEZWU1RnNW9uMWR1Sy9BRUdBeVkvdjZZK0dyOEw3Sm9Qa3BWdmtjTUlGMTlreVV3QUVlN21ueHI1blpYNmZaZ2FaRUJ4YmRldnpqSHptd004WER4d0VtYndLN0VGTHBjaEQ4R1lMTE1RNGhDMk1uNGJSdndnQ3QraVNNUkQwRmsxa0cwblJOSnM0Q0ZTeU1pVHc5L2gyMFd1R2RnaEFOVDdtTVRwbm1WanFZOUNiblVVS0Q1Z2RELzhFMmJlNHU4QzBRWncyT1lXMWZ0MnBIOTVkT2lnVktzc2RoTXVpRFh2UUZOb2VtWGVZNHdBUXllamw0cXRJQ0FpSllzdm1qTThOUDZRU2FHSFJFQmxCNlg2Y3BDVWZJV0pPcHRHK3lKTUt0ZzFXWnFHNm5aTGE1Nk1Yb3YyRG1mZUZOLzA3UHBuOHR2Q214VGxLRmZQZUVXdjNId1M5UXZpOStyUDJIUkRuNDNMbjJwOTNhS1QzMUluaW5YWnVlVWhVYkpuM1hQbWgrWUNoc29ORW4rT2pWTUwrTkpSaFpzZGVjaUd4NStOTkprVFN2YURiUnZwbUd6YjNPcWdJOXdLUmZDU1k4WGYycVdGTjhMQ0tpQlFRY1YyY1ZiL3dPSlRkdUQwUVNya0t2aEt1UW9OSko4b1d0UzFyUGp0Rkc1SVNZbllyUkJXckVUT1hnZHlQcXp1bnE0UWYxTDZPNlpieHhwOW5CYXc4clJPZ0I5dEszY3ZZK3p5NjgzNW9YdlRTY3hEdlJjUC9WOFgyVC9tc2ZORC9GaU84cnp2TmhxVkI5TE03cm1vMk1wbTBmeFBOUkRDYUYwQWphV2Q1WHoxc3g0MXlscW52M01PbGJnaTVNK2xheDE3YVhpUjB4Z1Q1THp3S0NSUWpGSUFORGtySEF4UFBBSytHU05RZlJTbStYWjY1clEweVdwUjhKNE1HcEp4SGFENXBZV3M1Uko1U2ZYTVhwaUVSZHVsZ3k0S3BWWlc4YzArQXBXbXExZ05KSmhybXBaQm5nU1FyOXBsU1Urb0JRLzdVUG5KOEM1MjllZElXSUdJNHhNU3pwV0RscFdRZkIxdzlyTWdPVVFJQU1IV3UyWU1DOW5sazBKUjNvSGlaOVM5Q0ZTZjhxdHNEWmtVdDFFZEVNQmxYTDVzU1d1M0x0Nmd4ZUNiZXNMUmc2QXJSSzJRc2VCMG9rRE5yNk9ud0YzNTA0cE1xcnJEYjFDQlVJeFV4RFJUdGZqbHBOQTJ1b3RuUWZTcDVFdDFab3MzOHMyZnJPaEkrY3c0TEpBR29mRWorTC9wRUNxbStVUExJR1JzVTlaZzdsL2NLU1pKTW56N0NmVlkvNVZzR1dpYm1ocm1IU3Z3UmRtUFN2WXB5cFFzcmczVFRtRTB5a3BOWHFsZkRPZHprd09HSHNSb241NlBaa0Y4MUpJN215QUIxK29yeEpCVEQ0aTUvUUtwa3BuUlBLL09PbzFSVGdITEt2WEtFeW1KK20rT0g5Q1d1WmxVbXNwNGNXVEFaUSs1RDQyVWw0NURtdnNCa1VDbWg0VWI3Tm1mZitoaFRGb2xtaDEvVmtFeTVyUWRIbVdFM0hFb0d1WWRLL0JGMlk5SzlpbktzWnNVSkpjTGpHak85clhwbFBXQnAvWUZ0azlVcDR6QWc5Z0lURkpGMU52bWpTWkZ5UkM4RFJQR3Z6TU40TmU1N0lXSlpMbWtTVGZBbU9XaTFpYUdNczNLU3NzNnhkM3FEQXBMWE1vdmhnTHdzbUE2aDlTUHpVVTJSYU5xS0I2MExOTEUyOStGZ0JET1RJVjlIanFYbVJtenc5b3ZmOE11MGFKdjFMMElISkFGU01zelp0QkJWakZZYld1a3JBUUNKbGhUbEVPY0I4RWpiZkV1RHZ3bThTZ1NsRFI5R0RjRGtpNXJBS0FSeWZ3OU1iYXNvcVdWTlhvMzMrL0xtUXVtK0czWGorZkxpdVNLaTdvMWF0UFZwcXRubHI0VU1RMDltRXRpYXFaODZEQ01meUNpaWY2V1lWcEdwMDd4Wk1PdFJPeUFVVFo3Z3dkNGd6c1NhMktRNkpILzhYNlFNYXkxVHRzSy8yUkpoOGZXS0U0Nzl6SnJvZWJweXpNdXVhR1F4aE1wQUhLTzA2R2t5ZU1NWDdsNkFEa3c0cWRyS05Eam5ISjRSeDlNMjVVSXJBdEVpR1VyNUlqeFdGMnZXZ05iRFNKd0JHVGJJK0NSZDVoWUp5S0xkUXlrSlhyWXBuOFlnVFBBRVRDUlJyL0ZsTFRlcFZhUU5UNnRkUm40RFBEQXF4OWk3UGF2M1JmU2ZTb2dYNnRJSG9ZNEJScktoTzZoSHZYcUoyNXVXVTkxVVVmS0ZGcWRkZzFReW9IV3JIa2R5SWF1VUN1VVFoc3hSV3RRK0puNlpEVjFVSEdlM0s4SnIyRnBNclM4NFI2QjNaZlhpUFpGdm1uRFNMeDZiR2xxSVl1eDhCSmpEb2xYS2hhUDhTZEdEU1FjV21JdkRhdnBFNHc2RWU3REV0eDlwdklxZTBkRXdhRDdXMHFZcnhXUTBrSlpEYUZCbTlFaTRMeFVRT3pEdWMvVlBzUlNLLytsdDhEU2s4SDVEV1FMYWxla1JqTWJUdDZPS0s2a2cwOUt1S2hybnJsdkdrSWs2Q28xMmJQS0tIeHpITHJveHdja05jTStHakN6TFkxdzNjeVBQbm5Xc1BndGZwRlVDVHZkSlQvNUQ0OFgrUkhueEgrajJna3BwQmFDbXFXRnBqN0FWQ09pVnIyb2hVbDJKRExUa2hXdEk4QWt6bXBXWEJTdzFBZ2c1TU9xcllDVHFKSXE1TDdGMVcyK1BCbEMvUzA5YUdzRjMwQzJ4VUxvSUVvZHY4OGtwWWJ5VHVTS050aGQzemIrYjYzNGY1Z0M2bjZ0Tjc1T0NTeUFxbGJ4S2dSTEsrWVB4dDhNaVVIdmYwTXdSMGEzaGk0UmIrTVlzRkhobFR2cm8xYTd4U2N4ZHlsUGQ1dGo3LzhBK0xpeE54bld1bldoVm1LNWF0WWRvd0pING1ieEl5TVJYSjBHbWw1NWlFbGRqSlJ5bG5reW4yTFpFUlkwNU5GMTVVdlh4YUdjcjZVVHpRR1NiMDJSTDJaVlZxQUJKMFlOSlJ4ZWIxNkJCTXF2V0VhbzU5Zi9kOWRzeUVDNkZhVk5TTm1oRlRtektQVDhJRk5YZWdOSit0YVFQZmQ2blZJaGJjNjV3ZWpMeDlIb0FSdk0wRDRnL09qZ2djbFY1Z1VyL21JZGxlRnMvblZjY3ZxbVhVaWhrSW9ReWFTblZWQjNzTXpENThsMFQ5aFhmODFqSW5rbGs3NVlEeHNrRDNpUU4rbzJBUVhEdCswRC83dkFrN0NyN2laMDhraG1kazcrQjByRm1Rd0s3bDN3c05ZQWhuVGlZZGpqNis1ZUc3c0psTTEwdmZmdmYvOEZiZ1QwOFNQQ1hveE5WQ3ZiQ1pxV0oxczdZNHFaVlN0ZVVvOXgycFpwRGtoc3JmUUVOMlpjUW40YURlcnZISGwyVGJvQlhlNjdJaHNzeURHaDJZUHVRemNXc0l2RTNKOFkwblJqNmFteUwvanVwUWpZNnlrY1NrR2lheHEreDlWVS9RT09KZkRMSG1FakxLckozSXdyR3dSZmZLSnYyVlYyVEltTkNtZUpoSnNYOStMZ2w0UVB6N3NqSDg2SktzUEdnZThLRyt5UTRYOUdOYVVINFlzV0xaekVEV1F5dVlQWnVzR1Y3MTlCVUVtZndTYlo4RXlVNU1YRkpqb0tmTHZFMWVGU3ZyWVQ4Z0E2MzdDMk1GNy9vVk5TcURCQlREcUt0UHd0UHN5amJ5NFdNMVltRjJPdEY0a2FCYWhDWE1LbSthUnNlWVZRTTl3VDdtTHJva1dxZUl2QjZFdzBwYzdFQ0ZicTJKaDAzbDE5VG9DSTBrVHBpSmNUenBwMWJrajNxZmFOOTQ2MFYrM1g4dTVMSUtNbXZuZEt1TVJ1clh4b2JoYThoUHNjUnVXUWpHcTNLQzRFMmNyWDVhaVFBNitkRy8vU2tZRVhzcWhlNkZDbnZlTi80WnFiOXRweWJESFdDaXhYZngvQm10VmoxSmNQWitwUVlSVTZIem54UU55bGF4eUhDMklyb3d5VVoyeXV0Wis2dEJjQnVURXdUUC9PQ2hrWmRQd3NIM3NmWTlQL2x0b0draG03aDhPcVVXaTFoS2lhUWRya2FtTUt5eDV3VEI2UlM3TVc3TFU2bUtTb29rT2pDYTdDcHlhOGIrbWhUK01QVmtRUGZNMm5rZGk3VG1LNFQ3L2dwVjQ4M1RUSW9ENElkZWxEL0hHRloxM2dzZnc4UGx2cmNIV05GbDNtTDBsdTFnZFBuTFpQTExpMlJLMEZtYm9FQ21pbUVsdkszYVVhNnBVSGQzdkNoL0VMSzJBWVpUM0N2aDI3Z0FyeHl4eW5sbEV1dDFka3ZOQnFveVd2VE9oTHNxR3I4bjFVcVppTm9WQU5mWHFpclVrSDRDeEU5Y1ZvbUR2R2ZXeml2Q3RMa1JYS0laeFhkZEEzNEtmL2V4OW9YLzlqV0dwOTN4MXJEOWlacjd1UER0Y3djZmY3V2I2c2F6WnhNM3Q0ajNLY0VrVERKVkRIdlF1aG1SRG5VWnVPR2Q0VTBmcmFVWDhrcjRCKzhOYi8xRnJaanBoZm1UeGNSS3dqS1JSRmxzWVcydnBBMzlDYlhDNUxQTXkybEwxTGJpU214ZEVNVys1cFlLRGZDZVhidW9LR1NQajdOYVNxVWp4azlLSzQrYTNBTk0rcFZnRWlhWktqWmhuQkJGN25NNkttdFhOMTlEelIxcUpXR2JTS0lwMFBkUHRiZFRtcFZRS3hqVEFxSjZzV05iY2FHeHZ4cjdLU1Q3U2M2dVhWQmVZWWVObTlNcUdURiswcHA1eFBRZVlOS3ZCSk13eVZReEhDbFV2TXltMlBYcStiVzhsNVJlVk9WS0F0b05OWCtmM1NZWXo1WXoySDdpN3B2ZzJZUmE3T2k5OXpJaGNaTFBIUmlxRmxUNVVrMkZCbmpQckYzV2cyMEoyeGtjcjEySlE2ZG1VaHc2UDdvWnZRVWEzWHNUTS9tVnJjaVNZQkltbVNxMnFMYnRvRGxwRmt0dnZBKzBsTjV5Vnc1SmJpSVZZdUpkdEpUYnJUeWhWbnJMZlY0NTZMZ1Z0M2lXU3RxV2FPaVNHa1E4czNaWkFYUmI3QVQ1S2h3eGZueE43Q0t0M3IwZDA2OEVrekRKVkRGcnNUcDJ1UXZPcm01V2JZbGkzNi9HcTY3VFltVXU1cXpGR253anJWa0p0ZEtXYUYxdXI0THlNczdFY0FxV0pWclFIc2cwMHIya1o5YXVDTGFVMjBJbFdQY1I0OGRxV1MvQmsycUg3K2lGKzVWZ0FpYlpLbVl0VmhjM2o5N0txNXdUbHVnQ3J4SlFFRlh6TmNwWWJMakZ0eTBlVDJ0WFFxMGFhcWh1eVUxRnNVWUplVFZqeW1HQWllWEpOSkw5cEdmV0xna1hxNVlUMHExc3hQaHhtemY4ZUw4U1RNQWtXOFZDNmZBQlk0Mjk0WFBYWXcwVHloOTNVdXkxMHhtdmRid0RqUC82S2tUNEJSc2Rjd0lKdFNvcGwyOVZuc2MvU2I2TWNiR2J0NmdjQnJCRVU1SG4xTkJWTkxOMlNla1orTm1wczJsVUUwOHlLUTZkbjdSbURpODlrOThqU0RBQmswd1Z3MVN6cW5ncGJhdlF5TjNIbEQ5T3J5UXEyQlV0aXJGZnR2YlNkOFJHdkxmeENiWFNKOUhVWW1lS050NXZGOU9UZFo1OGJNbExyOC9Fek5vRjdabHdXV3pFZTZzYU1YNjhiUnhxWXI4U1RNQWtVOFhzOC9GbmhzcFhYOFRYbEJXMG93NXF0Z0FUdk9adnJ1bjJOakNmZGlyTlZTdHNLaTd6c25BczEzaGdqbUJTRVJOcXhTeHlkdGI1MDhIK3lhNWQxRlcvT1lCUFFvOWhUZ05HaXgrbmNWY2gycmNFRXpESlZMRXBzMHljaVIwZnVncXNkbEhGaXRML3BqcWVlRHZiS0ZiWExSSU5mTDJvcFNZZEsxMEVYYlhDSm92UVFKemtFVG1LNGFQQm02UUlMRXUwdFp1ZzFYOUNkdTJjL2l4K3dRSUxzZldVeWthTG41UkdEakc1YndrbVlKS3BZdFppZGU2SkliTFZKMm45OG1sTEtRN09UbFp0UDljcGVyY0JHL0UxZjAydVd1bVhNZmtIalhpWk92dVFta1NzdGZOUS9NSFp0ZlBXTkYrRVc2am16Z1JUbzhWUG9ubERUK2hiZ2dtWVpLcll2SEVPamJBL09KaDRyclErM3ZoYzFRTnZxTDU0VzRWeEwyL2hENXk2WjYwMEs1aEl2L050NG1ueC9lc3lXL0Y5Qjc4c2cycXFnY3Q1T0Z1dW1iVlRJeWI1VGtJOTFTY3hZdnhJdVYzRlc3OFNUTUFrVThYbWxUVURpMlgvS25JNTZLcW1oTGxrUHV2aFZKQlFLK2Q1UEJycFRmaEIvYjVLbkg3bldHV2Q4bUFiZWMrZk4yLzgrTGtZWm1vSENTWmdrdG1XRTJyN0lKZzJSeUF6UzR6a3cySjFuN2NyZGRIYm5WcTE1UG9lMzJteFo2eXJ4L3FieENTVzdwUElHVDlYVDNLcXBrNFM3QTRtYzhxRkZPd01aWU5BdFhySTkwdlM1NFVGK2JxM3F1N1U2bmE1bHhJMHJzMzVuUm4xZ1p0bW1rOGlYL3g0dTJTb2lSMGwyQjFNaXFFOFRqT2J0dmdkS2pjREluNks3VXRLVWNxaXR6dTFtcGIrdndkU1R4d1BxT0VwWkpwcVJZU1hVbXZlUFBuaXg4dkNVQk03U3JBN21PQjE1UTFxNzB3bDljejJVTmtaQ1BHL0NaVXk0VVZKK3BtTzVOWGw3NmpYMlN0WGc1a0htVnpuSitrTk0yWG1JWTMxMTRzZnpValdsaWQra3EwZmRzb1JKTmpsNzhKUHM0TnZCc0ZmVmZuWHE0ZmQvS0hRbndnWmpweXZFdTNwQ0VIbSs0ak9RN3RkMVEyNHNUT01LYzlYVjJYN3pYd244VUR1NENENEl3cTI3L05RekJFL250WVBPZWtvRXB4N2ZuZU53SURWeGdkaXZHTndkNVN1VWU0VCtIRGxHZUYvbUdYNHF1a1o1NmZsZTJwVzhWL090Vi84NVo2Szlsc29Pb09QYnk1eEtnMndkaTdFdm1uZjF6WGtwKysyZDAxZ0tCTDgrYmVHTi80S0g0eTdicy9BQ3Z3LzF4bktuMDA4NXB3QUFBQUFTVVZPUks1Q1lJST0iCn0K"/>
    </extobj>
    <extobj name="334E55B0-647D-440b-865C-3EC943EB4CBC-6">
      <extobjdata type="334E55B0-647D-440b-865C-3EC943EB4CBC" data="ewoJIkltZ1NldHRpbmdKc29uIiA6ICJ7XCJkcGlcIjpcIjYwMFwiLFwiZm9ybWF0XCI6XCJQTkdcIixcInRyYW5zcGFyZW50XCI6dHJ1ZSxcImF1dG9cIjp0cnVlfSIsCgkiTGF0ZXgiIDogIlhGc2dKQ1FLV0Y4eExDQmNZMlJ2ZEhNZ1dGOTdiVjlZZlN3Z1ZWOHhMQ0JjWTJSdmRITWdWVjk3YlY5VmZTQmNjMmx0SUZ4dFlYUm9ZMkZzZTA1OVhHeGxablFvTUN3Z1hGTnBaMjFoWDN0dFgxZ3JiVjlWZlZ4eWFXZG9kQ2tLSkNRZ1hGMD0iLAoJIkxhdGV4SW1nQmFzZTY0IiA6ICJpVkJPUncwS0dnb0FBQUFOU1VoRVVnQUFCaFVBQUFCVkJBTUFBQUM4MUhpS0FBQUFNRkJNVkVYLy8vOEFBQUFBQUFBQUFBQUFBQUFBQUFBQUFBQUFBQUFBQUFBQUFBQUFBQUFBQUFBQUFBQUFBQUFBQUFBQUFBQXYzYUI3QUFBQUQzUlNUbE1BcSsvZHpUSlVSSFptaVptN0VDS1NJcW5kQUFBQUNYQklXWE1BQUE3RUFBQU94QUdWS3c0YkFBQWRyVWxFUVZSNEFlMDlXNHdreVZFMWo1NTM5eXkyZU1tUEhzK2R3UWlkYTIvWEJsdHdWTnRleEFrZDlPaCt3TEpSdHd6OElXYkUrUWZkUnc4U2xoRGlOSXZ4RnhicU1Yd2dzS0JYOWlFTGMzYlBuZS9Qb0I1MnJkTkoyTzdXbVErRVFEMDNzK2Q3N0s2VGlNekt6TWpNZW5STmQxWE40aTFwcGlJekl6TWlNaU15SXlPcnFqM3Z3ZldnQit3ZXFIemhDbXZZbVEvU0QzcmdoNjhIUHVFenhrNSsrT1IrSVBHREhyQjY0SC9BRWhqYnNuSWh1ZlR6YnQ3OW5sUDdtZnRkZ2dmODU5Y0RxOXdVMkNXWFF2LzlidDU5bnhNYzNmY2lQQkFncng0NEVMYlFkdHFmWXp0TzN2MmZjZXYyOGYwdnhBTUpadEFEcmg3VWhDbWN1WTBQWG5mejd2K2Ntdi9ZL1MvRUF3bW03b0ZhL2Z0T0d4dkNGbHk5WDJUWEhlVC9EeG10TTJ0Q21HT25EMzNnMnJXclY3YlplN21BTW1PYnRRc1FXRkxMbi93aUNIcjFHa2k2N2JOREx0bXlMMFRmemplTVdCcmhoT0hyc3J0T2FRZHQ0UVBQdDUyQytsdE9WbEpHRFlOUkVWZkVncFBVVFA1bFMvYTRiMnF1eFl5Z00vYnpaOGZUMUZqTzVGdGEwSEI3dUs1eXR2S1V0RFRDOFVJdGcrVFduT2g1QTNiNkZTY1QybGhqUi9FdFJaUXNxVzYxZ0FqY2NyTjZyNXIwVjcvNHp0Q09mNkhOUzFZSFFvU0gvOWxFekNkVkhQbVZMNzR6NEpJOThZNi9HM0ZoS2wvNEtNKzQvWTZkZklRVHJaWkdPRjZvT1pDN2JSWFgyTzNvYnVnWVpsUDkvRGRPbi9pTVZkZElWbEdmWHYwWGRiM3pSZDdMRWRablZDc2hzY0QyYmFyTDNCaWVVZGw5NFAxdVd5WHpCZ29rM3dUSnRKd2cyRk9ROFU5NUN3anRsMFk0V3JZRkVQdVNWYlRtS2diSHFQcHZFc3pLZ0xHQXNRK1RMQWZzUU92R2pGdjlPTlJpRnk4WVZXT3ZPY3p2QXFNLzBMbWJqTjJKV2l3MXhteWg0c2pYUVRLRGQ1akRmc25JeUNsUkd1Rm9lV0NFbmVQbCtkdlJ1SXZVcTY3VzJZZVB2WmVhN0plamtYa3U5ejNiSnNKbmdhS1ZaU0tVa2pwdzl6QTRUWnhvWmhiWTJVaW44b2VLSSs4emV5YW9ueFppOWFVUmpoNjlJUXk0SFVqcXZCR04yMlVqWGZBSzQxaExmbUpvS1lEbUg5R1ZFS3IyV2N5NlkrSVZtNW9Qb3lpRTZncndUaGJDTWJ0QkN2TUhDeU9QRVhSaTh5aFpMMFlEWml0MWFZUmp4R2hCUnhoZURPRDE3MFVpVitsS1d2SER5VDIwaWNnYW5vZk4yM0VxV0N5SzFhb1kzb3pzVlh0cUJLTUYzc2xxMFRUOUNLTjJIb25DeU9OREJrZW1CUFZvRFRDUnBrNlZSamlHODEzb2lGT3J6RzlZR1NJNXgwZ1AzUlRMZ3VkVkVqMmVOV2plV1RqcWR0ZEhraXM0TTNBZHd6N3d2aWZabUN2Y2dJc2lqNDdzdmhSVDNJT0dtYzRuVlJyaEdIRjYwQkY2d0RsU3hlNlpzR3FMYWtPVE5jTHNBM2RHRFV2d0ZrRHpaQVBLUytiWlpZSnhRY0JkZHhNekJ0NHZTZmI2OXVvcEMzSzdGMFVlTnlZN2hoVFZHQTB3a0taUGxFWTRodlU2ZEFUVmNVQmJNeUtudXQ2QTVJTXpLMmZNZWViT3FMcFNDNXEzeTFkdDkxU2psd2N0dUUvbExnTHZjaWxjS1g0dEs0cjhFTVEwKzMzSnNnMnpkR2FwMGdqSFNOQjhDM3BpeXlpTUNTTlY2SFpoWG52U1lCWnRvNzZSNEU3U3ZwSGxlYjdVTUN1L3pPU0tkUG8wRTNoVUtBL2F1L2F1UjZQbEJSVkZIdHhrUzdoMXl6WnlrckEwd2pIeStQZGd3TTNZZWt1T3YxbGxnNkwxdE9aQU5HREx4RFJTVFdqZmRwTDZKa0VEdjZ4RTFkazJnYzJxdlpUemtFWVJiQlpFdnMvMFlBcXhGaXpieUVuWTBnaEh5MU5samJxZS9BVE9RYlNtRHFtWDd4UERDTUpuWnFJcGpNRVdiQ2VwWTBkeG82c1dtMXQzbDdjZThON21YSFJzRVlyZ3JTRHlnVDBaZXNOQ1FxcTRsN1JVclNEQzBZTzN6RzdzR3BGRFFHdHVSZUlla0FnOFBNVjBvcEQ2VGxCV0ZRR0FZWEpTa3hkdEZ0UFhsSTEwdUtPaUFRcDNDS3czTUZWaGo2bk00b0JpeUdQc1ZnOG1sMjdYVXRGOFJDNk5jSXc0Syt6Nkp2UUZEU05VZGV6RXFCU3drVXJEVTB3TmxUaXd0MTZxaEFOTmFOL3EyNDJDUS9VbVF6R3BUY2VWOC9CaExjNzZLL1l6M1RGdHpEYTdHUEs0TFRreUdlOWJ0bUdXemlwVkd1RVlBZUE5TmV6eFExSzg1UG9LV0ZxaG5nN1l6eVZWWmRjOVFWQmxBSXloZlhKa2hVVnJ4ZmlqbEl0MGVFUHRreFV1bkozd2dFSE5MK1hOMW1MSVIwWDVqMVFYNUFpVVJqaEdwZ1htb1hsdWtlSjFFam8xc3NtV0d0VC9oaXByVWNOUXVRcmc3MDVyYk14ZnNteEQ0WllKck5vV0M4d0UwRGZIbm5mcmRGUUtaNFdRTHkzS1h4cmhtTEhjQksyRThhWnZzTVdFVkRjcFVvOHVKVVBUbGh4S0E0dUE1OVdLaWRrNW5DUm1RRHhzeDBib0F1djdYald3ZkR3YkxhOTBJZVNISUtNcHdBL3A4VUlMUFBlNitjaHVpOHovcEk4NmRJUFZSQldSMTZZK2taSlp4djBtZExiMTNPTTFtR3d2M0JVUW1VTG01b0gxeTk2aU9sY3NtT2RDeU84K09GNFF3OXFGNkNaMEJwMFlZa0txUGJKYnhxV2tyZlFDYklHdUt5cGZBdWlFa2UyRnpMNXc5NGpIcFBDazhIVnZVRllJdUJEeS9RZkhDMElWNjNBTUJycE1ORHN1cE5va0cyeDgySFpQNlRMTVh0RkxpY1NvQTNwWjZpUjVtT0RlcFN1ZndFZEI3ODQ1RHhkTzBOaE1VQW9oSHpoaHZvS2kvS1VSamhrYmY4dnpjRDkvU1pkVFdPZkNVdEJXS1h4Sld2dldzQWRLZm00dHdrbFNUVjBnb0dXSGZvRzNBVWhhTCs4MHBBRHlwVVg1U3lNY28zSTFWSHpVN0JPRnNCdzlDd0tTMW40TURZMVVEYkNGNUJncEVyQkQyS3IyeFFFMjJac09NeDFrL2RESkxpcWpBUEk0T0ExVG5tS09GMG9qYkFxclVrdDh1K2pUOTdmV2lKWXJQSHg0bGV3cDhDeDVwQXJCRmxKaXBIM0FkL1ZNTlhCQmdJV0k1UTNqZmhCZUtPc3FnRHp1U1E1TitZSWpNNTFQcWpUQ01lS3M4OGtlVkZWUDdJdjJtejJpNmdiVmQvU3FScXBKR0xEb09nb0Q0eUdrZ3NxL1dBQjhvTXRoQ0syK1JDc3VnRHcrR2I1bnlGM1Eyd3VsRVRhRTFRazRhb09yQmQxeExET0gwZFBnUERFWC9tekNTRmFBa0NOZE0xUTJBYmlUMUNBWkZ4SUVDM2Y0UXFjMlpkRno2c3d3b3dEeUdEa3hPUzdvZUNGL3dwVy8vR3JFSjR0KzM1UldwWVo4UGNDVmVGL203VVpIZkRhcHE0RGZtQnpKQ2hQWWd0ZUhDbStvQ2hjVWdFbFlDeVY1Uk03TmFWT1dGSExQbjN6SGVZeTRvTGNYY2lmOE12ais3SDFxa2cvSHF4WTkxOFBSQWwvLzBYTnJ5S0h0MzVPUWNSOVRYWFp0d2FabzFQVTh0TFlJUmJPd1NrN0NPWWlyOWJ2QStLWHlHTXVmZk0rSmlDOFU4M3g2M29UNXNSWUlaNm5tYXB4MGZmNldEWWF4MWVzMndlWElrZTlRdHhsdFFaTkFIMG1uSW12alUyYjJEaTBTc2N4TVlQSzZUWjkvRVRaNmRyQlI4MGdYUUw3cG5KUU9rMCtMWmlWbjNvVDdxSE53aVc5REs2N1g0MXplVVBFRFBUZlV5RU4zcWo0QVhYcTJiR3EvbWFLVk5BeVR3SVZmRjJCS09OUWNDK2dXOW1aNTNsMEI1RUcrRTFQcTNjU25DRXpjS1ZJNUU4YjRqcmoyRFNZM1l0WUZxZmdIT2hLMEd1RW5ZRnM5ZWhCbGFqK21SZ1k5TndGT1VqRTk3SktlUE1mMWhxckI2eUNjRzE2Q05xdk52Y2xiUGlkbUF2bHp0dWhVUzQzeTV5Vm5LbUdIMVd3Wm9OT1AvMWIxTjJIMTBURlNiR0VoNWx4WUt2NFFCandjMlRrcnFDQVo2R3N2eXVPNzVaRXM0YWxqbFlvR1lNNXRSNWRjb0Z5eWF3cTVncWZ5K3RBM1Vhdy9wY01OTVNKODd2YStWYkxhZk56SzhWd2tncEZBbm1CTkJVWkYrUnUweGJ6a1RDVk1tY2dPZzhQN0sxaHJHWXpoMTJqMWNZd0hLQlVmWCtlNUpDckVQTEh0MVJueG1qUHZuYjJhWDU2alFYc2lFWFp0QVo3S0cwUGZITG5WZm8rRTN0eFN6SUZPTldjay9rVHdrWWtjZ1VRUTRza1RwT2xBWE5URGFUQnNxR3A0aXJuSm1VWjRPckZnZ2c3alJmQzk4ck1SYWV3Z3hqL1pESDBuWEs5Q1ZZOHpteWx0NFZiTU5vUXdXVDZJejJjYjF4ek0vVGhtS3JBUWxuNzNENzhFdWZzR3JwUFlCWlRyUmk1R05xeURPeGVKMUlnalQxQ21CamVCSjdPUkpXMGJlY3FaU05qazZEeXByaHFlYjV2YjU0RE02YlRoanB5c2ZiVkJqRE9iZ1RRV3JHK3VDeGd3cGExR3dVMTdpb3hDeXB5M050c2ZvL1habHNsQ0g5WlRWT0J3aXBHRnVJdyttbW9MQThBNmtsWDRIYnZONmdjWGlkU0lJVTh3cGdkYkNjY0x1Y3FaUkhoNnNieW0zaFljVUNkM2xUV2lXeGNoVlNqcnFkUFZ3VWswYXBOR0c3Q1RSZ3B2QWx1WWkrTkFOWEl1SU02aE8xZGorRG1rTGFQbUdsL01mQkRXeVBibXRoLzlEUGlqKzJhdW5RcWducm5PWUVkWkVUMFhTVGNUUjE1anpBQUNSYkVjYUgyOGtLdWNTWVNubDZ0Q2hoSm1Nem5uZTk3TnlNMGZFUFRsV0kxaGxQWTRCOVpVcHJneWJBSGpWVHVxYUFKYjZGbnZ0YW02MHdINGh1b01yNERhTzdSN3dDZHhHRFRMMTBHUzZiWlFoM3BIaUtvdW5FS3NkY0ZGVXRpSjVEWFdsTkRBQ2ZBTkRkdklUYzQwd3RQSnRVYUg3RW0xRzRZUEhrVUdCZkZoN2NPUUlqckZseEN1cUt5d1JONE1XOEJIeGd4YlNOSEpWV1o5UitKSGptVzdVOTFuYkF2V3VoQitLMjhJd2w1MjJFelhrUTdVMnpQcTRiYk0ycm01U0twR0lubUZOUzBBTEoyWWJYUU5Gbk9UTTQyd3lWVFcxQ0pkeXVIRThteEh0TEJoYjloa3crdkswY0VYRXZpZVlzVWFQb2tLTDdXUVBRZWloNDBEQXF3TE1lY1hzbmFIWUdQZXJONzluN2t0WEpZYzR6MzhWaDdPNXU2Ny8razZBaE9HTWNOQ2k3REVIR0xMK29wQWtvV0o1Q1hTdEhkODVNQVEydjVVWEY1eXBoS2VUckpOdlYyQWhyNEZXNzRSTmxnSmJHa3hGNjk1UFoxRGwvQ0IyNkQySkxERWZ5T09oQlBjbmlxRko3SU55cXBBQWhYN0RjL2xtSVZLVnBqMG5xc3R5Ry9sZ1RaRXlKZXVJOTRudnFuN1NFaFVlZTRydG1ndVVvaVJUTjV1NXJ4cEhNbExSdVdxR2ZITFM4NVV3Z1pUbVJNdDh3bFRjTWp1N0lBalZLZHp1TkZvUzg5YnZmQjBWVVpaRFR4TUdMYUE2dEZXS0p2dUJLaktPSERUM21hdXBLd2padlg0MUl4dGdSazcvSmJjNHdRZzdiSE54QVE2WWxmSmxrNG1uNjJ0ZUd4YzRmZU5Zbm4rR21ibUpXY3FZWU9weklsZE13eU9CM3VuSDNrUi9wczJvdHRWWVNUeGNiczJsQkR6MEhnSUdlZk8rQjJNNjZvY2JDR09nc0FKckppa3Q1NjhqcWlXMDRDWjI4S1JwcWkvbGRjRmFmZDFnWUR5MGhGSko0VzhSSnYyamp1L3R0SElncmxtNXlWbkttR0RxY3lKN29sWjVROUFUbjd0bS9rcXBjSkk0c1RnTWhURUhTOUExSlZ1cVpwVU80YnVZWlFpZ2NDR0ZVNkJIWVpla0F6TXJJbloyZ0s4T0hOSmM2Qy9sWWR2NVczcEFnSGxwU09TVGdwNWlUYnRIYWZua2RGSTkwMGptWmVjcVlRTkxqSW51bHRtbFdvZEJJWHJwODFzbGFJeEkzVGZjSElma0IyeVFrUmcxNWo3d2FVNlZNVXRKeFNoaWpqUWR6eWlzZG5mSm5xRzFHeHR3WGhPbFh3ckR4ZFlPaEZ3QnZQU2tWRDZSUEovYy9adVJQdkVSMDkvZFlUQTAxZE9IejlHSVB1RjQyNVdKUk1rTnBlWG5NbUVwNWF3MDdENm9sWUhTZGtkVTFhTlk3emxINGhqb0ppZkxRVG55UWhHN2RJcEZCSTJaVTBFdnhyd0dFMGlMRmVmYVVWMmJHRXRlSFFFN1ZlZTlSLytSeVMwL0dYLzRXY1FtT1NDNGJtdThNaTM4akRrWVIwTDVLY2pJUU5KNUcvZEh1RCs5cFBzRjkvTzBQdjhOSHZpQlhLYXBFU1lCQUJWTjZNbEs1YkxsSmN0SkJLZVhzTEZ0aTE5N2MvOGgzOGl6aFJvR0FuZlQwREhzV0lHRVVoN1F4Rm5Dbk9HVlAwUHFNTkVxb1RncnZ0aDNrRHNiS1lXMmJhRmF2QUVha2RsY1BaOGdKSXNOMi8vcSsvNitpNlBQQWZPSi9kVUVmMVczZ0Q2WnFSS0JKQ1hqb1Jra3NnUDlwZGdNRmJZMS9CNWdVdndlU3V3OXZyRVVwcHk0QXZWaG9LMHJFVThMemtUQ2M5U1FsUGV1RlJYbjB4RGZCVTZwUUVkM0k3Qk50NTN4Z2ZXdGhSaTM5VVVWWVlIZWs1d2ZpazgzcGxhWk5zV050NEFYKzdRTzRDbGNBM2pvUDAzanVGeFVTb21ZY3dCWVRzM2twbHp0Q002MERlSHNpUzg1NlVqb3Zrazhzc2dHQ2h3L2RjQmRSR2N0OEc3QUpobllub0p1WnY4RmhDaHNWWTRUYWtHY3BNemdmQnNKVlNpSkFITmU2UVU5ekxmQjhVeEpnbFN2c0RvaEFGcW95c0hSaEdwdzhFeDFTcFJHUDVrNXZRaTI3YlF1UVFmeEx3M2Qzc0VkSnBzYitOVmxNYlhHaTdJeC8wbjM4R29OcWtCNFVNbVcxWXRXMGVXbi90eEMyT0taQ0w1RGRCNm4zMytMcllQRmk5KzEyWE9XTGJqU1QvOXZGNzZPRmJQakNNWlJvZ0l1Y21aUUhncUNlTmxUeWlwbU9FZEgwOFl5T21iVlhQRGVMc0xWamdkUnRVUElrY29SRFhpeFlXZU9QeWJYbVRiRmdZam1DRGY3QjhoNytBK0RHNGdVSGZtZE15TnVNZ25vRzdSaUJML21TMTd0Mi9yQ0F6dFlVU2I1OHRLSkQ5dTRMcmdIMkhUcSt5MHo0VmNqemdPUkFUcmdqREFXMlpXaS82U0JxeWtkclE3TnprVENFOGpvU25kcENsckN1akM1SGRqakh1eHlBdFdBcHhrNVVWK293MjJuSEtOaUZDSVJYY0hBazBkWVR2VGkyelpRZzJXcmsxMnltZE0yQUQ5ckJDbWIraTFGQ0RpUHM5M29saFFDNHdnTy9xMmRGVkVGRXRIb0JQSTdJQUlVMXpKNUh2d2d4QXdiL0hSZ05WY01EWkhHRnhsRDEyOXVzMkhxM1Y2OWVvVm90NGRZTE50Y0FiUGtXL3BqSFZ6Zm9TQzNPUk1JSndpWVhQNzZ0V3JQcCtMZDBHK2JicUVhMUVtaFhZUWNhaWZ3TUFrT2dLdmRmVnNqM25rZ2o3aHRjS3NzUTQvd1BNNit5STNTaUVHWkNUQ3VtQXhOeEJNRVJsbnZkaEJGVTFadHJBR3ZUSms3QkZlMkpYYit6cHJDT3pGVTJqdUN0ZUZKV2o1aXI4djh1WC9vZExtVDFtemJCMzZoa29QTlN3ZHdZZVdiSE9SN1dhK0o1TVBSckFIQzRPOE1NK0xmY0lpaVhTdEJNQ000QWFlMEdTTXZPUlJoMlRENEFma0lFdGUzNUVoTnprVENLZEkrQTBVYXZ1REtNWnZJL2h6aGtBWkV5djhxYjBCNlFOb0FOOVp1VjJYTTd6YklnMDQ4cytyWGc5eGh1cVovQWlGV0xlNkh1cDhGZ2p0WTkwVWtlRW5RQU5BalI1VXJBK0xnR1hPb0JjZEdRd0NpeHR4cEthYzZ6YXd1ZE9IVUttWEVEeHI4M0wxcnhYcWxmZWZ0bDRQQVB0STRYSEEwaEdjU1VKNkp0NDVVc25rcXlBem1NQVJiMWpOUTNwTncveVhsSUlmc0ErTk9LYjRGd0NYd25oVVpwLzhUc3ozM05IS1Q4NVl3dWtTQnV6ZlF2NHIvcDJSRXVVOHdKaTl1Z1A5dVdYV2JlSndYamJ6U0dwZ3VocEJPUDJpUHk0UG9pSVU0c0QrQWN5WHZvUmsydEJ3dXNnSmd5b1lzMnhoQ056MzVBUlpaMjhJSkY5N2FRdnM3ckhJOUo1a1h3OGhkZXVLSHFsK1RuSW9TejZOR1piM2FPa0l2ckltbDBkWjdYejNOUEsxOS9Gdkw0eDQ2L055RnplVTBncWlmY211TmVHaFVZZmRJcmtEemhzaHZDSnJ5VEs0NXlZbnZod1pUVGhkUWpuZkFYLzlRL2czeGRXSEh2bElZQS9kR0hLMTJqak45MHpiZVVXNkViQmU3NGZJcmtJc3NUdC9vcTgvL2Z2bkFpUWlISTUwa2FIWnVFRVZGQzFiZUFVWWFjcDVUNzZNQUw0MVpJdUwvT2JjdXJXSEJJUTZXdnZMei9xY3cxTVZGdnJ2RjNnR3UvMk9yMHBEQW1STFJ6QU1sOUI1SWYzMDIyVGtOMlhuaitWV2VOZU1YTjhNRjZtNXM1RkJzd3RjM2pGeXNNZENwRlhmMmtzZ1lrNXlZdE5KaEJNbEJKWEQrdnhxa2pHUmVWbnU0V2hiVldEaHRUZFdGS01qbFV4a1FoOGRjcWlsTzlkVmlCYTJHWEZKQVJKRnh1YWpCblZGOEc4MisxT2NHWXl3Z0VMRHBSNm9BTjl2Snl3REIrcEVnb3YzSktUdVBoNDcxMld6eXYwS1pBNHhLa2RIOEVkTGZFRlp0WGNlWURMeUxibXpVU2JRMTVJaFdSaUpCdDRIUi9oZlh6QmJuZG9iT1BDenVKL3h0TS93eU1LNkxGdVlsWnhJSllsd29vVHJjdTBYem9YRmNhWWtpSWVYdVYyQUZsREZqbU5iMnBUOUgySThLV3dBVk8xUTFiRVZvaHFsdFVoYjFrZ1VHWkdpQnBXN1l0Z0t2ZTZLSmtHMk5vZVVDWkJUQTFobGpnUWE3TEV2UzBqZW9TcEkzNE1OOXJXUFhkbldyc1NBYlVQV05Zak1uTzVJWE5jV1Zwb2ZHalowOFhtaHljZ2ZzTkNTbFFuNFdqSk91c21IOTVhdDk5NGZuejNqYkk4L0JRYnl6ZWVhNFFlRkxNNXRXNWlSbkp4S0F1RkVDUmYwNEN6WnE1ekZmbG9TZDhsd05XeThYU2Y0VERIbTVMb2NabGJyN0gwamI2bEpILzJ6TzRwL0RsUlFNLzZyT1RkUlpFNG9ZbEJYUHdZeE5YNEZURUpYK1llaFlMc3R6Vm1aQVAxWWZxRGRwZDBiVkRpRVY4UXUzYzZPU2RzNkFtaWJqUmpjbVdjUDVMNHVDRTBBdUxsdVVCbmpqcmptSHhxWkl1SFlndmNYWW5CK0xBTFo5cEVRWlhaeXhoTk9sSENvSGNKMXVWZU40bjJDUE9nNHVOeW5oRlJRSXJLTlpibE5rNlhMc0FwY2dZOTZ5N1M0Wit1b1JKRjVnd21ENnNTUm9JSTZMNE50c21Db3BSZEEyRHFvbWIyL0o0cjEvOWhYWVRVS2dTSnNZWGhFeW5NRjVkWkU3WVhBdnowMktNSlVjTU43OGswalR5U3FZYi9Rb3Y5NjBYL29tMjJhbytCODVZd2xuQ2hoR09SQUhoZE9GS2ZuQTNwb0M2NUJWYS85UTFKN1BubHlqZVBWL3Z5anAwLzhyVlVsbTBJa2lzeGJqaDlVS0xiMnpwZ2pkeThxc05LVC9nUS9wVlhjQmdxU3dGQWp5cXlFZTRTT3RHNGs0TSt5Q1BaQ2JkNmVjZ1RwNGljbytldzE4dEV2UXIyU3phc29SODVrQ1htUVE0ZzB0Vis2SE1DeTRNeUxwTDhpUVh3bU12M0twQkRKSWd0aXNZTUt4YTR0ak9XdVJ1MHFpU2ROM0x5cTZ5a2NaSW9EUmVqSTduNTY5OHdFQXpaUng3d2g1UWlTeFMra3NNdHVkNjJ2cll1U0pTdW1tc0pST1hJbVM4aURISUx2N21FSy82bkZsV2NmK2xvcWtvMHdORU1WZG5HWXpxUVF5U0tMRm1NSEZZcGRXK2pLeVYzdUttRXNyMHRXNFZrbENhNjZJZFZBTzFBU0srRWVvU091MjVWUWY1cWlPWG02cVU2Yit5ajJlb00wQ2hHak1GUktNaEhNNkdHWEkyZWloRENEanFSUTljeFR1cXc1MVgxT1RybUpyV1JTaUVTUlF6S3hnd3JscmkzVTVhNVNuamJEMUFsejZMTzhzYkVPQzg4NUxtSXQwOVk1YWsvcEozYk1EQXZWSWZPbVBGN2dpOS80TXFFQkN2TURrdFRnL0ltR0o0QWliS0VBT1JNbGhBY1NGZU1GOEtKb0VXQXlaY25FWEtMSUllbllRWVZ5MXhiVUliTU05WEpQdWlZQ1YyVFA1V3JFZXNRT2lraHZnNjZPVkZ5M3k2NDBvN1J5QkRzaHozRDQxSVp3OEEzYWZrL3VuR2dtd0syR2xaR2NMRWZPUkFtSnExdUxDQVFreXpPajB2NEVUa1EyaFVnVVdYSWRONmhRN3RpQzJvQ0FkdXp4QmpxNG1xMkovU0xaYzQyUFpQUHlQbVJPbGl5S3VyczZzcTRjc0NqOFdlWjE1WlRmQzkxV3NXL3dSNFJJRmM0TGRraGFnZjNyQ3B3RUtFZk9SQW5udFlPeW1tM3pNNG5BaytGTW9pM1pGQ0pSNUpDcDJFR0Zjc2NXWUFNeTR2VWd5Q2pxODMzRHZIQVh5RE1HM1gxUnJQLzNvbFZISTVnUUdOdSttWFB6eEV6bmw2ckx4Mkdhck1HcExPTFp6NUp4c1BhOVY2TWZMcXRtV3JqeHRjUXk1RXlVY0N6M2hIQjA3Ynd6bVYrdkd5MnY2U01PSTU4bXNpbEVvc2hoczNHRGlzV09MYWlmSzErVTNuOFRvMSs3OE1jZnl6akdPMTcxSFhGWC82dldVYUlxaUFIZ1VJODNxb3Y3aHhyT0YvSWxhZWtJYnVCQjdFMjZQNmo0YlhGS2FYTVM4UnlXaldLa3k1RXpVY0lEdVNlRVYxdTNER1lMVEFUR3pCTkpPSnRDSklvczJvOGRWQ3gyYkdGZWFyVGFWUTVnV3FzSzcyRkZobCtnNXJab1hmOWYwNU9Oem95RHZ2UGQzNEF6bWxkLzkzKy9vekZxOGpON09pc25DRTdZMnJ4cDhGLzJPTENHdGpEWTU3RDQxM2t2L3FDUU1uMWRNbjVFdzZsUVdYSW1TOGkvQWlKNGIxbnpVYXBFTTBQb2hGMGYzMkEyaFVnV1dWQ0pIVlFzZG14aEtGM0psdHdKOThBVzRKTUFlRzNvM1dURnNlcXhEcjF5NUtSLzREZklhMS9oTFJhMlhZQVROcUhrTUdjTDhsWC9qdmN0S3RJcVBGVUFibUtFcGpTdks0NVRnZExrVEphUXVMcTlETktraXBzSllWMzZxYkcxc2lsRXNzaWNTUHlnWXJGakM3dHlkaitRaHlFMzJZMXFVK2dFMlhPdE9ZcmJ6QkFGZ3NkUnRxOSs0R05YdDMzaVMvZVBPTU1GL0Z1Vi9oLy8xZ2NuMkdFdkdpZUZCNDlCdGkvbkE4TFRlcGJBUzJseUprdElnZ0laTnora0k2WUdnenNwVFdSVGlHU1JPYW5ZUWVXbGppMTB3ODBrLzNBUVIxbG1kNXNoMTV0NnYrT0VWRmZWcTBrcEVzWVZyeGJtSW5uZTI5NGx1S2krSUNmKzZyTm5QMG80VytlRzNTRStvU3pzWm5HUlpDVjZMMGJPUkFubHNnanhRZmZFbFBLYUt6eE9pYlZrN2FoRWtWR1MrRUhsY2pxMk1QZWVZOUVCMzM2UHVIdmVmelFmM1JId3BsdzBJQlIvS0l2RCt6RFYvYk1xMk1sT1dSRU5teEZNRDdpTndDbmx2bFc2bkRLQUZucEU4Z0xJR1lTeFFuaWhkeXVDdzRLeWx0elBRUnFVWjk1UnNZTXF5RHEyWUhCakp4WmtXTjV6Zi85aElMWVVkcFhKMDc4em1odzNiOHh2aWVrU0RsdnVXYVNXSXQ3V3NWQlNraGRBemw0WU9vQ3ovM0NXUytFNW4rS0RaSzk2MWgwVlA2aEN2R3kyc0NZMzFsN0xuc1RYRFc4N243NHJyTldLL01ESGdZeXFGVWE2RUVJM3BTUGNkUjZrS1lSK1NHUXRLalNSR3dPcGc1ck5GcXArYU1uV3oyMEEvd2RadHBTNXlUdWpoZytrRncwdkFPN05xTTJMMU14eUdBLzhKSDNQc0FRR2U3S2ZpNkNkT3FqWmJBRmVkNzZCYkZjRzlzUE1TNFdhZUw1ZFYvbHJGVDc2ZDhZK21DK3hjbHJ2c0E4ZGU1WFBzVENFVUE0VCtDTGs5YUpJVHpDb0dYL2ZlWm1kUGVONUgyL3l6NnhTTVZwcDhUR0tmTEhodCtISngyT2N4NmNRUEoxNmgzRHg1SVhYaTlrMll6UnlWZ3FUdTdhcm5SY1hrd3pxR3ZrazNDUjh3RVI1NnVQSG9jeXI2c1JielBMN0tSVnN3d2NCdHpqSFhmaU13UlgvL2ZjVDl4UHlXdjJqSzZlUC90V0V5UG1oMWI2ZVg5dEd5N2tNNnN0djl4LzZ5V09ERGlTcTcxWTUvd2QwRkkrMkNrNlR1Z0FBQUFCSlJVNUVya0pnZ2c9PSIKfQo="/>
    </extobj>
    <extobj name="334E55B0-647D-440b-865C-3EC943EB4CBC-7">
      <extobjdata type="334E55B0-647D-440b-865C-3EC943EB4CBC" data="ewoJIkltZ1NldHRpbmdKc29uIiA6ICJ7XCJkcGlcIjpcIjYwMFwiLFwiZm9ybWF0XCI6XCJQTkdcIixcInRyYW5zcGFyZW50XCI6dHJ1ZSxcImF1dG9cIjp0cnVlfSIsCgkiTGF0ZXgiIDogIlhGc2dKQ1FLWEZOcFoyMWhYM3R0WDFncmJWOVZmVDFjYldGMGFISnRlMGw5WDN0dFgxZ3JiVjlWZlNBcUlEQXVPVFVyTVY5N2JWOVlLMjFmVlgwZ0tpQXdMakExQ2lRa0lGeGQiLAoJIkxhdGV4SW1nQmFzZTY0IiA6ICJpVkJPUncwS0dnb0FBQUFOU1VoRVVnQUFCa3dBQUFCT0JBTUFBQUNReENkUUFBQUFNRkJNVkVYLy8vOEFBQUFBQUFBQUFBQUFBQUFBQUFBQUFBQUFBQUFBQUFBQUFBQUFBQUFBQUFBQUFBQUFBQUFBQUFBQUFBQXYzYUI3QUFBQUQzUlNUbE1BSXUvZFZCQ3JtYnZOUkRKbWRva2dybmZ2QUFBQUNYQklXWE1BQUE3RUFBQU94QUdWS3c0YkFBQWN2a2xFUVZSNEFlMWRlM0JsU1ZrL041T2JaSkpNa2hvS0ZkMHlZVmJBZFZuUE1NTnJlZFNKVWtodGxacTRJQTlaU1Z3RXBMUzhBV1VYU3RjYjJWSkFDbTZXTFdFR3dYdkJQeEQrOE1iUktsWkxUYW9RY2JYMGhwZi9XTmFOSzdxVVpYbkhHOWlkN0t2OWZmMCtmZnFjbS91YXVTYzdwMlp5dXZ0MGY5M2YxOSt2Kyt1dis1d2JuR2IrNjJ4d0RLNko5bzIzWHJ4NDRlTEZpL2VmQ3plT0FVUFhXYmhHRWxqeG80UmR2a2J0R1dpMUV6WnoxMkV5VU5rK3ZZamRUcHIwanJ2VmRkY0hxMEsxdm5zY3hEQjc5OXZ2RmV5ODlPMTNMK2VWbytKWDdtMWYrTmVNMXIvdW5kSEJSeGFzREROVzdqdjJyQWM5QlM4OXU2ZGlJMVRvanZkR04zMWtPNzFCU1FuL3RjbGQvQ2NVbkNZMVdyY3B2UG52S2VseE95blA0ZThoYnQ2Vll3NW1Lb3hGakwwaWxZVy9JQTdaUWMxa21HU3ZXSld4bjJCblRYcFBvV24yblo3S2pVNmhCeUFkL050TmE1Rkh3dVdETDh2YzQ2VURDcFVoWWtjT3MyRWlLYTJHSEtTREdjNW9EcHJxYTJLeFJEci91aXI3QTk5VHBHRWMrTlNmZm4rWlhWSElDSUpKc1B5Ym4xa3Qvc0JQQTJLMWxISkhUQzZXWGZVNFlzR1J5Zlo2QnAwdjNzWU96UXdSYTV0UHdrREZTLzdobWNIUC9QbTNHWHVNY3A4QVROcEd3cHpBR3hoN01rWXB6NUVxWTFkeTNQN1RvaXZHUTdicjVRTG13TTE0VUtnd1l4c0JKdnA2eWx2cXlJbkZyK1Y5eUN5RWJJL1kvWEgyaEo5cm40VExXbjZNN1ZPeEdVcllwSkIxbGRtalZpemZRUXlvaitTWGc1bVFMZlBXeTg1TWNOSmdoM3lRbTJEdEJmWFFoc20rU3V6cGZnT2tsL1BaNUpKc3Y0S0xLd2V2aE11RUNuSEpjYWFGbUl1emlWd1B3SEZCNUJzbXQ2dDVIY1BaY3B3eEhqdkYySE5FY3RWTUp4Wk0zSjcxa0VoTmVzMTdJNjRwamsyZW1uOGtIeFRsWkJJRU8zNjhleVZjNW96elA3dUNMYks2bUI2SUpLdGhuczM1ZUhmbEd5WlZ0aVhaYVhyZEtuVzkrRmhraDRweEE1TTBlMXptbk0zMGJaU2hHRC82ckp6UEppZTFXRENpYkNzSldYZXZoSWwxY2FrbEliZTZWRitvNGcybVFybS81eG9tNk5xYTdJRXgzZDlXbDhDU1VPWXhzTEVybjJpWXRQZXN2SjdnVHVhcTdkM25QL0dQd2NtY3c2UXBsdURFZktpSEhFc1VmZ21YRlVwdTBWbGJTSEpYN0dOc1ZUL1BlU0RYTUJrelhqcjA1M0tpSzZERS95Y1RDOXI4Z3FjcjVOMTh1SnNvRUU5WTZXdzA1QjBtb2ZHSU4zMVdsMS9DNWJiQXlhZU12Q0NJaE5VMTZaMmZUSmtjaFhJTms1WVp3QUNEcFlUWVY1Z1pJU09tdkZxVDdjSlgzbm4rNDkvcU9OUTEyZ21LYmtMT1lUTEhoSitMMkZwa0huYjlFaTR2M1hEWC9iZis2cXN0YVVEK2xyREZnMm5QeUdVVnlWTXcxekFKclFWSlpNd0hMZjlJK2lzcG9heTFZTktqRHJxSUhUaitNQm16RmlSWWhkZHM3bm5ZTCtIeVVpSmowQVJNMUVDa25ob01xcFM4M3ZNTUUyeUtYTlp5THljZDIzU0dZbGxsd014U0UrSHJNRkV5Q2VyTXJMS3haRnZYRDJRZ1JjSSttSENyYXp0T29MSVJqK2MzbG1lWTRPem1scFk4UmpNZGxnRmFxeStveEIydEJkZGhvbVFTbEN6SEIxWjNsL1VER1VpUnNBOG0zT282R3lmUTJvekg4eHZMTTB6bXRlWkQvaXZHbGFWNkF5YUY4YldzTVNZUHJGNkhpUkpRWU84dGp5YzNDSU1VQ2Z0Z0VqUWdiZVZYbEJXc09MRFI5ZVl1VUxFbGxiUFdBeGtidXNsbXR0QkppK2k0VlJWRGo4dU53T3N3VVRJQk1veGlZK3NqY1I0alJjSmVtRXhCMnNxdWxSVXNYbFkxNWYyZVo1aTByQlY2c0paMGRkWFJiN3AvNXZVSzh6cE1sRkRnNkhwS2hZTWlUaS9xaUF5a1NOZ0xFMnpvRzZlN0tIL3k5MTJDZVkxWFBHUEl5UEV5ZlkrM1NWWExuVW4yZ1RTcWRONFZHeWF3d09SdTRkTVJKcC9iMDFLeEFsaDJQMm1pa0phZWUyVnFpb1M5TUNHek56a2ZHZks1RHVVQ0pqdmlIS29yYUhUTHNrNERUQjdURVJGb0lvTk9ncjlURHBaUFE1ak1XTE9HbGtoQVE0dDFJZzNTcWxrUEtaZ2lZVDlNK051d3l3NkZZeExOQlV3YWxrZkx5SjE4S3pVZHhXeGhEQWlSMm5KZ0lnZkxweUZNWmkyUGxwWVk3U2phUTB0bzI3QThWNXFFL1REeFdGMVdYZmtPNWhnbXRDMnlyYVdQMmNKZGdUWnRtSkJmdjhaelg0ZUpFbG85OWg1dVpEc09lWlkwQ2Z0aFFyc3d5ckJWTlJ5WGV5NWdzcEo0NVlmRVA0dGVXZEQ5QUppNEp4VlhrRUUvSjVnSUE1M0Q1RTkrNmNJOXByRE9GUXNjbjEzNDhZUnNPS01OYytZTjhTanhabFdhaEFrbTAvLzFvUTk4TlNZdWVpMDA2WldQWjhsckxCY3dxVnVPWHlObzdJZkZZZUtlVkt3amc4NU9NTm5uTWNDa1VFYU1IUXJZNkN4dTRQakFaTnB5L0ZwY05sMlluTFVlSXBnbVljRGtlMG1BN05QeC9DR1MxRm5UK0pPOHgzSUJrMFh2RWo2MnlVNnZZN3YrekVYMG11NGZQSmRnQTB6SzdWOS9adUZMelA2UWhNNW9Bc2NISm9YRXVvMXpXWTVwZGNUWWttR2VRbWtTTGk5TnN1ZjkyT29ORVh0WnJBQ05TL3ExbnRpVHZFZHlBWk0xL2E2SUxXN3lyQmk3aVdZTCt5bkNzVjM0ZVR4ZjV4a20yODg0V0taUXA1ZTFqdzlNaXN6N25tWXBCcE5xNHJSS21vVEx6NDVlU0FJRWpEYm9yaTV1ZFhXWW9sWGVhM3gvOHhmU3JzLzRXamJpTVBuNmU2alI4OEx4KytEYlloelF0bThtVEdLRDRTSnliL0x5ZU45a25RZGdVNGdBanlYL0hBZVluSHJKS2pFbUhMK3pIK2NSelNrNjM3S1JrakJKazNDNUxiMGxUY2R0RWtISUZrVmQwY2dGdUZjT2pmVmRQcHlQTmt6R1dic0dFWTl4SDlVYm5YVm9zaFBqU2hEZ0xJYnhHSzhnc3NXN2ExSmJJQ1dubDUzZVBBNHdXV0UvUWx5RmorRlBzZUs0UWhJd2NUWm8weVJjVmtZd3BwdDFJcSt1SFFqNUtSVVo1VHY1OE5LdVRVL0RSeHNtbUE5STZpZHAxcGdPSGF1S090RUFnNHd1RXhPY29zU3U0cm1NNXdvbSt6Snh6WHF1OGxuMzR3QVRzRTNjVm1tTS82eHJWYUh6TFdCVVl6R1NRNXFFeXdvS09PQVNzK1p3K2lVZnMwbHdKMXJxdjd3TDF0R0dDWUgrUHVvdUFLRGxib3pFZ1JHUFVTY0g5S3JRaGdqUnE5NU12dEE2cDFlWjZOVXNFK0U0d0tTT1JmVkNFRlFBQjlMaGRTVU9mcS9HZ0JHUFVZYTRURTJzSmNZYjVFQ25nTHE1SW12K05xbjVEMVZjNVJzdGx2RGxUa3dJazFpYzR4c203ZVZZNDB5M1VUTEZZajJHTkt6aGwrZ1pMajdMbnVYQm92cXlKMzJGVFVPR1A0ci9PUTR3b1UrYllzQXZYdzRLZ01FUHhSbEVTbncyY1FhTk5BbmZzYXJvN0tncFdpWXMycWRmVktaamNCOXhtQVRBeVNQQlhKdjJFZzkyNC9LT0F5UGVwU0luRmlka2s5TTE5UWhndENYQzVtOW83K09iWkJrNkRqQUpDQ2ZyUVd1SjNnZDVoY01pWUdJQkl3NGF5dHBad2hpSUhyZUpuajQrNy9YYWJBV2pEaFA2Q1BETnB3N3hudDNCY3F6aHduSTI4NGNQSm5ENXF0bWkvakJnc3VsUUFOVmttc2x6TEdBU0ZFcXN2ZDNjd21xYk8zRU5lekRGT3NBa2JRbHZhSURxRlJNTGlwRjVmOFZLem45dzVHRkMrNzNmdUhJcGlSSyt3T3dBRTJCbmwvZFI4UXkrL094WTVualFqRmtkYm04ZUQ1alFrWU1uVno0Y0psRXlBSmpRUHIyMndHajYyWFNGT0lqNFE3dURvTklQamNIQ1pDajh2SVcxMit5d2x1QXlQdGJSTG5zaVMxQ1ZOc0hVZDJpcmJOL04wSEE4TlVIeEw2MWRwM0xiaW56QklOS2lBaHhhUjlHdEJ6MEc1NTdmWThHc1lzVVdDMFAyeVdTVytHd1N1WTR3WnlEeVNaaE9mZTBhd2lVMWVadWtRWVRDclVGUTZZZkdZR0V5SEg3ZUV2cFFFcERpRzkzMWRXSkFlV29RVHlIYUlGRHR1WkphY1IwWS9IZWZrTk56V1M4d0dUS0Roc25ZVVBTcytCRHpvWVJzVG10dEVpVmcwbG5DdERXMXJzVXhwNzdZckZNR0V6RGYzQnNNdmU2cERCWW13K0VIcTFESFJjUDVwRTMyYmMyeEh5YjRRWUlycnc1K3J2UW9YNDR1Njl3eVVIY1BnaUVoN2JKdGNFMW4wRENaZDQ5djZwcjZDanpnZWdrRnRYSnNBUjRsWU5KWnd1UkFYTkpOYTVqUC92TzBpZml4Q1oydjI4QncxS3FiVnVRQUp0Tm9ZOEpKQXg3SkxvN0J4S3RpR0VpNUs1bGdaT1llS2FJZEpNYWtOUkVpeFgrOUxKWlJSdklCa3o4R1I2NmZrQmhvdWpBNUcrZXhzNFRwRTl1WFZhSHB1TmNyQ0JiMUk1V2x0L3QxbUhTVzIzU1Z2ZkpLbVNXTmRyS0x0M1Y1d01CdnNIenhYdmJjWGI2SDRwNGdEb0lka0ZqVkpOekFOVmpDRDJVMitUdzdhSDZBdFNFRTUycTRNTm1LWitnc1lZS0ozbnJac2Q2NTVvVHFTM0Y2dmNhdXc2U2o1TWFyN05IWlE1eFV1Y1hWWjVyd2E3bzhQUGp1MjR2NkdRWDA4emVjK1QzOVlCRWtGblRNRFJ3VG1OeUdzd2lOcmMreTlqZGRCdXRtWHdtUE1KR3V4M1A0SlZ4ODl3L1hWRDU2RFZndGI0cWh1M3hyT3JCVHBicTlYNGRKSjRtTlJ6ajllT29nZUNOT2R6azRvWkZzV1plZjczRG9iazE5UlNTeWZETTdJTEd0U2JpQjR3R1RWekdjZm15ZXhibEg5cDhPaDJEZjh0TkJGdnZ4REg0Slk5NStRdVdqSEdwLzhZUTVHU1FmbDlkVnZ2N3UxMkhTUVg2ekVXTy93dytyTlBIcE5RY242S0pkWFI0d3NicGNKK3RBWGZZbm5XeGFVcWs3aURoRTFTUGNqd1ZNdm9RTndGVTZyRUlMamZkWTNDRUltV21GZHo2aklqS2l5SzR1b2lUY3N2d2V0dEZWU1RnNW9uMWR1Sy9BRUdBeVkvdjZZK0dyOEw3Sm9Qa3BWdmtjTUlGMTlreVV3QUVlN21ueHI1blpYNmZaZ2FaRUJ4YmRldnpqSHptd004WER4d0VtYndLN0VGTHBjaEQ4R1lMTE1RNGhDMk1uNGJSdndnQ3QraVNNUkQwRmsxa0cwblJOSnM0Q0ZTeU1pVHc5L2gyMFd1R2RnaEFOVDdtTVRwbm1WanFZOUNiblVVS0Q1Z2RELzhFMmJlNHU4QzBRWncyT1lXMWZ0MnBIOTVkT2lnVktzc2RoTXVpRFh2UUZOb2VtWGVZNHdBUXllamw0cXRJQ0FpSllzdm1qTThOUDZRU2FHSFJFQmxCNlg2Y3BDVWZJV0pPcHRHK3lKTUt0ZzFXWnFHNm5aTGE1Nk1Yb3YyRG1mZUZOLzA3UHBuOHR2Q214VGxLRmZQZUVXdjNId1M5UXZpOStyUDJIUkRuNDNMbjJwOTNhS1QzMUluaW5YWnVlVWhVYkpuM1hQbWgrWUNoc29ORW4rT2pWTUwrTkpSaFpzZGVjaUd4NStOTkprVFN2YURiUnZwbUd6YjNPcWdJOXdLUmZDU1k4WGYycVdGTjhMQ0tpQlFRY1YyY1ZiL3dPSlRkdUQwUVNya0t2aEt1UW9OSko4b1d0UzFyUGp0Rkc1SVNZbllyUkJXckVUT1hnZHlQcXp1bnE0UWYxTDZPNlpieHhwOW5CYXc4clJPZ0I5dEszY3ZZK3p5NjgzNW9YdlRTY3hEdlJjUC9WOFgyVC9tc2ZORC9GaU84cnp2TmhxVkI5TE03cm1vMk1wbTBmeFBOUkRDYUYwQWphV2Q1WHoxc3g0MXlscW52M01PbGJnaTVNK2xheDE3YVhpUjB4Z1Q1THp3S0NSUWpGSUFORGtySEF4UFBBSytHU05RZlJTbStYWjY1clEweVdwUjhKNE1HcEp4SGFENXBZV3M1Uko1U2ZYTVhwaUVSZHVsZ3k0S3BWWlc4YzArQXBXbXExZ05KSmhybXBaQm5nU1FyOXBsU1Urb0JRLzdVUG5KOEM1MjllZElXSUdJNHhNU3pwV0RscFdRZkIxdzlyTWdPVVFJQU1IV3UyWU1DOW5sazBKUjNvSGlaOVM5Q0ZTZjhxdHNEWmtVdDFFZEVNQmxYTDVzU1d1M0x0Nmd4ZUNiZXNMUmc2QXJSSzJRc2VCMG9rRE5yNk9ud0YzNTA0cE1xcnJEYjFDQlVJeFV4RFJUdGZqbHBOQTJ1b3RuUWZTcDVFdDFab3MzOHMyZnJPaEkrY3c0TEpBR29mRWorTC9wRUNxbStVUExJR1JzVTlaZzdsL2NLU1pKTW56N0NmVlkvNVZzR1dpYm1ocm1IU3Z3UmRtUFN2WXB5cFFzcmczVFRtRTB5a3BOWHFsZkRPZHprd09HSHNSb241NlBaa0Y4MUpJN215QUIxK29yeEpCVEQ0aTUvUUtwa3BuUlBLL09PbzFSVGdITEt2WEtFeW1KK20rT0g5Q1d1WmxVbXNwNGNXVEFaUSs1RDQyVWw0NURtdnNCa1VDbWg0VWI3Tm1mZitoaFRGb2xtaDEvVmtFeTVyUWRIbVdFM0hFb0d1WWRLL0JGMlk5SzlpbktzWnNVSkpjTGpHak85clhwbFBXQnAvWUZ0azlVcDR6QWc5Z0lURkpGMU52bWpTWkZ5UkM4RFJQR3Z6TU40TmU1N0lXSlpMbWtTVGZBbU9XaTFpYUdNczNLU3NzNnhkM3FEQXBMWE1vdmhnTHdzbUE2aDlTUHpVVTJSYU5xS0I2MExOTEUyOStGZ0JET1RJVjlIanFYbVJtenc5b3ZmOE11MGFKdjFMMElISkFGU01zelp0QkJWakZZYld1a3JBUUNKbGhUbEVPY0I4RWpiZkV1RHZ3bThTZ1NsRFI5R0RjRGtpNXJBS0FSeWZ3OU1iYXNvcVdWTlhvMzMrL0xtUXVtK0czWGorZkxpdVNLaTdvMWF0UFZwcXRubHI0VU1RMDltRXRpYXFaODZEQ01meUNpaWY2V1lWcEdwMDd4Wk1PdFJPeUFVVFo3Z3dkNGd6c1NhMktRNkpILzhYNlFNYXkxVHRzSy8yUkpoOGZXS0U0Nzl6SnJvZWJweXpNdXVhR1F4aE1wQUhLTzA2R2t5ZU1NWDdsNkFEa3c0cWRyS05Eam5ISjRSeDlNMjVVSXJBdEVpR1VyNUlqeFdGMnZXZ05iRFNKd0JHVGJJK0NSZDVoWUp5S0xkUXlrSlhyWXBuOFlnVFBBRVRDUlJyL0ZsTFRlcFZhUU5UNnRkUm40RFBEQXF4OWk3UGF2M1JmU2ZTb2dYNnRJSG9ZNEJScktoTzZoSHZYcUoyNXVXVTkxVVVmS0ZGcWRkZzFReW9IV3JIa2R5SWF1VUN1VVFoc3hSV3RRK0puNlpEVjFVSEdlM0s4SnIyRnBNclM4NFI2QjNaZlhpUFpGdm1uRFNMeDZiR2xxSVl1eDhCSmpEb2xYS2hhUDhTZEdEU1FjV21JdkRhdnBFNHc2RWU3REV0eDlwdklxZTBkRXdhRDdXMHFZcnhXUTBrSlpEYUZCbTlFaTRMeFVRT3pEdWMvVlBzUlNLLytsdDhEU2s4SDVEV1FMYWxla1JqTWJUdDZPS0s2a2cwOUt1S2hybnJsdkdrSWs2Q28xMmJQS0tIeHpITHJveHdja05jTStHakN6TFkxdzNjeVBQbm5Xc1BndGZwRlVDVHZkSlQvNUQ0OFgrUkhueEgrajJna3BwQmFDbXFXRnBqN0FWQ09pVnIyb2hVbDJKRExUa2hXdEk4QWt6bXBXWEJTdzFBZ2c1TU9xcllDVHFKSXE1TDdGMVcyK1BCbEMvUzA5YUdzRjMwQzJ4VUxvSUVvZHY4OGtwWWJ5VHVTS050aGQzemIrYjYzNGY1Z0M2bjZ0Tjc1T0NTeUFxbGJ4S2dSTEsrWVB4dDhNaVVIdmYwTXdSMGEzaGk0UmIrTVlzRkhobFR2cm8xYTd4U2N4ZHlsUGQ1dGo3LzhBK0xpeE54bld1bldoVm1LNWF0WWRvd0pING1ieEl5TVJYSjBHbWw1NWlFbGRqSlJ5bG5reW4yTFpFUlkwNU5GMTVVdlh4YUdjcjZVVHpRR1NiMDJSTDJaVlZxQUJKMFlOSlJ4ZWIxNkJCTXF2V0VhbzU5Zi9kOWRzeUVDNkZhVk5TTm1oRlRtektQVDhJRk5YZWdOSit0YVFQZmQ2blZJaGJjNjV3ZWpMeDlIb0FSdk0wRDRnL09qZ2djbFY1Z1VyL21JZGxlRnMvblZjY3ZxbVhVaWhrSW9ReWFTblZWQjNzTXpENThsMFQ5aFhmODFqSW5rbGs3NVlEeHNrRDNpUU4rbzJBUVhEdCswRC83dkFrN0NyN2laMDhraG1kazcrQjByRm1Rd0s3bDN3c05ZQWhuVGlZZGpqNis1ZUc3c0psTTEwdmZmdmYvOEZiZ1QwOFNQQ1hveE5WQ3ZiQ1pxV0oxczdZNHFaVlN0ZVVvOXgycFpwRGtoc3JmUUVOMlpjUW40YURlcnZISGwyVGJvQlhlNjdJaHNzeURHaDJZUHVRemNXc0l2RTNKOFkwblJqNmFteUwvanVwUWpZNnlrY1NrR2lheHEreDlWVS9RT09KZkRMSG1FakxLckozSXdyR3dSZmZLSnYyVlYyVEltTkNtZUpoSnNYOStMZ2w0UVB6N3NqSDg2SktzUEdnZThLRyt5UTRYOUdOYVVINFlzV0xaekVEV1F5dVlQWnVzR1Y3MTlCVUVtZndTYlo4RXlVNU1YRkpqb0tmTHZFMWVGU3ZyWVQ4Z0E2MzdDMk1GNy9vVk5TcURCQlREcUt0UHd0UHN5amJ5NFdNMVltRjJPdEY0a2FCYWhDWE1LbSthUnNlWVZRTTl3VDdtTHJva1dxZUl2QjZFdzBwYzdFQ0ZicTJKaDAzbDE5VG9DSTBrVHBpSmNUenBwMWJrajNxZmFOOTQ2MFYrM1g4dTVMSUtNbXZuZEt1TVJ1clh4b2JoYThoUHNjUnVXUWpHcTNLQzRFMmNyWDVhaVFBNitkRy8vU2tZRVhzcWhlNkZDbnZlTi80WnFiOXRweWJESFdDaXhYZngvQm10VmoxSmNQWitwUVlSVTZIem54UU55bGF4eUhDMklyb3d5VVoyeXV0Wis2dEJjQnVURXdUUC9PQ2hrWmRQd3NIM3NmWTlQL2x0b0draG03aDhPcVVXaTFoS2lhUWRya2FtTUt5eDV3VEI2UlM3TVc3TFU2bUtTb29rT2pDYTdDcHlhOGIrbWhUK01QVmtRUGZNMm5rZGk3VG1LNFQ3L2dwVjQ4M1RUSW9ENElkZWxEL0hHRloxM2dzZnc4UGx2cmNIV05GbDNtTDBsdTFnZFBuTFpQTExpMlJLMEZtYm9FQ21pbUVsdkszYVVhNnBVSGQzdkNoL0VMSzJBWVpUM0N2aDI3Z0FyeHl4eW5sbEV1dDFka3ZOQnFveVd2VE9oTHNxR3I4bjFVcVppTm9WQU5mWHFpclVrSDRDeEU5Y1ZvbUR2R2ZXeml2Q3RMa1JYS0laeFhkZEEzNEtmL2V4OW9YLzlqV0dwOTN4MXJEOWlacjd1UER0Y3djZmY3V2I2c2F6WnhNM3Q0ajNLY0VrVERKVkRIdlF1aG1SRG5VWnVPR2Q0VTBmcmFVWDhrcjRCKzhOYi8xRnJaanBoZm1UeGNSS3dqS1JSRmxzWVcydnBBMzlDYlhDNUxQTXkybEwxTGJpU214ZEVNVys1cFlLRGZDZVhidW9LR1NQajdOYVNxVWp4azlLSzQrYTNBTk0rcFZnRWlhWktqWmhuQkJGN25NNkttdFhOMTlEelIxcUpXR2JTS0lwMFBkUHRiZFRtcFZRS3hqVEFxSjZzV05iY2FHeHZ4cjdLU1Q3U2M2dVhWQmVZWWVObTlNcUdURiswcHA1eFBRZVlOS3ZCSk13eVZReEhDbFV2TXltMlBYcStiVzhsNVJlVk9WS0F0b05OWCtmM1NZWXo1WXoySDdpN3B2ZzJZUmE3T2k5OXpJaGNaTFBIUmlxRmxUNVVrMkZCbmpQckYzV2cyMEoyeGtjcjEySlE2ZG1VaHc2UDdvWnZRVWEzWHNUTS9tVnJjaVNZQkltbVNxMnFMYnRvRGxwRmt0dnZBKzBsTjV5Vnc1SmJpSVZZdUpkdEpUYnJUeWhWbnJMZlY0NTZMZ1Z0M2lXU3RxV2FPaVNHa1E4czNaWkFYUmI3QVQ1S2h3eGZueE43Q0t0M3IwZDA2OEVrekRKVkRGcnNUcDJ1UXZPcm01V2JZbGkzNi9HcTY3VFltVXU1cXpGR253anJWa0p0ZEtXYUYxdXI0THlNczdFY0FxV0pWclFIc2cwMHIya1o5YXVDTGFVMjBJbFdQY1I0OGRxV1MvQmsycUg3K2lGKzVWZ0FpYlpLbVl0VmhjM2o5N0txNXdUbHVnQ3J4SlFFRlh6TmNwWWJMakZ0eTBlVDJ0WFFxMGFhcWh1eVUxRnNVWUplVFZqeW1HQWllWEpOSkw5cEdmV0xna1hxNVlUMHExc3hQaHhtemY4ZUw4U1RNQWtXOFZDNmZBQlk0Mjk0WFBYWXcwVHloOTNVdXkxMHhtdmRid0RqUC82S2tUNEJSc2Rjd0lKdFNvcGwyOVZuc2MvU2I2TWNiR2J0NmdjQnJCRVU1SG4xTkJWTkxOMlNla1orTm1wczJsVUUwOHlLUTZkbjdSbURpODlrOThqU0RBQmswd1Z3MVN6cW5ncGJhdlF5TjNIbEQ5T3J5UXEyQlV0aXJGZnR2YlNkOFJHdkxmeENiWFNKOUhVWW1lS050NXZGOU9UZFo1OGJNbExyOC9Fek5vRjdabHdXV3pFZTZzYU1YNjhiUnhxWXI4U1RNQWtVOFhzOC9GbmhzcFhYOFRYbEJXMG93NXF0Z0FUdk9adnJ1bjJOakNmZGlyTlZTdHNLaTd6c25BczEzaGdqbUJTRVJOcXhTeHlkdGI1MDhIK3lhNWQxRlcvT1lCUFFvOWhUZ05HaXgrbmNWY2gycmNFRXpESlZMRXBzMHljaVIwZnVncXNkbEhGaXRML3BqcWVlRHZiS0ZiWExSSU5mTDJvcFNZZEsxMEVYYlhDSm92UVFKemtFVG1LNGFQQm02UUlMRXUwdFp1ZzFYOUNkdTJjL2l4K3dRSUxzZldVeWthTG41UkdEakc1YndrbVlKS3BZdFppZGU2SkliTFZKMm45OG1sTEtRN09UbFp0UDljcGVyY0JHL0UxZjAydVd1bVhNZmtIalhpWk92dVFta1NzdGZOUS9NSFp0ZlBXTkYrRVc2am16Z1JUbzhWUG9ubERUK2hiZ2dtWVpLcll2SEVPamJBL09KaDRyclErM3ZoYzFRTnZxTDU0VzRWeEwyL2hENXk2WjYwMEs1aEl2L050NG1ueC9lc3lXL0Y5Qjc4c2cycXFnY3Q1T0Z1dW1iVlRJeWI1VGtJOTFTY3hZdnhJdVYzRlc3OFNUTUFrVThYbWxUVURpMlgvS25JNTZLcW1oTGxrUHV2aFZKQlFLK2Q1UEJycFRmaEIvYjVLbkg3bldHV2Q4bUFiZWMrZk4yLzgrTGtZWm1vSENTWmdrdG1XRTJyN0lKZzJSeUF6UzR6a3cySjFuN2NyZGRIYm5WcTE1UG9lMzJteFo2eXJ4L3FieENTVzdwUElHVDlYVDNLcXBrNFM3QTRtYzhxRkZPd01aWU5BdFhySTkwdlM1NFVGK2JxM3F1N1U2bmE1bHhJMHJzMzVuUm4xZ1p0bW1rOGlYL3g0dTJTb2lSMGwyQjFNaXFFOFRqT2J0dmdkS2pjREluNks3VXRLVWNxaXR6dTFtcGIrdndkU1R4d1BxT0VwWkpwcVJZU1hVbXZlUFBuaXg4dkNVQk03U3JBN21PQjE1UTFxNzB3bDljejJVTmtaQ1BHL0NaVXk0VVZKK3BtTzVOWGw3NmpYMlN0WGc1a0htVnpuSitrTk0yWG1JWTMxMTRzZnpValdsaWQra3EwZmRzb1JKTmpsNzhKUHM0TnZCc0ZmVmZuWHE0ZmQvS0hRbndnWmpweXZFdTNwQ0VIbSs0ak9RN3RkMVEyNHNUT01LYzlYVjJYN3pYd244VUR1NENENEl3cTI3L05RekJFL250WVBPZWtvRXB4N2ZuZU53SURWeGdkaXZHTndkNVN1VWU0VCtIRGxHZUYvbUdYNHF1a1o1NmZsZTJwVzhWL090Vi84NVo2Szlsc29Pb09QYnk1eEtnMndkaTdFdm1uZjF6WGtwKysyZDAxZ0tCTDgrYmVHTi80S0g0eTdicy9BQ3Z3LzF4bktuMDA4NXB3QUFBQUFTVVZPUks1Q1lJST0iCn0K"/>
    </extobj>
    <extobj name="334E55B0-647D-440b-865C-3EC943EB4CBC-8">
      <extobjdata type="334E55B0-647D-440b-865C-3EC943EB4CBC" data="ewoJIkltZ1NldHRpbmdKc29uIiA6ICJ7XCJkcGlcIjpcIjYwMFwiLFwiZm9ybWF0XCI6XCJQTkdcIixcInRyYW5zcGFyZW50XCI6dHJ1ZSxcImF1dG9cIjp0cnVlfSIsCgkiTGF0ZXgiIDogIlhGdGNkR1Y0ZEdKbWUxQkZTRVVnZlQxY2MzRnlkSHRjWm5KaFl6RnVYSE4xYlY5N2FUMHhmVjV1S0NoY2FHRjBlM2w5WDJsZU1TMWNhR0YwZTNsOVgybGVNQ2t0S0hsZmFWNHhMWGxmYVY0d0tTbGVNbjFjWFE9PSIsCgkiTGF0ZXhJbWdCYXNlNjQiIDogImlWQk9SdzBLR2dvQUFBQU5TVWhFVWdBQUJoUUFBQUVzQ0FNQUFBQWN2S2tJQUFBQVYxQk1WRVgvLy84QUFBQUFBQUFBQUFBQUFBQUFBQUFBQUFBQUFBQUFBQUFBQUFBQUFBQUFBQUFBQUFBQUFBQUFBQUFBQUFBQUFBQUFBQUFBQUFBQUFBQUFBQUFBQUFBQUFBQUFBQUFBQUFBQUFBQUFBQUFBQUFBQUFBQmNQZWNFQUFBQUhIUlNUbE1BemUvZHE0bEVFSmtpWnJzeWRsVGJoZG1UMzV2UjVhSHByK3V4cXM2TmNnQUFBQWx3U0ZsekFBQU94QUFBRHNRQmxTc09Hd0FBSUFCSlJFRlVlQUh0bldtRGc2Q3VocnRPdDVtZXU1MjcrdjkvNXlWQkxTQUVzRkRSdm42WXNTSXhQRUVDQVhXM3c3WXBBcmVmOEhicnNJRUFDSUNBVEdCVERTSUtzN3ZMNWtZcUNJQUFDTWdFMEk1dWk4QkROamRTUVFBRVFFQW1zSzBtRWFYWlMrWStTSWxJQXdFUUFBRkZBTTNvdGdnb3AzRGVWb2xRR2hBQUFSQUFnZGtFNEJSbW8wTkdFQUFCRU5nZUFUaUY3ZGtVSlFJQkVBQ0IyUVRnRkdhalEwWVFBQUVRMkI0Qk9JWHQyUlFsQWdFUUFJSFpCT0FVWnFORFJoQUFBUkRZSGdFNGhlM1pGQ1VDQVJBQWdka0U0QlJtbzBOR0VBQUJFTmdlQVRpRjdka1VKUUlCRUFDQjJRVGdGR2FqUTBZUUFBRVEyQjRCT0lYdDJSUWxBZ0VRQUlIWkJPQVVacU5EUmhBQUFSRFlIZ0U0aGUzWkZDVUNBUkFBZ2RrRTRCUm1vME5HRUFBQkVOZ2VBVGlGN2RrVUpRSUJFQUNCMlFUZ0ZHYWpRMFlRQUFFUTJCNEJPSVh0MlJRbEFnRVFBSUhaQk9BVVpxTkRSaEFBQVJEWUhnRTRoZTNaRkNVQ0FSQUFnZGtFNEJSbW8wTkdFQUFCRU5nZUFUaUY3ZGtVSlFJQkVBQ0IyUVRnRkdhalEwWVFBQUVRMkI0Qk9JWHQyUlFsQWdFUUFJSFpCT0FVWnFORFJoQUFBUkRZSGdFNGhlM1pGQ1VDQVJBQWdka0U0QlJtbzBOR0VBQUJFTmdlQVRpRjdka1VKUUlCRUFDQjJRVGdGR2FqUTBZUUFBRVEyQjRCT0lYdDJSUWxBZ0VRQUlIWkJPQVVacU5EUmhBQUFSRFlIZ0U0aGUzWkZDVUNBUkFBZ2RrRTRCUm1vME5HRUFBQkVOZ2VBVGlGN2RrVUpRSUJFQUNCMlFUZ0ZHYWpRMFlRQUFFUTJCNEJPSVh0MlJRbEFnRVFBSUhaQk9BVVpxTkRSaEFBQVJEWUhnRTRoZTNaRkNVQ0FSQUFnZGtFNEJSbW8wTkdFQUFCRU5nZUFUaUY3ZGtVSlFJQkVBQ0IyUVRnRkdhalEwWVFBQUVRMkI2QjFwM0MrZGdkVDdlQisrOTFmK2dPKyt2dmNBRC9RUUFFUUFBRVNoSm8yeWxjanQzKzBYWGRsWXY4cTNhUGo5TlJIVGlWWkFCWklBQUNJQUFDUFlHMm5jS2orOXZ0bnNvSm5KVzZmOG81WEVqdE03eENiejM4QXdFUUFJSENCSnAyQ2o5NlJLQjhRSGZabmJyOUVFWlNTbmMvaFVGQUhBaUFBQWlBd0c3WHRGTjRkT3dHRHNvSDNLL2RZN1FYaGdvakN1eUFBQWlBUUZFQ0xUdUZXN2Zuc3RKSTRXRDRoTjFkSFRnV3hRQmhJQUFDSUFBQ1JPQWZYZmN2clpJNDA0ekNibmNocDlBZGVEcEJxNnBtRjdxdVZhMmhGd2lBQUFpc21NQy9OdXdVampwNjlFTXV3SnBEdUtyZmh4VkRoK29nQUFJZzBDcUJoc05IbHo1RVJETUladkJvdDZOVnFqcXkxQ3BXNkFVQ0lBQUM2eVRRc0ZPNEhUaDZSSFBoblI0ekRJaHA1aGxQS2d3MDhCOEVRQUFFeWhGbzJDa01oU1NmWUxtQUd4MjVEOG40RHdJZ0FBSWdVSXhBKzA3aGwxekEweXd3enpNUHp5eVlDZGdIQVJBQUFSQjRqMEQ3VG9GZGdMSDBTRThwWUo3NVBic2pOd2lBQUFoNENiVHZGR2hXMlg0b2dZWU8rbTFJM2lMaElBaUFBQWlBd0Z3QzdUdUZpUXVnUjljNnZDZDFyc1dSRHdSQUFBUUVBczA3Qlo1VnRxWVVhT2lBNkpGZ1V5U0JBQWlBd0d3Q3pUc0ZIaGVZVXdyOGdETzlOUlViQ0lBQUNJQkFhUUxOTzRXVEdoZFlVd3BHOU9qdmFIcUwwbWdnRHdSQUFBUytqMER6VG9FZVZMTm1sWlhHZzVmQUM1QytyOEtpeENBQUFuVUp2TzBVZmcrSG1vOE1US1lVak9qUjAzNzVSVjFRa0E0Q0lBQUMzMERnWGFkQWI2dXpwb0VMUStOZ2tlbDFqQ2ZYSHRaYjhncGZHT0pBQUFSQTRCc0p2T2NVTHZTKzBxcE9nYVlVcktWR2RFVTl4L0E3UkpHKzBXNG9Nd2lBQUFoVUlmQ09VN2o4VWNDL3JsT1l2UHZ1OWRXMVkxVnZWSVUyaElJQUNJQkE0d1JtTzRYYm5aNFg0SzFpK0lobkVDejVUM1ZKbm5nKzIyL0phNXd6MUFNQkVBQ0JWUkNZNFJTZTErdmoyUHVEMms2QlhFQm5yenRWbDZadktaendSWVZWVkRBb0NRSWdzQzRDTTV3Q3p5T290dnB3dnFuY2FyTjY4bVdMVC9QTXp1ZDBiaXFpdEZlamxFZlpLMEVhQ0lBQUNJREFqcjVnay90MDhQVndQTzZ2ZDNyN1VIV25zRHNkVHZaQVFWMzF2TzhPang5WUR3UkFBQVJBb0RpQkdVN0IwS0crVXpBdWhsMFFBQUVRQUlIYUJPQVVhaE9HZkJBQUFSQllFUUU0aFJVWkM2cUNBQWlBUUcwQ2NBcTFDVU0rQ0lBQUNLeUlBSnpDaW93RlZVRUFCRUNnTmdFNGhkcUVJUjhFUUFBRVZrUUFUbUZGeG9LcUlBQUNJRkNiQUp4Q2JjS1FEd0lnQUFJcklnQ25zQ0pqUVZVUUFBRVFxRTBBVHFFMlljZ0hBUkFBZ1JVUmdGTllrYkdnS2dpQUFBalVKZ0NuVUpzdzVJTUFDSURBaWdqQUtheklXRkFWQkVBQUJHb1RnRk9vVFJqeVFRQUVRR0JGQk9BVVZtUXNxQW9DSUFBQ3RRbkFLZFFtRFBrZ0FBSWdzQ0lDY0Fvck1oWlVCUUVRQUlIYUJPQVVhaE9HZkJBQUFSQllFUUU0aFJVWkM2cUNBQWlBUUcwQ2NBcTFDVU0rQ0lBQUNLeUlBSnpDaW93RlZVRUFCRUNnTmdFNGhkcUVJUjhFUUFBRVZrUUFUbUZGeG9LcUlBQUNJRkNiQUp4Q2JjS1FEd0lnQUFJcklyQ0lVN2dkdXZyYjc0cXNBRlZCQUFSQW9CRUNpemlGbi9vdW9ldE9qUkNHR2lBQUFpQ3dJZ0tMT0lYbko1eENkMW1SR2FBcUNJQUFDTFJCWUJHbjhQc1JwL0RYQm1Gb0FRSWdBQUlySXJDSVU5aWRMYStRSGVpNVhHNjMyOC96L25lK1BvNldLUFBIWVVWbWdLb2dBQUlnMEFhQmYzVGR2ODNYUkxrVXRUM3pCZWlNUXhOK3p4ZGc1TGo4UHM4UDM5VDFETDBNc2RnRkFSQUFnUzhrOE85ZDl4L3ppejNiS1Z6c1J2dzJYNFVoNStWNWRRY04reUVOLzBFQUJFQUFCTklJL0xQcnptbG4rczZhN1JSMjlsenowU2M4LzlqbHovWUxXSldhenhBNVFBQUV2cHVBYXRZWGNRcTc2eEE3NHYvWFVsYjRQUnRqa096SmlsSmFRQTRJZ0FBSXJKVEFZazVoWjNmcUM4Yi8vMTV1QWF0U1Yxb3RvVFlJZ01CU0JKWnpDamRycU5BVm1GWVlHWTZMbTk0WUJJM0NzQU1DSUFBQ1gwUmdPYWV3dTF0ZW9laXM4S1VQVHJXeUt2V3k3MzVXVmFrdTk5UHgwQjBmMTNXcFhZUXhqRlVFSTRTc2xzQ0NUbUYzc3J4QzJWNzlqNDRoRll4S3ZXSGlIeFVxVzlPamRPeFREL3VUcWh6ZFlVMkt2MkdqTVN1TU5hTEF6bmNTV05JcE9OTUtaVHVscXIrbnRxTGpqNWsxNVBrZ1RWYlV0cEpEM1d0MytsVHU3Rmd5c2plVDRjZXl3VmdmUTQwTHRVcGdVYWRndis3aVVIaGFtQWNpaTY1S3ZkeCs3dGQrMm5zOVRvRmVWL2dhdGhIRlJTRis2czZCc1Q1Rkd0ZHBuTUNpVG1IM1IzM29jWHNVWmtYenpVdXVTdTNEWTBmK3Z4cW5RQXNBekJYQ1N2dkRGNHdWWUt6Q2R4L0VyWlpBQ2Fmd3hsc3FPTEl5ZW9YU0RTZmQ2SVdISHptR1BoME94OVBmNzQ0SFJLWExscU5JMXJtcVJsaGp0b3VDMkVJVUxxc1ErU2ZEV0JGbVA5ZTlHdlFlOStleVlkN0lWWkc4QUlIM25JSisxdUNOOXM1NTNVWHBPSVh5T2E5QVNJRHU4eWpYOGxoNlFLeHhlRlZPd1E0ZVVTbG93R1VqdWgzZTZBY1lZQ3Jzdm0ydHpSbHJGN05XTEoydGRPK2pvTlNCTzV3WDdHbFZxRE1RNlJCNHp5bFFGYkdERFk3NDZFLzdlenRXRnpXYU4rR0VZeGRibFhxTkJFZGk2UWxLcktxZFVSWENlV2FFMUhlR0NzZXVkS2d2QVdQS0tlOWJhM3ZHVXVzNVpHdkYwbmU3RzYwMytQdFJyeVkrNjM1Z3M1MkNsRXFDY3lJRTNuRUt2MFB3NS81R3oyRjgwSXpjUy9FcEFCVWdsK3V2aWpDSnc1TlllZ1F2SjYrcG5XRW43UlNLREdNUEZTN0hiditHelIzNTVYNFdzTmIyakxXTFdTdVdUdkhQNDNpWDZIbkFKZWZxeXRVWFNQSVNtT0VVTHVmejlYcDZXRytyUGo1T3ArdjFMRGZBWGdWMjFEVjliWE1rK09YcW8rZE9mTm1lY210MmMrZklpcVU3cC90L3JxbWRvYWYrbkdFQlc4aWNlbGFsVkYvWlByYm5GVXBZYTRQR2lsb3JZazJWL0RDTXpZU0tkOS84dHc2T0xrRmdqbE40TmVIdW5qeE05WmV2NHVzdTZJSUhhU1NnU2k5Nm9WaTZMdEZqN0VYNVM5aG1PK1BYbXFJRGJpK1E1dXRkMTZySzFKeFhTTE9XMzBiajBUYU5OYXBuN2FRYWk3djZSck51Q2FFZnNqWDNUamRCaDN6TkcwZVJqMjZINC81MC9nbG9jZi9MM3V6cnF6VWR4LzJ3UFlhZDQvRndlQVdRMVp1WnpkUHNzNGJPNFp1YVROQ3U4WUF5WjNRcTFpbVhXbzVpc3UwTndQem5PSVU2YjlFZWRmNmJ0SEZqRWoxU0xSWStscTRscWY2cDdCV2FiR2Y4V3JPSGRwbndPMFBjVmFucURuTkhGQyt3aSt5bFdTdW1XcFBHOGl1ZGJpeTZ4MFJyU2VrcXpXbktxWmRnSFV4eENyM1hPRjdkbWtTRnl4RFF5N0c2S1dMMmNWWlJGVVRZK29pQktNcWYzZTB3K2EyMW9xT0tnZHNHZkZ6N1NtL1I3c3Z4RTR3UHFla00wWXZGMHZVRlZPc2E4UW90dGpNQnJmbStjVmVUY1JSNThzSVFSY2NkVW55ODVwZ1hUTE9XbWNPNzM2S3h2SXJ1ZEc4cXpWaTBoRXkwbHBEK3NCNWJJVjMwNE42NGNsNUx1amM3K2Jwc2VRSjAyMnhRRWJOWGR3cWRvY2ttZGx0d0NzN3JMaWJOVHlYUU5BcDJ1a0RXbFdMcCttUnVYV1d2MEdBN0U5SmF0UTNUaUJvN0JhTUo2Q21wNE1YMG9FWHdrei9TckJYWHFFRmpoWlRPTVJiZFk2SzFndW4wbk1yQjZUaHlJMngwa0IrSGZxUHFNMnpETWZWL09EVDhmMDFiOTJVVFcvVWhsL1BmdUhmRjY0OTZQZ2VOTEVIRHdma2pCYkVWQ1JtdjVlTk5PSVhLMHdwKy92U0l4TFRMOGpvM2xxN1BwTmFWM21SeEVDSkk3YlV6UWEwNU1PQlM0ZGZaVHZ1WlpEV2gxQytTbjloTHMxYUNKdTBaSzZoMGpyRzRkeTlaSzJoTkJ1STRGSFpIdnJiUWFOeHRGM1M1M1UrbWIzQVdManp2L1dhZU14emovMy9uSzcrZzhkV2crMHBqWEYvb3Y1dnZaM2E3b0tVMENWcHRCUWxOT0lXYWI5RU8ya0NWWEF5enh0SlpNTFd1ZDFyekp6M3QwRnc3RTlhYWJ5cjNQdUY3eU1OS2pTREdYbGdRODRjU2txeVZva3R6eGdvcm5XVXNlcVdNYUsxUXVwNVd0czJ2VzFYUDVBQ3JwTnR0Mnlsd0taNUdrMjhMSEF0cENQQzE2ai9HaHhYZGFrb3lJdG43eTBoT29aUW1vNXdWN2lpS3p0QndrVUxvcWF1aEYvQUpqYWhpZUdyMVdQcFlPcDlJYXZPd1V6V3o0UmNFdGRiT0NGb3I3OVoxN3QzRzk1Q3ZRVkgzK0NkTU5kb2t2Sk5rclhCMkk2VTFZeG1xdWJ0NXhsTHI4R1JyQmRMMU1ONmVmTk5UdHA3Sk9xTlI5amlGbmZtMmZQK0RMb1lBbjFOUUNNWVBLL291RU05T0VMbENVMDFYbTF2WlI4aHhVYUltbzV3VjdxaWl0M0JmTzYrNzhGUzN3bXdwVXVvTVlhMHJ4Tkw1Wk5XNkRtRWoyZzM1bU1iYUdVbHJienZEVFlEUEtkRE41UnZFV3lRLzhTUEpXbW1LTkdZc1NlazhZM0ZUS0ZrclpFM1BaWFNyNmhGbXRLUytObnUzbzBGcXY5bCtwaStvSVNEZ0ZIYjZwZmorMnpjaHU3cFFJYWNnYWlJWnJ2VzBScHlDZm1uY1VGM3NON0pWUVVpOVpXT21hbktOV0RwbFVPZTgxdXFyTUd2SUs3VFZ6b2hhOC9qZWRjbnNGTVkxSENZcTFWNEV3Z0RtV2ZYM1U2eVZxRVZieGhLVnpqUVd6VFdMMWdxazN4N2QwWmxtNHFVSHZvRzIwU2o3bllJNWZlZ0k1YklhQWtKT1lmQXNQcWVTbEwyWVU1QTBFUzNYZUdJclRxSHlXN1JkSzlDdEx3MFVZdWtrVDdWRTVvT2VxdnNSOEFwTnRUT3kxdXlXMDUwQ3VZdmcrTnRsWHU5M2lyVlNyOTZVc1dTbE00M0ZTMWdsYTZWYmsvdjd2bTZDMFNqN25ZSVpRUEwxeWd3QllhZWc0d3Erc1d0UzlvSk9JYXlKYkxxMlU1dHhDdFljVVdUNTNQdElxVlpMQTRWWXV0SkF0YTcyaWh4MVQvbTlRa3Z0VEVUcjNIWkdkUzU5YmNQN0JzcVNrR0N0WkhrdEdTdWlkSzZ4YUtnZ1dpdVdQdXJEVi9aMXFveEdPZUFVek5DTkozQnRDQWc3aGY1NTExR2QxMDVhZGxPSG9KZE1FOFdqYUVIVGwyb3IybE5GOTVobWlRSTQwd3FlZ0dVNXJXSmR5MWk2MGtTOUVNWUY5M3R3VnU3MUNqZlV6c1MwNW9pRWU1OXd4ZmUzSmhSSENOejk1YXdWazVSZ3JaaUlWM3BEeG5vcDVkL0xOUmFQeGlWcnBWb3pHRDB5ZTNhQkM1bnhJMCtkU211SzlaTk5uam04dE93Rm5VSlFFNy9KMW5HMEhhZXcwMnZmdUJPaS92Z0doOFdRVXRkUzhqcXhkRkxrZHhvU3ZmbHZoSmJhbVlqVzRYYkdidzkrc3FtWVdXWUtTckZXc3VpV2pCVlJPdGRZdTVpMVl1bURQbnhoMzBBaHdTblFOY1p0ZWcrbXRlbzYyT3lHT1pWNmFkbExPZ1Yya0I1TkJsWnIvTitRVTlqWnI3dXdZek5GMlZMRjlEZHkrakt4OUV4bFZ0VE9xQURDZEphQTc2SEFGS1VLUnkwOXExRFdXbHMyRmdmMDNYR2dXWm5Uck1uMXdkUExWNUtNUnRuZlFkcnRxSVlOMi9RY1E0QVVsR0hYTXUyVm1kY1hzcGQwQ2lGTlRLeHIyMi9KS1ZnbWxSODNmZzh6ZVhjMzltTktqS1diNXlic3I2aWQ0WHZTYlRZa3AwRER1NEMvU0NCVDVKU3kxdHF5c1hnd0xsa3J5Wm9jQVBMUG5wbDM4TFRCMTlZZUhBTDluNDQyRXAwQ1g4aHpDNmRsTCtrVVFwb1VxZG9MQ1duS0taanhSbFZsUERIRE1wU29QeXdKajZWbmFyR2lkb1lpTVpPWGYvQTlGQnE0VVFhSlpTYXJHYWVYdGRhbWpjWGRkTWxhS2Ria2huY2ErR0hMR1kxeWlsT1lyaW8xQkFoZGZmMk5XRStWVE10ZTFDblFLejg4bXN5b3lNMWtVUlE5RG5jcDlVeHJ5UkdlZHpTaysxN3FMOFhTYzYrOW9uWW0vSTYxVUMwaE54Skt5d1UxNi96QzF0cTBzZmpaTWNsYUNkYmtJRzhvaUc0MHlpR253Qk1TNUh6VWx1RVVyc2ZqMFhCbmdUR05jWDNCcDVqTmpEc3NIdXRnVUZTYUpxT2NGZTYwNVJTc1ZjeSswV1VSd2xTdHBUc2pscDZyeElyYUdiNWRYRGJzS1VJM0QrV1E1bWR5WVdXZlg5aGFtellXcjlDWHJCVzNKZ1hyaHNmNHA3WXlXdEtRVTFENXh5MGpmRVNTamVFSmhmSTkweHJHOWFzNWhUUk5wbXpXYzBTVjBHMERGbFdlWnpySFNoTnFpZDVUa2NTSHVqb2tPWmFlZS9VVnRUT3NxbnVyY3QvUTZLVlo1ZWVRbjNHM1dvbWYrRkhZV3BzMmx2NFNnbUN0cURYWmE0U2Y4REVhNVJTbk1EM0hFR0MzNnRRd21JcVQyYWZWSzVqZE9wVzdQaVJBYmNFbUppZ3FUUlByZ2l2N29ZcmVsRlBnZTFLYlMvMDloS3ZmZk02ODlGWElIa3NYc3ZxVFZ0VE8wRnZUSm9ONmlpbDRlbVY5WWVrZW1kN2NmaElWanBhMjFyYU54Y3ZxSld0RnJFbk42VFRtOHpLcjBaS0dycUlrak51MFJUWUUyRzArVlV6VEtkQ0owNDVLTVB0TFJiWDNubE5JMDhTNjRNcCtLSXBOT1FYbmRSZFM2SDh1YVlxR1NISmo2ZG5YWFZNN1E0c1MzZmdDM1FYdTZPRUZnWEpJN2NUcnpDcDdwYTIxYldOeGZGYXlsbXhOYWszRjVzSm9sQU5PZ1pkd0tqRzhUZnQ4aGdEYktkRDVwbFA0ZXp3ZXl6aUZORTJxVlBZUENXM09LWmp2VVZUNHhTbzRqeEhWTzBsc0xQMytVQjhEUDBueEowZXZOdHFaTkxYNTZXVkhmN29Md3NYbGJwZVQ0NE0vUzF1ckRXUHRrcXlWYnl6ZFNSYk1JMXFURXNNVmdhU1NOZm90NEJSNFpOZWY0bG0wWXdpd25BS2J4WFFLL2pLRXN0dG5jeUY3SGFhRGxmN2NrS2hFVGV3cnJ1dVhLcnJVUUM1UUdPZDFGM0lsbktNZjFZWmdWVkFDNWZSZlJleEFnMnhQalZZdldQZjF3bHBvWjVMVnBxTFp6T2syZGdjUEJ2ZUZiNUxTMW1yQldMdFVhMlViUzcrTldHaGNKV3VxdHRSY0FHVFVnWEhYYUVrRFRvRlhMWkRSMU9iUnd4QmdPUVdlMS9LY1AxNVo3NFN5MjZlOTVSUVNOYkd2dUs1ZmltSmpUc0Y1M1VYeGFRWHVxZ2pWUzA1WHFWYzFhcVZxTlltb2NIMzMzQXNOdERQcGFrOUxGbnZNbFc1dno4T2xuN2tQaWx1ckFXUFJIWkJXeWZLTnhWMGV5VnBoYTZwMVI5WmJnVWxGZHpNYVpjK05RR2RUTExMZkpqZVFTallFbUU2QnJlSnpJbzRDZ2V6T1dlODRoVlJObkV1dTZtZURUbUZuZGliS3g2dFp1bUFqTVYxVkNUM0lvSHJ0ZWhhdTc1NmF6ZzFYNEI0UkZDbVlsS00yOVQ3TldDOHRTQkVHQ2p1ZXUvUU1td3FxTDRncWJxM2xqVVc5K2RSS2xtMnNxTFZJb3RlYXlpZFl4NCtlZVY2elRmZFhlS005OWxZcWY2ditvMTJKZThOTjY0VS91M3Vlb1VRNFp1QVhsYXlKZTgwMS9XN1JLWmhWUzFWUmYrMmFEWm5XMG5qcll5OVJTbGVoclQ3d1JQZU9FeXJTejJON2VtRzB0TnUrb1dZclB5OWpsdHJVRlRKTFJqZUhlRGZTU0NLOE9HbWV4c201aWx0cmNXUHRjcXlWYlN5ZWFaYXNGYkttNG1LSEZId3JRczA3MTN2YnNzdFY5WVdxakdlZzRSc3BYSDcvaHZaWnJJWmNaWVl6K1FLSDRNWUs2RC9CUUxJcFNsZkhMRTJTYTNDREo2cWkyN1p1UVVmZHZJNldpOWVGSEtXcDAyRTJlbTVlS2YwMHhveElPZWZlMHYwUFU5bkw1WEw3L2VrSFBxZm43MDBkY0MvM2lkOTVhdFAwNWF0UEdBc2U3ZlI3REQ5UkROODF5bG1yRldPcFpuc1liU1pVc2x4alJhM0ZJZk1wYWVVVDdPN09yM2NGbjlHUytweUMwVVVQekU0WUFxajA5bWJlVzFNVjZZaVkzUmJXLzBweUNwT2NjVTM4K2dXUFhuNS84amV2V3cxZUlqMmhTYWZRZjBSak1JWFVyMDh2NlhBbVNSM3V1dUdZK1Y5SVYvMnl2bEhYYnN0dTRhbjV0THBQUnJlSWsvaVA3MTR4TDE5aFAxUHQzVk8xdEVkOXM5elZpT2hnenp0UEZPUytkYTM2T2JtYWM0Q1lCcXlaVit4V2pFWEJvNXhLbG1rc3ZlUmJzSmJmbXVxb1V3dk9Sc2ZoWlJPalVaNVU5QnRWcG1IYjIvZk9LTUVRTUp6NitoOXZpc1hzTDBIR1hodE93VmxkWStnbjdrNFlqeHpmMm1uVEtWUjhpelkzNXdKTUtmMHhqcXAwRTJLVHAwNnJOUWFoazlRSVZyMjBaYjlYZjlTdU9pQmMyaFpYN2xlbTJydmRoV01JKzlPZUZENEZidDlSUDE0WTZUUVpZMkxsblhMV2FzVllha24yTUhSUHFtU1p4dEw5TGNGYVhtdit1Y0dlaTlMTlY1T05SdmwwZjIxLzUrdUpidzlWbjJnNzJLTU9vNUlZQXZTcDV0L3RPZ1Z0YXJPc1NmdFN4TU9BbXJ2YnFGUFFIelFhd1FUclVHNXhkM3B0a3lDUHplTlBWMzI0b1l2RmcydzdmS1FIRDc0N0pWL0pvam5tcUgzNU94M1YweGpIMHozbUV0VFhoc2hNZm1KRnkrRVRCbXNwS2puR2lsckxaMDBhUFJqeCtmNjI5SGtXc1UzdjgzV0h3ZXQ1TEdvSzRFc09tZWgvbmxQd1NPOFBHVkdzWVk1d2V2S2Jta3dGaWtjc24ybVdXZG8vK2t3Z1hpWXRzVldub0p2WWtjalFHS2NWU2pxTEs0UUFVMGkvdnNZQmsxSEI4T3g4dk41S3lsVkpxNjAybTBxNHo2c1VxaGNLYStYU2pWbkxrOTVQaW8wM1k3L2p1eWZObHRROXYvOHRQL1pwQ3VpTGRydlRhZ0xhNGplWEo3c0hVTFpUbUtHSjU3S3JPZFNxVTdEZVR5SXZGOHBqelRWY3FGMUMrckJTc0I5dU9KMk15WlJDbmw3MXpxNnVOdDJ2cjVucGVnWHhTSWExUEZEa1F6RnJUZElEUHNGOGpHQzhvdGtva3lCek94ejMxN3R3NTdFUVU4QW9kYWUrZms1YkxMTTkwZnpLN3U3TmRRcEtUckltN2pYWDlMdFpwMURyTGRvYytQRjFjbnFyaGRQVndIcXdMSjgwL3RKSFBZT0g0ZlJGLzlkWG0rNVg2V1ZTRllzUGEyWERqVm5MVGVkNEVoMTBOdS95RDMrYm5xRmpRSUFPSERUZ0ZQUjdaaFBjVTBhWm16djFQN3Z1djVwVGloVnlKdVNGaUUrVy90eWhGd0xsNGZUemE1a0xPd0M3YzZ5cmJZTlRDdlhWcHRaaUlhY0FhMlZWZmpvNVppMDNuV2VlNmFDejJkVy9WeVBRcHFjckdSSWdEQWxONGFIczVqbERwRmVYSjJuMWtaazlVUk16eTlyMi83dnIvcWRSbmUwdVNxblhYWVNiRVkwaG5QNHp2cFZScnhXdzNaUWVrc2I3TWgrSFhWOXR1cnU4L2NiNlpZVzFzaG5IckJWTEZ5K1kxaWdMSWtJQ3VERnc3cTZ6Mmh4Um9lejJhVytFai9wMUZYRk43Q3V1NjlmL2R0My9wV2hNVlNWdlM1RXFuOE5McHNlTEZ1cUw4cVNWTUZLSXBaUEszQlRaYTQvNmFKZGNvTlRVVzk1ekxMOUNjY3hMMWxLYnhrME9EZk95NDM2RllzRmFJOTNVblppMVl1bmlkZElhWlVGRVVBQzFBM1pUVEdOenQxRUlacmN1K1paVDRLRldYQlByZ2l2NzhjL0VKNXJKSm5sYkFSRERxZ045WWJ0blBsYzhWeHNoY3l5ZHNySStUaWVGSTBwbDFnMGJ6L2drSWs5RFUwdnR4R2FrUnJGZ0xhRXErNU5pMW9xbCs2WDJSOU1hWlVGRVVBQ3BaVGZGRk5keW4xc01acmN1K1o1VFNOUEV1dURLZmlpS1R1dm1MMEJpNjJTYzVwZVRkZFNlVmdoRy83SmtjclVSY3NUU1ZWWWRaYlZyYU1rcEJRTmk0bTdTVkVZMXRibTFGNUQyU1lsbE1VNkxGd3ZXaW5OM3pvaFpLNWJ1aUxOL3NqMTZDOW9waWIrQ0FrZ3QrNWFqNEw3N2VFd3d1M1g1OTV4Q21pYldCVmYyUTFGczF5bFliOUgyVG16bDArWnFJMlNMcGF1c0hJWnhndWk2bnRtMVZyaUttSFRtKzlKb0hDTzdoNzJ3bXVwMXBXcHFKL1l0YXhRTDFuclpOM0V2WnExWXVuZ1p0a2RmWGNVVFE0bEJBWlJnMzE0VVIzQ0h5TUhzMXZYZWN3cHBtbGdYWE5rUFZjSWtwN0JRc1Y1cnBOM280VnlGWWxIb1dMcTZMbGQ2aHhxM3VNNGkxYmtxVnNwWFRXMXFSaHdmV2FrSUU3R3cxZ1JKN0VETVdyRjBVWDVhb3l5SUNBcDRxbGxsZSs2TUZMV1BmT0E1QmFWNm1pWkNHWnRQYXR3cGpLODlQTHJtbjB1V1cyOUJXQ3pkSHozUzN3NHBNNlV3dDJTUmZMN29VUm0xMzJwR0lscEhrbUd0Q0tCcGNzeGFzZlNwUk9OSXNFMDN6aEYzMHdYUWVxVEo4b2EwN08rTkZDYjZleldabkxXaUE2MDdCUjJyZDkvSDlRYmdXRE1TUzkvcGowZzcxYkhrbE1JYmhaT3ljcWU2aXRvMEJDazFrSk5LNEVtRHRUeFE1RU14YThYU1JlbHBqYklnSWwwQXJVMmMxTHEwN0lXZGdsY1RvWXpOSjdYdUZIUVRQSWtkenVjYWZnWld5NHlsOTlFalo5bUR0eHRPQXRYWGRzMXZHTTdYKysyY2RMTzdxelhLcUUyQ0Z4b2t3VnJabFN4bXJWaTZXQkhUR21WQlJMb0FPdE81Q3o4VFBwcG83OVZrY2xia0FMNm5FQUZrSk90SkJYZVJnWEZDN2k0TGRPZW5EQ0d4ZFAyYVNlZTlSLzJydmcweC9TNlBJQXBOa1UrbDV4elJqd0k2SzdpNFRmWE1oR1NwZmFGbVpLRXl3bHFxRGhTMTFudldURy9UQTNVM1dRQVhldEl1cEdVdk8xTHdheElvWCtDd3ZjNlNicWlrTGI0OEwzQTkrYkNpNkV5Wnl1ZC9PRlYzWlV0cXlCS2R0dEVzVkN4ZGY2WEVuZUhpOVVLZTNqSzN1cDdqNWhVL3M2K2ZCSFFtVTRxb3pUZEZTUk5sQUlHMUZLeXNTaGF6Vml4ZE5rNWFveXpJU0JiZzd3NmtaUy9yRlB5YUNHWDBKT0Y3Q2g0b2dVTzZlMXUwRjhvaUp6Mk0xL1ZqNmQ3SG1ibDc1ZnZxQ0FmeWhhdTlybHQ3ajZQdnpwUkNHYldGYnhyVUxsVDA2d0N3bG11Q21MVmk2YTQ4KzNkYW8yem5zWDZsQ3RCZGE2ZVBzMGo0S0tDSlZhcjREM3hQSWM1SW4zR2psUkRUMmFUVTdON3p1Q0VVK3JXeGRQMzVIOGRQNlFHTnZZeWFyMDYzMkNUdzZkV3I5a0VlRkZSUm13c3ZCT1JxbGd6V1VuU3pLbG5NV3JGMDJacXBiWHBRU3FvQVh4OUhDVTNMWG5Ta0VOQWtXTUlWSkNpS1FndTViQUV1M0pDVmVoUGVVQmJ5TTFJN0hVdG5SK1VFODBLeGVSWHZmU1k5V0RZb1YrOS9QYlU1TUxWVUtXRXRWV1Z5S2xuTVdyRjB1WWFtTmNxQ2pFUUJQSjd4ckc1SXkxN1NLWVEwRWNyWWZGTExUa0ZidUhSelE1NW1zcFROc0ZNc25ab2g5L0Y2OWw1TlRCMFlCYkYzNjZuTkh0RysyT2Qrd1ZxWnJHUFdpcVhMbDB0cmxBVVphUUw2VDkxTSszWnAyUXM2aGFBbVFoa1hUQkltVXcydEZNVldSd284TGl1NEdMVXZOWVg1bmRpNndVTS9oaUNsYyt0cXd3M0c1aTNCeS82b3B6WUJYZWlCWmxncnUxTEZyQlZMbHkrWTFpZ0xNcElFNk43NXBHdW14Q1psdDc3cWFOL0pobVpKb3NLYUdKSWEyajI0VGxtNEFBQVU0a2xFUVZRa2RiRlYwUnQxQ25xNVRQbEpXcFk3bWFGNkdTNld6bkVZTzRTdVZmVk1LYnlrTHI1WFQyMlNQTzJ6ZmFqQXNGWW02SmkxWXVueTVaSmFVa2xFZ29BTEwvZWhUczcwamt2SXJxNWVhcVFnYVNJVmNyRzB2N1RHdmxtbm9PZHVLemdzWGw0MHJVNmpvV0xwWE8rcy9rVy95SGlVME9ST05iVjVtR1R4K0dUNVlhMDgyakZyeGRJalYwdHJsQVVoVVFHMzBTVk0zM3owMlpHQ3JJbFF4c1dTbEhHVGh2VEtDQlVhM3ZlTHpUZTdaeWJwZmNuOFBqdHBBRUo5RUNHZEs2VTEwVXdqN3NXZTZVMEZVazF0dGxUU3FEUlYxYXp6Q0Qyc2xZd3NacTFZZXVSQzBUWTlrbCtLLzF4dXYzZHI1YVlueUp0Mi9YZEhDaW1heEFxNlJEcTFBU2wzYXFOT29jWmkxTUVNMUlZN2F6T0hKUDRmU2VmYnhweFU3cnN1bHArd0JEYnhvNXJhZElkNWJzOVBGUnJXeWlJZHMxWXMzWCt4eDZIZlZGMFl0K0ZZU3VkVUZNQ0NSckd2bmRkTktHWWZyLzhjTk9KUWFpOW5QTlpIaEVWUmNVMzhmTm80eXFQQWxHYXFUYWRRWnpGcWJ4cHF4S1ZXTEpiT0E0UFhwSVNlVVBBRk9OdW9Db01XdGRTbTlRQ1NqeDJ1WCtrL3JKVUZObWF0V0xyL1ltWUgvZFZvRDgydVA0OTFWQlF3a2RnZmVJVTR4T3pqdmE0ajBpRnB2Vk1RUllYeXZqU3hTdFhZRCs2OWppNVNVRTR4YUxCRTNJQjU1cEdFZ3FRbjhZb0JZUlFWUytkUnpOQU1YazdkZ1Jla1R0NGc5S1A2SFBzVXY1eXUrVnRuMWxLYnVsMUMvT1l0blJNeXcxcFpsU3htclZpNjN5SmlTem8yeXY2OGZGUVVFR3FLWDdWT3pENWV2NTVUZUdraWxISHBKQjRvSk1XUG1uUUsrbGt3ZTRWUFFhUlV5YVNaMFZnNnIwMCtrVnU1blEvZFVZZTZYbU5aMXZTaS9OcGV3VDBLM3FkZ2tWSkUxVkdidzFLdmNWT0tJbVhQZ2JVeUtsbk1XckgwZ09sVVJUOGNqc2U5c3gyUEt0NGlqc29IZVdLclRoYjJiYS9WSW1uWFYwN0JwK1dlMUJ3LzR2YW1Ka09CR3Z6UEE0WE85ekllVjFuRm9MbVJnZzdJMVBPK3NTRnlMSDJuaGdkcTB5T0VQLzJTU29lMWluL1JXRUxSbFo2VGM0MVIrWGNWdGNsWWk1WVIxc293UU14YXNmVEtOUlRpNnhIb0J3b3BOMnVEVGtHUDhpcXVmS2VJd3ppbTlGZ2hscTZ5M000UDFiazRQdTZxajZ6WE1yeTZMU1R4b1YwdERYbWtNWW5uNGxVUFZWQ2JJbjMxL0hjQ0RWZ3JvNUxGckJWTFQ3QUhUbW1UZ0E2L3FMb1NqMTIwNXhSNEJGdG5NZXBnTFFxY1NzR3BXUG9nUi8rbkc4bHhNdmQrUFRBbE5UY1E2N1V2b3piM1A1YU1IdTM0azZLU05XR3RrVURNV3JIMFVSQjIxa2JnMGgxMTc5V0phZmpLMFp4VDBFK0NwY3lSKzRxVGRveWlhOE5Nc1M5SExOM09RejdCYWZxUHZUc203MUp4eUdQcmtmbXJqTm9VYjFpNGhMQldzZ2xpMW9xbFoxWXhuTjRPZ1d0Mzd3Tkk4V0J2YzA2QmwvS1Vmak9xWXh1bTR4d3pmOGJTelhOM090cGxSWS91L1VDbnhEZVpyR3NWL0ZGSWJUS1hWZmFDS2lhS2dyV1NBM2d4YThYU0V5MkMwNW9qb0FZSy9kZmxFK0pIclRrRkRtcFViMlpvY2xLSzlZZlRMNzl1RThnYTIydVBqcjF3bnUrUGgvQStVSU5xcVUxdUw5N3pxRnhBV0NzaFRrdzJpRmtybGw3WmpoQmZqOENWbXFUVStGRmpUa0hQaGtqdGRSRnVzZG9mVENmOTlsWUlYVStCV0o3aU1zd3dVUFRJZGhkRnRNOFhVazF0RXB3ZXo4OVhQQ2tIckpWWXlXTFdpcVVuV1FNbk5Vamd4cE9jcWZHanRwd0N4VFNUVnRLK3k1MnF2OVdRT3dJRDZkUW5kUUs0Zk1pK0tXOUgvY3dhUDFkVjNjRTVtdnQrVmxPYmFwbGRkdC9scXgrRHRaSVF4NndWUzArNkNFNXFrUUFQRk1iNGtkV3I5YWpibEZQZ1Z2UWo4NWF4K3U5UDEzRjRLMTdDQTRYQUZBaTN4Ujdtbno1VVQyMktqMG0rOVVNbGhiV1NRTWVzRlV0UHVnaE9hcERBclcrekV1TkhMVG1GRHl4R0hRMFd1d0c4NmJySGJmV05GYi9ROUFRMVZlSWlwMUdaeWp2VjFLWVNTcXU0S3BmckpSN1dlckVJN3NXc0ZVc1BDa1pDNndST2ZZeVhtNlQ0TEdCRFRxRmZqQm9iMnhReWdGcG9JYlpudm5UMkFKWVA0SGhYWUVrbXUrWEZBKzRLVnpXMXFTMytrTGtpVm9lMUlvQlVjc3hhc2ZUNEZYQkdtd1NHZ2NMWUZFUnUyb2FjQXEySDY5SytGNWZCL25MMnY1U09RbFZTaSsxTFp3M044QmFQYlVLK2hkcGk2Y0hwakVLOGQyb3R0V21DZDlHSG1WOVlZSzBYaThCZXpGcXg5SUJZSEc2ZndEQlFTRjEvMUk1VHFMUVk5UndhRUtqWlNiSEo5cVJUSEthZlJPYWFZTDE0MUswYmRKTTV6N1M1cDN6b2R5MjFWZDFaZkRucWdCRFdHa2lFL3Nlc0ZVc1B5Y1h4MWdtOEJncTd0UGhSTTA2QlZwQllrWmt5cUJXRjBIaEFkYUFEZ1I5OTZXbjYwM1lqUDdUa05QZ1dDeHFOSjY0ZkwxUFVvSlJLYXF2d1dHQ0dQYWhKeFFSWVM0WWJzMVlzWFphTzFJWUpYSTBtVUxYM3RNbnhvMWFjQWdmZ0UxN0xrY3YrSFA0cUtYWGxwYVV6bnZSOTkzamhwRmIvRVBJNCtwVThEU3pYSkdCVjFLWk9SN2owdVhaNiszeFlTMFFZczFZc1hSU094S1lKM0l3QXQxNzBING42TnVJVTlHSlVRL2xDbEZWVDRaOVNJUGxxcWVieDFjWlByemhOcHkvQy9mRWp5cjg4RUxpR3MzT0o5RU1LejZVL3FsQkZiUlh1QzZPZHdxeCtCTmFTRU1lc0ZVdVhaQ050UFFUSSthdE5EdnUyNFJTb214ZlRkQlo0MVlpSDIrMmRjcHNpblduNmhhSmNoeVBGamJxRDRCSjJPd3JrOTNNV3crdnhacFdnU0tZS2Fpc1FZdkN0aU41WlFtQ3RNSzZZdFdMcFljbElXUmVCbFBoUkUwNmgybUpVVmRmRkNJN3E3b3VqRTAvNjdVOS9TZUVzaDA3WUkrdFc4emNjd2ZwY2ZTcXR0bXFCUmJLZks5bnJTckRXaTRXOUY3TldMTjJXaGw4ckpxQk1UWnU0YXJBSnA4RGVxL2hpMUIyTkJNVDMzdkhhN2VCTU1WbGV0VE5pZXJCMjhGUEVlc2JpSkZzZ0tHS0poRlMxMVhtaU4xMUNkMWdyUkQxbXJWaDZTQzZPcjQrQURzcklQYm9XbklKKzRsYWE4NTNIbmlldkkxbVYzeENkWml3OUpGNTVrejU2Tkw0ZUwzUnFTOGNUMVZiUFp6UVdPOUlRWVMxZlpZcFpLNWJ1azRsamF5WEFQWEF4cWs1UHU4N3JDcGRqUWcxUnJFYy81Mm8wVG9pM1hhcVhKTHFqV0hwQU03cTRucTk0eUY0bmtIK2h3MmxxcTloWVUzUE1MMWl3MW92RnNCZXpWaXg5a0lQL215REF6YUxjRmM1MUNzL0g0YkMvbXMzbzVYbmRIOVRrNjBuc2NZZDU2c1dvNVQxVDZ2ampkcFcvZUJCTDk1ZU1ublhtb1B1ZlBKZnR6NzNZMFRTMUx5Y1oyV0xxcTA4R1JLenBWeTJ0MlA2OEN4NU5VenRtclZqNmdnWEVwY3NUU0lnZlpUb0YxZEx5eXBzeGVNRHJXdFRTVHVxVnorbytWbHFNK3FzMXF2dFpUOGxpYW8wZkxUNjZ5cXRlSlFtTHBLMVU3WGRacmJUWUsxWDdYV3NoL3pzRTR2R2pQS2R3Nm81cWtFRHhubjdwaVJxTEhQUzRnUi92elYrUVVta3hxZzVKelhOVDd3Qi81YVZuQS9icXByVS95Zk5LYjNSdnBXcS9TM09seFY2cDJ1OWFDL25mSVJDUEgyVTVoWHYvWGdNYUxIQlFXUTBjeHVBeU4rL2pDQ0pSYTZyVmtVZklFaVdacHozMU1FRkpGaDVTTUROVTJWZHJWdytQRnI2eGsxZTZsYXFkVjhqcDJTc3Q5a3JWbnZMSGtVOFJpTWVQc3B6Q29WL2dxVHJBWGFmSzhPajJSbkNaZy9qbWJFTkNLWGtvVTNneDZzc2xET09aQkVWd0NnaUFBQWg4QTRHK3l4enVNT2M0aGVmd0ZKWjZKb3lXQzZsWDZwZ00xY3FQM05YcmVqSllmZ3pNdkVSOC8vTEhjeDZraXRyVzEwK1BseEJuZ0FBSWdNQjhBdEg0VVk1VGVBeXhJbTdMcnlmYkoreG9MY1R3Wm9jMGpYWGtmK2FxSmM4bExuY2V3NUFldkltdnh2Ymt4eUVRQUFFUTJEaUJhUHdvd3ltbzljejlpSU9EUHNNNi9KR2dTbGRiZUZBeW5qanNGRjJNZW50ZXg1a0VWa1Q5eVozaEdCVERmeEFBQVJEWUtvRlkvQ2pES2R6SGtVRWZvVEhtRXdpZmRrRE9RWUZyb2NXb2w5K2Z2MnZ2cGdadjBQL1BuT0FRZEVVU0NJQUFDR3lEUUw4Mk14aGN6M0FLKytIUjNINzQ0WVo5T0h5VS9sa1ovbXhaZC9qTjMzNStucy83L2UvdmZEMnB4K2JDMjNJUEtXeWo3cUFVSUFBQ0d5UVFpeDlsT0lYeE8ySThveng5VUZkSGcxSVo2c1dvNFJhOVFNcTRXalpWSjV3SEFpQUFBcHNuME1lUFF1Vk1kd28vNHlReUx6NmF2akdJRHlmM3p2MEJud0t1NENVaVkzb2poQWZIUVFBRVFHQmpCQ0x4bzNTbmNCN2ZuTWQrWnZwMUdtN21yVVdxQWtxOUdQWFZnRmZZYS9EZHpnSVFKSUVBQ0lEQVJ3aEU0a2ZwVHVIbjBjOGg2MVZHMHpmWWNicytQZXd0NWZBYWlncStZQlJaOHZFSGJ5RndFQVJBQUFSV1NFQ09INlU3aGJIb2VrcGgwdVRxeFVTVHcyTTJjMGVMR0p2dktqdDRTTUVram4wUUFBRVE2QW5JOGFNWlRrRlBLVXo0Qmc1UHpsTUg5RmlqaWl0NENVMGNzL2owd3pFUUFBRVEyQzRCdlZJMDlQWEVHVTRoTUtVUU9Pd0RxMWVqdnRydktudnBEMHo0Vk1ReEVBQUJFTmdxQVRGK2xPOFVBbE1LZXU0Q3EwQzNXb3RRTGhBQWdjMFFFT05IK1U0aE1LV2duMUxBTThTYnFUWW9DQWlBd0ZZSmlQR2pmS2NRbUR0UWd0U0hFYmJLRU9VQ0FSQUFnZTBRNkY4RjRTMVF2bFB3engzbzZCRW1kNzJRY1JBRVFBQUVXaUlneFkreW5VSmdTa0cvb3h1VHV5M1pIYnFBQUFpQWdKZUFGRC9LZGdxQktRVWVQeUI2NU9XUGd5QUFBaURRRmdFaGZwVHRGUHhUQ29nZXRXVnhhQU1DSUFBQ0FnRWhmcFR0RkZTR3llZDFkanQ5aFNGNk5MNFJROUFKU1NBQUFpQUFBZ3NSRU9KSHVVNGhNS1ZnUjQvMjAxZW9MbFJ5WEJZRVFBQUVRR0JLSUJ3L3luVUsvamNjYWE4elBMbW1Za2xURlhBRUJFQUFCRUNnRlFKNklxRHp2SzB1MXlub09KSDdwUUk3ZW5RZXY5dlpTdm1oQndpQUFBaUFnRUVnSEQvS2RRcnFmTTh6YXZhekM4Y3UrUFZQUXlmc2dnQUlnQUFJTEVVZ0dEL0tkUXJrRTdxclV3eTk5bWo0WnZQditJazI1elQ4QkFFUUFBRVFhSU5BTUg2VTZSVDBsSUk3RU5CSGg1alNveHNtRjlvb083UUFBUkFBQVJCd0NPaG1lOUxGMysweW5ZSi9Ta0ZMN3kvNStwYXpvd04rZ2dBSWdBQUl0RUpBeDQrbVh5UExkQXJxZE0rVUFvZVBobzgySDdzaGp0UksyYUVIQ0lBQUNJQ0FReUFVUDhwMEN1UVRQT01OY2prbmZVVXNQWExJNHljSWdBQUlORWdnRkQvS2N3cDZGZE4wWlN1OURrK1BGUDY2NHpDMzBDQUZxQVFDSUFBQ0lLQUpCT0pIZVU1QmYwbkgwK3BUV0VsOVlPZjMwUjJHZDEwQVBBaUFBQWlBUUxzRUF2R2pQS2ZBNHczZlJ4TXU1QldPeXZHY1BCNmpYU2pRREFSQUFBUytsVUFnZnBUbkZIYm53OEhuRXhUVTUrUFFIVTdUeU5LMzhrYTVRUUFFUUtCdEF2NzRVYVpUYUx1STBBNEVRQUFFUUNDVmdEOSsxSVpUK04xM2oxSnhKeFhKd25nbHRWTGdQQkFBZ2U4bDRJOGZOZUVVK0RtSGZrbnJ1d2I2VWU5aHdoUFY3MUpFZmhBQWdTOGc0STBmTmVFVWVCRHpLR0dDNTBOTmVNTXBsRUFKR1NBQUFsc25jS0wyc25OaUswMDRCVzdKMzN3TytuTDd1VisxMzROVDJIcFZSdmxBQUFSS0VQREdqNXB3Q3FTWisrYlZ6QkwzSHUvSS94RSt5cVNIMDBFQUJMNlNBQThVblBkYU4rRVVkcmZudTQrOG5RNkg0K252ZDhmUFhNTXBmR1g5UnFGQkFBUXlDZlM5YWZYazhXdHJ3eW04OUhsM0QwN2hYWUxJRHdJZzhEVUVubnFvWUFWcTRCUyt4dndvS0FpQUFBZzRCRHp4SXpnRmh4RitnZ0FJZ01EWEVQREVqK0FVdnNiNktDZ0lnQUFJT0FUNitKSDU5aUk0QlljUmZvSUFDSURBOXhDWXhvL2dGTDdIK2lncENJQUFDRGdFcHZFak9BVUhFWDZDQUFpQXdQY1FtTWFQbG5ZS1A0L0RZVi93dVFJc1NmMmUyb3lTZ2dBSXZFOWdFajlhMWlsYzFBc3U5a3FGNDd2UHJvMWs0QlJHRk5nQkFSQUFnU2lCU2Z4b1VhZHdPWGIwYmxTbGcvN0FjMVQ5K0Fsd0NuRkdPQU1FUUFBRUJnS1QrTkdpVHVIUjhVSW9la25xYzlEd3pmOXdDbThDUkhZUUFJSHZJcURqUjhleDBFczZoWHVuOWFDWHBCckxaUC82ZDUxcVZZVy9CNDhuZ1ZNWVRZc2RFQUFCRUlnVDRMZFVkOTM0L3FNbG5jS3gwMU1KNUFTTWQyK29yK1FrYnA1UE1NQXB4T3NBemdBQkVBQ0JrWUFiUDFyUUtkdzczYWp6ZDllTXJ5bmM5OGUwN2VINTdDYWN3bWhxN0lBQUNJQkFBZ0hkQ1IvalJ3czZoV00va1hBbWxVb3RQNEpUU0tnRE9BVUVRQUFFUmdKOS9HaG9oSmR6Q3BmaHl3NFVQZklFZ2thTnMzYmdGTEp3NFdRUUFJR3ZKK0RFajVaekNyZWpmbWFOUHdqbm1US2VaeWs0aFhuY2tBc0VRT0JiQ1Z6cytORnlUbUV3QUQ4Nk1meDQreitjd3RzSUlRQUVRT0M3Q05qeG84V2RBanNwZW9TdHpBYW5VSVlqcElBQUNId05nYnNlS3ZRUEJpenVGRmdkenpLaW1mYUFVNWdKRHRsQUFBUytsWUFkUDFyY0tTZ0ZoaG5uRWhhQlV5aEJFVEpBQUFTK2lZQVZQMXJhS2ZCRENzYmp6TzhhQWs3aFhZTElEd0lnOEcwRSt2aVJYdnV6dEZNbytwQ0NzaVNjd3JkVlo1UVhCRURnWFFKVy9HaHBwK0I1U09INVNIdWcrWWdubXQrdENzZ1BBaUFBQW9xQUdUOWEyQ2tZRHlrOGg0OHE0TjFIcUtVZ0FBSWc4RWtDWnZ4b1lhZEFEeWtjZE5tSDErUHQwdCtTYXJ3d2FlQ0g4TkZBQXY5QkFBUkFJSkZBSHovaUQ5c3M2eFJZRS8yQzFOLytQZHFKWlFpZEJxY1FJb1BqSUFBQ0lCQWlZTVNQbG5VSy9NNE4vUnJ2VStmcDk0Y0tFRDRPcHhCbWd4UVFBQUVROEJNdzRrZkxPZ1ZhZTZTalIrUHI4ZndhSngvbFNRcTlzQ281RDA0RUFSQUFnZThtWU1TUGxuVUtmOG9wNk04elA4b01GSFlra1QvOC9OMFdSdWxCQUFSQUlJZUFjZ1cwcWZkbkwrc1VLTmpEYjgzKzYzMURUaUhzY3krWHkrMzNoeDk3VUY3aCtYdFRCK3d6OEFzRVFBQUVRTUJQNEJVL1d0WXAwT3BZQ2g5ZHUrT2JMVGlIamRqVEdYOFFSdktiSDBkQkFBUkF3Q2J3aWg4dDdCUXU2cUdFdmZJTSt6ZDl3bzZjd3VGd1VJKzk3ZWxybm1wWEhZQlRzTTJPWHlBQUFpQVFJTkRIank0TGg0K1VkbitQdytGUjdCczdnZUxpTUFpQUFBaUFnRVNBNTJPcEs3M3dTRUhTRVdrZ0FBSWdBQUlmSWpER2orQVVQa1FjbHdFQkVBQ0JsZ2tNOFNNNGhaYXRCTjFBQUFSQTRFTUUrdmpSSFU3aFE4QnhHUkFBQVJCb21RQi8zRWF0K29GVGFObEswQTBFUUFBRVBrV2dqeCtwbFpzRnYzdjJLZVZ4SFJBQUFSQUFnYklFK3ZpUldzMFBwMUNXTEtTQkFBaUF3QW9KOVBFak9JVVYyZzRxZ3dBSWdFQjVBbjM4Q0NPRjhtZ2hFUVJBQUFUV1IyQ01IeUY4dEQ3alFXTVFBQUVRS0UxZ2pCL0JLWlJHQzNrZ0FBSWdzRUlDNmwxMHZNRXByTkI0VUJrRVFBQUVTaE1ZNGtkd0NxWEpRaDRJZ0FBSXJKREFFRCtDVTFpaDhhQXlDSUFBQ0JRbjBNZVA0QlNLazRWQUVBQUJFRmdoZ2Y3YmxYQUtLN1FkVkFZQkVBQ0I0Z1Q2K0JHY1FuR3lFQWdDSUFBQ2F5U2c0MGR3Q211MEhYUUdBUkFBZ2VJRWRQd0lUcUU0V0FnRUFSQUFnVFVTMFBFak9JVTEyZzQ2Z3dBSWdFQjVBaHcvZ2xNb0R4WVNRUUFFUUdDTkJEaCtCS2V3UnROQlp4QUFBUkFvVCtDWDNuTUJwMUFlTENTQ0FBaUF3Q29KVVB3SVRtR1Zwb1BTSUFBQ0lGQ2VBTVdQL3NxTGhVUVFBQUVRQUlFMUVxRDQwWE9OaWtObkVBQUJFQUNCQ2dST3Azc0ZxUkFKQWlEd05RVCtINGRxWTQ4aENpb0VBQUFBQUVsRlRrU3VRbUNDIgp9Cg=="/>
    </extobj>
    <extobj name="334E55B0-647D-440b-865C-3EC943EB4CBC-9">
      <extobjdata type="334E55B0-647D-440b-865C-3EC943EB4CBC" data="ewoJIkltZ1NldHRpbmdKc29uIiA6ICJ7XCJkcGlcIjpcIjYwMFwiLFwiZm9ybWF0XCI6XCJQTkdcIixcInRyYW5zcGFyZW50XCI6dHJ1ZSxcImF1dG9cIjp0cnVlfSIsCgkiTGF0ZXgiIDogIlhGc2dYR1Z3YzJsc2IyNWZlMXh0WVhSb2NtMTdRVlJGZlgwOWZFRlVSUzFCWEdoaGRIdFVmVVY4SUZ4ZCIsCgkiTGF0ZXhJbWdCYXNlNjQiIDogImlWQk9SdzBLR2dvQUFBQU5TVWhFVWdBQUF4MEFBQUJrQkFNQUFBQVJja0EwQUFBQU1GQk1WRVgvLy84QUFBQUFBQUFBQUFBQUFBQUFBQUFBQUFBQUFBQUFBQUFBQUFBQUFBQUFBQUFBQUFBQUFBQUFBQUFBQUFBdjNhQjdBQUFBRDNSU1RsTUFSSW1yemQzdlZMc1FtWFl5SW1ZeWNrSnNBQUFBQ1hCSVdYTUFBQTdFQUFBT3hBR1ZLdzRiQUFBTzlrbEVRVlI0QWUxZFhZaGtSeFcrczdPN003MHpQVE1LQVNFUFBXd1VRbFI2SVErS2lEM2dCaVFnUFVJMnFDL2R4R1JBUVhvUlJGR3hSdzJpdnZTQUpEaGl2SkVFa1VHWlVZZ1NCTHQ5TVNnbU8za3dzRVRweGtmUjlKcE54dnlYcCtyV3o2bTZWZDFkOTk3YTdXYTdIdmFlcWpwMTZqdm4zUG81VmJkbm8yaWVBbGxndVJkSThGeHNKZ3QwM3NyVWJONG9qQVdXQ2VtRmtUeVhtc1VDSFVMbUF5U0w0Y0swV1NadnRFNTZZV1RQcGZwYm9FTUdqNUF2K3JlYnR3aGlnVVh5M3lqcW5Cd0hFVDRYNm0yQkdwMnJGdWNEeE50d1lSb3NrczlRd2RYNUFBbGpYMStwdGRmMmFKTzErUUR4dFZ3US9rVnlJWkhibmcrUUlBYjJGUHJDeTd6QmF1dklzK21jUFlBRlZnZEM2SXVDbUQvbkZwaGJZRzZCdVFYbUZyaWxMSERxQzdlVXVsalpxVlI5bldDSXR4UTlsYXJIaElXMmRrZjhaZE5lZnROS0N3VTBVdldicFdLZkhEdTdMdE5UMDJsS3hRSWFwZnBOMDNvVXFHWHl6azNEWmUyNFdFQ2pWTGQyZnlNS1I0RnFFM0VRUVpIYy9udDcrb09DZWNmM2JPazdpaUVuVlN5Z1Vhcm5CSnE5K1NoUUxYSmRDVjRncm5SWk1MbFlOZ1JEM21leGdFYXBuaGRwNXZZalFKMGk1RFVsZDlIbER2VmRSL25oK3hPbWswdEphaVhab3Z4Uk1LQVJxaXUxYnpRMUFsU2ZrRmNWbkhXdzdXZC85K3pWL2YyZmRJSDhGbEQvK092WGEwRHVLYVlvcWtDQjJnV1V2MFpkY293WmN0RDlZZ0dOVUQwSHlKeE5SNENDVDJoT2xQUTJJYi9pdVN0Z1kxRnhxRWhXQk45QmtVMVJDYzgxY0FqSzVpSUxCalJDOVZ3d2N6VjJnMktyZ1pKZEk1OFVtU0ZSQzhzcDhvb29acyt6NEk4ZUxua0JPeFZYZU5ORkEzS3I3ZzJ0dUFadVVHZkFzbWd1SXEvSWVhbEd5UDhrZ2haYTg2RXdoa2F5amhJTGhzTzBTcTlNMFlEY3FudkJLcGJaRGFvTGxsV3YraEw1dk93WXBxRFhaYWIycGlRcDBkWTJBYlNrcmp1TUZtVkxSUU55cTU0Tlh5R3RuS0JLNUVud2g5d2FMWlBMb3I4eWxHK0xUTlJWUTRXV0hSS2lPeWlxdmlGNWN4R0ZBM0txbmd0bXpzWk9VSXZrUjJEM2dSQy9ycmErYTFEK3VDaVBobTlMa2hLTjFIZTBGY00vR3J0SHBuQkFUdFU5UUJYTzZnUlZlZWNjMkgxVGROaFdYeXZUU0VRT2xtaDRUYkRRWnducXRJSW91cUlQSU16dFJSY095S202RjZ5Q21aMmdHdHNRZnFseDBObVZIZE10MUo3TVZiY2xDY1FTMU8zaWdpanFLMC9xRlo2NXdnRTVWZmNFVmlpN0M5UUs2ZEY1YVpkM1ZsSXJTZFRYd3JKRHdjSTQ2Wmc2NG0zNG82L1dmcjNDTDFjOElKZnFmcmdLNW5hQmlxL0RUcFdRTGQ3ZEdvclVJZnhBUzNSbkV5T2llOUllTG9ENXlwaS85TnFKYzhVRGNxaytNYVFRakM1UXRkZWpWYkJ0ay9lNWpCYmxHZzQvb3ZvQXc0cWhEYzREM2RZbU5LTnk4bXp4Z0Z5cVQ0NHBBS2NEMUNyTU9uaHRqdEV1U2dzL290WUdSdFZPaFIvUmNBc3paS1VEQUhLb25oVmhNZTBjb0U3VCtRbmVkVEgzSTZQUzhLT3BPa2RMT3hUaThPT2xoS2w3UVRGbnB3SUFjcWllSFdNUkxSMmdodlNNRmdhQ0dCYWRnZXhNRHovSzZNZ1JXQm9xL0NqeEphZDZKSnZtSUFJQWNxaWVBMlFCVGUyZ1NpMzZVb054eGRINWp1cUtoaDhEbVMxcnB5RjRpbHZoTmJmMUpITjJJZ1FndStyWk1SYlMwZzdxSEp1Rk9rUmVvTytyem1qNGNheXlWeFdwaHgrbmk3eDhEd0hJcmpwVzV5YlFkbEJYMkhhcWxqcUxvZ0Q3MnJXSURobUhIMzB4MStrczJYSWhBR0hWRis2NGg1QUhzMkVydEJVR3BRVFh0eWxkMVFJTlVUdEV0eCtpVER4UHc5anA4VXkxS1VvTGVJWUFoRlQvS3VDR3RGY0EwcHdpRUNnbGFTMkp4cnRXeTlmVUxLWmFjQ29HcFRoWkVqOWFTakZsS0FnQ1NLbitaWUQ5aVlPRFgyZEFWblFUQlFwSmZqUlppdHZFZHBlRWRsMm9TVUpXVlBpeGpCYjlGSjl2UVJCQVV2WGJZQjdvK1VJS3hDOUJZZm1IeWRSL1JUdW80Z3hHK0lHYnNSbU9CL0xsRGw3MGRTNy9YQkJBUW5VNE4zMTVDbWFxeENvQ0ZMWlJtUjhKOW1FWTQzSkcwL0RqUXFxVUY5UjUrRkY2cmxiWXRUbUlEZ09JcTE2cWs1TU5sMElGbEpmKytDNVhPazZMdC9tRHhjTEF1bTd6aHg1K0dBS2hnVXhhWUdMd2VXYkRBT0txUDBMQy9rejZVV21SRklFT0JZVkZiUDVvOHlpUStpUGxRaVA4RUhMWWszMEJJbnExZEtZeGUyVENBT0txdzVqdTJiQ1ViSVVaeWlyQ0lPbW51bk9WY20zK2FPMG0xZlR3UERXUyt5UENEM3FEOVlPRGc0TW5IbTZwY3hQWlZYWWlES0JFZGZoZ3pCNjQxaTlrQjR4YkxvSXRIT2xUbUMraExmNDRKUVlGalNZdW0wMkcxazF3d3FYQ2oxTFZ2TFkxNVhqa0F3RktWTytxU3g0TjBvSTh1NE5pZU1mTVJEOE9mUEtpa2U3VlJHVEpXUHpSRjErMTA2WGl5QlJhYzcxUHdMZ09EVGovT2JKcnRzeWNEd1NJcVU1UDNIbzJaUEFYdFdReFpUSVQvU3FnWXhicWg2dXl2UWRoOFVlbnlkdHJIelFJbVRENm5BY2hGUlYrTEtVOUtTUjRQd01CWXFyRE82ZC9ZQ25ReGZMVml0ak4zSU1mT1gvK0xsRCtPanllYUNRblNjOTg4MzNna1k5OWhhYVg3b0JDOFRZS0lmN1B0RCtXNUJ5MUFoMllrK2lFNFFkYzl2Yjh3ZGhiaEFMRVZMK2lYWFlpQUZVMFY4TSs1YU9zcXNLLzhJRHBPSmxFWU9USW0rd3lORGxHRWpLUmFYK2NsYXUrNVdNUitCczZhUi9KanV0cUZWL0svNm9Jc2FFQU1kVVBVOThuOFc1YmFGMVpFa3QrWDB6Z3ErSUw1am9hWHVWR2V2c2psSmowbWZaSFZVNUhkUHU2YlFnYUYzNWM0L3dyMHF1R2dLanNpSTcrYkRLS2ZDaEFUSFV3K3dQbldYci9udWlRUHFudTBoQXI0cnVuV0Y3OXRMbCtkWUlVZlpRTXNJd3NkTW9mWlhLeUl4SmdhaHBDeDRVZlc1eC9VV3dLdm1RSW9MZGM5clJoY2liNVlJQ282amhpT3NMOUwxOUhoOXVueE1sdkxQMXhoazlUbWorVzFQZURXSllQbmZJSC9RRUhTdUo5RnpMN1k4S1BUYzU0aHNlVXBkUzhoWVRycEdZUDBWOFVCUU5FVmFkYkZwNGVQRlo5d25mNmIzZlVpYytpR0FPeDlNY0szMHBwL29qWXRTb1c0MDJuL0ZGNTdXNlpBS2tjczF6eWNFejRzY0g1MXBzSmNTcDFiRUszSkxhazI0T0xnVWN3UUZSMWlKanNlOVR1VmxzdDZQSnJwMWo2WTVXL1o3by9xbHNLZHpZcTVZL0dyaElFayt0YktzZW93OG5DajJpQnYyMW5UUUdHdlBIWllJQ282dXRxaDY0amFWMkdtWG1MbDRuQkhpbC9SSHdLMC8xUnVhWkw4YytaL2xnQmtETFYwNXZCUm5ySVNQYUtaUy9mM1piVjJZaHdnTGcveEVLbndWczRpZUR3UjB3T1oxL25sY2dmcmNST3VqOWl3YWdKODhtWS9vZ3h2RTVxTU5CSXRlbVNYNFdMQkxPdU5UQkxQUFBoQUZIVndjRFcwNnZGTitDUVgycXpMbDU3NUkvNkJsTkUrdVBPSHVUenp3YW1QMnBOMWszeXo2R0N4RXRwU0hJQmNXZ2tEQ2UraXN2aXRkUnlMcXNtSk1JQjR2NncvaHdpaHFFQjl5SWNZOXdVaEZ3L290cGxWaWI5MGFIK1diWUp5M1Avc1NDRGM5b2J2UERxRUlkMVQvY2pBMFpaL29HNmEwYnhHYU85VVQwK0d4QVE5Y2Q2ZW9Wa21McGI3S2QzaWMyanYrMXlvR2g4UERWZ1pkSWZEZXFQaFE5d1J2VElkZjl4Ump2TUdhWldPM29FZjR3Nnd5VGR5Mi9oQXFEYllnbzJ5aWZPQmdSRS9RR0x0aFZoWThCT1IzY05uTWdmdkViNlEvK09HYldyZ0ZrY1NXeWpFVGNGaFZMM0xaU0oycWtGT25idEQ2RVp2ZjNZeE0yQnhwc2pvMnF5YkVCQVZIWFk3OXI4c1VDbldaZ0x6RHBRZjZEakZ2NVlkUjZWNUxuL0tJbURnYVRUS3lucmc0ZFNBWVVBQ0xxWm9GYk1Bc0U3NlRNa0lPb1BlSWUwTjVEamd1V2NuZXFhMnhPM1B4N0pxeW52V1I4Zml5ZDcyRko5c0RET3MrL1hyZnNSeWdWenNUaFhFSTM2WWtVVUJiN1BrSUNvNmpESG1sc1FDakZtVGxJTHVvRHQ4c2RqdDdlQytLT2lHenR0NFVaNkRBdXNFWXdtYmZXQmlzNmJzalliRVJJUWV4VmI1cyt6R2M3dUZuME1WWVRPU3RsZk94aHdrai9xOEJJbWlhN24rWk0yUGtxdGJVMGk5VWNQbDR3TVA3cVczVmpPK0Nnb0lLWjZsVmdXMVlndTU3WUZQYmFzSDRrM1VsTTFOcHNIcmZsalVkdnRSaEhkVFdsdUh4bCtkRkxSZk5jZHEwd0dNU2dncGpwWVdKdWlHUzUrT0pWZTBHMytlR1YvZi8vNWZ4bUdta3c5QzVmbWo2R3hXdEFWZW9BYmpidjkwSWNETEpZOTNOcWZEZ3FJcVE1M29FY3BYR3c1dHkzb05uOGs0K3NGL2NWTmlaeTBBUHRqeFp6L3FmazNzU1I2KzlIREJZaW00WWMyM1pYeDNSbGluSndNQ3loUnZTWTN0ZUlJVkN6bjlBZEp4bjdFN1krbEFQNDROSGRUZEw2NmdNM1hob0wwOEU0NHFQTWVSOHlySU01MmZJQll4cEZoQVNYK09DTmV3bkpkb2hlSG9FTnpRWStOK1lJZXF2RDFwM0IvbEg0TEJ2MCtOdEZxSFVwd1NQUWk1TW5UbUVYUnBTN1VxYUZmdXAwMmJxcDZmeW8wSUQ0MWRKSS83RlUrVkh2OXh0T3dKa0RxcXorSWtNQ1AzZjVvYkZDV0ZmcFpWcDRrNXF1Rk94dGdQMEx1dmN5bGxmNzVpeFlyK2ZnQlBaUjU3amRQZlBpN0xFOCtmZmZCK1lIZTU0dDMzVTNOVHo1M3dLNmk3MklmS0VKK1UyZnp5WVVIeEZXSFZlNlhVZlRUamdKTGYzZ3ZrcjRpeG01L0pPZTk4bVRlUjFYTUsveXhMZ0EwZVMwOS9lQ0pqc2lHeUNSUFBHcWdsamxENTJDNVl5NHN3eU04SUtINkQrR2JuUVo1OVlNU0pKMTVSZElqOU5qdEQzYStHL1diVWtvMlFvQTZUWFl1WGJ6bi9wWmNBdGJndTRaTDkwSFJEcUZCWW9mc1BBVFppeGZ2dVhScGg1QXR2YmVmQy9qNjh3R2R5eXNYSHBCUVBWcDZzbkh5N1o1Q0Y4dVEzVnpRUi9namFkN2VWV0l5VVJKVXB0WXozY2lwK25CYjZOVTF3b3F4L2poOFhEVE4rSFNDeWlodmhwbzVWVzhjQ1MzQS9ydUNwcyt4L3REL21ndHVPaUh0QkRWaCt4bG1jNm0rcXJiMHNKSm9DL280ZjVTYzBkbWtkbktCbXJUOURQTzVWRCtuYmhSZ3A2V2RpSTd6eDVweVpVYkR1RUJsRkRkTHpWeXFyOHZsUEJXaGovUEhhU09lOXplSEM1Uy9wSmxyNFZKZExlZnN5SDBES1RiT0gwTWVyS01tbnFRTGxLZVlXV1IzcWQ3WVZOcUFBM1pWYnR4NlhtN1JlOFZjeVFVcWw5RFphT3hRZlFXZCtrVEdnZzd1a1h1dlJFbnR6UFJQTEZUTHBiMERWQzZaTTlMWW9mb3crYys3RXlYZ09CNUg2Qlg5eUJSNFd1STRFdWdmMnkvanZjemhBT1VsWTBhWnJhby84eFNjbnZ5YmExUjZ2a29JK2RuVlBab3Y3Zi85M1MzNG5PTWJWL2RabmhZOTloNm8vdzg3ZTN6c21mY0NyZTJPdVJTdmh4V1VsNFNaWmJhcFRuLytCV2t6VVNwbUdmN0p3eUhQd0tQSmRlNm9JazZKR3M3Zy83Q0I4cGN5a3kxc3FxK2RQSFFmbk9KdEpnckZjSVJIRC9YWUJ2aVFudURCOGQzT3pnaC83T2ExaEExVVhwa3owbjRxVlo5S1VEZkdvVk9wK2xTQ212dmp4bGhndW5xWnlsZHhLa0hkR0w5TnBlcFRDZW9XOWtlYys0VDR4aGd2UUM5VHFmcFUvaWZnQVl4dkVUbVZxaTk5eUlMMDFpZ0MxZjhQS1c4MXVRam85cU1BQUFBQVNVVk9SSzVDWUlJPSIKfQo="/>
    </extobj>
  </extobjs>
</s:customData>
</file>

<file path=customXml/itemProps1.xml><?xml version="1.0" encoding="utf-8"?>
<ds:datastoreItem xmlns:ds="http://schemas.openxmlformats.org/officeDocument/2006/customXml" ds:itemID="{D6C0E68D-2F6D-4644-AE91-26A22A08A253}">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8310</TotalTime>
  <Words>4650</Words>
  <Application>Microsoft Office PowerPoint</Application>
  <PresentationFormat>宽屏</PresentationFormat>
  <Paragraphs>450</Paragraphs>
  <Slides>28</Slides>
  <Notes>28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28</vt:i4>
      </vt:variant>
    </vt:vector>
  </HeadingPairs>
  <TitlesOfParts>
    <vt:vector size="37" baseType="lpstr">
      <vt:lpstr>Abadi</vt:lpstr>
      <vt:lpstr>Wingdings</vt:lpstr>
      <vt:lpstr>Cambria Math</vt:lpstr>
      <vt:lpstr>黑体</vt:lpstr>
      <vt:lpstr>Arial</vt:lpstr>
      <vt:lpstr>等线 Light</vt:lpstr>
      <vt:lpstr>Calibri</vt:lpstr>
      <vt:lpstr>等线</vt:lpstr>
      <vt:lpstr>Office 主题​​</vt:lpstr>
      <vt:lpstr>NetLLM: Adapting Large Language Models for Networking</vt:lpstr>
      <vt:lpstr>Part 1 Why, What, How, Evaluation</vt:lpstr>
      <vt:lpstr>Deep Learning in Networking</vt:lpstr>
      <vt:lpstr>Limitation #1: Labor-intensive model engineering</vt:lpstr>
      <vt:lpstr>Limitation #1: Labor-intensive model engineering</vt:lpstr>
      <vt:lpstr>Limitation #2: Poor generalization</vt:lpstr>
      <vt:lpstr>Part 2 Why, What, How, Evaluation</vt:lpstr>
      <vt:lpstr>LLM: New Opportunities for Networking</vt:lpstr>
      <vt:lpstr>LLM: New Opportunities for Networking</vt:lpstr>
      <vt:lpstr>LLM: New Opportunities for Networking</vt:lpstr>
      <vt:lpstr>Part 3 Why, What, How, Evaluation</vt:lpstr>
      <vt:lpstr>Overview of NetLLM</vt:lpstr>
      <vt:lpstr>NetLLM – Multimodal Encoder </vt:lpstr>
      <vt:lpstr>NetLLM – Multimodal Encoder </vt:lpstr>
      <vt:lpstr>NetLLM – Networking Head</vt:lpstr>
      <vt:lpstr>NetLLM – Networking Head</vt:lpstr>
      <vt:lpstr>NetLLM – Data-Driven Low-Rank  Networking Adaptation (DD-LRNA)</vt:lpstr>
      <vt:lpstr>NetLLM – Data-Driven Low-Rank  Networking Adaptation (DD-LRNA)</vt:lpstr>
      <vt:lpstr>Part 4 Why, What, How, Evaluation</vt:lpstr>
      <vt:lpstr>Experiments – Setup</vt:lpstr>
      <vt:lpstr>Experiments – General Evaluation Testing distributions = Training Distributions</vt:lpstr>
      <vt:lpstr>Experiments – Generalization Evaluation Testing distributions ≠ Training Distributions</vt:lpstr>
      <vt:lpstr>Experiments – Deep Dive Importance of Pre-trained Knowledge</vt:lpstr>
      <vt:lpstr>Experiments – Deep Dive Impacts of Different Types of LLMs</vt:lpstr>
      <vt:lpstr>Experiments – Deep Dive Impacts of LLM Parameter Size</vt:lpstr>
      <vt:lpstr>Final Note</vt:lpstr>
      <vt:lpstr>Final Note</vt:lpstr>
      <vt:lpstr>NetLLM: Adapting Large Language Models for Networking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Tang Chen</dc:creator>
  <cp:lastModifiedBy>Duo WU</cp:lastModifiedBy>
  <cp:revision>463</cp:revision>
  <dcterms:created xsi:type="dcterms:W3CDTF">2024-06-10T12:48:22Z</dcterms:created>
  <dcterms:modified xsi:type="dcterms:W3CDTF">2024-09-22T11:23:32Z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4B8EA9D42734DEC1E2F566666B7063B0_43</vt:lpwstr>
  </property>
  <property fmtid="{D5CDD505-2E9C-101B-9397-08002B2CF9AE}" pid="3" name="KSOProductBuildVer">
    <vt:lpwstr>2052-6.7.1.8828</vt:lpwstr>
  </property>
</Properties>
</file>