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27" r:id="rId2"/>
  </p:sldMasterIdLst>
  <p:sldIdLst>
    <p:sldId id="256" r:id="rId3"/>
    <p:sldId id="257" r:id="rId4"/>
    <p:sldId id="258" r:id="rId5"/>
    <p:sldId id="263" r:id="rId6"/>
    <p:sldId id="264" r:id="rId7"/>
    <p:sldId id="259" r:id="rId8"/>
    <p:sldId id="261" r:id="rId9"/>
    <p:sldId id="265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3BED-865F-4720-9EBB-2DC0AD300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CD8E6-847C-40F0-9E0D-7EE1800EB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D52E-41EF-4B7C-BD4B-F700F640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022D-678F-438F-8C61-93069AED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5705-2E87-4EF3-A4D6-5C1CDDBF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F1B4-5455-418D-BF0D-2FD76D1D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EBF2-6111-4432-A1AC-156776CD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C1D-B01F-4D86-A060-5BCF00C7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0608-EA90-4DA8-B30F-EEFB02BC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B8D2-09D8-4260-AFA8-F5C08C19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E362-0371-4DD6-8923-D2AB693C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9C9D5-12BB-4714-90DE-EB6CF074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CF27-7164-4741-8C14-583CEBF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7C83-97E4-4333-AEC8-38F51FB1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77F0-151F-4E10-A254-BA865D93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D694-311B-44FE-A736-FFDD126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66A8-64E3-4A42-AEA6-627843AA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3D1EE-F2B5-4FD1-97A1-04A08A84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2CE51-FB22-4067-B6AF-89292DCB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6D15-1612-41E9-B46B-087228ED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BF5D-44C7-4D0A-991D-751A32C7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B01E-D653-418D-AB43-7CB95C0F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C6A9-B198-4CFC-A75F-C7F9C317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4D842-D8FA-4CD0-AA0E-8D06D927B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76D95-CC01-4CBE-9128-1534677E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92182-F1D5-4A39-A738-3F34C6F95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B0DA1-E29F-4827-A3AE-A3FD4939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7F7C-D9C1-4B22-B67D-D28BA16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34167-E7AC-46A2-AFB8-6B83082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B121-CBD7-4ED2-8C96-5825D54E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1013-09A4-4C1E-A53E-8EF259CD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577C8-E1FE-4CDA-AF4F-30A499BF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BEDE7-8F8D-4CC0-B612-F196E2FE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8026A-5CF7-4DED-A9CA-632DD387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F9861-F0EB-40F2-9D29-3FCFF903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D7A2-2F0A-40B9-8277-C19BBC2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B835-4CCA-4AF5-AB1B-2AE337BE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819-F890-4B6E-B153-32902F0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1674-8A25-49A3-BF5B-A34C13BB2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8BB6-A060-455E-942D-7E2A574D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1A04-6974-4E95-BFFD-DDF68278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5C4F1-7083-4409-9ED7-03A8A455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0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F2A0-97AE-4B3F-B121-4054A70F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BB408-57C5-4B2A-949C-3AA70CB3A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2F85-64B3-47B6-997E-36FF826E3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7CBE-E627-42FA-9D24-7E704080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9E5F-7488-4E60-98FE-991C6836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6BD5-6511-4931-90DA-4D10720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E04C-5027-4645-B8B0-7022B7B7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8E5A-9624-4DE6-9294-7229942BC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BF70-7D49-4B4F-8692-1902703C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6D14-9487-419B-8DBE-72D7BF01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DB561-7017-46FF-A4A3-734DEABF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42570-83AD-45BA-A5D6-83177150B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DDBE-4BDD-4A2E-B4D3-87D9A7FF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0BFA-1A6F-40A0-8111-C7A8F1D9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A02A-7B2C-4813-9378-96399302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9554-ADF9-40E5-9B34-971E69BA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053ED-C38A-4AAD-80AD-CA2351D6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6456-0AB6-4D2D-9F78-4B4CDA5E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72B2-2248-4F58-9D7E-13DDBFEB2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26E7-8B2F-41A6-B7BD-62F1B9FD7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41E6-802B-4997-AC3B-1242A5B4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7996646802@N01/33312712442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81BCE38-7D6A-39A2-CB7B-91544DC0C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8D2FE-D754-41ED-8CFE-312F15D6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 dirty="0">
                <a:solidFill>
                  <a:srgbClr val="FFFFFF"/>
                </a:solidFill>
              </a:rPr>
              <a:t>Szoftverfejlesztő és –tesztelő osztály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FA377-7E75-4D8C-B7E6-7031AB41F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Vizsgamunka: Hibabejelentő és folyamatmenedzselő rendszer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59"/>
            <a:ext cx="6138143" cy="25643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/>
              <a:t>4</a:t>
            </a:r>
            <a:r>
              <a:rPr lang="en-US"/>
              <a:t>. </a:t>
            </a:r>
            <a:r>
              <a:rPr lang="en-US" err="1"/>
              <a:t>fázis</a:t>
            </a:r>
            <a:r>
              <a:rPr lang="en-US"/>
              <a:t>: </a:t>
            </a:r>
            <a:r>
              <a:rPr lang="hu-HU"/>
              <a:t>A tényleges munka elvégzése.</a:t>
            </a:r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8D9772A1-5207-4526-82C7-1EB06574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7954" y="657369"/>
            <a:ext cx="3850601" cy="2887951"/>
          </a:xfrm>
          <a:prstGeom prst="rect">
            <a:avLst/>
          </a:prstGeom>
        </p:spPr>
      </p:pic>
      <p:sp>
        <p:nvSpPr>
          <p:cNvPr id="7188" name="Rectangle 7187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770" y="3646141"/>
            <a:ext cx="61264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7" y="3776869"/>
            <a:ext cx="11505519" cy="12070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i="1" dirty="0"/>
              <a:t>A szerelő a csoportvezetőtől kapja az instrukciót. A csoportvezető három mezőt képes módosítani: Státusz, Összes munkaóra és Igazoló kép. Ezeket természetesen csak az elvégzett munka után rögzíti. Elmaradhatatlan itt is: a hibajegy mentése.</a:t>
            </a:r>
          </a:p>
          <a:p>
            <a:endParaRPr lang="en-US" i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E75D564-E167-4513-BA96-76EA791C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533" y="4988749"/>
            <a:ext cx="9402620" cy="7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61FE69E-90C4-466E-A54B-95D547FE5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3" y="6020038"/>
            <a:ext cx="9402620" cy="6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7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4507F1-AB5B-4D9B-BDC3-2D7176E4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5. Fázis: a befejezés</a:t>
            </a: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8" name="Rectangle 820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4E3E927-87A0-4FDC-B36E-48AC96D09BD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b="18858"/>
          <a:stretch/>
        </p:blipFill>
        <p:spPr bwMode="auto">
          <a:xfrm>
            <a:off x="959205" y="364142"/>
            <a:ext cx="10369645" cy="3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7" name="Rectangle 820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98534C-8174-49F7-95CD-8DD2A42E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munka</a:t>
            </a:r>
            <a:r>
              <a:rPr lang="en-US" sz="1800" dirty="0"/>
              <a:t> </a:t>
            </a:r>
            <a:r>
              <a:rPr lang="en-US" sz="1800" dirty="0" err="1"/>
              <a:t>végeztével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összes</a:t>
            </a:r>
            <a:r>
              <a:rPr lang="en-US" sz="1800" dirty="0"/>
              <a:t> </a:t>
            </a:r>
            <a:r>
              <a:rPr lang="en-US" sz="1800" dirty="0" err="1"/>
              <a:t>mezőt</a:t>
            </a:r>
            <a:r>
              <a:rPr lang="en-US" sz="1800" dirty="0"/>
              <a:t> </a:t>
            </a:r>
            <a:r>
              <a:rPr lang="en-US" sz="1800" dirty="0" err="1"/>
              <a:t>kitöltötték</a:t>
            </a:r>
            <a:r>
              <a:rPr lang="en-US" sz="1800" dirty="0"/>
              <a:t> a </a:t>
            </a:r>
            <a:r>
              <a:rPr lang="en-US" sz="1800" dirty="0" err="1"/>
              <a:t>cé</a:t>
            </a:r>
            <a:r>
              <a:rPr lang="hu-HU" sz="1800" dirty="0"/>
              <a:t>gnél a </a:t>
            </a:r>
            <a:r>
              <a:rPr lang="en-US" sz="1800" dirty="0" err="1"/>
              <a:t>résztvevők</a:t>
            </a:r>
            <a:r>
              <a:rPr lang="en-US" sz="1800" dirty="0"/>
              <a:t>. A </a:t>
            </a: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létrejöttével</a:t>
            </a:r>
            <a:r>
              <a:rPr lang="en-US" sz="1800" dirty="0"/>
              <a:t> a </a:t>
            </a:r>
            <a:r>
              <a:rPr lang="en-US" sz="1800" dirty="0" err="1"/>
              <a:t>diszpécser</a:t>
            </a:r>
            <a:r>
              <a:rPr lang="en-US" sz="1800" dirty="0"/>
              <a:t> </a:t>
            </a:r>
            <a:r>
              <a:rPr lang="en-US" sz="1800" dirty="0" err="1"/>
              <a:t>képes</a:t>
            </a:r>
            <a:r>
              <a:rPr lang="en-US" sz="1800" dirty="0"/>
              <a:t> volt </a:t>
            </a:r>
            <a:r>
              <a:rPr lang="en-US" sz="1800" dirty="0" err="1"/>
              <a:t>rögzíteni</a:t>
            </a:r>
            <a:r>
              <a:rPr lang="en-US" sz="1800" dirty="0"/>
              <a:t> a </a:t>
            </a:r>
            <a:r>
              <a:rPr lang="en-US" sz="1800" dirty="0" err="1"/>
              <a:t>jegyet</a:t>
            </a:r>
            <a:r>
              <a:rPr lang="en-US" sz="1800" dirty="0"/>
              <a:t>, </a:t>
            </a:r>
            <a:r>
              <a:rPr lang="en-US" sz="1800" dirty="0" err="1"/>
              <a:t>továbbadva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üzemeltetés-vezetőnek</a:t>
            </a:r>
            <a:r>
              <a:rPr lang="en-US" sz="1800" dirty="0"/>
              <a:t>. A </a:t>
            </a:r>
            <a:r>
              <a:rPr lang="en-US" sz="1800" dirty="0" err="1"/>
              <a:t>jóváhagyott</a:t>
            </a:r>
            <a:r>
              <a:rPr lang="en-US" sz="1800" dirty="0"/>
              <a:t> </a:t>
            </a:r>
            <a:r>
              <a:rPr lang="en-US" sz="1800" dirty="0" err="1"/>
              <a:t>munka</a:t>
            </a:r>
            <a:r>
              <a:rPr lang="en-US" sz="1800" dirty="0"/>
              <a:t> </a:t>
            </a:r>
            <a:r>
              <a:rPr lang="en-US" sz="1800" dirty="0" err="1"/>
              <a:t>után</a:t>
            </a:r>
            <a:r>
              <a:rPr lang="en-US" sz="1800" dirty="0"/>
              <a:t> a </a:t>
            </a:r>
            <a:r>
              <a:rPr lang="en-US" sz="1800" dirty="0" err="1"/>
              <a:t>technikus</a:t>
            </a:r>
            <a:r>
              <a:rPr lang="en-US" sz="1800" dirty="0"/>
              <a:t> </a:t>
            </a:r>
            <a:r>
              <a:rPr lang="en-US" sz="1800" dirty="0" err="1"/>
              <a:t>instruálja</a:t>
            </a:r>
            <a:r>
              <a:rPr lang="en-US" sz="1800" dirty="0"/>
              <a:t> a </a:t>
            </a:r>
            <a:r>
              <a:rPr lang="hu-HU" sz="1800" dirty="0"/>
              <a:t>szerelő(ke)t, a munka végeztével – és annak szöveges és fényképes dokumentációjával – jegy lezárásra kerül: vissza a „Főnökhöz”.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977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59"/>
            <a:ext cx="6138143" cy="25643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5</a:t>
            </a:r>
            <a:r>
              <a:rPr lang="en-US" dirty="0"/>
              <a:t>. </a:t>
            </a:r>
            <a:r>
              <a:rPr lang="en-US" dirty="0" err="1"/>
              <a:t>fázis</a:t>
            </a:r>
            <a:r>
              <a:rPr lang="en-US" dirty="0"/>
              <a:t>: </a:t>
            </a:r>
            <a:r>
              <a:rPr lang="hu-HU" dirty="0"/>
              <a:t>Archiválás</a:t>
            </a:r>
            <a:endParaRPr lang="en-US" dirty="0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770" y="3646141"/>
            <a:ext cx="61264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7" y="3776869"/>
            <a:ext cx="11505519" cy="12070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i="1" dirty="0"/>
              <a:t>Amennyiben a munkát készre jelentették és az visszakerült az üzemeltetés-vezetőhöz, úgy az utolsó fázis az archiválás. Archiválás után a jegyet módosítani nem lehet, az archív („Archívum”) listába kerül át.</a:t>
            </a:r>
          </a:p>
          <a:p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09F8F-7D94-4544-8E4C-DEE50EF8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78" y="1404766"/>
            <a:ext cx="5249008" cy="1390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33A33-2DDB-49AA-A4D2-A1CA8FAD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8580"/>
            <a:ext cx="12192000" cy="13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81BCE38-7D6A-39A2-CB7B-91544DC0C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8D2FE-D754-41ED-8CFE-312F15D6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 algn="ctr"/>
            <a:r>
              <a:rPr lang="hu-HU" dirty="0">
                <a:solidFill>
                  <a:srgbClr val="FFFFFF"/>
                </a:solidFill>
              </a:rPr>
              <a:t>Köszönjük a figyelmet!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Régi utcai lámpa és nagyvárosi sziluett alkonyatkor">
            <a:extLst>
              <a:ext uri="{FF2B5EF4-FFF2-40B4-BE49-F238E27FC236}">
                <a16:creationId xmlns:a16="http://schemas.microsoft.com/office/drawing/2014/main" id="{852C739F-B6EB-AB4A-0F2D-7EB0934B8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2C586-08E3-4E54-9F2B-B0658EBE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Témavezető: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Strasser Gergő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46FB-CE33-4E2C-8F6D-2E42DF4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>
                <a:solidFill>
                  <a:srgbClr val="FFFFFF"/>
                </a:solidFill>
              </a:rPr>
              <a:t>Hallgatók:</a:t>
            </a:r>
            <a:br>
              <a:rPr lang="en-US" sz="2200" i="1">
                <a:solidFill>
                  <a:srgbClr val="FFFFFF"/>
                </a:solidFill>
              </a:rPr>
            </a:br>
            <a:br>
              <a:rPr lang="en-US" sz="2200" i="1">
                <a:solidFill>
                  <a:srgbClr val="FFFFFF"/>
                </a:solidFill>
              </a:rPr>
            </a:br>
            <a:r>
              <a:rPr lang="en-US" sz="2200" i="1">
                <a:solidFill>
                  <a:srgbClr val="FFFFFF"/>
                </a:solidFill>
              </a:rPr>
              <a:t>Szépe Roland</a:t>
            </a:r>
            <a:br>
              <a:rPr lang="en-US" sz="2200" i="1">
                <a:solidFill>
                  <a:srgbClr val="FFFFFF"/>
                </a:solidFill>
              </a:rPr>
            </a:br>
            <a:r>
              <a:rPr lang="en-US" sz="2200" i="1">
                <a:solidFill>
                  <a:srgbClr val="FFFFFF"/>
                </a:solidFill>
              </a:rPr>
              <a:t>Dudás Pál Miklós</a:t>
            </a:r>
            <a:br>
              <a:rPr lang="en-US" sz="2200" i="1">
                <a:solidFill>
                  <a:srgbClr val="FFFFFF"/>
                </a:solidFill>
              </a:rPr>
            </a:br>
            <a:r>
              <a:rPr lang="en-US" sz="2200" i="1">
                <a:solidFill>
                  <a:srgbClr val="FFFFFF"/>
                </a:solidFill>
              </a:rPr>
              <a:t>Kozma Tamás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11108E-F2FB-4577-88CC-66369C34C5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3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820CB-A28A-4992-AC86-D6E5AD8C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2499095"/>
            <a:ext cx="5021182" cy="23342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err="1">
                <a:solidFill>
                  <a:srgbClr val="FFFFFF"/>
                </a:solidFill>
              </a:rPr>
              <a:t>hibajegy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és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ami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mögötte</a:t>
            </a:r>
            <a:r>
              <a:rPr lang="en-US" dirty="0">
                <a:solidFill>
                  <a:srgbClr val="FFFFFF"/>
                </a:solidFill>
              </a:rPr>
              <a:t> van: </a:t>
            </a:r>
            <a:r>
              <a:rPr lang="hu-HU" dirty="0">
                <a:solidFill>
                  <a:srgbClr val="FFFFFF"/>
                </a:solidFill>
              </a:rPr>
              <a:t>egy esemény útja a hibától a megoldásig.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35105"/>
            <a:ext cx="6144231" cy="1934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0</a:t>
            </a:r>
            <a:r>
              <a:rPr lang="en-US" dirty="0"/>
              <a:t>. </a:t>
            </a:r>
            <a:r>
              <a:rPr lang="en-US" dirty="0" err="1"/>
              <a:t>fázis</a:t>
            </a:r>
            <a:r>
              <a:rPr lang="en-US" dirty="0"/>
              <a:t>: </a:t>
            </a:r>
            <a:r>
              <a:rPr lang="hu-HU" dirty="0"/>
              <a:t>A felhasználó</a:t>
            </a:r>
            <a:endParaRPr lang="en-US" dirty="0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1" y="740490"/>
            <a:ext cx="3927651" cy="52127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i="1" dirty="0"/>
              <a:t>A rendszer zárt. Külső regisztrációra nincs lehetőség, az „Admin” élet és halál ura, ő adhat hozzá felhasználót, később majd az üzemeltetésvezető („Főnök”) is.</a:t>
            </a:r>
            <a:endParaRPr lang="en-US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C3883F-A565-4C88-BCFF-C399FFE6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63" y="3278176"/>
            <a:ext cx="9328826" cy="351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0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35105"/>
            <a:ext cx="6144231" cy="19341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0</a:t>
            </a:r>
            <a:r>
              <a:rPr lang="en-US" dirty="0"/>
              <a:t>. </a:t>
            </a:r>
            <a:r>
              <a:rPr lang="en-US" dirty="0" err="1"/>
              <a:t>fázis</a:t>
            </a:r>
            <a:r>
              <a:rPr lang="en-US" dirty="0"/>
              <a:t>: </a:t>
            </a:r>
            <a:r>
              <a:rPr lang="hu-HU" dirty="0"/>
              <a:t>A felhasználó</a:t>
            </a:r>
            <a:endParaRPr lang="en-US" dirty="0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1" y="740490"/>
            <a:ext cx="3927651" cy="52127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i="1" dirty="0"/>
              <a:t>Az Admin belépte után a „Felhasználó kezelés” gombbal tudjuk a további felhasználó(ka)t hozzáadni. Ha a felhasználók ismeretesek, célszerű egyből hozzáadni minden titulusból egyet.</a:t>
            </a:r>
            <a:endParaRPr lang="en-US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590725-9681-49D3-934B-D455C80C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2610710"/>
            <a:ext cx="7003754" cy="11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B5EA47F-6C8F-4724-957B-DE8C6F19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7" y="4154110"/>
            <a:ext cx="10797145" cy="24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fázis: A diszpécser létrehozza a bejelentett hibát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Diszpécser bejelentkezik – esetünkben Kozma Tamás.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Főoldalon a „Jegy létrehozása” gombra kattintunk, adatok rögzítése (Cím, Hiba leírása, Kontakt adatok) után ismét a „Jegy létrehozása” gombra van szükségünk.</a:t>
            </a:r>
            <a:br>
              <a:rPr lang="hu-HU" dirty="0"/>
            </a:br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4FE9FF-1A83-4CAE-B0EE-80A0A810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80" y="3429000"/>
            <a:ext cx="3897357" cy="345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5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05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5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3" name="Rectangle 2060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4" name="Rectangle 2062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1. fázis: A diszpécser létrehozza a bejelentett hibát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771680"/>
            <a:ext cx="5040785" cy="17240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hu-HU" sz="2200" i="1" dirty="0"/>
              <a:t> A „Jegy létrehozása” gomb lenyomásával a listához kerülünk. </a:t>
            </a:r>
            <a:r>
              <a:rPr lang="en-US" sz="2200" i="1" dirty="0"/>
              <a:t>A „Lista” </a:t>
            </a:r>
            <a:r>
              <a:rPr lang="en-US" sz="2200" i="1" dirty="0" err="1"/>
              <a:t>gombra</a:t>
            </a:r>
            <a:r>
              <a:rPr lang="en-US" sz="2200" i="1" dirty="0"/>
              <a:t> </a:t>
            </a:r>
            <a:r>
              <a:rPr lang="en-US" sz="2200" i="1" dirty="0" err="1"/>
              <a:t>kattintva</a:t>
            </a:r>
            <a:r>
              <a:rPr lang="en-US" sz="2200" i="1" dirty="0"/>
              <a:t> a </a:t>
            </a:r>
            <a:r>
              <a:rPr lang="hu-HU" sz="2200" i="1" dirty="0"/>
              <a:t>hibák listájához navigál vissza az oldal, a hibajegy mentése nélkül. A „Logout” kijelentkezteti a felhasználót. </a:t>
            </a:r>
            <a:endParaRPr lang="en-US" sz="2200" i="1" dirty="0"/>
          </a:p>
        </p:txBody>
      </p:sp>
      <p:sp>
        <p:nvSpPr>
          <p:cNvPr id="2075" name="Rectangle 206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4FE9FF-1A83-4CAE-B0EE-80A0A8105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8" b="2"/>
          <a:stretch/>
        </p:blipFill>
        <p:spPr bwMode="auto">
          <a:xfrm>
            <a:off x="7067365" y="-163138"/>
            <a:ext cx="4725662" cy="52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6B5E81A-0F39-4A41-A819-14F84A3D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3" y="5467953"/>
            <a:ext cx="12108559" cy="138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35105"/>
            <a:ext cx="6144231" cy="193417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/>
              <a:t>2</a:t>
            </a:r>
            <a:r>
              <a:rPr lang="en-US" dirty="0"/>
              <a:t>. </a:t>
            </a:r>
            <a:r>
              <a:rPr lang="en-US" dirty="0" err="1"/>
              <a:t>fázis</a:t>
            </a:r>
            <a:r>
              <a:rPr lang="en-US" dirty="0"/>
              <a:t>: A </a:t>
            </a:r>
            <a:r>
              <a:rPr lang="hu-HU" dirty="0"/>
              <a:t>jegy az üzemeltetésvezető elé kerül.</a:t>
            </a:r>
            <a:endParaRPr lang="en-US" dirty="0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1" y="740490"/>
            <a:ext cx="4169902" cy="214862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sz="1800" i="1" dirty="0"/>
              <a:t>A hibajegy elkészült, a listában látható. Az üzemeltetésvezető eldönti, hogy elfogadja, vagy elutasítja a hibát. A státuszon és a technikus kiválasztásán kívül a többi mező nem kattintható ebben a fázisban. A hibajegy mentése gombbal a munka elfogadásra kerül, valamint a technikus által láthatóvá válik.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99D46-6528-4F45-8C3D-508F166E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3065219"/>
            <a:ext cx="12192000" cy="32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D7215-B890-4C69-BD8A-D4F0CE2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35105"/>
            <a:ext cx="6144231" cy="193417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/>
              <a:t>3</a:t>
            </a:r>
            <a:r>
              <a:rPr lang="en-US" dirty="0"/>
              <a:t>. </a:t>
            </a:r>
            <a:r>
              <a:rPr lang="en-US" dirty="0" err="1"/>
              <a:t>fázis</a:t>
            </a:r>
            <a:r>
              <a:rPr lang="en-US" dirty="0"/>
              <a:t>: A </a:t>
            </a:r>
            <a:r>
              <a:rPr lang="hu-HU" dirty="0"/>
              <a:t>technikusi véleményezés</a:t>
            </a:r>
            <a:endParaRPr lang="en-US" dirty="0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2ED8-456D-4244-BC3B-A3CA1175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1" y="740490"/>
            <a:ext cx="3927651" cy="52127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i="1" dirty="0"/>
              <a:t>A kiválasztott technikus módosíthatja a „Technikusi komment” és a „Csoport” mezőket, a többi mező inaktív. Hibajegy mentése gomb itt is szükségeltetik.</a:t>
            </a:r>
            <a:endParaRPr lang="en-US" i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D042888-C214-49CA-9923-A6CBEC97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2" y="3404817"/>
            <a:ext cx="10068128" cy="345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3631CD-5656-484B-8939-9997D3FE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12" y="3023628"/>
            <a:ext cx="169568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281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481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Bierstadt</vt:lpstr>
      <vt:lpstr>Calibri</vt:lpstr>
      <vt:lpstr>Calibri Light</vt:lpstr>
      <vt:lpstr>GestaltVTI</vt:lpstr>
      <vt:lpstr>Office Theme</vt:lpstr>
      <vt:lpstr>Szoftverfejlesztő és –tesztelő osztály</vt:lpstr>
      <vt:lpstr>Témavezető:  Strasser Gergő</vt:lpstr>
      <vt:lpstr>A hibajegy, és ami mögötte van: egy esemény útja a hibától a megoldásig.</vt:lpstr>
      <vt:lpstr>0. fázis: A felhasználó</vt:lpstr>
      <vt:lpstr>0. fázis: A felhasználó</vt:lpstr>
      <vt:lpstr>1. fázis: A diszpécser létrehozza a bejelentett hibát</vt:lpstr>
      <vt:lpstr>1. fázis: A diszpécser létrehozza a bejelentett hibát</vt:lpstr>
      <vt:lpstr>2. fázis: A jegy az üzemeltetésvezető elé kerül.</vt:lpstr>
      <vt:lpstr>3. fázis: A technikusi véleményezés</vt:lpstr>
      <vt:lpstr>4. fázis: A tényleges munka elvégzése.</vt:lpstr>
      <vt:lpstr>5. Fázis: a befejezés</vt:lpstr>
      <vt:lpstr>5. fázis: Archiválás</vt:lpstr>
      <vt:lpstr>Köszönjük a figyelmet!</vt:lpstr>
    </vt:vector>
  </TitlesOfParts>
  <Company>Alef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Szoftverfejlesztő és –tesztelő osztály</dc:title>
  <dc:creator>Tamas Kozma</dc:creator>
  <cp:lastModifiedBy>Tamas Kozma</cp:lastModifiedBy>
  <cp:revision>2</cp:revision>
  <dcterms:created xsi:type="dcterms:W3CDTF">2023-05-14T18:50:26Z</dcterms:created>
  <dcterms:modified xsi:type="dcterms:W3CDTF">2023-05-14T21:02:39Z</dcterms:modified>
</cp:coreProperties>
</file>