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61F4C6B-FB1B-42CD-BE26-5DE41D5412AD}">
  <a:tblStyle styleId="{F61F4C6B-FB1B-42CD-BE26-5DE41D5412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d258b40a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d258b40a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ля выделения вертикальных границ удобно использовать результаты сверток с изображенными ядрами.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d258b40a_3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d258b40a_3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Полученные изображения смешиваются поэлементно логическим оператором или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d258b40a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d258b40a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Следующий этап обработки изображения - морфологические операции. Как и в случае свертки, морфологическиая операция определена на изображении и имеет ядро. Существует две основные операции - наращивание и  эрозия. Суть операции наращивания заключается в том, что ядро операции накладывается на каждый элемент изображения, и если хотя бы один пиксель из исходного изображения и ядра равен логической единице - в результирующее изображение записывается ядро оператора целиком, якорь которого расположен на позиции текущей проверки. Операция эрозия является полной логической противоположностью операции наращивания.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d258b40a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d258b40a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Часто на практике используются комбинации этих операций - открытие и закрытие. Закрытие позволяет убрать дыры в цельных областях, а открытия - очистить картинку от шумов.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d258b40a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d258b40a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d258b40a_3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4d258b40a_3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На этом слайде видно результат фильтрации полученных границ. Шаг состоит из композиции морфологических операций и логического смешения каналов, суть которого - оставить только вертикальные границы заданной высоты и объединить области, содержащие множество рядом стоящих границ в блоки. Подробности можно узнать в тексте статьи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d258b40a_3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d258b40a_3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В результате, обведя полученные блоки прямоугольниками,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d258b40a_3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d258b40a_3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решим поставленную задачу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d258b40a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4d258b40a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Реализации описанного алгоритма на языке питон, с использованием библиотек openCV и numpy доступны по ссылке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d258b40a_3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d258b40a_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Перед автором была поставлена задача определения и выделения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текстовой информации на изображении, для последующего распознавания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изображенного текста. Одна из подзадач процесса распознавания текста из изображения - локализация текстовых блоков и фильтрация нетекстовой информации. Эта задача активно решалась в начале XXI столетия, и большинство описанных в зарубежной литературе методов используют аналогичный подход выделения границ и морфологических операций для локализации текстовых блоков, что и описан ниже. Однако в русскоязычных источниках информации по данной тематике найдено не было.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d258b40a_3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d258b40a_3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Существует множество OCR программ - программ оптического распознавания символов. Они отлично работают на изображениях, на которых присутствует только текст. Однако  на изображениях, в которых текст комбинируется с картинками, многие, в виду внутренней структуры, работают непредсказуемо. В частности, бесплатная библиотека распознавания символов tesseract в сложных условиях может выдавать некорректный результат. Описанный алгоритм требует малого количества вычислений, значительно увеличивая точность распознавания. Кроме того, выделение текстов в блоки позволяет определить координаты текста, занимаемый объем изображения и так далее.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d258b40a_3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d258b40a_3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Постановка задачи: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На данном изображении выделить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d258b40a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d258b40a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текстовую информацию в прямоугольные блоки.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d258b40a_3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d258b40a_3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d258b40a_3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d258b40a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Подготовка заключается в переводе изображения в черно-белый цвет, использование фильтра Гауса для сглаживания контуров и пороговая бинаризация с высоким порогом. Бинаризация просто закрашивает пиксель черным, если значения яркости выше или равно пороговой и белым иначе. Этот этап значительно упрощает этап выделения границ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d258b40a_3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d258b40a_3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Следующий этап требует использования свертки. Свертка - математическая операция над изображениями. На вход подается изображение как матрица коэффициентов яркостей и ядро операции свертки. В ядре один из элементов определяется как ядро. Результатом операции свертки является изображение,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d258b40a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d258b40a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каждый элемент которого равен сумме произведений элементов исходного изображения с ядром, наложенным на исходную матрицу. Якорь ядра сопоставляется с текущим элементом исходной матрицы, и в сумму произведений входят все элементы, попавшие в наложенное окно. Если элементы ядра выходят за границы исходного изображения, то слагаемые обычно зануляются.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Эту операцию можно значительно ускорить, используя Фуье преобразование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dupeljan/conference04.20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16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/>
              <a:t>ОПРЕДЕЛЕНИЕ И ВЫДЕЛЕНИЕ ТЕКСТОВОЙ ИНФОРМАЦИИ НА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/>
              <a:t>ЦИФРОВОМ ИЗОБРАЖЕНИИ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44800" y="3478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Докладчик: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Ляхов Даниил Андреевич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КубГУ КИТ группа 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Определение видимых границ объектов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Ядра, используемые для выделения вертикальных границ объектов</a:t>
            </a: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4878150" y="191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{F61F4C6B-FB1B-42CD-BE26-5DE41D5412AD}</a:tableStyleId>
              </a:tblPr>
              <a:tblGrid>
                <a:gridCol w="873700"/>
                <a:gridCol w="873700"/>
                <a:gridCol w="873700"/>
              </a:tblGrid>
              <a:tr h="7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-1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1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7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-2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2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7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-1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1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1" name="Google Shape;131;p22"/>
          <p:cNvGraphicFramePr/>
          <p:nvPr/>
        </p:nvGraphicFramePr>
        <p:xfrm>
          <a:off x="1264775" y="191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{F61F4C6B-FB1B-42CD-BE26-5DE41D5412AD}</a:tableStyleId>
              </a:tblPr>
              <a:tblGrid>
                <a:gridCol w="873700"/>
                <a:gridCol w="873700"/>
                <a:gridCol w="873700"/>
              </a:tblGrid>
              <a:tr h="7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1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-1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7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2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0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-2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7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1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/>
                        <a:t>-1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Определение видимых границ объектов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4" y="1061375"/>
            <a:ext cx="2799646" cy="14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075" y="1510400"/>
            <a:ext cx="6118774" cy="32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Морфологические операции с ядром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1955850"/>
            <a:ext cx="1795342" cy="19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213" y="2138997"/>
            <a:ext cx="1455425" cy="156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800" y="2040457"/>
            <a:ext cx="1455425" cy="156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489850" y="1730700"/>
            <a:ext cx="2326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Исходное изображение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3643838" y="1786250"/>
            <a:ext cx="1408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Наращивание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6510075" y="1786250"/>
            <a:ext cx="1408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Эрозия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6840975" y="2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{F61F4C6B-FB1B-42CD-BE26-5DE41D5412AD}</a:tableStyleId>
              </a:tblPr>
              <a:tblGrid>
                <a:gridCol w="554700"/>
                <a:gridCol w="554700"/>
                <a:gridCol w="554700"/>
              </a:tblGrid>
              <a:tr h="42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Морфологические операции с ядром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6840975" y="2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{F61F4C6B-FB1B-42CD-BE26-5DE41D5412AD}</a:tableStyleId>
              </a:tblPr>
              <a:tblGrid>
                <a:gridCol w="554700"/>
                <a:gridCol w="554700"/>
                <a:gridCol w="554700"/>
              </a:tblGrid>
              <a:tr h="42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50" y="2269312"/>
            <a:ext cx="1718525" cy="18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325" y="2327982"/>
            <a:ext cx="1664100" cy="179334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1142388" y="1642175"/>
            <a:ext cx="246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Закрытие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 наращивание + эрозия )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4937925" y="1708175"/>
            <a:ext cx="246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Открытие</a:t>
            </a:r>
            <a:r>
              <a:rPr lang="en-GB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 эрозия + </a:t>
            </a:r>
            <a:r>
              <a:rPr lang="en-GB">
                <a:solidFill>
                  <a:schemeClr val="dk1"/>
                </a:solidFill>
              </a:rPr>
              <a:t>наращивание 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Морфологические операции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979725" y="1663500"/>
            <a:ext cx="66336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Зам</a:t>
            </a:r>
            <a:r>
              <a:rPr lang="en-GB" sz="2100"/>
              <a:t>ечание: в реализации openCV за логическую единицу принимается белый цвет, поэтому используемые в контексте openCV команды инвертированы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Фильтрация и выделения текстовых блоков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924" y="1677500"/>
            <a:ext cx="5849026" cy="30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25" y="1211650"/>
            <a:ext cx="4092351" cy="21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Результат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813" y="1063400"/>
            <a:ext cx="610552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813" y="1063400"/>
            <a:ext cx="61055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Результат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1029" r="0" t="1748"/>
          <a:stretch/>
        </p:blipFill>
        <p:spPr>
          <a:xfrm>
            <a:off x="1866925" y="1102225"/>
            <a:ext cx="6042899" cy="31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Благодарю за внимание!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Программная реализация описанного алгоритма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доступна по ссылке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 u="sng">
                <a:solidFill>
                  <a:schemeClr val="hlink"/>
                </a:solidFill>
                <a:hlinkClick r:id="rId3"/>
              </a:rPr>
              <a:t>https://github.com/dupeljan/conference04.20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800" y="882050"/>
            <a:ext cx="3054800" cy="30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5">
            <a:alphaModFix/>
          </a:blip>
          <a:srcRect b="0" l="1029" r="0" t="1748"/>
          <a:stretch/>
        </p:blipFill>
        <p:spPr>
          <a:xfrm>
            <a:off x="690650" y="2641350"/>
            <a:ext cx="4342285" cy="22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Актуальность задачи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25" y="1127775"/>
            <a:ext cx="4013300" cy="308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425" y="916175"/>
            <a:ext cx="4304525" cy="33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Существующие реализации OCR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96288" y="1377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25" y="1111663"/>
            <a:ext cx="4648676" cy="33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209213" y="4587250"/>
            <a:ext cx="244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ABBY FineReader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437" y="1205237"/>
            <a:ext cx="5314850" cy="32733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127363" y="4587250"/>
            <a:ext cx="264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GImageReader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Постановка задачи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088" y="1287950"/>
            <a:ext cx="61055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Постановка задачи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088" y="1287950"/>
            <a:ext cx="61055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1357325" y="1377725"/>
            <a:ext cx="1775725" cy="2765650"/>
          </a:xfrm>
          <a:custGeom>
            <a:rect b="b" l="l" r="r" t="t"/>
            <a:pathLst>
              <a:path extrusionOk="0" h="110626" w="71029">
                <a:moveTo>
                  <a:pt x="0" y="0"/>
                </a:moveTo>
                <a:cubicBezTo>
                  <a:pt x="15957" y="15967"/>
                  <a:pt x="24210" y="38107"/>
                  <a:pt x="36331" y="57150"/>
                </a:cubicBezTo>
                <a:cubicBezTo>
                  <a:pt x="44878" y="70577"/>
                  <a:pt x="50864" y="85648"/>
                  <a:pt x="60415" y="98380"/>
                </a:cubicBezTo>
                <a:cubicBezTo>
                  <a:pt x="63657" y="102701"/>
                  <a:pt x="68613" y="105794"/>
                  <a:pt x="71029" y="110626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17"/>
          <p:cNvSpPr/>
          <p:nvPr/>
        </p:nvSpPr>
        <p:spPr>
          <a:xfrm>
            <a:off x="1367525" y="1438950"/>
            <a:ext cx="1775725" cy="2724825"/>
          </a:xfrm>
          <a:custGeom>
            <a:rect b="b" l="l" r="r" t="t"/>
            <a:pathLst>
              <a:path extrusionOk="0" h="108993" w="71029">
                <a:moveTo>
                  <a:pt x="71029" y="0"/>
                </a:moveTo>
                <a:cubicBezTo>
                  <a:pt x="60862" y="6781"/>
                  <a:pt x="54862" y="18502"/>
                  <a:pt x="48577" y="28983"/>
                </a:cubicBezTo>
                <a:cubicBezTo>
                  <a:pt x="45330" y="34398"/>
                  <a:pt x="39145" y="38098"/>
                  <a:pt x="37147" y="44087"/>
                </a:cubicBezTo>
                <a:cubicBezTo>
                  <a:pt x="33718" y="54365"/>
                  <a:pt x="28642" y="64071"/>
                  <a:pt x="23268" y="73479"/>
                </a:cubicBezTo>
                <a:cubicBezTo>
                  <a:pt x="21297" y="76930"/>
                  <a:pt x="17534" y="79236"/>
                  <a:pt x="15920" y="82868"/>
                </a:cubicBezTo>
                <a:cubicBezTo>
                  <a:pt x="13512" y="88285"/>
                  <a:pt x="10723" y="93780"/>
                  <a:pt x="6531" y="97972"/>
                </a:cubicBezTo>
                <a:cubicBezTo>
                  <a:pt x="3511" y="100992"/>
                  <a:pt x="3819" y="107083"/>
                  <a:pt x="0" y="108993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Google Shape;87;p17"/>
          <p:cNvSpPr/>
          <p:nvPr/>
        </p:nvSpPr>
        <p:spPr>
          <a:xfrm>
            <a:off x="3315325" y="1784532"/>
            <a:ext cx="3948800" cy="834800"/>
          </a:xfrm>
          <a:custGeom>
            <a:rect b="b" l="l" r="r" t="t"/>
            <a:pathLst>
              <a:path extrusionOk="0" h="33392" w="157952">
                <a:moveTo>
                  <a:pt x="379" y="4777"/>
                </a:moveTo>
                <a:cubicBezTo>
                  <a:pt x="2345" y="12635"/>
                  <a:pt x="-801" y="22920"/>
                  <a:pt x="4926" y="28647"/>
                </a:cubicBezTo>
                <a:cubicBezTo>
                  <a:pt x="9591" y="33312"/>
                  <a:pt x="18071" y="29813"/>
                  <a:pt x="24628" y="30542"/>
                </a:cubicBezTo>
                <a:cubicBezTo>
                  <a:pt x="48110" y="33152"/>
                  <a:pt x="72038" y="29505"/>
                  <a:pt x="95482" y="32436"/>
                </a:cubicBezTo>
                <a:cubicBezTo>
                  <a:pt x="109393" y="34175"/>
                  <a:pt x="123561" y="33133"/>
                  <a:pt x="137539" y="32057"/>
                </a:cubicBezTo>
                <a:cubicBezTo>
                  <a:pt x="144411" y="31528"/>
                  <a:pt x="156269" y="33890"/>
                  <a:pt x="157621" y="27132"/>
                </a:cubicBezTo>
                <a:cubicBezTo>
                  <a:pt x="158516" y="22658"/>
                  <a:pt x="157379" y="17965"/>
                  <a:pt x="156484" y="13491"/>
                </a:cubicBezTo>
                <a:cubicBezTo>
                  <a:pt x="155828" y="10212"/>
                  <a:pt x="157456" y="5361"/>
                  <a:pt x="154589" y="3640"/>
                </a:cubicBezTo>
                <a:cubicBezTo>
                  <a:pt x="146564" y="-1177"/>
                  <a:pt x="135838" y="3286"/>
                  <a:pt x="126551" y="2125"/>
                </a:cubicBezTo>
                <a:cubicBezTo>
                  <a:pt x="105744" y="-477"/>
                  <a:pt x="84462" y="3589"/>
                  <a:pt x="63655" y="988"/>
                </a:cubicBezTo>
                <a:cubicBezTo>
                  <a:pt x="49488" y="-783"/>
                  <a:pt x="34972" y="106"/>
                  <a:pt x="20839" y="2125"/>
                </a:cubicBezTo>
                <a:cubicBezTo>
                  <a:pt x="15564" y="2879"/>
                  <a:pt x="10182" y="2764"/>
                  <a:pt x="4926" y="3640"/>
                </a:cubicBezTo>
                <a:cubicBezTo>
                  <a:pt x="3191" y="3929"/>
                  <a:pt x="0" y="3776"/>
                  <a:pt x="0" y="5535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7"/>
          <p:cNvSpPr/>
          <p:nvPr/>
        </p:nvSpPr>
        <p:spPr>
          <a:xfrm>
            <a:off x="4707775" y="2614091"/>
            <a:ext cx="1094600" cy="485400"/>
          </a:xfrm>
          <a:custGeom>
            <a:rect b="b" l="l" r="r" t="t"/>
            <a:pathLst>
              <a:path extrusionOk="0" h="19416" w="43784">
                <a:moveTo>
                  <a:pt x="0" y="4937"/>
                </a:moveTo>
                <a:cubicBezTo>
                  <a:pt x="2312" y="8402"/>
                  <a:pt x="1167" y="13336"/>
                  <a:pt x="3031" y="17061"/>
                </a:cubicBezTo>
                <a:cubicBezTo>
                  <a:pt x="5746" y="22487"/>
                  <a:pt x="15150" y="16304"/>
                  <a:pt x="21218" y="16304"/>
                </a:cubicBezTo>
                <a:cubicBezTo>
                  <a:pt x="28738" y="16304"/>
                  <a:pt x="42640" y="20734"/>
                  <a:pt x="43573" y="13272"/>
                </a:cubicBezTo>
                <a:cubicBezTo>
                  <a:pt x="44098" y="9071"/>
                  <a:pt x="43801" y="2487"/>
                  <a:pt x="39784" y="1148"/>
                </a:cubicBezTo>
                <a:cubicBezTo>
                  <a:pt x="31734" y="-1535"/>
                  <a:pt x="22719" y="1378"/>
                  <a:pt x="14398" y="3042"/>
                </a:cubicBezTo>
                <a:cubicBezTo>
                  <a:pt x="9897" y="3942"/>
                  <a:pt x="2810" y="831"/>
                  <a:pt x="758" y="4937"/>
                </a:cubicBezTo>
                <a:cubicBezTo>
                  <a:pt x="-297" y="7048"/>
                  <a:pt x="2652" y="9398"/>
                  <a:pt x="2652" y="11757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Этапы работы алгоритма выделения текстовой информации на изображении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5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Подготовка изображения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Определение видимых границ объектов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Фильтрация границ и выделение текстовых блоков  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Подготовка изображения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25" y="2244323"/>
            <a:ext cx="4291000" cy="22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575" y="2304262"/>
            <a:ext cx="4062350" cy="21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77825" y="1079850"/>
            <a:ext cx="5456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Перевод в ЧБ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Фильтр Гауса с ядром 5*5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Пороговая бинаризация с порогом 180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Операция свертки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730125" y="15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{F61F4C6B-FB1B-42CD-BE26-5DE41D5412AD}</a:tableStyleId>
              </a:tblPr>
              <a:tblGrid>
                <a:gridCol w="587375"/>
                <a:gridCol w="587375"/>
                <a:gridCol w="587375"/>
                <a:gridCol w="587375"/>
                <a:gridCol w="587375"/>
                <a:gridCol w="587375"/>
              </a:tblGrid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0"/>
          <p:cNvSpPr txBox="1"/>
          <p:nvPr/>
        </p:nvSpPr>
        <p:spPr>
          <a:xfrm>
            <a:off x="1487225" y="1070150"/>
            <a:ext cx="1490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Изображение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5238775" y="236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{F61F4C6B-FB1B-42CD-BE26-5DE41D5412AD}</a:tableStyleId>
              </a:tblPr>
              <a:tblGrid>
                <a:gridCol w="587375"/>
                <a:gridCol w="587375"/>
                <a:gridCol w="587375"/>
              </a:tblGrid>
              <a:tr h="50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20"/>
          <p:cNvSpPr txBox="1"/>
          <p:nvPr/>
        </p:nvSpPr>
        <p:spPr>
          <a:xfrm>
            <a:off x="5374788" y="1875675"/>
            <a:ext cx="1490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Ядро свертки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 flipH="1" rot="10800000">
            <a:off x="6296725" y="2704550"/>
            <a:ext cx="1938900" cy="24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3" name="Google Shape;113;p20"/>
          <p:cNvSpPr txBox="1"/>
          <p:nvPr/>
        </p:nvSpPr>
        <p:spPr>
          <a:xfrm>
            <a:off x="7985300" y="2401725"/>
            <a:ext cx="941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Якорь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Операция свертки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311700" y="135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{F61F4C6B-FB1B-42CD-BE26-5DE41D5412AD}</a:tableStyleId>
              </a:tblPr>
              <a:tblGrid>
                <a:gridCol w="587375"/>
                <a:gridCol w="587375"/>
                <a:gridCol w="587375"/>
                <a:gridCol w="587375"/>
                <a:gridCol w="587375"/>
                <a:gridCol w="587375"/>
              </a:tblGrid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21"/>
          <p:cNvGraphicFramePr/>
          <p:nvPr/>
        </p:nvGraphicFramePr>
        <p:xfrm>
          <a:off x="372950" y="149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{F61F4C6B-FB1B-42CD-BE26-5DE41D5412AD}</a:tableStyleId>
              </a:tblPr>
              <a:tblGrid>
                <a:gridCol w="587375"/>
                <a:gridCol w="587375"/>
                <a:gridCol w="587375"/>
              </a:tblGrid>
              <a:tr h="50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b21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b22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b23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b31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b32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b33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21"/>
          <p:cNvGraphicFramePr/>
          <p:nvPr/>
        </p:nvGraphicFramePr>
        <p:xfrm>
          <a:off x="4021750" y="156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{F61F4C6B-FB1B-42CD-BE26-5DE41D5412AD}</a:tableStyleId>
              </a:tblPr>
              <a:tblGrid>
                <a:gridCol w="2517350"/>
                <a:gridCol w="2517350"/>
              </a:tblGrid>
              <a:tr h="14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b11*0 +b12*0+b13*0+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b21*0+b22*a11+b23*a12+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b31*0+b32*a21+b33*a22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b11*0+b12*0+b13*0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b21*a11+b22*a12+b23*a13+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b31*a21+b32*a22+b33*a23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b11*0+b12*a11+b13*a12+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b21*0+b22*a21+b23*a22+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b31*0+b32*a31+b33*a32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1"/>
          <p:cNvSpPr txBox="1"/>
          <p:nvPr/>
        </p:nvSpPr>
        <p:spPr>
          <a:xfrm>
            <a:off x="5715000" y="1129088"/>
            <a:ext cx="11532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Результат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1183825" y="1017725"/>
            <a:ext cx="1296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Наложение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