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88"/>
  </p:notesMasterIdLst>
  <p:sldIdLst>
    <p:sldId id="256" r:id="rId2"/>
    <p:sldId id="335" r:id="rId3"/>
    <p:sldId id="258" r:id="rId4"/>
    <p:sldId id="261" r:id="rId5"/>
    <p:sldId id="558" r:id="rId6"/>
    <p:sldId id="299" r:id="rId7"/>
    <p:sldId id="262" r:id="rId8"/>
    <p:sldId id="301" r:id="rId9"/>
    <p:sldId id="263" r:id="rId10"/>
    <p:sldId id="333" r:id="rId11"/>
    <p:sldId id="350" r:id="rId12"/>
    <p:sldId id="336" r:id="rId13"/>
    <p:sldId id="265" r:id="rId14"/>
    <p:sldId id="332" r:id="rId15"/>
    <p:sldId id="404" r:id="rId16"/>
    <p:sldId id="380" r:id="rId17"/>
    <p:sldId id="267" r:id="rId18"/>
    <p:sldId id="268" r:id="rId19"/>
    <p:sldId id="337" r:id="rId20"/>
    <p:sldId id="365" r:id="rId21"/>
    <p:sldId id="366" r:id="rId22"/>
    <p:sldId id="272" r:id="rId23"/>
    <p:sldId id="273" r:id="rId24"/>
    <p:sldId id="274" r:id="rId25"/>
    <p:sldId id="275" r:id="rId26"/>
    <p:sldId id="338" r:id="rId27"/>
    <p:sldId id="555" r:id="rId28"/>
    <p:sldId id="374" r:id="rId29"/>
    <p:sldId id="326" r:id="rId30"/>
    <p:sldId id="277" r:id="rId31"/>
    <p:sldId id="278" r:id="rId32"/>
    <p:sldId id="279" r:id="rId33"/>
    <p:sldId id="281" r:id="rId34"/>
    <p:sldId id="556" r:id="rId35"/>
    <p:sldId id="557" r:id="rId36"/>
    <p:sldId id="282" r:id="rId37"/>
    <p:sldId id="283" r:id="rId38"/>
    <p:sldId id="284" r:id="rId39"/>
    <p:sldId id="285" r:id="rId40"/>
    <p:sldId id="339" r:id="rId41"/>
    <p:sldId id="559" r:id="rId42"/>
    <p:sldId id="560" r:id="rId43"/>
    <p:sldId id="340" r:id="rId44"/>
    <p:sldId id="458" r:id="rId45"/>
    <p:sldId id="459" r:id="rId46"/>
    <p:sldId id="461" r:id="rId47"/>
    <p:sldId id="342" r:id="rId48"/>
    <p:sldId id="343" r:id="rId49"/>
    <p:sldId id="344" r:id="rId50"/>
    <p:sldId id="346" r:id="rId51"/>
    <p:sldId id="345" r:id="rId52"/>
    <p:sldId id="347" r:id="rId53"/>
    <p:sldId id="367" r:id="rId54"/>
    <p:sldId id="368" r:id="rId55"/>
    <p:sldId id="351" r:id="rId56"/>
    <p:sldId id="352" r:id="rId57"/>
    <p:sldId id="353" r:id="rId58"/>
    <p:sldId id="354" r:id="rId59"/>
    <p:sldId id="355" r:id="rId60"/>
    <p:sldId id="358" r:id="rId61"/>
    <p:sldId id="286" r:id="rId62"/>
    <p:sldId id="287" r:id="rId63"/>
    <p:sldId id="288" r:id="rId64"/>
    <p:sldId id="361" r:id="rId65"/>
    <p:sldId id="334" r:id="rId66"/>
    <p:sldId id="473" r:id="rId67"/>
    <p:sldId id="289" r:id="rId68"/>
    <p:sldId id="561" r:id="rId69"/>
    <p:sldId id="290" r:id="rId70"/>
    <p:sldId id="291" r:id="rId71"/>
    <p:sldId id="563" r:id="rId72"/>
    <p:sldId id="292" r:id="rId73"/>
    <p:sldId id="293" r:id="rId74"/>
    <p:sldId id="294" r:id="rId75"/>
    <p:sldId id="295" r:id="rId76"/>
    <p:sldId id="564" r:id="rId77"/>
    <p:sldId id="296" r:id="rId78"/>
    <p:sldId id="297" r:id="rId79"/>
    <p:sldId id="298" r:id="rId80"/>
    <p:sldId id="259" r:id="rId81"/>
    <p:sldId id="302" r:id="rId82"/>
    <p:sldId id="304" r:id="rId83"/>
    <p:sldId id="305" r:id="rId84"/>
    <p:sldId id="306" r:id="rId85"/>
    <p:sldId id="307" r:id="rId86"/>
    <p:sldId id="551" r:id="rId8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9900"/>
    <a:srgbClr val="FF3300"/>
    <a:srgbClr val="FF9933"/>
    <a:srgbClr val="0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940" autoAdjust="0"/>
  </p:normalViewPr>
  <p:slideViewPr>
    <p:cSldViewPr>
      <p:cViewPr varScale="1">
        <p:scale>
          <a:sx n="86" d="100"/>
          <a:sy n="86" d="100"/>
        </p:scale>
        <p:origin x="1122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7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5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5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image" Target="../media/image113.e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emf"/><Relationship Id="rId1" Type="http://schemas.openxmlformats.org/officeDocument/2006/relationships/image" Target="../media/image115.e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png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png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png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51006A3C-BD66-4B08-A558-1CB55C5B3E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35780CAF-81D0-401D-82BD-48E4F6DFEE0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C42FACB-1A6D-4C39-AA6B-D807FBE3574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8789" name="Rectangle 5">
            <a:extLst>
              <a:ext uri="{FF2B5EF4-FFF2-40B4-BE49-F238E27FC236}">
                <a16:creationId xmlns:a16="http://schemas.microsoft.com/office/drawing/2014/main" id="{DB393C4E-4CC8-46A6-AB9B-857E029505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8790" name="Rectangle 6">
            <a:extLst>
              <a:ext uri="{FF2B5EF4-FFF2-40B4-BE49-F238E27FC236}">
                <a16:creationId xmlns:a16="http://schemas.microsoft.com/office/drawing/2014/main" id="{516F38E4-9F93-40BC-AA3A-DAD712C992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91" name="Rectangle 7">
            <a:extLst>
              <a:ext uri="{FF2B5EF4-FFF2-40B4-BE49-F238E27FC236}">
                <a16:creationId xmlns:a16="http://schemas.microsoft.com/office/drawing/2014/main" id="{3658A02E-9691-4AFC-880B-16A9E0CDD1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B4103B-0669-4050-820D-C41EBE18C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B4103B-0669-4050-820D-C41EBE18C5A5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49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713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811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375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14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60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DACA7-D6EF-42FA-BE83-5C61E513A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4DD5B6-38E0-4C8E-9AF2-0FEB2DAA0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3D50A-122F-41D8-AEFB-03C9DB2A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BBEB-FAC2-454B-824F-CDC4D1839569}" type="datetime11">
              <a:rPr lang="zh-CN" altLang="en-US" smtClean="0"/>
              <a:t>13:45:29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F2B7E-9D3B-4B89-8244-B1F60C18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EB37C-CF0A-4AED-BEB0-F9582145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62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B73BC-CAA6-4A88-9EDA-9399580A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0EAD2D-9098-4B50-BA19-091CD7F46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9BE83-33D1-463D-BCFE-25DC6946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73B11-C14F-4FA9-AA56-198233784D0E}" type="datetime11">
              <a:rPr lang="zh-CN" altLang="en-US" smtClean="0"/>
              <a:t>13:45:29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7E7DE-3C58-4F68-A4FA-9EBEF810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C6F57-A576-4BAD-A322-F59FCCCA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0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82CA46-7E19-4A68-9DB6-5A51A4C35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CCFE75-31E6-4570-AC5F-18752C917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B42B1-9902-4B01-B157-18DDA61D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83406-B214-42DD-A428-C3AA0F8A98EE}" type="datetime11">
              <a:rPr lang="zh-CN" altLang="en-US" smtClean="0"/>
              <a:t>13:45:29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5BB99-64A1-4AA1-9DD8-8C3F2591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4D43D-1A75-4445-AECA-C073963A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36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DBD513-EE9A-46E1-A5A8-55028A76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40614-F613-43E3-BF53-4B1DB99D214A}" type="datetime11">
              <a:rPr lang="zh-CN" altLang="en-US" smtClean="0"/>
              <a:t>13:45:29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8A2846-44F1-4C4B-B6D9-80847906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EF6E45-F35E-4BE3-868A-F8A7A0AD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F3EAB-CC57-48E6-A041-4D24118204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2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74A511-1296-40FE-928D-BC1827E7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F2476-1FE0-4991-931F-A4A687A376A2}" type="datetime11">
              <a:rPr lang="zh-CN" altLang="en-US" smtClean="0"/>
              <a:t>13:45:29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B994FF-CCE0-4234-8F10-98B886E8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982CA-A1A5-4C56-8568-51911A13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46E9F-503F-4AFA-A7DF-4AB0F6DBB6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464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63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E0217-08FC-400E-B1C0-AD483629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94723-BFC2-47D4-AFD1-367B6E152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FCBE4-D8B5-4066-999D-51D530C3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C90C-341C-4B0C-8350-E580E0652FCF}" type="datetime11">
              <a:rPr lang="zh-CN" altLang="en-US" smtClean="0"/>
              <a:t>13:45:29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67D22-1C7B-4301-964E-5304772A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9DFF3-0C1E-4098-A4BF-47D60EB5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83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45CB1-31B7-41A0-A666-AC16EC952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C6992-943B-4C9D-ABE3-B5BA545B2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E26BB-30EB-4783-AE78-EF1A0A77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300D-E901-4F07-9FA9-0858971B7407}" type="datetime11">
              <a:rPr lang="zh-CN" altLang="en-US" smtClean="0"/>
              <a:t>13:45:29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4E36EB-A84E-4B63-8C85-9CD52B82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4A98A-CA0F-4AD3-A4A7-B64C8C98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66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D9BB8-308E-4B92-8AB0-749B548D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4A98A-86E0-4692-9019-4761F8BE8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6FABB7-9F95-4B1C-A676-E9803ED54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AAB88-9A29-47E9-A1A7-A3387DBE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07706-2B3F-4DCC-9129-914B578BD7EA}" type="datetime11">
              <a:rPr lang="zh-CN" altLang="en-US" smtClean="0"/>
              <a:t>13:45:29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250F09-FC61-438D-BBB5-80565B70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0CB5F-8889-4289-955C-A46104D2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94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35AF6-043A-446F-B668-4F2AD1F3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DCB5B-1242-4C77-8F11-44BE45274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2AD094-878D-4D4C-BFCD-B9D6714E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B49584-86B7-4F48-A10E-93F6E4051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5C663B-52C7-438C-B753-3C1ED3D74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A0D3C8-4950-467F-8E9C-7E62E554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6807-E0C8-4BEF-959E-18561E8C6DAC}" type="datetime11">
              <a:rPr lang="zh-CN" altLang="en-US" smtClean="0"/>
              <a:t>13:45:29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383726-A4B0-4D1B-A682-175C127E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3ECF63-11CD-4BE3-99F4-3544FA09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4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9CC5F-54E4-4111-9A48-9D00C027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DD0D98-5032-4D51-A118-312C3610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B323-89F8-4732-999C-C513548DFCF2}" type="datetime11">
              <a:rPr lang="zh-CN" altLang="en-US" smtClean="0"/>
              <a:t>13:45:29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96B2D6-FA1C-41AD-9B27-362F0628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8D2C85-56F2-47EC-9277-78AA00DF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5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5A971D-7314-461A-A932-0BA1391D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06A0-6913-44D4-BE63-5B4AF2BBEEF1}" type="datetime11">
              <a:rPr lang="zh-CN" altLang="en-US" smtClean="0"/>
              <a:t>13:45:29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A626E0-E79F-4E5D-AE61-AFDD10A1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9E044-0706-41D6-8CCC-915E7854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9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EA19A-1A35-429F-80AB-4F2B7BC3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F2680-DF22-4D66-B130-F08C7FE8C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12509B-DFFE-4881-BBAE-E289847C2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2D460F-4EBC-49A0-95F4-0AACDAD7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F1B5-52CA-4A18-90B4-BB9D56FE6B63}" type="datetime11">
              <a:rPr lang="zh-CN" altLang="en-US" smtClean="0"/>
              <a:t>13:45:29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9A3956-B24D-49A6-AF95-2D34B4A9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E8A8F3-9324-4DD2-9ED2-2492B1FE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31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290F7-3FFD-4B36-B08E-0422F580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031BB7-C8AC-4611-952E-C3E7178FE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5E2B12-8A8A-42DE-A04B-B6D032AB5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55E8E-6459-4192-AA96-CB5C2BF9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BCAC-4879-4664-A183-95E4114E2192}" type="datetime11">
              <a:rPr lang="zh-CN" altLang="en-US" smtClean="0"/>
              <a:t>13:45:29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8A33E5-2ED6-464D-8D06-4C4CFEAE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11E369-3E56-4BD3-912E-A9FF452A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6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6749FF-41AC-462A-B703-94E03C43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FCDF35-B67F-4434-BAB5-852DC3655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3FB74-19A2-41F3-8F62-CF2D17834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329F1-7C6B-42FC-884C-50B5CA3C7FA4}" type="datetime11">
              <a:rPr lang="zh-CN" altLang="en-US" smtClean="0"/>
              <a:t>13:45:29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CA473-0DD3-4752-B9A5-CDDDE097A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130D1E-8DF1-4FFB-BCAD-949329E01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62C8-2A0F-468D-BD3D-4FA36590C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0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90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5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5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6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6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6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6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66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8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67.emf"/><Relationship Id="rId4" Type="http://schemas.openxmlformats.org/officeDocument/2006/relationships/oleObject" Target="../embeddings/oleObject5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70.emf"/><Relationship Id="rId4" Type="http://schemas.openxmlformats.org/officeDocument/2006/relationships/oleObject" Target="../embeddings/oleObject57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7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7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75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77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6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79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80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81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82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84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8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87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tif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89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90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91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92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95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94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96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7.vml"/><Relationship Id="rId5" Type="http://schemas.openxmlformats.org/officeDocument/2006/relationships/image" Target="../media/image97.emf"/><Relationship Id="rId4" Type="http://schemas.openxmlformats.org/officeDocument/2006/relationships/oleObject" Target="../embeddings/oleObject83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e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100.e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99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10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88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4" Type="http://schemas.openxmlformats.org/officeDocument/2006/relationships/image" Target="../media/image105.e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108.e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107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6" Type="http://schemas.openxmlformats.org/officeDocument/2006/relationships/image" Target="../media/image110.e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109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111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4" Type="http://schemas.openxmlformats.org/officeDocument/2006/relationships/image" Target="../media/image79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112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114.e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116.e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15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17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12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12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4" Type="http://schemas.openxmlformats.org/officeDocument/2006/relationships/image" Target="../media/image123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46175" y="2438400"/>
            <a:ext cx="6400800" cy="1752600"/>
          </a:xfrm>
        </p:spPr>
        <p:txBody>
          <a:bodyPr lIns="0" rIns="18288"/>
          <a:lstStyle/>
          <a:p>
            <a:pPr marL="0" indent="0" algn="ctr" defTabSz="912813" eaLnBrk="1" hangingPunct="1">
              <a:buFont typeface="Wingdings 2" pitchFamily="18" charset="2"/>
              <a:buNone/>
            </a:pPr>
            <a:r>
              <a:rPr lang="en-US" altLang="zh-CN" sz="2800" b="1" dirty="0">
                <a:latin typeface="Arial" pitchFamily="34" charset="0"/>
                <a:ea typeface="黑体" pitchFamily="49" charset="-122"/>
              </a:rPr>
              <a:t>Alcohols</a:t>
            </a:r>
            <a:r>
              <a:rPr lang="zh-CN" altLang="en-US" sz="2800" b="1" dirty="0">
                <a:latin typeface="Arial" pitchFamily="34" charset="0"/>
                <a:ea typeface="黑体" pitchFamily="49" charset="-122"/>
              </a:rPr>
              <a:t>，</a:t>
            </a:r>
            <a:r>
              <a:rPr lang="en-US" altLang="zh-CN" sz="2800" b="1" dirty="0">
                <a:latin typeface="Arial" pitchFamily="34" charset="0"/>
                <a:ea typeface="黑体" pitchFamily="49" charset="-122"/>
              </a:rPr>
              <a:t>phenols</a:t>
            </a:r>
            <a:r>
              <a:rPr lang="zh-CN" altLang="en-US" sz="2800" b="1" dirty="0">
                <a:latin typeface="Arial" pitchFamily="34" charset="0"/>
                <a:ea typeface="黑体" pitchFamily="49" charset="-122"/>
              </a:rPr>
              <a:t> and </a:t>
            </a:r>
            <a:r>
              <a:rPr lang="en-US" altLang="zh-CN" sz="2800" b="1" dirty="0">
                <a:latin typeface="Arial" pitchFamily="34" charset="0"/>
                <a:ea typeface="黑体" pitchFamily="49" charset="-122"/>
              </a:rPr>
              <a:t>Ether</a:t>
            </a:r>
          </a:p>
          <a:p>
            <a:pPr marL="0" indent="0" algn="ctr" defTabSz="912813" eaLnBrk="1" hangingPunct="1">
              <a:spcBef>
                <a:spcPct val="100000"/>
              </a:spcBef>
              <a:buFont typeface="Wingdings 2" pitchFamily="18" charset="2"/>
              <a:buNone/>
            </a:pPr>
            <a:r>
              <a:rPr lang="zh-CN" altLang="en-US" sz="2800" b="1" dirty="0">
                <a:latin typeface="Arial" pitchFamily="34" charset="0"/>
                <a:ea typeface="黑体" pitchFamily="49" charset="-122"/>
              </a:rPr>
              <a:t>第七章   醇、酚和醚</a:t>
            </a:r>
          </a:p>
        </p:txBody>
      </p:sp>
      <p:pic>
        <p:nvPicPr>
          <p:cNvPr id="5" name="Rectangle 2"/>
          <p:cNvPicPr>
            <a:picLocks noGrp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066800"/>
            <a:ext cx="7808913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9C101F-4F91-4A0E-B7CE-556F0017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891F6-C0CE-4D7A-B85C-1CF0651932CC}" type="datetime11">
              <a:rPr lang="zh-CN" altLang="en-US" smtClean="0"/>
              <a:t>13:45:29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EA93CF-6890-4799-9729-EAC03768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CB6C88DC-7259-4D68-974B-ACACE5DE9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68760"/>
            <a:ext cx="4535735" cy="4851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甲、乙、丙醇与水以任意比混溶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（与水形成氢键的原因）；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C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以上则随着碳链的增长溶解度减小（烃基增大，其遮蔽作用增大，阻碍了醇羟基与水形成氢键）；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分子中羟基越多，在水中的溶解度越大，沸点越高。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如乙二醇（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bp=197 ℃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）、丙三醇（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bp=290 ℃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）可与水混溶。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AAD5CF8-AC1E-47DB-9165-FAF28D04A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、溶解度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6CC6E1-3D5B-469E-B714-44E284F34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F51973-0C18-4C0E-ADB4-4CD051B6F218}" type="datetime11">
              <a:rPr lang="zh-CN" altLang="en-US" smtClean="0"/>
              <a:t>13:45:29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9C20C65-B838-4D6B-A278-B69C8BB4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85D643-4292-4B2A-A0B4-1359C926DEDD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ECAA6D0D-C064-413D-98F0-4488F4CA9F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176251"/>
              </p:ext>
            </p:extLst>
          </p:nvPr>
        </p:nvGraphicFramePr>
        <p:xfrm>
          <a:off x="5398109" y="1808820"/>
          <a:ext cx="3117241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5" r:id="rId3" imgW="1351080" imgH="1388520" progId="ChemDraw.Document.6.0">
                  <p:embed/>
                </p:oleObj>
              </mc:Choice>
              <mc:Fallback>
                <p:oleObj r:id="rId3" imgW="1351080" imgH="1388520" progId="ChemDraw.Document.6.0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109" y="1808820"/>
                        <a:ext cx="3117241" cy="3240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609600" y="1143060"/>
            <a:ext cx="7848600" cy="8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35000"/>
              </a:spcBef>
            </a:pPr>
            <a:r>
              <a:rPr lang="zh-CN" altLang="en-US" sz="2000" b="1" dirty="0">
                <a:solidFill>
                  <a:schemeClr val="tx2"/>
                </a:solidFill>
                <a:ea typeface="黑体" pitchFamily="49" charset="-122"/>
              </a:rPr>
              <a:t>低级醇与一些无机盐（如：</a:t>
            </a:r>
            <a:r>
              <a:rPr lang="en-US" altLang="zh-CN" sz="2000" b="1" dirty="0">
                <a:solidFill>
                  <a:schemeClr val="tx2"/>
                </a:solidFill>
                <a:ea typeface="黑体" pitchFamily="49" charset="-122"/>
              </a:rPr>
              <a:t>MgCl</a:t>
            </a:r>
            <a:r>
              <a:rPr lang="en-US" altLang="zh-CN" sz="2000" b="1" baseline="-25000" dirty="0">
                <a:solidFill>
                  <a:schemeClr val="tx2"/>
                </a:solidFill>
                <a:ea typeface="黑体" pitchFamily="49" charset="-122"/>
              </a:rPr>
              <a:t>2</a:t>
            </a:r>
            <a:r>
              <a:rPr lang="zh-CN" altLang="en-US" sz="2000" b="1" dirty="0">
                <a:solidFill>
                  <a:schemeClr val="tx2"/>
                </a:solidFill>
                <a:ea typeface="黑体" pitchFamily="49" charset="-122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ea typeface="黑体" pitchFamily="49" charset="-122"/>
              </a:rPr>
              <a:t>CaCl</a:t>
            </a:r>
            <a:r>
              <a:rPr lang="en-US" altLang="zh-CN" sz="2000" b="1" baseline="-25000" dirty="0">
                <a:solidFill>
                  <a:schemeClr val="tx2"/>
                </a:solidFill>
                <a:ea typeface="黑体" pitchFamily="49" charset="-122"/>
              </a:rPr>
              <a:t>2</a:t>
            </a:r>
            <a:r>
              <a:rPr lang="zh-CN" altLang="en-US" sz="2000" b="1" dirty="0">
                <a:solidFill>
                  <a:schemeClr val="tx2"/>
                </a:solidFill>
                <a:ea typeface="黑体" pitchFamily="49" charset="-122"/>
              </a:rPr>
              <a:t>、</a:t>
            </a:r>
            <a:r>
              <a:rPr lang="en-US" altLang="zh-CN" sz="2000" b="1" dirty="0">
                <a:solidFill>
                  <a:schemeClr val="tx2"/>
                </a:solidFill>
                <a:ea typeface="黑体" pitchFamily="49" charset="-122"/>
              </a:rPr>
              <a:t>CuSO</a:t>
            </a:r>
            <a:r>
              <a:rPr lang="en-US" altLang="zh-CN" sz="2000" b="1" baseline="-25000" dirty="0">
                <a:solidFill>
                  <a:schemeClr val="tx2"/>
                </a:solidFill>
                <a:ea typeface="黑体" pitchFamily="49" charset="-122"/>
              </a:rPr>
              <a:t>4</a:t>
            </a:r>
            <a:r>
              <a:rPr lang="zh-CN" altLang="en-US" sz="2000" b="1" dirty="0">
                <a:solidFill>
                  <a:schemeClr val="tx2"/>
                </a:solidFill>
                <a:ea typeface="黑体" pitchFamily="49" charset="-122"/>
              </a:rPr>
              <a:t>等）形成结晶状的分子化合物  －  </a:t>
            </a:r>
            <a:r>
              <a:rPr lang="zh-CN" altLang="en-US" sz="2000" b="1" dirty="0">
                <a:solidFill>
                  <a:srgbClr val="660033"/>
                </a:solidFill>
                <a:ea typeface="黑体" pitchFamily="49" charset="-122"/>
              </a:rPr>
              <a:t>结晶醇</a:t>
            </a:r>
            <a:r>
              <a:rPr lang="zh-CN" altLang="en-US" sz="2000" b="1" dirty="0">
                <a:solidFill>
                  <a:schemeClr val="tx2"/>
                </a:solidFill>
                <a:ea typeface="黑体" pitchFamily="49" charset="-122"/>
              </a:rPr>
              <a:t>（</a:t>
            </a:r>
            <a:r>
              <a:rPr lang="zh-CN" altLang="en-US" sz="2000" b="1" dirty="0">
                <a:solidFill>
                  <a:srgbClr val="660033"/>
                </a:solidFill>
                <a:ea typeface="黑体" pitchFamily="49" charset="-122"/>
              </a:rPr>
              <a:t>醇化物</a:t>
            </a:r>
            <a:r>
              <a:rPr lang="zh-CN" altLang="en-US" sz="2000" b="1" dirty="0">
                <a:solidFill>
                  <a:schemeClr val="tx2"/>
                </a:solidFill>
                <a:ea typeface="黑体" pitchFamily="49" charset="-122"/>
              </a:rPr>
              <a:t>）</a:t>
            </a:r>
          </a:p>
        </p:txBody>
      </p:sp>
      <p:sp>
        <p:nvSpPr>
          <p:cNvPr id="15" name="TextBox 3"/>
          <p:cNvSpPr txBox="1">
            <a:spLocks noChangeArrowheads="1"/>
          </p:cNvSpPr>
          <p:nvPr/>
        </p:nvSpPr>
        <p:spPr bwMode="auto">
          <a:xfrm>
            <a:off x="683568" y="2438406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ea typeface="黑体" pitchFamily="49" charset="-122"/>
              </a:rPr>
              <a:t>MgCl</a:t>
            </a:r>
            <a:r>
              <a:rPr lang="en-US" altLang="zh-CN" sz="2000" b="1" baseline="-25000">
                <a:ea typeface="黑体" pitchFamily="49" charset="-122"/>
              </a:rPr>
              <a:t>2</a:t>
            </a:r>
            <a:r>
              <a:rPr lang="en-US" altLang="zh-CN" sz="2000" b="1">
                <a:ea typeface="黑体" pitchFamily="49" charset="-122"/>
              </a:rPr>
              <a:t>· 6 CH</a:t>
            </a:r>
            <a:r>
              <a:rPr lang="en-US" altLang="zh-CN" sz="2000" b="1" baseline="-25000">
                <a:ea typeface="黑体" pitchFamily="49" charset="-122"/>
              </a:rPr>
              <a:t>3</a:t>
            </a:r>
            <a:r>
              <a:rPr lang="en-US" altLang="zh-CN" sz="2000" b="1">
                <a:ea typeface="黑体" pitchFamily="49" charset="-122"/>
              </a:rPr>
              <a:t>OH</a:t>
            </a:r>
            <a:endParaRPr lang="zh-CN" altLang="en-US" sz="2000" b="1">
              <a:ea typeface="黑体" pitchFamily="49" charset="-122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683568" y="2971806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ea typeface="黑体" pitchFamily="49" charset="-122"/>
              </a:rPr>
              <a:t>CaCl</a:t>
            </a:r>
            <a:r>
              <a:rPr lang="en-US" altLang="zh-CN" sz="2000" b="1" baseline="-25000">
                <a:ea typeface="黑体" pitchFamily="49" charset="-122"/>
              </a:rPr>
              <a:t>2</a:t>
            </a:r>
            <a:r>
              <a:rPr lang="en-US" altLang="zh-CN" sz="2000" b="1">
                <a:ea typeface="黑体" pitchFamily="49" charset="-122"/>
              </a:rPr>
              <a:t>· 4 C</a:t>
            </a:r>
            <a:r>
              <a:rPr lang="en-US" altLang="zh-CN" sz="2000" b="1" baseline="-25000">
                <a:ea typeface="黑体" pitchFamily="49" charset="-122"/>
              </a:rPr>
              <a:t>2</a:t>
            </a:r>
            <a:r>
              <a:rPr lang="en-US" altLang="zh-CN" sz="2000" b="1">
                <a:ea typeface="黑体" pitchFamily="49" charset="-122"/>
              </a:rPr>
              <a:t>H</a:t>
            </a:r>
            <a:r>
              <a:rPr lang="en-US" altLang="zh-CN" sz="2000" b="1" baseline="-25000">
                <a:ea typeface="黑体" pitchFamily="49" charset="-122"/>
              </a:rPr>
              <a:t>5</a:t>
            </a:r>
            <a:r>
              <a:rPr lang="en-US" altLang="zh-CN" sz="2000" b="1">
                <a:ea typeface="黑体" pitchFamily="49" charset="-122"/>
              </a:rPr>
              <a:t>OH</a:t>
            </a:r>
            <a:endParaRPr lang="zh-CN" altLang="en-US" sz="2000" b="1">
              <a:ea typeface="黑体" pitchFamily="49" charset="-122"/>
            </a:endParaRP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683568" y="3524256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ea typeface="黑体" pitchFamily="49" charset="-122"/>
              </a:rPr>
              <a:t>CaCl</a:t>
            </a:r>
            <a:r>
              <a:rPr lang="en-US" altLang="zh-CN" sz="2000" b="1" baseline="-25000" dirty="0">
                <a:ea typeface="黑体" pitchFamily="49" charset="-122"/>
              </a:rPr>
              <a:t>2</a:t>
            </a:r>
            <a:r>
              <a:rPr lang="en-US" altLang="zh-CN" sz="2000" b="1" dirty="0">
                <a:ea typeface="黑体" pitchFamily="49" charset="-122"/>
              </a:rPr>
              <a:t>· 4 CH</a:t>
            </a:r>
            <a:r>
              <a:rPr lang="en-US" altLang="zh-CN" sz="2000" b="1" baseline="-25000" dirty="0">
                <a:ea typeface="黑体" pitchFamily="49" charset="-122"/>
              </a:rPr>
              <a:t>3</a:t>
            </a:r>
            <a:r>
              <a:rPr lang="en-US" altLang="zh-CN" sz="2000" b="1" dirty="0">
                <a:ea typeface="黑体" pitchFamily="49" charset="-122"/>
              </a:rPr>
              <a:t>OH</a:t>
            </a:r>
            <a:endParaRPr lang="zh-CN" altLang="en-US" sz="2000" b="1" dirty="0">
              <a:ea typeface="黑体" pitchFamily="49" charset="-122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1219200" y="4419606"/>
            <a:ext cx="6858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663300"/>
                </a:solidFill>
                <a:ea typeface="黑体" pitchFamily="49" charset="-122"/>
              </a:rPr>
              <a:t>用途：除去有机溶剂中少量的醇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663300"/>
                </a:solidFill>
                <a:ea typeface="黑体" pitchFamily="49" charset="-122"/>
              </a:rPr>
              <a:t>           将醇与其它有机物分开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663300"/>
                </a:solidFill>
                <a:ea typeface="黑体" pitchFamily="49" charset="-122"/>
              </a:rPr>
              <a:t>危害：不可用</a:t>
            </a:r>
            <a:r>
              <a:rPr lang="en-US" altLang="zh-CN" sz="2000" b="1" dirty="0">
                <a:solidFill>
                  <a:srgbClr val="663300"/>
                </a:solidFill>
                <a:ea typeface="黑体" pitchFamily="49" charset="-122"/>
              </a:rPr>
              <a:t>MgCl</a:t>
            </a:r>
            <a:r>
              <a:rPr lang="en-US" altLang="zh-CN" sz="2000" b="1" baseline="-25000" dirty="0">
                <a:solidFill>
                  <a:srgbClr val="663300"/>
                </a:solidFill>
                <a:ea typeface="黑体" pitchFamily="49" charset="-122"/>
              </a:rPr>
              <a:t>2</a:t>
            </a:r>
            <a:r>
              <a:rPr lang="zh-CN" altLang="en-US" sz="2000" b="1" dirty="0">
                <a:solidFill>
                  <a:srgbClr val="663300"/>
                </a:solidFill>
                <a:ea typeface="黑体" pitchFamily="49" charset="-122"/>
              </a:rPr>
              <a:t>、</a:t>
            </a:r>
            <a:r>
              <a:rPr lang="en-US" altLang="zh-CN" sz="2000" b="1" dirty="0">
                <a:solidFill>
                  <a:srgbClr val="663300"/>
                </a:solidFill>
                <a:ea typeface="黑体" pitchFamily="49" charset="-122"/>
              </a:rPr>
              <a:t>CaCl</a:t>
            </a:r>
            <a:r>
              <a:rPr lang="en-US" altLang="zh-CN" sz="2000" b="1" baseline="-25000" dirty="0">
                <a:solidFill>
                  <a:srgbClr val="663300"/>
                </a:solidFill>
                <a:ea typeface="黑体" pitchFamily="49" charset="-122"/>
              </a:rPr>
              <a:t>2</a:t>
            </a:r>
            <a:r>
              <a:rPr lang="zh-CN" altLang="en-US" sz="2000" b="1" dirty="0">
                <a:solidFill>
                  <a:srgbClr val="663300"/>
                </a:solidFill>
                <a:ea typeface="黑体" pitchFamily="49" charset="-122"/>
              </a:rPr>
              <a:t>、</a:t>
            </a:r>
            <a:r>
              <a:rPr lang="en-US" altLang="zh-CN" sz="2000" b="1" dirty="0">
                <a:solidFill>
                  <a:srgbClr val="663300"/>
                </a:solidFill>
                <a:ea typeface="黑体" pitchFamily="49" charset="-122"/>
              </a:rPr>
              <a:t>CuSO</a:t>
            </a:r>
            <a:r>
              <a:rPr lang="en-US" altLang="zh-CN" sz="2000" b="1" baseline="-25000" dirty="0">
                <a:solidFill>
                  <a:srgbClr val="663300"/>
                </a:solidFill>
                <a:ea typeface="黑体" pitchFamily="49" charset="-122"/>
              </a:rPr>
              <a:t>4</a:t>
            </a:r>
            <a:r>
              <a:rPr lang="zh-CN" altLang="en-US" sz="2000" b="1" dirty="0">
                <a:solidFill>
                  <a:srgbClr val="663300"/>
                </a:solidFill>
                <a:ea typeface="黑体" pitchFamily="49" charset="-122"/>
              </a:rPr>
              <a:t>等来干燥低级醇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3B3235-A897-4D48-ABCF-67836B6E53AA}"/>
              </a:ext>
            </a:extLst>
          </p:cNvPr>
          <p:cNvSpPr txBox="1"/>
          <p:nvPr/>
        </p:nvSpPr>
        <p:spPr>
          <a:xfrm>
            <a:off x="539552" y="548680"/>
            <a:ext cx="4572000" cy="354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、结晶醇的形成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F8289A-4A73-4C3E-BB60-C76D8DF49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68"/>
          <a:stretch/>
        </p:blipFill>
        <p:spPr>
          <a:xfrm>
            <a:off x="3013798" y="2462785"/>
            <a:ext cx="5466213" cy="1328779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29B35-810C-430F-AD03-8279C4B0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6900-4341-4816-8A16-7FF219E67250}" type="datetime11">
              <a:rPr lang="zh-CN" altLang="en-US" smtClean="0"/>
              <a:t>13:45:29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6DAF0D-5E14-48C9-ACDB-5A64AABD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Text Box 4">
            <a:extLst>
              <a:ext uri="{FF2B5EF4-FFF2-40B4-BE49-F238E27FC236}">
                <a16:creationId xmlns:a16="http://schemas.microsoft.com/office/drawing/2014/main" id="{EEAFE80C-318F-44E5-8401-3888E5B73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73016"/>
            <a:ext cx="8208143" cy="242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分子中的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C—O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键和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O—H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键都是强的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极性键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，这是醇易于发生反应的两个部位。 又由于受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-OH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吸电子效应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(-I)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的影响，使得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α-H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l-GR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β-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具有一定的活性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。除此之外，羟基氧上有孤对电子，可以作为碱或亲核试剂，所以醇的反应都发生在这五个部位上。</a:t>
            </a:r>
            <a:r>
              <a:rPr lang="zh-CN" altLang="en-US" sz="2400" b="1" dirty="0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5D03BF90-9E7F-42C2-A075-69AE9F58D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76250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楷体" panose="02010609060101010101" pitchFamily="49" charset="-122"/>
                <a:cs typeface="Times New Roman" panose="02020603050405020304" pitchFamily="18" charset="0"/>
              </a:rPr>
              <a:t>三、醇的化学性质</a:t>
            </a:r>
          </a:p>
        </p:txBody>
      </p:sp>
      <p:graphicFrame>
        <p:nvGraphicFramePr>
          <p:cNvPr id="101382" name="Object 6">
            <a:extLst>
              <a:ext uri="{FF2B5EF4-FFF2-40B4-BE49-F238E27FC236}">
                <a16:creationId xmlns:a16="http://schemas.microsoft.com/office/drawing/2014/main" id="{4B0AE2B3-2452-4326-8A0D-E33967AE2217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618466442"/>
              </p:ext>
            </p:extLst>
          </p:nvPr>
        </p:nvGraphicFramePr>
        <p:xfrm>
          <a:off x="1403350" y="1268760"/>
          <a:ext cx="5614988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CS ChemDraw Drawing" r:id="rId3" imgW="3230382" imgH="1043563" progId="ChemDraw.Document.6.0">
                  <p:embed/>
                </p:oleObj>
              </mc:Choice>
              <mc:Fallback>
                <p:oleObj name="CS ChemDraw Drawing" r:id="rId3" imgW="3230382" imgH="1043563" progId="ChemDraw.Document.6.0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268760"/>
                        <a:ext cx="5614988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B1318-85CE-421C-B888-58EB1B47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61F182-753D-435F-944C-6BB3A0FDF7FA}" type="datetime11">
              <a:rPr lang="zh-CN" altLang="en-US" smtClean="0"/>
              <a:t>13:45:29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719132-F551-4F6E-91B3-9C21A647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A1893-B62E-4984-8E94-21EE1D3EF9F3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1013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2DB2FCE-BF8B-4B83-B5C6-5F39E94DD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 b="1">
              <a:latin typeface="宋体" panose="02010600030101010101" pitchFamily="2" charset="-122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F3D9EC18-67E7-48F2-A4AA-3B8D1D459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、与活泼金属的反应（</a:t>
            </a:r>
            <a:r>
              <a:rPr lang="zh-CN" altLang="en-US" sz="2400" b="1" dirty="0">
                <a:solidFill>
                  <a:srgbClr val="663300"/>
                </a:solidFill>
                <a:ea typeface="黑体" panose="02010609060101010101" pitchFamily="49" charset="-122"/>
              </a:rPr>
              <a:t>酸性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8448" name="Object 16">
            <a:extLst>
              <a:ext uri="{FF2B5EF4-FFF2-40B4-BE49-F238E27FC236}">
                <a16:creationId xmlns:a16="http://schemas.microsoft.com/office/drawing/2014/main" id="{C7C8F2E5-AA54-4539-950B-A210C604ED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196975"/>
          <a:ext cx="72009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9" name="CS ChemDraw Drawing" r:id="rId3" imgW="4233213" imgH="595473" progId="ChemDraw.Document.6.0">
                  <p:embed/>
                </p:oleObj>
              </mc:Choice>
              <mc:Fallback>
                <p:oleObj name="CS ChemDraw Drawing" r:id="rId3" imgW="4233213" imgH="595473" progId="ChemDraw.Document.6.0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96975"/>
                        <a:ext cx="72009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Rectangle 17">
            <a:extLst>
              <a:ext uri="{FF2B5EF4-FFF2-40B4-BE49-F238E27FC236}">
                <a16:creationId xmlns:a16="http://schemas.microsoft.com/office/drawing/2014/main" id="{2A30F948-96AE-4EE9-A39D-6E43E0FC7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2435225"/>
            <a:ext cx="8747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/>
              <a:t>    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与醇的反应比与水的反应缓慢的多，反应所生成的热量不足以使氢气自燃，故常利用醇与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的反应销毁残余的金属钠，而不发生燃烧和爆炸。</a:t>
            </a:r>
          </a:p>
        </p:txBody>
      </p:sp>
      <p:sp>
        <p:nvSpPr>
          <p:cNvPr id="18450" name="Rectangle 18">
            <a:extLst>
              <a:ext uri="{FF2B5EF4-FFF2-40B4-BE49-F238E27FC236}">
                <a16:creationId xmlns:a16="http://schemas.microsoft.com/office/drawing/2014/main" id="{4B2FB484-86E1-4DEA-A1F1-68191C97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3835400"/>
            <a:ext cx="679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 baseline="30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的碱性比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OH</a:t>
            </a:r>
            <a:r>
              <a:rPr lang="en-US" altLang="zh-CN" sz="2400" b="1" baseline="30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强，所以醇钠极易水解。</a:t>
            </a:r>
          </a:p>
        </p:txBody>
      </p:sp>
      <p:graphicFrame>
        <p:nvGraphicFramePr>
          <p:cNvPr id="18451" name="Object 19">
            <a:extLst>
              <a:ext uri="{FF2B5EF4-FFF2-40B4-BE49-F238E27FC236}">
                <a16:creationId xmlns:a16="http://schemas.microsoft.com/office/drawing/2014/main" id="{3F51A3D9-4F7C-4A26-9373-FF377C1583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437063"/>
          <a:ext cx="748823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" name="CS ChemDraw Drawing" r:id="rId5" imgW="4038315" imgH="467525" progId="ChemDraw.Document.6.0">
                  <p:embed/>
                </p:oleObj>
              </mc:Choice>
              <mc:Fallback>
                <p:oleObj name="CS ChemDraw Drawing" r:id="rId5" imgW="4038315" imgH="467525" progId="ChemDraw.Document.6.0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37063"/>
                        <a:ext cx="7488237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Rectangle 20">
            <a:extLst>
              <a:ext uri="{FF2B5EF4-FFF2-40B4-BE49-F238E27FC236}">
                <a16:creationId xmlns:a16="http://schemas.microsoft.com/office/drawing/2014/main" id="{B50DD59A-332C-46E9-A57C-A5C8C7CD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645150"/>
            <a:ext cx="8496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醇的反应活性：  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OH  &gt; 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伯醇（乙醇） 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 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仲醇  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 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叔醇</a:t>
            </a:r>
          </a:p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pKa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  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15.09           15.93                              &gt; 19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AF92D1-FAAC-426E-9712-78DBFBDC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D5EAD9-BBF1-4022-9BDD-9163DE827AE0}" type="datetime11">
              <a:rPr lang="zh-CN" altLang="en-US" smtClean="0"/>
              <a:t>13:45:29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F11332-3605-4668-A8DC-3906E8D2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32D1E7-9F08-466C-940B-8BAE62D2D47C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49" grpId="0"/>
      <p:bldP spid="18450" grpId="0"/>
      <p:bldP spid="184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2" name="Text Box 10">
            <a:extLst>
              <a:ext uri="{FF2B5EF4-FFF2-40B4-BE49-F238E27FC236}">
                <a16:creationId xmlns:a16="http://schemas.microsoft.com/office/drawing/2014/main" id="{53C64622-E183-42C8-ACC8-B67DDCD22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57563"/>
            <a:ext cx="82804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醇钠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RONa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是有机合成中常用的碱性试剂。醇钠的用途：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醇钠在有机合成中用作碱性试剂，其碱性比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NaOH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还强。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醇钠也常作分子中引入烷氧基（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RO-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）的亲核试剂。</a:t>
            </a:r>
          </a:p>
        </p:txBody>
      </p:sp>
      <p:sp>
        <p:nvSpPr>
          <p:cNvPr id="95244" name="Rectangle 12">
            <a:extLst>
              <a:ext uri="{FF2B5EF4-FFF2-40B4-BE49-F238E27FC236}">
                <a16:creationId xmlns:a16="http://schemas.microsoft.com/office/drawing/2014/main" id="{F0772DE8-65CD-431E-9DF0-175F23B28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85788"/>
            <a:ext cx="8243888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羟基的氢原子活性取决于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O—H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键的断裂难易程度。叔醇羟基的氧受到三个供电子基团（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）的影响，使氧原子上的电子云密度较高，氢原子和氧原子结合得也较牢。而伯醇羟基的氧原子只受到一个供电子基团（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）的影响，使氧原子上的电子云密度较低，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O—H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的氢受到的束缚较小，所以易被取代。</a:t>
            </a:r>
          </a:p>
        </p:txBody>
      </p:sp>
      <p:sp>
        <p:nvSpPr>
          <p:cNvPr id="95245" name="Rectangle 13">
            <a:extLst>
              <a:ext uri="{FF2B5EF4-FFF2-40B4-BE49-F238E27FC236}">
                <a16:creationId xmlns:a16="http://schemas.microsoft.com/office/drawing/2014/main" id="{64AA6ADC-2CEA-477A-A8BB-C70293D82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17" y="4725144"/>
            <a:ext cx="86693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醇还可与其它活泼金属反应：如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Mg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，生成醇镁、醇铝。</a:t>
            </a:r>
          </a:p>
        </p:txBody>
      </p:sp>
      <p:graphicFrame>
        <p:nvGraphicFramePr>
          <p:cNvPr id="95246" name="Object 14">
            <a:extLst>
              <a:ext uri="{FF2B5EF4-FFF2-40B4-BE49-F238E27FC236}">
                <a16:creationId xmlns:a16="http://schemas.microsoft.com/office/drawing/2014/main" id="{8A968CB3-21C5-429C-A343-9CAA76DEA2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300663"/>
          <a:ext cx="6840538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CS ChemDraw Drawing" r:id="rId3" imgW="4425411" imgH="807371" progId="ChemDraw.Document.6.0">
                  <p:embed/>
                </p:oleObj>
              </mc:Choice>
              <mc:Fallback>
                <p:oleObj name="CS ChemDraw Drawing" r:id="rId3" imgW="4425411" imgH="807371" progId="ChemDraw.Document.6.0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300663"/>
                        <a:ext cx="6840538" cy="124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9D9E1A-C269-4C37-8223-3AE98069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3953F4-F25E-4135-8FE8-A10CDDC7C3A5}" type="datetime11">
              <a:rPr lang="zh-CN" altLang="en-US" smtClean="0"/>
              <a:t>13:45:29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DF42B89-3772-43A6-9A9C-0AAFB2F1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5E08E-609D-4332-BD04-39647BEDC590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2" grpId="0"/>
      <p:bldP spid="95244" grpId="0"/>
      <p:bldP spid="952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495300" y="3573016"/>
            <a:ext cx="81534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这个反应所用的卤代烃一般是伯卤代烷、烯丙基卤代烃和苄基卤代烃。仲、叔卤代烷与醇钠反应时，主要发生消除反应生成烯烃。</a:t>
            </a:r>
          </a:p>
        </p:txBody>
      </p:sp>
      <p:sp>
        <p:nvSpPr>
          <p:cNvPr id="2" name="Rectangle 67">
            <a:extLst>
              <a:ext uri="{FF2B5EF4-FFF2-40B4-BE49-F238E27FC236}">
                <a16:creationId xmlns:a16="http://schemas.microsoft.com/office/drawing/2014/main" id="{3D3CC6AE-57C2-4424-BAE5-737B4DFC3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369395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36D85A5-D7DA-4A88-B288-469FBD8EA7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313" y="5028957"/>
          <a:ext cx="8941374" cy="149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4" name="CS ChemDraw Drawing" r:id="rId4" imgW="6668619" imgH="1107537" progId="ChemDraw.Document.6.0">
                  <p:embed/>
                </p:oleObj>
              </mc:Choice>
              <mc:Fallback>
                <p:oleObj name="CS ChemDraw Drawing" r:id="rId4" imgW="6668619" imgH="1107537" progId="ChemDraw.Document.6.0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B36D85A5-D7DA-4A88-B288-469FBD8EA7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13" y="5028957"/>
                        <a:ext cx="8941374" cy="1496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7">
            <a:extLst>
              <a:ext uri="{FF2B5EF4-FFF2-40B4-BE49-F238E27FC236}">
                <a16:creationId xmlns:a16="http://schemas.microsoft.com/office/drawing/2014/main" id="{01992118-40E4-48D1-AA32-D909A7E94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204621"/>
            <a:ext cx="8610600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卤代烷与醇钠作用，卤原子被烷氧基取代而生成醚，这种制备混合醚的方法称为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Williamson</a:t>
            </a: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醚合成法。</a:t>
            </a: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FE77120C-FC8F-4BCB-B131-51EA3717B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4123"/>
            <a:ext cx="72831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卤代烃与醇钠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RONa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反应（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Williamson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醚合成法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graphicFrame>
        <p:nvGraphicFramePr>
          <p:cNvPr id="32" name="Object 16">
            <a:extLst>
              <a:ext uri="{FF2B5EF4-FFF2-40B4-BE49-F238E27FC236}">
                <a16:creationId xmlns:a16="http://schemas.microsoft.com/office/drawing/2014/main" id="{C95128F9-D60D-4440-9217-FA162FE1F9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251198"/>
          <a:ext cx="51847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5" name="CS ChemDraw Drawing" r:id="rId6" imgW="3320543" imgH="444581" progId="ChemDraw.Document.6.0">
                  <p:embed/>
                </p:oleObj>
              </mc:Choice>
              <mc:Fallback>
                <p:oleObj name="CS ChemDraw Drawing" r:id="rId6" imgW="3320543" imgH="444581" progId="ChemDraw.Document.6.0">
                  <p:embed/>
                  <p:pic>
                    <p:nvPicPr>
                      <p:cNvPr id="32" name="Object 16">
                        <a:extLst>
                          <a:ext uri="{FF2B5EF4-FFF2-40B4-BE49-F238E27FC236}">
                            <a16:creationId xmlns:a16="http://schemas.microsoft.com/office/drawing/2014/main" id="{C95128F9-D60D-4440-9217-FA162FE1F9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251198"/>
                        <a:ext cx="51847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516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Text Box 4">
            <a:extLst>
              <a:ext uri="{FF2B5EF4-FFF2-40B4-BE49-F238E27FC236}">
                <a16:creationId xmlns:a16="http://schemas.microsoft.com/office/drawing/2014/main" id="{F709181F-E40E-47CC-AD3E-7C59751A3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663300"/>
                </a:solidFill>
                <a:ea typeface="黑体" panose="02010609060101010101" pitchFamily="49" charset="-122"/>
              </a:rPr>
              <a:t>碱性</a:t>
            </a:r>
          </a:p>
        </p:txBody>
      </p:sp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A6ED7608-E064-4EEC-89FD-6D386EFDDA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1219200"/>
          <a:ext cx="13716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1" name="CS ChemDraw Drawing" r:id="rId3" imgW="662040" imgH="351000" progId="ChemDraw.Document.6.0">
                  <p:embed/>
                </p:oleObj>
              </mc:Choice>
              <mc:Fallback>
                <p:oleObj name="CS ChemDraw Drawing" r:id="rId3" imgW="662040" imgH="351000" progId="ChemDraw.Document.6.0">
                  <p:embed/>
                  <p:pic>
                    <p:nvPicPr>
                      <p:cNvPr id="70661" name="Object 5">
                        <a:extLst>
                          <a:ext uri="{FF2B5EF4-FFF2-40B4-BE49-F238E27FC236}">
                            <a16:creationId xmlns:a16="http://schemas.microsoft.com/office/drawing/2014/main" id="{A6ED7608-E064-4EEC-89FD-6D386EFDDA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19200"/>
                        <a:ext cx="13716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2">
            <a:extLst>
              <a:ext uri="{FF2B5EF4-FFF2-40B4-BE49-F238E27FC236}">
                <a16:creationId xmlns:a16="http://schemas.microsoft.com/office/drawing/2014/main" id="{FCFD6C94-92DF-4ECF-8CD5-D2422A897F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2538" y="2057400"/>
          <a:ext cx="389731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2" name="CS ChemDraw Drawing" r:id="rId5" imgW="2438085" imgH="505703" progId="ChemDraw.Document.6.0">
                  <p:embed/>
                </p:oleObj>
              </mc:Choice>
              <mc:Fallback>
                <p:oleObj name="CS ChemDraw Drawing" r:id="rId5" imgW="2438085" imgH="505703" progId="ChemDraw.Document.6.0">
                  <p:embed/>
                  <p:pic>
                    <p:nvPicPr>
                      <p:cNvPr id="70662" name="Object 2">
                        <a:extLst>
                          <a:ext uri="{FF2B5EF4-FFF2-40B4-BE49-F238E27FC236}">
                            <a16:creationId xmlns:a16="http://schemas.microsoft.com/office/drawing/2014/main" id="{FCFD6C94-92DF-4ECF-8CD5-D2422A897F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057400"/>
                        <a:ext cx="3897312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3">
            <a:extLst>
              <a:ext uri="{FF2B5EF4-FFF2-40B4-BE49-F238E27FC236}">
                <a16:creationId xmlns:a16="http://schemas.microsoft.com/office/drawing/2014/main" id="{3B248173-EC01-4909-958E-E9BD864BCF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962400"/>
          <a:ext cx="417512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3" name="CS ChemDraw Drawing" r:id="rId7" imgW="2607358" imgH="507293" progId="ChemDraw.Document.6.0">
                  <p:embed/>
                </p:oleObj>
              </mc:Choice>
              <mc:Fallback>
                <p:oleObj name="CS ChemDraw Drawing" r:id="rId7" imgW="2607358" imgH="507293" progId="ChemDraw.Document.6.0">
                  <p:embed/>
                  <p:pic>
                    <p:nvPicPr>
                      <p:cNvPr id="70663" name="Object 3">
                        <a:extLst>
                          <a:ext uri="{FF2B5EF4-FFF2-40B4-BE49-F238E27FC236}">
                            <a16:creationId xmlns:a16="http://schemas.microsoft.com/office/drawing/2014/main" id="{3B248173-EC01-4909-958E-E9BD864BCF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62400"/>
                        <a:ext cx="417512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4" name="TextBox 4">
            <a:extLst>
              <a:ext uri="{FF2B5EF4-FFF2-40B4-BE49-F238E27FC236}">
                <a16:creationId xmlns:a16="http://schemas.microsoft.com/office/drawing/2014/main" id="{F402EC71-C054-4F3D-A592-A86CB1712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4196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1"/>
                </a:solidFill>
              </a:rPr>
              <a:t>Boron trifluoride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70665" name="Rectangle 9">
            <a:extLst>
              <a:ext uri="{FF2B5EF4-FFF2-40B4-BE49-F238E27FC236}">
                <a16:creationId xmlns:a16="http://schemas.microsoft.com/office/drawing/2014/main" id="{AD7F2848-6AAD-4A6A-8081-F7C9F3D21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438400"/>
            <a:ext cx="457200" cy="457200"/>
          </a:xfrm>
          <a:prstGeom prst="rect">
            <a:avLst/>
          </a:prstGeom>
          <a:noFill/>
          <a:ln w="2857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6" name="AutoShape 10">
            <a:extLst>
              <a:ext uri="{FF2B5EF4-FFF2-40B4-BE49-F238E27FC236}">
                <a16:creationId xmlns:a16="http://schemas.microsoft.com/office/drawing/2014/main" id="{CFE02B7C-9249-4376-8710-7A9EE946ADEA}"/>
              </a:ext>
            </a:extLst>
          </p:cNvPr>
          <p:cNvSpPr>
            <a:spLocks/>
          </p:cNvSpPr>
          <p:nvPr/>
        </p:nvSpPr>
        <p:spPr bwMode="auto">
          <a:xfrm>
            <a:off x="5715000" y="3048000"/>
            <a:ext cx="2133600" cy="419100"/>
          </a:xfrm>
          <a:prstGeom prst="accentCallout1">
            <a:avLst>
              <a:gd name="adj1" fmla="val 27273"/>
              <a:gd name="adj2" fmla="val -3569"/>
              <a:gd name="adj3" fmla="val -54546"/>
              <a:gd name="adj4" fmla="val -28569"/>
            </a:avLst>
          </a:prstGeom>
          <a:noFill/>
          <a:ln w="2857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solidFill>
                  <a:srgbClr val="990099"/>
                </a:solidFill>
                <a:ea typeface="黑体" panose="02010609060101010101" pitchFamily="49" charset="-122"/>
              </a:rPr>
              <a:t>好的离去基团</a:t>
            </a:r>
          </a:p>
        </p:txBody>
      </p:sp>
      <p:sp>
        <p:nvSpPr>
          <p:cNvPr id="70667" name="Rectangle 11">
            <a:extLst>
              <a:ext uri="{FF2B5EF4-FFF2-40B4-BE49-F238E27FC236}">
                <a16:creationId xmlns:a16="http://schemas.microsoft.com/office/drawing/2014/main" id="{BC05D0A0-D1CD-43E6-B6B8-0767AF12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381500"/>
            <a:ext cx="762000" cy="457200"/>
          </a:xfrm>
          <a:prstGeom prst="rect">
            <a:avLst/>
          </a:prstGeom>
          <a:noFill/>
          <a:ln w="2857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AutoShape 12">
            <a:extLst>
              <a:ext uri="{FF2B5EF4-FFF2-40B4-BE49-F238E27FC236}">
                <a16:creationId xmlns:a16="http://schemas.microsoft.com/office/drawing/2014/main" id="{CDCA9C49-3F13-4545-A311-B9565AA5E2AC}"/>
              </a:ext>
            </a:extLst>
          </p:cNvPr>
          <p:cNvSpPr>
            <a:spLocks/>
          </p:cNvSpPr>
          <p:nvPr/>
        </p:nvSpPr>
        <p:spPr bwMode="auto">
          <a:xfrm>
            <a:off x="5943600" y="4991100"/>
            <a:ext cx="2133600" cy="419100"/>
          </a:xfrm>
          <a:prstGeom prst="accentCallout1">
            <a:avLst>
              <a:gd name="adj1" fmla="val 27273"/>
              <a:gd name="adj2" fmla="val -3569"/>
              <a:gd name="adj3" fmla="val -54546"/>
              <a:gd name="adj4" fmla="val -28569"/>
            </a:avLst>
          </a:prstGeom>
          <a:noFill/>
          <a:ln w="2857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solidFill>
                  <a:srgbClr val="990099"/>
                </a:solidFill>
                <a:ea typeface="黑体" panose="02010609060101010101" pitchFamily="49" charset="-122"/>
              </a:rPr>
              <a:t>好的离去基团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" grpId="0" animBg="1"/>
      <p:bldP spid="706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44E581CF-3740-43D6-8F2B-F85BEBEDC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836613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、与氢卤酸反应（制卤代烃的重要方法）</a:t>
            </a:r>
            <a:r>
              <a:rPr lang="zh-CN" altLang="en-US" sz="2400" b="1" dirty="0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E68523C1-047D-4987-BFC1-2162BA3D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4" y="4494867"/>
            <a:ext cx="882047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反应速度与氢卤酸的活性和醇的结构有关。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HX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的反应活性：   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HI  &gt;  HBr  &gt;  HCl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醇的活性次序：   烯丙式醇 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叔醇 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仲醇 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伯醇 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 CH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OH</a:t>
            </a:r>
          </a:p>
        </p:txBody>
      </p:sp>
      <p:graphicFrame>
        <p:nvGraphicFramePr>
          <p:cNvPr id="18436" name="Object 8">
            <a:extLst>
              <a:ext uri="{FF2B5EF4-FFF2-40B4-BE49-F238E27FC236}">
                <a16:creationId xmlns:a16="http://schemas.microsoft.com/office/drawing/2014/main" id="{37311914-6928-406A-BEAA-EC1229AA61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879255"/>
              </p:ext>
            </p:extLst>
          </p:nvPr>
        </p:nvGraphicFramePr>
        <p:xfrm>
          <a:off x="2232025" y="1594906"/>
          <a:ext cx="46799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0" name="CS ChemDraw Drawing" r:id="rId3" imgW="2587383" imgH="220806" progId="ChemDraw.Document.6.0">
                  <p:embed/>
                </p:oleObj>
              </mc:Choice>
              <mc:Fallback>
                <p:oleObj name="CS ChemDraw Drawing" r:id="rId3" imgW="2587383" imgH="220806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1594906"/>
                        <a:ext cx="467995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>
            <a:extLst>
              <a:ext uri="{FF2B5EF4-FFF2-40B4-BE49-F238E27FC236}">
                <a16:creationId xmlns:a16="http://schemas.microsoft.com/office/drawing/2014/main" id="{D9167EFA-9E18-49B4-B72A-D6FC6B2F3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597028"/>
              </p:ext>
            </p:extLst>
          </p:nvPr>
        </p:nvGraphicFramePr>
        <p:xfrm>
          <a:off x="395288" y="2345794"/>
          <a:ext cx="8120062" cy="1731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1" name="CS ChemDraw Drawing" r:id="rId5" imgW="4934249" imgH="1051121" progId="ChemDraw.Document.6.0">
                  <p:embed/>
                </p:oleObj>
              </mc:Choice>
              <mc:Fallback>
                <p:oleObj name="CS ChemDraw Drawing" r:id="rId5" imgW="4934249" imgH="1051121" progId="ChemDraw.Document.6.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345794"/>
                        <a:ext cx="8120062" cy="1731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A2406D-4F5F-4CC0-9910-26E4E1E5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22741D-7678-43AD-A813-82ECA983227A}" type="datetime11">
              <a:rPr lang="zh-CN" altLang="en-US" smtClean="0"/>
              <a:t>13:45:29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432FD4C-4B30-4376-9924-1AD250B5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C7430-93AC-4C52-8238-5B505FA78C90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B52FE9F5-B3BB-46E8-B9BD-F4AE1243B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648"/>
            <a:ext cx="8497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醇与卢卡斯（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Lucas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）试剂（浓盐酸和无水氯化锌）的反应：</a:t>
            </a:r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FAA6C111-5FF9-4E54-8A58-B99062D9C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24400"/>
            <a:ext cx="86423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76225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400" b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Lucas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试剂可用于区别伯、仲、叔醇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，但一般仅适用于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3-6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个碳原子的醇。原因： 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1-2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个碳的产物（卤代烷）的沸点低，易挥发。大于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个碳的醇（苄醇除外）不溶于卢卡斯试剂，易混淆实验现象。</a:t>
            </a:r>
          </a:p>
        </p:txBody>
      </p:sp>
      <p:graphicFrame>
        <p:nvGraphicFramePr>
          <p:cNvPr id="21517" name="Object 13">
            <a:extLst>
              <a:ext uri="{FF2B5EF4-FFF2-40B4-BE49-F238E27FC236}">
                <a16:creationId xmlns:a16="http://schemas.microsoft.com/office/drawing/2014/main" id="{AF3F0127-C522-44F8-8659-47935BECD7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981075"/>
          <a:ext cx="7129462" cy="374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CS ChemDraw Drawing" r:id="rId3" imgW="5167478" imgH="2710943" progId="ChemDraw.Document.6.0">
                  <p:embed/>
                </p:oleObj>
              </mc:Choice>
              <mc:Fallback>
                <p:oleObj name="CS ChemDraw Drawing" r:id="rId3" imgW="5167478" imgH="2710943" progId="ChemDraw.Document.6.0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81075"/>
                        <a:ext cx="7129462" cy="374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8739D1-1427-411A-AB77-55C434E7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308377-7436-4A4C-9D88-1986A35115D0}" type="datetime11">
              <a:rPr lang="zh-CN" altLang="en-US" smtClean="0"/>
              <a:t>13:45:29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E7B5294-2425-4FEF-84E7-32345240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46F00-5185-47D0-8A2F-A099592D17D9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>
            <a:extLst>
              <a:ext uri="{FF2B5EF4-FFF2-40B4-BE49-F238E27FC236}">
                <a16:creationId xmlns:a16="http://schemas.microsoft.com/office/drawing/2014/main" id="{383E3898-58EB-4A95-A1F7-622AB7D77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6923"/>
            <a:ext cx="8893175" cy="100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醇与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HX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的反应为亲核取代反应，伯醇为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历程，叔醇、烯丙醇为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历程，仲醇多为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历程。</a:t>
            </a:r>
          </a:p>
        </p:txBody>
      </p:sp>
      <p:sp>
        <p:nvSpPr>
          <p:cNvPr id="105482" name="Text Box 10">
            <a:extLst>
              <a:ext uri="{FF2B5EF4-FFF2-40B4-BE49-F238E27FC236}">
                <a16:creationId xmlns:a16="http://schemas.microsoft.com/office/drawing/2014/main" id="{A7394B5D-B7A6-409D-A2C1-D0FD10888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1603375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S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  </a:t>
            </a:r>
            <a:r>
              <a:rPr kumimoji="1" lang="zh-CN" altLang="en-US" sz="2400" b="1">
                <a:solidFill>
                  <a:srgbClr val="CC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烯丙醇、苄醇、叔醇、仲醇。</a:t>
            </a:r>
          </a:p>
        </p:txBody>
      </p:sp>
      <p:sp>
        <p:nvSpPr>
          <p:cNvPr id="105483" name="Text Box 11">
            <a:extLst>
              <a:ext uri="{FF2B5EF4-FFF2-40B4-BE49-F238E27FC236}">
                <a16:creationId xmlns:a16="http://schemas.microsoft.com/office/drawing/2014/main" id="{F31AC492-262C-4D9F-9C6D-2FE829001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876925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这是因为按</a:t>
            </a:r>
            <a:r>
              <a:rPr kumimoji="1"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机理进行反应时，可能发生分子重排的结果。</a:t>
            </a:r>
          </a:p>
        </p:txBody>
      </p:sp>
      <p:graphicFrame>
        <p:nvGraphicFramePr>
          <p:cNvPr id="105487" name="Object 15">
            <a:extLst>
              <a:ext uri="{FF2B5EF4-FFF2-40B4-BE49-F238E27FC236}">
                <a16:creationId xmlns:a16="http://schemas.microsoft.com/office/drawing/2014/main" id="{3E22684F-531D-4F0B-A2AC-9DE8A9C99BB0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687388" y="2565400"/>
          <a:ext cx="7767637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CS ChemDraw Drawing" r:id="rId3" imgW="5047084" imgH="1901682" progId="ChemDraw.Document.6.0">
                  <p:embed/>
                </p:oleObj>
              </mc:Choice>
              <mc:Fallback>
                <p:oleObj name="CS ChemDraw Drawing" r:id="rId3" imgW="5047084" imgH="1901682" progId="ChemDraw.Document.6.0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565400"/>
                        <a:ext cx="7767637" cy="292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7E295D-82F0-4682-86F4-9D9BCE5E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D5222B-C371-4275-81DD-D20D835F5B2B}" type="datetime11">
              <a:rPr lang="zh-CN" altLang="en-US" smtClean="0"/>
              <a:t>13:45:29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6785AD6-86E3-4DA2-A41B-1E09CA3F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6C43C8-E148-42A5-8D3E-E286230DF0BB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/>
      <p:bldP spid="105482" grpId="0"/>
      <p:bldP spid="1054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B936D9D1-9498-436D-B42A-F17E60C0297A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323850" y="835942"/>
            <a:ext cx="8569325" cy="511333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醇、酚、醚可看成是水分子中的氢原子被烃基所取代的产物，属烃的含氧衍生物。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通式：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R-OH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脂肪醇；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-R-OH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芳香醇；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-OH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酚；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R-O-R`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脂肪醚、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-O-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芳醚。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如果硫化氢分子中的氢原子被烃基取代，则得到硫醇、硫酚、硫醚。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R-SH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-SH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R-S-R`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EBAF61-1789-41DA-88EC-836B64AF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2243D5-6FEE-4940-A7F4-EA25986B9A0D}" type="datetime11">
              <a:rPr lang="zh-CN" altLang="en-US" smtClean="0"/>
              <a:t>13:45:29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BDD07F-E2F0-4F39-93B7-6EECC7C7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54E9C-BA5E-4534-B38C-D23766008686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9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>
            <a:extLst>
              <a:ext uri="{FF2B5EF4-FFF2-40B4-BE49-F238E27FC236}">
                <a16:creationId xmlns:a16="http://schemas.microsoft.com/office/drawing/2014/main" id="{8BBD4507-EDE7-4929-87F8-D354557E8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860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B. S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b="1" dirty="0">
                <a:solidFill>
                  <a:srgbClr val="CC66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大多数伯醇，且没有重排反应。</a:t>
            </a:r>
          </a:p>
        </p:txBody>
      </p:sp>
      <p:sp>
        <p:nvSpPr>
          <p:cNvPr id="174086" name="Text Box 6">
            <a:extLst>
              <a:ext uri="{FF2B5EF4-FFF2-40B4-BE49-F238E27FC236}">
                <a16:creationId xmlns:a16="http://schemas.microsoft.com/office/drawing/2014/main" id="{EBD07A26-6DAB-4AE4-A498-022C2FE96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5229200"/>
            <a:ext cx="8763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9933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这是因为空间位阻较大，不利于按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历程进行反应。若按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历程进行反应，虽然生成的中间体是稳定性很小的伯碳正离子，反应速率较慢，但因伯碳正离子可重排为稳定的叔碳正离子，故得到的是重排产物。</a:t>
            </a:r>
          </a:p>
        </p:txBody>
      </p:sp>
      <p:graphicFrame>
        <p:nvGraphicFramePr>
          <p:cNvPr id="174087" name="Object 7">
            <a:extLst>
              <a:ext uri="{FF2B5EF4-FFF2-40B4-BE49-F238E27FC236}">
                <a16:creationId xmlns:a16="http://schemas.microsoft.com/office/drawing/2014/main" id="{39F425FD-2204-4961-A648-B78D64293E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836613"/>
          <a:ext cx="75612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9" name="CS ChemDraw Drawing" r:id="rId3" imgW="5330792" imgH="743127" progId="ChemDraw.Document.6.0">
                  <p:embed/>
                </p:oleObj>
              </mc:Choice>
              <mc:Fallback>
                <p:oleObj name="CS ChemDraw Drawing" r:id="rId3" imgW="5330792" imgH="743127" progId="ChemDraw.Document.6.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836613"/>
                        <a:ext cx="756126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8" name="Rectangle 8">
            <a:extLst>
              <a:ext uri="{FF2B5EF4-FFF2-40B4-BE49-F238E27FC236}">
                <a16:creationId xmlns:a16="http://schemas.microsoft.com/office/drawing/2014/main" id="{FC060E57-8A62-4A60-9A6D-B57E6DA9A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1819275"/>
            <a:ext cx="876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β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位上有支链的伯醇、仲醇与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HX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的反应常有重排产物生成。</a:t>
            </a:r>
          </a:p>
        </p:txBody>
      </p:sp>
      <p:graphicFrame>
        <p:nvGraphicFramePr>
          <p:cNvPr id="174090" name="Object 10">
            <a:extLst>
              <a:ext uri="{FF2B5EF4-FFF2-40B4-BE49-F238E27FC236}">
                <a16:creationId xmlns:a16="http://schemas.microsoft.com/office/drawing/2014/main" id="{30A9305D-9D45-4151-9CDE-072003E0D6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107370"/>
              </p:ext>
            </p:extLst>
          </p:nvPr>
        </p:nvGraphicFramePr>
        <p:xfrm>
          <a:off x="1042988" y="2323505"/>
          <a:ext cx="6913562" cy="283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0" name="CS ChemDraw Drawing" r:id="rId5" imgW="4848948" imgH="1986981" progId="ChemDraw.Document.6.0">
                  <p:embed/>
                </p:oleObj>
              </mc:Choice>
              <mc:Fallback>
                <p:oleObj name="CS ChemDraw Drawing" r:id="rId5" imgW="4848948" imgH="1986981" progId="ChemDraw.Document.6.0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23505"/>
                        <a:ext cx="6913562" cy="283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3C25B1-5934-4E50-8BBD-28D2E562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7AD10C-EF5C-4341-96C7-82F6D8E59B66}" type="datetime11">
              <a:rPr lang="zh-CN" altLang="en-US" smtClean="0"/>
              <a:t>13:45:29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498DC8A-B2A5-4481-8ED5-F383F428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116B48-AAFA-4E1E-8ABE-24DF05BB92A0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/>
      <p:bldP spid="174086" grpId="0"/>
      <p:bldP spid="1740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18" name="Text Box 14">
            <a:extLst>
              <a:ext uri="{FF2B5EF4-FFF2-40B4-BE49-F238E27FC236}">
                <a16:creationId xmlns:a16="http://schemas.microsoft.com/office/drawing/2014/main" id="{D1B432CB-7ADA-4BA6-9BAA-B1AED6FEF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49275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、与卤化磷和亚硫酰氯反应 </a:t>
            </a:r>
          </a:p>
        </p:txBody>
      </p:sp>
      <p:graphicFrame>
        <p:nvGraphicFramePr>
          <p:cNvPr id="175120" name="Object 16">
            <a:extLst>
              <a:ext uri="{FF2B5EF4-FFF2-40B4-BE49-F238E27FC236}">
                <a16:creationId xmlns:a16="http://schemas.microsoft.com/office/drawing/2014/main" id="{C8EE5749-92B1-48F1-8D36-CE96AC7999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557338"/>
          <a:ext cx="72723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9" name="CS ChemDraw Drawing" r:id="rId3" imgW="3977309" imgH="446200" progId="ChemDraw.Document.6.0">
                  <p:embed/>
                </p:oleObj>
              </mc:Choice>
              <mc:Fallback>
                <p:oleObj name="CS ChemDraw Drawing" r:id="rId3" imgW="3977309" imgH="446200" progId="ChemDraw.Document.6.0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57338"/>
                        <a:ext cx="72723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1" name="Object 17">
            <a:extLst>
              <a:ext uri="{FF2B5EF4-FFF2-40B4-BE49-F238E27FC236}">
                <a16:creationId xmlns:a16="http://schemas.microsoft.com/office/drawing/2014/main" id="{D097F3CB-E4C7-4251-B749-EA4FD82E00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781300"/>
          <a:ext cx="67691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0" name="CS ChemDraw Drawing" r:id="rId5" imgW="3538385" imgH="348484" progId="ChemDraw.Document.6.0">
                  <p:embed/>
                </p:oleObj>
              </mc:Choice>
              <mc:Fallback>
                <p:oleObj name="CS ChemDraw Drawing" r:id="rId5" imgW="3538385" imgH="348484" progId="ChemDraw.Document.6.0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81300"/>
                        <a:ext cx="67691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2" name="Object 18">
            <a:extLst>
              <a:ext uri="{FF2B5EF4-FFF2-40B4-BE49-F238E27FC236}">
                <a16:creationId xmlns:a16="http://schemas.microsoft.com/office/drawing/2014/main" id="{9A7F788C-12BA-4D5B-AD19-D499CA4AC1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437063"/>
          <a:ext cx="83883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1" name="CS ChemDraw Drawing" r:id="rId7" imgW="5039526" imgH="376287" progId="ChemDraw.Document.6.0">
                  <p:embed/>
                </p:oleObj>
              </mc:Choice>
              <mc:Fallback>
                <p:oleObj name="CS ChemDraw Drawing" r:id="rId7" imgW="5039526" imgH="376287" progId="ChemDraw.Document.6.0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437063"/>
                        <a:ext cx="83883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4AAE76-FF1A-416B-A90F-29FC17FA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563761-2F30-4C72-9135-F83DC0E6A2CA}" type="datetime11">
              <a:rPr lang="zh-CN" altLang="en-US" smtClean="0"/>
              <a:t>13:45:29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8F571C-E59B-477E-904F-787A12DA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0DFB2C-800D-4531-8F38-04C1005418CA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D9D9EA6F-4541-44AA-8E7B-2938B9DF0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3375"/>
            <a:ext cx="565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与酸反应（成酯反应） 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E9CCB59F-126B-4624-8069-D30753C85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81075"/>
            <a:ext cx="79200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）与无机酸反应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醇与无机含氧酸硫酸、硝酸、磷酸反应生成无机酸酯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27503868-D9DA-4C61-BC4D-82303C1B2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73216"/>
            <a:ext cx="9144000" cy="103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高级醇的硫酸酯是常用的合成洗涤剂之一。如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OSO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ONa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（十二烷基硫酸钠）。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C0AF0-5982-402B-A723-F74DAD69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9E81E1-37E8-4142-A61A-D7183BA3180F}" type="datetime11">
              <a:rPr lang="zh-CN" altLang="en-US" smtClean="0"/>
              <a:t>13:45:29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E40B623-329E-4C41-90FC-F48EA60D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9F62B8-7CF7-486E-99C5-9D8FA2CF52C5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63439F5F-470B-439E-B9E0-3442D4C4B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052125"/>
              </p:ext>
            </p:extLst>
          </p:nvPr>
        </p:nvGraphicFramePr>
        <p:xfrm>
          <a:off x="1371476" y="2237406"/>
          <a:ext cx="45720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5" r:id="rId3" imgW="3508565" imgH="821753" progId="ChemDraw.Document.6.0">
                  <p:embed/>
                </p:oleObj>
              </mc:Choice>
              <mc:Fallback>
                <p:oleObj r:id="rId3" imgW="3508565" imgH="821753" progId="ChemDraw.Document.6.0">
                  <p:embed/>
                  <p:pic>
                    <p:nvPicPr>
                      <p:cNvPr id="1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476" y="2237406"/>
                        <a:ext cx="45720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>
            <a:extLst>
              <a:ext uri="{FF2B5EF4-FFF2-40B4-BE49-F238E27FC236}">
                <a16:creationId xmlns:a16="http://schemas.microsoft.com/office/drawing/2014/main" id="{D0C7C58A-A748-4B53-A5FC-01234676F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6876" y="2466006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990099"/>
                </a:solidFill>
                <a:ea typeface="黑体" pitchFamily="49" charset="-122"/>
              </a:rPr>
              <a:t>某酸某酯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9C3E881F-DA01-430C-9D5C-7058F2966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277271"/>
              </p:ext>
            </p:extLst>
          </p:nvPr>
        </p:nvGraphicFramePr>
        <p:xfrm>
          <a:off x="856251" y="3652242"/>
          <a:ext cx="6454775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6" r:id="rId5" imgW="4613400" imgH="1063800" progId="ChemDraw.Document.6.0">
                  <p:embed/>
                </p:oleObj>
              </mc:Choice>
              <mc:Fallback>
                <p:oleObj r:id="rId5" imgW="4613400" imgH="1063800" progId="ChemDraw.Document.6.0">
                  <p:embed/>
                  <p:pic>
                    <p:nvPicPr>
                      <p:cNvPr id="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251" y="3652242"/>
                        <a:ext cx="6454775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>
            <a:extLst>
              <a:ext uri="{FF2B5EF4-FFF2-40B4-BE49-F238E27FC236}">
                <a16:creationId xmlns:a16="http://schemas.microsoft.com/office/drawing/2014/main" id="{76688440-B4F9-4249-8B56-6EF9173BB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3251" y="3633192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990099"/>
                </a:solidFill>
                <a:ea typeface="黑体" pitchFamily="49" charset="-122"/>
              </a:rPr>
              <a:t>硝酸某酯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3B8A6D16-9C90-4D04-A95A-A57E4104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3251" y="4166592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990099"/>
                </a:solidFill>
                <a:ea typeface="黑体" pitchFamily="49" charset="-122"/>
              </a:rPr>
              <a:t>亚硝酸某酯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F0F64989-5587-4A30-8503-993E6AC83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3251" y="4760317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990099"/>
                </a:solidFill>
                <a:ea typeface="黑体" pitchFamily="49" charset="-122"/>
              </a:rPr>
              <a:t>硫酸氢某酯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/>
      <p:bldP spid="25606" grpId="0"/>
      <p:bldP spid="10" grpId="0"/>
      <p:bldP spid="1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>
            <a:extLst>
              <a:ext uri="{FF2B5EF4-FFF2-40B4-BE49-F238E27FC236}">
                <a16:creationId xmlns:a16="http://schemas.microsoft.com/office/drawing/2014/main" id="{5A54B2B8-F526-479E-AB0A-FD94A72B5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0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）与有机酸反应</a:t>
            </a:r>
          </a:p>
        </p:txBody>
      </p:sp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C2A242FD-5D68-4E66-8C90-E8A5980ADF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981075"/>
          <a:ext cx="7705725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5" name="CS ChemDraw Drawing" r:id="rId3" imgW="5040876" imgH="1557247" progId="ChemDraw.Document.6.0">
                  <p:embed/>
                </p:oleObj>
              </mc:Choice>
              <mc:Fallback>
                <p:oleObj name="CS ChemDraw Drawing" r:id="rId3" imgW="5040876" imgH="1557247" progId="ChemDraw.Document.6.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81075"/>
                        <a:ext cx="7705725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>
            <a:extLst>
              <a:ext uri="{FF2B5EF4-FFF2-40B4-BE49-F238E27FC236}">
                <a16:creationId xmlns:a16="http://schemas.microsoft.com/office/drawing/2014/main" id="{8CC4006B-7B0C-405A-AABB-042B77E53B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581525"/>
          <a:ext cx="69135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6" name="CS ChemDraw Drawing" r:id="rId5" imgW="3424200" imgH="332018" progId="ChemDraw.Document.6.0">
                  <p:embed/>
                </p:oleObj>
              </mc:Choice>
              <mc:Fallback>
                <p:oleObj name="CS ChemDraw Drawing" r:id="rId5" imgW="3424200" imgH="332018" progId="ChemDraw.Document.6.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581525"/>
                        <a:ext cx="691356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995241-A1ED-4213-86BB-094D61AC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00E1E-C854-425B-927B-D5355BE50D41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05421C7-A6B5-4562-9BAF-7EAB43E8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9AC3BE-BA39-4C46-84EC-ED23B14028F0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D956A14A-C9C1-4A72-8008-BD1BBA667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28600"/>
            <a:ext cx="2519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、脱水反应</a:t>
            </a:r>
            <a:endParaRPr lang="zh-CN" altLang="en-US" sz="24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2BCDBCAA-DF5D-4F07-A571-9B232DACA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259832"/>
            <a:ext cx="871264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醇的脱水反应活性：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R-OH  &gt;  2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R-OH  &gt;  1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R-OH</a:t>
            </a:r>
          </a:p>
        </p:txBody>
      </p:sp>
      <p:sp>
        <p:nvSpPr>
          <p:cNvPr id="27657" name="Rectangle 9">
            <a:extLst>
              <a:ext uri="{FF2B5EF4-FFF2-40B4-BE49-F238E27FC236}">
                <a16:creationId xmlns:a16="http://schemas.microsoft.com/office/drawing/2014/main" id="{71AD6949-87C5-41A9-8F39-250BDFCE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758825"/>
            <a:ext cx="8535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醇与催化剂共热即发生脱水反应，随反应条件而异可发生</a:t>
            </a:r>
            <a:r>
              <a:rPr lang="zh-CN" altLang="en-US" sz="2400" b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分子内</a:t>
            </a:r>
            <a:r>
              <a:rPr lang="zh-CN" altLang="en-US" sz="2400" b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sz="2400" b="1">
                <a:solidFill>
                  <a:srgbClr val="FF33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分子间的脱水</a:t>
            </a:r>
            <a:r>
              <a:rPr lang="zh-CN" altLang="en-US" sz="2400" b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反应。</a:t>
            </a:r>
          </a:p>
        </p:txBody>
      </p:sp>
      <p:graphicFrame>
        <p:nvGraphicFramePr>
          <p:cNvPr id="27660" name="Object 12">
            <a:extLst>
              <a:ext uri="{FF2B5EF4-FFF2-40B4-BE49-F238E27FC236}">
                <a16:creationId xmlns:a16="http://schemas.microsoft.com/office/drawing/2014/main" id="{7569DD79-5E1F-4ECD-B260-20DD508CE9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305783"/>
              </p:ext>
            </p:extLst>
          </p:nvPr>
        </p:nvGraphicFramePr>
        <p:xfrm>
          <a:off x="1331913" y="3890094"/>
          <a:ext cx="6192837" cy="263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7" name="CS ChemDraw Drawing" r:id="rId3" imgW="3841529" imgH="1634988" progId="ChemDraw.Document.6.0">
                  <p:embed/>
                </p:oleObj>
              </mc:Choice>
              <mc:Fallback>
                <p:oleObj name="CS ChemDraw Drawing" r:id="rId3" imgW="3841529" imgH="1634988" progId="ChemDraw.Document.6.0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890094"/>
                        <a:ext cx="6192837" cy="263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4DDB99-2E50-4806-9A43-28EDA00C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27A01F-8468-4AFC-89BA-135A8BB1808A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472DBD-4B8E-4727-8E41-4BB8B711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34715F-3ED7-4206-A278-68338C9794F2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7DD23D3-4D8E-4DB4-951A-1D4867B9F8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61176"/>
              </p:ext>
            </p:extLst>
          </p:nvPr>
        </p:nvGraphicFramePr>
        <p:xfrm>
          <a:off x="1809447" y="2376248"/>
          <a:ext cx="5525105" cy="76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8" name="CS ChemDraw Drawing" r:id="rId5" imgW="3573477" imgH="493439" progId="ChemDraw.Document.6.0">
                  <p:embed/>
                </p:oleObj>
              </mc:Choice>
              <mc:Fallback>
                <p:oleObj name="CS ChemDraw Drawing" r:id="rId5" imgW="3573477" imgH="493439" progId="ChemDraw.Document.6.0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F838C569-DF5D-4F2F-A7DB-633111DC85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447" y="2376248"/>
                        <a:ext cx="5525105" cy="7647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>
            <a:extLst>
              <a:ext uri="{FF2B5EF4-FFF2-40B4-BE49-F238E27FC236}">
                <a16:creationId xmlns:a16="http://schemas.microsoft.com/office/drawing/2014/main" id="{4BE13D3D-BFBD-4C4F-8350-CAD526C3C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772816"/>
            <a:ext cx="8535988" cy="45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8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(1)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分子内脱水生成烯烃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2" grpId="0"/>
      <p:bldP spid="27657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026">
            <a:extLst>
              <a:ext uri="{FF2B5EF4-FFF2-40B4-BE49-F238E27FC236}">
                <a16:creationId xmlns:a16="http://schemas.microsoft.com/office/drawing/2014/main" id="{DE9EA535-D008-48A7-996C-C93EE6449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92150"/>
            <a:ext cx="317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醇脱水反应的特点：</a:t>
            </a:r>
            <a:endParaRPr lang="zh-CN" altLang="en-US" sz="2400" b="1" dirty="0">
              <a:solidFill>
                <a:srgbClr val="FF33CC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679" name="Rectangle 1031">
            <a:extLst>
              <a:ext uri="{FF2B5EF4-FFF2-40B4-BE49-F238E27FC236}">
                <a16:creationId xmlns:a16="http://schemas.microsoft.com/office/drawing/2014/main" id="{363F22A5-62C1-4D11-92A8-F1CAFA078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557338"/>
            <a:ext cx="55915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2400" b="1" dirty="0">
                <a:solidFill>
                  <a:srgbClr val="FF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主要产物遵从札依采夫规则，例如：</a:t>
            </a:r>
          </a:p>
        </p:txBody>
      </p:sp>
      <p:graphicFrame>
        <p:nvGraphicFramePr>
          <p:cNvPr id="28680" name="Object 1032">
            <a:extLst>
              <a:ext uri="{FF2B5EF4-FFF2-40B4-BE49-F238E27FC236}">
                <a16:creationId xmlns:a16="http://schemas.microsoft.com/office/drawing/2014/main" id="{1CF8049A-3D1B-4B40-B5E7-07E3C8B7C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420938"/>
          <a:ext cx="8281987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CS ChemDraw Drawing" r:id="rId3" imgW="5365615" imgH="2067691" progId="ChemDraw.Document.6.0">
                  <p:embed/>
                </p:oleObj>
              </mc:Choice>
              <mc:Fallback>
                <p:oleObj name="CS ChemDraw Drawing" r:id="rId3" imgW="5365615" imgH="2067691" progId="ChemDraw.Document.6.0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420938"/>
                        <a:ext cx="8281987" cy="319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4FB13C-AD00-4DF9-9FB2-BD728754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F49315-085C-496E-8D62-C223CD45D0EE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A9AE30-CD1F-488A-B52A-B37C3268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247AEF-52F8-4624-9A29-604D85A9DEAF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4" name="Object 4">
            <a:extLst>
              <a:ext uri="{FF2B5EF4-FFF2-40B4-BE49-F238E27FC236}">
                <a16:creationId xmlns:a16="http://schemas.microsoft.com/office/drawing/2014/main" id="{047AE08E-91F8-4882-85D6-EA97FC447464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469900" y="2349500"/>
          <a:ext cx="8132763" cy="298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5" name="CS ChemDraw Drawing" r:id="rId3" imgW="5159920" imgH="1892504" progId="ChemDraw.Document.6.0">
                  <p:embed/>
                </p:oleObj>
              </mc:Choice>
              <mc:Fallback>
                <p:oleObj name="CS ChemDraw Drawing" r:id="rId3" imgW="5159920" imgH="1892504" progId="ChemDraw.Document.6.0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2349500"/>
                        <a:ext cx="8132763" cy="298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FFE845-96B2-4D74-9004-F1EED943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AD7AE5-5DF3-4BD7-AB99-64C59921CD27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FC156C-7B18-43AB-95F7-24821027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A504C9-7C52-40BF-884F-0D48352DD0A1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07526" name="Text Box 6">
            <a:extLst>
              <a:ext uri="{FF2B5EF4-FFF2-40B4-BE49-F238E27FC236}">
                <a16:creationId xmlns:a16="http://schemas.microsoft.com/office/drawing/2014/main" id="{69D7D237-7AF5-48B0-B5C6-3D38907EB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6841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用硫酸催化脱水时，有重排产物生成，遵循</a:t>
            </a:r>
            <a:r>
              <a:rPr lang="en-US" altLang="zh-CN" sz="2400" b="1">
                <a:solidFill>
                  <a:srgbClr val="FF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E1</a:t>
            </a:r>
            <a:r>
              <a:rPr lang="zh-CN" altLang="en-US" sz="2400" b="1">
                <a:solidFill>
                  <a:srgbClr val="FF3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机理。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AAA30644-E923-4475-9D62-DB8D067B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10" y="1417854"/>
            <a:ext cx="8535988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同分子内脱水的条件相似，温度稍低，产物为醚，发生此反应的为伯醇。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B5C9B63-EE96-4F65-BB7D-D23F2DE5F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376393"/>
              </p:ext>
            </p:extLst>
          </p:nvPr>
        </p:nvGraphicFramePr>
        <p:xfrm>
          <a:off x="1308954" y="2988054"/>
          <a:ext cx="6526089" cy="728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0" name="CS ChemDraw Drawing" r:id="rId3" imgW="4378171" imgH="494788" progId="ChemDraw.Document.6.0">
                  <p:embed/>
                </p:oleObj>
              </mc:Choice>
              <mc:Fallback>
                <p:oleObj name="CS ChemDraw Drawing" r:id="rId3" imgW="4378171" imgH="494788" progId="ChemDraw.Document.6.0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A24C5689-33CF-4BC6-93F1-42519F0211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954" y="2988054"/>
                        <a:ext cx="6526089" cy="7289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7">
            <a:extLst>
              <a:ext uri="{FF2B5EF4-FFF2-40B4-BE49-F238E27FC236}">
                <a16:creationId xmlns:a16="http://schemas.microsoft.com/office/drawing/2014/main" id="{582EC986-8DEE-4407-91C9-C598D61B3B9B}"/>
              </a:ext>
            </a:extLst>
          </p:cNvPr>
          <p:cNvSpPr txBox="1"/>
          <p:nvPr/>
        </p:nvSpPr>
        <p:spPr>
          <a:xfrm>
            <a:off x="304004" y="4143087"/>
            <a:ext cx="8535987" cy="2238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仲醇和叔醇在酸催化下加热，主要产物为烯。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该反应是制备醚的一种方法，一般用于制备简单醚，如果使用两种不同的醇进行反应，产物为三种醚的混合物，无制备意义。</a:t>
            </a: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435FE8EF-3F3B-4F43-9200-B42C7124A9F9}"/>
              </a:ext>
            </a:extLst>
          </p:cNvPr>
          <p:cNvSpPr txBox="1"/>
          <p:nvPr/>
        </p:nvSpPr>
        <p:spPr>
          <a:xfrm>
            <a:off x="107504" y="619063"/>
            <a:ext cx="4572000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分子间脱水生成醚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D61CEB-F119-43BA-A357-FF74CC1D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8A709-18F7-434B-8AFC-2434FC493D07}" type="datetime11">
              <a:rPr lang="zh-CN" altLang="en-US" smtClean="0"/>
              <a:t>13:45:30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F66DB4F-F73E-46B2-BF22-EF8D57A8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93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18FE32-DFDD-4505-8875-E5374B99D8FB}"/>
              </a:ext>
            </a:extLst>
          </p:cNvPr>
          <p:cNvSpPr txBox="1"/>
          <p:nvPr/>
        </p:nvSpPr>
        <p:spPr>
          <a:xfrm>
            <a:off x="990600" y="1219200"/>
            <a:ext cx="1752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7E9632"/>
                </a:solidFill>
              </a:rPr>
              <a:t>Mechanism</a:t>
            </a:r>
            <a:endParaRPr lang="zh-CN" altLang="en-US" sz="2000" b="1">
              <a:solidFill>
                <a:srgbClr val="7E9632"/>
              </a:solidFill>
            </a:endParaRPr>
          </a:p>
        </p:txBody>
      </p:sp>
      <p:graphicFrame>
        <p:nvGraphicFramePr>
          <p:cNvPr id="33794" name="Object 2">
            <a:extLst>
              <a:ext uri="{FF2B5EF4-FFF2-40B4-BE49-F238E27FC236}">
                <a16:creationId xmlns:a16="http://schemas.microsoft.com/office/drawing/2014/main" id="{175EF7D8-4F24-4829-B17D-EDCEB7672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905000"/>
          <a:ext cx="6453188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3" name="CS ChemDraw Drawing" r:id="rId3" imgW="4030439" imgH="2252127" progId="ChemDraw.Document.6.0">
                  <p:embed/>
                </p:oleObj>
              </mc:Choice>
              <mc:Fallback>
                <p:oleObj name="CS ChemDraw Drawing" r:id="rId3" imgW="4030439" imgH="2252127" progId="ChemDraw.Document.6.0">
                  <p:embed/>
                  <p:pic>
                    <p:nvPicPr>
                      <p:cNvPr id="33794" name="Object 2">
                        <a:extLst>
                          <a:ext uri="{FF2B5EF4-FFF2-40B4-BE49-F238E27FC236}">
                            <a16:creationId xmlns:a16="http://schemas.microsoft.com/office/drawing/2014/main" id="{175EF7D8-4F24-4829-B17D-EDCEB76723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05000"/>
                        <a:ext cx="6453188" cy="360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7">
            <a:extLst>
              <a:ext uri="{FF2B5EF4-FFF2-40B4-BE49-F238E27FC236}">
                <a16:creationId xmlns:a16="http://schemas.microsoft.com/office/drawing/2014/main" id="{C6A6E60F-65D6-4F8D-BB82-42897FE02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622925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990099"/>
                </a:solidFill>
                <a:ea typeface="黑体" panose="02010609060101010101" pitchFamily="49" charset="-122"/>
              </a:rPr>
              <a:t>本质：亲核取代反应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026">
            <a:extLst>
              <a:ext uri="{FF2B5EF4-FFF2-40B4-BE49-F238E27FC236}">
                <a16:creationId xmlns:a16="http://schemas.microsoft.com/office/drawing/2014/main" id="{E322D7B4-8753-4364-8B44-176D65F0A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7950" y="1484313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常用的氧化剂：</a:t>
            </a:r>
          </a:p>
        </p:txBody>
      </p:sp>
      <p:sp>
        <p:nvSpPr>
          <p:cNvPr id="89092" name="Rectangle 1028">
            <a:extLst>
              <a:ext uri="{FF2B5EF4-FFF2-40B4-BE49-F238E27FC236}">
                <a16:creationId xmlns:a16="http://schemas.microsoft.com/office/drawing/2014/main" id="{22D4222C-B959-41FA-8FDF-12FEFF82F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5888"/>
            <a:ext cx="707132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、氧化和脱氢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材料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093" name="Text Box 1029">
            <a:extLst>
              <a:ext uri="{FF2B5EF4-FFF2-40B4-BE49-F238E27FC236}">
                <a16:creationId xmlns:a16="http://schemas.microsoft.com/office/drawing/2014/main" id="{7ACCDE6B-6A76-43B7-B887-6C5DC639D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060575"/>
            <a:ext cx="4537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24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伯醇被氧化为羧酸</a:t>
            </a:r>
            <a:endParaRPr kumimoji="1"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096" name="Rectangle 1032">
            <a:extLst>
              <a:ext uri="{FF2B5EF4-FFF2-40B4-BE49-F238E27FC236}">
                <a16:creationId xmlns:a16="http://schemas.microsoft.com/office/drawing/2014/main" id="{B0EEEEA0-7FF8-484E-A7C7-D1A4FE931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82804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）氧化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伯醇、仲醇分子中的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α-H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原子，由于受羟基的影响易被氧化。</a:t>
            </a:r>
          </a:p>
        </p:txBody>
      </p:sp>
      <p:graphicFrame>
        <p:nvGraphicFramePr>
          <p:cNvPr id="89097" name="Object 1033">
            <a:extLst>
              <a:ext uri="{FF2B5EF4-FFF2-40B4-BE49-F238E27FC236}">
                <a16:creationId xmlns:a16="http://schemas.microsoft.com/office/drawing/2014/main" id="{5AA3D57D-F15A-404E-B24E-706A2094F4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1484313"/>
          <a:ext cx="6121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7" name="CS ChemDraw Drawing" r:id="rId3" imgW="3622337" imgH="203800" progId="ChemDraw.Document.6.0">
                  <p:embed/>
                </p:oleObj>
              </mc:Choice>
              <mc:Fallback>
                <p:oleObj name="CS ChemDraw Drawing" r:id="rId3" imgW="3622337" imgH="203800" progId="ChemDraw.Document.6.0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484313"/>
                        <a:ext cx="6121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8" name="Object 1034">
            <a:extLst>
              <a:ext uri="{FF2B5EF4-FFF2-40B4-BE49-F238E27FC236}">
                <a16:creationId xmlns:a16="http://schemas.microsoft.com/office/drawing/2014/main" id="{2E702E6E-9263-4E9A-9BC3-0EE67934C3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994216"/>
              </p:ext>
            </p:extLst>
          </p:nvPr>
        </p:nvGraphicFramePr>
        <p:xfrm>
          <a:off x="827088" y="2588369"/>
          <a:ext cx="7058025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8" name="CS ChemDraw Drawing" r:id="rId5" imgW="4106880" imgH="1243044" progId="ChemDraw.Document.6.0">
                  <p:embed/>
                </p:oleObj>
              </mc:Choice>
              <mc:Fallback>
                <p:oleObj name="CS ChemDraw Drawing" r:id="rId5" imgW="4106880" imgH="1243044" progId="ChemDraw.Document.6.0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588369"/>
                        <a:ext cx="7058025" cy="213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0" name="Text Box 1036">
            <a:extLst>
              <a:ext uri="{FF2B5EF4-FFF2-40B4-BE49-F238E27FC236}">
                <a16:creationId xmlns:a16="http://schemas.microsoft.com/office/drawing/2014/main" id="{92C8CC1B-BB93-4734-A300-BB31CC330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51388"/>
            <a:ext cx="8915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此反应可用于检查醇的含量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，例如，检查司机是否酒后驾车的分析仪就是根据此反应原理设计的。在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100ml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血液中如含有超过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80mg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乙醇（最大允许量）时，呼出的气体所含的乙醇即可使仪器得出正反应。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（若用酸性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KMnO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，只要有痕迹量的乙醇存在，溶液颜色即从紫色变为无色，故仪器中不用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KMnO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293DCA-BAB8-42F3-9439-6CAF4039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3985A3-AD08-4CEA-9180-EDD4C1B8239F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BC2B55F-E18D-4EBE-8466-53FF999B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A90DF-FFFA-42DC-A48F-1E2538C63CE0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  <p:bldP spid="89092" grpId="0"/>
      <p:bldP spid="89093" grpId="0"/>
      <p:bldP spid="89096" grpId="0"/>
      <p:bldP spid="89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2E611B9-84BD-4535-8A9D-1611842E6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176213"/>
            <a:ext cx="2479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第一节  醇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EFB769F8-DFE7-4006-B093-674E3569E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909888"/>
            <a:ext cx="5183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一、醇的结构、分类和命名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E22D77DB-3374-4217-9329-C9C6EF285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65225"/>
            <a:ext cx="8280400" cy="1564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醇可以看成是烃分子中的氢原子被羟基（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-OH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）取代后生成的衍生物（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R-OH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羟基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-OH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）是醇的官能团。</a:t>
            </a: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32E18472-13EB-4352-ACDF-6B5112E7A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475856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、醇的结构</a:t>
            </a:r>
          </a:p>
        </p:txBody>
      </p:sp>
      <p:graphicFrame>
        <p:nvGraphicFramePr>
          <p:cNvPr id="12306" name="Object 18">
            <a:extLst>
              <a:ext uri="{FF2B5EF4-FFF2-40B4-BE49-F238E27FC236}">
                <a16:creationId xmlns:a16="http://schemas.microsoft.com/office/drawing/2014/main" id="{D98E5BE3-C693-49C6-9366-84CEFBCA7937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379413" y="4005263"/>
          <a:ext cx="8385175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CS ChemDraw Drawing" r:id="rId3" imgW="4745291" imgH="1057060" progId="ChemDraw.Document.6.0">
                  <p:embed/>
                </p:oleObj>
              </mc:Choice>
              <mc:Fallback>
                <p:oleObj name="CS ChemDraw Drawing" r:id="rId3" imgW="4745291" imgH="1057060" progId="ChemDraw.Document.6.0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4005263"/>
                        <a:ext cx="8385175" cy="186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27E812-F546-4F49-95ED-F69D9848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BA2271-9721-4522-B19D-473E752A88E5}" type="datetime11">
              <a:rPr lang="zh-CN" altLang="en-US" smtClean="0"/>
              <a:t>13:45:29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B4CB8E7-A952-4DAA-AB9C-51632BA6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80118F-7183-4F08-8D47-DAD2B7C4A9D2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1A6FEBA-B5F9-4818-82C8-023516B1E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697" y="6057076"/>
            <a:ext cx="4143375" cy="39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146" tIns="28574" rIns="57146" bIns="28574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C-O</a:t>
            </a:r>
            <a:r>
              <a:rPr lang="zh-CN" altLang="en-US" sz="22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键和</a:t>
            </a:r>
            <a:r>
              <a:rPr lang="en-US" altLang="zh-CN" sz="22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O-H</a:t>
            </a:r>
            <a:r>
              <a:rPr lang="zh-CN" altLang="en-US" sz="22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键都是强极性键</a:t>
            </a:r>
            <a:endParaRPr kumimoji="1" lang="zh-CN" alt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2" grpId="0"/>
      <p:bldP spid="12295" grpId="0"/>
      <p:bldP spid="1229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F6424817-DA3E-4326-B6C0-B16005192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374637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仲醇一般被氧化为酮。</a:t>
            </a:r>
            <a:endParaRPr lang="zh-CN" altLang="en-US" sz="2400" b="1" dirty="0">
              <a:solidFill>
                <a:schemeClr val="hlink"/>
              </a:solidFill>
              <a:latin typeface="宋体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4CE0937A-DB46-442A-8B91-E6BD60739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581525"/>
            <a:ext cx="8440738" cy="919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叔醇一般难氧化，在剧烈条件下氧化则碳链断裂生成小分子氧化物。</a:t>
            </a:r>
            <a:r>
              <a:rPr lang="zh-CN" altLang="en-US" sz="2400" b="1" dirty="0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05A1C-FA10-492C-83AA-F827C03B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C72FEC-B016-4477-BC03-6D7A817CB494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56F950E-9925-4F11-B090-24CB2297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ED22C4-81FE-4C8D-8AD6-B5708B02882F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1BC6FE-4AD8-45D4-A51B-B2F02F2AE5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01" b="58208"/>
          <a:stretch/>
        </p:blipFill>
        <p:spPr>
          <a:xfrm>
            <a:off x="1550623" y="2204864"/>
            <a:ext cx="6042753" cy="1387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18139452-A838-4ACB-9D87-B79191A96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305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）脱氢</a:t>
            </a:r>
            <a:r>
              <a:rPr lang="zh-CN" altLang="en-US" sz="2400" b="1" dirty="0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伯、仲醇的蒸气在高温下通过催化活性铜时发生脱氢反应，生成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醛和酮。（工业上）</a:t>
            </a:r>
          </a:p>
        </p:txBody>
      </p:sp>
      <p:graphicFrame>
        <p:nvGraphicFramePr>
          <p:cNvPr id="31750" name="Object 6">
            <a:extLst>
              <a:ext uri="{FF2B5EF4-FFF2-40B4-BE49-F238E27FC236}">
                <a16:creationId xmlns:a16="http://schemas.microsoft.com/office/drawing/2014/main" id="{8ED1D10C-147B-4A9F-B7F9-F13642A191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560994"/>
              </p:ext>
            </p:extLst>
          </p:nvPr>
        </p:nvGraphicFramePr>
        <p:xfrm>
          <a:off x="719386" y="2780928"/>
          <a:ext cx="7705227" cy="296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8" name="CS ChemDraw Drawing" r:id="rId3" imgW="3835590" imgH="1474917" progId="ChemDraw.Document.6.0">
                  <p:embed/>
                </p:oleObj>
              </mc:Choice>
              <mc:Fallback>
                <p:oleObj name="CS ChemDraw Drawing" r:id="rId3" imgW="3835590" imgH="1474917" progId="ChemDraw.Document.6.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386" y="2780928"/>
                        <a:ext cx="7705227" cy="296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ECF3AB-8A00-4486-B46B-261B15A7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30CFBD-41A2-4876-884B-B05999CC8DFA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6BFA8B8-9ACE-41B6-8C94-AC0D8524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2387C-2DA3-4239-ACE8-D52A98EE5D9F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E7CE80C4-781D-4C88-A0D8-58F90654F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01600"/>
            <a:ext cx="337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四、多元醇的反应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A202270C-3C60-45FE-AE23-76229A6F9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9215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、螯合物的生成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08E7CF11-41FE-4F37-9ADD-EB75E5882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564904"/>
            <a:ext cx="4932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、与高碘酸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IO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HIO</a:t>
            </a:r>
            <a:r>
              <a:rPr lang="en-US" altLang="zh-CN" sz="2400" b="1" baseline="-30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）反应 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113170B1-4265-4B3F-9AA0-6FBE960C3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109714"/>
            <a:ext cx="85883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邻位二醇与高碘酸在温和条件下进行氧化反应，具有羟基的两个碳原子的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C—C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键断裂而生成醛、酮、羧酸等产物。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2776" name="Object 8">
            <a:extLst>
              <a:ext uri="{FF2B5EF4-FFF2-40B4-BE49-F238E27FC236}">
                <a16:creationId xmlns:a16="http://schemas.microsoft.com/office/drawing/2014/main" id="{89BF259F-57A6-4395-BEE0-0F1FD1EE98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405073"/>
              </p:ext>
            </p:extLst>
          </p:nvPr>
        </p:nvGraphicFramePr>
        <p:xfrm>
          <a:off x="755650" y="1196752"/>
          <a:ext cx="7488238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9" name="CS ChemDraw Drawing" r:id="rId3" imgW="4897537" imgH="871346" progId="ChemDraw.Document.6.0">
                  <p:embed/>
                </p:oleObj>
              </mc:Choice>
              <mc:Fallback>
                <p:oleObj name="CS ChemDraw Drawing" r:id="rId3" imgW="4897537" imgH="871346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196752"/>
                        <a:ext cx="7488238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>
            <a:extLst>
              <a:ext uri="{FF2B5EF4-FFF2-40B4-BE49-F238E27FC236}">
                <a16:creationId xmlns:a16="http://schemas.microsoft.com/office/drawing/2014/main" id="{6CA6665C-108C-45FA-8913-5D3338176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223553"/>
              </p:ext>
            </p:extLst>
          </p:nvPr>
        </p:nvGraphicFramePr>
        <p:xfrm>
          <a:off x="1116013" y="4077072"/>
          <a:ext cx="7127875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0" name="CS ChemDraw Drawing" r:id="rId5" imgW="4841390" imgH="1296491" progId="ChemDraw.Document.6.0">
                  <p:embed/>
                </p:oleObj>
              </mc:Choice>
              <mc:Fallback>
                <p:oleObj name="CS ChemDraw Drawing" r:id="rId5" imgW="4841390" imgH="1296491" progId="ChemDraw.Document.6.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077072"/>
                        <a:ext cx="7127875" cy="190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Text Box 10">
            <a:extLst>
              <a:ext uri="{FF2B5EF4-FFF2-40B4-BE49-F238E27FC236}">
                <a16:creationId xmlns:a16="http://schemas.microsoft.com/office/drawing/2014/main" id="{24F52B6F-EBA9-4A9A-89A2-5963C6272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35675"/>
            <a:ext cx="853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这个反应是定量进行的，可用来定量测定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2-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二醇的含量（非邻二醇无此反应 ）。</a:t>
            </a:r>
            <a:r>
              <a:rPr lang="zh-CN" altLang="en-US" sz="2400" b="1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82655C-46D4-49BF-B195-5D810C1F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13405D-A967-4C94-A27E-313736942E78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CC52B99-8708-4DF3-AF56-A257C3A5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B2356-0635-4968-91F5-483E174EFECF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1" grpId="0"/>
      <p:bldP spid="32773" grpId="0"/>
      <p:bldP spid="32774" grpId="0"/>
      <p:bldP spid="3277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4">
            <a:extLst>
              <a:ext uri="{FF2B5EF4-FFF2-40B4-BE49-F238E27FC236}">
                <a16:creationId xmlns:a16="http://schemas.microsoft.com/office/drawing/2014/main" id="{AAC7734A-3D0A-4F7F-80DA-5BEBFB120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、由烯烃制备</a:t>
            </a:r>
            <a:endParaRPr lang="zh-CN" altLang="en-US" sz="2400" b="1" dirty="0">
              <a:latin typeface="宋体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771" name="Text Box 9">
            <a:extLst>
              <a:ext uri="{FF2B5EF4-FFF2-40B4-BE49-F238E27FC236}">
                <a16:creationId xmlns:a16="http://schemas.microsoft.com/office/drawing/2014/main" id="{79A38A39-30B6-4031-9072-33839D211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0198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4826" name="Text Box 10">
            <a:extLst>
              <a:ext uri="{FF2B5EF4-FFF2-40B4-BE49-F238E27FC236}">
                <a16:creationId xmlns:a16="http://schemas.microsoft.com/office/drawing/2014/main" id="{84917103-1ACC-4534-ADF7-07ECE558F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3400"/>
            <a:ext cx="337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五、醇的制备</a:t>
            </a:r>
          </a:p>
        </p:txBody>
      </p:sp>
      <p:graphicFrame>
        <p:nvGraphicFramePr>
          <p:cNvPr id="34827" name="Object 11">
            <a:extLst>
              <a:ext uri="{FF2B5EF4-FFF2-40B4-BE49-F238E27FC236}">
                <a16:creationId xmlns:a16="http://schemas.microsoft.com/office/drawing/2014/main" id="{0BA91F81-E8F4-4D72-BEAA-304E9CB13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27722"/>
              </p:ext>
            </p:extLst>
          </p:nvPr>
        </p:nvGraphicFramePr>
        <p:xfrm>
          <a:off x="755650" y="3093814"/>
          <a:ext cx="7956550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8" name="CS ChemDraw Drawing" r:id="rId3" imgW="5432560" imgH="1851474" progId="ChemDraw.Document.6.0">
                  <p:embed/>
                </p:oleObj>
              </mc:Choice>
              <mc:Fallback>
                <p:oleObj name="CS ChemDraw Drawing" r:id="rId3" imgW="5432560" imgH="1851474" progId="ChemDraw.Document.6.0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93814"/>
                        <a:ext cx="7956550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4AA273-5A16-4C02-B086-65675A47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B02003-BA5F-4A6B-B383-DE33102AA163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D3290F-7BCD-436D-B766-73DA683A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9307F-B797-48FD-87D9-324B08CB7743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2826297-CE48-43D7-8B91-B134C9FC4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68" y="2420888"/>
            <a:ext cx="533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．烯烃的水合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009313E8-563B-42AD-94C3-CB32A5EA5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548680"/>
            <a:ext cx="533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．硼氢化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氧化反应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B421BFA-7FD5-487B-8314-DE3A0B6959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64300"/>
              </p:ext>
            </p:extLst>
          </p:nvPr>
        </p:nvGraphicFramePr>
        <p:xfrm>
          <a:off x="620556" y="1556792"/>
          <a:ext cx="790288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0" name="CS ChemDraw Drawing" r:id="rId3" imgW="6391120" imgH="406520" progId="ChemDraw.Document.6.0">
                  <p:embed/>
                </p:oleObj>
              </mc:Choice>
              <mc:Fallback>
                <p:oleObj name="CS ChemDraw Drawing" r:id="rId3" imgW="6391120" imgH="406520" progId="ChemDraw.Document.6.0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DC3B00A-C4A2-4FE6-BA7E-CB1163AD75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56" y="1556792"/>
                        <a:ext cx="7902887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F9F3D4C-8FC5-4DF6-92B7-2F7CF8686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508784"/>
              </p:ext>
            </p:extLst>
          </p:nvPr>
        </p:nvGraphicFramePr>
        <p:xfrm>
          <a:off x="1727684" y="2818682"/>
          <a:ext cx="5688632" cy="131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1" name="CS ChemDraw Drawing" r:id="rId5" imgW="5409885" imgH="1227928" progId="ChemDraw.Document.6.0">
                  <p:embed/>
                </p:oleObj>
              </mc:Choice>
              <mc:Fallback>
                <p:oleObj name="CS ChemDraw Drawing" r:id="rId5" imgW="5409885" imgH="1227928" progId="ChemDraw.Document.6.0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D7DEFA7-B12F-4A0A-8598-EC946ED448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684" y="2818682"/>
                        <a:ext cx="5688632" cy="13168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>
            <a:extLst>
              <a:ext uri="{FF2B5EF4-FFF2-40B4-BE49-F238E27FC236}">
                <a16:creationId xmlns:a16="http://schemas.microsoft.com/office/drawing/2014/main" id="{F87251C0-7CC4-415E-936B-BDD7E355B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17" y="4727466"/>
            <a:ext cx="656535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AutoNum type="arabicPeriod"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立体选择性：顺式加成；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  <a:buAutoNum type="arabicPeriod"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区域选择性：反马加成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硼加到位阻较小的双键碳上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A043EB3-24C8-40F0-B036-AAACA8B2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37E4A-7DB3-4F5B-92B7-30ACE0A702D9}" type="datetime11">
              <a:rPr lang="zh-CN" altLang="en-US" smtClean="0"/>
              <a:t>13:45:30</a:t>
            </a:fld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78043C-E4CA-47E9-8A56-82005EF8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02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601CB757-A899-4680-8666-DB8147266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83518"/>
            <a:ext cx="533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．羟汞化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去汞还原反应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AD740A5-807B-4355-83AC-77BF4232A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81499"/>
              </p:ext>
            </p:extLst>
          </p:nvPr>
        </p:nvGraphicFramePr>
        <p:xfrm>
          <a:off x="713324" y="1140265"/>
          <a:ext cx="7717351" cy="1073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4" name="CS ChemDraw Drawing" r:id="rId3" imgW="6229695" imgH="857579" progId="ChemDraw.Document.6.0">
                  <p:embed/>
                </p:oleObj>
              </mc:Choice>
              <mc:Fallback>
                <p:oleObj name="CS ChemDraw Drawing" r:id="rId3" imgW="6229695" imgH="857579" progId="ChemDraw.Document.6.0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EB8AB80-B256-4D2C-AD9E-8335CABCC6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324" y="1140265"/>
                        <a:ext cx="7717351" cy="10732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F42DC4D9-742B-49B1-A001-D78C648A64FE}"/>
              </a:ext>
            </a:extLst>
          </p:cNvPr>
          <p:cNvSpPr txBox="1"/>
          <p:nvPr/>
        </p:nvSpPr>
        <p:spPr>
          <a:xfrm>
            <a:off x="395536" y="2399742"/>
            <a:ext cx="8496944" cy="957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  <a:tabLst>
                <a:tab pos="3429000" algn="l"/>
              </a:tabLst>
            </a:pP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立体选择性：反式加成</a:t>
            </a:r>
            <a:endParaRPr lang="en-US" altLang="zh-CN" sz="20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  <a:tabLst>
                <a:tab pos="3429000" algn="l"/>
              </a:tabLst>
            </a:pP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区域选择性：马氏加成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-OH</a:t>
            </a: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加到双键位阻大的一端（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zh-CN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少的一端）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A9824D2-6A67-4982-8C98-B08AE5FE2F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342174"/>
              </p:ext>
            </p:extLst>
          </p:nvPr>
        </p:nvGraphicFramePr>
        <p:xfrm>
          <a:off x="1262148" y="3613629"/>
          <a:ext cx="6619704" cy="1183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5" name="CS ChemDraw Drawing" r:id="rId5" imgW="4474000" imgH="814929" progId="ChemDraw.Document.6.0">
                  <p:embed/>
                </p:oleObj>
              </mc:Choice>
              <mc:Fallback>
                <p:oleObj name="CS ChemDraw Drawing" r:id="rId5" imgW="4474000" imgH="814929" progId="ChemDraw.Document.6.0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2B07BAA-079C-4198-AFD1-4C3C551DC7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148" y="3613629"/>
                        <a:ext cx="6619704" cy="1183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63EA4C81-46A7-4F43-9A0C-BC2D16A0F6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3892" y="5301208"/>
            <a:ext cx="6516216" cy="1356938"/>
          </a:xfrm>
          <a:prstGeom prst="rect">
            <a:avLst/>
          </a:prstGeom>
        </p:spPr>
      </p:pic>
      <p:sp>
        <p:nvSpPr>
          <p:cNvPr id="6" name="日期占位符 5">
            <a:extLst>
              <a:ext uri="{FF2B5EF4-FFF2-40B4-BE49-F238E27FC236}">
                <a16:creationId xmlns:a16="http://schemas.microsoft.com/office/drawing/2014/main" id="{EF1EF5BC-6C7C-4477-8434-655590BE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752B-9E0E-432E-B881-6190A1CFA187}" type="datetime11">
              <a:rPr lang="zh-CN" altLang="en-US" smtClean="0"/>
              <a:t>13:45:30</a:t>
            </a:fld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575D85A-0002-4CAE-BEA0-5B086553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9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>
            <a:extLst>
              <a:ext uri="{FF2B5EF4-FFF2-40B4-BE49-F238E27FC236}">
                <a16:creationId xmlns:a16="http://schemas.microsoft.com/office/drawing/2014/main" id="{3DE640D0-4369-42AD-A362-E4ECB8AB4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5175"/>
            <a:ext cx="739140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）醛、酮与格氏试剂反应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用格氏试剂与醛酮作用，可制得伯、仲、叔醇。</a:t>
            </a:r>
            <a:r>
              <a:rPr lang="zh-CN" altLang="en-US" sz="2400" b="1">
                <a:solidFill>
                  <a:srgbClr val="FF3300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D716ACB3-C6A0-4F82-842E-C9EB3B1D7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333375"/>
            <a:ext cx="489520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、由醛、酮制备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C9E3505A-4165-4984-B2F6-FCDD8C06F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74" y="5957426"/>
            <a:ext cx="8610600" cy="797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注意：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反应的第一步要绝对无水，因此两步一定要分开。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制格氏试剂的底物应无易与格氏试剂反应的基团。</a:t>
            </a:r>
          </a:p>
        </p:txBody>
      </p:sp>
      <p:graphicFrame>
        <p:nvGraphicFramePr>
          <p:cNvPr id="35850" name="Object 10">
            <a:extLst>
              <a:ext uri="{FF2B5EF4-FFF2-40B4-BE49-F238E27FC236}">
                <a16:creationId xmlns:a16="http://schemas.microsoft.com/office/drawing/2014/main" id="{A1C20615-0524-4D46-AADA-CE3D07749E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773238"/>
          <a:ext cx="6553200" cy="397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1" name="CS ChemDraw Drawing" r:id="rId3" imgW="5014962" imgH="3040262" progId="ChemDraw.Document.6.0">
                  <p:embed/>
                </p:oleObj>
              </mc:Choice>
              <mc:Fallback>
                <p:oleObj name="CS ChemDraw Drawing" r:id="rId3" imgW="5014962" imgH="3040262" progId="ChemDraw.Document.6.0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73238"/>
                        <a:ext cx="6553200" cy="397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D22A19-3EBE-4705-A9C8-04B87C5F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208D74-6B7B-4CD1-B4E9-9F30E314FC1A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AA9AC72-0502-454D-BE83-A90F367D1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42496-9599-4071-A646-3CE6B912861B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47" grpId="0"/>
      <p:bldP spid="3584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>
            <a:extLst>
              <a:ext uri="{FF2B5EF4-FFF2-40B4-BE49-F238E27FC236}">
                <a16:creationId xmlns:a16="http://schemas.microsoft.com/office/drawing/2014/main" id="{80AD2F81-71AF-471E-BF47-30F523233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20713"/>
            <a:ext cx="8382000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）醛、酮的还原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醛、酮分子中的羰基用还原剂（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NaBH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LiAlH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）还原或催化加氢可还原为醇。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6A5246D7-7BD5-4358-9F99-E6324386A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229225"/>
            <a:ext cx="8291512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不饱和醛、酮还原时，若要保存双键，则应选用特定还原剂。</a:t>
            </a:r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如：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NaBH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LiAlH</a:t>
            </a:r>
            <a:r>
              <a:rPr lang="en-US" altLang="zh-CN" sz="2400" b="1" baseline="-30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36870" name="Object 6">
            <a:extLst>
              <a:ext uri="{FF2B5EF4-FFF2-40B4-BE49-F238E27FC236}">
                <a16:creationId xmlns:a16="http://schemas.microsoft.com/office/drawing/2014/main" id="{8CDA1EE6-87E2-4CC5-B4E8-F400AAFF83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349500"/>
          <a:ext cx="7129462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4" name="CS ChemDraw Drawing" r:id="rId3" imgW="3447145" imgH="1298111" progId="ChemDraw.Document.6.0">
                  <p:embed/>
                </p:oleObj>
              </mc:Choice>
              <mc:Fallback>
                <p:oleObj name="CS ChemDraw Drawing" r:id="rId3" imgW="3447145" imgH="1298111" progId="ChemDraw.Document.6.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49500"/>
                        <a:ext cx="7129462" cy="268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901943-F1D2-43DB-8919-6984CDE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1D7E9B-7E18-4CE1-9973-8E408FE77334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6B5C46-48CF-447E-AC88-DB929B6D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11BFF6-37A2-43DD-A855-1DD1549DB926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A5BCB1CD-2BA0-46BA-9E0C-64B56E4D6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49275"/>
            <a:ext cx="7772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、由卤代烃水解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此法只适用于相应的卤代烃比醇容易得到的情况。</a:t>
            </a:r>
            <a:r>
              <a:rPr lang="zh-CN" altLang="en-US" sz="2400" b="1">
                <a:solidFill>
                  <a:srgbClr val="FF3300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7894" name="Object 6">
            <a:extLst>
              <a:ext uri="{FF2B5EF4-FFF2-40B4-BE49-F238E27FC236}">
                <a16:creationId xmlns:a16="http://schemas.microsoft.com/office/drawing/2014/main" id="{2B848EA9-2AF0-4BFB-B09D-EAA1CEDE6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060575"/>
          <a:ext cx="7416800" cy="328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07" name="CS ChemDraw Drawing" r:id="rId3" imgW="3747049" imgH="1660901" progId="ChemDraw.Document.6.0">
                  <p:embed/>
                </p:oleObj>
              </mc:Choice>
              <mc:Fallback>
                <p:oleObj name="CS ChemDraw Drawing" r:id="rId3" imgW="3747049" imgH="1660901" progId="ChemDraw.Document.6.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60575"/>
                        <a:ext cx="7416800" cy="328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DEF6DE-BA42-4036-934F-F77EEE8D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4B624-F8CA-41C7-825F-D2281B2E3BF4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BB2D1D7-98F7-49A2-961E-C43B12B6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E40D5-B14C-48EB-9DB5-30302BDD382D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75AD3AE2-C824-4F08-995B-A2AF9F447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92" y="1052736"/>
            <a:ext cx="8316416" cy="14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、甲醇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有毒性，甲醇蒸气与眼接触可引起失明，误服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 ml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失明，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 ml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致死。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3FA84ADE-B450-4BF3-81D1-E3B45E26F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41" y="2708920"/>
            <a:ext cx="2700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、乙二醇制法</a:t>
            </a:r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BE34FCE9-8A58-401D-A916-483C80661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29200"/>
            <a:ext cx="91440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乙二醇是合成纤维“涤纶”等高分子化合物的重要原料，又是常用的高沸点溶剂。乙二醇可与环氧乙烷作用生成聚乙二醇。聚乙二醇工业上用途很广，可用作乳化剂、软化剂、表面活化剂等。 </a:t>
            </a: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2C1945CF-F5C6-47DC-ACEF-859A86A13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0350"/>
            <a:ext cx="337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六、</a:t>
            </a:r>
            <a:r>
              <a:rPr lang="zh-CN" altLang="en-US" sz="2400" b="1">
                <a:solidFill>
                  <a:srgbClr val="00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重要的醇</a:t>
            </a:r>
          </a:p>
        </p:txBody>
      </p:sp>
      <p:graphicFrame>
        <p:nvGraphicFramePr>
          <p:cNvPr id="38922" name="Object 10">
            <a:extLst>
              <a:ext uri="{FF2B5EF4-FFF2-40B4-BE49-F238E27FC236}">
                <a16:creationId xmlns:a16="http://schemas.microsoft.com/office/drawing/2014/main" id="{5DB12B2D-8E69-406E-BFC5-55A1FAE90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284538"/>
          <a:ext cx="882015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5" name="CS ChemDraw Drawing" r:id="rId3" imgW="5786183" imgH="1095390" progId="ChemDraw.Document.6.0">
                  <p:embed/>
                </p:oleObj>
              </mc:Choice>
              <mc:Fallback>
                <p:oleObj name="CS ChemDraw Drawing" r:id="rId3" imgW="5786183" imgH="1095390" progId="ChemDraw.Document.6.0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84538"/>
                        <a:ext cx="882015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2976D3-232E-4566-9786-9870F625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6033A1-F9F6-4127-AAD2-F9D33C896EC7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17AA0F1-2B86-430E-B007-D4656075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303085-9660-4310-B47E-77E5B4D4C703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/>
      <p:bldP spid="38916" grpId="0"/>
      <p:bldP spid="38919" grpId="0"/>
      <p:bldP spid="389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>
            <a:extLst>
              <a:ext uri="{FF2B5EF4-FFF2-40B4-BE49-F238E27FC236}">
                <a16:creationId xmlns:a16="http://schemas.microsoft.com/office/drawing/2014/main" id="{09F36BC7-CF22-4190-9315-672AE0B2E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4800"/>
            <a:ext cx="187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、醇的分类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80E6C1-3E3B-4A10-BA8D-DA38D135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C3F3E9-11CF-41A4-A7D1-638A04C38101}" type="datetime11">
              <a:rPr lang="zh-CN" altLang="en-US" smtClean="0"/>
              <a:t>13:45:29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CD9AAE-D513-463C-BA6D-130DD052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C483D-091D-4125-895F-45C20FBC4A70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F9527D8C-52D5-44A5-A728-DA5FA66A4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285999"/>
              </p:ext>
            </p:extLst>
          </p:nvPr>
        </p:nvGraphicFramePr>
        <p:xfrm>
          <a:off x="1951038" y="1427807"/>
          <a:ext cx="55165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6" r:id="rId3" imgW="3945600" imgH="530640" progId="ChemDraw.Document.6.0">
                  <p:embed/>
                </p:oleObj>
              </mc:Choice>
              <mc:Fallback>
                <p:oleObj r:id="rId3" imgW="3945600" imgH="530640" progId="ChemDraw.Document.6.0">
                  <p:embed/>
                  <p:pic>
                    <p:nvPicPr>
                      <p:cNvPr id="1639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1427807"/>
                        <a:ext cx="551656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8">
            <a:extLst>
              <a:ext uri="{FF2B5EF4-FFF2-40B4-BE49-F238E27FC236}">
                <a16:creationId xmlns:a16="http://schemas.microsoft.com/office/drawing/2014/main" id="{27E6C3F7-47BF-4AB1-8B7D-D627E8012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980728"/>
            <a:ext cx="7162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p"/>
            </a:pPr>
            <a:r>
              <a:rPr lang="zh-CN" altLang="en-US" sz="2000" b="1" dirty="0">
                <a:solidFill>
                  <a:schemeClr val="tx2"/>
                </a:solidFill>
                <a:ea typeface="黑体" pitchFamily="49" charset="-122"/>
              </a:rPr>
              <a:t> 根据羟基数目：一元醇、二元醇和多元醇。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679197CE-C882-4514-BE86-A0EB1FE56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2207"/>
            <a:ext cx="563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  <a:ea typeface="黑体" pitchFamily="49" charset="-122"/>
              </a:rPr>
              <a:t>一元醇                     二元醇                        三元醇</a:t>
            </a:r>
          </a:p>
        </p:txBody>
      </p:sp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065A730D-6B57-4072-A844-90BD8874C1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707170"/>
              </p:ext>
            </p:extLst>
          </p:nvPr>
        </p:nvGraphicFramePr>
        <p:xfrm>
          <a:off x="1981200" y="3484562"/>
          <a:ext cx="45085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7" r:id="rId5" imgW="3223800" imgH="534240" progId="ChemDraw.Document.6.0">
                  <p:embed/>
                </p:oleObj>
              </mc:Choice>
              <mc:Fallback>
                <p:oleObj r:id="rId5" imgW="3223800" imgH="534240" progId="ChemDraw.Document.6.0">
                  <p:embed/>
                  <p:pic>
                    <p:nvPicPr>
                      <p:cNvPr id="1639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84562"/>
                        <a:ext cx="450850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0">
            <a:extLst>
              <a:ext uri="{FF2B5EF4-FFF2-40B4-BE49-F238E27FC236}">
                <a16:creationId xmlns:a16="http://schemas.microsoft.com/office/drawing/2014/main" id="{F8DBA050-A2F3-4DF6-8BBA-AD22CD1F8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96952"/>
            <a:ext cx="716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p"/>
            </a:pPr>
            <a:r>
              <a:rPr lang="zh-CN" altLang="en-US" sz="2000" b="1">
                <a:solidFill>
                  <a:schemeClr val="tx2"/>
                </a:solidFill>
                <a:ea typeface="黑体" pitchFamily="49" charset="-122"/>
              </a:rPr>
              <a:t> 根据所连的碳原子不同：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364C3B1D-6330-400E-82AE-BBDCA8CF4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391024"/>
            <a:ext cx="563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  <a:ea typeface="黑体" pitchFamily="49" charset="-122"/>
              </a:rPr>
              <a:t>一级醇（伯醇）   二级醇（仲醇）     三级醇（叔醇）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FA5A8727-E132-4BF7-BF86-BF0C100E3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48625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accent1"/>
                </a:solidFill>
                <a:ea typeface="黑体" pitchFamily="49" charset="-122"/>
              </a:rPr>
              <a:t>&lt; C</a:t>
            </a:r>
            <a:r>
              <a:rPr lang="en-US" altLang="zh-CN" sz="2000" b="1" baseline="-25000">
                <a:solidFill>
                  <a:schemeClr val="accent1"/>
                </a:solidFill>
                <a:ea typeface="黑体" pitchFamily="49" charset="-122"/>
              </a:rPr>
              <a:t>4</a:t>
            </a:r>
            <a:endParaRPr lang="zh-CN" altLang="en-US" sz="2000" b="1" baseline="-25000">
              <a:solidFill>
                <a:schemeClr val="accent1"/>
              </a:solidFill>
              <a:ea typeface="黑体" pitchFamily="49" charset="-122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E8CE115E-4BE4-4527-AC89-572EAFE5D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486251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accent1"/>
                </a:solidFill>
                <a:ea typeface="黑体" pitchFamily="49" charset="-122"/>
              </a:rPr>
              <a:t>C</a:t>
            </a:r>
            <a:r>
              <a:rPr lang="en-US" altLang="zh-CN" sz="2000" b="1" baseline="-25000">
                <a:solidFill>
                  <a:schemeClr val="accent1"/>
                </a:solidFill>
                <a:ea typeface="黑体" pitchFamily="49" charset="-122"/>
              </a:rPr>
              <a:t>5 </a:t>
            </a:r>
            <a:r>
              <a:rPr lang="en-US" altLang="zh-CN" sz="2000" b="1">
                <a:solidFill>
                  <a:schemeClr val="accent1"/>
                </a:solidFill>
                <a:ea typeface="黑体" pitchFamily="49" charset="-122"/>
              </a:rPr>
              <a:t>~ C</a:t>
            </a:r>
            <a:r>
              <a:rPr lang="en-US" altLang="zh-CN" sz="2000" b="1" baseline="-25000">
                <a:solidFill>
                  <a:schemeClr val="accent1"/>
                </a:solidFill>
                <a:ea typeface="黑体" pitchFamily="49" charset="-122"/>
              </a:rPr>
              <a:t>11</a:t>
            </a:r>
            <a:endParaRPr lang="zh-CN" altLang="en-US" sz="2000" b="1" baseline="-25000">
              <a:solidFill>
                <a:schemeClr val="accent1"/>
              </a:solidFill>
              <a:ea typeface="黑体" pitchFamily="49" charset="-122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9A44E90F-63F7-479D-982B-ECA38D2F5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486251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accent1"/>
                </a:solidFill>
                <a:ea typeface="黑体" pitchFamily="49" charset="-122"/>
              </a:rPr>
              <a:t>&gt; C</a:t>
            </a:r>
            <a:r>
              <a:rPr lang="en-US" altLang="zh-CN" sz="2000" b="1" baseline="-25000">
                <a:solidFill>
                  <a:schemeClr val="accent1"/>
                </a:solidFill>
                <a:ea typeface="黑体" pitchFamily="49" charset="-122"/>
              </a:rPr>
              <a:t>12</a:t>
            </a:r>
            <a:endParaRPr lang="zh-CN" altLang="en-US" sz="2000" b="1" baseline="-25000">
              <a:solidFill>
                <a:schemeClr val="accent1"/>
              </a:solidFill>
              <a:ea typeface="黑体" pitchFamily="49" charset="-122"/>
            </a:endParaRP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8CD8B4F8-919F-4351-814F-EA0DD9670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13176"/>
            <a:ext cx="716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p"/>
            </a:pPr>
            <a:r>
              <a:rPr lang="zh-CN" altLang="en-US" sz="2000" b="1">
                <a:solidFill>
                  <a:schemeClr val="tx2"/>
                </a:solidFill>
                <a:ea typeface="黑体" pitchFamily="49" charset="-122"/>
              </a:rPr>
              <a:t> 根据所含碳原子数目：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195CD5D5-B3C6-4C96-9DA7-11650CDC2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43451"/>
            <a:ext cx="563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  <a:ea typeface="黑体" pitchFamily="49" charset="-122"/>
              </a:rPr>
              <a:t>低级醇                   中级醇                  高级醇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3" grpId="0" autoUpdateAnimBg="0"/>
      <p:bldP spid="14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>
            <a:extLst>
              <a:ext uri="{FF2B5EF4-FFF2-40B4-BE49-F238E27FC236}">
                <a16:creationId xmlns:a16="http://schemas.microsoft.com/office/drawing/2014/main" id="{87526A09-0D51-4A3B-A59A-ED5F7D937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76250"/>
            <a:ext cx="2951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第二节 酚</a:t>
            </a:r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6B9CCAF2-A19D-4114-9A2E-1F9500257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93612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</a:rPr>
              <a:t>一、酚的结构、分类和命名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AE8D30-8CDB-49D8-9E0F-E8651619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5F3EC2-431E-4F30-9F19-31EAA6AECF7E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88EB8D-32F4-4452-AB4A-64E84042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37C2B5-F2CB-48CC-A6D8-F8062215D0B0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25AB4D35-064C-4EDC-A610-7ACCBCEDC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4" y="3429000"/>
            <a:ext cx="8757072" cy="33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、结构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通式为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Ar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—OH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，羟基直接与芳环相连。酚分子中氧原子为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杂化，酚羟基中氧原子上的一对未共用电子对所在的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轨道，与苯环的大</a:t>
            </a:r>
            <a:r>
              <a:rPr lang="el-GR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键平行，它们是共轭的，为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p-π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共轭体系。为此，氧原子上的电子云密度降低，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O—H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键被削弱，对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的作用减弱，有利于氢原子离解为质子，使酚表现出酸性。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6396E947-BC12-4CBF-A981-4518798E3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821" y="1916832"/>
            <a:ext cx="5146675" cy="210026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C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dirty="0">
                <a:solidFill>
                  <a:schemeClr val="accent2"/>
                </a:solidFill>
              </a:rPr>
              <a:t>O</a:t>
            </a:r>
            <a:r>
              <a:rPr lang="zh-CN" altLang="en-US" dirty="0">
                <a:solidFill>
                  <a:schemeClr val="accent2"/>
                </a:solidFill>
              </a:rPr>
              <a:t>均为</a:t>
            </a:r>
            <a:r>
              <a:rPr lang="en-US" altLang="zh-CN" dirty="0">
                <a:solidFill>
                  <a:schemeClr val="accent2"/>
                </a:solidFill>
              </a:rPr>
              <a:t>sp</a:t>
            </a:r>
            <a:r>
              <a:rPr lang="en-US" altLang="zh-CN" baseline="30000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杂化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O</a:t>
            </a:r>
            <a:r>
              <a:rPr lang="zh-CN" altLang="en-US" dirty="0">
                <a:solidFill>
                  <a:schemeClr val="accent2"/>
                </a:solidFill>
              </a:rPr>
              <a:t>与苯环形成</a:t>
            </a:r>
            <a:r>
              <a:rPr lang="en-US" altLang="zh-CN" dirty="0">
                <a:solidFill>
                  <a:schemeClr val="accent2"/>
                </a:solidFill>
              </a:rPr>
              <a:t>p-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</a:t>
            </a:r>
            <a:r>
              <a:rPr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共轭，共轭的结果：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增强了苯环上的电子云密度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    *</a:t>
            </a: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增加了羟基上的解离能力</a:t>
            </a:r>
          </a:p>
        </p:txBody>
      </p: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85E23332-49A2-4C7D-B1B3-AF0E33B03C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968818"/>
              </p:ext>
            </p:extLst>
          </p:nvPr>
        </p:nvGraphicFramePr>
        <p:xfrm>
          <a:off x="762000" y="2132856"/>
          <a:ext cx="2687638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5" name="CS ChemDraw Drawing" r:id="rId3" imgW="2687040" imgH="1208880" progId="ChemDraw.Document.4.5">
                  <p:embed/>
                </p:oleObj>
              </mc:Choice>
              <mc:Fallback>
                <p:oleObj name="CS ChemDraw Drawing" r:id="rId3" imgW="2687040" imgH="1208880" progId="ChemDraw.Document.4.5">
                  <p:embed/>
                  <p:pic>
                    <p:nvPicPr>
                      <p:cNvPr id="3078" name="Object 6">
                        <a:extLst>
                          <a:ext uri="{FF2B5EF4-FFF2-40B4-BE49-F238E27FC236}">
                            <a16:creationId xmlns:a16="http://schemas.microsoft.com/office/drawing/2014/main" id="{0979D3A8-923E-4779-A9AB-8B85FE4D73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2856"/>
                        <a:ext cx="2687638" cy="120808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FFCCFF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56F7FFE-7D3E-4690-B741-C7E14C945B71}"/>
              </a:ext>
            </a:extLst>
          </p:cNvPr>
          <p:cNvSpPr txBox="1"/>
          <p:nvPr/>
        </p:nvSpPr>
        <p:spPr>
          <a:xfrm>
            <a:off x="2699792" y="2586390"/>
            <a:ext cx="36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</a:rPr>
              <a:t>O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109573" grpId="0"/>
      <p:bldP spid="15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4" name="Text Box 6">
            <a:extLst>
              <a:ext uri="{FF2B5EF4-FFF2-40B4-BE49-F238E27FC236}">
                <a16:creationId xmlns:a16="http://schemas.microsoft.com/office/drawing/2014/main" id="{03256704-EF92-4324-9DB8-C6605D596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312956"/>
            <a:ext cx="8536311" cy="168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、分类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根据所连接芳环的不同，可分为苯酚，萘酚，蒽酚等；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按分子中羟基的数目可分为一元酚，二元酚，以及多元酚。</a:t>
            </a:r>
          </a:p>
        </p:txBody>
      </p:sp>
      <p:graphicFrame>
        <p:nvGraphicFramePr>
          <p:cNvPr id="109576" name="Object 8">
            <a:extLst>
              <a:ext uri="{FF2B5EF4-FFF2-40B4-BE49-F238E27FC236}">
                <a16:creationId xmlns:a16="http://schemas.microsoft.com/office/drawing/2014/main" id="{E31DE85F-BE0E-4D9A-9497-450A92893CAA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692275" y="3860800"/>
          <a:ext cx="5757863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9" name="CS ChemDraw Drawing" r:id="rId3" imgW="3358604" imgH="1109157" progId="ChemDraw.Document.6.0">
                  <p:embed/>
                </p:oleObj>
              </mc:Choice>
              <mc:Fallback>
                <p:oleObj name="CS ChemDraw Drawing" r:id="rId3" imgW="3358604" imgH="1109157" progId="ChemDraw.Document.6.0">
                  <p:embed/>
                  <p:pic>
                    <p:nvPicPr>
                      <p:cNvPr id="109576" name="Object 8">
                        <a:extLst>
                          <a:ext uri="{FF2B5EF4-FFF2-40B4-BE49-F238E27FC236}">
                            <a16:creationId xmlns:a16="http://schemas.microsoft.com/office/drawing/2014/main" id="{E31DE85F-BE0E-4D9A-9497-450A92893CA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860800"/>
                        <a:ext cx="5757863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AE8D30-8CDB-49D8-9E0F-E8651619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820CA9-9E73-4A4D-9F1D-6C643C3F3315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88EB8D-32F4-4452-AB4A-64E84042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37C2B5-F2CB-48CC-A6D8-F8062215D0B0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75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9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9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95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>
            <a:extLst>
              <a:ext uri="{FF2B5EF4-FFF2-40B4-BE49-F238E27FC236}">
                <a16:creationId xmlns:a16="http://schemas.microsoft.com/office/drawing/2014/main" id="{70D7AAE5-F232-4233-90E7-695D16B50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49275"/>
            <a:ext cx="8497888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、命名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一般以苯酚为母体命名，再加上其他取代基的名称和位次。若芳环上有羧基、磺酸基等时，按取代基优先次序规则把羟基看作是取代基来命名。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D77B48-2CA1-4FC4-832A-3982EE80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A87C95-CD5C-4C0E-866E-C1D1FEA99525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71438E-6E1B-4B51-9203-ABF1AC81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CEAED-6BEF-49DF-BE16-D440F5F8FDAF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AF3796-D6A5-4223-A132-506B4D8CA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217"/>
          <a:stretch/>
        </p:blipFill>
        <p:spPr>
          <a:xfrm>
            <a:off x="1042416" y="2264648"/>
            <a:ext cx="7059168" cy="20284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6276F7-3C09-4BDC-9DA5-479DDC4C03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839" b="6753"/>
          <a:stretch/>
        </p:blipFill>
        <p:spPr>
          <a:xfrm>
            <a:off x="1041804" y="4437112"/>
            <a:ext cx="705978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0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>
            <a:extLst>
              <a:ext uri="{FF2B5EF4-FFF2-40B4-BE49-F238E27FC236}">
                <a16:creationId xmlns:a16="http://schemas.microsoft.com/office/drawing/2014/main" id="{70D7AAE5-F232-4233-90E7-695D16B50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49275"/>
            <a:ext cx="8497888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、命名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一般以苯酚为母体命名，再加上其他取代基的名称和位次。若芳环上有羧基、磺酸基等时，按取代基优先次序规则把羟基看作是取代基来命名。</a:t>
            </a:r>
          </a:p>
        </p:txBody>
      </p:sp>
      <p:graphicFrame>
        <p:nvGraphicFramePr>
          <p:cNvPr id="110597" name="Object 5">
            <a:extLst>
              <a:ext uri="{FF2B5EF4-FFF2-40B4-BE49-F238E27FC236}">
                <a16:creationId xmlns:a16="http://schemas.microsoft.com/office/drawing/2014/main" id="{5C11C8D8-7FF1-4802-B91F-6D049C5BE0EA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971550" y="2227263"/>
          <a:ext cx="7058025" cy="463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1" name="CS ChemDraw Drawing" r:id="rId3" imgW="4527448" imgH="2969809" progId="ChemDraw.Document.6.0">
                  <p:embed/>
                </p:oleObj>
              </mc:Choice>
              <mc:Fallback>
                <p:oleObj name="CS ChemDraw Drawing" r:id="rId3" imgW="4527448" imgH="2969809" progId="ChemDraw.Document.6.0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27263"/>
                        <a:ext cx="7058025" cy="463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D77B48-2CA1-4FC4-832A-3982EE80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938B04-521D-4EF9-9046-4E96E6CBA7DE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71438E-6E1B-4B51-9203-ABF1AC81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7CEAED-6BEF-49DF-BE16-D440F5F8FDAF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01640" y="1093968"/>
            <a:ext cx="27671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二、 酚的物理性质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23528" y="2326044"/>
            <a:ext cx="8680563" cy="33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、大多数酚是结晶形固体，少数烷基酚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例：间甲基苯酚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为高沸点液体；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、能形成分子间氢键，产生缔合作用，沸点较高；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、由于芳基较大，水中溶解度较小；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、具有特殊气味；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、苯酚又称石炭酸，在煤焦油中发现，具腐蚀性和杀菌能力。</a:t>
            </a:r>
          </a:p>
        </p:txBody>
      </p:sp>
    </p:spTree>
    <p:extLst>
      <p:ext uri="{BB962C8B-B14F-4D97-AF65-F5344CB8AC3E}">
        <p14:creationId xmlns:p14="http://schemas.microsoft.com/office/powerpoint/2010/main" val="713958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01641" y="528249"/>
            <a:ext cx="21178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三、 酚的制备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80A83D-94CA-4D8E-A67D-062990272C6E}"/>
              </a:ext>
            </a:extLst>
          </p:cNvPr>
          <p:cNvSpPr txBox="1"/>
          <p:nvPr/>
        </p:nvSpPr>
        <p:spPr>
          <a:xfrm>
            <a:off x="755576" y="1080845"/>
            <a:ext cx="4667386" cy="485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、磺酸盐碱熔法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C2E8070-FF36-463A-9131-F4367E3D6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18059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46C8720-52CF-495C-9C68-813DB89E7A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595599"/>
              </p:ext>
            </p:extLst>
          </p:nvPr>
        </p:nvGraphicFramePr>
        <p:xfrm>
          <a:off x="2452378" y="1767907"/>
          <a:ext cx="4243697" cy="617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0" name="CS ChemDraw Drawing" r:id="rId4" imgW="5397738" imgH="779838" progId="ChemDraw.Document.6.0">
                  <p:embed/>
                </p:oleObj>
              </mc:Choice>
              <mc:Fallback>
                <p:oleObj name="CS ChemDraw Drawing" r:id="rId4" imgW="5397738" imgH="779838" progId="ChemDraw.Document.6.0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46C8720-52CF-495C-9C68-813DB89E7A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378" y="1767907"/>
                        <a:ext cx="4243697" cy="6172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C01D878-5E6E-42CD-AE19-55594DC904F7}"/>
              </a:ext>
            </a:extLst>
          </p:cNvPr>
          <p:cNvSpPr txBox="1"/>
          <p:nvPr/>
        </p:nvSpPr>
        <p:spPr>
          <a:xfrm>
            <a:off x="827584" y="3654211"/>
            <a:ext cx="4667386" cy="485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、氯苯水解法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4619940-9059-4A25-B877-4CC40785D0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979956"/>
              </p:ext>
            </p:extLst>
          </p:nvPr>
        </p:nvGraphicFramePr>
        <p:xfrm>
          <a:off x="3089269" y="4159520"/>
          <a:ext cx="3889375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1" name="CS ChemDraw Drawing" r:id="rId6" imgW="3713577" imgH="2268792" progId="ChemDraw.Document.6.0">
                  <p:embed/>
                </p:oleObj>
              </mc:Choice>
              <mc:Fallback>
                <p:oleObj name="CS ChemDraw Drawing" r:id="rId6" imgW="3713577" imgH="2268792" progId="ChemDraw.Document.6.0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4619940-9059-4A25-B877-4CC40785D0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69" y="4159520"/>
                        <a:ext cx="3889375" cy="2368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FB74DF75-9078-406F-B4ED-9647DE881A9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0000"/>
          <a:stretch/>
        </p:blipFill>
        <p:spPr>
          <a:xfrm>
            <a:off x="2719528" y="2775786"/>
            <a:ext cx="4539996" cy="6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65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>
            <a:extLst>
              <a:ext uri="{FF2B5EF4-FFF2-40B4-BE49-F238E27FC236}">
                <a16:creationId xmlns:a16="http://schemas.microsoft.com/office/drawing/2014/main" id="{9497CEF5-653D-40CD-8AFD-7857EA11E620}"/>
              </a:ext>
            </a:extLst>
          </p:cNvPr>
          <p:cNvSpPr txBox="1"/>
          <p:nvPr/>
        </p:nvSpPr>
        <p:spPr>
          <a:xfrm>
            <a:off x="755576" y="692696"/>
            <a:ext cx="4667386" cy="485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、异丙苯氧化法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952D601-E4DF-4B44-A888-9865D938F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484905"/>
              </p:ext>
            </p:extLst>
          </p:nvPr>
        </p:nvGraphicFramePr>
        <p:xfrm>
          <a:off x="179056" y="1988840"/>
          <a:ext cx="8785888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6" name="CS ChemDraw Drawing" r:id="rId4" imgW="4826273" imgH="2143812" progId="ChemDraw.Document.6.0">
                  <p:embed/>
                </p:oleObj>
              </mc:Choice>
              <mc:Fallback>
                <p:oleObj name="CS ChemDraw Drawing" r:id="rId4" imgW="4826273" imgH="2143812" progId="ChemDraw.Document.6.0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5952D601-E4DF-4B44-A888-9865D938F9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56" y="1988840"/>
                        <a:ext cx="8785888" cy="3888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3871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2" name="Object 4">
            <a:extLst>
              <a:ext uri="{FF2B5EF4-FFF2-40B4-BE49-F238E27FC236}">
                <a16:creationId xmlns:a16="http://schemas.microsoft.com/office/drawing/2014/main" id="{B16BE5ED-9AEA-430F-93CA-42CDEC710872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692275" y="2708275"/>
          <a:ext cx="5616575" cy="270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05" name="CS ChemDraw Drawing" r:id="rId3" imgW="2558500" imgH="1229547" progId="ChemDraw.Document.6.0">
                  <p:embed/>
                </p:oleObj>
              </mc:Choice>
              <mc:Fallback>
                <p:oleObj name="CS ChemDraw Drawing" r:id="rId3" imgW="2558500" imgH="1229547" progId="ChemDraw.Document.6.0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708275"/>
                        <a:ext cx="5616575" cy="270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85DC9D-1654-4DB9-9678-4E1B4DD1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60CC91-6CCB-4B76-841B-050B33AAFE9D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1CD9B34-67F7-4EAD-8533-61277426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6D0318-FAFE-481B-9C8F-58B6E07E9C75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63191EA1-5B68-430B-BBA7-36771A33A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31322"/>
            <a:ext cx="3252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四、 酚的化学性质</a:t>
            </a:r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5E265BF7-49C9-4DED-A306-2649BFD22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944563"/>
            <a:ext cx="8424863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酚的化学性质与醇相似，但由于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-OH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所连的碳原子为</a:t>
            </a:r>
            <a:r>
              <a:rPr lang="en-US" altLang="zh-CN" sz="24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sp</a:t>
            </a:r>
            <a:r>
              <a:rPr lang="en-US" altLang="zh-CN" sz="2400" b="1" baseline="30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杂化，且羟基氧上的孤电子对与苯环共轭。因此，酚的性质既表现在羟基和苯环上，又受到二者的相互影响。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/>
      <p:bldP spid="11469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>
            <a:extLst>
              <a:ext uri="{FF2B5EF4-FFF2-40B4-BE49-F238E27FC236}">
                <a16:creationId xmlns:a16="http://schemas.microsoft.com/office/drawing/2014/main" id="{E7AAAF9E-41A8-41A9-B05B-3E147DA06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6250"/>
            <a:ext cx="2481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、酚羟基的反应</a:t>
            </a:r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48CD0733-FE4E-4E52-A077-58CD2C213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3429000"/>
            <a:ext cx="864235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酚羟基上的氧原子的孤电子对可与苯环的大</a:t>
            </a:r>
            <a:r>
              <a:rPr lang="el-GR" altLang="zh-CN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l-GR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键产生</a:t>
            </a:r>
            <a:r>
              <a:rPr lang="el-GR" altLang="zh-CN" sz="28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l-GR" altLang="zh-CN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l-GR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共轭，</a:t>
            </a:r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zh-CN" altLang="el-GR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而使</a:t>
            </a:r>
            <a:r>
              <a:rPr lang="el-GR" altLang="zh-CN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O-H</a:t>
            </a:r>
            <a:r>
              <a:rPr lang="zh-CN" altLang="el-GR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被削弱，导致酸性增加。酸性强于水，与</a:t>
            </a:r>
            <a:r>
              <a:rPr lang="el-GR" altLang="zh-CN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NaOH</a:t>
            </a:r>
            <a:r>
              <a:rPr lang="zh-CN" altLang="el-GR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作用发生中和反应。</a:t>
            </a:r>
            <a:endParaRPr lang="el-GR" altLang="zh-CN" sz="28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4" name="Text Box 11">
            <a:extLst>
              <a:ext uri="{FF2B5EF4-FFF2-40B4-BE49-F238E27FC236}">
                <a16:creationId xmlns:a16="http://schemas.microsoft.com/office/drawing/2014/main" id="{D3709790-B9B7-4584-B427-04A1912DC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373688"/>
            <a:ext cx="6337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116753" name="Object 17">
            <a:extLst>
              <a:ext uri="{FF2B5EF4-FFF2-40B4-BE49-F238E27FC236}">
                <a16:creationId xmlns:a16="http://schemas.microsoft.com/office/drawing/2014/main" id="{743229F3-5724-4EE7-AF70-3BB1939F0001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835150" y="1916113"/>
          <a:ext cx="5110163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2" name="CS ChemDraw Drawing" r:id="rId3" imgW="2962331" imgH="814929" progId="ChemDraw.Document.6.0">
                  <p:embed/>
                </p:oleObj>
              </mc:Choice>
              <mc:Fallback>
                <p:oleObj name="CS ChemDraw Drawing" r:id="rId3" imgW="2962331" imgH="814929" progId="ChemDraw.Document.6.0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16113"/>
                        <a:ext cx="5110163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8" name="Object 12">
            <a:extLst>
              <a:ext uri="{FF2B5EF4-FFF2-40B4-BE49-F238E27FC236}">
                <a16:creationId xmlns:a16="http://schemas.microsoft.com/office/drawing/2014/main" id="{16136501-E546-4345-85B1-FF47757EBD5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476375" y="5157788"/>
          <a:ext cx="63373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3" name="CS ChemDraw Drawing" r:id="rId5" imgW="3591833" imgH="810341" progId="ChemDraw.Document.6.0">
                  <p:embed/>
                </p:oleObj>
              </mc:Choice>
              <mc:Fallback>
                <p:oleObj name="CS ChemDraw Drawing" r:id="rId5" imgW="3591833" imgH="810341" progId="ChemDraw.Document.6.0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157788"/>
                        <a:ext cx="633730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4F284A-19D7-4B88-9B7F-B0ABD007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E605EA-40D1-428A-8DEE-4D27B953D3A3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07349E3-FFC0-452A-9435-6440C341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407F1-9282-47CF-A309-5F8F93B0063F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116752" name="Text Box 16">
            <a:extLst>
              <a:ext uri="{FF2B5EF4-FFF2-40B4-BE49-F238E27FC236}">
                <a16:creationId xmlns:a16="http://schemas.microsoft.com/office/drawing/2014/main" id="{CAFF9A3A-DDB2-4C90-B725-F9EEE91E7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1052513"/>
            <a:ext cx="318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酸性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116743" grpId="0"/>
      <p:bldP spid="11675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>
            <a:extLst>
              <a:ext uri="{FF2B5EF4-FFF2-40B4-BE49-F238E27FC236}">
                <a16:creationId xmlns:a16="http://schemas.microsoft.com/office/drawing/2014/main" id="{90750E2F-13CF-4629-B7AD-0F6B2311D84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692150"/>
            <a:ext cx="8064500" cy="2016125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苯酚在碱溶液中的溶解度大于水中。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pK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a1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=6.37; pK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a2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=10.25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。因此，在酚钠溶液中通入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可使苯酚游离出来，但苯酚可与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作用生成酚钠。</a:t>
            </a:r>
          </a:p>
        </p:txBody>
      </p:sp>
      <p:graphicFrame>
        <p:nvGraphicFramePr>
          <p:cNvPr id="124933" name="Object 5">
            <a:extLst>
              <a:ext uri="{FF2B5EF4-FFF2-40B4-BE49-F238E27FC236}">
                <a16:creationId xmlns:a16="http://schemas.microsoft.com/office/drawing/2014/main" id="{4B3FFDDC-D792-4834-A235-1081AA5E0C88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3213100"/>
          <a:ext cx="6408737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2" name="CS ChemDraw Drawing" r:id="rId3" imgW="4643253" imgH="1811794" progId="ChemDraw.Document.6.0">
                  <p:embed/>
                </p:oleObj>
              </mc:Choice>
              <mc:Fallback>
                <p:oleObj name="CS ChemDraw Drawing" r:id="rId3" imgW="4643253" imgH="1811794" progId="ChemDraw.Document.6.0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13100"/>
                        <a:ext cx="6408737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F090F8-DE00-45FA-939B-205145F3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DE0CDD-C17E-43CA-A87B-B3C4926E80C9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7A30412-7114-4984-9B1E-6F3D5B1C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B110D9-CAC5-4FA7-9069-D03E14089609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>
            <a:extLst>
              <a:ext uri="{FF2B5EF4-FFF2-40B4-BE49-F238E27FC236}">
                <a16:creationId xmlns:a16="http://schemas.microsoft.com/office/drawing/2014/main" id="{C92FE2D5-2E2B-4DE1-A638-D78697876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0688"/>
            <a:ext cx="7848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脂肪醇、脂环醇和芳香醇（芳环侧链有羟基的化合物）。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80E6C1-3E3B-4A10-BA8D-DA38D135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C1E63E-97DD-4C6E-AFBB-F4035CBC2D8A}" type="datetime11">
              <a:rPr lang="zh-CN" altLang="en-US" smtClean="0"/>
              <a:t>13:45:29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6CD9AAE-D513-463C-BA6D-130DD052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C483D-091D-4125-895F-45C20FBC4A70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B193D06-7E56-4BFC-AA44-4CAD0A78B75A}"/>
              </a:ext>
            </a:extLst>
          </p:cNvPr>
          <p:cNvGrpSpPr/>
          <p:nvPr/>
        </p:nvGrpSpPr>
        <p:grpSpPr>
          <a:xfrm>
            <a:off x="4139952" y="5373216"/>
            <a:ext cx="4208778" cy="1397000"/>
            <a:chOff x="4808869" y="5232316"/>
            <a:chExt cx="4208778" cy="1397000"/>
          </a:xfrm>
        </p:grpSpPr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84B39FC7-360C-4D4F-8EF8-8CD4EBF8C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8869" y="5232316"/>
              <a:ext cx="4208778" cy="1397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7146" tIns="28574" rIns="57146" bIns="2857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900"/>
                </a:spcBef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O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H</a:t>
              </a:r>
            </a:p>
            <a:p>
              <a:pPr eaLnBrk="1" hangingPunct="1">
                <a:spcBef>
                  <a:spcPts val="900"/>
                </a:spcBef>
                <a:defRPr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CH=CH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2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                CH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CHO</a:t>
              </a:r>
            </a:p>
            <a:p>
              <a:pPr eaLnBrk="1" hangingPunct="1">
                <a:spcBef>
                  <a:spcPts val="900"/>
                </a:spcBef>
                <a:defRPr/>
              </a:pP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0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</a:rPr>
                <a:t>烯醇式结构                     羰基式结构</a:t>
              </a:r>
              <a:r>
                <a:rPr lang="en-US" altLang="zh-CN" sz="2000" b="1" dirty="0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  </a:t>
              </a:r>
            </a:p>
          </p:txBody>
        </p:sp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83301AC3-84E2-42FE-81E1-7B336F2CE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124" y="5562544"/>
              <a:ext cx="1295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7146" tIns="28574" rIns="57146" bIns="2857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</a:rPr>
                <a:t> 互变异构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DB3AA15-2AB6-49AC-B8AE-EDFAF1E6DF83}"/>
                </a:ext>
              </a:extLst>
            </p:cNvPr>
            <p:cNvCxnSpPr/>
            <p:nvPr/>
          </p:nvCxnSpPr>
          <p:spPr>
            <a:xfrm rot="5400000">
              <a:off x="4892239" y="5694279"/>
              <a:ext cx="163512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6E9BA28-63C3-4C34-B41D-43B0F13A7D9D}"/>
                </a:ext>
              </a:extLst>
            </p:cNvPr>
            <p:cNvCxnSpPr/>
            <p:nvPr/>
          </p:nvCxnSpPr>
          <p:spPr>
            <a:xfrm flipV="1">
              <a:off x="6283515" y="5943534"/>
              <a:ext cx="1051858" cy="1984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 Box 8">
            <a:extLst>
              <a:ext uri="{FF2B5EF4-FFF2-40B4-BE49-F238E27FC236}">
                <a16:creationId xmlns:a16="http://schemas.microsoft.com/office/drawing/2014/main" id="{7E8CF659-6B9B-460A-80A1-F89BDE2C4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88640"/>
            <a:ext cx="7162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p"/>
            </a:pPr>
            <a:r>
              <a:rPr lang="zh-CN" altLang="en-US" sz="2000" b="1" dirty="0">
                <a:solidFill>
                  <a:schemeClr val="tx2"/>
                </a:solidFill>
                <a:ea typeface="黑体" pitchFamily="49" charset="-122"/>
              </a:rPr>
              <a:t> 根根据分子中烃基的类别：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FF7A81C-7F12-4686-9D44-AA93D523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04935"/>
            <a:ext cx="84963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两个羟基连在同一碳上的化合物不稳定，这种结构会自发失水，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故同碳二醇不存在。另外，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烯醇是不稳定的，容易互变成为比较稳定的醛和酮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DB807B-2345-4EF1-A9D1-BD7B09D7C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94" y="1138299"/>
            <a:ext cx="6912768" cy="3415552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BD9B758-63B1-4519-AE4F-57E8343CFEAB}"/>
              </a:ext>
            </a:extLst>
          </p:cNvPr>
          <p:cNvCxnSpPr>
            <a:cxnSpLocks/>
          </p:cNvCxnSpPr>
          <p:nvPr/>
        </p:nvCxnSpPr>
        <p:spPr>
          <a:xfrm>
            <a:off x="1115616" y="2060848"/>
            <a:ext cx="6984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63E6785-6DCF-483F-8676-883ABDA48D9C}"/>
              </a:ext>
            </a:extLst>
          </p:cNvPr>
          <p:cNvCxnSpPr>
            <a:cxnSpLocks/>
          </p:cNvCxnSpPr>
          <p:nvPr/>
        </p:nvCxnSpPr>
        <p:spPr>
          <a:xfrm>
            <a:off x="1115616" y="3429000"/>
            <a:ext cx="6984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CF2E14F-6B7D-4EBB-AE36-18F8D7569E5C}"/>
              </a:ext>
            </a:extLst>
          </p:cNvPr>
          <p:cNvCxnSpPr>
            <a:cxnSpLocks/>
          </p:cNvCxnSpPr>
          <p:nvPr/>
        </p:nvCxnSpPr>
        <p:spPr>
          <a:xfrm>
            <a:off x="1115616" y="1052736"/>
            <a:ext cx="6984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8DD213E-2E69-49A0-8E32-7181C3B10291}"/>
              </a:ext>
            </a:extLst>
          </p:cNvPr>
          <p:cNvCxnSpPr>
            <a:cxnSpLocks/>
          </p:cNvCxnSpPr>
          <p:nvPr/>
        </p:nvCxnSpPr>
        <p:spPr>
          <a:xfrm>
            <a:off x="1115616" y="4581128"/>
            <a:ext cx="69847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714A99B-DF70-4B53-B854-1E7EDE88A1AE}"/>
              </a:ext>
            </a:extLst>
          </p:cNvPr>
          <p:cNvCxnSpPr/>
          <p:nvPr/>
        </p:nvCxnSpPr>
        <p:spPr>
          <a:xfrm>
            <a:off x="1115294" y="1124744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371FD8A-494B-47DA-9990-7C62D940FC41}"/>
              </a:ext>
            </a:extLst>
          </p:cNvPr>
          <p:cNvCxnSpPr/>
          <p:nvPr/>
        </p:nvCxnSpPr>
        <p:spPr>
          <a:xfrm>
            <a:off x="8100392" y="1124744"/>
            <a:ext cx="0" cy="345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6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>
            <a:extLst>
              <a:ext uri="{FF2B5EF4-FFF2-40B4-BE49-F238E27FC236}">
                <a16:creationId xmlns:a16="http://schemas.microsoft.com/office/drawing/2014/main" id="{2615160F-67BB-4454-9AE9-70C179170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1124744"/>
            <a:ext cx="88201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当苯环上连有吸电子基团时，酚的酸性增强；连有供电子基团时，酚的酸性减弱。</a:t>
            </a:r>
          </a:p>
        </p:txBody>
      </p:sp>
      <p:graphicFrame>
        <p:nvGraphicFramePr>
          <p:cNvPr id="128007" name="Object 7">
            <a:extLst>
              <a:ext uri="{FF2B5EF4-FFF2-40B4-BE49-F238E27FC236}">
                <a16:creationId xmlns:a16="http://schemas.microsoft.com/office/drawing/2014/main" id="{311C06F0-92AB-4487-92BC-A091D1B9ACF1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25235600"/>
              </p:ext>
            </p:extLst>
          </p:nvPr>
        </p:nvGraphicFramePr>
        <p:xfrm>
          <a:off x="416110" y="2924944"/>
          <a:ext cx="8311780" cy="2992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5" name="CS ChemDraw Drawing" r:id="rId3" imgW="4786592" imgH="1721906" progId="ChemDraw.Document.6.0">
                  <p:embed/>
                </p:oleObj>
              </mc:Choice>
              <mc:Fallback>
                <p:oleObj name="CS ChemDraw Drawing" r:id="rId3" imgW="4786592" imgH="1721906" progId="ChemDraw.Document.6.0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110" y="2924944"/>
                        <a:ext cx="8311780" cy="2992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66BBB4-CF5A-47F5-8BB3-5CF7FA8F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0FF883-C690-4F7A-9381-B444315FF85F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E7B89C-6012-4738-8200-8C9F8E8F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8F42C-9736-4959-B68B-4F62E377EFA7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Text Box 4">
            <a:extLst>
              <a:ext uri="{FF2B5EF4-FFF2-40B4-BE49-F238E27FC236}">
                <a16:creationId xmlns:a16="http://schemas.microsoft.com/office/drawing/2014/main" id="{BD883975-6D4B-40B8-A158-ABDCD64B7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60648"/>
            <a:ext cx="325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FeCl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的显色反应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6E62CE2E-7486-46EE-A69A-662BCEAF7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206" y="843844"/>
            <a:ext cx="8250473" cy="100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大多数酚能与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FeCl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溶液发生显色反应，不同的酚显示出不同的颜色，故此反应可用来鉴定酚。</a:t>
            </a:r>
          </a:p>
        </p:txBody>
      </p:sp>
      <p:graphicFrame>
        <p:nvGraphicFramePr>
          <p:cNvPr id="126982" name="Object 6">
            <a:extLst>
              <a:ext uri="{FF2B5EF4-FFF2-40B4-BE49-F238E27FC236}">
                <a16:creationId xmlns:a16="http://schemas.microsoft.com/office/drawing/2014/main" id="{62769C83-921F-4441-850B-41A91FFD26E9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408635980"/>
              </p:ext>
            </p:extLst>
          </p:nvPr>
        </p:nvGraphicFramePr>
        <p:xfrm>
          <a:off x="1435100" y="1873895"/>
          <a:ext cx="626268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9" name="CS ChemDraw Drawing" r:id="rId3" imgW="3833970" imgH="511794" progId="ChemDraw.Document.6.0">
                  <p:embed/>
                </p:oleObj>
              </mc:Choice>
              <mc:Fallback>
                <p:oleObj name="CS ChemDraw Drawing" r:id="rId3" imgW="3833970" imgH="511794" progId="ChemDraw.Document.6.0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1873895"/>
                        <a:ext cx="626268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70EF02-9BD3-4083-A325-8677521E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2AE784-C4BA-4353-AB99-A8DBB041F7B1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5AAA1DA-8BB6-4AE8-883A-10A46698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210C2-B0EC-4E56-A958-CB26BB43F7D3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126984" name="Rectangle 8">
            <a:extLst>
              <a:ext uri="{FF2B5EF4-FFF2-40B4-BE49-F238E27FC236}">
                <a16:creationId xmlns:a16="http://schemas.microsoft.com/office/drawing/2014/main" id="{93BC10D3-3C94-46DA-B50C-332B895BF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206" y="3717032"/>
            <a:ext cx="8250473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FeCl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的显色反应并不限于酚，具有烯醇式结构的脂肪族化合物也有此反应。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ECFD54A4-CF2B-4939-85F2-C4D5A7DD6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225548"/>
              </p:ext>
            </p:extLst>
          </p:nvPr>
        </p:nvGraphicFramePr>
        <p:xfrm>
          <a:off x="1005730" y="2852936"/>
          <a:ext cx="687863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0" name="CS ChemDraw Drawing" r:id="rId5" imgW="3856762" imgH="185424" progId="ChemDraw.Document.6.0">
                  <p:embed/>
                </p:oleObj>
              </mc:Choice>
              <mc:Fallback>
                <p:oleObj name="CS ChemDraw Drawing" r:id="rId5" imgW="3856762" imgH="185424" progId="ChemDraw.Document.6.0">
                  <p:embed/>
                  <p:pic>
                    <p:nvPicPr>
                      <p:cNvPr id="160771" name="Object 2">
                        <a:extLst>
                          <a:ext uri="{FF2B5EF4-FFF2-40B4-BE49-F238E27FC236}">
                            <a16:creationId xmlns:a16="http://schemas.microsoft.com/office/drawing/2014/main" id="{E8ED91AC-8EB6-4C2A-AB62-5A36A3966D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730" y="2852936"/>
                        <a:ext cx="6878638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11723F91-AB66-41CD-A95A-32094EC5B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6730" y="3284984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6600CC"/>
                </a:solidFill>
                <a:ea typeface="黑体" panose="02010609060101010101" pitchFamily="49" charset="-122"/>
              </a:rPr>
              <a:t>紫色</a:t>
            </a: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3F832ABD-7A89-4EB7-8806-F2350539CF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37503"/>
              </p:ext>
            </p:extLst>
          </p:nvPr>
        </p:nvGraphicFramePr>
        <p:xfrm>
          <a:off x="6372200" y="5742831"/>
          <a:ext cx="1604963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1" name="CS ChemDraw Drawing" r:id="rId7" imgW="1452600" imgH="902880" progId="ChemDraw.Document.6.0">
                  <p:embed/>
                </p:oleObj>
              </mc:Choice>
              <mc:Fallback>
                <p:oleObj name="CS ChemDraw Drawing" r:id="rId7" imgW="1452600" imgH="902880" progId="ChemDraw.Document.6.0">
                  <p:embed/>
                  <p:pic>
                    <p:nvPicPr>
                      <p:cNvPr id="160774" name="Object 6">
                        <a:extLst>
                          <a:ext uri="{FF2B5EF4-FFF2-40B4-BE49-F238E27FC236}">
                            <a16:creationId xmlns:a16="http://schemas.microsoft.com/office/drawing/2014/main" id="{B4DD682F-7D94-48D7-BA7F-60C9810F21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5742831"/>
                        <a:ext cx="1604963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>
            <a:extLst>
              <a:ext uri="{FF2B5EF4-FFF2-40B4-BE49-F238E27FC236}">
                <a16:creationId xmlns:a16="http://schemas.microsoft.com/office/drawing/2014/main" id="{8B8BB4B1-2497-447D-A756-6008EB142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00" y="5438031"/>
            <a:ext cx="1143000" cy="1219200"/>
          </a:xfrm>
          <a:prstGeom prst="rect">
            <a:avLst/>
          </a:prstGeom>
          <a:noFill/>
          <a:ln w="2857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FA74E6F2-F467-4097-AFBF-5467B932C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800" y="4752231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990099"/>
                </a:solidFill>
                <a:ea typeface="黑体" panose="02010609060101010101" pitchFamily="49" charset="-122"/>
              </a:rPr>
              <a:t>烯醇结构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D95E2D36-26D2-4A8D-BBE7-CA8DEF133FAE}"/>
              </a:ext>
            </a:extLst>
          </p:cNvPr>
          <p:cNvSpPr txBox="1"/>
          <p:nvPr/>
        </p:nvSpPr>
        <p:spPr>
          <a:xfrm>
            <a:off x="1371600" y="4682380"/>
            <a:ext cx="4724400" cy="20589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5000"/>
              </a:spcBef>
            </a:pPr>
            <a:r>
              <a:rPr lang="zh-CN" altLang="en-US" sz="2000" b="1" dirty="0">
                <a:solidFill>
                  <a:srgbClr val="546422"/>
                </a:solidFill>
                <a:ea typeface="黑体" panose="02010609060101010101" pitchFamily="49" charset="-122"/>
              </a:rPr>
              <a:t>适用：苯酚，萘酚及其衍生物</a:t>
            </a:r>
            <a:endParaRPr lang="en-US" altLang="zh-CN" sz="2000" b="1" dirty="0">
              <a:solidFill>
                <a:srgbClr val="546422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15000"/>
              </a:spcBef>
            </a:pPr>
            <a:r>
              <a:rPr lang="zh-CN" altLang="en-US" sz="2000" b="1" dirty="0">
                <a:solidFill>
                  <a:srgbClr val="546422"/>
                </a:solidFill>
                <a:ea typeface="黑体" panose="02010609060101010101" pitchFamily="49" charset="-122"/>
              </a:rPr>
              <a:t>用途：鉴别苯酚</a:t>
            </a:r>
          </a:p>
          <a:p>
            <a:pPr eaLnBrk="1" hangingPunct="1">
              <a:lnSpc>
                <a:spcPct val="150000"/>
              </a:lnSpc>
              <a:spcBef>
                <a:spcPct val="15000"/>
              </a:spcBef>
            </a:pPr>
            <a:r>
              <a:rPr lang="zh-CN" altLang="en-US" sz="2000" b="1" dirty="0">
                <a:solidFill>
                  <a:srgbClr val="546422"/>
                </a:solidFill>
                <a:ea typeface="黑体" panose="02010609060101010101" pitchFamily="49" charset="-122"/>
              </a:rPr>
              <a:t>         （鉴别具有烯醇结构的化合物）</a:t>
            </a:r>
            <a:endParaRPr lang="en-US" altLang="zh-CN" sz="2000" b="1" dirty="0">
              <a:solidFill>
                <a:srgbClr val="546422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15000"/>
              </a:spcBef>
            </a:pPr>
            <a:r>
              <a:rPr lang="zh-CN" altLang="en-US" sz="2000" b="1" dirty="0">
                <a:solidFill>
                  <a:srgbClr val="546422"/>
                </a:solidFill>
                <a:ea typeface="黑体" panose="02010609060101010101" pitchFamily="49" charset="-122"/>
              </a:rPr>
              <a:t>颜色：蓝色，紫色为主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6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  <p:bldP spid="12698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4">
            <a:extLst>
              <a:ext uri="{FF2B5EF4-FFF2-40B4-BE49-F238E27FC236}">
                <a16:creationId xmlns:a16="http://schemas.microsoft.com/office/drawing/2014/main" id="{8B76C08B-2E7C-4F6E-B50A-7EB61B687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099592"/>
            <a:ext cx="532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kumimoji="1"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酚醚的生成</a:t>
            </a:r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DA138395-6614-4656-A017-6AE1D667B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40545"/>
            <a:ext cx="85693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酚不能分子间脱水成醚，</a:t>
            </a:r>
            <a:r>
              <a:rPr kumimoji="1"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酚醚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一般是由酚在碱性溶液中与烃基化试剂作用生成。</a:t>
            </a:r>
          </a:p>
        </p:txBody>
      </p:sp>
      <p:graphicFrame>
        <p:nvGraphicFramePr>
          <p:cNvPr id="45060" name="Object 6">
            <a:extLst>
              <a:ext uri="{FF2B5EF4-FFF2-40B4-BE49-F238E27FC236}">
                <a16:creationId xmlns:a16="http://schemas.microsoft.com/office/drawing/2014/main" id="{4E6A9BB3-E3D6-4938-879A-2ADC9C7EC205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848121152"/>
              </p:ext>
            </p:extLst>
          </p:nvPr>
        </p:nvGraphicFramePr>
        <p:xfrm>
          <a:off x="779463" y="2924844"/>
          <a:ext cx="758507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9" name="CS ChemDraw Drawing" r:id="rId3" imgW="5063821" imgH="1731084" progId="ChemDraw.Document.6.0">
                  <p:embed/>
                </p:oleObj>
              </mc:Choice>
              <mc:Fallback>
                <p:oleObj name="CS ChemDraw Drawing" r:id="rId3" imgW="5063821" imgH="1731084" progId="ChemDraw.Document.6.0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2924844"/>
                        <a:ext cx="7585075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5D87B0-93AA-4027-AA55-EF4EAAD4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24A26A-BAC4-471D-9BC2-B5B38618A1DE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67958F-3FE9-4F11-8181-176A68BC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C2178-8554-4F8F-A45D-8C08DCF74D17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132104" name="Rectangle 8">
            <a:extLst>
              <a:ext uri="{FF2B5EF4-FFF2-40B4-BE49-F238E27FC236}">
                <a16:creationId xmlns:a16="http://schemas.microsoft.com/office/drawing/2014/main" id="{7587D7B0-3314-4380-9514-4BA376728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761038"/>
            <a:ext cx="7459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在有机合成上常利用生成酚醚的方法来保护酚羟基。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333A128-6AD8-4F4F-A6DF-93EF3E7AF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58118"/>
            <a:ext cx="5327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成醚和成酯反应</a:t>
            </a:r>
            <a:endParaRPr kumimoji="1"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/>
      <p:bldP spid="132101" grpId="0"/>
      <p:bldP spid="132104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>
            <a:extLst>
              <a:ext uri="{FF2B5EF4-FFF2-40B4-BE49-F238E27FC236}">
                <a16:creationId xmlns:a16="http://schemas.microsoft.com/office/drawing/2014/main" id="{0125D526-36D8-4467-8508-DB1F40B5B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47688"/>
            <a:ext cx="43380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B.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酚酯的形成及</a:t>
            </a:r>
            <a:r>
              <a:rPr lang="en-US" altLang="zh-CN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Fries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重排</a:t>
            </a:r>
          </a:p>
        </p:txBody>
      </p:sp>
      <p:sp>
        <p:nvSpPr>
          <p:cNvPr id="176133" name="Text Box 5">
            <a:extLst>
              <a:ext uri="{FF2B5EF4-FFF2-40B4-BE49-F238E27FC236}">
                <a16:creationId xmlns:a16="http://schemas.microsoft.com/office/drawing/2014/main" id="{6A152B9D-F729-4FEA-8E45-37850CC63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628775"/>
            <a:ext cx="7488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酚直接酯化较困难，一般与酸酐或酰卤反应得到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酚酯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76134" name="Text Box 6">
            <a:extLst>
              <a:ext uri="{FF2B5EF4-FFF2-40B4-BE49-F238E27FC236}">
                <a16:creationId xmlns:a16="http://schemas.microsoft.com/office/drawing/2014/main" id="{23733A27-DE8D-4792-AA2D-122DCBCF3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157788"/>
            <a:ext cx="81010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酚酯是用于制备酚酮的原料，其反应称为费瑞斯重排，需在路易斯酸催化下进行。高温下产物以邻位为主，较低温度下产物以对位为主。</a:t>
            </a:r>
          </a:p>
        </p:txBody>
      </p:sp>
      <p:graphicFrame>
        <p:nvGraphicFramePr>
          <p:cNvPr id="176138" name="Object 10">
            <a:extLst>
              <a:ext uri="{FF2B5EF4-FFF2-40B4-BE49-F238E27FC236}">
                <a16:creationId xmlns:a16="http://schemas.microsoft.com/office/drawing/2014/main" id="{E2CD40C8-BB34-44CE-A7E2-C586B232F360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546100" y="2524125"/>
          <a:ext cx="805180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0" name="CS ChemDraw Drawing" r:id="rId3" imgW="4695082" imgH="1302430" progId="ChemDraw.Document.6.0">
                  <p:embed/>
                </p:oleObj>
              </mc:Choice>
              <mc:Fallback>
                <p:oleObj name="CS ChemDraw Drawing" r:id="rId3" imgW="4695082" imgH="1302430" progId="ChemDraw.Document.6.0">
                  <p:embed/>
                  <p:pic>
                    <p:nvPicPr>
                      <p:cNvPr id="176138" name="Object 10">
                        <a:extLst>
                          <a:ext uri="{FF2B5EF4-FFF2-40B4-BE49-F238E27FC236}">
                            <a16:creationId xmlns:a16="http://schemas.microsoft.com/office/drawing/2014/main" id="{E2CD40C8-BB34-44CE-A7E2-C586B232F36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2524125"/>
                        <a:ext cx="805180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722C67-2997-4C7B-AA92-EB2FC45A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EB2BC0-0EEC-43B2-A375-C95F09A12AEF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E0CEBC-E103-43E7-B18F-57960A46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9B7E9D-65A5-48EC-9B96-DC46B518A2A7}" type="slidenum">
              <a:rPr lang="en-US" altLang="zh-CN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0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/>
      <p:bldP spid="176133" grpId="0"/>
      <p:bldP spid="17613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180" name="Object 4">
            <a:extLst>
              <a:ext uri="{FF2B5EF4-FFF2-40B4-BE49-F238E27FC236}">
                <a16:creationId xmlns:a16="http://schemas.microsoft.com/office/drawing/2014/main" id="{EDF3A353-B2CF-4B21-B458-50BC15134E4C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880297760"/>
              </p:ext>
            </p:extLst>
          </p:nvPr>
        </p:nvGraphicFramePr>
        <p:xfrm>
          <a:off x="107504" y="1196752"/>
          <a:ext cx="8893175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4" name="CS ChemDraw Drawing" r:id="rId3" imgW="6449157" imgH="3093439" progId="ChemDraw.Document.6.0">
                  <p:embed/>
                </p:oleObj>
              </mc:Choice>
              <mc:Fallback>
                <p:oleObj name="CS ChemDraw Drawing" r:id="rId3" imgW="6449157" imgH="3093439" progId="ChemDraw.Document.6.0">
                  <p:embed/>
                  <p:pic>
                    <p:nvPicPr>
                      <p:cNvPr id="178180" name="Object 4">
                        <a:extLst>
                          <a:ext uri="{FF2B5EF4-FFF2-40B4-BE49-F238E27FC236}">
                            <a16:creationId xmlns:a16="http://schemas.microsoft.com/office/drawing/2014/main" id="{EDF3A353-B2CF-4B21-B458-50BC15134E4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196752"/>
                        <a:ext cx="8893175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0FFDF8-FC54-4959-8162-0039F678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B0864B-2DE5-4D1A-971E-0C5B00EF69E0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04C757-355B-433D-8AFE-63A23D17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C32EDC-F24D-47A4-AB6C-D3593AD8C339}" type="slidenum">
              <a:rPr lang="en-US" altLang="zh-CN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79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>
            <a:extLst>
              <a:ext uri="{FF2B5EF4-FFF2-40B4-BE49-F238E27FC236}">
                <a16:creationId xmlns:a16="http://schemas.microsoft.com/office/drawing/2014/main" id="{C83BB399-3E97-4FD6-9461-1A4BFCB00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6250"/>
            <a:ext cx="3770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、芳环上的亲电取代反应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919B3E6B-BBA1-485A-AF67-58EF7BE23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08050"/>
            <a:ext cx="86042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羟基是强的邻对位定位基，由于羟基与苯环的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P-π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共轭，使苯环上的电子云密度增加，亲电取代反应容易进行。</a:t>
            </a:r>
          </a:p>
        </p:txBody>
      </p:sp>
      <p:sp>
        <p:nvSpPr>
          <p:cNvPr id="139270" name="Rectangle 6">
            <a:extLst>
              <a:ext uri="{FF2B5EF4-FFF2-40B4-BE49-F238E27FC236}">
                <a16:creationId xmlns:a16="http://schemas.microsoft.com/office/drawing/2014/main" id="{7E69C7DC-38FA-4B15-9A79-EF172350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989138"/>
            <a:ext cx="242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）卤代反应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139271" name="Rectangle 7">
            <a:extLst>
              <a:ext uri="{FF2B5EF4-FFF2-40B4-BE49-F238E27FC236}">
                <a16:creationId xmlns:a16="http://schemas.microsoft.com/office/drawing/2014/main" id="{9999B1E7-E900-40DF-9599-25670965E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466975"/>
            <a:ext cx="897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苯酚与溴水在常温下可立即反应生成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6-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三溴苯酚白色沉淀。</a:t>
            </a:r>
          </a:p>
        </p:txBody>
      </p:sp>
      <p:graphicFrame>
        <p:nvGraphicFramePr>
          <p:cNvPr id="139272" name="Object 8">
            <a:extLst>
              <a:ext uri="{FF2B5EF4-FFF2-40B4-BE49-F238E27FC236}">
                <a16:creationId xmlns:a16="http://schemas.microsoft.com/office/drawing/2014/main" id="{07F4E6E0-7A06-4E4E-A013-65B3769A340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258888" y="2924175"/>
          <a:ext cx="626427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4" name="CS ChemDraw Drawing" r:id="rId3" imgW="3917922" imgH="831935" progId="ChemDraw.Document.6.0">
                  <p:embed/>
                </p:oleObj>
              </mc:Choice>
              <mc:Fallback>
                <p:oleObj name="CS ChemDraw Drawing" r:id="rId3" imgW="3917922" imgH="831935" progId="ChemDraw.Document.6.0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24175"/>
                        <a:ext cx="6264275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0" name="Object 16">
            <a:extLst>
              <a:ext uri="{FF2B5EF4-FFF2-40B4-BE49-F238E27FC236}">
                <a16:creationId xmlns:a16="http://schemas.microsoft.com/office/drawing/2014/main" id="{22775CE0-4A0E-4466-97AE-61D133F471B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258888" y="5229225"/>
          <a:ext cx="6697662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5" name="CS ChemDraw Drawing" r:id="rId5" imgW="4111199" imgH="853260" progId="ChemDraw.Document.6.0">
                  <p:embed/>
                </p:oleObj>
              </mc:Choice>
              <mc:Fallback>
                <p:oleObj name="CS ChemDraw Drawing" r:id="rId5" imgW="4111199" imgH="853260" progId="ChemDraw.Document.6.0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229225"/>
                        <a:ext cx="6697662" cy="1389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51F6C0-DC63-473C-B608-19102CCF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44D94D-87CC-404D-B698-BD2B9B9EBD88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B2E181-1531-4499-8CA4-7B898069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9AC8FA-D748-48B5-87EA-1308A67D08E5}" type="slidenum">
              <a:rPr lang="en-US" altLang="zh-CN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139275" name="Rectangle 11">
            <a:extLst>
              <a:ext uri="{FF2B5EF4-FFF2-40B4-BE49-F238E27FC236}">
                <a16:creationId xmlns:a16="http://schemas.microsoft.com/office/drawing/2014/main" id="{3DCF0FEA-EDB1-4454-B9D6-50E844BEE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149725"/>
            <a:ext cx="87852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3048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如需要制取一溴代苯酚，则反应要在非极性溶剂（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</a:t>
            </a:r>
            <a:r>
              <a:rPr lang="en-US" altLang="zh-CN" sz="2400" b="1" baseline="-30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CCl</a:t>
            </a:r>
            <a:r>
              <a:rPr lang="en-US" altLang="zh-CN" sz="2400" b="1" baseline="-30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）和低温下进行。</a:t>
            </a:r>
          </a:p>
        </p:txBody>
      </p:sp>
      <p:sp>
        <p:nvSpPr>
          <p:cNvPr id="46089" name="Rectangle 12">
            <a:extLst>
              <a:ext uri="{FF2B5EF4-FFF2-40B4-BE49-F238E27FC236}">
                <a16:creationId xmlns:a16="http://schemas.microsoft.com/office/drawing/2014/main" id="{6A215673-18CD-4BD0-A99F-8B1E9E65A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5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/>
      <p:bldP spid="139269" grpId="0"/>
      <p:bldP spid="139270" grpId="0"/>
      <p:bldP spid="139271" grpId="0"/>
      <p:bldP spid="13927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4">
            <a:extLst>
              <a:ext uri="{FF2B5EF4-FFF2-40B4-BE49-F238E27FC236}">
                <a16:creationId xmlns:a16="http://schemas.microsoft.com/office/drawing/2014/main" id="{F48CD1BC-52BD-4FA8-9937-9DB1C1421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20713"/>
            <a:ext cx="168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）硝化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42341" name="Rectangle 5">
            <a:extLst>
              <a:ext uri="{FF2B5EF4-FFF2-40B4-BE49-F238E27FC236}">
                <a16:creationId xmlns:a16="http://schemas.microsoft.com/office/drawing/2014/main" id="{683592F0-87D0-475C-91A6-445CE8BF3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268413"/>
            <a:ext cx="692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苯酚比苯易硝化，在室温下即可与稀硝酸反应。</a:t>
            </a:r>
          </a:p>
        </p:txBody>
      </p:sp>
      <p:graphicFrame>
        <p:nvGraphicFramePr>
          <p:cNvPr id="142342" name="Object 6">
            <a:extLst>
              <a:ext uri="{FF2B5EF4-FFF2-40B4-BE49-F238E27FC236}">
                <a16:creationId xmlns:a16="http://schemas.microsoft.com/office/drawing/2014/main" id="{F1984949-71D4-49AE-B7BD-932F0B299EA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331913" y="1844675"/>
          <a:ext cx="67691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5" name="CS ChemDraw Drawing" r:id="rId3" imgW="4010781" imgH="1182309" progId="ChemDraw.Document.6.0">
                  <p:embed/>
                </p:oleObj>
              </mc:Choice>
              <mc:Fallback>
                <p:oleObj name="CS ChemDraw Drawing" r:id="rId3" imgW="4010781" imgH="1182309" progId="ChemDraw.Document.6.0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844675"/>
                        <a:ext cx="676910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5" name="Object 9">
            <a:extLst>
              <a:ext uri="{FF2B5EF4-FFF2-40B4-BE49-F238E27FC236}">
                <a16:creationId xmlns:a16="http://schemas.microsoft.com/office/drawing/2014/main" id="{F5410A05-6517-4025-92D6-69C47564D89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116013" y="3068638"/>
          <a:ext cx="151130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6" name="CS ChemDraw Drawing" r:id="rId5" imgW="1432306" imgH="1423090" progId="ChemDraw.Document.6.0">
                  <p:embed/>
                </p:oleObj>
              </mc:Choice>
              <mc:Fallback>
                <p:oleObj name="CS ChemDraw Drawing" r:id="rId5" imgW="1432306" imgH="1423090" progId="ChemDraw.Document.6.0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68638"/>
                        <a:ext cx="1511300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B056F3-1C76-4FC8-B395-63D51F8F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F13A04-4F17-4768-93F3-2BC9BF9DEF7A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262E56-E40C-46F1-AB35-82256714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D263E-C520-4CEA-ADE5-2971D1F9CAE5}" type="slidenum">
              <a:rPr lang="en-US" altLang="zh-CN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142344" name="Rectangle 8">
            <a:extLst>
              <a:ext uri="{FF2B5EF4-FFF2-40B4-BE49-F238E27FC236}">
                <a16:creationId xmlns:a16="http://schemas.microsoft.com/office/drawing/2014/main" id="{FE5812A4-8792-429F-B168-F97A9A1E4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581525"/>
            <a:ext cx="86756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邻硝基苯酚易形成分子内氢键而成螯环，这样就削弱了分子内的引力；而对硝基苯酚不能形成分子内氢键，但能形成分子间氢键而缔合。因此邻硝基苯酚的沸点和在水中的溶解度比其异构体低得多，故可随水蒸气蒸馏出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/>
      <p:bldP spid="142341" grpId="0"/>
      <p:bldP spid="14234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4" name="Rectangle 6">
            <a:extLst>
              <a:ext uri="{FF2B5EF4-FFF2-40B4-BE49-F238E27FC236}">
                <a16:creationId xmlns:a16="http://schemas.microsoft.com/office/drawing/2014/main" id="{F93D7BF0-A243-4385-8554-026FF8A3B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20713"/>
            <a:ext cx="168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）磺化</a:t>
            </a: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</a:p>
        </p:txBody>
      </p:sp>
      <p:graphicFrame>
        <p:nvGraphicFramePr>
          <p:cNvPr id="145415" name="Object 7">
            <a:extLst>
              <a:ext uri="{FF2B5EF4-FFF2-40B4-BE49-F238E27FC236}">
                <a16:creationId xmlns:a16="http://schemas.microsoft.com/office/drawing/2014/main" id="{B1C2FD89-4CD2-42CA-8D0B-A4825D4513D4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50825" y="1341438"/>
          <a:ext cx="8543925" cy="397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5" name="CS ChemDraw Drawing" r:id="rId3" imgW="5329173" imgH="2480690" progId="ChemDraw.Document.6.0">
                  <p:embed/>
                </p:oleObj>
              </mc:Choice>
              <mc:Fallback>
                <p:oleObj name="CS ChemDraw Drawing" r:id="rId3" imgW="5329173" imgH="2480690" progId="ChemDraw.Document.6.0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341438"/>
                        <a:ext cx="8543925" cy="397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B21744-A877-4D6D-8608-850E7941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62F3A4-8F01-4CAC-B91F-FE969BC3A0C6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9CE5ED-5F6D-4974-B961-FB289A23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7D4998-9C3E-49A1-804C-B3E18BBDFE86}" type="slidenum">
              <a:rPr lang="en-US" altLang="zh-CN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>
            <a:extLst>
              <a:ext uri="{FF2B5EF4-FFF2-40B4-BE49-F238E27FC236}">
                <a16:creationId xmlns:a16="http://schemas.microsoft.com/office/drawing/2014/main" id="{B6FAFC0F-EDDA-4748-ABCC-3225B1D6E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2581"/>
            <a:ext cx="22974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）傅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克反应</a:t>
            </a:r>
          </a:p>
        </p:txBody>
      </p:sp>
      <p:graphicFrame>
        <p:nvGraphicFramePr>
          <p:cNvPr id="147461" name="Object 5">
            <a:extLst>
              <a:ext uri="{FF2B5EF4-FFF2-40B4-BE49-F238E27FC236}">
                <a16:creationId xmlns:a16="http://schemas.microsoft.com/office/drawing/2014/main" id="{6EE582AD-71AD-4C01-B4DD-0FA1D0ED40A5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210571017"/>
              </p:ext>
            </p:extLst>
          </p:nvPr>
        </p:nvGraphicFramePr>
        <p:xfrm>
          <a:off x="1872394" y="2518618"/>
          <a:ext cx="5543550" cy="422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1" name="CS ChemDraw Drawing" r:id="rId3" imgW="3224444" imgH="2456396" progId="ChemDraw.Document.6.0">
                  <p:embed/>
                </p:oleObj>
              </mc:Choice>
              <mc:Fallback>
                <p:oleObj name="CS ChemDraw Drawing" r:id="rId3" imgW="3224444" imgH="2456396" progId="ChemDraw.Document.6.0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394" y="2518618"/>
                        <a:ext cx="5543550" cy="422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463E91-95E9-43A2-B3AC-14DDAB85C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0EFC4E-6862-4534-B608-6A849B428383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D60127-8C38-46D4-903C-024C47BC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05EB5-CBE1-413C-A459-25E38C648004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147464" name="Text Box 8">
            <a:extLst>
              <a:ext uri="{FF2B5EF4-FFF2-40B4-BE49-F238E27FC236}">
                <a16:creationId xmlns:a16="http://schemas.microsoft.com/office/drawing/2014/main" id="{F44B555A-CC66-476F-A9DE-A36A59F2E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052513"/>
            <a:ext cx="8640638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酚进行傅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克反应不能用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AlCl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作催化剂，因为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AlCl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能与酚形成络合物而失去活性：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ArOH+AlCl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==ArOAlCl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+HCl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。一般可用其它路易斯酸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SO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HF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ZnCl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/>
      <p:bldP spid="14746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4">
            <a:extLst>
              <a:ext uri="{FF2B5EF4-FFF2-40B4-BE49-F238E27FC236}">
                <a16:creationId xmlns:a16="http://schemas.microsoft.com/office/drawing/2014/main" id="{9BD8C0EF-FED8-4E85-8E46-95EBEABCB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49275"/>
            <a:ext cx="1868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、氧化反应</a:t>
            </a:r>
          </a:p>
        </p:txBody>
      </p:sp>
      <p:sp>
        <p:nvSpPr>
          <p:cNvPr id="149509" name="Rectangle 5">
            <a:extLst>
              <a:ext uri="{FF2B5EF4-FFF2-40B4-BE49-F238E27FC236}">
                <a16:creationId xmlns:a16="http://schemas.microsoft.com/office/drawing/2014/main" id="{AC4487D8-81F3-4442-8683-6452D54FF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86756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酚易被氧化为醌等氧化物，氧化物的颜色随着氧化程度的深化而逐渐加深，由无色而呈粉红色、红色以致深褐色。</a:t>
            </a: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A742BD-078D-4DE7-8A06-5DEC698F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93E5F6-EBCB-44D3-91BB-02A0579474CD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2776FA8-2961-4956-974E-64BC59A5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535041-0EDD-4E39-B302-595C9DC86E09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173E36-8A38-47D6-9D23-CA04EA14D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871" b="49536"/>
          <a:stretch/>
        </p:blipFill>
        <p:spPr>
          <a:xfrm>
            <a:off x="2591780" y="2132856"/>
            <a:ext cx="3960440" cy="1944216"/>
          </a:xfrm>
          <a:prstGeom prst="rect">
            <a:avLst/>
          </a:prstGeom>
        </p:spPr>
      </p:pic>
      <p:sp>
        <p:nvSpPr>
          <p:cNvPr id="10" name="Text Box 6">
            <a:extLst>
              <a:ext uri="{FF2B5EF4-FFF2-40B4-BE49-F238E27FC236}">
                <a16:creationId xmlns:a16="http://schemas.microsoft.com/office/drawing/2014/main" id="{21C2F6E1-AD3C-43D3-BA7F-0AC188608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168772"/>
            <a:ext cx="842493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66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endParaRPr lang="en-US" altLang="zh-CN" sz="2400" b="1" dirty="0">
              <a:solidFill>
                <a:srgbClr val="66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spcBef>
                <a:spcPct val="50000"/>
              </a:spcBef>
              <a:buAutoNum type="arabicPeriod"/>
            </a:pPr>
            <a:r>
              <a:rPr lang="zh-CN" altLang="en-US" sz="2400" b="1" dirty="0">
                <a:solidFill>
                  <a:srgbClr val="66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因所用氧化剂通常都有颜色，反应前后颜色变化不明显，故一般不用于鉴别</a:t>
            </a:r>
            <a:endParaRPr lang="en-US" altLang="zh-CN" sz="2400" b="1" dirty="0">
              <a:solidFill>
                <a:srgbClr val="66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spcBef>
                <a:spcPct val="50000"/>
              </a:spcBef>
              <a:buAutoNum type="arabicPeriod"/>
            </a:pPr>
            <a:r>
              <a:rPr lang="zh-CN" altLang="en-US" sz="2400" b="1" dirty="0">
                <a:solidFill>
                  <a:srgbClr val="66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磺化、硝化等反应时应注意反应条件，以免被氧化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9A23748B-562D-46DA-9F8C-35C073098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4047455"/>
            <a:ext cx="152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990099"/>
                </a:solidFill>
                <a:ea typeface="黑体" panose="02010609060101010101" pitchFamily="49" charset="-122"/>
              </a:rPr>
              <a:t>对苯醌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/>
      <p:bldP spid="1495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>
            <a:extLst>
              <a:ext uri="{FF2B5EF4-FFF2-40B4-BE49-F238E27FC236}">
                <a16:creationId xmlns:a16="http://schemas.microsoft.com/office/drawing/2014/main" id="{DE71C862-8CBA-4BFA-BA6F-3931C2D44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36712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俗名   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乙醇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俗称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酒精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丙三醇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甘油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等。</a:t>
            </a: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2E6DF0DC-7BAC-4179-A35B-8D0E7769E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2512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简单的一元醇用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普通命名法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命名。 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20E2919C-57E9-4F01-821D-00152086B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0648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、醇的命名</a:t>
            </a:r>
          </a:p>
        </p:txBody>
      </p:sp>
      <p:graphicFrame>
        <p:nvGraphicFramePr>
          <p:cNvPr id="53257" name="Object 9">
            <a:extLst>
              <a:ext uri="{FF2B5EF4-FFF2-40B4-BE49-F238E27FC236}">
                <a16:creationId xmlns:a16="http://schemas.microsoft.com/office/drawing/2014/main" id="{4E43A2AE-8CB9-4EA7-B284-BB9CBC8221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583979"/>
              </p:ext>
            </p:extLst>
          </p:nvPr>
        </p:nvGraphicFramePr>
        <p:xfrm>
          <a:off x="1042988" y="2106712"/>
          <a:ext cx="7058025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CS ChemDraw Drawing" r:id="rId4" imgW="4492356" imgH="1058679" progId="ChemDraw.Document.6.0">
                  <p:embed/>
                </p:oleObj>
              </mc:Choice>
              <mc:Fallback>
                <p:oleObj name="CS ChemDraw Drawing" r:id="rId4" imgW="4492356" imgH="1058679" progId="ChemDraw.Document.6.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06712"/>
                        <a:ext cx="7058025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414527-7BA6-463C-B3B9-8F295BC4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4C0112-0E7E-4FF8-BEEF-9DDF0AB1F8C9}" type="datetime11">
              <a:rPr lang="zh-CN" altLang="en-US" smtClean="0"/>
              <a:t>13:45:29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5890CBA-2F0F-4705-9D82-3D59A0F2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4D2C9-0513-4394-9A62-2F327B3E5CA0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7C62CA92-8261-4157-B8F5-3486B5C0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5415607"/>
            <a:ext cx="6858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甲醇衍生物。 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5AE46E7B-7A16-4B84-8265-D83F5DA318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942572"/>
              </p:ext>
            </p:extLst>
          </p:nvPr>
        </p:nvGraphicFramePr>
        <p:xfrm>
          <a:off x="3663801" y="5301208"/>
          <a:ext cx="1816397" cy="1037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CS ChemDraw Drawing" r:id="rId6" imgW="1307324" imgH="741777" progId="ChemDraw.Document.6.0">
                  <p:embed/>
                </p:oleObj>
              </mc:Choice>
              <mc:Fallback>
                <p:oleObj name="CS ChemDraw Drawing" r:id="rId6" imgW="1307324" imgH="741777" progId="ChemDraw.Document.6.0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9A8344F3-706E-4116-BDC8-6712410CC2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801" y="5301208"/>
                        <a:ext cx="1816397" cy="1037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">
            <a:extLst>
              <a:ext uri="{FF2B5EF4-FFF2-40B4-BE49-F238E27FC236}">
                <a16:creationId xmlns:a16="http://schemas.microsoft.com/office/drawing/2014/main" id="{5F10F783-8EB4-42E5-BF65-5B8BCD4BE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6411157"/>
            <a:ext cx="17443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三苯甲醇</a:t>
            </a:r>
          </a:p>
        </p:txBody>
      </p:sp>
      <p:pic>
        <p:nvPicPr>
          <p:cNvPr id="11" name="Picture 38" descr="E:\有机化学\有机课程\图片\图片118.tif">
            <a:extLst>
              <a:ext uri="{FF2B5EF4-FFF2-40B4-BE49-F238E27FC236}">
                <a16:creationId xmlns:a16="http://schemas.microsoft.com/office/drawing/2014/main" id="{A5FA8744-CF17-4A2B-B111-F07F23960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" t="785" r="65510" b="49215"/>
          <a:stretch/>
        </p:blipFill>
        <p:spPr bwMode="auto">
          <a:xfrm>
            <a:off x="1042988" y="4171293"/>
            <a:ext cx="2421215" cy="8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9" descr="E:\有机化学\有机课程\图片\图片119.tif">
            <a:extLst>
              <a:ext uri="{FF2B5EF4-FFF2-40B4-BE49-F238E27FC236}">
                <a16:creationId xmlns:a16="http://schemas.microsoft.com/office/drawing/2014/main" id="{B3C427C7-9B5E-4D26-9622-FE60B8402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30" b="68750"/>
          <a:stretch/>
        </p:blipFill>
        <p:spPr bwMode="auto">
          <a:xfrm>
            <a:off x="3559382" y="3868613"/>
            <a:ext cx="4541630" cy="135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  <p:bldP spid="53252" grpId="0"/>
      <p:bldP spid="53254" grpId="0"/>
      <p:bldP spid="22" grpId="0"/>
      <p:bldP spid="2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Rectangle 4">
            <a:extLst>
              <a:ext uri="{FF2B5EF4-FFF2-40B4-BE49-F238E27FC236}">
                <a16:creationId xmlns:a16="http://schemas.microsoft.com/office/drawing/2014/main" id="{89F79B3F-1FA8-40B9-8D82-B20FD39AA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616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对苯醌可做为亲双烯体发生</a:t>
            </a:r>
            <a:r>
              <a:rPr kumimoji="1"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Diels—Alder</a:t>
            </a:r>
            <a:r>
              <a:rPr kumimoji="1"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反应</a:t>
            </a:r>
          </a:p>
        </p:txBody>
      </p:sp>
      <p:graphicFrame>
        <p:nvGraphicFramePr>
          <p:cNvPr id="155653" name="Object 5">
            <a:extLst>
              <a:ext uri="{FF2B5EF4-FFF2-40B4-BE49-F238E27FC236}">
                <a16:creationId xmlns:a16="http://schemas.microsoft.com/office/drawing/2014/main" id="{EFDF0B75-181A-476D-8F27-424D9B125C06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468313" y="2276475"/>
          <a:ext cx="784860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9" name="CS ChemDraw Drawing" r:id="rId3" imgW="4813856" imgH="1026827" progId="ChemDraw.Document.6.0">
                  <p:embed/>
                </p:oleObj>
              </mc:Choice>
              <mc:Fallback>
                <p:oleObj name="CS ChemDraw Drawing" r:id="rId3" imgW="4813856" imgH="1026827" progId="ChemDraw.Document.6.0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276475"/>
                        <a:ext cx="7848600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A1DB69-C182-4A2E-91D1-B3F1B47E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EC0EA3-16F8-4091-877F-86607D765E21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01D4EC-0723-4088-8110-27A3A3E3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1A030-8502-4B98-8AA0-74CAA0E86626}" type="slidenum">
              <a:rPr lang="en-US" altLang="zh-CN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3" name="Rectangle 7">
            <a:extLst>
              <a:ext uri="{FF2B5EF4-FFF2-40B4-BE49-F238E27FC236}">
                <a16:creationId xmlns:a16="http://schemas.microsoft.com/office/drawing/2014/main" id="{7FA93C6C-0340-4DDE-B21F-2710D7814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33375"/>
            <a:ext cx="2120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第三节   醚</a:t>
            </a:r>
          </a:p>
        </p:txBody>
      </p:sp>
      <p:graphicFrame>
        <p:nvGraphicFramePr>
          <p:cNvPr id="39944" name="Object 8">
            <a:extLst>
              <a:ext uri="{FF2B5EF4-FFF2-40B4-BE49-F238E27FC236}">
                <a16:creationId xmlns:a16="http://schemas.microsoft.com/office/drawing/2014/main" id="{160D542E-DE44-43E5-AEE0-7FB88694C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276475"/>
          <a:ext cx="4681537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7" name="CS ChemDraw Drawing" r:id="rId3" imgW="3100811" imgH="2486898" progId="ChemDraw.Document.6.0">
                  <p:embed/>
                </p:oleObj>
              </mc:Choice>
              <mc:Fallback>
                <p:oleObj name="CS ChemDraw Drawing" r:id="rId3" imgW="3100811" imgH="2486898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76475"/>
                        <a:ext cx="4681537" cy="375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9">
            <a:extLst>
              <a:ext uri="{FF2B5EF4-FFF2-40B4-BE49-F238E27FC236}">
                <a16:creationId xmlns:a16="http://schemas.microsoft.com/office/drawing/2014/main" id="{1ACC46FB-089A-49B6-BEA5-516409C4F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125538"/>
            <a:ext cx="669609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一、醚的结构，分类和命名</a:t>
            </a:r>
            <a:r>
              <a:rPr lang="en-US" altLang="zh-CN" sz="24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材料</a:t>
            </a:r>
            <a:r>
              <a:rPr lang="en-US" altLang="zh-CN" sz="2400" b="1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301" name="Rectangle 11">
            <a:extLst>
              <a:ext uri="{FF2B5EF4-FFF2-40B4-BE49-F238E27FC236}">
                <a16:creationId xmlns:a16="http://schemas.microsoft.com/office/drawing/2014/main" id="{1D9F5C17-D345-4825-A686-8B5AD9299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3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8" name="Rectangle 12">
            <a:extLst>
              <a:ext uri="{FF2B5EF4-FFF2-40B4-BE49-F238E27FC236}">
                <a16:creationId xmlns:a16="http://schemas.microsoft.com/office/drawing/2014/main" id="{C597D22A-D416-4D72-881C-462C6F69C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773238"/>
            <a:ext cx="1255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、结构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435F3F-3469-4B4F-8153-E5AEE7BB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8A0BE3-4752-40DE-9B9F-C226803E4515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F6B2F35-85EC-462F-8DAC-2717277C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21A9F-45A4-4369-A608-642EE0ADDF42}" type="slidenum">
              <a:rPr lang="en-US" altLang="zh-CN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/>
      <p:bldP spid="39945" grpId="0"/>
      <p:bldP spid="3994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1BDF3BC4-474B-4DD2-9B77-AD6DEB35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10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、分类</a:t>
            </a:r>
          </a:p>
        </p:txBody>
      </p:sp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5477F6A4-F21C-4ED4-8AA1-8685DF9F5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412875"/>
          <a:ext cx="7705725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87" name="CS ChemDraw Drawing" r:id="rId3" imgW="3881210" imgH="1931915" progId="ChemDraw.Document.6.0">
                  <p:embed/>
                </p:oleObj>
              </mc:Choice>
              <mc:Fallback>
                <p:oleObj name="CS ChemDraw Drawing" r:id="rId3" imgW="3881210" imgH="1931915" progId="ChemDraw.Document.6.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12875"/>
                        <a:ext cx="7705725" cy="383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291E66-F9F6-4278-8D3F-9B700E9D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E50D5C-1EF9-4CBE-8EA4-373FB14E2496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B37B9D-7D4A-4B79-8407-B9897420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18DC4-C539-4AB6-80C1-D2226F30D106}" type="slidenum">
              <a:rPr lang="en-US" altLang="zh-CN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>
            <a:extLst>
              <a:ext uri="{FF2B5EF4-FFF2-40B4-BE49-F238E27FC236}">
                <a16:creationId xmlns:a16="http://schemas.microsoft.com/office/drawing/2014/main" id="{54D0AEDF-D571-4812-A478-29DE78B5F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76250"/>
            <a:ext cx="838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、命名</a:t>
            </a:r>
          </a:p>
          <a:p>
            <a:pPr marL="457200" indent="-457200" algn="just" eaLnBrk="1" hangingPunct="1">
              <a:spcBef>
                <a:spcPct val="50000"/>
              </a:spcBef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简单醚在“醚”字前面写出两个烃基的名称。例如，乙醚、二苯醚等。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spcBef>
                <a:spcPct val="50000"/>
              </a:spcBef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混醚   是将小基排前大基排后；芳基在前烃基在后，称为某基某基醚。 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F86E1A93-6A96-4215-948F-CD1CAC0E6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43400"/>
            <a:ext cx="85201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结构复杂的醚用系统命名法命名。把醚看成是烃的烷氧衍生物，取较长的烃基做母体</a:t>
            </a:r>
          </a:p>
        </p:txBody>
      </p:sp>
      <p:graphicFrame>
        <p:nvGraphicFramePr>
          <p:cNvPr id="41992" name="Object 8">
            <a:extLst>
              <a:ext uri="{FF2B5EF4-FFF2-40B4-BE49-F238E27FC236}">
                <a16:creationId xmlns:a16="http://schemas.microsoft.com/office/drawing/2014/main" id="{C76C4DEB-0188-4B34-97C0-FE2EDAAAA7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373688"/>
          <a:ext cx="770413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4" name="CS ChemDraw Drawing" r:id="rId3" imgW="3774583" imgH="426495" progId="ChemDraw.Document.6.0">
                  <p:embed/>
                </p:oleObj>
              </mc:Choice>
              <mc:Fallback>
                <p:oleObj name="CS ChemDraw Drawing" r:id="rId3" imgW="3774583" imgH="426495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373688"/>
                        <a:ext cx="7704138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2">
            <a:extLst>
              <a:ext uri="{FF2B5EF4-FFF2-40B4-BE49-F238E27FC236}">
                <a16:creationId xmlns:a16="http://schemas.microsoft.com/office/drawing/2014/main" id="{C3891D3D-0EA4-4F03-93F7-1E8F757BE0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852738"/>
          <a:ext cx="4824412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75" name="CS ChemDraw Drawing" r:id="rId5" imgW="3056810" imgH="732600" progId="ChemDraw.Document.6.0">
                  <p:embed/>
                </p:oleObj>
              </mc:Choice>
              <mc:Fallback>
                <p:oleObj name="CS ChemDraw Drawing" r:id="rId5" imgW="3056810" imgH="732600" progId="ChemDraw.Document.6.0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852738"/>
                        <a:ext cx="4824412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CACB6F-657B-4049-BDED-38026313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93A66F-43FE-4E26-8E16-E8F6812F810F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B9A0588-ACD9-4BC9-8969-F9EF2FCC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F94DCC-2152-4BA4-BC42-38E19328B745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6" name="Text Box 6">
            <a:extLst>
              <a:ext uri="{FF2B5EF4-FFF2-40B4-BE49-F238E27FC236}">
                <a16:creationId xmlns:a16="http://schemas.microsoft.com/office/drawing/2014/main" id="{54A4F425-599B-4CDA-B82B-796B9F47B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213100"/>
            <a:ext cx="237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环醚</a:t>
            </a:r>
          </a:p>
        </p:txBody>
      </p:sp>
      <p:sp>
        <p:nvSpPr>
          <p:cNvPr id="163847" name="Rectangle 7">
            <a:extLst>
              <a:ext uri="{FF2B5EF4-FFF2-40B4-BE49-F238E27FC236}">
                <a16:creationId xmlns:a16="http://schemas.microsoft.com/office/drawing/2014/main" id="{EAB9C22F-BF59-413F-8541-C79A2CA44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716338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环氧化合物</a:t>
            </a:r>
          </a:p>
        </p:txBody>
      </p:sp>
      <p:graphicFrame>
        <p:nvGraphicFramePr>
          <p:cNvPr id="163851" name="Object 11">
            <a:extLst>
              <a:ext uri="{FF2B5EF4-FFF2-40B4-BE49-F238E27FC236}">
                <a16:creationId xmlns:a16="http://schemas.microsoft.com/office/drawing/2014/main" id="{9841AB1A-9F92-49D1-9640-42A21B1C67DF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755650" y="333375"/>
          <a:ext cx="7200900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8" name="CS ChemDraw Drawing" r:id="rId3" imgW="3641772" imgH="1279755" progId="ChemDraw.Document.6.0">
                  <p:embed/>
                </p:oleObj>
              </mc:Choice>
              <mc:Fallback>
                <p:oleObj name="CS ChemDraw Drawing" r:id="rId3" imgW="3641772" imgH="1279755" progId="ChemDraw.Document.6.0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3375"/>
                        <a:ext cx="7200900" cy="253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Object 8">
            <a:extLst>
              <a:ext uri="{FF2B5EF4-FFF2-40B4-BE49-F238E27FC236}">
                <a16:creationId xmlns:a16="http://schemas.microsoft.com/office/drawing/2014/main" id="{28CABE72-0A2F-4117-99DA-EF7B8B1A4A6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547813" y="4292600"/>
          <a:ext cx="6408737" cy="237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9" name="CS ChemDraw Drawing" r:id="rId5" imgW="3910094" imgH="1445764" progId="ChemDraw.Document.6.0">
                  <p:embed/>
                </p:oleObj>
              </mc:Choice>
              <mc:Fallback>
                <p:oleObj name="CS ChemDraw Drawing" r:id="rId5" imgW="3910094" imgH="1445764" progId="ChemDraw.Document.6.0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292600"/>
                        <a:ext cx="6408737" cy="237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B1ABB7-8680-470B-8827-D8F79D6B5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FD7532-0245-47CC-A35B-156C87CC47A6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67CE47-46BE-43FC-B8D0-8D8A3174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B1AA8-1130-4036-A08F-24D8448F0F6E}" type="slidenum">
              <a:rPr lang="en-US" altLang="zh-CN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6" grpId="0"/>
      <p:bldP spid="16384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8">
            <a:extLst>
              <a:ext uri="{FF2B5EF4-FFF2-40B4-BE49-F238E27FC236}">
                <a16:creationId xmlns:a16="http://schemas.microsoft.com/office/drawing/2014/main" id="{65B980D1-67A1-448F-85FC-AEDD3DC67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765175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hlin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大环多醚</a:t>
            </a:r>
          </a:p>
        </p:txBody>
      </p:sp>
      <p:graphicFrame>
        <p:nvGraphicFramePr>
          <p:cNvPr id="59395" name="Object 19">
            <a:extLst>
              <a:ext uri="{FF2B5EF4-FFF2-40B4-BE49-F238E27FC236}">
                <a16:creationId xmlns:a16="http://schemas.microsoft.com/office/drawing/2014/main" id="{D0D16DD2-0124-47CA-878D-15072FAA88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700213"/>
          <a:ext cx="5329238" cy="378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9" name="CS ChemDraw Drawing" r:id="rId3" imgW="3292739" imgH="2337355" progId="ChemDraw.Document.6.0">
                  <p:embed/>
                </p:oleObj>
              </mc:Choice>
              <mc:Fallback>
                <p:oleObj name="CS ChemDraw Drawing" r:id="rId3" imgW="3292739" imgH="2337355" progId="ChemDraw.Document.6.0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00213"/>
                        <a:ext cx="5329238" cy="378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4A9A51-4F84-4EF4-B1F1-1D776247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4631F4-6CFB-4795-8931-ED0DFA0D8775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82BA6B-423F-4E67-A321-8AED4026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C98EB-257C-4D6E-8AB4-9B5DC7E8F5F4}" type="slidenum">
              <a:rPr lang="en-US" altLang="zh-CN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8223" y="1628800"/>
            <a:ext cx="8827553" cy="2650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大多数醚为无色、易挥发、易燃烧液体。醚分子间不能以氢键相互缔合，沸点与相应的烷烃接近，比醇、酚低得多。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醚分子有极性，且含电负性较强的氧，所以在水中与水形成氢键，因此在水中有一定的溶解度，溶解度比烷烃大。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醚能溶解许多有机物，并且活性非常低，是优良的有机溶剂。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1520" y="558813"/>
            <a:ext cx="53351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二、醚的物理性质（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化工</a:t>
            </a:r>
            <a:r>
              <a:rPr lang="zh-CN" altLang="en-US" sz="32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B7C3507-2BC6-477E-BE12-86AEBAB97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6" y="402048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E3991A4-0CC5-45CE-9106-4BC38EB7EE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560538"/>
              </p:ext>
            </p:extLst>
          </p:nvPr>
        </p:nvGraphicFramePr>
        <p:xfrm>
          <a:off x="2555776" y="4581128"/>
          <a:ext cx="4176464" cy="154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4" name="CS ChemDraw Drawing" r:id="rId4" imgW="3168026" imgH="1167193" progId="ChemDraw.Document.6.0">
                  <p:embed/>
                </p:oleObj>
              </mc:Choice>
              <mc:Fallback>
                <p:oleObj name="CS ChemDraw Drawing" r:id="rId4" imgW="3168026" imgH="1167193" progId="ChemDraw.Document.6.0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E3991A4-0CC5-45CE-9106-4BC38EB7EE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581128"/>
                        <a:ext cx="4176464" cy="15479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38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AC7E3711-C28B-4F67-9BE0-2B86DB5EF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08920"/>
            <a:ext cx="8439472" cy="390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457200" indent="-457200" algn="just" eaLnBrk="1" hangingPunct="1">
              <a:lnSpc>
                <a:spcPct val="150000"/>
              </a:lnSpc>
              <a:spcBef>
                <a:spcPct val="50000"/>
              </a:spcBef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醚是一类不活泼的化合物，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对碱、氧化剂、还原剂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都十分稳定。在酸性不强的体系中，醚可作为溶剂。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50000"/>
              </a:lnSpc>
              <a:spcBef>
                <a:spcPct val="50000"/>
              </a:spcBef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醚在常温下与金属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不起反应，可以用金属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来干燥。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50000"/>
              </a:lnSpc>
              <a:spcBef>
                <a:spcPct val="50000"/>
              </a:spcBef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醚的稳定性仅次于烷烃。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50000"/>
              </a:lnSpc>
              <a:spcBef>
                <a:spcPct val="50000"/>
              </a:spcBef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但醚的稳定性是相对的，由于醚键（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C-O-C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）的存在，它又可以发生一些特有的反应。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073D91C-A447-4CFC-A7B4-63A429502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4" y="260648"/>
            <a:ext cx="547330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三、醚的化学性质</a:t>
            </a:r>
            <a:endParaRPr lang="zh-CN" altLang="en-US" sz="2800" b="1" dirty="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AD3976-74EE-4954-B910-6C085F25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C8B1BF-492A-43F6-95BD-CD8F7863006C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B5260B7-3EAD-433A-B265-913BCCD7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BDE2B-CE26-4880-B53A-7E28AADD5AAF}" type="slidenum">
              <a:rPr lang="en-US" altLang="zh-CN"/>
              <a:pPr>
                <a:defRPr/>
              </a:pPr>
              <a:t>67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C62583-9FD4-442B-A5B9-B33DDED21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834"/>
          <a:stretch/>
        </p:blipFill>
        <p:spPr>
          <a:xfrm>
            <a:off x="2230374" y="902598"/>
            <a:ext cx="4683252" cy="1734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6BA9A4-39DA-4DCF-8344-10F3BE1E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0256-A6E8-4444-A736-B2129B143206}" type="datetime11">
              <a:rPr lang="zh-CN" altLang="en-US" smtClean="0"/>
              <a:t>13:45:30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05839B-BCD6-4065-AA71-197A10BF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52B46C11-4948-45BE-99BB-066652595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" y="570470"/>
            <a:ext cx="903649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、钅羊盐的生成（碱性）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醚的氧原子上有未共用电子对，能接受强酸中的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而生成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钅羊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盐。 </a:t>
            </a: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84751367-053D-4EA3-9365-03DC590EE1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470111"/>
              </p:ext>
            </p:extLst>
          </p:nvPr>
        </p:nvGraphicFramePr>
        <p:xfrm>
          <a:off x="1475581" y="1708359"/>
          <a:ext cx="6192838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2" name="CS ChemDraw Drawing" r:id="rId3" imgW="3541354" imgH="938559" progId="ChemDraw.Document.6.0">
                  <p:embed/>
                </p:oleObj>
              </mc:Choice>
              <mc:Fallback>
                <p:oleObj name="CS ChemDraw Drawing" r:id="rId3" imgW="3541354" imgH="938559" progId="ChemDraw.Document.6.0">
                  <p:embed/>
                  <p:pic>
                    <p:nvPicPr>
                      <p:cNvPr id="43015" name="Object 7">
                        <a:extLst>
                          <a:ext uri="{FF2B5EF4-FFF2-40B4-BE49-F238E27FC236}">
                            <a16:creationId xmlns:a16="http://schemas.microsoft.com/office/drawing/2014/main" id="{55D84D79-A73D-4165-ADB8-DA7AEB8B80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581" y="1708359"/>
                        <a:ext cx="6192838" cy="163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>
            <a:extLst>
              <a:ext uri="{FF2B5EF4-FFF2-40B4-BE49-F238E27FC236}">
                <a16:creationId xmlns:a16="http://schemas.microsoft.com/office/drawing/2014/main" id="{4719C445-530F-4F1E-923F-F5641A7E9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36551"/>
            <a:ext cx="868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钅羊盐是一种弱碱强酸盐，仅在浓酸中才稳定，遇水很快分解为原来的醚。利用此性质可以将醚从烷烃或卤代烃中分离出来。 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5A4494F-3802-4CBA-A241-73B9918A6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327" y="4434070"/>
            <a:ext cx="2895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p"/>
            </a:pPr>
            <a:r>
              <a:rPr lang="zh-CN" altLang="en-US" b="1">
                <a:ea typeface="黑体" pitchFamily="49" charset="-122"/>
              </a:rPr>
              <a:t>常用于分离提纯醚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Char char="p"/>
            </a:pPr>
            <a:r>
              <a:rPr lang="zh-CN" altLang="en-US" b="1">
                <a:ea typeface="黑体" pitchFamily="49" charset="-122"/>
              </a:rPr>
              <a:t>形成“好”的离去基团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660550F2-E1BE-4E75-A857-0FA28F9BC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892" y="4837285"/>
            <a:ext cx="3276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rgbClr val="7030A0"/>
                </a:solidFill>
                <a:ea typeface="黑体" pitchFamily="49" charset="-122"/>
              </a:rPr>
              <a:t>Ability to form </a:t>
            </a:r>
            <a:r>
              <a:rPr lang="en-US" altLang="zh-CN" sz="2000" b="1" dirty="0" err="1">
                <a:solidFill>
                  <a:srgbClr val="7030A0"/>
                </a:solidFill>
                <a:ea typeface="黑体" pitchFamily="49" charset="-122"/>
              </a:rPr>
              <a:t>oxonium</a:t>
            </a:r>
            <a:r>
              <a:rPr lang="en-US" altLang="zh-CN" sz="2000" b="1" dirty="0">
                <a:solidFill>
                  <a:srgbClr val="7030A0"/>
                </a:solidFill>
                <a:ea typeface="黑体" pitchFamily="49" charset="-122"/>
              </a:rPr>
              <a:t>   </a:t>
            </a:r>
            <a:r>
              <a:rPr lang="zh-CN" altLang="en-US" sz="2000" b="1" dirty="0">
                <a:solidFill>
                  <a:srgbClr val="7030A0"/>
                </a:solidFill>
                <a:ea typeface="黑体" pitchFamily="49" charset="-122"/>
              </a:rPr>
              <a:t>形成钅羊盐的能力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4F3598AF-CEF0-4805-B5CC-B9BED2FE6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709510"/>
              </p:ext>
            </p:extLst>
          </p:nvPr>
        </p:nvGraphicFramePr>
        <p:xfrm>
          <a:off x="2209692" y="5783411"/>
          <a:ext cx="51054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3" r:id="rId5" imgW="2727000" imgH="358200" progId="ChemDraw.Document.6.0">
                  <p:embed/>
                </p:oleObj>
              </mc:Choice>
              <mc:Fallback>
                <p:oleObj r:id="rId5" imgW="2727000" imgH="358200" progId="ChemDraw.Document.6.0">
                  <p:embed/>
                  <p:pic>
                    <p:nvPicPr>
                      <p:cNvPr id="79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692" y="5783411"/>
                        <a:ext cx="51054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800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8A899C55-1587-488A-9604-D4D1C6C20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861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醚还可以和路易斯酸（如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BF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AlCl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RMgX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）等生成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钅羊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盐。</a:t>
            </a:r>
            <a:r>
              <a:rPr lang="zh-CN" altLang="en-US" sz="2400" b="1" dirty="0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DBEDD3AE-7B6B-4AD4-81A0-A53F7E4E2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58975"/>
            <a:ext cx="83677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钅羊盐的生成使醚分子中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C-O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键变弱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，因此在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酸性试剂作用下，醚键会断裂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CE25073B-F0B4-4A66-B9F4-548F48240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56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b="1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、醚链的断裂</a:t>
            </a:r>
            <a:endParaRPr lang="zh-CN" altLang="en-US" sz="2400" b="1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16756B81-6ECA-41B6-811E-EA31F9DDD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05200"/>
            <a:ext cx="837088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在较高温度下，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强酸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能使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醚键断裂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，使醚键断裂最有效的试剂是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浓的氢碘酸（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HI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 </a:t>
            </a:r>
          </a:p>
        </p:txBody>
      </p:sp>
      <p:graphicFrame>
        <p:nvGraphicFramePr>
          <p:cNvPr id="44041" name="Object 9">
            <a:extLst>
              <a:ext uri="{FF2B5EF4-FFF2-40B4-BE49-F238E27FC236}">
                <a16:creationId xmlns:a16="http://schemas.microsoft.com/office/drawing/2014/main" id="{CF059CAD-D725-46E8-87A3-19D42A676F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248363"/>
              </p:ext>
            </p:extLst>
          </p:nvPr>
        </p:nvGraphicFramePr>
        <p:xfrm>
          <a:off x="431006" y="4790265"/>
          <a:ext cx="8281987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6" name="CS ChemDraw Drawing" r:id="rId3" imgW="5572929" imgH="763372" progId="ChemDraw.Document.6.0">
                  <p:embed/>
                </p:oleObj>
              </mc:Choice>
              <mc:Fallback>
                <p:oleObj name="CS ChemDraw Drawing" r:id="rId3" imgW="5572929" imgH="763372" progId="ChemDraw.Document.6.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06" y="4790265"/>
                        <a:ext cx="8281987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>
            <a:extLst>
              <a:ext uri="{FF2B5EF4-FFF2-40B4-BE49-F238E27FC236}">
                <a16:creationId xmlns:a16="http://schemas.microsoft.com/office/drawing/2014/main" id="{34FDB809-133C-4D35-A98B-1AC2442D7F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908050"/>
          <a:ext cx="4176712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7" name="CS ChemDraw Drawing" r:id="rId5" imgW="2788489" imgH="623007" progId="ChemDraw.Document.6.0">
                  <p:embed/>
                </p:oleObj>
              </mc:Choice>
              <mc:Fallback>
                <p:oleObj name="CS ChemDraw Drawing" r:id="rId5" imgW="2788489" imgH="623007" progId="ChemDraw.Document.6.0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908050"/>
                        <a:ext cx="4176712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7B79E4-0776-46BE-803B-EBBBE04F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0D6EE8-BDF4-420F-B74D-C85D3B169DBD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3727A3C-6197-4A3F-93FF-C50D2B06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7CB787-208B-4E4B-8673-8AB0F6E7A6BB}" type="slidenum">
              <a:rPr lang="en-US" altLang="zh-CN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6" grpId="0"/>
      <p:bldP spid="440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>
            <a:extLst>
              <a:ext uri="{FF2B5EF4-FFF2-40B4-BE49-F238E27FC236}">
                <a16:creationId xmlns:a16="http://schemas.microsoft.com/office/drawing/2014/main" id="{9AD12394-734A-405B-863E-BC1E2E6CA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424" y="1819672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选长链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含羟基碳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编位次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羟基始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E06B2B-EF61-4786-8F23-C348288D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88CC9B-EED4-457D-A419-AA7D72FE198E}" type="datetime11">
              <a:rPr lang="zh-CN" altLang="en-US" smtClean="0"/>
              <a:t>13:45:29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60232C1-ED07-4DF4-8C4E-3D104B4E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691E8D-0390-429A-B33D-6A56414A062D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94B65DF4-7A07-40B0-8592-8AE7B4CD4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06264"/>
            <a:ext cx="8424862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结构比较复杂的醇，采用系统命名法。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选择含有羟基碳的最长碳链为主链，以羟基的位置最小编号，称为某醇。</a:t>
            </a:r>
            <a:r>
              <a:rPr lang="zh-CN" altLang="en-US" sz="2400" b="1" dirty="0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83BE7E6C-165B-48D8-A34C-D7DE665FD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3488"/>
            <a:ext cx="556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系统命名法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材料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F06519C5-FFA1-421F-89EF-11AE89C2A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74" y="2483048"/>
            <a:ext cx="2484438" cy="3698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7146" tIns="28574" rIns="57146" bIns="28574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注意与卤代烷的区别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66AB1C-2D52-4623-A497-5798003EE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892" b="43980"/>
          <a:stretch/>
        </p:blipFill>
        <p:spPr>
          <a:xfrm>
            <a:off x="685800" y="2638755"/>
            <a:ext cx="3456384" cy="23042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F9D332-8E99-421F-97BB-58C7AD8FDA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935"/>
          <a:stretch/>
        </p:blipFill>
        <p:spPr>
          <a:xfrm>
            <a:off x="1761977" y="5357996"/>
            <a:ext cx="5620045" cy="12288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2912B1D-FA90-4D92-828C-16B5F85C69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590"/>
          <a:stretch/>
        </p:blipFill>
        <p:spPr>
          <a:xfrm>
            <a:off x="3472443" y="3214819"/>
            <a:ext cx="5420732" cy="1819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6" grpId="0"/>
      <p:bldP spid="7" grpId="0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A18063-D4F3-4A99-B3A9-905D7445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82AA67-3B98-4E79-B0AD-39158BF11907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5E23949-42F0-4019-9D01-9A73A2B9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FA82C-A026-4E71-A10B-4838BD3A5F70}" type="slidenum">
              <a:rPr lang="en-US" altLang="zh-CN"/>
              <a:pPr>
                <a:defRPr/>
              </a:pPr>
              <a:t>70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83B7E6-003C-450E-974F-B9FED9D6C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8" y="1124744"/>
            <a:ext cx="8748464" cy="969507"/>
          </a:xfrm>
          <a:prstGeom prst="rect">
            <a:avLst/>
          </a:prstGeom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E794BA3F-B177-49D5-B45E-B0DF3AD44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08" y="2167702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7030A0"/>
                </a:solidFill>
              </a:rPr>
              <a:t>注意事项：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9E932094-7D0C-4093-86CA-00A8D1848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708" y="2687919"/>
            <a:ext cx="350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663300"/>
                </a:solidFill>
                <a:ea typeface="黑体" pitchFamily="49" charset="-122"/>
              </a:rPr>
              <a:t>1</a:t>
            </a:r>
            <a:r>
              <a:rPr lang="zh-CN" altLang="en-US" sz="2000" b="1" dirty="0">
                <a:solidFill>
                  <a:srgbClr val="663300"/>
                </a:solidFill>
                <a:ea typeface="黑体" pitchFamily="49" charset="-122"/>
              </a:rPr>
              <a:t>）断裂醚键常用试剂</a:t>
            </a:r>
          </a:p>
        </p:txBody>
      </p:sp>
      <p:sp>
        <p:nvSpPr>
          <p:cNvPr id="14" name="矩形 4">
            <a:extLst>
              <a:ext uri="{FF2B5EF4-FFF2-40B4-BE49-F238E27FC236}">
                <a16:creationId xmlns:a16="http://schemas.microsoft.com/office/drawing/2014/main" id="{4BCF7ED6-6EB5-4B15-89F8-AB36CB13F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08" y="3263983"/>
            <a:ext cx="3102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ea typeface="黑体" pitchFamily="49" charset="-122"/>
              </a:rPr>
              <a:t>常用试剂：</a:t>
            </a:r>
            <a:r>
              <a:rPr lang="en-US" altLang="zh-CN" b="1" dirty="0">
                <a:ea typeface="黑体" pitchFamily="49" charset="-122"/>
              </a:rPr>
              <a:t>HI </a:t>
            </a:r>
            <a:r>
              <a:rPr lang="zh-CN" altLang="en-US" b="1" dirty="0">
                <a:ea typeface="黑体" pitchFamily="49" charset="-122"/>
              </a:rPr>
              <a:t>或 </a:t>
            </a:r>
            <a:r>
              <a:rPr lang="en-US" altLang="zh-CN" b="1" dirty="0">
                <a:ea typeface="黑体" pitchFamily="49" charset="-122"/>
              </a:rPr>
              <a:t>KI + H</a:t>
            </a:r>
            <a:r>
              <a:rPr lang="en-US" altLang="zh-CN" b="1" baseline="-25000" dirty="0">
                <a:ea typeface="黑体" pitchFamily="49" charset="-122"/>
              </a:rPr>
              <a:t>3</a:t>
            </a:r>
            <a:r>
              <a:rPr lang="en-US" altLang="zh-CN" b="1" dirty="0">
                <a:ea typeface="黑体" pitchFamily="49" charset="-122"/>
              </a:rPr>
              <a:t>PO</a:t>
            </a:r>
            <a:r>
              <a:rPr lang="en-US" altLang="zh-CN" b="1" baseline="-25000" dirty="0">
                <a:ea typeface="黑体" pitchFamily="49" charset="-122"/>
              </a:rPr>
              <a:t>4</a:t>
            </a:r>
            <a:endParaRPr lang="zh-CN" altLang="en-US" sz="1600" b="1" baseline="-25000" dirty="0">
              <a:ea typeface="黑体" pitchFamily="49" charset="-122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F6BECE2-4925-4119-A749-63FF10CF1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708" y="3840047"/>
            <a:ext cx="350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663300"/>
                </a:solidFill>
                <a:ea typeface="黑体" pitchFamily="49" charset="-122"/>
              </a:rPr>
              <a:t>2</a:t>
            </a:r>
            <a:r>
              <a:rPr lang="zh-CN" altLang="en-US" sz="2000" b="1" dirty="0">
                <a:solidFill>
                  <a:srgbClr val="663300"/>
                </a:solidFill>
                <a:ea typeface="黑体" pitchFamily="49" charset="-122"/>
              </a:rPr>
              <a:t>）混合醚碳氧键断裂顺序</a:t>
            </a: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4C3EB716-7444-4865-9C25-A4CAF6087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695" y="4327410"/>
            <a:ext cx="54681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663300"/>
                </a:solidFill>
                <a:ea typeface="黑体" pitchFamily="49" charset="-122"/>
              </a:rPr>
              <a:t>三级烷基  </a:t>
            </a:r>
            <a:r>
              <a:rPr lang="en-US" altLang="zh-CN" b="1" dirty="0">
                <a:solidFill>
                  <a:srgbClr val="663300"/>
                </a:solidFill>
                <a:ea typeface="黑体" pitchFamily="49" charset="-122"/>
              </a:rPr>
              <a:t>&gt;  </a:t>
            </a:r>
            <a:r>
              <a:rPr lang="zh-CN" altLang="en-US" b="1" dirty="0">
                <a:solidFill>
                  <a:srgbClr val="663300"/>
                </a:solidFill>
                <a:ea typeface="黑体" pitchFamily="49" charset="-122"/>
              </a:rPr>
              <a:t>二级烷基  </a:t>
            </a:r>
            <a:r>
              <a:rPr lang="en-US" altLang="zh-CN" b="1" dirty="0">
                <a:solidFill>
                  <a:srgbClr val="663300"/>
                </a:solidFill>
                <a:ea typeface="黑体" pitchFamily="49" charset="-122"/>
              </a:rPr>
              <a:t>&gt;  </a:t>
            </a:r>
            <a:r>
              <a:rPr lang="zh-CN" altLang="en-US" b="1" dirty="0">
                <a:solidFill>
                  <a:srgbClr val="663300"/>
                </a:solidFill>
                <a:ea typeface="黑体" pitchFamily="49" charset="-122"/>
              </a:rPr>
              <a:t>一级烷基  </a:t>
            </a:r>
            <a:r>
              <a:rPr lang="en-US" altLang="zh-CN" b="1" dirty="0">
                <a:solidFill>
                  <a:srgbClr val="663300"/>
                </a:solidFill>
                <a:ea typeface="黑体" pitchFamily="49" charset="-122"/>
              </a:rPr>
              <a:t>&gt;  </a:t>
            </a:r>
            <a:r>
              <a:rPr lang="zh-CN" altLang="en-US" b="1" dirty="0">
                <a:solidFill>
                  <a:srgbClr val="663300"/>
                </a:solidFill>
                <a:ea typeface="黑体" pitchFamily="49" charset="-122"/>
              </a:rPr>
              <a:t>甲基  </a:t>
            </a:r>
            <a:r>
              <a:rPr lang="en-US" altLang="zh-CN" b="1" dirty="0">
                <a:solidFill>
                  <a:srgbClr val="663300"/>
                </a:solidFill>
                <a:ea typeface="黑体" pitchFamily="49" charset="-122"/>
              </a:rPr>
              <a:t>&gt;  </a:t>
            </a:r>
            <a:r>
              <a:rPr lang="zh-CN" altLang="en-US" b="1" dirty="0">
                <a:solidFill>
                  <a:srgbClr val="663300"/>
                </a:solidFill>
                <a:ea typeface="黑体" pitchFamily="49" charset="-122"/>
              </a:rPr>
              <a:t>苯基</a:t>
            </a:r>
            <a:endParaRPr lang="zh-CN" altLang="en-US" sz="1600" b="1" baseline="-25000" dirty="0">
              <a:solidFill>
                <a:srgbClr val="663300"/>
              </a:solidFill>
              <a:ea typeface="黑体" pitchFamily="49" charset="-122"/>
            </a:endParaRPr>
          </a:p>
        </p:txBody>
      </p:sp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F57B816C-12AB-4599-9306-9A1131F89B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386271"/>
              </p:ext>
            </p:extLst>
          </p:nvPr>
        </p:nvGraphicFramePr>
        <p:xfrm>
          <a:off x="2133664" y="4938617"/>
          <a:ext cx="5764392" cy="1082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5" r:id="rId4" imgW="3848100" imgH="723013" progId="ChemDraw.Document.6.0">
                  <p:embed/>
                </p:oleObj>
              </mc:Choice>
              <mc:Fallback>
                <p:oleObj r:id="rId4" imgW="3848100" imgH="723013" progId="ChemDraw.Document.6.0">
                  <p:embed/>
                  <p:pic>
                    <p:nvPicPr>
                      <p:cNvPr id="12" name="Object 8">
                        <a:extLst>
                          <a:ext uri="{FF2B5EF4-FFF2-40B4-BE49-F238E27FC236}">
                            <a16:creationId xmlns:a16="http://schemas.microsoft.com/office/drawing/2014/main" id="{57A2805F-7B4E-4FCB-AA61-773C1C02F7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64" y="4938617"/>
                        <a:ext cx="5764392" cy="1082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331079-A088-4569-BBD9-4EDC4FE3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29B6-4E75-4C01-8F8F-CC0E7862B6DB}" type="datetime11">
              <a:rPr lang="zh-CN" altLang="en-US" smtClean="0"/>
              <a:t>13:45:30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8550F8-4D6A-4A3E-8883-235BE457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71</a:t>
            </a:fld>
            <a:endParaRPr lang="zh-CN" altLang="en-US"/>
          </a:p>
        </p:txBody>
      </p:sp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8DAD2797-DBEE-4E03-806D-4A11BFC36D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787733"/>
              </p:ext>
            </p:extLst>
          </p:nvPr>
        </p:nvGraphicFramePr>
        <p:xfrm>
          <a:off x="874218" y="2267640"/>
          <a:ext cx="7395564" cy="1822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0" name="CS ChemDraw Drawing" r:id="rId3" imgW="3768375" imgH="929381" progId="ChemDraw.Document.6.0">
                  <p:embed/>
                </p:oleObj>
              </mc:Choice>
              <mc:Fallback>
                <p:oleObj name="CS ChemDraw Drawing" r:id="rId3" imgW="3768375" imgH="929381" progId="ChemDraw.Document.6.0">
                  <p:embed/>
                  <p:pic>
                    <p:nvPicPr>
                      <p:cNvPr id="45065" name="Object 9">
                        <a:extLst>
                          <a:ext uri="{FF2B5EF4-FFF2-40B4-BE49-F238E27FC236}">
                            <a16:creationId xmlns:a16="http://schemas.microsoft.com/office/drawing/2014/main" id="{28D3EA1F-A0B5-401D-BED9-B4175DC1EF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218" y="2267640"/>
                        <a:ext cx="7395564" cy="1822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>
            <a:extLst>
              <a:ext uri="{FF2B5EF4-FFF2-40B4-BE49-F238E27FC236}">
                <a16:creationId xmlns:a16="http://schemas.microsoft.com/office/drawing/2014/main" id="{FE5F7DC4-6573-4F8E-A325-A5CB1BF89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548680"/>
            <a:ext cx="8352928" cy="134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146" tIns="28574" rIns="57146" bIns="28574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indent="457200" eaLnBrk="1" hangingPunct="1"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</a:rPr>
              <a:t>对于烷基芳基醚，由于芳基与氧原子形成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p-π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共轭体系</a:t>
            </a:r>
            <a:r>
              <a:rPr kumimoji="1" lang="zh-CN" altLang="en-US" sz="2400" b="1" dirty="0">
                <a:latin typeface="Times New Roman" pitchFamily="18" charset="0"/>
              </a:rPr>
              <a:t>，芳氧键比较牢固；因而与浓</a:t>
            </a:r>
            <a:r>
              <a:rPr kumimoji="1" lang="en-US" altLang="zh-CN" sz="2400" b="1" dirty="0">
                <a:latin typeface="Times New Roman" pitchFamily="18" charset="0"/>
              </a:rPr>
              <a:t>HI</a:t>
            </a:r>
            <a:r>
              <a:rPr kumimoji="1" lang="zh-CN" altLang="en-US" sz="2400" b="1" dirty="0">
                <a:latin typeface="Times New Roman" pitchFamily="18" charset="0"/>
              </a:rPr>
              <a:t>作用时，总是断裂烷氧键，生成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酚和碘代烷</a:t>
            </a:r>
            <a:r>
              <a:rPr kumimoji="1" lang="zh-CN" altLang="en-US" sz="2400" b="1" dirty="0">
                <a:latin typeface="Times New Roman" pitchFamily="18" charset="0"/>
              </a:rPr>
              <a:t>。 </a:t>
            </a:r>
            <a:endParaRPr kumimoji="1"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F14BB856-24D2-4AD1-93C9-8EA8497E5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464425"/>
            <a:ext cx="8352928" cy="182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苯甲醚与氢碘酸的反应是定量完成的。生成的碘甲烷可以与硝酸银的乙醇溶液反应。根据生成的碘化银的量，可计算出原分子中甲氧基的含量，这一方法叫做蔡塞尔（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Zeisel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甲氧基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测定法。</a:t>
            </a:r>
          </a:p>
        </p:txBody>
      </p:sp>
    </p:spTree>
    <p:extLst>
      <p:ext uri="{BB962C8B-B14F-4D97-AF65-F5344CB8AC3E}">
        <p14:creationId xmlns:p14="http://schemas.microsoft.com/office/powerpoint/2010/main" val="83091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AF96614C-0BCF-46BD-A857-CDEC0EA76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76200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、过氧化物的生成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醚长期与空气接触下，会慢慢生成不易挥发的过氧化物。 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BC37DB8F-2C1A-4414-9F0B-DB3CB7B80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492896"/>
            <a:ext cx="8305800" cy="398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1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过氧化物不稳定，加热时易分解而发生爆炸，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因此，醚类应尽量避免暴露在空气中，一般应放在棕色玻璃瓶中，避光保存。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1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蒸馏放置过久的乙醚时，要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先检验是否有过氧化物存在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，且不要蒸干。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1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   检验方法：硫酸亚铁和硫氰化钾混合液与醚振摇，有过氧化物则显红色。</a:t>
            </a:r>
            <a:endParaRPr lang="zh-CN" altLang="en-US" sz="2400" b="1" dirty="0">
              <a:solidFill>
                <a:schemeClr val="tx2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1214F2-DC0A-407B-9D43-3E34E7AE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F9E652-7669-4C8F-A656-6BA0E7841325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A088AD-0060-47B6-A706-7AB67405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A1892-A3D3-4A9A-9709-3BB2F3F66206}" type="slidenum">
              <a:rPr lang="en-US" altLang="zh-CN"/>
              <a:pPr>
                <a:defRPr/>
              </a:pPr>
              <a:t>72</a:t>
            </a:fld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82783F-0642-4E47-845E-DEA32E86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920" y="1362429"/>
            <a:ext cx="6012160" cy="1058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>
            <a:extLst>
              <a:ext uri="{FF2B5EF4-FFF2-40B4-BE49-F238E27FC236}">
                <a16:creationId xmlns:a16="http://schemas.microsoft.com/office/drawing/2014/main" id="{9F30709D-97CF-4BBB-A519-016D7CB9B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00361"/>
            <a:ext cx="7086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除去过氧化物的方法：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）加入还原剂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5%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FeSO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于醚中振摇后蒸馏。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（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）储存时在醚中加入少许金属钠。</a:t>
            </a: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0B4E6CBC-1190-4DBD-945A-ECF7D66E1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827611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、醇脱水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0C0FD886-5DE5-474E-827F-617A09FB9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035449"/>
            <a:ext cx="27019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四、醚的制备</a:t>
            </a:r>
          </a:p>
        </p:txBody>
      </p:sp>
      <p:sp>
        <p:nvSpPr>
          <p:cNvPr id="47112" name="Text Box 8">
            <a:extLst>
              <a:ext uri="{FF2B5EF4-FFF2-40B4-BE49-F238E27FC236}">
                <a16:creationId xmlns:a16="http://schemas.microsoft.com/office/drawing/2014/main" id="{784BB4A6-6790-4ED7-9D1B-141AF6BBC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631011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此法只适用于制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简单醚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且限于伯醇</a:t>
            </a:r>
            <a:r>
              <a:rPr lang="zh-CN" altLang="en-US" sz="2400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，仲醇产量低，叔醇在酸性条件下主要生成烯烃。</a:t>
            </a:r>
            <a:r>
              <a:rPr lang="zh-CN" altLang="en-US" sz="2400" b="1">
                <a:solidFill>
                  <a:srgbClr val="000000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7114" name="Object 10">
            <a:extLst>
              <a:ext uri="{FF2B5EF4-FFF2-40B4-BE49-F238E27FC236}">
                <a16:creationId xmlns:a16="http://schemas.microsoft.com/office/drawing/2014/main" id="{EB1357E2-BA59-4950-94E1-839093C7C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283319"/>
              </p:ext>
            </p:extLst>
          </p:nvPr>
        </p:nvGraphicFramePr>
        <p:xfrm>
          <a:off x="1187450" y="4546749"/>
          <a:ext cx="6192838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2" name="CS ChemDraw Drawing" r:id="rId3" imgW="3065718" imgH="367110" progId="ChemDraw.Document.6.0">
                  <p:embed/>
                </p:oleObj>
              </mc:Choice>
              <mc:Fallback>
                <p:oleObj name="CS ChemDraw Drawing" r:id="rId3" imgW="3065718" imgH="367110" progId="ChemDraw.Document.6.0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46749"/>
                        <a:ext cx="6192838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34AAC1-D3E4-445C-8A77-F41B9B89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470603-760D-47C0-BF64-048A5546BC67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BD190C-8488-4984-AFE5-B878CCE1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3D6F5-D27C-4B65-AA8F-44109DC70BE4}" type="slidenum">
              <a:rPr lang="en-US" altLang="zh-CN"/>
              <a:pPr>
                <a:defRPr/>
              </a:pPr>
              <a:t>73</a:t>
            </a:fld>
            <a:endParaRPr lang="en-US" altLang="zh-CN"/>
          </a:p>
        </p:txBody>
      </p: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EDB17638-6CCA-46B5-A3AE-28B7692678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818815"/>
              </p:ext>
            </p:extLst>
          </p:nvPr>
        </p:nvGraphicFramePr>
        <p:xfrm>
          <a:off x="971550" y="268065"/>
          <a:ext cx="727233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3" name="CS ChemDraw Drawing" r:id="rId5" imgW="3838559" imgH="490199" progId="ChemDraw.Document.6.0">
                  <p:embed/>
                </p:oleObj>
              </mc:Choice>
              <mc:Fallback>
                <p:oleObj name="CS ChemDraw Drawing" r:id="rId5" imgW="3838559" imgH="490199" progId="ChemDraw.Document.6.0">
                  <p:embed/>
                  <p:pic>
                    <p:nvPicPr>
                      <p:cNvPr id="46087" name="Object 7">
                        <a:extLst>
                          <a:ext uri="{FF2B5EF4-FFF2-40B4-BE49-F238E27FC236}">
                            <a16:creationId xmlns:a16="http://schemas.microsoft.com/office/drawing/2014/main" id="{75AF88E0-7383-4E99-B7A0-D789B1307D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8065"/>
                        <a:ext cx="7272338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  <p:bldP spid="47109" grpId="0"/>
      <p:bldP spid="47110" grpId="0"/>
      <p:bldP spid="4711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E52CCBE4-CE2C-4297-9051-BD9E82C1D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20713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、威廉姆逊合成法（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A.W.Williamson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1C84A2A1-59D4-4F78-8B4B-94A9F5554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822801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威廉姆逊合成法是制备混合醚的一种好方法。是由卤代烃与醇钠或酚钠作用而得。 </a:t>
            </a:r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1CBF22D2-9712-489E-8BE8-5793BD801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84763"/>
            <a:ext cx="81534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威廉姆逊合成法中通常选用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伯卤代烷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醇钠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为原料。因为醇钠即是亲核试剂，又是强碱，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仲、叔卤代烷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（特别是叔卤代烷）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在强碱条件下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主要发生消除反应而生成烯烃。 </a:t>
            </a:r>
          </a:p>
        </p:txBody>
      </p:sp>
      <p:graphicFrame>
        <p:nvGraphicFramePr>
          <p:cNvPr id="48135" name="Object 7">
            <a:extLst>
              <a:ext uri="{FF2B5EF4-FFF2-40B4-BE49-F238E27FC236}">
                <a16:creationId xmlns:a16="http://schemas.microsoft.com/office/drawing/2014/main" id="{D0CDF8EF-54A2-459D-B43A-0B0CB6BDC0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276475"/>
          <a:ext cx="55435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7" name="CS ChemDraw Drawing" r:id="rId3" imgW="2979067" imgH="455378" progId="ChemDraw.Document.6.0">
                  <p:embed/>
                </p:oleObj>
              </mc:Choice>
              <mc:Fallback>
                <p:oleObj name="CS ChemDraw Drawing" r:id="rId3" imgW="2979067" imgH="455378" progId="ChemDraw.Document.6.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276475"/>
                        <a:ext cx="55435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>
            <a:extLst>
              <a:ext uri="{FF2B5EF4-FFF2-40B4-BE49-F238E27FC236}">
                <a16:creationId xmlns:a16="http://schemas.microsoft.com/office/drawing/2014/main" id="{35672E92-E56E-46FD-8226-52648AA74D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429000"/>
          <a:ext cx="7488238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8" name="CS ChemDraw Drawing" r:id="rId5" imgW="4966372" imgH="988767" progId="ChemDraw.Document.6.0">
                  <p:embed/>
                </p:oleObj>
              </mc:Choice>
              <mc:Fallback>
                <p:oleObj name="CS ChemDraw Drawing" r:id="rId5" imgW="4966372" imgH="988767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29000"/>
                        <a:ext cx="7488238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E0F5DF-1652-47B2-A3A4-02489B0C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43C9C8-0307-4A5F-8FBA-F8C56FAE69B2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4CD85CF-94D3-4710-9758-EBEB86EF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F76605-C5E6-43E7-B784-4B8712DD53D8}" type="slidenum">
              <a:rPr lang="en-US" altLang="zh-CN"/>
              <a:pPr>
                <a:defRPr/>
              </a:pPr>
              <a:t>74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1" grpId="0"/>
      <p:bldP spid="4813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9" name="Object 7">
            <a:extLst>
              <a:ext uri="{FF2B5EF4-FFF2-40B4-BE49-F238E27FC236}">
                <a16:creationId xmlns:a16="http://schemas.microsoft.com/office/drawing/2014/main" id="{9804CADA-4E36-415E-8180-C92BA4F2D9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34615"/>
              </p:ext>
            </p:extLst>
          </p:nvPr>
        </p:nvGraphicFramePr>
        <p:xfrm>
          <a:off x="245945" y="1916832"/>
          <a:ext cx="8652110" cy="3191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28" name="CS ChemDraw Drawing" r:id="rId3" imgW="5908196" imgH="2178904" progId="ChemDraw.Document.6.0">
                  <p:embed/>
                </p:oleObj>
              </mc:Choice>
              <mc:Fallback>
                <p:oleObj name="CS ChemDraw Drawing" r:id="rId3" imgW="5908196" imgH="2178904" progId="ChemDraw.Document.6.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45" y="1916832"/>
                        <a:ext cx="8652110" cy="3191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79056A-F141-45B0-AC32-8E28D6C3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FB488E-80F4-434E-9410-1EB4A0E2D7A6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FB02F2-759B-4B2F-9944-7042C7C5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1BC740-D19D-4AF6-807E-4E52B479FBA9}" type="slidenum">
              <a:rPr lang="en-US" altLang="zh-CN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E042D5-7C08-41BB-AAC1-F29F50AA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08756-7026-4B9A-8BCE-6E4578A01DF0}" type="datetime11">
              <a:rPr lang="zh-CN" altLang="en-US" smtClean="0"/>
              <a:t>13:45:30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5F1A63-17AE-4CE2-8BB4-55175A02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62C8-2A0F-468D-BD3D-4FA36590C7FB}" type="slidenum">
              <a:rPr lang="zh-CN" altLang="en-US" smtClean="0"/>
              <a:t>76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E4189D-C31D-4AAE-9FFC-52322A1C0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172593"/>
            <a:ext cx="85693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酚不能分子间脱水成醚，</a:t>
            </a:r>
            <a:r>
              <a:rPr kumimoji="1"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酚醚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一般是由酚在碱性溶液中与烃基化试剂作用生成。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3F1BBEC-7478-4224-B7CC-7A8FE3689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024734"/>
              </p:ext>
            </p:extLst>
          </p:nvPr>
        </p:nvGraphicFramePr>
        <p:xfrm>
          <a:off x="779463" y="3284884"/>
          <a:ext cx="7585075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0" name="CS ChemDraw Drawing" r:id="rId3" imgW="5063821" imgH="1731084" progId="ChemDraw.Document.6.0">
                  <p:embed/>
                </p:oleObj>
              </mc:Choice>
              <mc:Fallback>
                <p:oleObj name="CS ChemDraw Drawing" r:id="rId3" imgW="5063821" imgH="1731084" progId="ChemDraw.Document.6.0">
                  <p:embed/>
                  <p:pic>
                    <p:nvPicPr>
                      <p:cNvPr id="45060" name="Object 6">
                        <a:extLst>
                          <a:ext uri="{FF2B5EF4-FFF2-40B4-BE49-F238E27FC236}">
                            <a16:creationId xmlns:a16="http://schemas.microsoft.com/office/drawing/2014/main" id="{4E6A9BB3-E3D6-4938-879A-2ADC9C7EC205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3284884"/>
                        <a:ext cx="7585075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>
            <a:extLst>
              <a:ext uri="{FF2B5EF4-FFF2-40B4-BE49-F238E27FC236}">
                <a16:creationId xmlns:a16="http://schemas.microsoft.com/office/drawing/2014/main" id="{6A7CBF9F-546C-49F3-98BB-D74B396D0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924128"/>
            <a:ext cx="7459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在有机合成上常利用生成酚醚的方法来保护酚羟基。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10ECFA-6F93-4473-8372-EDE48C8B2C13}"/>
              </a:ext>
            </a:extLst>
          </p:cNvPr>
          <p:cNvSpPr txBox="1"/>
          <p:nvPr/>
        </p:nvSpPr>
        <p:spPr>
          <a:xfrm>
            <a:off x="250825" y="476672"/>
            <a:ext cx="8642349" cy="1387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卤代烃一般选用较为活泼的伯卤代烃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一级卤代烃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、烯丙型、苄基型卤代烃，也可用硫酸酯或磺酸酯。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        本法既可以合成对称醚，也可以合成不对称醚。</a:t>
            </a:r>
          </a:p>
        </p:txBody>
      </p:sp>
    </p:spTree>
    <p:extLst>
      <p:ext uri="{BB962C8B-B14F-4D97-AF65-F5344CB8AC3E}">
        <p14:creationId xmlns:p14="http://schemas.microsoft.com/office/powerpoint/2010/main" val="256681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229158CF-B57E-42F6-8479-4126B160D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2943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五、 重要的醚</a:t>
            </a:r>
            <a:r>
              <a:rPr lang="zh-CN" altLang="en-US" sz="2800">
                <a:solidFill>
                  <a:srgbClr val="000099"/>
                </a:solidFill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CD15155A-D91A-4B5B-AF6D-417FAB02D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96975"/>
            <a:ext cx="835183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环氧乙烷是最简单的环醚，是一个很重要的有机合成中间体。故给予重点讨论。 </a:t>
            </a:r>
          </a:p>
        </p:txBody>
      </p:sp>
      <p:sp>
        <p:nvSpPr>
          <p:cNvPr id="67588" name="Text Box 5">
            <a:extLst>
              <a:ext uri="{FF2B5EF4-FFF2-40B4-BE49-F238E27FC236}">
                <a16:creationId xmlns:a16="http://schemas.microsoft.com/office/drawing/2014/main" id="{EF3153E8-75A1-4C58-ACE5-A07337917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92375"/>
            <a:ext cx="8208962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、物理性质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无色有毒气体，易液化，与水混溶，溶于乙醇、乙醚等有机溶剂。一般贮存于钢瓶中。</a:t>
            </a: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778BD121-4BFE-4547-B86F-3A6CE09F7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365625"/>
            <a:ext cx="81534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、化学性质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环氧乙烷化学性质活泼，在酸或碱催化下能与多种试剂反应，形成一系列重要工业原料。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333CF7-75EF-4621-8FD4-4CD09CB6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9AFB48-E53A-4B90-94C6-C7AAD747E937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442A9F-34B0-451A-AFF3-9E048474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CAA88A-011B-49F2-A007-3A11F484D450}" type="slidenum">
              <a:rPr lang="en-US" altLang="zh-CN"/>
              <a:pPr>
                <a:defRPr/>
              </a:pPr>
              <a:t>77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79" grpId="0"/>
      <p:bldP spid="5018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>
            <a:extLst>
              <a:ext uri="{FF2B5EF4-FFF2-40B4-BE49-F238E27FC236}">
                <a16:creationId xmlns:a16="http://schemas.microsoft.com/office/drawing/2014/main" id="{DC977431-3C15-4858-B1B3-FD4CF90D9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4" y="972815"/>
            <a:ext cx="82867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在酸催化下，环氧乙烷可与水、醇、卤化氢等含活泼氢的化合物反应，生成双官能团化合物。</a:t>
            </a:r>
          </a:p>
        </p:txBody>
      </p:sp>
      <p:graphicFrame>
        <p:nvGraphicFramePr>
          <p:cNvPr id="68612" name="Object 5">
            <a:extLst>
              <a:ext uri="{FF2B5EF4-FFF2-40B4-BE49-F238E27FC236}">
                <a16:creationId xmlns:a16="http://schemas.microsoft.com/office/drawing/2014/main" id="{79E46E4B-CF65-4E2A-8CBA-B11F8CC2D0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180324"/>
              </p:ext>
            </p:extLst>
          </p:nvPr>
        </p:nvGraphicFramePr>
        <p:xfrm>
          <a:off x="611187" y="3068960"/>
          <a:ext cx="7921625" cy="233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7" name="CS ChemDraw Drawing" r:id="rId3" imgW="5155331" imgH="1517567" progId="ChemDraw.Document.6.0">
                  <p:embed/>
                </p:oleObj>
              </mc:Choice>
              <mc:Fallback>
                <p:oleObj name="CS ChemDraw Drawing" r:id="rId3" imgW="5155331" imgH="1517567" progId="ChemDraw.Document.6.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7" y="3068960"/>
                        <a:ext cx="7921625" cy="233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1E3DC0-6BDE-40FC-A6F6-42E478A6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B26A5D-D3DF-48C0-94A2-C536C50EC16E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338263-9D92-44BD-850C-3CE5B163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1055E7-DD5A-4297-9E72-ADE1A0639199}" type="slidenum">
              <a:rPr lang="en-US" altLang="zh-CN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>
            <a:extLst>
              <a:ext uri="{FF2B5EF4-FFF2-40B4-BE49-F238E27FC236}">
                <a16:creationId xmlns:a16="http://schemas.microsoft.com/office/drawing/2014/main" id="{23305596-9315-4980-8730-FE4ABAD0D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43400"/>
            <a:ext cx="84582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在碱催化下，环氧乙烷可与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RO</a:t>
            </a:r>
            <a:r>
              <a:rPr lang="en-US" altLang="zh-CN" sz="2400" b="1" baseline="30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NH</a:t>
            </a:r>
            <a:r>
              <a:rPr lang="en-US" altLang="zh-CN" sz="2400" b="1" baseline="-30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RMgX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等反应生成相应的开环化合物。</a:t>
            </a:r>
          </a:p>
        </p:txBody>
      </p:sp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72E8772D-4830-4C76-BA2E-29D778DCC9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04813"/>
          <a:ext cx="8893175" cy="335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1" name="CS ChemDraw Drawing" r:id="rId3" imgW="5901987" imgH="2229111" progId="ChemDraw.Document.6.0">
                  <p:embed/>
                </p:oleObj>
              </mc:Choice>
              <mc:Fallback>
                <p:oleObj name="CS ChemDraw Drawing" r:id="rId3" imgW="5901987" imgH="2229111" progId="ChemDraw.Document.6.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4813"/>
                        <a:ext cx="8893175" cy="335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>
            <a:extLst>
              <a:ext uri="{FF2B5EF4-FFF2-40B4-BE49-F238E27FC236}">
                <a16:creationId xmlns:a16="http://schemas.microsoft.com/office/drawing/2014/main" id="{E6D522D3-4B0E-494B-9A30-F2D46C0046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5373688"/>
          <a:ext cx="655320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2" name="CS ChemDraw Drawing" r:id="rId5" imgW="3367782" imgH="551204" progId="ChemDraw.Document.6.0">
                  <p:embed/>
                </p:oleObj>
              </mc:Choice>
              <mc:Fallback>
                <p:oleObj name="CS ChemDraw Drawing" r:id="rId5" imgW="3367782" imgH="551204" progId="ChemDraw.Document.6.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373688"/>
                        <a:ext cx="655320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DBED0A-1EC3-48FF-9C7D-D29650A0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DA52D9-6DE9-4D7F-9E52-4AACB97FBA17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9CE04F-EA19-427D-8EF8-248D0269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1CBF8F-A4E8-458A-9F90-7B639BD62279}" type="slidenum">
              <a:rPr lang="en-US" altLang="zh-CN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002916F-9FD4-4A1F-A3D6-4DB314EC6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4813"/>
            <a:ext cx="82073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多元醇的命名，要选择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含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-OH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尽可能多的碳链为主链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，羟基的位次要标明。</a:t>
            </a:r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5303" name="Object 7">
            <a:extLst>
              <a:ext uri="{FF2B5EF4-FFF2-40B4-BE49-F238E27FC236}">
                <a16:creationId xmlns:a16="http://schemas.microsoft.com/office/drawing/2014/main" id="{156D4308-1181-4BC9-A761-BC7B013FE1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628775"/>
          <a:ext cx="64801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CS ChemDraw Drawing" r:id="rId3" imgW="3274653" imgH="927762" progId="ChemDraw.Document.6.0">
                  <p:embed/>
                </p:oleObj>
              </mc:Choice>
              <mc:Fallback>
                <p:oleObj name="CS ChemDraw Drawing" r:id="rId3" imgW="3274653" imgH="927762" progId="ChemDraw.Document.6.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628775"/>
                        <a:ext cx="6480175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>
            <a:extLst>
              <a:ext uri="{FF2B5EF4-FFF2-40B4-BE49-F238E27FC236}">
                <a16:creationId xmlns:a16="http://schemas.microsoft.com/office/drawing/2014/main" id="{301C4B04-5E67-4828-BCA8-D49E0548BC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221163"/>
          <a:ext cx="7920038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CS ChemDraw Drawing" r:id="rId5" imgW="3812645" imgH="798194" progId="ChemDraw.Document.6.0">
                  <p:embed/>
                </p:oleObj>
              </mc:Choice>
              <mc:Fallback>
                <p:oleObj name="CS ChemDraw Drawing" r:id="rId5" imgW="3812645" imgH="798194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21163"/>
                        <a:ext cx="7920038" cy="165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471770-3AD9-4AF9-B0BE-0FB42F61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145E12-034B-4E5A-B1ED-300B17254C6B}" type="datetime11">
              <a:rPr lang="zh-CN" altLang="en-US" smtClean="0"/>
              <a:t>13:45:29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A04160-917B-4CFC-98AA-2B1D700A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37B80-6486-42CB-A8EE-CFEF9C6C6637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Text Box 9">
            <a:extLst>
              <a:ext uri="{FF2B5EF4-FFF2-40B4-BE49-F238E27FC236}">
                <a16:creationId xmlns:a16="http://schemas.microsoft.com/office/drawing/2014/main" id="{85DE7411-EA53-4A38-8413-212A99469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14800"/>
            <a:ext cx="8229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环氧乙烷与</a:t>
            </a: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RMgX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反应 ，是制备</a:t>
            </a: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增加两个碳原子的伯醇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的重要方法。 </a:t>
            </a:r>
          </a:p>
        </p:txBody>
      </p:sp>
      <p:graphicFrame>
        <p:nvGraphicFramePr>
          <p:cNvPr id="104450" name="Object 2">
            <a:extLst>
              <a:ext uri="{FF2B5EF4-FFF2-40B4-BE49-F238E27FC236}">
                <a16:creationId xmlns:a16="http://schemas.microsoft.com/office/drawing/2014/main" id="{D0613BBF-A390-4FE4-93F6-ABCFA86BF85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0" y="333375"/>
          <a:ext cx="9144000" cy="355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5" name="CS ChemDraw Drawing" r:id="rId3" imgW="5024139" imgH="1950540" progId="ChemDraw.Document.6.0">
                  <p:embed/>
                </p:oleObj>
              </mc:Choice>
              <mc:Fallback>
                <p:oleObj name="CS ChemDraw Drawing" r:id="rId3" imgW="5024139" imgH="1950540" progId="ChemDraw.Document.6.0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33375"/>
                        <a:ext cx="9144000" cy="355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>
            <a:extLst>
              <a:ext uri="{FF2B5EF4-FFF2-40B4-BE49-F238E27FC236}">
                <a16:creationId xmlns:a16="http://schemas.microsoft.com/office/drawing/2014/main" id="{52D7EC6A-993B-4098-8E28-5BF06E02F1C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11188" y="5300663"/>
          <a:ext cx="734377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6" name="CS ChemDraw Drawing" r:id="rId5" imgW="4599253" imgH="523941" progId="ChemDraw.Document.6.0">
                  <p:embed/>
                </p:oleObj>
              </mc:Choice>
              <mc:Fallback>
                <p:oleObj name="CS ChemDraw Drawing" r:id="rId5" imgW="4599253" imgH="523941" progId="ChemDraw.Document.6.0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300663"/>
                        <a:ext cx="7343775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2E78D4-49F2-4E96-AFE5-BA841F1A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27D2C4-7B17-47FB-B998-FFF44B927526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F958791-FF38-48C7-83C0-6565B96C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ED815-5CD7-4484-AE68-87261C2B4CBA}" type="slidenum">
              <a:rPr lang="en-US" altLang="zh-CN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Text Box 6">
            <a:extLst>
              <a:ext uri="{FF2B5EF4-FFF2-40B4-BE49-F238E27FC236}">
                <a16:creationId xmlns:a16="http://schemas.microsoft.com/office/drawing/2014/main" id="{093F8A6A-0D08-4DB4-AA6A-0F19BB367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14638"/>
            <a:ext cx="81534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不对称的三元环醚的开环反应存在着一个取向问题，一般情况是：酸催化条件下亲核试剂进攻取代较多的碳原子；碱催化条件下亲核试剂进攻取代较少的碳原子。</a:t>
            </a:r>
          </a:p>
        </p:txBody>
      </p:sp>
      <p:graphicFrame>
        <p:nvGraphicFramePr>
          <p:cNvPr id="64522" name="Object 10">
            <a:extLst>
              <a:ext uri="{FF2B5EF4-FFF2-40B4-BE49-F238E27FC236}">
                <a16:creationId xmlns:a16="http://schemas.microsoft.com/office/drawing/2014/main" id="{68E69245-2975-4EEC-ACA2-30AA9BE41A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765175"/>
          <a:ext cx="8207375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9" name="CS ChemDraw Drawing" r:id="rId3" imgW="4853537" imgH="1086213" progId="ChemDraw.Document.6.0">
                  <p:embed/>
                </p:oleObj>
              </mc:Choice>
              <mc:Fallback>
                <p:oleObj name="CS ChemDraw Drawing" r:id="rId3" imgW="4853537" imgH="1086213" progId="ChemDraw.Document.6.0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765175"/>
                        <a:ext cx="8207375" cy="183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1">
            <a:extLst>
              <a:ext uri="{FF2B5EF4-FFF2-40B4-BE49-F238E27FC236}">
                <a16:creationId xmlns:a16="http://schemas.microsoft.com/office/drawing/2014/main" id="{EBC22075-A96D-44CF-8A07-BE4F4D2696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292600"/>
          <a:ext cx="7273925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0" name="CS ChemDraw Drawing" r:id="rId5" imgW="4055052" imgH="1110507" progId="ChemDraw.Document.6.0">
                  <p:embed/>
                </p:oleObj>
              </mc:Choice>
              <mc:Fallback>
                <p:oleObj name="CS ChemDraw Drawing" r:id="rId5" imgW="4055052" imgH="1110507" progId="ChemDraw.Document.6.0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92600"/>
                        <a:ext cx="7273925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1E7F6-68E1-4BB3-AD42-1093DE1A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DA5F96-C3DE-4183-9644-08E44E842AA0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677F9AE-FA73-4705-98CB-2A064AA9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691B40-3097-4E51-8C4C-27157C8C5014}" type="slidenum">
              <a:rPr lang="en-US" altLang="zh-CN"/>
              <a:pPr>
                <a:defRPr/>
              </a:pPr>
              <a:t>81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>
            <a:extLst>
              <a:ext uri="{FF2B5EF4-FFF2-40B4-BE49-F238E27FC236}">
                <a16:creationId xmlns:a16="http://schemas.microsoft.com/office/drawing/2014/main" id="{15EE6006-2253-4F1C-8217-47542CAF3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1466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6562" name="Object 2">
            <a:extLst>
              <a:ext uri="{FF2B5EF4-FFF2-40B4-BE49-F238E27FC236}">
                <a16:creationId xmlns:a16="http://schemas.microsoft.com/office/drawing/2014/main" id="{70A07619-46DE-492D-8865-E0F04A9CDE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765175"/>
          <a:ext cx="74676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3" r:id="rId3" imgW="5866667" imgH="4361905" progId="Paint.Picture">
                  <p:embed/>
                </p:oleObj>
              </mc:Choice>
              <mc:Fallback>
                <p:oleObj r:id="rId3" imgW="5866667" imgH="436190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765175"/>
                        <a:ext cx="7467600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Text Box 4">
            <a:extLst>
              <a:ext uri="{FF2B5EF4-FFF2-40B4-BE49-F238E27FC236}">
                <a16:creationId xmlns:a16="http://schemas.microsoft.com/office/drawing/2014/main" id="{09DEEA94-FEAE-4C3E-81FB-07EE4FA77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60350"/>
            <a:ext cx="3960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大环多醚（冠醚）</a:t>
            </a:r>
            <a:r>
              <a:rPr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FACE1D-1316-4C34-85FD-43E6375B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C61257-F9F9-4007-B92C-5FBC45A921B5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8C602D5-41F3-41A0-BBA6-6E84295D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30667-5A52-4630-83F6-562A3CAB8271}" type="slidenum">
              <a:rPr lang="en-US" altLang="zh-CN"/>
              <a:pPr>
                <a:defRPr/>
              </a:pPr>
              <a:t>82</a:t>
            </a:fld>
            <a:endParaRPr lang="en-US" altLang="zh-CN"/>
          </a:p>
        </p:txBody>
      </p:sp>
      <p:pic>
        <p:nvPicPr>
          <p:cNvPr id="72711" name="图片 4">
            <a:extLst>
              <a:ext uri="{FF2B5EF4-FFF2-40B4-BE49-F238E27FC236}">
                <a16:creationId xmlns:a16="http://schemas.microsoft.com/office/drawing/2014/main" id="{1500353D-78ED-4686-A3C4-0FED3D7F4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038" y="190500"/>
            <a:ext cx="316865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>
            <a:extLst>
              <a:ext uri="{FF2B5EF4-FFF2-40B4-BE49-F238E27FC236}">
                <a16:creationId xmlns:a16="http://schemas.microsoft.com/office/drawing/2014/main" id="{6F2FDCAF-2B2D-4148-9B1B-230C12D09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338" y="1728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3731" name="Object 2">
            <a:extLst>
              <a:ext uri="{FF2B5EF4-FFF2-40B4-BE49-F238E27FC236}">
                <a16:creationId xmlns:a16="http://schemas.microsoft.com/office/drawing/2014/main" id="{8991C8B8-06A6-4205-BB4A-56E421125A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836613"/>
          <a:ext cx="731520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5" r:id="rId3" imgW="5439534" imgH="3514286" progId="Paint.Picture">
                  <p:embed/>
                </p:oleObj>
              </mc:Choice>
              <mc:Fallback>
                <p:oleObj r:id="rId3" imgW="5439534" imgH="351428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836613"/>
                        <a:ext cx="7315200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2F787F-54DD-4B49-A26B-DF7DD88D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0B2043-D85A-4CFF-A096-F4C18D0DA878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584970-3C24-415F-A3B8-8C71ACFC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118C8A-2601-4702-8D50-A6C27DCE75D0}" type="slidenum">
              <a:rPr lang="en-US" altLang="zh-CN"/>
              <a:pPr>
                <a:defRPr/>
              </a:pPr>
              <a:t>83</a:t>
            </a:fld>
            <a:endParaRPr lang="en-US" altLang="zh-CN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>
            <a:extLst>
              <a:ext uri="{FF2B5EF4-FFF2-40B4-BE49-F238E27FC236}">
                <a16:creationId xmlns:a16="http://schemas.microsoft.com/office/drawing/2014/main" id="{FE536087-93ED-47C6-8B46-C91D52C15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3" y="1733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9C7FAE27-7B89-4338-ADEF-448D8AAEB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49275"/>
          <a:ext cx="784860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9" r:id="rId3" imgW="5020376" imgH="3390476" progId="Paint.Picture">
                  <p:embed/>
                </p:oleObj>
              </mc:Choice>
              <mc:Fallback>
                <p:oleObj r:id="rId3" imgW="5020376" imgH="339047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49275"/>
                        <a:ext cx="7848600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66D988-36F2-43C6-B419-95C4CA35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F09705-1F6B-4DD7-ADB5-617B1F97DD60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079605-E39D-473A-AE91-59866B19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C0951F-85B6-4A2A-A8E6-9BEC250DB776}" type="slidenum">
              <a:rPr lang="en-US" altLang="zh-CN"/>
              <a:pPr>
                <a:defRPr/>
              </a:pPr>
              <a:t>84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>
            <a:extLst>
              <a:ext uri="{FF2B5EF4-FFF2-40B4-BE49-F238E27FC236}">
                <a16:creationId xmlns:a16="http://schemas.microsoft.com/office/drawing/2014/main" id="{E2040C0C-374A-427F-9DD8-67736FFD9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88" y="1647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5779" name="Object 2">
            <a:extLst>
              <a:ext uri="{FF2B5EF4-FFF2-40B4-BE49-F238E27FC236}">
                <a16:creationId xmlns:a16="http://schemas.microsoft.com/office/drawing/2014/main" id="{4FDFCAD8-A0CD-4451-96CC-1A7E080E69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692150"/>
          <a:ext cx="72390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3" r:id="rId3" imgW="4619048" imgH="3561905" progId="Paint.Picture">
                  <p:embed/>
                </p:oleObj>
              </mc:Choice>
              <mc:Fallback>
                <p:oleObj r:id="rId3" imgW="4619048" imgH="356190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92150"/>
                        <a:ext cx="7239000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22FB51-E6BC-4476-B91D-F2296812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07C7E8-F32D-446A-934B-9712FDAD83D5}" type="datetime11">
              <a:rPr lang="zh-CN" altLang="en-US" smtClean="0"/>
              <a:t>13:45:30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18CC0C-780C-482A-8FDA-999A5BF8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114365-4F76-4188-95A9-3CE80F4368C3}" type="slidenum">
              <a:rPr lang="en-US" altLang="zh-CN"/>
              <a:pPr>
                <a:defRPr/>
              </a:pPr>
              <a:t>85</a:t>
            </a:fld>
            <a:endParaRPr lang="en-US" altLang="zh-CN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44C2C3E-4C01-4352-81CC-F323C239B047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219200"/>
            <a:ext cx="8229600" cy="5029200"/>
          </a:xfrm>
          <a:prstGeom prst="rect">
            <a:avLst/>
          </a:prstGeom>
        </p:spPr>
        <p:txBody>
          <a:bodyPr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1281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185863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462088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919288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376488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833688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90888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kern="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sz="2400" b="1" kern="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掌握醇、酚、醚的命名；</a:t>
            </a:r>
            <a:endParaRPr lang="en-US" altLang="zh-CN" sz="2400" b="1" kern="0" dirty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kern="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en-US" sz="2400" b="1" kern="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了解醇、酚、醚的结构与性质特点；</a:t>
            </a:r>
            <a:endParaRPr lang="en-US" altLang="zh-CN" sz="2400" b="1" kern="0" dirty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kern="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3  </a:t>
            </a:r>
            <a:r>
              <a:rPr lang="zh-CN" altLang="en-US" sz="2400" b="1" kern="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熟练掌握醇、酚、醚的主要化学性质：</a:t>
            </a:r>
            <a:endParaRPr lang="en-US" altLang="zh-CN" sz="2400" b="1" kern="0" dirty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⑴</a:t>
            </a: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掌握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伯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仲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叔醇的鉴别方法：</a:t>
            </a:r>
            <a:r>
              <a:rPr lang="zh-CN" altLang="en-US" sz="2400" b="1" u="sng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卢卡斯试剂；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0000E5"/>
                </a:solidFill>
                <a:latin typeface="Times New Roman" pitchFamily="18" charset="0"/>
                <a:cs typeface="Times New Roman" pitchFamily="18" charset="0"/>
              </a:rPr>
              <a:t>⑵</a:t>
            </a:r>
            <a:r>
              <a:rPr lang="en-US" altLang="zh-CN" sz="2400" b="1" kern="0" dirty="0">
                <a:solidFill>
                  <a:srgbClr val="0000E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kern="0" dirty="0">
                <a:solidFill>
                  <a:srgbClr val="0000E5"/>
                </a:solidFill>
                <a:latin typeface="Times New Roman" pitchFamily="18" charset="0"/>
                <a:cs typeface="Times New Roman" pitchFamily="18" charset="0"/>
              </a:rPr>
              <a:t>酚的鉴别</a:t>
            </a:r>
            <a:r>
              <a:rPr lang="en-US" altLang="zh-CN" sz="2400" b="1" kern="0" dirty="0">
                <a:solidFill>
                  <a:srgbClr val="0000E5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①</a:t>
            </a: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溴的水溶液</a:t>
            </a: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白色沉淀；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                       ②</a:t>
            </a: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FeCl</a:t>
            </a:r>
            <a:r>
              <a:rPr lang="en-US" altLang="zh-CN" sz="2400" b="1" kern="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显色</a:t>
            </a: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烯醇式结构化合物；</a:t>
            </a:r>
            <a:endParaRPr lang="en-US" altLang="zh-CN" sz="2400" b="1" kern="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⑶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芳环上的取代反应：</a:t>
            </a: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羟基使芳环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活化</a:t>
            </a: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，因此酚比苯更易进行取代反应</a:t>
            </a: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卤化、硝化、磺化等，且</a:t>
            </a:r>
            <a:r>
              <a:rPr lang="zh-CN" altLang="en-US" sz="2400" b="1" u="sng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生成多元取代物；</a:t>
            </a:r>
            <a:endParaRPr lang="en-US" altLang="zh-CN" sz="2400" b="1" u="sng" kern="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⑷</a:t>
            </a: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醇的脱水反应活性：分子内</a:t>
            </a:r>
            <a:r>
              <a:rPr lang="en-US" altLang="zh-CN" sz="2400" b="1" kern="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400" b="1" kern="0" dirty="0">
                <a:latin typeface="Times New Roman" pitchFamily="18" charset="0"/>
                <a:cs typeface="Times New Roman" pitchFamily="18" charset="0"/>
              </a:rPr>
              <a:t>分子间脱水。</a:t>
            </a:r>
            <a:endParaRPr lang="zh-CN" altLang="en-US" sz="2400" b="1" kern="0" dirty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7231F0-8412-44E0-A966-909D516E5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609600"/>
            <a:ext cx="350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lvl="3" eaLnBrk="1" hangingPunct="1"/>
            <a:r>
              <a:rPr lang="zh-CN" altLang="en-US" sz="2800" b="1">
                <a:solidFill>
                  <a:schemeClr val="accent1"/>
                </a:solidFill>
              </a:rPr>
              <a:t>本章小结</a:t>
            </a:r>
            <a:endParaRPr lang="en-US" altLang="zh-CN" sz="2800" b="1">
              <a:solidFill>
                <a:schemeClr val="accent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4F18C-90F0-468B-90EA-82107943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0E84A7-64D0-4D49-A7AE-CBD5A06557EB}" type="datetime11">
              <a:rPr lang="zh-CN" altLang="en-US" smtClean="0"/>
              <a:t>13:45:29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6D5278-8261-4CB7-B8DB-EFB5902F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DB4CD6-7E3E-429F-AA0E-0D8FA97B7B2B}" type="slidenum">
              <a:rPr lang="en-US" altLang="zh-CN"/>
              <a:pPr>
                <a:defRPr/>
              </a:pPr>
              <a:t>86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098D0CA5-32D7-4241-88BB-15048521B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6035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二、醇的物理性质 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69F2BB88-F871-47BB-8A5D-E440EB55F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9" y="1982097"/>
            <a:ext cx="5473303" cy="2893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25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比相应的烷烃的沸点高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100-120 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形成分子间氢键的原因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如乙烷的沸点为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-88.6 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，而乙醇的沸点为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78.3℃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比分子量相近的烷烃的沸点高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如乙烷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分子量为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的沸点为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-88.6 ℃,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甲醇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分子量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32)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的沸点为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64.9 ℃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C697AA33-15FB-44B1-882F-CF0F40D85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69" y="5156949"/>
            <a:ext cx="7524800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含支链的醇比直链醇的沸点低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，如正丁醇（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117.3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）、异丁醇（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108.4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）、叔丁醇（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88.2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FB64E0-CBBC-4F38-888B-CCE05695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B46C48-A741-4ACF-827B-2CFCCF09A552}" type="datetime11">
              <a:rPr lang="zh-CN" altLang="en-US" smtClean="0"/>
              <a:t>13:45:29</a:t>
            </a:fld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045B580-9DB4-40F1-A2BC-914D26DD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65C22-5AF4-493D-BE91-54AC0561245C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55585180-5E3A-4E69-9F43-417A167358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312621"/>
              </p:ext>
            </p:extLst>
          </p:nvPr>
        </p:nvGraphicFramePr>
        <p:xfrm>
          <a:off x="6156176" y="1583839"/>
          <a:ext cx="2602622" cy="342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r:id="rId3" imgW="1351080" imgH="1760760" progId="ChemDraw.Document.6.0">
                  <p:embed/>
                </p:oleObj>
              </mc:Choice>
              <mc:Fallback>
                <p:oleObj r:id="rId3" imgW="1351080" imgH="1760760" progId="ChemDraw.Document.6.0">
                  <p:embed/>
                  <p:pic>
                    <p:nvPicPr>
                      <p:cNvPr id="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1583839"/>
                        <a:ext cx="2602622" cy="342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70615B6D-B237-4571-A38A-DE2FDB5D1EAC}"/>
              </a:ext>
            </a:extLst>
          </p:cNvPr>
          <p:cNvSpPr txBox="1"/>
          <p:nvPr/>
        </p:nvSpPr>
        <p:spPr>
          <a:xfrm>
            <a:off x="359568" y="1307880"/>
            <a:ext cx="4572000" cy="493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、沸点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91" grpId="0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6415</TotalTime>
  <Words>4871</Words>
  <Application>Microsoft Office PowerPoint</Application>
  <PresentationFormat>全屏显示(4:3)</PresentationFormat>
  <Paragraphs>457</Paragraphs>
  <Slides>86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86</vt:i4>
      </vt:variant>
    </vt:vector>
  </HeadingPairs>
  <TitlesOfParts>
    <vt:vector size="99" baseType="lpstr">
      <vt:lpstr>等线</vt:lpstr>
      <vt:lpstr>等线 Light</vt:lpstr>
      <vt:lpstr>黑体</vt:lpstr>
      <vt:lpstr>楷体</vt:lpstr>
      <vt:lpstr>宋体</vt:lpstr>
      <vt:lpstr>Arial</vt:lpstr>
      <vt:lpstr>Times New Roman</vt:lpstr>
      <vt:lpstr>Wingdings</vt:lpstr>
      <vt:lpstr>Wingdings 2</vt:lpstr>
      <vt:lpstr>自定义设计方案</vt:lpstr>
      <vt:lpstr>CS ChemDraw Drawing</vt:lpstr>
      <vt:lpstr>ChemDraw.Document.6.0</vt:lpstr>
      <vt:lpstr>Paintbrush 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</dc:title>
  <dc:creator>dupl</dc:creator>
  <cp:lastModifiedBy>du pengli</cp:lastModifiedBy>
  <cp:revision>222</cp:revision>
  <dcterms:created xsi:type="dcterms:W3CDTF">2004-10-29T08:07:33Z</dcterms:created>
  <dcterms:modified xsi:type="dcterms:W3CDTF">2022-11-10T06:17:58Z</dcterms:modified>
</cp:coreProperties>
</file>