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39"/>
  </p:notesMasterIdLst>
  <p:sldIdLst>
    <p:sldId id="256" r:id="rId2"/>
    <p:sldId id="343" r:id="rId3"/>
    <p:sldId id="308" r:id="rId4"/>
    <p:sldId id="290" r:id="rId5"/>
    <p:sldId id="344" r:id="rId6"/>
    <p:sldId id="259" r:id="rId7"/>
    <p:sldId id="260" r:id="rId8"/>
    <p:sldId id="310" r:id="rId9"/>
    <p:sldId id="275" r:id="rId10"/>
    <p:sldId id="311" r:id="rId11"/>
    <p:sldId id="386" r:id="rId12"/>
    <p:sldId id="313" r:id="rId13"/>
    <p:sldId id="263" r:id="rId14"/>
    <p:sldId id="316" r:id="rId15"/>
    <p:sldId id="387" r:id="rId16"/>
    <p:sldId id="315" r:id="rId17"/>
    <p:sldId id="288" r:id="rId18"/>
    <p:sldId id="317" r:id="rId19"/>
    <p:sldId id="319" r:id="rId20"/>
    <p:sldId id="320" r:id="rId21"/>
    <p:sldId id="321" r:id="rId22"/>
    <p:sldId id="322" r:id="rId23"/>
    <p:sldId id="324" r:id="rId24"/>
    <p:sldId id="325" r:id="rId25"/>
    <p:sldId id="326" r:id="rId26"/>
    <p:sldId id="327" r:id="rId27"/>
    <p:sldId id="338" r:id="rId28"/>
    <p:sldId id="339" r:id="rId29"/>
    <p:sldId id="388" r:id="rId30"/>
    <p:sldId id="333" r:id="rId31"/>
    <p:sldId id="334" r:id="rId32"/>
    <p:sldId id="336" r:id="rId33"/>
    <p:sldId id="337" r:id="rId34"/>
    <p:sldId id="341" r:id="rId35"/>
    <p:sldId id="342" r:id="rId36"/>
    <p:sldId id="303" r:id="rId37"/>
    <p:sldId id="304" r:id="rId3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008000"/>
    <a:srgbClr val="009900"/>
    <a:srgbClr val="996633"/>
    <a:srgbClr val="CC6600"/>
    <a:srgbClr val="FFFF0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6" autoAdjust="0"/>
    <p:restoredTop sz="95037" autoAdjust="0"/>
  </p:normalViewPr>
  <p:slideViewPr>
    <p:cSldViewPr>
      <p:cViewPr varScale="1">
        <p:scale>
          <a:sx n="86" d="100"/>
          <a:sy n="86" d="100"/>
        </p:scale>
        <p:origin x="1110" y="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6.emf"/><Relationship Id="rId2" Type="http://schemas.openxmlformats.org/officeDocument/2006/relationships/image" Target="../media/image35.emf"/><Relationship Id="rId1" Type="http://schemas.openxmlformats.org/officeDocument/2006/relationships/image" Target="../media/image34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emf"/><Relationship Id="rId1" Type="http://schemas.openxmlformats.org/officeDocument/2006/relationships/image" Target="../media/image40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53.wmf"/><Relationship Id="rId1" Type="http://schemas.openxmlformats.org/officeDocument/2006/relationships/image" Target="../media/image52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emf"/><Relationship Id="rId2" Type="http://schemas.openxmlformats.org/officeDocument/2006/relationships/image" Target="../media/image61.emf"/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emf"/><Relationship Id="rId2" Type="http://schemas.openxmlformats.org/officeDocument/2006/relationships/image" Target="../media/image64.emf"/><Relationship Id="rId1" Type="http://schemas.openxmlformats.org/officeDocument/2006/relationships/image" Target="../media/image63.emf"/><Relationship Id="rId4" Type="http://schemas.openxmlformats.org/officeDocument/2006/relationships/image" Target="../media/image66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0.emf"/><Relationship Id="rId1" Type="http://schemas.openxmlformats.org/officeDocument/2006/relationships/image" Target="../media/image69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2.emf"/><Relationship Id="rId1" Type="http://schemas.openxmlformats.org/officeDocument/2006/relationships/image" Target="../media/image7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B255A657-8F61-4DED-B537-E69C332AF6C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A786CFE-7D41-4FF5-A0A0-756AAFB0074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D4DABFAD-34BC-4A17-BA88-41404D2426B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C46CE120-C37B-40A3-B114-A4656509CAB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AB065B78-B01D-4F8F-9088-26D161731EC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anose="02020603050405020304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E9F23D6B-606B-41B5-9CCC-F5D37290B2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90884F15-3FE1-4F00-8398-181D4AC334C8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884F15-3FE1-4F00-8398-181D4AC334C8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5099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78A76B-8C2D-4A9D-8142-4A1155235E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5FCAFD-6F00-499A-834F-5FAB43129D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06E1F7-C507-47AD-865A-DA6350364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28EC2-1844-4E5B-8843-39D62DDAF25E}" type="datetime11">
              <a:rPr lang="zh-CN" altLang="en-US" smtClean="0"/>
              <a:t>12:34:09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40E652-7EA2-45E6-B465-7D265FF4D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7819FEB-61EF-41DD-B40C-D8C25BE88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741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423D7-C391-4AF1-A2DB-B2AE0B97F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C2F7143-328A-499F-A134-9F1F789C80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119F5F-88A2-4816-B90E-149921C2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CB676-A7B6-4899-BF9D-F5C21C22D171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F54E12-3D62-4261-8E0A-6D97A47F03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87AF0-A05B-4962-BF53-BBEFA0A0C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986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DD63D8-AC25-49C8-8C2D-FCFA8D494E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1AA1B8A-D7CA-4533-A927-6B7BC7785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55A509-EEDE-4E09-84AD-9FAE1020C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949E1-E397-40A3-9A29-2857C2013B5B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FF6ACF-C69E-4EBF-8D46-04B7AFE5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AEA5E-5A60-48DD-91B2-1D9C21BFE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92169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26E67F8-8D63-4349-BC5A-4C4174C7C8F3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301625" y="685800"/>
            <a:ext cx="8543925" cy="51816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C02B9A-E9B5-408F-ACB2-F5D3AE5E34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3EE9C909-F513-4A8E-BF0F-24C4C1D786F6}" type="datetime11">
              <a:rPr lang="zh-CN" altLang="en-US" smtClean="0"/>
              <a:t>12:34:10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DA8C790-F50B-4980-8D84-F3081E12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5F0154-48AB-4BF6-8AB4-FF867C1D1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F5DB0833-1318-4908-BF9A-45414D51EE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0055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7559E-23E1-4132-B80B-6CE6BD373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9D407D6-FC2C-4A76-95E2-CFD63FC743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0" y="1981200"/>
            <a:ext cx="4194175" cy="3886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32BF9C-8817-4EEF-BDFC-CB346F651C27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A8BDBB3-7718-4FE1-9E3F-BB553ED30308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EA4083B-E7ED-4AA1-8FA9-229A71F9746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92974EE-71DE-492B-99A5-ADD16455B9EB}" type="datetime11">
              <a:rPr lang="zh-CN" altLang="en-US" smtClean="0"/>
              <a:t>12:34:10</a:t>
            </a:fld>
            <a:endParaRPr lang="en-US" altLang="zh-CN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7ECED6F4-73F6-46E6-9295-CF463E2AE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74AC167C-972C-4F45-A536-DFBA26FDF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6CA95296-81E1-4450-A678-F1A757F35DA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18642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AB60650-0440-4A48-AA95-12E84382F5FE}"/>
              </a:ext>
            </a:extLst>
          </p:cNvPr>
          <p:cNvSpPr>
            <a:spLocks noGrp="1"/>
          </p:cNvSpPr>
          <p:nvPr>
            <p:ph type="title" sz="quarter"/>
          </p:nvPr>
        </p:nvSpPr>
        <p:spPr>
          <a:xfrm>
            <a:off x="301625" y="685800"/>
            <a:ext cx="854075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A4DBE8-E6FE-4115-8B06-C095FE85F58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304800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7E403E-F4BC-49DF-8EE5-11E3CFD3FCCA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651375" y="19812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7FBB7D9-3274-4C3A-B659-17980CE06072}"/>
              </a:ext>
            </a:extLst>
          </p:cNvPr>
          <p:cNvSpPr>
            <a:spLocks noGrp="1"/>
          </p:cNvSpPr>
          <p:nvPr>
            <p:ph sz="quarter" idx="3"/>
          </p:nvPr>
        </p:nvSpPr>
        <p:spPr>
          <a:xfrm>
            <a:off x="304800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CA63A42-0D49-4434-AA8B-CC64B0E2FB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375" y="4000500"/>
            <a:ext cx="4194175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5CD3264-1B79-439E-BCDA-C64FF6012F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01625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E47BCB71-9F31-423F-A787-A63960366EFB}" type="datetime11">
              <a:rPr lang="zh-CN" altLang="en-US" smtClean="0"/>
              <a:t>12:34:10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145BAC7-077C-4E6D-A806-38637C5A8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019800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6D7DF24-84EE-4788-B31A-E45A466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019800"/>
            <a:ext cx="2289175" cy="476250"/>
          </a:xfrm>
        </p:spPr>
        <p:txBody>
          <a:bodyPr/>
          <a:lstStyle>
            <a:lvl1pPr>
              <a:defRPr/>
            </a:lvl1pPr>
          </a:lstStyle>
          <a:p>
            <a:fld id="{9EECF6B8-BC3D-4AFE-85CF-7F662A5320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2200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0AD57D-F6D9-472C-A545-B282356F3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21965B-350F-4386-8A8E-B26540DF1C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730DC6-4AFE-461D-B16D-DE74FDA2F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2B63-43AC-41C9-8F6E-EEACCE1B2877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B5B298-3DA7-4A3C-B20F-41673F7D6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C3F18A-8285-4BB6-B573-552CB12F1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334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52E83F-FB0E-4202-81B5-E260725F8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FF0E7DB-7560-457A-8004-74D3B17C6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46AC79-CFE9-4079-A446-01908C829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A3EB8-D45A-4148-A2C4-A2E9502D1DF3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804D8-5747-4C2C-9D98-32B7A88F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DE236F-7F5B-4E43-BEF5-D3E77E3443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4222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16E357-91A7-4BDF-839D-6AB3BEC27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628899-3F64-4692-8937-2F2412280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B22CEA4-F861-4738-ACBE-7A2F4B2E6D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88A384-3F01-44C8-B5F7-1810E48F9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63C49-3307-44BB-9CD7-34A9DDB3D2F7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5DF3F7-79D2-4073-88EA-342BA7372F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2A2760-E8C5-4070-B4F1-4C2FEDDD4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170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E975F4-EB6B-4455-A2FF-656954527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4C33C-3CD8-49C5-8A34-2B9646FB6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DEC968F-0647-4E66-932E-742B7ACC7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A5FD50-ACEC-44C3-BA57-2CB299CA0F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66FFF10-CF7E-4DD9-9EFF-A2D77C432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5DA5C86-1AB2-4330-AB13-05C35B147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2C900-AAA1-4875-8C8E-7F42B0B1B3E1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BCF7C1-467F-4B2A-9974-50618A862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6216FA3-95A7-4DD6-AC59-A75F9D660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385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89C5D1-270E-4D92-B479-B008E59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2CDC22F-99F7-49A3-940F-CBDFB1851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EEA93-6B54-4080-A9F0-CA91838CBE13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EB9B7DA-08FF-469E-8FD8-3966C296C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A908C8-2266-4EA9-B396-44BD5657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768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7D706B8-7AB0-4410-91E5-A291602666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73-F2F2-482A-9A3D-7D68B1E4573A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857B2E8-82B0-47D7-A2AA-24F8BC07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71DDCF6-0489-4C8D-9AC6-89B268489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1413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DA232-F7A6-482A-8AB0-CC6B5008A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A09541-DC5E-4601-947C-60ADF9CB7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1AD02-6F62-4A16-BBB9-35178F2047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4A0D762-C162-4D47-89A8-2FD0833EC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77D09A-57AC-4EE7-85D3-3B84E2D1CBEB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6A4CF38-821E-40F7-AD23-6BA9A78C9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DFD903-C4BA-4B1C-9F6A-63BAB59DB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6108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2863A-C4C5-4151-8300-94964E9E8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A102C39-38BD-4182-88EF-9725BFF8A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EC58C1B-FBE2-4EEE-96BE-3A3DE341D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82C39D-F1B9-4EF3-924E-215415F7C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E857AC-EDC7-4F50-A745-C7326FBA487B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78ED64-E891-438F-9201-2015D6CBF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3FE6DD-07D0-4892-9C0A-7132FE66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0036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8DD803D-A657-438C-84D5-7A92D9AC2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D9E76B-ADB4-4408-8804-F612AC347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87F979-CCE1-450C-A9E5-3EA710E6EB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DA05DC-75E6-46F9-8D0E-13BFDECB3128}" type="datetime11">
              <a:rPr lang="zh-CN" altLang="en-US" smtClean="0"/>
              <a:t>12:34:09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4DA653-76D1-45F7-AD27-1719EFDD5E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1ECA8E-B2E6-41F4-B321-4E522EB74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5537E-BE7C-475A-986F-9C239BBAE1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982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4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17.e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8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1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emf"/><Relationship Id="rId3" Type="http://schemas.openxmlformats.org/officeDocument/2006/relationships/oleObject" Target="../embeddings/oleObject20.bin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24.emf"/><Relationship Id="rId5" Type="http://schemas.openxmlformats.org/officeDocument/2006/relationships/oleObject" Target="../embeddings/oleObject21.bin"/><Relationship Id="rId4" Type="http://schemas.openxmlformats.org/officeDocument/2006/relationships/image" Target="../media/image23.e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9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2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e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2.e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31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oleObject" Target="../embeddings/oleObject31.bin"/><Relationship Id="rId7" Type="http://schemas.openxmlformats.org/officeDocument/2006/relationships/oleObject" Target="../embeddings/oleObject33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35.emf"/><Relationship Id="rId5" Type="http://schemas.openxmlformats.org/officeDocument/2006/relationships/oleObject" Target="../embeddings/oleObject32.bin"/><Relationship Id="rId4" Type="http://schemas.openxmlformats.org/officeDocument/2006/relationships/image" Target="../media/image34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7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8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7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1.e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0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2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44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3.e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oleObject" Target="../embeddings/oleObject42.bin"/><Relationship Id="rId7" Type="http://schemas.openxmlformats.org/officeDocument/2006/relationships/image" Target="../media/image4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3.bin"/><Relationship Id="rId10" Type="http://schemas.openxmlformats.org/officeDocument/2006/relationships/image" Target="../media/image50.png"/><Relationship Id="rId4" Type="http://schemas.openxmlformats.org/officeDocument/2006/relationships/image" Target="../media/image45.wmf"/><Relationship Id="rId9" Type="http://schemas.openxmlformats.org/officeDocument/2006/relationships/image" Target="../media/image4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51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45.bin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5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emf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6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emf"/><Relationship Id="rId3" Type="http://schemas.openxmlformats.org/officeDocument/2006/relationships/oleObject" Target="../embeddings/oleObject52.bin"/><Relationship Id="rId7" Type="http://schemas.openxmlformats.org/officeDocument/2006/relationships/oleObject" Target="../embeddings/oleObject54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4.emf"/><Relationship Id="rId5" Type="http://schemas.openxmlformats.org/officeDocument/2006/relationships/oleObject" Target="../embeddings/oleObject53.bin"/><Relationship Id="rId10" Type="http://schemas.openxmlformats.org/officeDocument/2006/relationships/image" Target="../media/image66.emf"/><Relationship Id="rId4" Type="http://schemas.openxmlformats.org/officeDocument/2006/relationships/image" Target="../media/image63.emf"/><Relationship Id="rId9" Type="http://schemas.openxmlformats.org/officeDocument/2006/relationships/oleObject" Target="../embeddings/oleObject55.bin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68.emf"/><Relationship Id="rId5" Type="http://schemas.openxmlformats.org/officeDocument/2006/relationships/oleObject" Target="../embeddings/oleObject57.bin"/><Relationship Id="rId4" Type="http://schemas.openxmlformats.org/officeDocument/2006/relationships/image" Target="../media/image67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0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9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2.emf"/><Relationship Id="rId5" Type="http://schemas.openxmlformats.org/officeDocument/2006/relationships/oleObject" Target="../embeddings/oleObject61.bin"/><Relationship Id="rId4" Type="http://schemas.openxmlformats.org/officeDocument/2006/relationships/image" Target="../media/image71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6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8.e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3">
            <a:extLst>
              <a:ext uri="{FF2B5EF4-FFF2-40B4-BE49-F238E27FC236}">
                <a16:creationId xmlns:a16="http://schemas.microsoft.com/office/drawing/2014/main" id="{E1DFB223-E388-47BE-B026-61FFB7367B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3648" y="2483158"/>
            <a:ext cx="6400800" cy="631825"/>
          </a:xfrm>
        </p:spPr>
        <p:txBody>
          <a:bodyPr/>
          <a:lstStyle/>
          <a:p>
            <a:r>
              <a:rPr lang="en-US" altLang="zh-CN" sz="3200" b="1" dirty="0" err="1">
                <a:latin typeface="Arial" panose="020B0604020202020204" pitchFamily="34" charset="0"/>
              </a:rPr>
              <a:t>Hetrocyclic</a:t>
            </a:r>
            <a:r>
              <a:rPr lang="en-US" altLang="zh-CN" sz="3200" b="1" dirty="0">
                <a:latin typeface="Arial" panose="020B0604020202020204" pitchFamily="34" charset="0"/>
              </a:rPr>
              <a:t> compounds</a:t>
            </a:r>
          </a:p>
        </p:txBody>
      </p:sp>
      <p:sp>
        <p:nvSpPr>
          <p:cNvPr id="4099" name="Text Box 8">
            <a:extLst>
              <a:ext uri="{FF2B5EF4-FFF2-40B4-BE49-F238E27FC236}">
                <a16:creationId xmlns:a16="http://schemas.microsoft.com/office/drawing/2014/main" id="{21A83620-F973-46AE-A1E0-3F55682C98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2345" y="3861048"/>
            <a:ext cx="439931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200" b="1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第十一章   杂环化合物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F7D54C02-109F-405E-A509-A43CCFC23C32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2551113" y="1408421"/>
            <a:ext cx="3962400" cy="631825"/>
          </a:xfrm>
          <a:effectLst>
            <a:outerShdw dist="35921" dir="2700000" algn="ctr" rotWithShape="0">
              <a:srgbClr val="808080"/>
            </a:outerShdw>
          </a:effectLst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zh-CN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Chapter</a:t>
            </a:r>
            <a:r>
              <a:rPr lang="en-US" altLang="zh-CN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</a:rPr>
              <a:t>    </a:t>
            </a:r>
            <a:r>
              <a:rPr lang="en-US" altLang="zh-CN" sz="4400" b="1" dirty="0">
                <a:solidFill>
                  <a:srgbClr val="000099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  <a:ea typeface="宋体" pitchFamily="2" charset="-122"/>
              </a:rPr>
              <a:t>11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279312A-82BF-49C4-ACF6-6E878A380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65C77-4E65-427C-B680-49D09ED96DFB}" type="datetime11">
              <a:rPr lang="zh-CN" altLang="en-US" smtClean="0"/>
              <a:t>12:34:09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D0BDA3E-1E3D-42D1-BDAB-58135F94E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6AAB17A7-613F-44B3-9FD0-B2541E7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DA2-65F1-4412-871A-FD081AF7E5B9}" type="slidenum">
              <a:rPr lang="en-US" altLang="zh-CN"/>
              <a:pPr/>
              <a:t>10</a:t>
            </a:fld>
            <a:endParaRPr lang="en-US" altLang="zh-CN"/>
          </a:p>
        </p:txBody>
      </p:sp>
      <p:sp>
        <p:nvSpPr>
          <p:cNvPr id="99377" name="Rectangle 49">
            <a:extLst>
              <a:ext uri="{FF2B5EF4-FFF2-40B4-BE49-F238E27FC236}">
                <a16:creationId xmlns:a16="http://schemas.microsoft.com/office/drawing/2014/main" id="{5CAD8263-766A-4C7B-961D-60F01022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04813"/>
            <a:ext cx="37226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、缺电子体系</a:t>
            </a: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六元杂环</a:t>
            </a:r>
          </a:p>
        </p:txBody>
      </p:sp>
      <p:sp>
        <p:nvSpPr>
          <p:cNvPr id="99378" name="Rectangle 50">
            <a:extLst>
              <a:ext uri="{FF2B5EF4-FFF2-40B4-BE49-F238E27FC236}">
                <a16:creationId xmlns:a16="http://schemas.microsoft.com/office/drawing/2014/main" id="{FEB4D249-A72A-4562-9BF4-02698025B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076897"/>
            <a:ext cx="8135937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典型的物质：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吡啶、嘧啶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每个原子的未参加杂化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轨道上均只有一个单电子，组成大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Π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键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，整个杂环形成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中心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电子的共轭体系。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FontTx/>
              <a:buAutoNum type="alphaUcPeriod"/>
            </a:pP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符合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4n+2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休克尔规则，六元杂环化合物同样具有芳香性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zh-CN" altLang="el-GR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0" name="Picture 4" descr="E:\有机化学\有机课程\图片\图片180.tif">
            <a:extLst>
              <a:ext uri="{FF2B5EF4-FFF2-40B4-BE49-F238E27FC236}">
                <a16:creationId xmlns:a16="http://schemas.microsoft.com/office/drawing/2014/main" id="{7D54DAD1-1140-4EAB-861D-5292EFA0E4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649" t="57086" r="33584"/>
          <a:stretch/>
        </p:blipFill>
        <p:spPr bwMode="auto">
          <a:xfrm>
            <a:off x="1079480" y="5317530"/>
            <a:ext cx="2196376" cy="1135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AutoShape 15">
            <a:extLst>
              <a:ext uri="{FF2B5EF4-FFF2-40B4-BE49-F238E27FC236}">
                <a16:creationId xmlns:a16="http://schemas.microsoft.com/office/drawing/2014/main" id="{21D99A02-507B-4796-9BE2-BC9258FFE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9432" y="3918902"/>
            <a:ext cx="3918992" cy="2016224"/>
          </a:xfrm>
          <a:prstGeom prst="roundRect">
            <a:avLst>
              <a:gd name="adj" fmla="val 5417"/>
            </a:avLst>
          </a:prstGeom>
          <a:solidFill>
            <a:srgbClr val="99CCFF">
              <a:alpha val="12157"/>
            </a:srgbClr>
          </a:solidFill>
          <a:ln w="38100">
            <a:solidFill>
              <a:srgbClr val="FF0000"/>
            </a:solidFill>
            <a:prstDash val="dash"/>
            <a:round/>
            <a:headEnd/>
            <a:tailEnd/>
          </a:ln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>
              <a:latin typeface="Arial" panose="020B0604020202020204" pitchFamily="34" charset="0"/>
            </a:endParaRPr>
          </a:p>
        </p:txBody>
      </p:sp>
      <p:sp>
        <p:nvSpPr>
          <p:cNvPr id="14" name="Text Box 16">
            <a:extLst>
              <a:ext uri="{FF2B5EF4-FFF2-40B4-BE49-F238E27FC236}">
                <a16:creationId xmlns:a16="http://schemas.microsoft.com/office/drawing/2014/main" id="{C7923286-0005-462C-B168-104950A887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21832" y="4158615"/>
            <a:ext cx="3550568" cy="16158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sp</a:t>
            </a:r>
            <a:r>
              <a:rPr lang="en-US" altLang="zh-CN" sz="1800" b="1" baseline="30000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2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杂化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每个杂原子给出</a:t>
            </a:r>
            <a:r>
              <a: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1</a:t>
            </a: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个电子参与共轭</a:t>
            </a: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六元杂环具有芳香性</a:t>
            </a:r>
            <a:endParaRPr lang="en-US" altLang="zh-CN" sz="1800" b="1" dirty="0">
              <a:solidFill>
                <a:schemeClr val="accent1"/>
              </a:solidFill>
              <a:latin typeface="Arial" panose="020B0604020202020204" pitchFamily="34" charset="0"/>
              <a:ea typeface="黑体" panose="02010609060101010101" pitchFamily="49" charset="-122"/>
            </a:endParaRPr>
          </a:p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rPr>
              <a:t>六元杂环是缺电子体系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7FE05E-1097-43A6-A152-780F2AF5D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F469E-6B1E-4B9E-80E5-7761CF92A4E3}" type="datetime11">
              <a:rPr lang="zh-CN" altLang="en-US" smtClean="0"/>
              <a:t>12:34:10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EF06687-EB83-4BE4-A98A-264551D485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600" y="3054806"/>
            <a:ext cx="2941215" cy="22098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93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993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993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93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7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9384" name="Object 56">
            <a:extLst>
              <a:ext uri="{FF2B5EF4-FFF2-40B4-BE49-F238E27FC236}">
                <a16:creationId xmlns:a16="http://schemas.microsoft.com/office/drawing/2014/main" id="{8C36F758-C383-4DDF-BB88-58899AD193B7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93090717"/>
              </p:ext>
            </p:extLst>
          </p:nvPr>
        </p:nvGraphicFramePr>
        <p:xfrm>
          <a:off x="2272798" y="703264"/>
          <a:ext cx="2297113" cy="213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7185" name="CS ChemDraw Drawing" r:id="rId3" imgW="2296387" imgH="2137874" progId="ChemDraw.Document.6.0">
                  <p:embed/>
                </p:oleObj>
              </mc:Choice>
              <mc:Fallback>
                <p:oleObj name="CS ChemDraw Drawing" r:id="rId3" imgW="2296387" imgH="2137874" progId="ChemDraw.Document.6.0">
                  <p:embed/>
                  <p:pic>
                    <p:nvPicPr>
                      <p:cNvPr id="99384" name="Object 56">
                        <a:extLst>
                          <a:ext uri="{FF2B5EF4-FFF2-40B4-BE49-F238E27FC236}">
                            <a16:creationId xmlns:a16="http://schemas.microsoft.com/office/drawing/2014/main" id="{8C36F758-C383-4DDF-BB88-58899AD193B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2798" y="703264"/>
                        <a:ext cx="2297113" cy="213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灯片编号占位符 6">
            <a:extLst>
              <a:ext uri="{FF2B5EF4-FFF2-40B4-BE49-F238E27FC236}">
                <a16:creationId xmlns:a16="http://schemas.microsoft.com/office/drawing/2014/main" id="{6AAB17A7-613F-44B3-9FD0-B2541E721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7EDA2-65F1-4412-871A-FD081AF7E5B9}" type="slidenum">
              <a:rPr lang="en-US" altLang="zh-CN"/>
              <a:pPr/>
              <a:t>11</a:t>
            </a:fld>
            <a:endParaRPr lang="en-US" altLang="zh-CN"/>
          </a:p>
        </p:txBody>
      </p:sp>
      <p:sp>
        <p:nvSpPr>
          <p:cNvPr id="99332" name="Rectangle 4">
            <a:extLst>
              <a:ext uri="{FF2B5EF4-FFF2-40B4-BE49-F238E27FC236}">
                <a16:creationId xmlns:a16="http://schemas.microsoft.com/office/drawing/2014/main" id="{A6CB13E3-AFE9-4D3F-BBF5-45C84F70E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238" y="3068638"/>
            <a:ext cx="5868987" cy="306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v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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hlink"/>
              </a:buClr>
              <a:buSzPct val="80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90000"/>
              <a:buFont typeface="Wingdings" panose="05000000000000000000" pitchFamily="2" charset="2"/>
              <a:buChar char="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</a:pPr>
            <a:endParaRPr lang="zh-CN" altLang="el-GR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724FCB4D-7B8D-479D-AB40-FFC27F80D2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8685" y="3477390"/>
            <a:ext cx="8602451" cy="27091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defRPr/>
            </a:pP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吡啶环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上的</a:t>
            </a:r>
            <a:r>
              <a:rPr kumimoji="1" lang="zh-CN" altLang="en-US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孤电子对在</a:t>
            </a:r>
            <a:r>
              <a:rPr kumimoji="1" lang="en-US" altLang="zh-CN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</a:t>
            </a:r>
            <a:r>
              <a:rPr kumimoji="1" lang="en-US" altLang="zh-CN" sz="2400" b="1" u="sng" baseline="30000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kumimoji="1" lang="zh-CN" altLang="en-US" sz="2400" b="1" u="sng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杂化轨道上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未参与环系共轭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sz="2400" b="1" dirty="0">
                <a:latin typeface="Times New Roman" panose="02020603050405020304" pitchFamily="18" charset="0"/>
              </a:rPr>
              <a:t>且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的电负性大于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的，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杂原子的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吸电子效应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(-I)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使杂环中碳原子上的电子密度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比苯中碳原子的低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，所以称为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缺电子芳杂环，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且吡啶环上的电荷分布不均，</a:t>
            </a:r>
            <a:r>
              <a:rPr kumimoji="1" lang="en-US" altLang="zh-CN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位降低的少些，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亲电取代比苯困难，取代多发生在</a:t>
            </a:r>
            <a:r>
              <a:rPr kumimoji="1" lang="en-US" altLang="zh-CN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kumimoji="1" lang="zh-CN" altLang="en-US" sz="2400" b="1" dirty="0">
                <a:solidFill>
                  <a:srgbClr val="0000E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。其电子密度的变化情况类似于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硝基苯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E0EF9E-1A12-49E6-8A97-B6C22A491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D62EA-B0B1-491F-8977-D4E0F18637D8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7" name="Rectangle 24">
            <a:extLst>
              <a:ext uri="{FF2B5EF4-FFF2-40B4-BE49-F238E27FC236}">
                <a16:creationId xmlns:a16="http://schemas.microsoft.com/office/drawing/2014/main" id="{F92CFC67-11A8-41CB-BE3A-10F466FC9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490881"/>
            <a:ext cx="1728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β-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碳上电子云密度最高</a:t>
            </a:r>
          </a:p>
        </p:txBody>
      </p:sp>
    </p:spTree>
    <p:extLst>
      <p:ext uri="{BB962C8B-B14F-4D97-AF65-F5344CB8AC3E}">
        <p14:creationId xmlns:p14="http://schemas.microsoft.com/office/powerpoint/2010/main" val="1759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9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1385" name="Object 9">
            <a:extLst>
              <a:ext uri="{FF2B5EF4-FFF2-40B4-BE49-F238E27FC236}">
                <a16:creationId xmlns:a16="http://schemas.microsoft.com/office/drawing/2014/main" id="{388D40A8-0F08-4C8F-A2C5-C8AA0CEDC891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67675843"/>
              </p:ext>
            </p:extLst>
          </p:nvPr>
        </p:nvGraphicFramePr>
        <p:xfrm>
          <a:off x="1058437" y="4078422"/>
          <a:ext cx="7025538" cy="227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44" name="CS ChemDraw Drawing" r:id="rId3" imgW="4562614" imgH="1479668" progId="ChemDraw.Document.6.0">
                  <p:embed/>
                </p:oleObj>
              </mc:Choice>
              <mc:Fallback>
                <p:oleObj name="CS ChemDraw Drawing" r:id="rId3" imgW="4562614" imgH="1479668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8437" y="4078422"/>
                        <a:ext cx="7025538" cy="227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6C796138-92A7-4388-A314-7EF623E0A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D1A03B-0FBF-4F65-915C-D8DC697F9DE5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101380" name="Rectangle 4">
            <a:extLst>
              <a:ext uri="{FF2B5EF4-FFF2-40B4-BE49-F238E27FC236}">
                <a16:creationId xmlns:a16="http://schemas.microsoft.com/office/drawing/2014/main" id="{BFC4E5D8-FADD-4F0E-A9CD-63B1601E3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307504"/>
            <a:ext cx="3536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二、杂环化合物的芳香性</a:t>
            </a:r>
          </a:p>
        </p:txBody>
      </p:sp>
      <p:sp>
        <p:nvSpPr>
          <p:cNvPr id="101382" name="Rectangle 6">
            <a:extLst>
              <a:ext uri="{FF2B5EF4-FFF2-40B4-BE49-F238E27FC236}">
                <a16:creationId xmlns:a16="http://schemas.microsoft.com/office/drawing/2014/main" id="{1031F967-ABCE-4507-B8C6-F150FC979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43010"/>
            <a:ext cx="8497887" cy="13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具有闭合环结构，具有环多烯结构，具有共平面或近似平面结构，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π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电子数符合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4n+2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规则。符合休克尔规则，因此具有芳香性。</a:t>
            </a:r>
            <a:endParaRPr lang="zh-CN" altLang="en-US" sz="2400" b="1" dirty="0">
              <a:solidFill>
                <a:srgbClr val="FF0000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1383" name="Text Box 7">
            <a:extLst>
              <a:ext uri="{FF2B5EF4-FFF2-40B4-BE49-F238E27FC236}">
                <a16:creationId xmlns:a16="http://schemas.microsoft.com/office/drawing/2014/main" id="{D38ABE32-EB5B-40E9-8ECC-F1B544ED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539752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具有芳香性的杂环与苯环的异同点</a:t>
            </a:r>
            <a:endParaRPr kumimoji="1" lang="zh-CN" altLang="en-US" sz="2400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01384" name="Rectangle 8">
            <a:extLst>
              <a:ext uri="{FF2B5EF4-FFF2-40B4-BE49-F238E27FC236}">
                <a16:creationId xmlns:a16="http://schemas.microsoft.com/office/drawing/2014/main" id="{A146CC12-92EC-4F4C-B1EB-4ED31E3C9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31840"/>
            <a:ext cx="2805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、五元杂环化合物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E60273-79A0-46EA-804D-E6E3BE504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2445-33B4-496B-961E-F70666BA1AE4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13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01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013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101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8" dur="500"/>
                                        <p:tgtEl>
                                          <p:spTgt spid="101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380" grpId="0"/>
      <p:bldP spid="101382" grpId="0"/>
      <p:bldP spid="101383" grpId="0" build="p" autoUpdateAnimBg="0"/>
      <p:bldP spid="10138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44BDEFC2-EDA4-49D3-B8DC-C08422D75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9C7224-07A7-4BB0-8C27-819F45CA2E44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18443" name="Text Box 11">
            <a:extLst>
              <a:ext uri="{FF2B5EF4-FFF2-40B4-BE49-F238E27FC236}">
                <a16:creationId xmlns:a16="http://schemas.microsoft.com/office/drawing/2014/main" id="{CE03041D-21B9-4919-A7B7-2BC96F0E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140968"/>
            <a:ext cx="8569076" cy="22659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 (2)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五元杂环化合物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吡咯、呋喃、噻吩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是富电子体系，而苯环为等电子体系，故环上的电子云密度比苯高，其亲电取代反应比苯容易，尤其易发生在</a:t>
            </a:r>
            <a:r>
              <a:rPr kumimoji="1"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α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位。杂原子的存在相当于在环上引入了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-NH</a:t>
            </a:r>
            <a:r>
              <a:rPr kumimoji="1" lang="en-US" altLang="zh-CN" sz="2400" b="1" baseline="-25000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-OH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 </a:t>
            </a:r>
            <a:r>
              <a:rPr kumimoji="1" lang="en-US" altLang="zh-CN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-SH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等活化基团而使环活化，故进行亲电取代反应的活泼顺序是：</a:t>
            </a:r>
          </a:p>
        </p:txBody>
      </p:sp>
      <p:graphicFrame>
        <p:nvGraphicFramePr>
          <p:cNvPr id="18453" name="Object 21">
            <a:extLst>
              <a:ext uri="{FF2B5EF4-FFF2-40B4-BE49-F238E27FC236}">
                <a16:creationId xmlns:a16="http://schemas.microsoft.com/office/drawing/2014/main" id="{0C752418-4FB2-4AEE-BF78-82C06EFADF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8120127"/>
              </p:ext>
            </p:extLst>
          </p:nvPr>
        </p:nvGraphicFramePr>
        <p:xfrm>
          <a:off x="2195512" y="5517232"/>
          <a:ext cx="4752975" cy="100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19" name="CS ChemDraw Drawing" r:id="rId3" imgW="4083935" imgH="860818" progId="ChemDraw.Document.6.0">
                  <p:embed/>
                </p:oleObj>
              </mc:Choice>
              <mc:Fallback>
                <p:oleObj name="CS ChemDraw Drawing" r:id="rId3" imgW="4083935" imgH="860818" progId="ChemDraw.Document.6.0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2" y="5517232"/>
                        <a:ext cx="4752975" cy="100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59E308-9BA8-4AAB-AE65-D080C3B04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24351-8700-415D-9D0D-0AF1B854AA55}" type="datetime11">
              <a:rPr lang="zh-CN" altLang="en-US" smtClean="0"/>
              <a:t>12:34:10</a:t>
            </a:fld>
            <a:endParaRPr lang="zh-CN" altLang="en-US"/>
          </a:p>
        </p:txBody>
      </p:sp>
      <p:graphicFrame>
        <p:nvGraphicFramePr>
          <p:cNvPr id="6" name="Object 12">
            <a:extLst>
              <a:ext uri="{FF2B5EF4-FFF2-40B4-BE49-F238E27FC236}">
                <a16:creationId xmlns:a16="http://schemas.microsoft.com/office/drawing/2014/main" id="{65109002-B6DC-4B6E-89F0-58905D6F1D2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5075954"/>
              </p:ext>
            </p:extLst>
          </p:nvPr>
        </p:nvGraphicFramePr>
        <p:xfrm>
          <a:off x="1263669" y="1537569"/>
          <a:ext cx="6616662" cy="14008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20" name="CS ChemDraw Drawing" r:id="rId5" imgW="5377762" imgH="1138040" progId="ChemDraw.Document.6.0">
                  <p:embed/>
                </p:oleObj>
              </mc:Choice>
              <mc:Fallback>
                <p:oleObj name="CS ChemDraw Drawing" r:id="rId5" imgW="5377762" imgH="1138040" progId="ChemDraw.Document.6.0">
                  <p:embed/>
                  <p:pic>
                    <p:nvPicPr>
                      <p:cNvPr id="101388" name="Object 12">
                        <a:extLst>
                          <a:ext uri="{FF2B5EF4-FFF2-40B4-BE49-F238E27FC236}">
                            <a16:creationId xmlns:a16="http://schemas.microsoft.com/office/drawing/2014/main" id="{3056F24E-020F-4CDE-8BD6-FBCF9E5F999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3669" y="1537569"/>
                        <a:ext cx="6616662" cy="14008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1">
            <a:extLst>
              <a:ext uri="{FF2B5EF4-FFF2-40B4-BE49-F238E27FC236}">
                <a16:creationId xmlns:a16="http://schemas.microsoft.com/office/drawing/2014/main" id="{38F12A94-2ACF-434B-87D1-33A5DADB2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00112"/>
            <a:ext cx="86423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(1)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由此可见，苯分子中的键长完全平均化，而五元杂环化合物分子中的键长只是有一定程度的平均化。因此，五元杂环化合物的芳香性比苯差。其芳香性次序是：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3" dur="500"/>
                                        <p:tgtEl>
                                          <p:spTgt spid="18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43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2639BB8E-DCBB-4D42-A29D-A606C2527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902E5-0762-4B8C-9D8C-16F0035C15B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111619" name="Text Box 3">
            <a:extLst>
              <a:ext uri="{FF2B5EF4-FFF2-40B4-BE49-F238E27FC236}">
                <a16:creationId xmlns:a16="http://schemas.microsoft.com/office/drawing/2014/main" id="{6C268A50-2991-4A89-B9A0-4220D72B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625" y="4535274"/>
            <a:ext cx="8286750" cy="18210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kumimoji="1" lang="en-US" altLang="zh-CN" sz="2400" b="1" dirty="0"/>
              <a:t>(2)</a:t>
            </a:r>
            <a:r>
              <a:rPr kumimoji="1" lang="zh-CN" altLang="en-US" sz="2400" b="1" dirty="0">
                <a:solidFill>
                  <a:srgbClr val="FF0066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和苯虽然都属等电子体系，但因氮原子的电负性较大，从而使环上的电子云密度降低 ，故其亲电取代反应活性比苯差，并且亲电取代反应发生在电子云密度较高的</a:t>
            </a:r>
            <a:r>
              <a:rPr kumimoji="1" lang="en-US" altLang="zh-CN" sz="2400" b="1" i="1" dirty="0">
                <a:ea typeface="楷体" panose="02010609060101010101" pitchFamily="49" charset="-122"/>
                <a:cs typeface="Arial" panose="020B0604020202020204" pitchFamily="34" charset="0"/>
              </a:rPr>
              <a:t>β</a:t>
            </a: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-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位。这一特性很</a:t>
            </a:r>
            <a:r>
              <a:rPr kumimoji="1" lang="zh-CN" altLang="en-US" sz="2400" b="1" dirty="0">
                <a:solidFill>
                  <a:srgbClr val="FF0066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类似于硝基苯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B8E091-7502-4505-815C-C27918E01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5D3BD0-2FA3-47FD-ACFF-4C4EF70602BA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58B3796C-D50C-4415-9CE2-A535D1EC1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516409"/>
            <a:ext cx="487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、六元杂环化合物</a:t>
            </a:r>
          </a:p>
        </p:txBody>
      </p:sp>
      <p:sp>
        <p:nvSpPr>
          <p:cNvPr id="12" name="Rectangle 23">
            <a:extLst>
              <a:ext uri="{FF2B5EF4-FFF2-40B4-BE49-F238E27FC236}">
                <a16:creationId xmlns:a16="http://schemas.microsoft.com/office/drawing/2014/main" id="{7B77E209-57D6-4E96-B8CC-21902736C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092473"/>
            <a:ext cx="8280400" cy="96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 dirty="0"/>
              <a:t>        (1)</a:t>
            </a:r>
            <a:r>
              <a:rPr kumimoji="1" lang="en-US" altLang="zh-CN" dirty="0"/>
              <a:t> </a:t>
            </a:r>
            <a:r>
              <a:rPr kumimoji="1"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环的键长也发生了较大程度的平均化，</a:t>
            </a: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C ―C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键虽与苯相似，但</a:t>
            </a:r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C-N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键变化很大，因此，其</a:t>
            </a:r>
            <a:r>
              <a:rPr kumimoji="1"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芳香性也比苯差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graphicFrame>
        <p:nvGraphicFramePr>
          <p:cNvPr id="13" name="Object 22">
            <a:extLst>
              <a:ext uri="{FF2B5EF4-FFF2-40B4-BE49-F238E27FC236}">
                <a16:creationId xmlns:a16="http://schemas.microsoft.com/office/drawing/2014/main" id="{2BD9CD82-07FC-465F-B823-4B911EFD3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48065145"/>
              </p:ext>
            </p:extLst>
          </p:nvPr>
        </p:nvGraphicFramePr>
        <p:xfrm>
          <a:off x="3289110" y="2276872"/>
          <a:ext cx="2565779" cy="21352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80" name="CS ChemDraw Drawing" r:id="rId3" imgW="2384658" imgH="1983742" progId="ChemDraw.Document.6.0">
                  <p:embed/>
                </p:oleObj>
              </mc:Choice>
              <mc:Fallback>
                <p:oleObj name="CS ChemDraw Drawing" r:id="rId3" imgW="2384658" imgH="1983742" progId="ChemDraw.Document.6.0">
                  <p:embed/>
                  <p:pic>
                    <p:nvPicPr>
                      <p:cNvPr id="18454" name="Object 22">
                        <a:extLst>
                          <a:ext uri="{FF2B5EF4-FFF2-40B4-BE49-F238E27FC236}">
                            <a16:creationId xmlns:a16="http://schemas.microsoft.com/office/drawing/2014/main" id="{9D563FD5-1445-40C8-815A-A261BEB5CB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110" y="2276872"/>
                        <a:ext cx="2565779" cy="21352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 autoUpdateAnimBg="0"/>
      <p:bldP spid="11" grpId="0" build="p" autoUpdateAnimBg="0"/>
      <p:bldP spid="1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7E522C4-7A9E-453B-87BA-D00C7EC92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B6973-F2F2-482A-9A3D-7D68B1E4573A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043DB13-376E-40A9-AD67-6AB72CDC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1793C68-A3B4-48F9-AB65-CD684DE18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499" y="3895837"/>
            <a:ext cx="8001000" cy="13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       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综上所述，五元、六元杂环化合物虽然都具有芳香性，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但其环上的电子云的密度是不同的，其</a:t>
            </a:r>
            <a:r>
              <a:rPr kumimoji="1"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亲电取代反应活性由高到低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的顺序是：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6023876-DE68-4D11-976A-683104F8CC53}"/>
              </a:ext>
            </a:extLst>
          </p:cNvPr>
          <p:cNvSpPr txBox="1">
            <a:spLocks noChangeArrowheads="1"/>
          </p:cNvSpPr>
          <p:nvPr/>
        </p:nvSpPr>
        <p:spPr>
          <a:xfrm>
            <a:off x="500063" y="1052736"/>
            <a:ext cx="8358187" cy="2776091"/>
          </a:xfrm>
          <a:prstGeom prst="rect">
            <a:avLst/>
          </a:prstGeom>
        </p:spPr>
        <p:txBody>
          <a:bodyPr/>
          <a:lstStyle>
            <a:lvl1pPr marL="271463" indent="-2714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95000"/>
              <a:buFont typeface="Wingdings 2" pitchFamily="18" charset="2"/>
              <a:buChar char=""/>
              <a:defRPr sz="26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400">
                <a:solidFill>
                  <a:schemeClr val="tx1"/>
                </a:solidFill>
                <a:latin typeface="+mn-lt"/>
                <a:ea typeface="+mn-ea"/>
              </a:defRPr>
            </a:lvl2pPr>
            <a:lvl3pPr marL="912813" indent="-2460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 2" pitchFamily="18" charset="2"/>
              <a:buChar char=""/>
              <a:defRPr sz="2100">
                <a:solidFill>
                  <a:schemeClr val="tx1"/>
                </a:solidFill>
                <a:latin typeface="+mn-lt"/>
                <a:ea typeface="+mn-ea"/>
              </a:defRPr>
            </a:lvl3pPr>
            <a:lvl4pPr marL="1185863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BD0D9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14620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19192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3764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28336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290888" indent="-2079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itchFamily="18" charset="2"/>
              <a:buChar char="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        由于环中杂原子的电负性和原子结构不同于</a:t>
            </a:r>
            <a:r>
              <a:rPr lang="en-US" altLang="zh-CN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C</a:t>
            </a:r>
            <a:r>
              <a:rPr lang="zh-CN" altLang="en-US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原子，使得杂原子上</a:t>
            </a:r>
            <a:r>
              <a:rPr lang="en-US" altLang="zh-CN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π</a:t>
            </a:r>
            <a:r>
              <a:rPr lang="zh-CN" altLang="en-US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电子云分布不均匀，环中的单双键只是</a:t>
            </a:r>
            <a:r>
              <a:rPr lang="zh-CN" altLang="en-US" sz="2400" b="1" kern="0" dirty="0">
                <a:solidFill>
                  <a:srgbClr val="0000E5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键长趋于平均化</a:t>
            </a:r>
            <a:r>
              <a:rPr lang="zh-CN" altLang="en-US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，所以五元芳杂环的</a:t>
            </a:r>
            <a:r>
              <a:rPr lang="zh-CN" altLang="en-US" sz="2400" b="1" kern="0" dirty="0">
                <a:solidFill>
                  <a:srgbClr val="0000E5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芳香性比苯弱，稳定性也比苯差。</a:t>
            </a:r>
            <a:r>
              <a:rPr lang="zh-CN" altLang="en-US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且芳香性随杂原子电负性的增大而减弱，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芳香性次序</a:t>
            </a:r>
            <a:r>
              <a:rPr lang="zh-CN" altLang="en-US" sz="2400" b="1" kern="0" dirty="0"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为：</a:t>
            </a:r>
            <a:endParaRPr lang="en-US" altLang="zh-CN" sz="2400" b="1" kern="0" dirty="0"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噻吩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吡咯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呋喃</a:t>
            </a:r>
            <a:endParaRPr lang="en-US" altLang="zh-CN" sz="2400" b="1" kern="0" dirty="0">
              <a:solidFill>
                <a:srgbClr val="FF0000"/>
              </a:solidFill>
              <a:latin typeface="Times New Roman" pitchFamily="18" charset="0"/>
              <a:ea typeface="楷体" panose="02010609060101010101" pitchFamily="49" charset="-122"/>
              <a:cs typeface="Times New Roman" pitchFamily="18" charset="0"/>
            </a:endParaRPr>
          </a:p>
          <a:p>
            <a:pPr marL="0" indent="0" algn="ctr" eaLnBrk="1" hangingPunct="1">
              <a:lnSpc>
                <a:spcPct val="120000"/>
              </a:lnSpc>
              <a:spcBef>
                <a:spcPct val="0"/>
              </a:spcBef>
              <a:buFont typeface="Wingdings" pitchFamily="2" charset="2"/>
              <a:buNone/>
              <a:defRPr/>
            </a:pP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苯</a:t>
            </a:r>
            <a:r>
              <a:rPr lang="en-US" altLang="zh-CN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&gt;</a:t>
            </a:r>
            <a:r>
              <a:rPr lang="zh-CN" altLang="en-US" sz="2400" b="1" kern="0" dirty="0">
                <a:solidFill>
                  <a:srgbClr val="FF0000"/>
                </a:solidFill>
                <a:latin typeface="Times New Roman" pitchFamily="18" charset="0"/>
                <a:ea typeface="楷体" panose="02010609060101010101" pitchFamily="49" charset="-122"/>
                <a:cs typeface="Times New Roman" pitchFamily="18" charset="0"/>
              </a:rPr>
              <a:t>吡啶</a:t>
            </a:r>
          </a:p>
        </p:txBody>
      </p:sp>
      <p:sp>
        <p:nvSpPr>
          <p:cNvPr id="7" name="五角星 25">
            <a:extLst>
              <a:ext uri="{FF2B5EF4-FFF2-40B4-BE49-F238E27FC236}">
                <a16:creationId xmlns:a16="http://schemas.microsoft.com/office/drawing/2014/main" id="{C3DBCB58-695A-499F-955F-B2E0068B3BDF}"/>
              </a:ext>
            </a:extLst>
          </p:cNvPr>
          <p:cNvSpPr/>
          <p:nvPr/>
        </p:nvSpPr>
        <p:spPr>
          <a:xfrm>
            <a:off x="5462736" y="281087"/>
            <a:ext cx="6096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五角星 26">
            <a:extLst>
              <a:ext uri="{FF2B5EF4-FFF2-40B4-BE49-F238E27FC236}">
                <a16:creationId xmlns:a16="http://schemas.microsoft.com/office/drawing/2014/main" id="{BCEFAADE-8735-4272-9CC1-F5453D9F9C87}"/>
              </a:ext>
            </a:extLst>
          </p:cNvPr>
          <p:cNvSpPr/>
          <p:nvPr/>
        </p:nvSpPr>
        <p:spPr>
          <a:xfrm>
            <a:off x="6224736" y="303312"/>
            <a:ext cx="6096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五角星 27">
            <a:extLst>
              <a:ext uri="{FF2B5EF4-FFF2-40B4-BE49-F238E27FC236}">
                <a16:creationId xmlns:a16="http://schemas.microsoft.com/office/drawing/2014/main" id="{8467A7B9-E08D-4B0B-8312-E110D1BEB5B7}"/>
              </a:ext>
            </a:extLst>
          </p:cNvPr>
          <p:cNvSpPr/>
          <p:nvPr/>
        </p:nvSpPr>
        <p:spPr>
          <a:xfrm>
            <a:off x="6986736" y="303312"/>
            <a:ext cx="609600" cy="533400"/>
          </a:xfrm>
          <a:prstGeom prst="star5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252FAF08-3F83-41EC-9703-141FD24CD41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90121899"/>
              </p:ext>
            </p:extLst>
          </p:nvPr>
        </p:nvGraphicFramePr>
        <p:xfrm>
          <a:off x="1283306" y="5445224"/>
          <a:ext cx="6577388" cy="1080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8193" name="CS ChemDraw Drawing" r:id="rId3" imgW="5303258" imgH="871346" progId="ChemDraw.Document.6.0">
                  <p:embed/>
                </p:oleObj>
              </mc:Choice>
              <mc:Fallback>
                <p:oleObj name="CS ChemDraw Drawing" r:id="rId3" imgW="5303258" imgH="871346" progId="ChemDraw.Document.6.0">
                  <p:embed/>
                  <p:pic>
                    <p:nvPicPr>
                      <p:cNvPr id="73737" name="Object 9">
                        <a:extLst>
                          <a:ext uri="{FF2B5EF4-FFF2-40B4-BE49-F238E27FC236}">
                            <a16:creationId xmlns:a16="http://schemas.microsoft.com/office/drawing/2014/main" id="{464477D8-00D7-49C5-934B-A276FECFDB5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3306" y="5445224"/>
                        <a:ext cx="6577388" cy="10801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7">
            <a:extLst>
              <a:ext uri="{FF2B5EF4-FFF2-40B4-BE49-F238E27FC236}">
                <a16:creationId xmlns:a16="http://schemas.microsoft.com/office/drawing/2014/main" id="{EA9BD0D7-9F93-4783-A99E-70ACD76C14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2656"/>
            <a:ext cx="670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solidFill>
                  <a:schemeClr val="accent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杂环化合物性质总结</a:t>
            </a:r>
            <a:endParaRPr kumimoji="1" lang="zh-CN" altLang="en-US" sz="2400" dirty="0">
              <a:solidFill>
                <a:schemeClr val="accent1"/>
              </a:solidFill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9077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3">
            <a:extLst>
              <a:ext uri="{FF2B5EF4-FFF2-40B4-BE49-F238E27FC236}">
                <a16:creationId xmlns:a16="http://schemas.microsoft.com/office/drawing/2014/main" id="{63DDB38A-17C9-4BEB-86BF-D56E82D59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D2BCC9-734B-491C-B3EC-B5A19A160C40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103426" name="Rectangle 2">
            <a:extLst>
              <a:ext uri="{FF2B5EF4-FFF2-40B4-BE49-F238E27FC236}">
                <a16:creationId xmlns:a16="http://schemas.microsoft.com/office/drawing/2014/main" id="{B3B707A5-37A7-4F6A-A8EF-B734095C5A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845" y="260648"/>
            <a:ext cx="8282309" cy="16825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五元杂环化合物相互转化</a:t>
            </a:r>
          </a:p>
          <a:p>
            <a:pPr>
              <a:lnSpc>
                <a:spcPct val="150000"/>
              </a:lnSpc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     佑尔业夫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kumimoji="1" lang="en-US" altLang="zh-CN" sz="2400" b="1" dirty="0" err="1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Yupev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：利用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Al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为催化剂，实现</a:t>
            </a:r>
            <a:r>
              <a:rPr kumimoji="1"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噻吩、吡咯、呋喃环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之间的转化。</a:t>
            </a:r>
          </a:p>
        </p:txBody>
      </p:sp>
      <p:graphicFrame>
        <p:nvGraphicFramePr>
          <p:cNvPr id="103428" name="Object 4">
            <a:extLst>
              <a:ext uri="{FF2B5EF4-FFF2-40B4-BE49-F238E27FC236}">
                <a16:creationId xmlns:a16="http://schemas.microsoft.com/office/drawing/2014/main" id="{966DA9DF-2796-4441-8A3F-C88F3F8DCF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5727351"/>
              </p:ext>
            </p:extLst>
          </p:nvPr>
        </p:nvGraphicFramePr>
        <p:xfrm>
          <a:off x="2093197" y="2348880"/>
          <a:ext cx="4957604" cy="396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0" name="CS ChemDraw Drawing" r:id="rId3" imgW="2479137" imgH="1980773" progId="ChemDraw.Document.6.0">
                  <p:embed/>
                </p:oleObj>
              </mc:Choice>
              <mc:Fallback>
                <p:oleObj name="CS ChemDraw Drawing" r:id="rId3" imgW="2479137" imgH="1980773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3197" y="2348880"/>
                        <a:ext cx="4957604" cy="3960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AF921FC-F4B9-46CF-AC18-E22F0123C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2A4C1-0C8D-4310-A7E2-5628A0595B1D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103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3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>
            <a:extLst>
              <a:ext uri="{FF2B5EF4-FFF2-40B4-BE49-F238E27FC236}">
                <a16:creationId xmlns:a16="http://schemas.microsoft.com/office/drawing/2014/main" id="{35AFDE69-9992-467D-B7D1-1ADEA8D7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BBBF4-F290-4826-984E-69CCF6FAB400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59B5C24F-1C1F-4C9A-8575-F2F2E3732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260648"/>
            <a:ext cx="5162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楷体" panose="02010609060101010101" pitchFamily="49" charset="-122"/>
                <a:cs typeface="Arial" panose="020B0604020202020204" pitchFamily="34" charset="0"/>
              </a:rPr>
              <a:t>三、五元杂环化合物的化学性质</a:t>
            </a:r>
          </a:p>
        </p:txBody>
      </p:sp>
      <p:sp>
        <p:nvSpPr>
          <p:cNvPr id="73734" name="Rectangle 6">
            <a:extLst>
              <a:ext uri="{FF2B5EF4-FFF2-40B4-BE49-F238E27FC236}">
                <a16:creationId xmlns:a16="http://schemas.microsoft.com/office/drawing/2014/main" id="{E0A1FF34-C57E-4C49-8BDA-44F66BAA62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36613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、亲电取代反应</a:t>
            </a:r>
          </a:p>
        </p:txBody>
      </p:sp>
      <p:sp>
        <p:nvSpPr>
          <p:cNvPr id="73735" name="Rectangle 7">
            <a:extLst>
              <a:ext uri="{FF2B5EF4-FFF2-40B4-BE49-F238E27FC236}">
                <a16:creationId xmlns:a16="http://schemas.microsoft.com/office/drawing/2014/main" id="{E62E0A65-341F-4C60-9F90-A7C5651C0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996952"/>
            <a:ext cx="1798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A. 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硝化反应</a:t>
            </a:r>
          </a:p>
        </p:txBody>
      </p:sp>
      <p:sp>
        <p:nvSpPr>
          <p:cNvPr id="73736" name="Rectangle 8">
            <a:extLst>
              <a:ext uri="{FF2B5EF4-FFF2-40B4-BE49-F238E27FC236}">
                <a16:creationId xmlns:a16="http://schemas.microsoft.com/office/drawing/2014/main" id="{BE03F3D3-622F-4989-A2DF-138F1C427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516" y="3514074"/>
            <a:ext cx="8712968" cy="4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zh-CN" altLang="en-US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硝化试剂为温和的硝酸乙酰酯 ：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(CH</a:t>
            </a:r>
            <a:r>
              <a:rPr kumimoji="1" lang="en-US" altLang="zh-CN" sz="2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CO)</a:t>
            </a:r>
            <a:r>
              <a:rPr kumimoji="1" lang="en-US" altLang="zh-CN" sz="2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 + HNO</a:t>
            </a:r>
            <a:r>
              <a:rPr kumimoji="1" lang="en-US" altLang="zh-CN" sz="2200" b="1" baseline="-25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kumimoji="1" lang="en-US" altLang="zh-CN" sz="22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CH</a:t>
            </a:r>
            <a:r>
              <a:rPr kumimoji="1"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kumimoji="1" lang="en-US" altLang="zh-CN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COONO</a:t>
            </a:r>
            <a:r>
              <a:rPr kumimoji="1" lang="en-US" altLang="zh-CN" sz="22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</a:p>
        </p:txBody>
      </p:sp>
      <p:graphicFrame>
        <p:nvGraphicFramePr>
          <p:cNvPr id="73740" name="Object 12">
            <a:extLst>
              <a:ext uri="{FF2B5EF4-FFF2-40B4-BE49-F238E27FC236}">
                <a16:creationId xmlns:a16="http://schemas.microsoft.com/office/drawing/2014/main" id="{30B1D2AC-3896-45E1-B6D0-51BC9429DF5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530093"/>
              </p:ext>
            </p:extLst>
          </p:nvPr>
        </p:nvGraphicFramePr>
        <p:xfrm>
          <a:off x="2271713" y="4013200"/>
          <a:ext cx="4594225" cy="2620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5" name="CS ChemDraw Drawing" r:id="rId3" imgW="4904151" imgH="2796550" progId="ChemDraw.Document.6.0">
                  <p:embed/>
                </p:oleObj>
              </mc:Choice>
              <mc:Fallback>
                <p:oleObj name="CS ChemDraw Drawing" r:id="rId3" imgW="4904151" imgH="279655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1713" y="4013200"/>
                        <a:ext cx="4594225" cy="2620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92E08-319C-4697-B9BD-85B4284F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A40FB-5E94-431A-A10B-ED0B4606B3A2}" type="datetime11">
              <a:rPr lang="zh-CN" altLang="en-US" smtClean="0"/>
              <a:t>12:34:10</a:t>
            </a:fld>
            <a:endParaRPr lang="zh-CN" altLang="en-US"/>
          </a:p>
        </p:txBody>
      </p:sp>
      <p:graphicFrame>
        <p:nvGraphicFramePr>
          <p:cNvPr id="13" name="Object 15">
            <a:extLst>
              <a:ext uri="{FF2B5EF4-FFF2-40B4-BE49-F238E27FC236}">
                <a16:creationId xmlns:a16="http://schemas.microsoft.com/office/drawing/2014/main" id="{338B3389-5D01-4A73-B041-92240360E5B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0069220"/>
              </p:ext>
            </p:extLst>
          </p:nvPr>
        </p:nvGraphicFramePr>
        <p:xfrm>
          <a:off x="500373" y="1319776"/>
          <a:ext cx="8136904" cy="1708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06" name="CS ChemDraw Drawing" r:id="rId5" imgW="4294652" imgH="900568" progId="ChemDraw.Document.6.0">
                  <p:embed/>
                </p:oleObj>
              </mc:Choice>
              <mc:Fallback>
                <p:oleObj name="CS ChemDraw Drawing" r:id="rId5" imgW="4294652" imgH="900568" progId="ChemDraw.Document.6.0">
                  <p:embed/>
                  <p:pic>
                    <p:nvPicPr>
                      <p:cNvPr id="5" name="Object 15">
                        <a:extLst>
                          <a:ext uri="{FF2B5EF4-FFF2-40B4-BE49-F238E27FC236}">
                            <a16:creationId xmlns:a16="http://schemas.microsoft.com/office/drawing/2014/main" id="{1BD1DA22-7323-4A68-AF38-AA9BAA63DA5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373" y="1319776"/>
                        <a:ext cx="8136904" cy="1708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8" dur="5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7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73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3" grpId="0"/>
      <p:bldP spid="73734" grpId="0"/>
      <p:bldP spid="73735" grpId="0"/>
      <p:bldP spid="7373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6185851E-B4F0-4227-92E5-8B8EB9AD4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6D8D4-3C07-4416-838B-15F02D9DF095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13669" name="Rectangle 5">
            <a:extLst>
              <a:ext uri="{FF2B5EF4-FFF2-40B4-BE49-F238E27FC236}">
                <a16:creationId xmlns:a16="http://schemas.microsoft.com/office/drawing/2014/main" id="{F65330C1-D7DE-4B4D-ADA0-F04C56938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381000"/>
            <a:ext cx="30575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B.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磺化反应</a:t>
            </a:r>
          </a:p>
        </p:txBody>
      </p:sp>
      <p:graphicFrame>
        <p:nvGraphicFramePr>
          <p:cNvPr id="113671" name="Object 7">
            <a:extLst>
              <a:ext uri="{FF2B5EF4-FFF2-40B4-BE49-F238E27FC236}">
                <a16:creationId xmlns:a16="http://schemas.microsoft.com/office/drawing/2014/main" id="{A7C9062E-8891-462E-88DB-B1143DB196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48475140"/>
              </p:ext>
            </p:extLst>
          </p:nvPr>
        </p:nvGraphicFramePr>
        <p:xfrm>
          <a:off x="1692275" y="1111026"/>
          <a:ext cx="5035550" cy="1397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3" name="CS ChemDraw Drawing" r:id="rId3" imgW="3708988" imgH="1028177" progId="ChemDraw.Document.6.0">
                  <p:embed/>
                </p:oleObj>
              </mc:Choice>
              <mc:Fallback>
                <p:oleObj name="CS ChemDraw Drawing" r:id="rId3" imgW="3708988" imgH="1028177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1111026"/>
                        <a:ext cx="5035550" cy="1397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2" name="Object 8">
            <a:extLst>
              <a:ext uri="{FF2B5EF4-FFF2-40B4-BE49-F238E27FC236}">
                <a16:creationId xmlns:a16="http://schemas.microsoft.com/office/drawing/2014/main" id="{484AA948-236A-4700-8863-AB8B3C9A313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4292616"/>
              </p:ext>
            </p:extLst>
          </p:nvPr>
        </p:nvGraphicFramePr>
        <p:xfrm>
          <a:off x="1692275" y="2911251"/>
          <a:ext cx="5099050" cy="1241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4" name="CS ChemDraw Drawing" r:id="rId5" imgW="3756227" imgH="913995" progId="ChemDraw.Document.6.0">
                  <p:embed/>
                </p:oleObj>
              </mc:Choice>
              <mc:Fallback>
                <p:oleObj name="CS ChemDraw Drawing" r:id="rId5" imgW="3756227" imgH="913995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2911251"/>
                        <a:ext cx="5099050" cy="1241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3" name="Object 9">
            <a:extLst>
              <a:ext uri="{FF2B5EF4-FFF2-40B4-BE49-F238E27FC236}">
                <a16:creationId xmlns:a16="http://schemas.microsoft.com/office/drawing/2014/main" id="{DE1A1E30-AF5D-49FA-860A-4985FCD7FB2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768497"/>
              </p:ext>
            </p:extLst>
          </p:nvPr>
        </p:nvGraphicFramePr>
        <p:xfrm>
          <a:off x="1763713" y="4854351"/>
          <a:ext cx="51117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75" name="CS ChemDraw Drawing" r:id="rId7" imgW="3767025" imgH="700748" progId="ChemDraw.Document.6.0">
                  <p:embed/>
                </p:oleObj>
              </mc:Choice>
              <mc:Fallback>
                <p:oleObj name="CS ChemDraw Drawing" r:id="rId7" imgW="3767025" imgH="700748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713" y="4854351"/>
                        <a:ext cx="51117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2FA267-62AB-4B66-8A7F-967A59BF8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067EA-911D-461E-BD0B-C24FDE44A57C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13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13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5">
            <a:extLst>
              <a:ext uri="{FF2B5EF4-FFF2-40B4-BE49-F238E27FC236}">
                <a16:creationId xmlns:a16="http://schemas.microsoft.com/office/drawing/2014/main" id="{F551D2B1-F089-43CE-BC19-6861035C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096B9-1C87-4B96-9818-D2D4A499BD77}" type="slidenum">
              <a:rPr lang="en-US" altLang="zh-CN"/>
              <a:pPr/>
              <a:t>19</a:t>
            </a:fld>
            <a:endParaRPr lang="en-US" altLang="zh-CN"/>
          </a:p>
        </p:txBody>
      </p:sp>
      <p:graphicFrame>
        <p:nvGraphicFramePr>
          <p:cNvPr id="115715" name="Object 3">
            <a:extLst>
              <a:ext uri="{FF2B5EF4-FFF2-40B4-BE49-F238E27FC236}">
                <a16:creationId xmlns:a16="http://schemas.microsoft.com/office/drawing/2014/main" id="{797E4727-4AD9-4167-8B79-2228654F487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52875814"/>
              </p:ext>
            </p:extLst>
          </p:nvPr>
        </p:nvGraphicFramePr>
        <p:xfrm>
          <a:off x="4387850" y="1801813"/>
          <a:ext cx="857250" cy="305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7" name="Document" r:id="rId3" imgW="590400" imgH="2104920" progId="ChemWindow.Document">
                  <p:embed/>
                </p:oleObj>
              </mc:Choice>
              <mc:Fallback>
                <p:oleObj name="Document" r:id="rId3" imgW="590400" imgH="2104920" progId="ChemWindow.Document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7850" y="1801813"/>
                        <a:ext cx="857250" cy="305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6" name="Object 4">
            <a:extLst>
              <a:ext uri="{FF2B5EF4-FFF2-40B4-BE49-F238E27FC236}">
                <a16:creationId xmlns:a16="http://schemas.microsoft.com/office/drawing/2014/main" id="{CD427207-F77E-437C-9BAC-39B04761D3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59781784"/>
              </p:ext>
            </p:extLst>
          </p:nvPr>
        </p:nvGraphicFramePr>
        <p:xfrm>
          <a:off x="5265738" y="1817688"/>
          <a:ext cx="3001962" cy="296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8" name="Document" r:id="rId5" imgW="2124000" imgH="2095560" progId="ChemWindow.Document">
                  <p:embed/>
                </p:oleObj>
              </mc:Choice>
              <mc:Fallback>
                <p:oleObj name="Document" r:id="rId5" imgW="2124000" imgH="209556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5738" y="1817688"/>
                        <a:ext cx="3001962" cy="296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7" name="Object 5">
            <a:extLst>
              <a:ext uri="{FF2B5EF4-FFF2-40B4-BE49-F238E27FC236}">
                <a16:creationId xmlns:a16="http://schemas.microsoft.com/office/drawing/2014/main" id="{55E5834B-E2A6-40C4-890D-827855DB21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1922503"/>
              </p:ext>
            </p:extLst>
          </p:nvPr>
        </p:nvGraphicFramePr>
        <p:xfrm>
          <a:off x="1403350" y="1738313"/>
          <a:ext cx="2933700" cy="304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9" name="Document" r:id="rId7" imgW="2133720" imgH="2219400" progId="ChemWindow.Document">
                  <p:embed/>
                </p:oleObj>
              </mc:Choice>
              <mc:Fallback>
                <p:oleObj name="Document" r:id="rId7" imgW="2133720" imgH="2219400" progId="ChemWindow.Document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1738313"/>
                        <a:ext cx="2933700" cy="304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8" name="Object 6">
            <a:extLst>
              <a:ext uri="{FF2B5EF4-FFF2-40B4-BE49-F238E27FC236}">
                <a16:creationId xmlns:a16="http://schemas.microsoft.com/office/drawing/2014/main" id="{2D30A31A-19A0-47A2-8046-53D2CA7667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677422"/>
              </p:ext>
            </p:extLst>
          </p:nvPr>
        </p:nvGraphicFramePr>
        <p:xfrm>
          <a:off x="311150" y="1689100"/>
          <a:ext cx="3076575" cy="191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0" name="Document" r:id="rId9" imgW="2104920" imgH="1314360" progId="ChemWindow.Document">
                  <p:embed/>
                </p:oleObj>
              </mc:Choice>
              <mc:Fallback>
                <p:oleObj name="Document" r:id="rId9" imgW="2104920" imgH="1314360" progId="ChemWindow.Document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689100"/>
                        <a:ext cx="3076575" cy="191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19" name="Object 7">
            <a:extLst>
              <a:ext uri="{FF2B5EF4-FFF2-40B4-BE49-F238E27FC236}">
                <a16:creationId xmlns:a16="http://schemas.microsoft.com/office/drawing/2014/main" id="{5C3E7368-962E-423D-AB72-AAE9BF9C326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1454131"/>
              </p:ext>
            </p:extLst>
          </p:nvPr>
        </p:nvGraphicFramePr>
        <p:xfrm>
          <a:off x="323850" y="5229200"/>
          <a:ext cx="40592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91" name="Document" r:id="rId11" imgW="2486160" imgH="343080" progId="ChemWindow.Document">
                  <p:embed/>
                </p:oleObj>
              </mc:Choice>
              <mc:Fallback>
                <p:oleObj name="Document" r:id="rId11" imgW="2486160" imgH="343080" progId="ChemWindow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229200"/>
                        <a:ext cx="40592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5721" name="Rectangle 9">
            <a:extLst>
              <a:ext uri="{FF2B5EF4-FFF2-40B4-BE49-F238E27FC236}">
                <a16:creationId xmlns:a16="http://schemas.microsoft.com/office/drawing/2014/main" id="{D70BF55F-A874-4E56-BC19-BAF4AC545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765175"/>
            <a:ext cx="27733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C.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卤代反应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A4C4574-F05F-4753-BEB5-C4ED42F6DC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BF24A-8EA4-4F57-9C11-881D32B340EA}" type="datetime11">
              <a:rPr lang="zh-CN" altLang="en-US" smtClean="0"/>
              <a:t>12:34:10</a:t>
            </a:fld>
            <a:endParaRPr lang="zh-CN" altLang="en-US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849B929-80FF-43D6-8059-52C5FD024670}"/>
              </a:ext>
            </a:extLst>
          </p:cNvPr>
          <p:cNvCxnSpPr/>
          <p:nvPr/>
        </p:nvCxnSpPr>
        <p:spPr>
          <a:xfrm flipV="1">
            <a:off x="2051720" y="4653136"/>
            <a:ext cx="1512168" cy="57606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p:transition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57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7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157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4" dur="500"/>
                                        <p:tgtEl>
                                          <p:spTgt spid="115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57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53E5F68A-1023-4084-A371-5DA4879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6C4B-E0A1-49E6-BA5E-902567F6A38B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FB9D0074-6D6B-486F-B40E-98B78BCA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96" y="1007200"/>
            <a:ext cx="8641208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A.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具有一定芳香性的、成环原子除碳原子以外，还有其它原子的环状化合物。常见的杂原子有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，也可出现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Si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95277" name="Rectangle 45">
            <a:extLst>
              <a:ext uri="{FF2B5EF4-FFF2-40B4-BE49-F238E27FC236}">
                <a16:creationId xmlns:a16="http://schemas.microsoft.com/office/drawing/2014/main" id="{DF828180-436D-4FF9-ADF4-98CD4B2B1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906" y="379512"/>
            <a:ext cx="2941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杂环化合物的涵义：</a:t>
            </a:r>
          </a:p>
        </p:txBody>
      </p:sp>
      <p:sp>
        <p:nvSpPr>
          <p:cNvPr id="17" name="Text Box 5">
            <a:extLst>
              <a:ext uri="{FF2B5EF4-FFF2-40B4-BE49-F238E27FC236}">
                <a16:creationId xmlns:a16="http://schemas.microsoft.com/office/drawing/2014/main" id="{01D530D2-E85C-44DC-A833-365279A26A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3685877"/>
            <a:ext cx="7696200" cy="547688"/>
          </a:xfrm>
          <a:prstGeom prst="rect">
            <a:avLst/>
          </a:prstGeom>
          <a:solidFill>
            <a:srgbClr val="FF99CC">
              <a:alpha val="12000"/>
            </a:srgbClr>
          </a:solidFill>
          <a:ln w="28575">
            <a:solidFill>
              <a:srgbClr val="FF99CC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由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C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原子和至少一个其它原子</a:t>
            </a:r>
            <a:r>
              <a:rPr lang="zh-CN" altLang="en-US" sz="2800" b="1">
                <a:solidFill>
                  <a:srgbClr val="0F6FC6"/>
                </a:solidFill>
                <a:ea typeface="黑体" panose="02010609060101010101" pitchFamily="49" charset="-122"/>
              </a:rPr>
              <a:t>（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如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: O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S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、</a:t>
            </a:r>
            <a:r>
              <a:rPr lang="en-US" altLang="zh-CN" sz="2000" b="1">
                <a:solidFill>
                  <a:srgbClr val="0F6FC6"/>
                </a:solidFill>
                <a:ea typeface="黑体" panose="02010609060101010101" pitchFamily="49" charset="-122"/>
              </a:rPr>
              <a:t>N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等</a:t>
            </a:r>
            <a:r>
              <a:rPr lang="zh-CN" altLang="en-US" sz="2800" b="1">
                <a:solidFill>
                  <a:srgbClr val="0F6FC6"/>
                </a:solidFill>
                <a:ea typeface="黑体" panose="02010609060101010101" pitchFamily="49" charset="-122"/>
              </a:rPr>
              <a:t>）</a:t>
            </a:r>
            <a:r>
              <a:rPr lang="zh-CN" altLang="en-US" sz="2000" b="1">
                <a:solidFill>
                  <a:srgbClr val="0F6FC6"/>
                </a:solidFill>
                <a:ea typeface="黑体" panose="02010609060101010101" pitchFamily="49" charset="-122"/>
              </a:rPr>
              <a:t>所组成的环。</a:t>
            </a:r>
          </a:p>
        </p:txBody>
      </p:sp>
      <p:sp>
        <p:nvSpPr>
          <p:cNvPr id="18" name="Text Box 9">
            <a:extLst>
              <a:ext uri="{FF2B5EF4-FFF2-40B4-BE49-F238E27FC236}">
                <a16:creationId xmlns:a16="http://schemas.microsoft.com/office/drawing/2014/main" id="{BBFBB45E-34BC-4F59-B2B8-BB12C34A3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00" y="5274965"/>
            <a:ext cx="2503488" cy="392112"/>
          </a:xfrm>
          <a:prstGeom prst="rect">
            <a:avLst/>
          </a:prstGeom>
          <a:noFill/>
          <a:ln w="25400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ea typeface="黑体" panose="02010609060101010101" pitchFamily="49" charset="-122"/>
              </a:rPr>
              <a:t>杂原子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（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Hetroatom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）</a:t>
            </a:r>
          </a:p>
        </p:txBody>
      </p:sp>
      <p:sp>
        <p:nvSpPr>
          <p:cNvPr id="19" name="Text Box 12">
            <a:extLst>
              <a:ext uri="{FF2B5EF4-FFF2-40B4-BE49-F238E27FC236}">
                <a16:creationId xmlns:a16="http://schemas.microsoft.com/office/drawing/2014/main" id="{5F6AEE7E-2BB7-4690-B1A3-3F1D3AC48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5209877"/>
            <a:ext cx="2286000" cy="395288"/>
          </a:xfrm>
          <a:prstGeom prst="rect">
            <a:avLst/>
          </a:prstGeom>
          <a:noFill/>
          <a:ln w="28575">
            <a:solidFill>
              <a:srgbClr val="8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  <a:ea typeface="黑体" panose="02010609060101010101" pitchFamily="49" charset="-122"/>
              </a:rPr>
              <a:t>杂环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 （</a:t>
            </a: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Hetrocycle</a:t>
            </a:r>
            <a:r>
              <a:rPr kumimoji="0" lang="zh-CN" altLang="en-US" sz="1800" b="1" i="0" u="none" strike="noStrike" kern="0" cap="none" spc="0" normalizeH="0" baseline="0" noProof="0">
                <a:ln>
                  <a:noFill/>
                </a:ln>
                <a:solidFill>
                  <a:srgbClr val="0F6FC6"/>
                </a:solidFill>
                <a:effectLst/>
                <a:uLnTx/>
                <a:uFillTx/>
              </a:rPr>
              <a:t>）</a:t>
            </a:r>
          </a:p>
        </p:txBody>
      </p:sp>
      <p:sp>
        <p:nvSpPr>
          <p:cNvPr id="20" name="Text Box 58">
            <a:extLst>
              <a:ext uri="{FF2B5EF4-FFF2-40B4-BE49-F238E27FC236}">
                <a16:creationId xmlns:a16="http://schemas.microsoft.com/office/drawing/2014/main" id="{60D1C468-A091-4714-BFCA-2BAEF67D3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085677"/>
            <a:ext cx="3733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400" b="1">
                <a:solidFill>
                  <a:srgbClr val="04617B"/>
                </a:solidFill>
                <a:ea typeface="黑体" panose="02010609060101010101" pitchFamily="49" charset="-122"/>
              </a:rPr>
              <a:t>杂环化合物</a:t>
            </a:r>
          </a:p>
        </p:txBody>
      </p:sp>
      <p:sp>
        <p:nvSpPr>
          <p:cNvPr id="21" name="AutoShape 60">
            <a:extLst>
              <a:ext uri="{FF2B5EF4-FFF2-40B4-BE49-F238E27FC236}">
                <a16:creationId xmlns:a16="http://schemas.microsoft.com/office/drawing/2014/main" id="{6C2F997F-B730-485C-93D9-83E5E4E6E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771477"/>
            <a:ext cx="685800" cy="685800"/>
          </a:xfrm>
          <a:prstGeom prst="upDownArrow">
            <a:avLst>
              <a:gd name="adj1" fmla="val 50000"/>
              <a:gd name="adj2" fmla="val 20000"/>
            </a:avLst>
          </a:prstGeom>
          <a:gradFill rotWithShape="1">
            <a:gsLst>
              <a:gs pos="0">
                <a:srgbClr val="85DFD0"/>
              </a:gs>
              <a:gs pos="100000">
                <a:srgbClr val="FFFFFF"/>
              </a:gs>
            </a:gsLst>
            <a:lin ang="5400000" scaled="1"/>
          </a:gradFill>
          <a:ln w="44450">
            <a:solidFill>
              <a:srgbClr val="85DFD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2" name="Line 61">
            <a:extLst>
              <a:ext uri="{FF2B5EF4-FFF2-40B4-BE49-F238E27FC236}">
                <a16:creationId xmlns:a16="http://schemas.microsoft.com/office/drawing/2014/main" id="{D58F311B-4EBA-41FB-8068-664062E39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29000" y="4131965"/>
            <a:ext cx="1524000" cy="11430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3" name="Line 62">
            <a:extLst>
              <a:ext uri="{FF2B5EF4-FFF2-40B4-BE49-F238E27FC236}">
                <a16:creationId xmlns:a16="http://schemas.microsoft.com/office/drawing/2014/main" id="{63FABD6D-2B08-42D5-8B99-651E136ABFD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62800" y="4143077"/>
            <a:ext cx="838200" cy="1066800"/>
          </a:xfrm>
          <a:prstGeom prst="line">
            <a:avLst/>
          </a:prstGeom>
          <a:noFill/>
          <a:ln w="31750">
            <a:solidFill>
              <a:srgbClr val="80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24" name="Text Box 63">
            <a:extLst>
              <a:ext uri="{FF2B5EF4-FFF2-40B4-BE49-F238E27FC236}">
                <a16:creationId xmlns:a16="http://schemas.microsoft.com/office/drawing/2014/main" id="{53213E51-2EED-45CA-AAC8-DB422AF724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6200477"/>
            <a:ext cx="2286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>
                <a:solidFill>
                  <a:srgbClr val="04617B"/>
                </a:solidFill>
                <a:ea typeface="黑体" panose="02010609060101010101" pitchFamily="49" charset="-122"/>
              </a:rPr>
              <a:t>通常具有芳香性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EBADEF-34CA-4768-B782-B5839FACA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32A45-29AF-451A-991B-0CFA9B144A44}" type="datetime11">
              <a:rPr lang="zh-CN" altLang="en-US" smtClean="0"/>
              <a:t>12:34:10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7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" dur="500"/>
                                        <p:tgtEl>
                                          <p:spTgt spid="95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7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744" name="Object 8">
            <a:extLst>
              <a:ext uri="{FF2B5EF4-FFF2-40B4-BE49-F238E27FC236}">
                <a16:creationId xmlns:a16="http://schemas.microsoft.com/office/drawing/2014/main" id="{B0C25580-9406-426B-9323-A5AB1652C05B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484438" y="1844675"/>
          <a:ext cx="3684587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7" name="CS ChemDraw Drawing" r:id="rId3" imgW="2854085" imgH="789016" progId="ChemDraw.Document.6.0">
                  <p:embed/>
                </p:oleObj>
              </mc:Choice>
              <mc:Fallback>
                <p:oleObj name="CS ChemDraw Drawing" r:id="rId3" imgW="2854085" imgH="789016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438" y="1844675"/>
                        <a:ext cx="3684587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47" name="Object 11">
            <a:extLst>
              <a:ext uri="{FF2B5EF4-FFF2-40B4-BE49-F238E27FC236}">
                <a16:creationId xmlns:a16="http://schemas.microsoft.com/office/drawing/2014/main" id="{E2FBDD31-91D8-49F8-B070-4B4B38E7F2C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2555875" y="2997200"/>
          <a:ext cx="3735388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8" name="CS ChemDraw Drawing" r:id="rId5" imgW="2890527" imgH="790635" progId="ChemDraw.Document.6.0">
                  <p:embed/>
                </p:oleObj>
              </mc:Choice>
              <mc:Fallback>
                <p:oleObj name="CS ChemDraw Drawing" r:id="rId5" imgW="2890527" imgH="790635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2997200"/>
                        <a:ext cx="3735388" cy="1020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50" name="Object 14">
            <a:extLst>
              <a:ext uri="{FF2B5EF4-FFF2-40B4-BE49-F238E27FC236}">
                <a16:creationId xmlns:a16="http://schemas.microsoft.com/office/drawing/2014/main" id="{44FD1136-C226-40C0-8A98-57DFF132191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2555875" y="4221163"/>
          <a:ext cx="3744913" cy="1019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49" name="CS ChemDraw Drawing" r:id="rId7" imgW="2898085" imgH="789016" progId="ChemDraw.Document.6.0">
                  <p:embed/>
                </p:oleObj>
              </mc:Choice>
              <mc:Fallback>
                <p:oleObj name="CS ChemDraw Drawing" r:id="rId7" imgW="2898085" imgH="789016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221163"/>
                        <a:ext cx="3744913" cy="1019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9E55A426-A6C9-427F-9D3A-AAC26B048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ED8D87-C849-457F-9DB3-E16BE4286D9C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16743" name="Rectangle 7">
            <a:extLst>
              <a:ext uri="{FF2B5EF4-FFF2-40B4-BE49-F238E27FC236}">
                <a16:creationId xmlns:a16="http://schemas.microsoft.com/office/drawing/2014/main" id="{59AAD9AE-167C-4BC2-9DF2-056AC0829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81075"/>
            <a:ext cx="82089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主要是酰基化反应，烷基化反应得到混合物。</a:t>
            </a:r>
          </a:p>
        </p:txBody>
      </p:sp>
      <p:sp>
        <p:nvSpPr>
          <p:cNvPr id="116746" name="Rectangle 10">
            <a:extLst>
              <a:ext uri="{FF2B5EF4-FFF2-40B4-BE49-F238E27FC236}">
                <a16:creationId xmlns:a16="http://schemas.microsoft.com/office/drawing/2014/main" id="{4369E033-613F-47FD-B30A-00638DC26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331788"/>
            <a:ext cx="489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D. Friedel-Crafts</a:t>
            </a:r>
            <a:r>
              <a:rPr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ea typeface="楷体" panose="02010609060101010101" pitchFamily="49" charset="-122"/>
                <a:cs typeface="Arial" panose="020B0604020202020204" pitchFamily="34" charset="0"/>
              </a:rPr>
              <a:t>反应</a:t>
            </a:r>
          </a:p>
        </p:txBody>
      </p:sp>
      <p:sp>
        <p:nvSpPr>
          <p:cNvPr id="116753" name="Rectangle 17">
            <a:extLst>
              <a:ext uri="{FF2B5EF4-FFF2-40B4-BE49-F238E27FC236}">
                <a16:creationId xmlns:a16="http://schemas.microsoft.com/office/drawing/2014/main" id="{FA23E840-846B-45B6-B9A3-B72A48DCD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5245100"/>
            <a:ext cx="7704137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kumimoji="1" lang="en-US" altLang="zh-CN"/>
              <a:t>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结论：五元杂环化合物的亲电取代反应活性高，所以，一般选用弱的亲电试剂、在低温条件下、采用溶剂稀释时反应，以防止五元杂环化合物氧化或聚合。</a:t>
            </a:r>
            <a:r>
              <a:rPr kumimoji="1" lang="zh-CN" altLang="en-US"/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96492A-E58C-4182-ADC8-0BBC6D35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A68D2-CB6D-4FE9-8BAC-C8AA5E037329}" type="datetime11">
              <a:rPr lang="zh-CN" altLang="en-US" smtClean="0"/>
              <a:t>12:34:10</a:t>
            </a:fld>
            <a:endParaRPr lang="en-US" altLang="zh-CN"/>
          </a:p>
        </p:txBody>
      </p:sp>
    </p:spTree>
  </p:cSld>
  <p:clrMapOvr>
    <a:masterClrMapping/>
  </p:clrMapOvr>
  <p:transition>
    <p:checker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16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16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16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3" grpId="0"/>
      <p:bldP spid="116746" grpId="0"/>
      <p:bldP spid="11675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8" name="Object 6">
            <a:extLst>
              <a:ext uri="{FF2B5EF4-FFF2-40B4-BE49-F238E27FC236}">
                <a16:creationId xmlns:a16="http://schemas.microsoft.com/office/drawing/2014/main" id="{11FDA2FD-8DA5-4BC7-A394-8038FC3F830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1341438"/>
          <a:ext cx="5835650" cy="1800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0" name="CS ChemDraw Drawing" r:id="rId3" imgW="4242391" imgH="1308638" progId="ChemDraw.Document.6.0">
                  <p:embed/>
                </p:oleObj>
              </mc:Choice>
              <mc:Fallback>
                <p:oleObj name="CS ChemDraw Drawing" r:id="rId3" imgW="4242391" imgH="1308638" progId="ChemDraw.Document.6.0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341438"/>
                        <a:ext cx="5835650" cy="1800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0" name="Object 8">
            <a:extLst>
              <a:ext uri="{FF2B5EF4-FFF2-40B4-BE49-F238E27FC236}">
                <a16:creationId xmlns:a16="http://schemas.microsoft.com/office/drawing/2014/main" id="{61F7F400-0C35-4D09-8225-9E542A304A9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92275" y="3141663"/>
          <a:ext cx="5837238" cy="979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1" name="CS ChemDraw Drawing" r:id="rId5" imgW="4254808" imgH="714244" progId="ChemDraw.Document.6.0">
                  <p:embed/>
                </p:oleObj>
              </mc:Choice>
              <mc:Fallback>
                <p:oleObj name="CS ChemDraw Drawing" r:id="rId5" imgW="4254808" imgH="714244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3141663"/>
                        <a:ext cx="5837238" cy="979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0843" name="Object 11">
            <a:extLst>
              <a:ext uri="{FF2B5EF4-FFF2-40B4-BE49-F238E27FC236}">
                <a16:creationId xmlns:a16="http://schemas.microsoft.com/office/drawing/2014/main" id="{58A1F41B-DAAE-452E-ACBB-FEBF12332A8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92275" y="4365625"/>
          <a:ext cx="5832475" cy="1144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42" name="CS ChemDraw Drawing" r:id="rId7" imgW="4254808" imgH="834905" progId="ChemDraw.Document.6.0">
                  <p:embed/>
                </p:oleObj>
              </mc:Choice>
              <mc:Fallback>
                <p:oleObj name="CS ChemDraw Drawing" r:id="rId7" imgW="4254808" imgH="834905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4365625"/>
                        <a:ext cx="5832475" cy="1144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7">
            <a:extLst>
              <a:ext uri="{FF2B5EF4-FFF2-40B4-BE49-F238E27FC236}">
                <a16:creationId xmlns:a16="http://schemas.microsoft.com/office/drawing/2014/main" id="{F5917576-B94A-4E2B-B67A-E3BC53D10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74A8F4-C6CD-4A69-B47C-1F7EDBB1B4C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20836" name="Rectangle 4">
            <a:extLst>
              <a:ext uri="{FF2B5EF4-FFF2-40B4-BE49-F238E27FC236}">
                <a16:creationId xmlns:a16="http://schemas.microsoft.com/office/drawing/2014/main" id="{16B628B4-62A7-49BE-928A-3E90D27E0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367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、加成反应</a:t>
            </a:r>
          </a:p>
        </p:txBody>
      </p:sp>
      <p:sp>
        <p:nvSpPr>
          <p:cNvPr id="120837" name="Rectangle 5">
            <a:extLst>
              <a:ext uri="{FF2B5EF4-FFF2-40B4-BE49-F238E27FC236}">
                <a16:creationId xmlns:a16="http://schemas.microsoft.com/office/drawing/2014/main" id="{1C6EABDF-A84E-4937-A368-E28B185E7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908050"/>
            <a:ext cx="46402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A.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亲双烯加成反应 （了解内容）</a:t>
            </a:r>
          </a:p>
        </p:txBody>
      </p:sp>
      <p:sp>
        <p:nvSpPr>
          <p:cNvPr id="120846" name="Rectangle 14">
            <a:extLst>
              <a:ext uri="{FF2B5EF4-FFF2-40B4-BE49-F238E27FC236}">
                <a16:creationId xmlns:a16="http://schemas.microsoft.com/office/drawing/2014/main" id="{0CDE5CA4-A410-4D8A-BCD3-FDF6F8BB0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5589588"/>
            <a:ext cx="8483600" cy="944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3200" b="1"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一般认为：呋喃较易发生亲双烯加成反应，吡咯也能和活性较大的亲双烯体发生反应，噻吩不易发生反应。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A5CB8BF-05A3-4FDD-BB72-17297AD8C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88A11-B564-4FAB-9500-0EF27901EBEC}" type="datetime11">
              <a:rPr lang="zh-CN" altLang="en-US" smtClean="0"/>
              <a:t>12:34:10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20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20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120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20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120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36" grpId="0"/>
      <p:bldP spid="120837" grpId="0"/>
      <p:bldP spid="12084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3909923A-8A0E-49D2-816A-CC49B640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36B4D-5E81-443A-81A4-A3C8F17EA020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24930" name="Rectangle 2">
            <a:extLst>
              <a:ext uri="{FF2B5EF4-FFF2-40B4-BE49-F238E27FC236}">
                <a16:creationId xmlns:a16="http://schemas.microsoft.com/office/drawing/2014/main" id="{FBE8614D-060D-4734-AA36-BD5A4A4B4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333375"/>
            <a:ext cx="3024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B.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催化加氢反应</a:t>
            </a:r>
          </a:p>
        </p:txBody>
      </p:sp>
      <p:sp>
        <p:nvSpPr>
          <p:cNvPr id="124932" name="Rectangle 4">
            <a:extLst>
              <a:ext uri="{FF2B5EF4-FFF2-40B4-BE49-F238E27FC236}">
                <a16:creationId xmlns:a16="http://schemas.microsoft.com/office/drawing/2014/main" id="{A38E292E-084D-400A-8D97-C320AA5448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93" y="997803"/>
            <a:ext cx="8424614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呋喃、吡咯较易发生反应，噻吩能使催化剂中毒，在特殊催化下发生反应。</a:t>
            </a:r>
          </a:p>
        </p:txBody>
      </p:sp>
      <p:graphicFrame>
        <p:nvGraphicFramePr>
          <p:cNvPr id="124933" name="Object 5">
            <a:extLst>
              <a:ext uri="{FF2B5EF4-FFF2-40B4-BE49-F238E27FC236}">
                <a16:creationId xmlns:a16="http://schemas.microsoft.com/office/drawing/2014/main" id="{54678068-F02B-4636-BAE6-14D4ECDCAF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205038"/>
          <a:ext cx="4248150" cy="339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4966" name="CS ChemDraw Drawing" r:id="rId3" imgW="2610328" imgH="2087396" progId="ChemDraw.Document.6.0">
                  <p:embed/>
                </p:oleObj>
              </mc:Choice>
              <mc:Fallback>
                <p:oleObj name="CS ChemDraw Drawing" r:id="rId3" imgW="2610328" imgH="2087396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205038"/>
                        <a:ext cx="4248150" cy="339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55A729-9CE6-4C1F-AFE2-2C1415E44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9259B-EFA1-403D-9324-949A09ABD3B6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/>
      <p:bldP spid="12493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7031" name="Object 55">
            <a:extLst>
              <a:ext uri="{FF2B5EF4-FFF2-40B4-BE49-F238E27FC236}">
                <a16:creationId xmlns:a16="http://schemas.microsoft.com/office/drawing/2014/main" id="{C702E19A-376B-42C0-9E9A-47BC1DF18B88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443973727"/>
              </p:ext>
            </p:extLst>
          </p:nvPr>
        </p:nvGraphicFramePr>
        <p:xfrm>
          <a:off x="2124075" y="2212975"/>
          <a:ext cx="4678363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4" name="CS ChemDraw Drawing" r:id="rId3" imgW="4172476" imgH="1084593" progId="ChemDraw.Document.6.0">
                  <p:embed/>
                </p:oleObj>
              </mc:Choice>
              <mc:Fallback>
                <p:oleObj name="CS ChemDraw Drawing" r:id="rId3" imgW="4172476" imgH="1084593" progId="ChemDraw.Document.6.0">
                  <p:embed/>
                  <p:pic>
                    <p:nvPicPr>
                      <p:cNvPr id="0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2212975"/>
                        <a:ext cx="4678363" cy="1216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7033" name="Object 57">
            <a:extLst>
              <a:ext uri="{FF2B5EF4-FFF2-40B4-BE49-F238E27FC236}">
                <a16:creationId xmlns:a16="http://schemas.microsoft.com/office/drawing/2014/main" id="{1AA6CC19-C98D-4837-82D2-9051E08D5E7D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8242038"/>
              </p:ext>
            </p:extLst>
          </p:nvPr>
        </p:nvGraphicFramePr>
        <p:xfrm>
          <a:off x="1336675" y="3933056"/>
          <a:ext cx="6688138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7105" name="CS ChemDraw Drawing" r:id="rId5" imgW="4631106" imgH="554174" progId="ChemDraw.Document.6.0">
                  <p:embed/>
                </p:oleObj>
              </mc:Choice>
              <mc:Fallback>
                <p:oleObj name="CS ChemDraw Drawing" r:id="rId5" imgW="4631106" imgH="554174" progId="ChemDraw.Document.6.0">
                  <p:embed/>
                  <p:pic>
                    <p:nvPicPr>
                      <p:cNvPr id="0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6675" y="3933056"/>
                        <a:ext cx="6688138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7874E70B-101D-4205-8A79-00E1346EC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1850BA-8FE0-4481-ACBD-3EDFFC2C9FE8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26998" name="Rectangle 22">
            <a:extLst>
              <a:ext uri="{FF2B5EF4-FFF2-40B4-BE49-F238E27FC236}">
                <a16:creationId xmlns:a16="http://schemas.microsoft.com/office/drawing/2014/main" id="{1376153A-5F32-41A3-BE86-3C1C7945B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429000"/>
            <a:ext cx="2736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zh-CN" altLang="en-US" sz="2400" b="1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康尼查罗反应</a:t>
            </a:r>
          </a:p>
        </p:txBody>
      </p:sp>
      <p:sp>
        <p:nvSpPr>
          <p:cNvPr id="127029" name="Rectangle 53">
            <a:extLst>
              <a:ext uri="{FF2B5EF4-FFF2-40B4-BE49-F238E27FC236}">
                <a16:creationId xmlns:a16="http://schemas.microsoft.com/office/drawing/2014/main" id="{44BBBEE5-DAC9-4C2F-A972-9CCA80F97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883568"/>
            <a:ext cx="26352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糠醛（呋喃甲醛）</a:t>
            </a:r>
          </a:p>
        </p:txBody>
      </p:sp>
      <p:sp>
        <p:nvSpPr>
          <p:cNvPr id="127030" name="Rectangle 54">
            <a:extLst>
              <a:ext uri="{FF2B5EF4-FFF2-40B4-BE49-F238E27FC236}">
                <a16:creationId xmlns:a16="http://schemas.microsoft.com/office/drawing/2014/main" id="{0E84179F-7784-4F8F-898D-C3C9F7BD3D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383556"/>
            <a:ext cx="8064500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无色液体，易被空气氧化，在水中的溶解度 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9%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，可通过戊糖脱水制得。</a:t>
            </a:r>
          </a:p>
        </p:txBody>
      </p:sp>
      <p:sp>
        <p:nvSpPr>
          <p:cNvPr id="127036" name="Rectangle 60">
            <a:extLst>
              <a:ext uri="{FF2B5EF4-FFF2-40B4-BE49-F238E27FC236}">
                <a16:creationId xmlns:a16="http://schemas.microsoft.com/office/drawing/2014/main" id="{73FF4A77-AB21-4EB6-878C-F613AB108A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876056"/>
            <a:ext cx="11033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鉴别：</a:t>
            </a:r>
          </a:p>
        </p:txBody>
      </p:sp>
      <p:sp>
        <p:nvSpPr>
          <p:cNvPr id="127037" name="Rectangle 61">
            <a:extLst>
              <a:ext uri="{FF2B5EF4-FFF2-40B4-BE49-F238E27FC236}">
                <a16:creationId xmlns:a16="http://schemas.microsoft.com/office/drawing/2014/main" id="{240016E8-7686-440C-9885-7C7FC72A3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5300663"/>
            <a:ext cx="8099425" cy="1406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托伦斯试剂：生成银镜。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斐林试剂：生成</a:t>
            </a:r>
            <a:r>
              <a:rPr kumimoji="1" lang="zh-CN" altLang="en-US" sz="2400" b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红色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沉淀。</a:t>
            </a:r>
          </a:p>
          <a:p>
            <a:pPr>
              <a:lnSpc>
                <a:spcPct val="120000"/>
              </a:lnSpc>
            </a:pPr>
            <a:r>
              <a:rPr kumimoji="1" lang="en-US" altLang="zh-CN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醋酸存在下加入苯胺，显</a:t>
            </a:r>
            <a:r>
              <a:rPr kumimoji="1" lang="zh-CN" altLang="en-US" sz="2400" b="1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红色</a:t>
            </a:r>
            <a:r>
              <a:rPr kumimoji="1" lang="zh-CN" altLang="en-US" sz="2400" b="1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E8F5DD4-3D29-415F-86A5-23D7E4AED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353C7-6AC5-4521-AE70-C12193260F9F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89DD4D32-9D81-436B-871D-12597A956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260350"/>
            <a:ext cx="380905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3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、常见的五元杂环化合物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70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27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8" dur="500"/>
                                        <p:tgtEl>
                                          <p:spTgt spid="12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269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6" dur="500"/>
                                        <p:tgtEl>
                                          <p:spTgt spid="12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27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4" dur="500"/>
                                        <p:tgtEl>
                                          <p:spTgt spid="127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8" grpId="0"/>
      <p:bldP spid="127029" grpId="0"/>
      <p:bldP spid="127030" grpId="0"/>
      <p:bldP spid="127036" grpId="0"/>
      <p:bldP spid="127037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4152" name="Object 8">
            <a:extLst>
              <a:ext uri="{FF2B5EF4-FFF2-40B4-BE49-F238E27FC236}">
                <a16:creationId xmlns:a16="http://schemas.microsoft.com/office/drawing/2014/main" id="{23CF9D54-9C21-4334-A605-6FDE9ECD5CFC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58888" y="3068638"/>
          <a:ext cx="2111375" cy="2592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8" name="CS ChemDraw Drawing" r:id="rId3" imgW="1235789" imgH="1515947" progId="ChemDraw.Document.6.0">
                  <p:embed/>
                </p:oleObj>
              </mc:Choice>
              <mc:Fallback>
                <p:oleObj name="CS ChemDraw Drawing" r:id="rId3" imgW="1235789" imgH="1515947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8888" y="3068638"/>
                        <a:ext cx="2111375" cy="2592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4153" name="Object 9">
            <a:extLst>
              <a:ext uri="{FF2B5EF4-FFF2-40B4-BE49-F238E27FC236}">
                <a16:creationId xmlns:a16="http://schemas.microsoft.com/office/drawing/2014/main" id="{A4CDFB64-7AE4-4AFC-92E8-A2FCC3C8691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500563" y="2565400"/>
          <a:ext cx="3505200" cy="343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219" name="CS ChemDraw Drawing" r:id="rId5" imgW="3504912" imgH="3431666" progId="ChemDraw.Document.6.0">
                  <p:embed/>
                </p:oleObj>
              </mc:Choice>
              <mc:Fallback>
                <p:oleObj name="CS ChemDraw Drawing" r:id="rId5" imgW="3504912" imgH="3431666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0563" y="2565400"/>
                        <a:ext cx="3505200" cy="343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80EF3E0A-378F-4162-A145-3CA6CBEB8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21F622-1078-495E-B35E-AA1034452E40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34148" name="Rectangle 4">
            <a:extLst>
              <a:ext uri="{FF2B5EF4-FFF2-40B4-BE49-F238E27FC236}">
                <a16:creationId xmlns:a16="http://schemas.microsoft.com/office/drawing/2014/main" id="{AF263762-0F83-4F0A-992A-181BE90AD6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476250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卟啉化合物</a:t>
            </a:r>
          </a:p>
        </p:txBody>
      </p:sp>
      <p:sp>
        <p:nvSpPr>
          <p:cNvPr id="134149" name="Rectangle 5">
            <a:extLst>
              <a:ext uri="{FF2B5EF4-FFF2-40B4-BE49-F238E27FC236}">
                <a16:creationId xmlns:a16="http://schemas.microsoft.com/office/drawing/2014/main" id="{6410FF8C-7C8E-4EE4-A655-3E01F9219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125538"/>
            <a:ext cx="7993063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卟啉化合物在自然界分布极为广泛：叶绿素、血红素、维生素</a:t>
            </a: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B12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、细胞色素等都含有基本结构</a:t>
            </a:r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卟吩环。卟啉具有重要的生理作用。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7B3B3F-04C5-405E-B373-3FBFDCD1B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ED3E8-7CE9-46E9-8832-891AF8EF5B5C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34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34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2" dur="500"/>
                                        <p:tgtEl>
                                          <p:spTgt spid="134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8" grpId="0"/>
      <p:bldP spid="1341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7220" name="Object 4">
            <a:extLst>
              <a:ext uri="{FF2B5EF4-FFF2-40B4-BE49-F238E27FC236}">
                <a16:creationId xmlns:a16="http://schemas.microsoft.com/office/drawing/2014/main" id="{E30B4443-E562-4333-BF33-C2BAE70A5CCD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1392927211"/>
              </p:ext>
            </p:extLst>
          </p:nvPr>
        </p:nvGraphicFramePr>
        <p:xfrm>
          <a:off x="1209299" y="1196752"/>
          <a:ext cx="6725402" cy="44644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254" name="CS ChemDraw Drawing" r:id="rId3" imgW="5028728" imgH="3338808" progId="ChemDraw.Document.6.0">
                  <p:embed/>
                </p:oleObj>
              </mc:Choice>
              <mc:Fallback>
                <p:oleObj name="CS ChemDraw Drawing" r:id="rId3" imgW="5028728" imgH="3338808" progId="ChemDraw.Document.6.0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9299" y="1196752"/>
                        <a:ext cx="6725402" cy="446449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55C103C-EE7E-4F10-B095-8637C8169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53BB6-4B4F-4608-BEAA-8E0AEC65997A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F867D1-D731-4DE5-B202-0DA11907A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156BC7-21A7-463A-A38E-EBD87A7B42E6}" type="datetime11">
              <a:rPr lang="zh-CN" altLang="en-US" smtClean="0"/>
              <a:t>12:34:10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37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9271" name="Object 7">
            <a:extLst>
              <a:ext uri="{FF2B5EF4-FFF2-40B4-BE49-F238E27FC236}">
                <a16:creationId xmlns:a16="http://schemas.microsoft.com/office/drawing/2014/main" id="{DBE399B8-B612-40F3-AF1B-EF5EA89843AF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95513" y="1557338"/>
          <a:ext cx="3816350" cy="225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0" name="CS ChemDraw Drawing" r:id="rId3" imgW="3000393" imgH="1770494" progId="ChemDraw.Document.6.0">
                  <p:embed/>
                </p:oleObj>
              </mc:Choice>
              <mc:Fallback>
                <p:oleObj name="CS ChemDraw Drawing" r:id="rId3" imgW="3000393" imgH="1770494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5513" y="1557338"/>
                        <a:ext cx="3816350" cy="225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9277" name="Object 13">
            <a:extLst>
              <a:ext uri="{FF2B5EF4-FFF2-40B4-BE49-F238E27FC236}">
                <a16:creationId xmlns:a16="http://schemas.microsoft.com/office/drawing/2014/main" id="{889F729B-89A5-4409-86C4-4ED21E710C2A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24444812"/>
              </p:ext>
            </p:extLst>
          </p:nvPr>
        </p:nvGraphicFramePr>
        <p:xfrm>
          <a:off x="2401516" y="4235334"/>
          <a:ext cx="4340968" cy="2411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41" name="CS ChemDraw Drawing" r:id="rId5" imgW="3954931" imgH="2197387" progId="ChemDraw.Document.6.0">
                  <p:embed/>
                </p:oleObj>
              </mc:Choice>
              <mc:Fallback>
                <p:oleObj name="CS ChemDraw Drawing" r:id="rId5" imgW="3954931" imgH="2197387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516" y="4235334"/>
                        <a:ext cx="4340968" cy="241164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04CA8863-519E-43C4-97ED-D3F8C2434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540F7-7E23-4185-AD21-6705D6873123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42316298-67A5-46BC-9982-A0EC612F7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4450"/>
            <a:ext cx="51847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>
                <a:ea typeface="楷体" panose="02010609060101010101" pitchFamily="49" charset="-122"/>
                <a:cs typeface="Arial" panose="020B0604020202020204" pitchFamily="34" charset="0"/>
              </a:rPr>
              <a:t>四、六元杂环化合物的化学性质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0ED19717-6D5E-4213-9208-C2A9EAE0D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2138" y="549275"/>
            <a:ext cx="29416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吡啶环系的化学性质</a:t>
            </a:r>
          </a:p>
        </p:txBody>
      </p:sp>
      <p:sp>
        <p:nvSpPr>
          <p:cNvPr id="139270" name="Rectangle 6">
            <a:extLst>
              <a:ext uri="{FF2B5EF4-FFF2-40B4-BE49-F238E27FC236}">
                <a16:creationId xmlns:a16="http://schemas.microsoft.com/office/drawing/2014/main" id="{8E6EE851-CF51-491C-95B8-D3839C2B5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1052513"/>
            <a:ext cx="57864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吡啶环系的碱性： 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pK</a:t>
            </a:r>
            <a:r>
              <a:rPr kumimoji="1" lang="en-US" altLang="zh-CN" sz="2400" b="1" baseline="-25000">
                <a:ea typeface="楷体" panose="02010609060101010101" pitchFamily="49" charset="-122"/>
                <a:cs typeface="Arial" panose="020B0604020202020204" pitchFamily="34" charset="0"/>
              </a:rPr>
              <a:t>b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= 8.1(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强于苯胺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39273" name="Rectangle 9">
            <a:extLst>
              <a:ext uri="{FF2B5EF4-FFF2-40B4-BE49-F238E27FC236}">
                <a16:creationId xmlns:a16="http://schemas.microsoft.com/office/drawing/2014/main" id="{F787AC4B-79F9-4E5D-94EC-2401DF05F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3763963"/>
            <a:ext cx="389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吡啶环系氮上发生的反应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2217E53-7927-46B6-BD84-9F6A3D62A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B1EC90-B3F3-41BB-AB9C-20C427DCB4A6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9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39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39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39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139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139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8" grpId="0"/>
      <p:bldP spid="139269" grpId="0"/>
      <p:bldP spid="139270" grpId="0"/>
      <p:bldP spid="13927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9" name="Rectangle 3">
            <a:extLst>
              <a:ext uri="{FF2B5EF4-FFF2-40B4-BE49-F238E27FC236}">
                <a16:creationId xmlns:a16="http://schemas.microsoft.com/office/drawing/2014/main" id="{F6CA9302-71D9-4741-898A-C06306C04242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404726" y="1553344"/>
            <a:ext cx="8334548" cy="1371600"/>
          </a:xfrm>
          <a:effectLst/>
        </p:spPr>
        <p:txBody>
          <a:bodyPr>
            <a:noAutofit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亲电取代反应活性低；</a:t>
            </a:r>
          </a:p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由于</a:t>
            </a: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en-US" altLang="zh-CN" sz="2400" b="1" baseline="30000" dirty="0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杂化轨道上的电子可与水形成氢键，吡啶与水互溶。</a:t>
            </a:r>
            <a:endParaRPr lang="en-US" altLang="zh-CN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吡啶环系的亲电取代反应比苯的活性低，发生在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5" name="灯片编号占位符 5">
            <a:extLst>
              <a:ext uri="{FF2B5EF4-FFF2-40B4-BE49-F238E27FC236}">
                <a16:creationId xmlns:a16="http://schemas.microsoft.com/office/drawing/2014/main" id="{27AD2076-584C-4372-B764-6B018A80A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76723F-AE04-407D-A0D9-64F896C35BC1}" type="slidenum">
              <a:rPr lang="en-US" altLang="zh-CN"/>
              <a:pPr/>
              <a:t>27</a:t>
            </a:fld>
            <a:endParaRPr lang="en-US" altLang="zh-CN"/>
          </a:p>
        </p:txBody>
      </p:sp>
      <p:graphicFrame>
        <p:nvGraphicFramePr>
          <p:cNvPr id="152580" name="Object 4">
            <a:extLst>
              <a:ext uri="{FF2B5EF4-FFF2-40B4-BE49-F238E27FC236}">
                <a16:creationId xmlns:a16="http://schemas.microsoft.com/office/drawing/2014/main" id="{A5203178-BA04-4BA8-8B13-13792D8CF8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2926396"/>
              </p:ext>
            </p:extLst>
          </p:nvPr>
        </p:nvGraphicFramePr>
        <p:xfrm>
          <a:off x="6322640" y="382290"/>
          <a:ext cx="22098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1" name="Document" r:id="rId3" imgW="1104840" imgH="685800" progId="ChemWindow.Document">
                  <p:embed/>
                </p:oleObj>
              </mc:Choice>
              <mc:Fallback>
                <p:oleObj name="Document" r:id="rId3" imgW="1104840" imgH="68580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2640" y="382290"/>
                        <a:ext cx="22098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2583" name="Object 7">
            <a:extLst>
              <a:ext uri="{FF2B5EF4-FFF2-40B4-BE49-F238E27FC236}">
                <a16:creationId xmlns:a16="http://schemas.microsoft.com/office/drawing/2014/main" id="{EE928091-897A-43DB-8F2C-F3BBCEB4DD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92495069"/>
              </p:ext>
            </p:extLst>
          </p:nvPr>
        </p:nvGraphicFramePr>
        <p:xfrm>
          <a:off x="6249615" y="166390"/>
          <a:ext cx="1905000" cy="182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742" name="Document" r:id="rId5" imgW="1314360" imgH="1257480" progId="ChemWindow.Document">
                  <p:embed/>
                </p:oleObj>
              </mc:Choice>
              <mc:Fallback>
                <p:oleObj name="Document" r:id="rId5" imgW="1314360" imgH="1257480" progId="ChemWindow.Document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615" y="166390"/>
                        <a:ext cx="1905000" cy="1822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2584" name="Text Box 8">
            <a:extLst>
              <a:ext uri="{FF2B5EF4-FFF2-40B4-BE49-F238E27FC236}">
                <a16:creationId xmlns:a16="http://schemas.microsoft.com/office/drawing/2014/main" id="{E51A0AA0-28B3-482B-9276-FAF622087B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8927" y="121731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</a:t>
            </a:r>
            <a:endParaRPr kumimoji="1" lang="en-US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52585" name="Text Box 9">
            <a:extLst>
              <a:ext uri="{FF2B5EF4-FFF2-40B4-BE49-F238E27FC236}">
                <a16:creationId xmlns:a16="http://schemas.microsoft.com/office/drawing/2014/main" id="{BA71D9A9-60F4-483E-96B8-D814949209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65527" y="1141115"/>
            <a:ext cx="685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</a:t>
            </a:r>
            <a:endParaRPr kumimoji="1" lang="en-US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52586" name="Text Box 10">
            <a:extLst>
              <a:ext uri="{FF2B5EF4-FFF2-40B4-BE49-F238E27FC236}">
                <a16:creationId xmlns:a16="http://schemas.microsoft.com/office/drawing/2014/main" id="{146BDA86-ACDA-4005-9CD5-FF4E1AF5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5927" y="836315"/>
            <a:ext cx="76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solidFill>
                  <a:srgbClr val="FF0000"/>
                </a:solidFill>
                <a:latin typeface="Verdana" panose="020B0604030504040204" pitchFamily="34" charset="0"/>
                <a:sym typeface="Symbol" panose="05050102010706020507" pitchFamily="18" charset="2"/>
              </a:rPr>
              <a:t></a:t>
            </a:r>
            <a:endParaRPr kumimoji="1" lang="en-US" altLang="zh-CN" sz="2400" b="1">
              <a:solidFill>
                <a:srgbClr val="FF0000"/>
              </a:solidFill>
              <a:latin typeface="Verdana" panose="020B0604030504040204" pitchFamily="34" charset="0"/>
            </a:endParaRPr>
          </a:p>
        </p:txBody>
      </p:sp>
      <p:sp>
        <p:nvSpPr>
          <p:cNvPr id="152591" name="Rectangle 15">
            <a:extLst>
              <a:ext uri="{FF2B5EF4-FFF2-40B4-BE49-F238E27FC236}">
                <a16:creationId xmlns:a16="http://schemas.microsoft.com/office/drawing/2014/main" id="{F328A8D0-9D5D-4778-BC40-2F3B0DB98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549275"/>
            <a:ext cx="3892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3.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吡啶环系的亲电取代反应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0BEA85-0C4B-4D54-B5B0-D3C971669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52B5-4030-479A-87E3-564E6F7BF9C8}" type="datetime11">
              <a:rPr lang="zh-CN" altLang="en-US" smtClean="0"/>
              <a:t>12:34:10</a:t>
            </a:fld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FC931E7-2F1D-40C5-8406-3676EA53BE3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11760" y="2852936"/>
            <a:ext cx="4320480" cy="1296144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D996D94-82A6-4DF3-8D44-BF462C6CD3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7768" y="4149080"/>
            <a:ext cx="8748464" cy="94659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BB00E6D4-DC17-4DC9-A4A3-88D08328B4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15061" y="5157192"/>
            <a:ext cx="1877219" cy="389838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9E8B5EC-2917-4298-AE13-755C127224A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65821" y="5514135"/>
            <a:ext cx="5412358" cy="1299241"/>
          </a:xfrm>
          <a:prstGeom prst="rect">
            <a:avLst/>
          </a:prstGeom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2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13" dur="500"/>
                                        <p:tgtEl>
                                          <p:spTgt spid="152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152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525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25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52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 autoUpdateAnimBg="0"/>
      <p:bldP spid="152584" grpId="0" autoUpdateAnimBg="0"/>
      <p:bldP spid="152585" grpId="0" autoUpdateAnimBg="0"/>
      <p:bldP spid="152586" grpId="0" autoUpdateAnimBg="0"/>
      <p:bldP spid="15259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2">
            <a:extLst>
              <a:ext uri="{FF2B5EF4-FFF2-40B4-BE49-F238E27FC236}">
                <a16:creationId xmlns:a16="http://schemas.microsoft.com/office/drawing/2014/main" id="{2F2B3943-4541-430E-A900-211F57DB362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>
          <a:xfrm>
            <a:off x="395288" y="981075"/>
            <a:ext cx="6502400" cy="414338"/>
          </a:xfrm>
          <a:effectLst/>
        </p:spPr>
        <p:txBody>
          <a:bodyPr>
            <a:noAutofit/>
          </a:bodyPr>
          <a:lstStyle/>
          <a:p>
            <a:pPr algn="l"/>
            <a:r>
              <a:rPr lang="en-US" altLang="zh-CN" sz="2400" b="1" dirty="0">
                <a:solidFill>
                  <a:schemeClr val="tx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4. </a:t>
            </a:r>
            <a:r>
              <a:rPr kumimoji="1"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吡啶环系的</a:t>
            </a:r>
            <a:r>
              <a:rPr lang="zh-CN" altLang="en-US" sz="2400" b="1" dirty="0">
                <a:solidFill>
                  <a:schemeClr val="tx1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亲核取代反应</a:t>
            </a:r>
          </a:p>
        </p:txBody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1912EE64-284C-410F-99BA-8A191BB2EBAA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4971257" y="2919020"/>
            <a:ext cx="3852862" cy="1978025"/>
          </a:xfrm>
        </p:spPr>
        <p:txBody>
          <a:bodyPr>
            <a:normAutofit lnSpcReduction="10000"/>
          </a:bodyPr>
          <a:lstStyle/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吡啶的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亲核取代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反应发生在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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位和</a:t>
            </a:r>
            <a:r>
              <a:rPr lang="zh-CN" altLang="en-US" sz="2400" b="1" dirty="0">
                <a:solidFill>
                  <a:srgbClr val="3333FF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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  <a:endParaRPr lang="en-US" altLang="zh-CN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zh-CN" altLang="en-US" sz="2400" b="1" dirty="0">
              <a:ea typeface="楷体" panose="02010609060101010101" pitchFamily="49" charset="-122"/>
              <a:cs typeface="Arial" panose="020B0604020202020204" pitchFamily="34" charset="0"/>
            </a:endParaRPr>
          </a:p>
          <a:p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吡啶的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亲电取代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反应发生在 </a:t>
            </a:r>
            <a:r>
              <a:rPr lang="zh-CN" altLang="en-US" sz="2400" b="1" dirty="0">
                <a:solidFill>
                  <a:srgbClr val="FF0000"/>
                </a:solidFill>
                <a:ea typeface="楷体" panose="02010609060101010101" pitchFamily="49" charset="-122"/>
                <a:cs typeface="Arial" panose="020B0604020202020204" pitchFamily="34" charset="0"/>
                <a:sym typeface="Symbol" panose="05050102010706020507" pitchFamily="18" charset="2"/>
              </a:rPr>
              <a:t></a:t>
            </a:r>
            <a:r>
              <a:rPr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位</a:t>
            </a:r>
          </a:p>
        </p:txBody>
      </p:sp>
      <p:sp>
        <p:nvSpPr>
          <p:cNvPr id="7" name="灯片编号占位符 5">
            <a:extLst>
              <a:ext uri="{FF2B5EF4-FFF2-40B4-BE49-F238E27FC236}">
                <a16:creationId xmlns:a16="http://schemas.microsoft.com/office/drawing/2014/main" id="{D0C1D549-5012-4655-908E-25450747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CD2A9D-8C43-4084-81BB-567060AD9C00}" type="slidenum">
              <a:rPr lang="en-US" altLang="zh-CN"/>
              <a:pPr/>
              <a:t>28</a:t>
            </a:fld>
            <a:endParaRPr lang="en-US" altLang="zh-CN"/>
          </a:p>
        </p:txBody>
      </p:sp>
      <p:graphicFrame>
        <p:nvGraphicFramePr>
          <p:cNvPr id="153604" name="Object 4">
            <a:extLst>
              <a:ext uri="{FF2B5EF4-FFF2-40B4-BE49-F238E27FC236}">
                <a16:creationId xmlns:a16="http://schemas.microsoft.com/office/drawing/2014/main" id="{F4D128F4-0AD0-45D3-AEB9-89E76E373F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989138"/>
          <a:ext cx="3378200" cy="381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7" name="Document" r:id="rId3" imgW="2162160" imgH="2438280" progId="ChemWindow.Document">
                  <p:embed/>
                </p:oleObj>
              </mc:Choice>
              <mc:Fallback>
                <p:oleObj name="Document" r:id="rId3" imgW="2162160" imgH="2438280" progId="ChemWindow.Document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989138"/>
                        <a:ext cx="3378200" cy="381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BEE8526-F0B9-4D8D-AF22-63C541DA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0DEC4-FDC4-4831-86D3-6CB683DE4CC6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ransition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2" grpId="0" autoUpdateAnimBg="0"/>
      <p:bldP spid="153603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539" name="Group 19">
            <a:extLst>
              <a:ext uri="{FF2B5EF4-FFF2-40B4-BE49-F238E27FC236}">
                <a16:creationId xmlns:a16="http://schemas.microsoft.com/office/drawing/2014/main" id="{953FF3C1-7FAF-4AB5-B6C9-4B7A0D0B0D23}"/>
              </a:ext>
            </a:extLst>
          </p:cNvPr>
          <p:cNvGrpSpPr>
            <a:grpSpLocks/>
          </p:cNvGrpSpPr>
          <p:nvPr/>
        </p:nvGrpSpPr>
        <p:grpSpPr bwMode="auto">
          <a:xfrm>
            <a:off x="266700" y="1154906"/>
            <a:ext cx="8610600" cy="4548188"/>
            <a:chOff x="144" y="672"/>
            <a:chExt cx="5424" cy="2865"/>
          </a:xfrm>
        </p:grpSpPr>
        <p:sp>
          <p:nvSpPr>
            <p:cNvPr id="107528" name="AutoShape 8">
              <a:extLst>
                <a:ext uri="{FF2B5EF4-FFF2-40B4-BE49-F238E27FC236}">
                  <a16:creationId xmlns:a16="http://schemas.microsoft.com/office/drawing/2014/main" id="{92FF8E68-ACE2-4BD2-A502-A5138B844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816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rgbClr val="F7FFF7"/>
            </a:solidFill>
            <a:ln w="38100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9" name="AutoShape 9">
              <a:extLst>
                <a:ext uri="{FF2B5EF4-FFF2-40B4-BE49-F238E27FC236}">
                  <a16:creationId xmlns:a16="http://schemas.microsoft.com/office/drawing/2014/main" id="{46C5417D-79BD-49E5-A66F-5DA755EF0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824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rgbClr val="F7FFF7"/>
            </a:solidFill>
            <a:ln w="38100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31" name="AutoShape 11">
              <a:extLst>
                <a:ext uri="{FF2B5EF4-FFF2-40B4-BE49-F238E27FC236}">
                  <a16:creationId xmlns:a16="http://schemas.microsoft.com/office/drawing/2014/main" id="{8BB4781E-313B-46C3-BA16-E6DFF416F7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2880"/>
              <a:ext cx="912" cy="240"/>
            </a:xfrm>
            <a:prstGeom prst="roundRect">
              <a:avLst>
                <a:gd name="adj" fmla="val 16667"/>
              </a:avLst>
            </a:prstGeom>
            <a:solidFill>
              <a:srgbClr val="F7FFF7"/>
            </a:solidFill>
            <a:ln w="38100">
              <a:solidFill>
                <a:srgbClr val="FFCC00"/>
              </a:solidFill>
              <a:round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7524" name="Line 4">
              <a:extLst>
                <a:ext uri="{FF2B5EF4-FFF2-40B4-BE49-F238E27FC236}">
                  <a16:creationId xmlns:a16="http://schemas.microsoft.com/office/drawing/2014/main" id="{D83E9995-946A-41EE-A35B-E979BCD1E9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1296"/>
              <a:ext cx="4416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5" name="Line 5">
              <a:extLst>
                <a:ext uri="{FF2B5EF4-FFF2-40B4-BE49-F238E27FC236}">
                  <a16:creationId xmlns:a16="http://schemas.microsoft.com/office/drawing/2014/main" id="{4A2DDB80-B5C9-4F0F-BB3E-752D845BD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2592"/>
              <a:ext cx="4416" cy="0"/>
            </a:xfrm>
            <a:prstGeom prst="line">
              <a:avLst/>
            </a:prstGeom>
            <a:noFill/>
            <a:ln w="57150">
              <a:solidFill>
                <a:srgbClr val="99CCFF"/>
              </a:solidFill>
              <a:round/>
              <a:headEnd/>
              <a:tailEnd/>
            </a:ln>
            <a:effectLst>
              <a:outerShdw dist="107763" dir="8100000" algn="ctr" rotWithShape="0">
                <a:schemeClr val="bg2">
                  <a:alpha val="50000"/>
                </a:schemeClr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526" name="Text Box 6">
              <a:extLst>
                <a:ext uri="{FF2B5EF4-FFF2-40B4-BE49-F238E27FC236}">
                  <a16:creationId xmlns:a16="http://schemas.microsoft.com/office/drawing/2014/main" id="{3058B965-FCBF-47EF-8CF7-F0A6C0D70E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816"/>
              <a:ext cx="8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Reaction</a:t>
              </a:r>
            </a:p>
          </p:txBody>
        </p:sp>
        <p:sp>
          <p:nvSpPr>
            <p:cNvPr id="107527" name="Text Box 7">
              <a:extLst>
                <a:ext uri="{FF2B5EF4-FFF2-40B4-BE49-F238E27FC236}">
                  <a16:creationId xmlns:a16="http://schemas.microsoft.com/office/drawing/2014/main" id="{B27F7689-1637-47D2-8D3F-B26D0822C1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824"/>
              <a:ext cx="100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Mechanism</a:t>
              </a:r>
            </a:p>
          </p:txBody>
        </p:sp>
        <p:sp>
          <p:nvSpPr>
            <p:cNvPr id="107530" name="Text Box 10">
              <a:extLst>
                <a:ext uri="{FF2B5EF4-FFF2-40B4-BE49-F238E27FC236}">
                  <a16:creationId xmlns:a16="http://schemas.microsoft.com/office/drawing/2014/main" id="{8616477C-F35F-4046-A549-E472CB6972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0"/>
              <a:ext cx="7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0000CC"/>
                  </a:solidFill>
                </a:rPr>
                <a:t>Reactivity</a:t>
              </a:r>
            </a:p>
          </p:txBody>
        </p:sp>
        <p:graphicFrame>
          <p:nvGraphicFramePr>
            <p:cNvPr id="107535" name="Object 15">
              <a:extLst>
                <a:ext uri="{FF2B5EF4-FFF2-40B4-BE49-F238E27FC236}">
                  <a16:creationId xmlns:a16="http://schemas.microsoft.com/office/drawing/2014/main" id="{118297A6-226D-4A19-B0C1-DB32AFAAB1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672"/>
            <a:ext cx="3579" cy="5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11" name="CS ChemDraw Drawing" r:id="rId3" imgW="3519360" imgH="506880" progId="ChemDraw.Document.6.0">
                    <p:embed/>
                  </p:oleObj>
                </mc:Choice>
                <mc:Fallback>
                  <p:oleObj name="CS ChemDraw Drawing" r:id="rId3" imgW="3519360" imgH="506880" progId="ChemDraw.Document.6.0">
                    <p:embed/>
                    <p:pic>
                      <p:nvPicPr>
                        <p:cNvPr id="107535" name="Object 15">
                          <a:extLst>
                            <a:ext uri="{FF2B5EF4-FFF2-40B4-BE49-F238E27FC236}">
                              <a16:creationId xmlns:a16="http://schemas.microsoft.com/office/drawing/2014/main" id="{118297A6-226D-4A19-B0C1-DB32AFAAB1C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672"/>
                          <a:ext cx="3579" cy="5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6" name="Object 16">
              <a:extLst>
                <a:ext uri="{FF2B5EF4-FFF2-40B4-BE49-F238E27FC236}">
                  <a16:creationId xmlns:a16="http://schemas.microsoft.com/office/drawing/2014/main" id="{D31B0029-42CE-4B4B-8439-0C2D1E5EA1C5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506975"/>
                </p:ext>
              </p:extLst>
            </p:nvPr>
          </p:nvGraphicFramePr>
          <p:xfrm>
            <a:off x="1344" y="1584"/>
            <a:ext cx="4193" cy="77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12" name="CS ChemDraw Drawing" r:id="rId5" imgW="4124520" imgH="765360" progId="ChemDraw.Document.6.0">
                    <p:embed/>
                  </p:oleObj>
                </mc:Choice>
                <mc:Fallback>
                  <p:oleObj name="CS ChemDraw Drawing" r:id="rId5" imgW="4124520" imgH="765360" progId="ChemDraw.Document.6.0">
                    <p:embed/>
                    <p:pic>
                      <p:nvPicPr>
                        <p:cNvPr id="107536" name="Object 16">
                          <a:extLst>
                            <a:ext uri="{FF2B5EF4-FFF2-40B4-BE49-F238E27FC236}">
                              <a16:creationId xmlns:a16="http://schemas.microsoft.com/office/drawing/2014/main" id="{D31B0029-42CE-4B4B-8439-0C2D1E5EA1C5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1584"/>
                          <a:ext cx="4193" cy="77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07537" name="Object 17">
              <a:extLst>
                <a:ext uri="{FF2B5EF4-FFF2-40B4-BE49-F238E27FC236}">
                  <a16:creationId xmlns:a16="http://schemas.microsoft.com/office/drawing/2014/main" id="{710D48CE-7352-4F47-A140-BD1AE0B266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2832"/>
            <a:ext cx="3744" cy="7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9213" name="CS ChemDraw Drawing" r:id="rId7" imgW="3684240" imgH="694440" progId="ChemDraw.Document.6.0">
                    <p:embed/>
                  </p:oleObj>
                </mc:Choice>
                <mc:Fallback>
                  <p:oleObj name="CS ChemDraw Drawing" r:id="rId7" imgW="3684240" imgH="694440" progId="ChemDraw.Document.6.0">
                    <p:embed/>
                    <p:pic>
                      <p:nvPicPr>
                        <p:cNvPr id="107537" name="Object 17">
                          <a:extLst>
                            <a:ext uri="{FF2B5EF4-FFF2-40B4-BE49-F238E27FC236}">
                              <a16:creationId xmlns:a16="http://schemas.microsoft.com/office/drawing/2014/main" id="{710D48CE-7352-4F47-A140-BD1AE0B2667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2832"/>
                          <a:ext cx="3744" cy="7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5279" name="Object 47">
            <a:extLst>
              <a:ext uri="{FF2B5EF4-FFF2-40B4-BE49-F238E27FC236}">
                <a16:creationId xmlns:a16="http://schemas.microsoft.com/office/drawing/2014/main" id="{5B102AFD-B0A7-4716-AA91-C44374D83FF4}"/>
              </a:ext>
            </a:extLst>
          </p:cNvPr>
          <p:cNvGraphicFramePr>
            <a:graphicFrameLocks noGrp="1" noChangeAspect="1"/>
          </p:cNvGraphicFramePr>
          <p:nvPr>
            <p:ph/>
            <p:extLst>
              <p:ext uri="{D42A27DB-BD31-4B8C-83A1-F6EECF244321}">
                <p14:modId xmlns:p14="http://schemas.microsoft.com/office/powerpoint/2010/main" val="3505084504"/>
              </p:ext>
            </p:extLst>
          </p:nvPr>
        </p:nvGraphicFramePr>
        <p:xfrm>
          <a:off x="1908175" y="1196752"/>
          <a:ext cx="5327650" cy="132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4" name="CS ChemDraw Drawing" r:id="rId3" imgW="3767025" imgH="938559" progId="ChemDraw.Document.6.0">
                  <p:embed/>
                </p:oleObj>
              </mc:Choice>
              <mc:Fallback>
                <p:oleObj name="CS ChemDraw Drawing" r:id="rId3" imgW="3767025" imgH="938559" progId="ChemDraw.Document.6.0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196752"/>
                        <a:ext cx="5327650" cy="1327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4">
            <a:extLst>
              <a:ext uri="{FF2B5EF4-FFF2-40B4-BE49-F238E27FC236}">
                <a16:creationId xmlns:a16="http://schemas.microsoft.com/office/drawing/2014/main" id="{53E5F68A-1023-4084-A371-5DA48793B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446C4B-E0A1-49E6-BA5E-902567F6A38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5276" name="Rectangle 44">
            <a:extLst>
              <a:ext uri="{FF2B5EF4-FFF2-40B4-BE49-F238E27FC236}">
                <a16:creationId xmlns:a16="http://schemas.microsoft.com/office/drawing/2014/main" id="{FB9D0074-6D6B-486F-B40E-98B78BCA72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800" y="188640"/>
            <a:ext cx="8280400" cy="936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B.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二元酸酐、内酰胺、内酯虽具有环状结构和成环的杂原子，但它们在水中易水解开环。因此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,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不属于杂环化合物。</a:t>
            </a:r>
          </a:p>
        </p:txBody>
      </p:sp>
      <p:sp>
        <p:nvSpPr>
          <p:cNvPr id="95278" name="Rectangle 46">
            <a:extLst>
              <a:ext uri="{FF2B5EF4-FFF2-40B4-BE49-F238E27FC236}">
                <a16:creationId xmlns:a16="http://schemas.microsoft.com/office/drawing/2014/main" id="{F9472C67-1247-4323-971D-F36283B6F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18" y="3061320"/>
            <a:ext cx="8208963" cy="1377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C. 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天然化合物中有很大部分含有杂环结构，叶绿素、血红素、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DNA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RNA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、部分维生素、中草药中的有效成分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(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生物碱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)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、抗生素、植物色素等。</a:t>
            </a:r>
          </a:p>
        </p:txBody>
      </p:sp>
      <p:graphicFrame>
        <p:nvGraphicFramePr>
          <p:cNvPr id="9" name="Object 19">
            <a:extLst>
              <a:ext uri="{FF2B5EF4-FFF2-40B4-BE49-F238E27FC236}">
                <a16:creationId xmlns:a16="http://schemas.microsoft.com/office/drawing/2014/main" id="{14B6E20A-50F8-4ED9-8080-42AC081BAC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00613467"/>
              </p:ext>
            </p:extLst>
          </p:nvPr>
        </p:nvGraphicFramePr>
        <p:xfrm>
          <a:off x="2062825" y="4461893"/>
          <a:ext cx="5018348" cy="23042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345" name="CS ChemDraw Drawing" r:id="rId5" imgW="3913711" imgH="1661187" progId="ChemDraw.Document.6.0">
                  <p:embed/>
                </p:oleObj>
              </mc:Choice>
              <mc:Fallback>
                <p:oleObj name="CS ChemDraw Drawing" r:id="rId5" imgW="3913711" imgH="1661187" progId="ChemDraw.Document.6.0">
                  <p:embed/>
                  <p:pic>
                    <p:nvPicPr>
                      <p:cNvPr id="11283" name="Object 19">
                        <a:extLst>
                          <a:ext uri="{FF2B5EF4-FFF2-40B4-BE49-F238E27FC236}">
                            <a16:creationId xmlns:a16="http://schemas.microsoft.com/office/drawing/2014/main" id="{68C9DDE4-73C9-47DA-B066-8BBC12E632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825" y="4461893"/>
                        <a:ext cx="5018348" cy="23042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0B3A315-3C63-411D-BE27-62EFF04C2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69A326-6EE9-48A5-8432-E95834E2BC0A}" type="datetime11">
              <a:rPr lang="zh-CN" altLang="en-US" smtClean="0"/>
              <a:t>12:34:10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95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0" dur="500"/>
                                        <p:tgtEl>
                                          <p:spTgt spid="95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5" dur="500"/>
                                        <p:tgtEl>
                                          <p:spTgt spid="952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>
            <a:extLst>
              <a:ext uri="{FF2B5EF4-FFF2-40B4-BE49-F238E27FC236}">
                <a16:creationId xmlns:a16="http://schemas.microsoft.com/office/drawing/2014/main" id="{0EF8DCEE-8BCD-4792-9384-A53018DE8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CFC8B-B015-4064-B6F7-FFB47B667824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B02FE286-6387-4311-B116-9E6F9FCB7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2656"/>
            <a:ext cx="26917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5. </a:t>
            </a:r>
            <a:r>
              <a:rPr kumimoji="1" lang="zh-CN" altLang="en-US" sz="2400" b="1" dirty="0">
                <a:ea typeface="楷体" panose="02010609060101010101" pitchFamily="49" charset="-122"/>
                <a:cs typeface="Arial" panose="020B0604020202020204" pitchFamily="34" charset="0"/>
              </a:rPr>
              <a:t>吡啶环系的氧化</a:t>
            </a:r>
          </a:p>
        </p:txBody>
      </p:sp>
      <p:graphicFrame>
        <p:nvGraphicFramePr>
          <p:cNvPr id="145418" name="Object 10">
            <a:extLst>
              <a:ext uri="{FF2B5EF4-FFF2-40B4-BE49-F238E27FC236}">
                <a16:creationId xmlns:a16="http://schemas.microsoft.com/office/drawing/2014/main" id="{40456D4A-3871-4333-9522-CEC0AAD13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3364978"/>
              </p:ext>
            </p:extLst>
          </p:nvPr>
        </p:nvGraphicFramePr>
        <p:xfrm>
          <a:off x="1475656" y="891576"/>
          <a:ext cx="4270698" cy="1301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5544" name="CS ChemDraw Drawing" r:id="rId3" imgW="3360224" imgH="1023858" progId="ChemDraw.Document.6.0">
                  <p:embed/>
                </p:oleObj>
              </mc:Choice>
              <mc:Fallback>
                <p:oleObj name="CS ChemDraw Drawing" r:id="rId3" imgW="3360224" imgH="1023858" progId="ChemDraw.Document.6.0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891576"/>
                        <a:ext cx="4270698" cy="13015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29E956-7F28-4855-A61B-6D9A4C9DC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11BD7-48E1-4DBC-AA72-72C2BBE19159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8D48BE13-FE09-4D19-B305-0DE12369A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628" y="1180406"/>
            <a:ext cx="1981200" cy="723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吡啶</a:t>
            </a:r>
            <a:r>
              <a:rPr lang="en-US" altLang="zh-CN" b="1" dirty="0">
                <a:solidFill>
                  <a:srgbClr val="FF0000"/>
                </a:solidFill>
                <a:ea typeface="黑体" panose="02010609060101010101" pitchFamily="49" charset="-122"/>
              </a:rPr>
              <a:t>N-</a:t>
            </a: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氧化物</a:t>
            </a:r>
          </a:p>
          <a:p>
            <a:pPr>
              <a:spcBef>
                <a:spcPct val="30000"/>
              </a:spcBef>
            </a:pPr>
            <a:r>
              <a:rPr lang="zh-CN" altLang="en-US" b="1" dirty="0">
                <a:solidFill>
                  <a:srgbClr val="FF0000"/>
                </a:solidFill>
                <a:ea typeface="黑体" panose="02010609060101010101" pitchFamily="49" charset="-122"/>
              </a:rPr>
              <a:t>氧化吡啶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EF124AB-678D-49C9-BC80-B3AC1ECEFD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31708" y="2392014"/>
            <a:ext cx="4880584" cy="2736305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3F4A8A6C-8C67-4535-B444-B5A7A0B85C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5761" y="5356670"/>
            <a:ext cx="4112478" cy="1311972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5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5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0" grpId="0"/>
      <p:bldP spid="1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AD923C4-F60C-44E9-810F-E35E7001C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4772A-ABDD-4F83-986C-600E73F3F2F4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46441" name="Rectangle 9">
            <a:extLst>
              <a:ext uri="{FF2B5EF4-FFF2-40B4-BE49-F238E27FC236}">
                <a16:creationId xmlns:a16="http://schemas.microsoft.com/office/drawing/2014/main" id="{9FAB20B9-19F7-4511-A487-13865D6537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260680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6.</a:t>
            </a:r>
            <a:r>
              <a:rPr lang="zh-CN" altLang="en-US" sz="2400" b="1" dirty="0">
                <a:solidFill>
                  <a:srgbClr val="000099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吡啶环系的还原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877B19-C81B-4756-81F3-F00DBE540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DA6432-76FD-4B90-BDA6-AD10364E4C11}" type="datetime11">
              <a:rPr lang="zh-CN" altLang="en-US" smtClean="0"/>
              <a:t>12:34:10</a:t>
            </a:fld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E52EA48-588A-4151-A45E-5BA5D1454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6" y="1020243"/>
            <a:ext cx="6444208" cy="2408757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909B4FFA-D4B2-4F75-9CC8-74D661C3C1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231" y="3861048"/>
            <a:ext cx="6714492" cy="2348296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46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6441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灯片编号占位符 3">
            <a:extLst>
              <a:ext uri="{FF2B5EF4-FFF2-40B4-BE49-F238E27FC236}">
                <a16:creationId xmlns:a16="http://schemas.microsoft.com/office/drawing/2014/main" id="{A789DA73-4629-4A72-9D40-C51E552A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EC8977-B929-4804-85A4-82DC34E4BF0A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48486" name="Rectangle 6">
            <a:extLst>
              <a:ext uri="{FF2B5EF4-FFF2-40B4-BE49-F238E27FC236}">
                <a16:creationId xmlns:a16="http://schemas.microsoft.com/office/drawing/2014/main" id="{AF5C813A-77F0-4016-B724-44DEBF34D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33375"/>
            <a:ext cx="2667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7.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喹啉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的化学性质</a:t>
            </a:r>
          </a:p>
        </p:txBody>
      </p:sp>
      <p:graphicFrame>
        <p:nvGraphicFramePr>
          <p:cNvPr id="148489" name="Object 9">
            <a:extLst>
              <a:ext uri="{FF2B5EF4-FFF2-40B4-BE49-F238E27FC236}">
                <a16:creationId xmlns:a16="http://schemas.microsoft.com/office/drawing/2014/main" id="{F62DDDDE-D5CE-4831-8A4A-FD0B89900C1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92275" y="5734050"/>
          <a:ext cx="6049963" cy="814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6" name="CS ChemDraw Drawing" r:id="rId3" imgW="5007403" imgH="674834" progId="ChemDraw.Document.6.0">
                  <p:embed/>
                </p:oleObj>
              </mc:Choice>
              <mc:Fallback>
                <p:oleObj name="CS ChemDraw Drawing" r:id="rId3" imgW="5007403" imgH="674834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5" y="5734050"/>
                        <a:ext cx="6049963" cy="814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1" name="Object 11">
            <a:extLst>
              <a:ext uri="{FF2B5EF4-FFF2-40B4-BE49-F238E27FC236}">
                <a16:creationId xmlns:a16="http://schemas.microsoft.com/office/drawing/2014/main" id="{96488786-8A5D-4F5F-970B-AF1426A2F2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836613"/>
          <a:ext cx="7058025" cy="1230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7" name="CS ChemDraw Drawing" r:id="rId5" imgW="5300019" imgH="923173" progId="ChemDraw.Document.6.0">
                  <p:embed/>
                </p:oleObj>
              </mc:Choice>
              <mc:Fallback>
                <p:oleObj name="CS ChemDraw Drawing" r:id="rId5" imgW="5300019" imgH="923173" progId="ChemDraw.Document.6.0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836613"/>
                        <a:ext cx="7058025" cy="1230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8492" name="Object 12">
            <a:extLst>
              <a:ext uri="{FF2B5EF4-FFF2-40B4-BE49-F238E27FC236}">
                <a16:creationId xmlns:a16="http://schemas.microsoft.com/office/drawing/2014/main" id="{A99F95C5-30EA-4453-B472-F4434ECE26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19250" y="2060575"/>
          <a:ext cx="6624638" cy="352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8588" name="CS ChemDraw Drawing" r:id="rId7" imgW="6104713" imgH="3250270" progId="ChemDraw.Document.6.0">
                  <p:embed/>
                </p:oleObj>
              </mc:Choice>
              <mc:Fallback>
                <p:oleObj name="CS ChemDraw Drawing" r:id="rId7" imgW="6104713" imgH="3250270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2060575"/>
                        <a:ext cx="6624638" cy="352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6BA9311-10C6-42F8-AAAC-FD8022591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63B59-2F9A-4B33-88AE-DFD0E23F998E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84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14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14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4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48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>
            <a:extLst>
              <a:ext uri="{FF2B5EF4-FFF2-40B4-BE49-F238E27FC236}">
                <a16:creationId xmlns:a16="http://schemas.microsoft.com/office/drawing/2014/main" id="{94EED84B-362E-436D-8C1F-A44BB77BC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8E8EB-B72A-4962-81EB-1CBECA059959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70AA6B-755C-465C-942A-83CCF8ED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9BACF2-62EE-44B3-90F1-9083B508CF69}" type="datetime11">
              <a:rPr lang="zh-CN" altLang="en-US" smtClean="0"/>
              <a:t>12:34:10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06AA32-C358-4ABC-8EB2-EADFDB674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717032"/>
            <a:ext cx="6714492" cy="23482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AA4B61B-BF08-4726-A1CB-D0C770021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709" y="1052736"/>
            <a:ext cx="5868581" cy="187220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7703" name="Object 7">
            <a:extLst>
              <a:ext uri="{FF2B5EF4-FFF2-40B4-BE49-F238E27FC236}">
                <a16:creationId xmlns:a16="http://schemas.microsoft.com/office/drawing/2014/main" id="{B582E8C1-FDA9-4DAA-827C-4A35E556FB0E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989263" y="620713"/>
          <a:ext cx="2085975" cy="796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8" name="CS ChemDraw Drawing" r:id="rId3" imgW="1720333" imgH="657828" progId="ChemDraw.Document.6.0">
                  <p:embed/>
                </p:oleObj>
              </mc:Choice>
              <mc:Fallback>
                <p:oleObj name="CS ChemDraw Drawing" r:id="rId3" imgW="1720333" imgH="657828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9263" y="620713"/>
                        <a:ext cx="2085975" cy="796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5" name="Object 9">
            <a:extLst>
              <a:ext uri="{FF2B5EF4-FFF2-40B4-BE49-F238E27FC236}">
                <a16:creationId xmlns:a16="http://schemas.microsoft.com/office/drawing/2014/main" id="{B8159C12-5BA5-4B69-9AF0-E4D4120F920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979613" y="2636838"/>
          <a:ext cx="4752975" cy="1379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39" name="CS ChemDraw Drawing" r:id="rId5" imgW="4183004" imgH="1214161" progId="ChemDraw.Document.6.0">
                  <p:embed/>
                </p:oleObj>
              </mc:Choice>
              <mc:Fallback>
                <p:oleObj name="CS ChemDraw Drawing" r:id="rId5" imgW="4183004" imgH="1214161" progId="ChemDraw.Document.6.0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2636838"/>
                        <a:ext cx="4752975" cy="1379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08" name="Object 12">
            <a:extLst>
              <a:ext uri="{FF2B5EF4-FFF2-40B4-BE49-F238E27FC236}">
                <a16:creationId xmlns:a16="http://schemas.microsoft.com/office/drawing/2014/main" id="{892E61F0-35E5-469E-A233-26CB1FC2E58A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154210459"/>
              </p:ext>
            </p:extLst>
          </p:nvPr>
        </p:nvGraphicFramePr>
        <p:xfrm>
          <a:off x="1476375" y="4077072"/>
          <a:ext cx="5292725" cy="1349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0" name="CS ChemDraw Drawing" r:id="rId7" imgW="4757438" imgH="1212812" progId="ChemDraw.Document.6.0">
                  <p:embed/>
                </p:oleObj>
              </mc:Choice>
              <mc:Fallback>
                <p:oleObj name="CS ChemDraw Drawing" r:id="rId7" imgW="4757438" imgH="1212812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4077072"/>
                        <a:ext cx="5292725" cy="1349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7711" name="Object 15">
            <a:extLst>
              <a:ext uri="{FF2B5EF4-FFF2-40B4-BE49-F238E27FC236}">
                <a16:creationId xmlns:a16="http://schemas.microsoft.com/office/drawing/2014/main" id="{B7F5CE21-ADD9-44E3-A77E-727A1275C421}"/>
              </a:ext>
            </a:extLst>
          </p:cNvPr>
          <p:cNvGraphicFramePr>
            <a:graphicFrameLocks noGrp="1" noChangeAspect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796544759"/>
              </p:ext>
            </p:extLst>
          </p:nvPr>
        </p:nvGraphicFramePr>
        <p:xfrm>
          <a:off x="1477963" y="5443910"/>
          <a:ext cx="5540375" cy="1366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7841" name="CS ChemDraw Drawing" r:id="rId9" imgW="4922102" imgH="1214431" progId="ChemDraw.Document.6.0">
                  <p:embed/>
                </p:oleObj>
              </mc:Choice>
              <mc:Fallback>
                <p:oleObj name="CS ChemDraw Drawing" r:id="rId9" imgW="4922102" imgH="1214431" progId="ChemDraw.Document.6.0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7963" y="5443910"/>
                        <a:ext cx="5540375" cy="1366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灯片编号占位符 8">
            <a:extLst>
              <a:ext uri="{FF2B5EF4-FFF2-40B4-BE49-F238E27FC236}">
                <a16:creationId xmlns:a16="http://schemas.microsoft.com/office/drawing/2014/main" id="{09D3B263-B0E6-4B48-A8AF-FFDE6A192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4C0DE-DBD5-4BF8-94A4-6397B34A3E9E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57700" name="Rectangle 4">
            <a:extLst>
              <a:ext uri="{FF2B5EF4-FFF2-40B4-BE49-F238E27FC236}">
                <a16:creationId xmlns:a16="http://schemas.microsoft.com/office/drawing/2014/main" id="{D617CBDD-5967-404D-96F7-EE6389609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975" y="44450"/>
            <a:ext cx="43926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zh-CN" altLang="en-US" sz="2800" b="1">
                <a:ea typeface="楷体" panose="02010609060101010101" pitchFamily="49" charset="-122"/>
                <a:cs typeface="Arial" panose="020B0604020202020204" pitchFamily="34" charset="0"/>
              </a:rPr>
              <a:t>五、其它杂环化合物</a:t>
            </a:r>
          </a:p>
        </p:txBody>
      </p:sp>
      <p:sp>
        <p:nvSpPr>
          <p:cNvPr id="157701" name="Rectangle 5">
            <a:extLst>
              <a:ext uri="{FF2B5EF4-FFF2-40B4-BE49-F238E27FC236}">
                <a16:creationId xmlns:a16="http://schemas.microsoft.com/office/drawing/2014/main" id="{9EBF8A0E-6166-4AF6-8332-A574079AD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406525"/>
            <a:ext cx="8208963" cy="1230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b="1" dirty="0">
                <a:ea typeface="楷体" panose="02010609060101010101" pitchFamily="49" charset="-122"/>
                <a:cs typeface="Arial" panose="020B0604020202020204" pitchFamily="34" charset="0"/>
              </a:rPr>
              <a:t>     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具有弱碱性，嘧啶环本身不存在于自然界。但其衍生物广泛分布于动植物体内。是组成核酸的重要部分，嘧啶的羟基、氨基衍生物在核酸内称为</a:t>
            </a:r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——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碱基。有三种形式：</a:t>
            </a:r>
          </a:p>
        </p:txBody>
      </p:sp>
      <p:sp>
        <p:nvSpPr>
          <p:cNvPr id="157702" name="Rectangle 6">
            <a:extLst>
              <a:ext uri="{FF2B5EF4-FFF2-40B4-BE49-F238E27FC236}">
                <a16:creationId xmlns:a16="http://schemas.microsoft.com/office/drawing/2014/main" id="{FCB63E9C-8300-4A9E-A002-AABCC69E2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11350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1.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嘧啶</a:t>
            </a:r>
            <a:endParaRPr kumimoji="1"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D803714-B911-46D6-ACF1-C91935815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0AEF5-2E8D-44A1-8CFA-4EB75E6142EB}" type="datetime11">
              <a:rPr lang="zh-CN" altLang="en-US" smtClean="0"/>
              <a:t>12:34:10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7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3" dur="500"/>
                                        <p:tgtEl>
                                          <p:spTgt spid="157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6" dur="500"/>
                                        <p:tgtEl>
                                          <p:spTgt spid="157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1" dur="500"/>
                                        <p:tgtEl>
                                          <p:spTgt spid="157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26" dur="500"/>
                                        <p:tgtEl>
                                          <p:spTgt spid="15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1" dur="500"/>
                                        <p:tgtEl>
                                          <p:spTgt spid="157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36" dur="500"/>
                                        <p:tgtEl>
                                          <p:spTgt spid="15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7700" grpId="0"/>
      <p:bldP spid="157701" grpId="0"/>
      <p:bldP spid="15770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848" name="Object 8">
            <a:extLst>
              <a:ext uri="{FF2B5EF4-FFF2-40B4-BE49-F238E27FC236}">
                <a16:creationId xmlns:a16="http://schemas.microsoft.com/office/drawing/2014/main" id="{3DA445AD-EB42-43A0-A37E-68FA964F3AD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555875" y="476250"/>
          <a:ext cx="3744913" cy="159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7" name="CS ChemDraw Drawing" r:id="rId3" imgW="2942355" imgH="1253841" progId="ChemDraw.Document.6.0">
                  <p:embed/>
                </p:oleObj>
              </mc:Choice>
              <mc:Fallback>
                <p:oleObj name="CS ChemDraw Drawing" r:id="rId3" imgW="2942355" imgH="1253841" progId="ChemDraw.Document.6.0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5875" y="476250"/>
                        <a:ext cx="3744913" cy="159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54" name="Object 14">
            <a:extLst>
              <a:ext uri="{FF2B5EF4-FFF2-40B4-BE49-F238E27FC236}">
                <a16:creationId xmlns:a16="http://schemas.microsoft.com/office/drawing/2014/main" id="{CDB7A607-0D5C-436C-A693-9B503B586616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5084763"/>
          <a:ext cx="4824412" cy="1246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8" name="CS ChemDraw Drawing" r:id="rId5" imgW="3704669" imgH="956645" progId="ChemDraw.Document.6.0">
                  <p:embed/>
                </p:oleObj>
              </mc:Choice>
              <mc:Fallback>
                <p:oleObj name="CS ChemDraw Drawing" r:id="rId5" imgW="3704669" imgH="956645" progId="ChemDraw.Document.6.0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5084763"/>
                        <a:ext cx="4824412" cy="12461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灯片编号占位符 6">
            <a:extLst>
              <a:ext uri="{FF2B5EF4-FFF2-40B4-BE49-F238E27FC236}">
                <a16:creationId xmlns:a16="http://schemas.microsoft.com/office/drawing/2014/main" id="{B3667155-405B-4EF2-8370-ECB4675DA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C7C8A6-BD66-4690-84DA-4849D3F0D554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63844" name="Rectangle 4">
            <a:extLst>
              <a:ext uri="{FF2B5EF4-FFF2-40B4-BE49-F238E27FC236}">
                <a16:creationId xmlns:a16="http://schemas.microsoft.com/office/drawing/2014/main" id="{3A84CD2D-B69E-4120-9390-1BBBD23663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620713"/>
            <a:ext cx="11318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2.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嘌呤</a:t>
            </a:r>
            <a:endParaRPr kumimoji="1" lang="zh-CN" altLang="en-US" sz="2400" b="1"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63847" name="Rectangle 7">
            <a:extLst>
              <a:ext uri="{FF2B5EF4-FFF2-40B4-BE49-F238E27FC236}">
                <a16:creationId xmlns:a16="http://schemas.microsoft.com/office/drawing/2014/main" id="{73F792A3-B924-4641-AD28-71C2B1777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060575"/>
            <a:ext cx="81359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纯嘌呤环在自然界不存在，嘌呤的衍生物广泛存在于动植物体内。</a:t>
            </a:r>
          </a:p>
        </p:txBody>
      </p:sp>
      <p:sp>
        <p:nvSpPr>
          <p:cNvPr id="163849" name="Rectangle 9">
            <a:extLst>
              <a:ext uri="{FF2B5EF4-FFF2-40B4-BE49-F238E27FC236}">
                <a16:creationId xmlns:a16="http://schemas.microsoft.com/office/drawing/2014/main" id="{3D8AD22B-4672-4465-8913-AC8ED8EDA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997200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     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水溶液呈中性，但可与碱或酸反应成盐。其羟基和氨基衍生物是组成核酸的碱基。</a:t>
            </a:r>
          </a:p>
        </p:txBody>
      </p:sp>
      <p:sp>
        <p:nvSpPr>
          <p:cNvPr id="163850" name="Rectangle 10">
            <a:extLst>
              <a:ext uri="{FF2B5EF4-FFF2-40B4-BE49-F238E27FC236}">
                <a16:creationId xmlns:a16="http://schemas.microsoft.com/office/drawing/2014/main" id="{1E4C90DC-1283-4E66-A014-AB29971765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4005263"/>
            <a:ext cx="79914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(1)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尿酸   存在于鸟类及爬虫类的排泄物中，含量很多，人尿中也含少量。</a:t>
            </a:r>
            <a:r>
              <a:rPr kumimoji="1" lang="zh-CN" altLang="en-US"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68CCC5-7AA6-40C1-9234-1A5ECE392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E1E2BF-B1F2-451E-921F-7079B066DCFC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0" dur="500"/>
                                        <p:tgtEl>
                                          <p:spTgt spid="163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163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0" dur="500"/>
                                        <p:tgtEl>
                                          <p:spTgt spid="163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5" dur="500"/>
                                        <p:tgtEl>
                                          <p:spTgt spid="163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63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/>
      <p:bldP spid="163847" grpId="0"/>
      <p:bldP spid="163849" grpId="0"/>
      <p:bldP spid="16385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101" name="Object 13">
            <a:extLst>
              <a:ext uri="{FF2B5EF4-FFF2-40B4-BE49-F238E27FC236}">
                <a16:creationId xmlns:a16="http://schemas.microsoft.com/office/drawing/2014/main" id="{2F12E137-3FB9-4DC2-83A9-C7934A0DC6E2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51152271"/>
              </p:ext>
            </p:extLst>
          </p:nvPr>
        </p:nvGraphicFramePr>
        <p:xfrm>
          <a:off x="1396139" y="4231322"/>
          <a:ext cx="6351722" cy="171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7" name="CS ChemDraw Drawing" r:id="rId3" imgW="5490597" imgH="1482475" progId="ChemDraw.Document.6.0">
                  <p:embed/>
                </p:oleObj>
              </mc:Choice>
              <mc:Fallback>
                <p:oleObj name="CS ChemDraw Drawing" r:id="rId3" imgW="5490597" imgH="1482475" progId="ChemDraw.Document.6.0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6139" y="4231322"/>
                        <a:ext cx="6351722" cy="171520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4" name="Object 16">
            <a:extLst>
              <a:ext uri="{FF2B5EF4-FFF2-40B4-BE49-F238E27FC236}">
                <a16:creationId xmlns:a16="http://schemas.microsoft.com/office/drawing/2014/main" id="{1CFA5755-33FD-465A-A4F4-885CBF35321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979613" y="1125538"/>
          <a:ext cx="4464050" cy="1287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168" name="CS ChemDraw Drawing" r:id="rId5" imgW="3352666" imgH="967442" progId="ChemDraw.Document.6.0">
                  <p:embed/>
                </p:oleObj>
              </mc:Choice>
              <mc:Fallback>
                <p:oleObj name="CS ChemDraw Drawing" r:id="rId5" imgW="3352666" imgH="967442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9613" y="1125538"/>
                        <a:ext cx="4464050" cy="12874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灯片编号占位符 6">
            <a:extLst>
              <a:ext uri="{FF2B5EF4-FFF2-40B4-BE49-F238E27FC236}">
                <a16:creationId xmlns:a16="http://schemas.microsoft.com/office/drawing/2014/main" id="{3303CAA1-2890-4DD0-97FB-938249CAF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F04E9-40BF-4A26-8F85-5599FC99A936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89093" name="Rectangle 5">
            <a:extLst>
              <a:ext uri="{FF2B5EF4-FFF2-40B4-BE49-F238E27FC236}">
                <a16:creationId xmlns:a16="http://schemas.microsoft.com/office/drawing/2014/main" id="{DB313707-10E6-4895-8041-B63C3B9E1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2819400"/>
            <a:ext cx="8001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just"/>
            <a:r>
              <a:rPr kumimoji="1" lang="en-US" altLang="zh-CN" sz="2400" b="1"/>
              <a:t>(3)</a:t>
            </a:r>
            <a:r>
              <a:rPr kumimoji="1" lang="en-US" altLang="zh-CN" b="1"/>
              <a:t>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咖啡碱、茶碱和可可碱   三者都是黄嘌呤的甲基衍生物，存在于茶叶、咖啡和可可中，它们有兴奋中枢作用，其中以咖啡碱的作用最强。</a:t>
            </a:r>
          </a:p>
        </p:txBody>
      </p:sp>
      <p:sp>
        <p:nvSpPr>
          <p:cNvPr id="89100" name="Rectangle 12">
            <a:extLst>
              <a:ext uri="{FF2B5EF4-FFF2-40B4-BE49-F238E27FC236}">
                <a16:creationId xmlns:a16="http://schemas.microsoft.com/office/drawing/2014/main" id="{5AB8475E-6547-4800-B022-62ECE2A0D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484188"/>
            <a:ext cx="6610350" cy="420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None/>
            </a:pPr>
            <a:r>
              <a:rPr kumimoji="1" lang="en-US" altLang="zh-CN" sz="2400" b="1"/>
              <a:t>(2)</a:t>
            </a:r>
            <a:r>
              <a:rPr kumimoji="1" lang="en-US" altLang="zh-CN" b="1"/>
              <a:t>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黄嘌呤  存在于茶叶及动植物组织和人尿中。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6F5A81-F0B1-4D50-AD6F-9DED81EA7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BE6707-013A-4C60-8E85-D6605B293F4D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89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" dur="500"/>
                                        <p:tgtEl>
                                          <p:spTgt spid="89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89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89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3" grpId="0"/>
      <p:bldP spid="89100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0119" name="Object 7">
            <a:extLst>
              <a:ext uri="{FF2B5EF4-FFF2-40B4-BE49-F238E27FC236}">
                <a16:creationId xmlns:a16="http://schemas.microsoft.com/office/drawing/2014/main" id="{8B96A6AF-D417-41FF-BDC7-56DF26FA159A}"/>
              </a:ext>
            </a:extLst>
          </p:cNvPr>
          <p:cNvGraphicFramePr>
            <a:graphicFrameLocks noGrp="1" noChangeAspect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08429932"/>
              </p:ext>
            </p:extLst>
          </p:nvPr>
        </p:nvGraphicFramePr>
        <p:xfrm>
          <a:off x="1687513" y="1700213"/>
          <a:ext cx="6049962" cy="1471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1" name="CS ChemDraw Drawing" r:id="rId3" imgW="4340524" imgH="1056059" progId="ChemDraw.Document.6.0">
                  <p:embed/>
                </p:oleObj>
              </mc:Choice>
              <mc:Fallback>
                <p:oleObj name="CS ChemDraw Drawing" r:id="rId3" imgW="4340524" imgH="1056059" progId="ChemDraw.Document.6.0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7513" y="1700213"/>
                        <a:ext cx="6049962" cy="1471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0124" name="Object 12">
            <a:extLst>
              <a:ext uri="{FF2B5EF4-FFF2-40B4-BE49-F238E27FC236}">
                <a16:creationId xmlns:a16="http://schemas.microsoft.com/office/drawing/2014/main" id="{87EED97D-7766-4266-A232-2169F039C2E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31913" y="3860800"/>
          <a:ext cx="6335712" cy="1322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92" name="CS ChemDraw Drawing" r:id="rId5" imgW="4752849" imgH="991736" progId="ChemDraw.Document.6.0">
                  <p:embed/>
                </p:oleObj>
              </mc:Choice>
              <mc:Fallback>
                <p:oleObj name="CS ChemDraw Drawing" r:id="rId5" imgW="4752849" imgH="991736" progId="ChemDraw.Document.6.0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3860800"/>
                        <a:ext cx="6335712" cy="13223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69BA275-50D4-406E-B840-A0C9FD1E7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323F74-55AC-49A5-B89B-C033F3DD7AFB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90117" name="Rectangle 5">
            <a:extLst>
              <a:ext uri="{FF2B5EF4-FFF2-40B4-BE49-F238E27FC236}">
                <a16:creationId xmlns:a16="http://schemas.microsoft.com/office/drawing/2014/main" id="{1D270500-AA4D-4ADF-85D3-E69CAB0E9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550" y="692150"/>
            <a:ext cx="7085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400" b="1"/>
              <a:t>(4)</a:t>
            </a:r>
            <a:r>
              <a:rPr kumimoji="1" lang="en-US" altLang="zh-CN" b="1"/>
              <a:t> </a:t>
            </a:r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腺嘌呤和鸟嘌呤    是核蛋白中的两种重要碱基。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E838F2-5D9F-4712-9647-F3F72D8F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CA3B2C-8EB2-4890-9123-9AD2A4CD1E0F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90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90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90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C425188D-3BF8-4A4C-B0A0-927160B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34E-81DD-4DEB-97E1-FE76035BCC90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75778" name="Text Box 2">
            <a:extLst>
              <a:ext uri="{FF2B5EF4-FFF2-40B4-BE49-F238E27FC236}">
                <a16:creationId xmlns:a16="http://schemas.microsoft.com/office/drawing/2014/main" id="{42347F0F-45D1-4470-A9B3-8EF35364BB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4213" y="765175"/>
            <a:ext cx="3124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一、分类</a:t>
            </a:r>
          </a:p>
        </p:txBody>
      </p:sp>
      <p:sp>
        <p:nvSpPr>
          <p:cNvPr id="75780" name="Text Box 4">
            <a:extLst>
              <a:ext uri="{FF2B5EF4-FFF2-40B4-BE49-F238E27FC236}">
                <a16:creationId xmlns:a16="http://schemas.microsoft.com/office/drawing/2014/main" id="{13120C31-B44A-4695-8447-AA9D80F46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9975" y="260350"/>
            <a:ext cx="56356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33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 b="1" dirty="0"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第一节 杂环化合物的分类和命名</a:t>
            </a:r>
            <a:r>
              <a:rPr kumimoji="1" lang="zh-CN" altLang="en-US" sz="2800" b="1" dirty="0">
                <a:latin typeface="宋体" panose="02010600030101010101" pitchFamily="2" charset="-122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75781" name="Object 5">
            <a:extLst>
              <a:ext uri="{FF2B5EF4-FFF2-40B4-BE49-F238E27FC236}">
                <a16:creationId xmlns:a16="http://schemas.microsoft.com/office/drawing/2014/main" id="{0B283E10-6B71-4386-8087-B4A4648ED5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244796"/>
              </p:ext>
            </p:extLst>
          </p:nvPr>
        </p:nvGraphicFramePr>
        <p:xfrm>
          <a:off x="1060450" y="1340768"/>
          <a:ext cx="7023100" cy="433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3095" name="CS ChemDraw Drawing" r:id="rId4" imgW="5358323" imgH="3303604" progId="ChemDraw.Document.6.0">
                  <p:embed/>
                </p:oleObj>
              </mc:Choice>
              <mc:Fallback>
                <p:oleObj name="CS ChemDraw Drawing" r:id="rId4" imgW="5358323" imgH="3303604" progId="ChemDraw.Document.6.0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0450" y="1340768"/>
                        <a:ext cx="7023100" cy="433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文本框 11">
            <a:extLst>
              <a:ext uri="{FF2B5EF4-FFF2-40B4-BE49-F238E27FC236}">
                <a16:creationId xmlns:a16="http://schemas.microsoft.com/office/drawing/2014/main" id="{1F4AA52D-B5FA-4963-BD55-D7587DC33090}"/>
              </a:ext>
            </a:extLst>
          </p:cNvPr>
          <p:cNvSpPr txBox="1"/>
          <p:nvPr/>
        </p:nvSpPr>
        <p:spPr>
          <a:xfrm>
            <a:off x="1520081" y="5879657"/>
            <a:ext cx="6103838" cy="426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Bef>
                <a:spcPts val="900"/>
              </a:spcBef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按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杂原子类型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：含</a:t>
            </a:r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杂环、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杂环、含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杂环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……</a:t>
            </a:r>
            <a:endParaRPr lang="zh-CN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30D416B-7EB9-4B87-9F05-40B7A0DC9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2E58-6ABA-4358-BAF5-53DF148A34A4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5" dur="5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autoUpdateAnimBg="0"/>
      <p:bldP spid="7578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C425188D-3BF8-4A4C-B0A0-927160B0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FE134E-81DD-4DEB-97E1-FE76035BCC90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5782" name="Rectangle 6">
            <a:extLst>
              <a:ext uri="{FF2B5EF4-FFF2-40B4-BE49-F238E27FC236}">
                <a16:creationId xmlns:a16="http://schemas.microsoft.com/office/drawing/2014/main" id="{D951A019-DFEE-45BE-B20F-559DC2D97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27211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二、命名</a:t>
            </a:r>
          </a:p>
        </p:txBody>
      </p:sp>
      <p:sp>
        <p:nvSpPr>
          <p:cNvPr id="75783" name="Text Box 7">
            <a:extLst>
              <a:ext uri="{FF2B5EF4-FFF2-40B4-BE49-F238E27FC236}">
                <a16:creationId xmlns:a16="http://schemas.microsoft.com/office/drawing/2014/main" id="{2D1DF69F-1011-4197-A627-A965E3D981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6172"/>
            <a:ext cx="554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 音译法：在同音汉字左边 </a:t>
            </a: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+ 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口字。</a:t>
            </a:r>
          </a:p>
        </p:txBody>
      </p:sp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id="{3ABEE039-E076-42AD-B3A4-DA8A950D543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84987"/>
              </p:ext>
            </p:extLst>
          </p:nvPr>
        </p:nvGraphicFramePr>
        <p:xfrm>
          <a:off x="1692274" y="1905894"/>
          <a:ext cx="5759450" cy="1454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5" name="CS ChemDraw Drawing" r:id="rId3" imgW="3817234" imgH="964203" progId="ChemDraw.Document.6.0">
                  <p:embed/>
                </p:oleObj>
              </mc:Choice>
              <mc:Fallback>
                <p:oleObj name="CS ChemDraw Drawing" r:id="rId3" imgW="3817234" imgH="964203" progId="ChemDraw.Document.6.0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id="{3ABEE039-E076-42AD-B3A4-DA8A950D543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2274" y="1905894"/>
                        <a:ext cx="5759450" cy="1454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22">
            <a:extLst>
              <a:ext uri="{FF2B5EF4-FFF2-40B4-BE49-F238E27FC236}">
                <a16:creationId xmlns:a16="http://schemas.microsoft.com/office/drawing/2014/main" id="{8CFA54DA-10F2-4759-A800-1D039B0E14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3492745"/>
              </p:ext>
            </p:extLst>
          </p:nvPr>
        </p:nvGraphicFramePr>
        <p:xfrm>
          <a:off x="2185058" y="4210150"/>
          <a:ext cx="4773883" cy="17391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6" name="CS ChemDraw Drawing" r:id="rId5" imgW="2811780" imgH="1024140" progId="ChemDraw.Document.6.0">
                  <p:embed/>
                </p:oleObj>
              </mc:Choice>
              <mc:Fallback>
                <p:oleObj name="CS ChemDraw Drawing" r:id="rId5" imgW="2811780" imgH="1024140" progId="ChemDraw.Document.6.0">
                  <p:embed/>
                  <p:pic>
                    <p:nvPicPr>
                      <p:cNvPr id="8214" name="Object 22">
                        <a:extLst>
                          <a:ext uri="{FF2B5EF4-FFF2-40B4-BE49-F238E27FC236}">
                            <a16:creationId xmlns:a16="http://schemas.microsoft.com/office/drawing/2014/main" id="{9F5E6537-80A6-490D-8E65-B93FAC3CA9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5058" y="4210150"/>
                        <a:ext cx="4773883" cy="173913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48C2BA-CE44-4588-AB7A-84F06141F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F5296-D569-4157-AEDE-5D9263BB1999}" type="datetime11">
              <a:rPr lang="zh-CN" altLang="en-US" smtClean="0"/>
              <a:t>12:34:10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4672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57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2" grpId="0"/>
      <p:bldP spid="75783" grpId="0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6068D119-3E9A-4016-B673-3786902B2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CBD225-BB35-4D6C-9557-76E33FAD0B94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8202" name="Text Box 10">
            <a:extLst>
              <a:ext uri="{FF2B5EF4-FFF2-40B4-BE49-F238E27FC236}">
                <a16:creationId xmlns:a16="http://schemas.microsoft.com/office/drawing/2014/main" id="{C02A1A02-BC5A-4AAA-BB4C-D9FD589B2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260648"/>
            <a:ext cx="6324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400" b="1"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kumimoji="1"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、 杂环及环上取代基的编号</a:t>
            </a:r>
          </a:p>
        </p:txBody>
      </p:sp>
      <p:sp>
        <p:nvSpPr>
          <p:cNvPr id="8204" name="Text Box 12">
            <a:extLst>
              <a:ext uri="{FF2B5EF4-FFF2-40B4-BE49-F238E27FC236}">
                <a16:creationId xmlns:a16="http://schemas.microsoft.com/office/drawing/2014/main" id="{8D05F058-78DA-42B5-B6C6-B661D4F12C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992791"/>
            <a:ext cx="7391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母体中杂环的编号：</a:t>
            </a:r>
            <a:r>
              <a:rPr kumimoji="1"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杂原子的编号为</a:t>
            </a:r>
            <a:r>
              <a:rPr kumimoji="1" lang="en-US" altLang="zh-CN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kumimoji="1" lang="zh-CN" altLang="en-US" sz="2400" b="1" dirty="0">
                <a:solidFill>
                  <a:srgbClr val="008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kumimoji="1" lang="zh-CN" altLang="en-US" sz="2400" b="1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212" name="Text Box 20">
            <a:extLst>
              <a:ext uri="{FF2B5EF4-FFF2-40B4-BE49-F238E27FC236}">
                <a16:creationId xmlns:a16="http://schemas.microsoft.com/office/drawing/2014/main" id="{87751F8E-DA93-4E25-90A9-B9DDA7F37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557636"/>
            <a:ext cx="7239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400" b="1">
                <a:solidFill>
                  <a:srgbClr val="000000"/>
                </a:solidFill>
                <a:latin typeface="宋体" panose="02010600030101010101" pitchFamily="2" charset="-122"/>
                <a:ea typeface="楷体" panose="02010609060101010101" pitchFamily="49" charset="-122"/>
                <a:cs typeface="Arial" panose="020B0604020202020204" pitchFamily="34" charset="0"/>
              </a:rPr>
              <a:t>杂原子邻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位的碳原子也可依次用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α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β</a:t>
            </a:r>
            <a:r>
              <a:rPr kumimoji="1" lang="zh-CN" altLang="en-US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i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γ</a:t>
            </a:r>
            <a:r>
              <a:rPr kumimoji="1" lang="en-US" altLang="zh-CN" sz="2400" b="1">
                <a:solidFill>
                  <a:srgbClr val="000000"/>
                </a:solidFill>
                <a:ea typeface="楷体" panose="02010609060101010101" pitchFamily="49" charset="-122"/>
                <a:cs typeface="Arial" panose="020B0604020202020204" pitchFamily="34" charset="0"/>
              </a:rPr>
              <a:t>…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编号。</a:t>
            </a:r>
            <a:endParaRPr kumimoji="1" lang="zh-CN" altLang="en-US" sz="2400" b="1">
              <a:solidFill>
                <a:srgbClr val="000000"/>
              </a:solidFill>
              <a:latin typeface="宋体" panose="02010600030101010101" pitchFamily="2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graphicFrame>
        <p:nvGraphicFramePr>
          <p:cNvPr id="8215" name="Object 23">
            <a:extLst>
              <a:ext uri="{FF2B5EF4-FFF2-40B4-BE49-F238E27FC236}">
                <a16:creationId xmlns:a16="http://schemas.microsoft.com/office/drawing/2014/main" id="{DC66AD7D-F36D-4701-8D42-F52ECB5C23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3604084"/>
              </p:ext>
            </p:extLst>
          </p:nvPr>
        </p:nvGraphicFramePr>
        <p:xfrm>
          <a:off x="827088" y="2421236"/>
          <a:ext cx="7561262" cy="180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0" name="CS ChemDraw Drawing" r:id="rId3" imgW="5415824" imgH="1295141" progId="ChemDraw.Document.6.0">
                  <p:embed/>
                </p:oleObj>
              </mc:Choice>
              <mc:Fallback>
                <p:oleObj name="CS ChemDraw Drawing" r:id="rId3" imgW="5415824" imgH="1295141" progId="ChemDraw.Document.6.0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2421236"/>
                        <a:ext cx="7561262" cy="180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20">
            <a:extLst>
              <a:ext uri="{FF2B5EF4-FFF2-40B4-BE49-F238E27FC236}">
                <a16:creationId xmlns:a16="http://schemas.microsoft.com/office/drawing/2014/main" id="{9E5B1FB2-8B9E-4514-B493-422F0CD54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516" y="4869160"/>
            <a:ext cx="8712968" cy="1379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266700" indent="-266700"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环上含多个相同杂原子时，编号时应使杂原子所在的位次最小；</a:t>
            </a:r>
          </a:p>
          <a:p>
            <a:pPr marL="0" indent="0" eaLnBrk="1" hangingPunct="1">
              <a:lnSpc>
                <a:spcPct val="120000"/>
              </a:lnSpc>
              <a:spcBef>
                <a:spcPts val="0"/>
              </a:spcBef>
              <a:buClrTx/>
              <a:buSzTx/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环上有不同杂原子时，按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O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、</a:t>
            </a:r>
            <a:r>
              <a:rPr kumimoji="1"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N</a:t>
            </a: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次序编号；</a:t>
            </a:r>
            <a:endParaRPr kumimoji="1"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kumimoji="1"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环上连有不同的取代基时，其编号按次序规则和最低系列。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1420500-7428-4197-A374-489261BDD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356D2-C24A-4353-B7BE-7735DDB7320B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20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8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8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02" grpId="0" build="p" autoUpdateAnimBg="0"/>
      <p:bldP spid="8204" grpId="0" autoUpdateAnimBg="0"/>
      <p:bldP spid="8212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>
            <a:extLst>
              <a:ext uri="{FF2B5EF4-FFF2-40B4-BE49-F238E27FC236}">
                <a16:creationId xmlns:a16="http://schemas.microsoft.com/office/drawing/2014/main" id="{FE114B2B-01EF-4412-B4A4-7AFA8EFE6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D58B0-E32C-46FB-A0E3-F772FB1BA6BB}" type="slidenum">
              <a:rPr lang="en-US" altLang="zh-CN"/>
              <a:pPr/>
              <a:t>7</a:t>
            </a:fld>
            <a:endParaRPr lang="en-US" altLang="zh-CN"/>
          </a:p>
        </p:txBody>
      </p:sp>
      <p:graphicFrame>
        <p:nvGraphicFramePr>
          <p:cNvPr id="10256" name="Object 16">
            <a:extLst>
              <a:ext uri="{FF2B5EF4-FFF2-40B4-BE49-F238E27FC236}">
                <a16:creationId xmlns:a16="http://schemas.microsoft.com/office/drawing/2014/main" id="{1F3124E3-72A7-4376-99FC-EB357AFAEB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6054758"/>
              </p:ext>
            </p:extLst>
          </p:nvPr>
        </p:nvGraphicFramePr>
        <p:xfrm>
          <a:off x="1134434" y="548680"/>
          <a:ext cx="6875131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5" name="CS ChemDraw Drawing" r:id="rId3" imgW="4314195" imgH="949086" progId="ChemDraw.Document.6.0">
                  <p:embed/>
                </p:oleObj>
              </mc:Choice>
              <mc:Fallback>
                <p:oleObj name="CS ChemDraw Drawing" r:id="rId3" imgW="4314195" imgH="949086" progId="ChemDraw.Document.6.0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4434" y="548680"/>
                        <a:ext cx="6875131" cy="151216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Object 17">
            <a:extLst>
              <a:ext uri="{FF2B5EF4-FFF2-40B4-BE49-F238E27FC236}">
                <a16:creationId xmlns:a16="http://schemas.microsoft.com/office/drawing/2014/main" id="{A0D0EBAB-3214-4455-A86C-5C517D95D1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0060631"/>
              </p:ext>
            </p:extLst>
          </p:nvPr>
        </p:nvGraphicFramePr>
        <p:xfrm>
          <a:off x="439083" y="2771985"/>
          <a:ext cx="8265832" cy="143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6" name="CS ChemDraw Drawing" r:id="rId5" imgW="5089735" imgH="883493" progId="ChemDraw.Document.6.0">
                  <p:embed/>
                </p:oleObj>
              </mc:Choice>
              <mc:Fallback>
                <p:oleObj name="CS ChemDraw Drawing" r:id="rId5" imgW="5089735" imgH="883493" progId="ChemDraw.Document.6.0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083" y="2771985"/>
                        <a:ext cx="8265832" cy="1436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8" name="Object 18">
            <a:extLst>
              <a:ext uri="{FF2B5EF4-FFF2-40B4-BE49-F238E27FC236}">
                <a16:creationId xmlns:a16="http://schemas.microsoft.com/office/drawing/2014/main" id="{E62A2FFB-9210-4EC9-A58C-45CDD95FA81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365716"/>
              </p:ext>
            </p:extLst>
          </p:nvPr>
        </p:nvGraphicFramePr>
        <p:xfrm>
          <a:off x="2135913" y="5075931"/>
          <a:ext cx="4872172" cy="123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7" name="CS ChemDraw Drawing" r:id="rId7" imgW="2695630" imgH="682392" progId="ChemDraw.Document.6.0">
                  <p:embed/>
                </p:oleObj>
              </mc:Choice>
              <mc:Fallback>
                <p:oleObj name="CS ChemDraw Drawing" r:id="rId7" imgW="2695630" imgH="682392" progId="ChemDraw.Document.6.0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5913" y="5075931"/>
                        <a:ext cx="4872172" cy="123338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C6997F3-C8FA-4A39-BB49-EB92B533F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4EEF2-3EAA-484A-A44F-E5F61051B9C0}" type="datetime11">
              <a:rPr lang="zh-CN" altLang="en-US" smtClean="0"/>
              <a:t>12:34:10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6">
            <a:extLst>
              <a:ext uri="{FF2B5EF4-FFF2-40B4-BE49-F238E27FC236}">
                <a16:creationId xmlns:a16="http://schemas.microsoft.com/office/drawing/2014/main" id="{93AC5A8E-F62C-4304-96E5-EE6098B47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0A9710-CCC2-4D14-8C4C-0BA6F5790632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98306" name="Rectangle 2">
            <a:extLst>
              <a:ext uri="{FF2B5EF4-FFF2-40B4-BE49-F238E27FC236}">
                <a16:creationId xmlns:a16="http://schemas.microsoft.com/office/drawing/2014/main" id="{ABF1298E-63D2-4868-8583-6754BA4EA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1628800"/>
            <a:ext cx="7308850" cy="427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1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、富电子体系</a:t>
            </a:r>
            <a:r>
              <a:rPr lang="en-US" altLang="zh-CN" sz="2200" b="1" dirty="0">
                <a:ea typeface="楷体" panose="02010609060101010101" pitchFamily="49" charset="-122"/>
                <a:cs typeface="Arial" panose="020B0604020202020204" pitchFamily="34" charset="0"/>
              </a:rPr>
              <a:t>—</a:t>
            </a:r>
            <a:r>
              <a:rPr lang="zh-CN" altLang="en-US" sz="2200" b="1" dirty="0">
                <a:ea typeface="楷体" panose="02010609060101010101" pitchFamily="49" charset="-122"/>
                <a:cs typeface="Arial" panose="020B0604020202020204" pitchFamily="34" charset="0"/>
              </a:rPr>
              <a:t>五元杂环</a:t>
            </a:r>
          </a:p>
        </p:txBody>
      </p:sp>
      <p:sp>
        <p:nvSpPr>
          <p:cNvPr id="98313" name="Rectangle 9">
            <a:extLst>
              <a:ext uri="{FF2B5EF4-FFF2-40B4-BE49-F238E27FC236}">
                <a16:creationId xmlns:a16="http://schemas.microsoft.com/office/drawing/2014/main" id="{DC408E31-F014-4B64-A4A9-9B991D3CF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74" y="2221994"/>
            <a:ext cx="8573852" cy="1822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典型的物质：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吡咯、呋喃、噻吩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环原子为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sp</a:t>
            </a:r>
            <a:r>
              <a:rPr lang="en-US" altLang="zh-CN" sz="2400" b="1" baseline="30000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杂化，平面结构，杂原子提供一对</a:t>
            </a:r>
            <a:r>
              <a:rPr lang="en-US" altLang="zh-CN" sz="2400" b="1" i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p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电子，参与大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Π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键的组成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，整个杂环形成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5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中心</a:t>
            </a:r>
            <a:r>
              <a:rPr lang="en-US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6</a:t>
            </a:r>
            <a:r>
              <a:rPr lang="zh-CN" altLang="en-US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电子的共轭体系。</a:t>
            </a:r>
            <a:endParaRPr lang="en-US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  <a:p>
            <a:pPr marL="457200" indent="-457200">
              <a:lnSpc>
                <a:spcPct val="120000"/>
              </a:lnSpc>
              <a:buAutoNum type="alphaUcPeriod"/>
            </a:pP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符合</a:t>
            </a:r>
            <a:r>
              <a:rPr lang="el-GR" altLang="zh-CN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4n+2</a:t>
            </a:r>
            <a:r>
              <a:rPr lang="zh-CN" altLang="el-GR" sz="2400" b="1" dirty="0">
                <a:latin typeface="Times New Roman" panose="02020603050405020304" pitchFamily="18" charset="0"/>
                <a:ea typeface="楷体" panose="02010609060101010101" pitchFamily="49" charset="-122"/>
                <a:cs typeface="Arial" panose="020B0604020202020204" pitchFamily="34" charset="0"/>
              </a:rPr>
              <a:t>的休克尔规则。因此，具有芳香性。</a:t>
            </a:r>
            <a:endParaRPr lang="el-GR" altLang="zh-CN" sz="2400" b="1" dirty="0">
              <a:latin typeface="Times New Roman" panose="02020603050405020304" pitchFamily="18" charset="0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8314" name="Rectangle 10">
            <a:extLst>
              <a:ext uri="{FF2B5EF4-FFF2-40B4-BE49-F238E27FC236}">
                <a16:creationId xmlns:a16="http://schemas.microsoft.com/office/drawing/2014/main" id="{98C10725-ED17-44E6-B3C9-5563D74EA3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1037416"/>
            <a:ext cx="323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400" b="1">
                <a:ea typeface="楷体" panose="02010609060101010101" pitchFamily="49" charset="-122"/>
                <a:cs typeface="Arial" panose="020B0604020202020204" pitchFamily="34" charset="0"/>
              </a:rPr>
              <a:t>一、杂环化合物的结构</a:t>
            </a:r>
          </a:p>
        </p:txBody>
      </p:sp>
      <p:sp>
        <p:nvSpPr>
          <p:cNvPr id="98323" name="Rectangle 19">
            <a:extLst>
              <a:ext uri="{FF2B5EF4-FFF2-40B4-BE49-F238E27FC236}">
                <a16:creationId xmlns:a16="http://schemas.microsoft.com/office/drawing/2014/main" id="{8B567051-2550-4151-909E-B6D690B26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5875" y="260648"/>
            <a:ext cx="41941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zh-CN" altLang="en-US" sz="2800" b="1" dirty="0">
                <a:ea typeface="楷体" panose="02010609060101010101" pitchFamily="49" charset="-122"/>
                <a:cs typeface="Arial" panose="020B0604020202020204" pitchFamily="34" charset="0"/>
              </a:rPr>
              <a:t>第二节 杂环化合物的性质</a:t>
            </a:r>
          </a:p>
        </p:txBody>
      </p:sp>
      <p:grpSp>
        <p:nvGrpSpPr>
          <p:cNvPr id="17" name="Group 43">
            <a:extLst>
              <a:ext uri="{FF2B5EF4-FFF2-40B4-BE49-F238E27FC236}">
                <a16:creationId xmlns:a16="http://schemas.microsoft.com/office/drawing/2014/main" id="{A53A37EA-F701-47B4-93FF-DC4A9491AD57}"/>
              </a:ext>
            </a:extLst>
          </p:cNvPr>
          <p:cNvGrpSpPr>
            <a:grpSpLocks/>
          </p:cNvGrpSpPr>
          <p:nvPr/>
        </p:nvGrpSpPr>
        <p:grpSpPr bwMode="auto">
          <a:xfrm>
            <a:off x="3893268" y="4286143"/>
            <a:ext cx="4063108" cy="1828800"/>
            <a:chOff x="1680" y="2640"/>
            <a:chExt cx="1488" cy="1152"/>
          </a:xfrm>
        </p:grpSpPr>
        <p:sp>
          <p:nvSpPr>
            <p:cNvPr id="18" name="AutoShape 39">
              <a:extLst>
                <a:ext uri="{FF2B5EF4-FFF2-40B4-BE49-F238E27FC236}">
                  <a16:creationId xmlns:a16="http://schemas.microsoft.com/office/drawing/2014/main" id="{62C7E231-BC62-4E12-9682-3B358EB3D9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0" y="2640"/>
              <a:ext cx="1488" cy="1152"/>
            </a:xfrm>
            <a:prstGeom prst="roundRect">
              <a:avLst>
                <a:gd name="adj" fmla="val 5417"/>
              </a:avLst>
            </a:prstGeom>
            <a:solidFill>
              <a:srgbClr val="99CCFF">
                <a:alpha val="12157"/>
              </a:srgbClr>
            </a:solidFill>
            <a:ln w="38100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1800">
                <a:latin typeface="Arial" panose="020B0604020202020204" pitchFamily="34" charset="0"/>
              </a:endParaRPr>
            </a:p>
          </p:txBody>
        </p:sp>
        <p:sp>
          <p:nvSpPr>
            <p:cNvPr id="19" name="Text Box 40">
              <a:extLst>
                <a:ext uri="{FF2B5EF4-FFF2-40B4-BE49-F238E27FC236}">
                  <a16:creationId xmlns:a16="http://schemas.microsoft.com/office/drawing/2014/main" id="{F5170592-2604-4D51-8506-F60D69EA44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2688"/>
              <a:ext cx="1350" cy="10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BD0D9"/>
                </a:buClr>
                <a:buSzPct val="95000"/>
                <a:buFont typeface="Wingdings 2" panose="05020102010507070707" pitchFamily="18" charset="2"/>
                <a:buChar char=""/>
                <a:defRPr sz="26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SzPct val="85000"/>
                <a:buFont typeface="Wingdings 2" panose="05020102010507070707" pitchFamily="18" charset="2"/>
                <a:buChar char=""/>
                <a:defRPr sz="24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70000"/>
                <a:buFont typeface="Wingdings 2" panose="05020102010507070707" pitchFamily="18" charset="2"/>
                <a:buChar char=""/>
                <a:defRPr sz="21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rgbClr val="0BD0D9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10CF9B"/>
                </a:buClr>
                <a:buSzPct val="65000"/>
                <a:buFont typeface="Wingdings 2" panose="05020102010507070707" pitchFamily="18" charset="2"/>
                <a:buChar char=""/>
                <a:defRPr sz="2000">
                  <a:solidFill>
                    <a:schemeClr val="tx1"/>
                  </a:solidFill>
                  <a:latin typeface="Constantia" panose="02030602050306030303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sp</a:t>
              </a:r>
              <a:r>
                <a:rPr lang="en-US" altLang="zh-CN" sz="1800" b="1" baseline="30000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杂化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每个杂原子给出</a:t>
              </a:r>
              <a:r>
                <a:rPr lang="en-US" altLang="zh-CN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2</a:t>
              </a: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个电子参与共轭</a:t>
              </a: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五元杂环具有芳香性</a:t>
              </a:r>
              <a:endParaRPr lang="en-US" altLang="zh-CN" sz="1800" b="1" dirty="0">
                <a:solidFill>
                  <a:schemeClr val="accent1"/>
                </a:solidFill>
                <a:latin typeface="Arial" panose="020B0604020202020204" pitchFamily="34" charset="0"/>
                <a:ea typeface="黑体" panose="02010609060101010101" pitchFamily="49" charset="-122"/>
              </a:endParaRPr>
            </a:p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1800" b="1" dirty="0">
                  <a:solidFill>
                    <a:schemeClr val="accent1"/>
                  </a:solidFill>
                  <a:latin typeface="Arial" panose="020B0604020202020204" pitchFamily="34" charset="0"/>
                  <a:ea typeface="黑体" panose="02010609060101010101" pitchFamily="49" charset="-122"/>
                </a:rPr>
                <a:t>五元杂环是富电子体系</a:t>
              </a:r>
            </a:p>
          </p:txBody>
        </p:sp>
      </p:grp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9D6D21-19D0-451B-8B1F-02969951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5C4C5-396C-41EB-9143-B52EC1913035}" type="datetime11">
              <a:rPr lang="zh-CN" altLang="en-US" smtClean="0"/>
              <a:t>12:34:10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21154E8-4AB0-440F-A8C1-ABAB1C14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4044737"/>
            <a:ext cx="2692541" cy="2311613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8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" dur="500"/>
                                        <p:tgtEl>
                                          <p:spTgt spid="9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9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98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98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3" dur="500"/>
                                        <p:tgtEl>
                                          <p:spTgt spid="98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6" grpId="0"/>
      <p:bldP spid="98314" grpId="0"/>
      <p:bldP spid="9832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Box 8">
            <a:extLst>
              <a:ext uri="{FF2B5EF4-FFF2-40B4-BE49-F238E27FC236}">
                <a16:creationId xmlns:a16="http://schemas.microsoft.com/office/drawing/2014/main" id="{206C4F7E-B6EC-4150-818F-688FD8CD36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532" y="3456164"/>
            <a:ext cx="8424935" cy="27091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1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15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由于环中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杂原子电负性较大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，对碳有吸电子的诱导效应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(-I)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，而杂原子上的孤对电子，对整个环又有给电子的共轭效应</a:t>
            </a:r>
            <a:r>
              <a:rPr lang="en-US" altLang="zh-CN" b="1" dirty="0">
                <a:solidFill>
                  <a:srgbClr val="33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(P-π)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，结果使杂环中碳原子的电子密度相对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比苯中碳原子的高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，尤其是杂原子的邻位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(α-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因此称为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富电子的芳杂环，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亲电取代反应比苯容易，取代多发生在</a:t>
            </a:r>
            <a:r>
              <a:rPr kumimoji="1"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α-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位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。其电子密度的变化情况类似于</a:t>
            </a:r>
            <a:r>
              <a:rPr kumimoji="1"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苯胺</a:t>
            </a:r>
            <a:r>
              <a:rPr kumimoji="1"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</a:p>
        </p:txBody>
      </p:sp>
      <p:graphicFrame>
        <p:nvGraphicFramePr>
          <p:cNvPr id="10" name="Object 18">
            <a:extLst>
              <a:ext uri="{FF2B5EF4-FFF2-40B4-BE49-F238E27FC236}">
                <a16:creationId xmlns:a16="http://schemas.microsoft.com/office/drawing/2014/main" id="{E823D3EE-FC1C-47BB-9839-4E83BA452B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49887655"/>
              </p:ext>
            </p:extLst>
          </p:nvPr>
        </p:nvGraphicFramePr>
        <p:xfrm>
          <a:off x="1907704" y="764704"/>
          <a:ext cx="3221411" cy="21602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6164" name="CS ChemDraw Drawing" r:id="rId3" imgW="2296387" imgH="1540511" progId="ChemDraw.Document.6.0">
                  <p:embed/>
                </p:oleObj>
              </mc:Choice>
              <mc:Fallback>
                <p:oleObj name="CS ChemDraw Drawing" r:id="rId3" imgW="2296387" imgH="1540511" progId="ChemDraw.Document.6.0">
                  <p:embed/>
                  <p:pic>
                    <p:nvPicPr>
                      <p:cNvPr id="98322" name="Object 18">
                        <a:extLst>
                          <a:ext uri="{FF2B5EF4-FFF2-40B4-BE49-F238E27FC236}">
                            <a16:creationId xmlns:a16="http://schemas.microsoft.com/office/drawing/2014/main" id="{51B14FC8-FA58-4F0C-B77F-C1FD93644CA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7704" y="764704"/>
                        <a:ext cx="3221411" cy="21602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0995350-222A-4291-A399-3FAB0E0C6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9CD2C-C1CC-4C17-8F21-973DA77C0851}" type="datetime11">
              <a:rPr lang="zh-CN" altLang="en-US" smtClean="0"/>
              <a:t>12:34:10</a:t>
            </a:fld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4414F3E-C6B1-4CE2-AA29-B547B0AA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5537E-BE7C-475A-986F-9C239BBAE14C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6" name="Rectangle 24">
            <a:extLst>
              <a:ext uri="{FF2B5EF4-FFF2-40B4-BE49-F238E27FC236}">
                <a16:creationId xmlns:a16="http://schemas.microsoft.com/office/drawing/2014/main" id="{802323FA-962A-42C8-BA30-E1F16C7BC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080" y="1490881"/>
            <a:ext cx="17286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α-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碳上电子云密度最高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4670</TotalTime>
  <Words>1826</Words>
  <Application>Microsoft Office PowerPoint</Application>
  <PresentationFormat>全屏显示(4:3)</PresentationFormat>
  <Paragraphs>192</Paragraphs>
  <Slides>37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9" baseType="lpstr">
      <vt:lpstr>宋体</vt:lpstr>
      <vt:lpstr>楷体</vt:lpstr>
      <vt:lpstr>等线</vt:lpstr>
      <vt:lpstr>等线 Light</vt:lpstr>
      <vt:lpstr>Arial</vt:lpstr>
      <vt:lpstr>Times New Roman</vt:lpstr>
      <vt:lpstr>Verdana</vt:lpstr>
      <vt:lpstr>Wingdings</vt:lpstr>
      <vt:lpstr>Wingdings 2</vt:lpstr>
      <vt:lpstr>自定义设计方案</vt:lpstr>
      <vt:lpstr>CS ChemDraw Drawing</vt:lpstr>
      <vt:lpstr>Document</vt:lpstr>
      <vt:lpstr>Chapter    11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4. 吡啶环系的亲核取代反应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dupl</dc:creator>
  <cp:lastModifiedBy>du pengli</cp:lastModifiedBy>
  <cp:revision>130</cp:revision>
  <dcterms:created xsi:type="dcterms:W3CDTF">2002-12-16T06:02:13Z</dcterms:created>
  <dcterms:modified xsi:type="dcterms:W3CDTF">2023-05-29T04:45:16Z</dcterms:modified>
</cp:coreProperties>
</file>