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89"/>
  </p:notesMasterIdLst>
  <p:sldIdLst>
    <p:sldId id="316" r:id="rId3"/>
    <p:sldId id="320" r:id="rId4"/>
    <p:sldId id="319" r:id="rId5"/>
    <p:sldId id="327" r:id="rId6"/>
    <p:sldId id="387" r:id="rId7"/>
    <p:sldId id="323" r:id="rId8"/>
    <p:sldId id="381" r:id="rId9"/>
    <p:sldId id="321" r:id="rId10"/>
    <p:sldId id="324" r:id="rId11"/>
    <p:sldId id="388" r:id="rId12"/>
    <p:sldId id="329" r:id="rId13"/>
    <p:sldId id="293" r:id="rId14"/>
    <p:sldId id="331" r:id="rId15"/>
    <p:sldId id="372" r:id="rId16"/>
    <p:sldId id="294" r:id="rId17"/>
    <p:sldId id="282" r:id="rId18"/>
    <p:sldId id="391" r:id="rId19"/>
    <p:sldId id="465" r:id="rId20"/>
    <p:sldId id="337" r:id="rId21"/>
    <p:sldId id="338" r:id="rId22"/>
    <p:sldId id="339" r:id="rId23"/>
    <p:sldId id="467" r:id="rId24"/>
    <p:sldId id="341" r:id="rId25"/>
    <p:sldId id="332" r:id="rId26"/>
    <p:sldId id="305" r:id="rId27"/>
    <p:sldId id="342" r:id="rId28"/>
    <p:sldId id="344" r:id="rId29"/>
    <p:sldId id="468" r:id="rId30"/>
    <p:sldId id="310" r:id="rId31"/>
    <p:sldId id="345" r:id="rId32"/>
    <p:sldId id="346" r:id="rId33"/>
    <p:sldId id="347" r:id="rId34"/>
    <p:sldId id="348" r:id="rId35"/>
    <p:sldId id="349" r:id="rId36"/>
    <p:sldId id="350" r:id="rId37"/>
    <p:sldId id="351" r:id="rId38"/>
    <p:sldId id="353" r:id="rId39"/>
    <p:sldId id="314" r:id="rId40"/>
    <p:sldId id="315" r:id="rId41"/>
    <p:sldId id="334" r:id="rId42"/>
    <p:sldId id="397" r:id="rId43"/>
    <p:sldId id="398" r:id="rId44"/>
    <p:sldId id="360" r:id="rId45"/>
    <p:sldId id="400" r:id="rId46"/>
    <p:sldId id="401" r:id="rId47"/>
    <p:sldId id="469" r:id="rId48"/>
    <p:sldId id="402" r:id="rId49"/>
    <p:sldId id="291" r:id="rId50"/>
    <p:sldId id="478" r:id="rId51"/>
    <p:sldId id="285" r:id="rId52"/>
    <p:sldId id="404" r:id="rId53"/>
    <p:sldId id="405" r:id="rId54"/>
    <p:sldId id="406" r:id="rId55"/>
    <p:sldId id="407" r:id="rId56"/>
    <p:sldId id="408" r:id="rId57"/>
    <p:sldId id="409" r:id="rId58"/>
    <p:sldId id="410" r:id="rId59"/>
    <p:sldId id="411" r:id="rId60"/>
    <p:sldId id="412" r:id="rId61"/>
    <p:sldId id="413" r:id="rId62"/>
    <p:sldId id="414" r:id="rId63"/>
    <p:sldId id="415" r:id="rId64"/>
    <p:sldId id="416" r:id="rId65"/>
    <p:sldId id="417" r:id="rId66"/>
    <p:sldId id="418" r:id="rId67"/>
    <p:sldId id="427" r:id="rId68"/>
    <p:sldId id="428" r:id="rId69"/>
    <p:sldId id="479" r:id="rId70"/>
    <p:sldId id="480" r:id="rId71"/>
    <p:sldId id="431" r:id="rId72"/>
    <p:sldId id="432" r:id="rId73"/>
    <p:sldId id="434" r:id="rId74"/>
    <p:sldId id="435" r:id="rId75"/>
    <p:sldId id="437" r:id="rId76"/>
    <p:sldId id="438" r:id="rId77"/>
    <p:sldId id="442" r:id="rId78"/>
    <p:sldId id="444" r:id="rId79"/>
    <p:sldId id="447" r:id="rId80"/>
    <p:sldId id="449" r:id="rId81"/>
    <p:sldId id="450" r:id="rId82"/>
    <p:sldId id="453" r:id="rId83"/>
    <p:sldId id="455" r:id="rId84"/>
    <p:sldId id="456" r:id="rId85"/>
    <p:sldId id="464" r:id="rId86"/>
    <p:sldId id="459" r:id="rId87"/>
    <p:sldId id="460" r:id="rId88"/>
  </p:sldIdLst>
  <p:sldSz cx="9144000" cy="6858000" type="screen4x3"/>
  <p:notesSz cx="6858000" cy="9144000"/>
  <p:custDataLst>
    <p:tags r:id="rId90"/>
  </p:custDataLst>
  <p:defaultTextStyle>
    <a:defPPr>
      <a:defRPr lang="zh-CN"/>
    </a:defPPr>
    <a:lvl1pPr algn="l" rtl="0" eaLnBrk="0" fontAlgn="base" hangingPunct="0">
      <a:spcBef>
        <a:spcPct val="0"/>
      </a:spcBef>
      <a:spcAft>
        <a:spcPct val="0"/>
      </a:spcAft>
      <a:defRPr kumimoji="1" sz="2400" b="1" kern="1200">
        <a:solidFill>
          <a:schemeClr val="bg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2400" b="1" kern="1200">
        <a:solidFill>
          <a:schemeClr val="bg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2400" b="1" kern="1200">
        <a:solidFill>
          <a:schemeClr val="bg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2400" b="1" kern="1200">
        <a:solidFill>
          <a:schemeClr val="bg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2400" b="1" kern="1200">
        <a:solidFill>
          <a:schemeClr val="bg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2400" b="1" kern="1200">
        <a:solidFill>
          <a:schemeClr val="bg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2400" b="1" kern="1200">
        <a:solidFill>
          <a:schemeClr val="bg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2400" b="1" kern="1200">
        <a:solidFill>
          <a:schemeClr val="bg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2400" b="1" kern="1200">
        <a:solidFill>
          <a:schemeClr val="bg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993300"/>
    <a:srgbClr val="996633"/>
    <a:srgbClr val="FF0066"/>
    <a:srgbClr val="008000"/>
    <a:srgbClr val="CC6600"/>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94" autoAdjust="0"/>
    <p:restoredTop sz="99819" autoAdjust="0"/>
  </p:normalViewPr>
  <p:slideViewPr>
    <p:cSldViewPr showGuides="1">
      <p:cViewPr varScale="1">
        <p:scale>
          <a:sx n="90" d="100"/>
          <a:sy n="90" d="100"/>
        </p:scale>
        <p:origin x="651" y="6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2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ags" Target="tags/tag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 Id="rId4"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emf"/><Relationship Id="rId4" Type="http://schemas.openxmlformats.org/officeDocument/2006/relationships/image" Target="../media/image6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image" Target="../media/image71.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83.wmf"/><Relationship Id="rId1" Type="http://schemas.openxmlformats.org/officeDocument/2006/relationships/image" Target="../media/image82.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emf"/><Relationship Id="rId1" Type="http://schemas.openxmlformats.org/officeDocument/2006/relationships/image" Target="../media/image87.emf"/><Relationship Id="rId4" Type="http://schemas.openxmlformats.org/officeDocument/2006/relationships/image" Target="../media/image90.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image" Target="../media/image100.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image" Target="../media/image102.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08.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10.emf"/><Relationship Id="rId1" Type="http://schemas.openxmlformats.org/officeDocument/2006/relationships/image" Target="../media/image109.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12.emf"/><Relationship Id="rId1" Type="http://schemas.openxmlformats.org/officeDocument/2006/relationships/image" Target="../media/image11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image" Target="../media/image115.emf"/><Relationship Id="rId1" Type="http://schemas.openxmlformats.org/officeDocument/2006/relationships/image" Target="../media/image114.emf"/><Relationship Id="rId4" Type="http://schemas.openxmlformats.org/officeDocument/2006/relationships/image" Target="../media/image11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20.emf"/><Relationship Id="rId2" Type="http://schemas.openxmlformats.org/officeDocument/2006/relationships/image" Target="../media/image119.emf"/><Relationship Id="rId1" Type="http://schemas.openxmlformats.org/officeDocument/2006/relationships/image" Target="../media/image118.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21.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image" Target="../media/image123.emf"/><Relationship Id="rId1" Type="http://schemas.openxmlformats.org/officeDocument/2006/relationships/image" Target="../media/image122.e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28.e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30.emf"/><Relationship Id="rId1" Type="http://schemas.openxmlformats.org/officeDocument/2006/relationships/image" Target="../media/image129.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132.emf"/><Relationship Id="rId1" Type="http://schemas.openxmlformats.org/officeDocument/2006/relationships/image" Target="../media/image131.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image" Target="../media/image135.emf"/><Relationship Id="rId1" Type="http://schemas.openxmlformats.org/officeDocument/2006/relationships/image" Target="../media/image134.emf"/><Relationship Id="rId4" Type="http://schemas.openxmlformats.org/officeDocument/2006/relationships/image" Target="../media/image137.e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40.emf"/><Relationship Id="rId2" Type="http://schemas.openxmlformats.org/officeDocument/2006/relationships/image" Target="../media/image139.emf"/><Relationship Id="rId1" Type="http://schemas.openxmlformats.org/officeDocument/2006/relationships/image" Target="../media/image138.e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5" Type="http://schemas.openxmlformats.org/officeDocument/2006/relationships/image" Target="../media/image145.wmf"/><Relationship Id="rId4" Type="http://schemas.openxmlformats.org/officeDocument/2006/relationships/image" Target="../media/image14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e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52.emf"/><Relationship Id="rId1" Type="http://schemas.openxmlformats.org/officeDocument/2006/relationships/image" Target="../media/image15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53.e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56.emf"/><Relationship Id="rId2" Type="http://schemas.openxmlformats.org/officeDocument/2006/relationships/image" Target="../media/image155.emf"/><Relationship Id="rId1" Type="http://schemas.openxmlformats.org/officeDocument/2006/relationships/image" Target="../media/image154.emf"/><Relationship Id="rId4" Type="http://schemas.openxmlformats.org/officeDocument/2006/relationships/image" Target="../media/image157.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58.e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61.emf"/><Relationship Id="rId2" Type="http://schemas.openxmlformats.org/officeDocument/2006/relationships/image" Target="../media/image160.emf"/><Relationship Id="rId1" Type="http://schemas.openxmlformats.org/officeDocument/2006/relationships/image" Target="../media/image159.emf"/><Relationship Id="rId4" Type="http://schemas.openxmlformats.org/officeDocument/2006/relationships/image" Target="../media/image162.e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e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166.emf"/><Relationship Id="rId1" Type="http://schemas.openxmlformats.org/officeDocument/2006/relationships/image" Target="../media/image16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168.emf"/><Relationship Id="rId1" Type="http://schemas.openxmlformats.org/officeDocument/2006/relationships/image" Target="../media/image167.e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170.emf"/><Relationship Id="rId1" Type="http://schemas.openxmlformats.org/officeDocument/2006/relationships/image" Target="../media/image169.e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172.emf"/><Relationship Id="rId1" Type="http://schemas.openxmlformats.org/officeDocument/2006/relationships/image" Target="../media/image171.e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174.emf"/><Relationship Id="rId1" Type="http://schemas.openxmlformats.org/officeDocument/2006/relationships/image" Target="../media/image173.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75.e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177.emf"/><Relationship Id="rId1" Type="http://schemas.openxmlformats.org/officeDocument/2006/relationships/image" Target="../media/image176.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78.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79.emf"/></Relationships>
</file>

<file path=ppt/drawings/_rels/vmlDrawing78.vml.rels><?xml version="1.0" encoding="UTF-8" standalone="yes"?>
<Relationships xmlns="http://schemas.openxmlformats.org/package/2006/relationships"><Relationship Id="rId2" Type="http://schemas.openxmlformats.org/officeDocument/2006/relationships/image" Target="../media/image181.emf"/><Relationship Id="rId1" Type="http://schemas.openxmlformats.org/officeDocument/2006/relationships/image" Target="../media/image180.e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184.emf"/><Relationship Id="rId2" Type="http://schemas.openxmlformats.org/officeDocument/2006/relationships/image" Target="../media/image183.emf"/><Relationship Id="rId1" Type="http://schemas.openxmlformats.org/officeDocument/2006/relationships/image" Target="../media/image18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spcBef>
                <a:spcPct val="0"/>
              </a:spcBef>
              <a:defRPr sz="1200" b="0">
                <a:solidFill>
                  <a:schemeClr val="tx1"/>
                </a:solidFill>
                <a:ea typeface="宋体" panose="02010600030101010101" pitchFamily="2" charset="-122"/>
              </a:defRPr>
            </a:lvl1pPr>
          </a:lstStyle>
          <a:p>
            <a:pPr>
              <a:defRPr/>
            </a:pPr>
            <a:endParaRPr lang="en-US" altLang="zh-CN"/>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spcBef>
                <a:spcPct val="0"/>
              </a:spcBef>
              <a:defRPr sz="1200" b="0">
                <a:solidFill>
                  <a:schemeClr val="tx1"/>
                </a:solidFill>
                <a:ea typeface="宋体" panose="02010600030101010101" pitchFamily="2" charset="-122"/>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spcBef>
                <a:spcPct val="0"/>
              </a:spcBef>
              <a:defRPr sz="1200" b="0">
                <a:solidFill>
                  <a:schemeClr val="tx1"/>
                </a:solidFill>
                <a:ea typeface="宋体" panose="02010600030101010101" pitchFamily="2" charset="-122"/>
              </a:defRPr>
            </a:lvl1pPr>
          </a:lstStyle>
          <a:p>
            <a:pPr>
              <a:defRPr/>
            </a:pPr>
            <a:endParaRPr lang="en-US" altLang="zh-CN"/>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eaLnBrk="1" hangingPunct="1">
              <a:spcBef>
                <a:spcPct val="0"/>
              </a:spcBef>
              <a:defRPr sz="1200" b="0">
                <a:solidFill>
                  <a:schemeClr val="tx1"/>
                </a:solidFill>
                <a:ea typeface="宋体" panose="02010600030101010101" pitchFamily="2" charset="-122"/>
              </a:defRPr>
            </a:lvl1pPr>
          </a:lstStyle>
          <a:p>
            <a:pPr>
              <a:defRPr/>
            </a:pPr>
            <a:fld id="{50981419-691A-4A1B-8D3C-2D007B750D32}"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bg1"/>
                </a:solidFill>
                <a:latin typeface="Times New Roman" panose="02020603050405020304" pitchFamily="18" charset="0"/>
                <a:ea typeface="黑体" panose="02010609060101010101" pitchFamily="49" charset="-122"/>
              </a:defRPr>
            </a:lvl1pPr>
            <a:lvl2pPr marL="742950" indent="-285750">
              <a:defRPr kumimoji="1" sz="2400" b="1">
                <a:solidFill>
                  <a:schemeClr val="bg1"/>
                </a:solidFill>
                <a:latin typeface="Times New Roman" panose="02020603050405020304" pitchFamily="18" charset="0"/>
                <a:ea typeface="黑体" panose="02010609060101010101" pitchFamily="49" charset="-122"/>
              </a:defRPr>
            </a:lvl2pPr>
            <a:lvl3pPr marL="1143000" indent="-228600">
              <a:defRPr kumimoji="1" sz="2400" b="1">
                <a:solidFill>
                  <a:schemeClr val="bg1"/>
                </a:solidFill>
                <a:latin typeface="Times New Roman" panose="02020603050405020304" pitchFamily="18" charset="0"/>
                <a:ea typeface="黑体" panose="02010609060101010101" pitchFamily="49" charset="-122"/>
              </a:defRPr>
            </a:lvl3pPr>
            <a:lvl4pPr marL="1600200" indent="-228600">
              <a:defRPr kumimoji="1" sz="2400" b="1">
                <a:solidFill>
                  <a:schemeClr val="bg1"/>
                </a:solidFill>
                <a:latin typeface="Times New Roman" panose="02020603050405020304" pitchFamily="18" charset="0"/>
                <a:ea typeface="黑体" panose="02010609060101010101" pitchFamily="49" charset="-122"/>
              </a:defRPr>
            </a:lvl4pPr>
            <a:lvl5pPr marL="2057400" indent="-228600">
              <a:defRPr kumimoji="1" sz="2400" b="1">
                <a:solidFill>
                  <a:schemeClr val="bg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黑体" panose="02010609060101010101" pitchFamily="49" charset="-122"/>
              </a:defRPr>
            </a:lvl9pPr>
          </a:lstStyle>
          <a:p>
            <a:fld id="{B62BB5FF-7613-4C31-8F2C-A90169AE9D95}" type="slidenum">
              <a:rPr lang="en-US" altLang="zh-CN" sz="1200" b="0" smtClean="0">
                <a:solidFill>
                  <a:schemeClr val="tx1"/>
                </a:solidFill>
                <a:ea typeface="宋体" panose="02010600030101010101" pitchFamily="2" charset="-122"/>
              </a:rPr>
              <a:t>5</a:t>
            </a:fld>
            <a:endParaRPr lang="en-US" altLang="zh-CN" sz="1200" b="0">
              <a:solidFill>
                <a:schemeClr val="tx1"/>
              </a:solidFill>
              <a:ea typeface="宋体" panose="02010600030101010101" pitchFamily="2" charset="-122"/>
            </a:endParaRPr>
          </a:p>
        </p:txBody>
      </p:sp>
      <p:sp>
        <p:nvSpPr>
          <p:cNvPr id="11267" name="Rectangle 2"/>
          <p:cNvSpPr>
            <a:spLocks noGrp="1" noRot="1" noChangeAspect="1" noChangeArrowheads="1" noTextEdit="1"/>
          </p:cNvSpPr>
          <p:nvPr>
            <p:ph type="sldImg"/>
          </p:nvPr>
        </p:nvSpPr>
        <p:spPr/>
      </p:sp>
      <p:sp>
        <p:nvSpPr>
          <p:cNvPr id="1126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bg1"/>
                </a:solidFill>
                <a:latin typeface="Times New Roman" panose="02020603050405020304" pitchFamily="18" charset="0"/>
                <a:ea typeface="黑体" panose="02010609060101010101" pitchFamily="49" charset="-122"/>
              </a:defRPr>
            </a:lvl1pPr>
            <a:lvl2pPr marL="742950" indent="-285750">
              <a:defRPr kumimoji="1" sz="2400" b="1">
                <a:solidFill>
                  <a:schemeClr val="bg1"/>
                </a:solidFill>
                <a:latin typeface="Times New Roman" panose="02020603050405020304" pitchFamily="18" charset="0"/>
                <a:ea typeface="黑体" panose="02010609060101010101" pitchFamily="49" charset="-122"/>
              </a:defRPr>
            </a:lvl2pPr>
            <a:lvl3pPr marL="1143000" indent="-228600">
              <a:defRPr kumimoji="1" sz="2400" b="1">
                <a:solidFill>
                  <a:schemeClr val="bg1"/>
                </a:solidFill>
                <a:latin typeface="Times New Roman" panose="02020603050405020304" pitchFamily="18" charset="0"/>
                <a:ea typeface="黑体" panose="02010609060101010101" pitchFamily="49" charset="-122"/>
              </a:defRPr>
            </a:lvl3pPr>
            <a:lvl4pPr marL="1600200" indent="-228600">
              <a:defRPr kumimoji="1" sz="2400" b="1">
                <a:solidFill>
                  <a:schemeClr val="bg1"/>
                </a:solidFill>
                <a:latin typeface="Times New Roman" panose="02020603050405020304" pitchFamily="18" charset="0"/>
                <a:ea typeface="黑体" panose="02010609060101010101" pitchFamily="49" charset="-122"/>
              </a:defRPr>
            </a:lvl4pPr>
            <a:lvl5pPr marL="2057400" indent="-228600">
              <a:defRPr kumimoji="1" sz="2400" b="1">
                <a:solidFill>
                  <a:schemeClr val="bg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黑体" panose="02010609060101010101" pitchFamily="49" charset="-122"/>
              </a:defRPr>
            </a:lvl9pPr>
          </a:lstStyle>
          <a:p>
            <a:fld id="{8270EEF8-B5FE-4457-B201-90D10964706E}" type="slidenum">
              <a:rPr lang="en-US" altLang="zh-CN" sz="1200" b="0" smtClean="0">
                <a:solidFill>
                  <a:schemeClr val="tx1"/>
                </a:solidFill>
                <a:ea typeface="宋体" panose="02010600030101010101" pitchFamily="2" charset="-122"/>
              </a:rPr>
              <a:t>10</a:t>
            </a:fld>
            <a:endParaRPr lang="en-US" altLang="zh-CN" sz="1200" b="0">
              <a:solidFill>
                <a:schemeClr val="tx1"/>
              </a:solidFill>
              <a:ea typeface="宋体" panose="02010600030101010101" pitchFamily="2" charset="-122"/>
            </a:endParaRPr>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2149937-AB4A-44AB-85F2-FDF6F3F6E046}" type="slidenum">
              <a:rPr lang="en-US" altLang="zh-CN"/>
              <a:t>48</a:t>
            </a:fld>
            <a:endParaRPr lang="en-US" altLang="zh-CN"/>
          </a:p>
        </p:txBody>
      </p:sp>
      <p:sp>
        <p:nvSpPr>
          <p:cNvPr id="99330" name="Rectangle 2"/>
          <p:cNvSpPr>
            <a:spLocks noGrp="1" noRot="1" noChangeAspect="1" noChangeArrowheads="1" noTextEdit="1"/>
          </p:cNvSpPr>
          <p:nvPr>
            <p:ph type="sldImg"/>
          </p:nvPr>
        </p:nvSpPr>
        <p:spPr/>
      </p:sp>
      <p:sp>
        <p:nvSpPr>
          <p:cNvPr id="99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9F1E0F-00D4-464F-B327-98CEEAD5A36B}" type="slidenum">
              <a:rPr lang="en-US" altLang="zh-CN"/>
              <a:t>50</a:t>
            </a:fld>
            <a:endParaRPr lang="en-US" altLang="zh-CN"/>
          </a:p>
        </p:txBody>
      </p:sp>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6EA03A5B-C51C-42E7-921F-3E2705AA102E}" type="datetime11">
              <a:rPr lang="zh-CN" altLang="en-US" smtClean="0"/>
              <a:t>17:48:42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23368EE-2F72-4A56-B9F2-F7FC869A4CA6}"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A61360F3-DF68-40BB-946D-C8681AB50BE6}" type="datetime11">
              <a:rPr lang="zh-CN" altLang="en-US" smtClean="0"/>
              <a:t>17:48:43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CB7366C-F694-4137-9985-4593AAA2A949}"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3A744425-31EB-471D-913E-A4DECB72D451}" type="datetime11">
              <a:rPr lang="zh-CN" altLang="en-US" smtClean="0"/>
              <a:t>17:48:43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BCF0622-F651-4A18-A6CE-5497B9695DEB}"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Rectangle 4"/>
          <p:cNvSpPr>
            <a:spLocks noGrp="1" noChangeArrowheads="1"/>
          </p:cNvSpPr>
          <p:nvPr>
            <p:ph type="dt" sz="half" idx="10"/>
          </p:nvPr>
        </p:nvSpPr>
        <p:spPr/>
        <p:txBody>
          <a:bodyPr/>
          <a:lstStyle>
            <a:lvl1pPr>
              <a:defRPr/>
            </a:lvl1pPr>
          </a:lstStyle>
          <a:p>
            <a:pPr>
              <a:defRPr/>
            </a:pPr>
            <a:fld id="{ECBB25F1-DE1C-4803-88AB-3F95159775CB}" type="datetime11">
              <a:rPr lang="zh-CN" altLang="en-US" smtClean="0"/>
              <a:t>17:48:43</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46B882F1-CA8D-408A-AFE3-1CF61DD32BDE}" type="slidenum">
              <a:rPr lang="en-US" altLang="zh-CN"/>
              <a:t>‹#›</a:t>
            </a:fld>
            <a:endParaRPr lang="en-US" altLang="zh-CN"/>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p:txBody>
          <a:bodyPr/>
          <a:lstStyle>
            <a:lvl1pPr>
              <a:defRPr/>
            </a:lvl1pPr>
          </a:lstStyle>
          <a:p>
            <a:pPr>
              <a:defRPr/>
            </a:pPr>
            <a:fld id="{1A701387-B94F-4A6D-A05E-6BD080325946}" type="datetime11">
              <a:rPr lang="zh-CN" altLang="en-US" smtClean="0"/>
              <a:t>17:48:43</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B2FB838-82F3-4FDF-8DA7-FBF5200B964B}" type="slidenum">
              <a:rPr lang="en-US" altLang="zh-CN"/>
              <a:t>‹#›</a:t>
            </a:fld>
            <a:endParaRPr lang="en-US" altLang="zh-CN"/>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1625" y="685800"/>
            <a:ext cx="8540750" cy="1143000"/>
          </a:xfrm>
        </p:spPr>
        <p:txBody>
          <a:bodyPr/>
          <a:lstStyle/>
          <a:p>
            <a:r>
              <a:rPr lang="zh-CN" altLang="en-US"/>
              <a:t>单击此处编辑母版标题样式</a:t>
            </a:r>
          </a:p>
        </p:txBody>
      </p:sp>
      <p:sp>
        <p:nvSpPr>
          <p:cNvPr id="3" name="内容占位符 2"/>
          <p:cNvSpPr>
            <a:spLocks noGrp="1"/>
          </p:cNvSpPr>
          <p:nvPr>
            <p:ph sz="quarter" idx="1"/>
          </p:nvPr>
        </p:nvSpPr>
        <p:spPr>
          <a:xfrm>
            <a:off x="304800" y="19812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651375" y="19812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304800" y="40005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4651375" y="40005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p:txBody>
          <a:bodyPr/>
          <a:lstStyle>
            <a:lvl1pPr>
              <a:defRPr/>
            </a:lvl1pPr>
          </a:lstStyle>
          <a:p>
            <a:pPr>
              <a:defRPr/>
            </a:pPr>
            <a:fld id="{DB0DEC21-B0D0-4067-B885-C69ABC235CE2}" type="datetime11">
              <a:rPr lang="zh-CN" altLang="en-US" smtClean="0"/>
              <a:t>17:48:43</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7976C939-212E-40AD-A719-BCF6EDBB7CDB}" type="slidenum">
              <a:rPr lang="en-US" altLang="zh-CN"/>
              <a:t>‹#›</a:t>
            </a:fld>
            <a:endParaRPr lang="en-US" altLang="zh-CN"/>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651375" y="19812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651375" y="40005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Rectangle 4"/>
          <p:cNvSpPr>
            <a:spLocks noGrp="1" noChangeArrowheads="1"/>
          </p:cNvSpPr>
          <p:nvPr>
            <p:ph type="dt" sz="half" idx="10"/>
          </p:nvPr>
        </p:nvSpPr>
        <p:spPr/>
        <p:txBody>
          <a:bodyPr/>
          <a:lstStyle>
            <a:lvl1pPr>
              <a:defRPr/>
            </a:lvl1pPr>
          </a:lstStyle>
          <a:p>
            <a:pPr>
              <a:defRPr/>
            </a:pPr>
            <a:fld id="{9BE9A130-9371-4FCC-BF64-96C93415C909}" type="datetime11">
              <a:rPr lang="zh-CN" altLang="en-US" smtClean="0"/>
              <a:t>17:48:43</a:t>
            </a:fld>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F2234EF1-73FC-442B-A925-F1C321EF9E68}" type="slidenum">
              <a:rPr lang="en-US" altLang="zh-CN"/>
              <a:t>‹#›</a:t>
            </a:fld>
            <a:endParaRPr lang="en-US" altLang="zh-CN"/>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1E25A809-2036-4743-96E1-25D11CC60700}" type="datetime11">
              <a:rPr lang="zh-CN" altLang="en-US" smtClean="0"/>
              <a:t>17:48:43</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0E6308C-F199-4D1F-AA0C-78986286E9E5}" type="slidenum">
              <a:rPr lang="en-US" altLang="zh-CN"/>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A2C64F5C-B6F8-4427-AD1A-549CCE9FEB13}" type="datetime11">
              <a:rPr lang="zh-CN" altLang="en-US" smtClean="0"/>
              <a:t>17:48:43</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A2EA4E7-075C-4058-9A21-0C068CFEC66E}" type="slidenum">
              <a:rPr lang="en-US" altLang="zh-CN"/>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C1AB095C-B7B7-4A3B-8660-3475ABDE3B1D}" type="datetime11">
              <a:rPr lang="zh-CN" altLang="en-US" smtClean="0"/>
              <a:t>17:48:43</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E14585C-5ABF-46BD-AA93-238683960EAB}"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5555FEAF-076C-483F-A354-7FB7648366F0}" type="datetime11">
              <a:rPr lang="zh-CN" altLang="en-US" smtClean="0"/>
              <a:t>17:48:43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87DDE5D-7BF6-4228-9C60-635DE2944139}"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fld id="{4D1884F2-1464-4259-AC1B-CF07633A2296}" type="datetime11">
              <a:rPr lang="zh-CN" altLang="en-US" smtClean="0"/>
              <a:t>17:48:43</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4DF66A5-9252-4261-8CDC-D3489ED159A5}" type="slidenum">
              <a:rPr lang="en-US" altLang="zh-CN"/>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fld id="{724991A0-225A-4558-82DF-F3B95D626010}" type="datetime11">
              <a:rPr lang="zh-CN" altLang="en-US" smtClean="0"/>
              <a:t>17:48:43</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2831AF6-C1AB-4938-8894-C257C25DA1EC}" type="slidenum">
              <a:rPr lang="en-US" altLang="zh-CN"/>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2A129D1E-B0FF-4981-BC9F-4A6A81701ACD}" type="datetime11">
              <a:rPr lang="zh-CN" altLang="en-US" smtClean="0"/>
              <a:t>17:48:43</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F5A7CA3-6086-4EFF-87FD-1B137BE28385}" type="slidenum">
              <a:rPr lang="en-US" altLang="zh-CN"/>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F415236-9F59-452F-91A8-5F7D97D82FF0}" type="datetime11">
              <a:rPr lang="zh-CN" altLang="en-US" smtClean="0"/>
              <a:t>17:48:43</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1CCCE22-0B20-43DD-8D50-6F5AAF0C78FA}" type="slidenum">
              <a:rPr lang="en-US" altLang="zh-CN"/>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DCCCF546-0DFD-4317-94D6-F4E25DBE7BF2}" type="datetime11">
              <a:rPr lang="zh-CN" altLang="en-US" smtClean="0"/>
              <a:t>17:48:43</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667CE9-7050-49BB-BDB6-06AB377AAFAA}" type="slidenum">
              <a:rPr lang="en-US" altLang="zh-CN"/>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267484F9-E234-47B6-BC7F-C281890943DA}" type="datetime11">
              <a:rPr lang="zh-CN" altLang="en-US" smtClean="0"/>
              <a:t>17:48:43</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AF616A5-52D8-4016-8CEA-109260824BC4}" type="slidenum">
              <a:rPr lang="en-US" altLang="zh-CN"/>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131840B4-B08F-4ECD-891E-C17D1CD3C771}" type="datetime11">
              <a:rPr lang="zh-CN" altLang="en-US" smtClean="0"/>
              <a:t>17:48:43</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ECD78F9-452A-45AD-92B1-CB2CF81346DF}" type="slidenum">
              <a:rPr lang="en-US" altLang="zh-CN"/>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667DE827-33F4-44C6-AB40-887CDDA7B991}" type="datetime11">
              <a:rPr lang="zh-CN" altLang="en-US" smtClean="0"/>
              <a:t>17:48:43</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C131B8F-A241-4F1E-9C55-036E9412BD07}"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C2F41C9-44C3-4523-BAC1-2F305223C853}" type="datetime11">
              <a:rPr lang="zh-CN" altLang="en-US" smtClean="0"/>
              <a:t>17:48:43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C7239E9-A2CE-4DEE-8072-3659CFF47627}"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p:cNvSpPr>
            <a:spLocks noGrp="1"/>
          </p:cNvSpPr>
          <p:nvPr>
            <p:ph type="dt" sz="half" idx="10"/>
          </p:nvPr>
        </p:nvSpPr>
        <p:spPr/>
        <p:txBody>
          <a:bodyPr/>
          <a:lstStyle>
            <a:lvl1pPr>
              <a:defRPr/>
            </a:lvl1pPr>
          </a:lstStyle>
          <a:p>
            <a:pPr>
              <a:defRPr/>
            </a:pPr>
            <a:fld id="{06B4914F-BA78-4CB6-82B5-2A129AFCA55E}" type="datetime11">
              <a:rPr lang="zh-CN" altLang="en-US" smtClean="0"/>
              <a:t>17:48:43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D647F6-CBE5-4C2B-A791-61F4E259FC5F}"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3"/>
          <p:cNvSpPr>
            <a:spLocks noGrp="1"/>
          </p:cNvSpPr>
          <p:nvPr>
            <p:ph type="dt" sz="half" idx="10"/>
          </p:nvPr>
        </p:nvSpPr>
        <p:spPr/>
        <p:txBody>
          <a:bodyPr/>
          <a:lstStyle>
            <a:lvl1pPr>
              <a:defRPr/>
            </a:lvl1pPr>
          </a:lstStyle>
          <a:p>
            <a:pPr>
              <a:defRPr/>
            </a:pPr>
            <a:fld id="{4E1380F6-199C-485D-946C-42F256468DDA}" type="datetime11">
              <a:rPr lang="zh-CN" altLang="en-US" smtClean="0"/>
              <a:t>17:48:43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92D2060-C904-4030-8844-FD561F4CC1E3}"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68161C2-27F2-4D57-8A06-34928094A7E1}" type="datetime11">
              <a:rPr lang="zh-CN" altLang="en-US" smtClean="0"/>
              <a:t>17:48:43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24488B9-24DC-4CDA-8281-EDCF9DAF28D3}"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0DC9443-5318-4FB2-814B-EA37ED776E33}" type="datetime11">
              <a:rPr lang="zh-CN" altLang="en-US" smtClean="0"/>
              <a:t>17:48:43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EBC7694-C6C0-49D6-855B-71DF6E7CB550}"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623FBB9-F34D-48DD-979E-249C72A4C1C1}" type="datetime11">
              <a:rPr lang="zh-CN" altLang="en-US" smtClean="0"/>
              <a:t>17:48:43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0471EAE-EAE2-4388-B570-7E03A207A728}"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3BCD931-8A32-4161-8B3A-94199063430D}" type="datetime11">
              <a:rPr lang="zh-CN" altLang="en-US" smtClean="0"/>
              <a:t>17:48:43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B1090E5-464B-47C5-8DBC-560B2E80B1B7}"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9B36703F-B900-4A02-BDA6-F668B222E8AA}" type="datetime11">
              <a:rPr lang="zh-CN" altLang="en-US" smtClean="0"/>
              <a:t>17:48:42</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B32ED78A-1A0A-4DA9-83F9-06DFB5FECAB9}"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0278ED70-D336-4109-9EFB-7864CB630D23}" type="datetime11">
              <a:rPr lang="zh-CN" altLang="en-US" smtClean="0"/>
              <a:t>17:48:42</a:t>
            </a:fld>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D57C19E-F9D4-4F86-95F9-A3CDEBE1E90C}"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7.emf"/><Relationship Id="rId5" Type="http://schemas.openxmlformats.org/officeDocument/2006/relationships/oleObject" Target="../embeddings/oleObject16.bin"/><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0.emf"/><Relationship Id="rId5" Type="http://schemas.openxmlformats.org/officeDocument/2006/relationships/oleObject" Target="../embeddings/oleObject19.bin"/><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3.emf"/><Relationship Id="rId5" Type="http://schemas.openxmlformats.org/officeDocument/2006/relationships/oleObject" Target="../embeddings/oleObject22.bin"/><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7.emf"/><Relationship Id="rId5" Type="http://schemas.openxmlformats.org/officeDocument/2006/relationships/oleObject" Target="../embeddings/oleObject26.bin"/><Relationship Id="rId4" Type="http://schemas.openxmlformats.org/officeDocument/2006/relationships/image" Target="../media/image26.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8.wmf"/></Relationships>
</file>

<file path=ppt/slides/_rels/slide19.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0.emf"/><Relationship Id="rId5" Type="http://schemas.openxmlformats.org/officeDocument/2006/relationships/oleObject" Target="../embeddings/oleObject29.bin"/><Relationship Id="rId4" Type="http://schemas.openxmlformats.org/officeDocument/2006/relationships/image" Target="../media/image29.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3.emf"/><Relationship Id="rId5" Type="http://schemas.openxmlformats.org/officeDocument/2006/relationships/oleObject" Target="../embeddings/oleObject32.bin"/><Relationship Id="rId10" Type="http://schemas.openxmlformats.org/officeDocument/2006/relationships/image" Target="../media/image35.wmf"/><Relationship Id="rId4" Type="http://schemas.openxmlformats.org/officeDocument/2006/relationships/image" Target="../media/image32.emf"/><Relationship Id="rId9" Type="http://schemas.openxmlformats.org/officeDocument/2006/relationships/oleObject" Target="../embeddings/oleObject34.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7.wmf"/><Relationship Id="rId5" Type="http://schemas.openxmlformats.org/officeDocument/2006/relationships/oleObject" Target="../embeddings/oleObject36.bin"/><Relationship Id="rId4" Type="http://schemas.openxmlformats.org/officeDocument/2006/relationships/image" Target="../media/image36.wmf"/></Relationships>
</file>

<file path=ppt/slides/_rels/slide2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7.xml"/><Relationship Id="rId4" Type="http://schemas.openxmlformats.org/officeDocument/2006/relationships/image" Target="../media/image40.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4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3.wmf"/><Relationship Id="rId5" Type="http://schemas.openxmlformats.org/officeDocument/2006/relationships/oleObject" Target="../embeddings/oleObject39.bin"/><Relationship Id="rId4" Type="http://schemas.openxmlformats.org/officeDocument/2006/relationships/image" Target="../media/image4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4.wmf"/></Relationships>
</file>

<file path=ppt/slides/_rels/slide26.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6.wmf"/><Relationship Id="rId5" Type="http://schemas.openxmlformats.org/officeDocument/2006/relationships/oleObject" Target="../embeddings/oleObject42.bin"/><Relationship Id="rId4" Type="http://schemas.openxmlformats.org/officeDocument/2006/relationships/image" Target="../media/image4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49.wmf"/><Relationship Id="rId5" Type="http://schemas.openxmlformats.org/officeDocument/2006/relationships/oleObject" Target="../embeddings/oleObject45.bin"/><Relationship Id="rId4" Type="http://schemas.openxmlformats.org/officeDocument/2006/relationships/image" Target="../media/image48.emf"/></Relationships>
</file>

<file path=ppt/slides/_rels/slide28.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51.emf"/><Relationship Id="rId5" Type="http://schemas.openxmlformats.org/officeDocument/2006/relationships/oleObject" Target="../embeddings/oleObject47.bin"/><Relationship Id="rId4" Type="http://schemas.openxmlformats.org/officeDocument/2006/relationships/image" Target="../media/image50.emf"/></Relationships>
</file>

<file path=ppt/slides/_rels/slide29.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4.wmf"/><Relationship Id="rId5" Type="http://schemas.openxmlformats.org/officeDocument/2006/relationships/oleObject" Target="../embeddings/oleObject50.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5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58.emf"/><Relationship Id="rId5" Type="http://schemas.openxmlformats.org/officeDocument/2006/relationships/oleObject" Target="../embeddings/oleObject54.bin"/><Relationship Id="rId4" Type="http://schemas.openxmlformats.org/officeDocument/2006/relationships/image" Target="../media/image57.emf"/></Relationships>
</file>

<file path=ppt/slides/_rels/slide31.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60.emf"/><Relationship Id="rId5" Type="http://schemas.openxmlformats.org/officeDocument/2006/relationships/oleObject" Target="../embeddings/oleObject56.bin"/><Relationship Id="rId4" Type="http://schemas.openxmlformats.org/officeDocument/2006/relationships/image" Target="../media/image59.emf"/></Relationships>
</file>

<file path=ppt/slides/_rels/slide32.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63.emf"/><Relationship Id="rId5" Type="http://schemas.openxmlformats.org/officeDocument/2006/relationships/oleObject" Target="../embeddings/oleObject59.bin"/><Relationship Id="rId4" Type="http://schemas.openxmlformats.org/officeDocument/2006/relationships/image" Target="../media/image62.emf"/></Relationships>
</file>

<file path=ppt/slides/_rels/slide33.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66.emf"/><Relationship Id="rId5" Type="http://schemas.openxmlformats.org/officeDocument/2006/relationships/oleObject" Target="../embeddings/oleObject62.bin"/><Relationship Id="rId10" Type="http://schemas.openxmlformats.org/officeDocument/2006/relationships/image" Target="../media/image68.emf"/><Relationship Id="rId4" Type="http://schemas.openxmlformats.org/officeDocument/2006/relationships/image" Target="../media/image65.emf"/><Relationship Id="rId9" Type="http://schemas.openxmlformats.org/officeDocument/2006/relationships/oleObject" Target="../embeddings/oleObject64.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69.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2.xml"/><Relationship Id="rId1" Type="http://schemas.openxmlformats.org/officeDocument/2006/relationships/vmlDrawing" Target="../drawings/vmlDrawing30.vml"/><Relationship Id="rId4" Type="http://schemas.openxmlformats.org/officeDocument/2006/relationships/image" Target="../media/image70.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72.emf"/><Relationship Id="rId5" Type="http://schemas.openxmlformats.org/officeDocument/2006/relationships/oleObject" Target="../embeddings/oleObject68.bin"/><Relationship Id="rId4" Type="http://schemas.openxmlformats.org/officeDocument/2006/relationships/image" Target="../media/image71.emf"/></Relationships>
</file>

<file path=ppt/slides/_rels/slide38.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77.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74.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72.bin"/><Relationship Id="rId14" Type="http://schemas.openxmlformats.org/officeDocument/2006/relationships/image" Target="../media/image78.wmf"/></Relationships>
</file>

<file path=ppt/slides/_rels/slide39.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80.wmf"/><Relationship Id="rId5" Type="http://schemas.openxmlformats.org/officeDocument/2006/relationships/oleObject" Target="../embeddings/oleObject76.bin"/><Relationship Id="rId4" Type="http://schemas.openxmlformats.org/officeDocument/2006/relationships/image" Target="../media/image79.wmf"/></Relationships>
</file>

<file path=ppt/slides/_rels/slide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8" Type="http://schemas.openxmlformats.org/officeDocument/2006/relationships/image" Target="../media/image84.e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4.xml"/><Relationship Id="rId1" Type="http://schemas.openxmlformats.org/officeDocument/2006/relationships/vmlDrawing" Target="../drawings/vmlDrawing34.vml"/><Relationship Id="rId6" Type="http://schemas.openxmlformats.org/officeDocument/2006/relationships/image" Target="../media/image83.wmf"/><Relationship Id="rId5" Type="http://schemas.openxmlformats.org/officeDocument/2006/relationships/oleObject" Target="../embeddings/oleObject79.bin"/><Relationship Id="rId4" Type="http://schemas.openxmlformats.org/officeDocument/2006/relationships/image" Target="../media/image82.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86.emf"/><Relationship Id="rId5" Type="http://schemas.openxmlformats.org/officeDocument/2006/relationships/oleObject" Target="../embeddings/oleObject82.bin"/><Relationship Id="rId4" Type="http://schemas.openxmlformats.org/officeDocument/2006/relationships/image" Target="../media/image85.emf"/></Relationships>
</file>

<file path=ppt/slides/_rels/slide42.xml.rels><?xml version="1.0" encoding="UTF-8" standalone="yes"?>
<Relationships xmlns="http://schemas.openxmlformats.org/package/2006/relationships"><Relationship Id="rId8" Type="http://schemas.openxmlformats.org/officeDocument/2006/relationships/image" Target="../media/image89.e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14.xml"/><Relationship Id="rId1" Type="http://schemas.openxmlformats.org/officeDocument/2006/relationships/vmlDrawing" Target="../drawings/vmlDrawing36.vml"/><Relationship Id="rId6" Type="http://schemas.openxmlformats.org/officeDocument/2006/relationships/image" Target="../media/image88.emf"/><Relationship Id="rId5" Type="http://schemas.openxmlformats.org/officeDocument/2006/relationships/oleObject" Target="../embeddings/oleObject84.bin"/><Relationship Id="rId10" Type="http://schemas.openxmlformats.org/officeDocument/2006/relationships/image" Target="../media/image90.emf"/><Relationship Id="rId4" Type="http://schemas.openxmlformats.org/officeDocument/2006/relationships/image" Target="../media/image87.emf"/><Relationship Id="rId9" Type="http://schemas.openxmlformats.org/officeDocument/2006/relationships/oleObject" Target="../embeddings/oleObject86.bin"/></Relationships>
</file>

<file path=ppt/slides/_rels/slide43.x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93.emf"/><Relationship Id="rId5" Type="http://schemas.openxmlformats.org/officeDocument/2006/relationships/oleObject" Target="../embeddings/oleObject88.bin"/><Relationship Id="rId4" Type="http://schemas.openxmlformats.org/officeDocument/2006/relationships/image" Target="../media/image92.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95.emf"/></Relationships>
</file>

<file path=ppt/slides/_rels/slide46.xml.rels><?xml version="1.0" encoding="UTF-8" standalone="yes"?>
<Relationships xmlns="http://schemas.openxmlformats.org/package/2006/relationships"><Relationship Id="rId8" Type="http://schemas.openxmlformats.org/officeDocument/2006/relationships/image" Target="../media/image99.emf"/><Relationship Id="rId3" Type="http://schemas.openxmlformats.org/officeDocument/2006/relationships/oleObject" Target="../embeddings/oleObject91.bin"/><Relationship Id="rId7" Type="http://schemas.openxmlformats.org/officeDocument/2006/relationships/image" Target="../media/image98.e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97.emf"/><Relationship Id="rId5" Type="http://schemas.openxmlformats.org/officeDocument/2006/relationships/image" Target="../media/image96.emf"/><Relationship Id="rId4" Type="http://schemas.openxmlformats.org/officeDocument/2006/relationships/image" Target="../media/image83.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01.emf"/><Relationship Id="rId5" Type="http://schemas.openxmlformats.org/officeDocument/2006/relationships/oleObject" Target="../embeddings/oleObject93.bin"/><Relationship Id="rId4" Type="http://schemas.openxmlformats.org/officeDocument/2006/relationships/image" Target="../media/image100.e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3.emf"/><Relationship Id="rId2" Type="http://schemas.openxmlformats.org/officeDocument/2006/relationships/slideLayout" Target="../slideLayouts/slideLayout4.xml"/><Relationship Id="rId1" Type="http://schemas.openxmlformats.org/officeDocument/2006/relationships/vmlDrawing" Target="../drawings/vmlDrawing41.vml"/><Relationship Id="rId6" Type="http://schemas.openxmlformats.org/officeDocument/2006/relationships/oleObject" Target="../embeddings/oleObject95.bin"/><Relationship Id="rId5" Type="http://schemas.openxmlformats.org/officeDocument/2006/relationships/image" Target="../media/image102.emf"/><Relationship Id="rId4" Type="http://schemas.openxmlformats.org/officeDocument/2006/relationships/oleObject" Target="../embeddings/oleObject94.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42.vml"/><Relationship Id="rId4" Type="http://schemas.openxmlformats.org/officeDocument/2006/relationships/image" Target="../media/image104.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6.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06.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98.bin"/><Relationship Id="rId5" Type="http://schemas.openxmlformats.org/officeDocument/2006/relationships/image" Target="../media/image105.emf"/><Relationship Id="rId4" Type="http://schemas.openxmlformats.org/officeDocument/2006/relationships/oleObject" Target="../embeddings/oleObject97.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image" Target="../media/image107.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image" Target="../media/image108.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10.emf"/><Relationship Id="rId5" Type="http://schemas.openxmlformats.org/officeDocument/2006/relationships/oleObject" Target="../embeddings/oleObject102.bin"/><Relationship Id="rId4" Type="http://schemas.openxmlformats.org/officeDocument/2006/relationships/image" Target="../media/image109.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112.emf"/><Relationship Id="rId5" Type="http://schemas.openxmlformats.org/officeDocument/2006/relationships/oleObject" Target="../embeddings/oleObject104.bin"/><Relationship Id="rId4" Type="http://schemas.openxmlformats.org/officeDocument/2006/relationships/image" Target="../media/image111.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48.vml"/><Relationship Id="rId4" Type="http://schemas.openxmlformats.org/officeDocument/2006/relationships/image" Target="../media/image113.wmf"/></Relationships>
</file>

<file path=ppt/slides/_rels/slide56.xml.rels><?xml version="1.0" encoding="UTF-8" standalone="yes"?>
<Relationships xmlns="http://schemas.openxmlformats.org/package/2006/relationships"><Relationship Id="rId8" Type="http://schemas.openxmlformats.org/officeDocument/2006/relationships/image" Target="../media/image116.e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15.emf"/><Relationship Id="rId5" Type="http://schemas.openxmlformats.org/officeDocument/2006/relationships/oleObject" Target="../embeddings/oleObject107.bin"/><Relationship Id="rId10" Type="http://schemas.openxmlformats.org/officeDocument/2006/relationships/image" Target="../media/image117.emf"/><Relationship Id="rId4" Type="http://schemas.openxmlformats.org/officeDocument/2006/relationships/image" Target="../media/image114.emf"/><Relationship Id="rId9" Type="http://schemas.openxmlformats.org/officeDocument/2006/relationships/oleObject" Target="../embeddings/oleObject109.bin"/></Relationships>
</file>

<file path=ppt/slides/_rels/slide57.xml.rels><?xml version="1.0" encoding="UTF-8" standalone="yes"?>
<Relationships xmlns="http://schemas.openxmlformats.org/package/2006/relationships"><Relationship Id="rId8" Type="http://schemas.openxmlformats.org/officeDocument/2006/relationships/image" Target="../media/image120.e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19.emf"/><Relationship Id="rId5" Type="http://schemas.openxmlformats.org/officeDocument/2006/relationships/oleObject" Target="../embeddings/oleObject111.bin"/><Relationship Id="rId4" Type="http://schemas.openxmlformats.org/officeDocument/2006/relationships/image" Target="../media/image118.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51.vml"/><Relationship Id="rId4" Type="http://schemas.openxmlformats.org/officeDocument/2006/relationships/image" Target="../media/image121.emf"/></Relationships>
</file>

<file path=ppt/slides/_rels/slide59.xml.rels><?xml version="1.0" encoding="UTF-8" standalone="yes"?>
<Relationships xmlns="http://schemas.openxmlformats.org/package/2006/relationships"><Relationship Id="rId8" Type="http://schemas.openxmlformats.org/officeDocument/2006/relationships/image" Target="../media/image124.e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123.emf"/><Relationship Id="rId5" Type="http://schemas.openxmlformats.org/officeDocument/2006/relationships/oleObject" Target="../embeddings/oleObject115.bin"/><Relationship Id="rId4" Type="http://schemas.openxmlformats.org/officeDocument/2006/relationships/image" Target="../media/image12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60.xml.rels><?xml version="1.0" encoding="UTF-8" standalone="yes"?>
<Relationships xmlns="http://schemas.openxmlformats.org/package/2006/relationships"><Relationship Id="rId8" Type="http://schemas.openxmlformats.org/officeDocument/2006/relationships/image" Target="../media/image127.e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126.emf"/><Relationship Id="rId5" Type="http://schemas.openxmlformats.org/officeDocument/2006/relationships/oleObject" Target="../embeddings/oleObject118.bin"/><Relationship Id="rId4" Type="http://schemas.openxmlformats.org/officeDocument/2006/relationships/image" Target="../media/image125.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54.vml"/><Relationship Id="rId4" Type="http://schemas.openxmlformats.org/officeDocument/2006/relationships/image" Target="../media/image128.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4.xml"/><Relationship Id="rId1" Type="http://schemas.openxmlformats.org/officeDocument/2006/relationships/vmlDrawing" Target="../drawings/vmlDrawing55.vml"/><Relationship Id="rId6" Type="http://schemas.openxmlformats.org/officeDocument/2006/relationships/image" Target="../media/image130.emf"/><Relationship Id="rId5" Type="http://schemas.openxmlformats.org/officeDocument/2006/relationships/oleObject" Target="../embeddings/oleObject122.bin"/><Relationship Id="rId4" Type="http://schemas.openxmlformats.org/officeDocument/2006/relationships/image" Target="../media/image129.emf"/></Relationships>
</file>

<file path=ppt/slides/_rels/slide63.xml.rels><?xml version="1.0" encoding="UTF-8" standalone="yes"?>
<Relationships xmlns="http://schemas.openxmlformats.org/package/2006/relationships"><Relationship Id="rId8" Type="http://schemas.openxmlformats.org/officeDocument/2006/relationships/image" Target="../media/image133.e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15.xml"/><Relationship Id="rId1" Type="http://schemas.openxmlformats.org/officeDocument/2006/relationships/vmlDrawing" Target="../drawings/vmlDrawing56.vml"/><Relationship Id="rId6" Type="http://schemas.openxmlformats.org/officeDocument/2006/relationships/image" Target="../media/image132.emf"/><Relationship Id="rId5" Type="http://schemas.openxmlformats.org/officeDocument/2006/relationships/oleObject" Target="../embeddings/oleObject124.bin"/><Relationship Id="rId4" Type="http://schemas.openxmlformats.org/officeDocument/2006/relationships/image" Target="../media/image131.emf"/></Relationships>
</file>

<file path=ppt/slides/_rels/slide64.xml.rels><?xml version="1.0" encoding="UTF-8" standalone="yes"?>
<Relationships xmlns="http://schemas.openxmlformats.org/package/2006/relationships"><Relationship Id="rId8" Type="http://schemas.openxmlformats.org/officeDocument/2006/relationships/image" Target="../media/image136.e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135.emf"/><Relationship Id="rId5" Type="http://schemas.openxmlformats.org/officeDocument/2006/relationships/oleObject" Target="../embeddings/oleObject127.bin"/><Relationship Id="rId10" Type="http://schemas.openxmlformats.org/officeDocument/2006/relationships/image" Target="../media/image137.emf"/><Relationship Id="rId4" Type="http://schemas.openxmlformats.org/officeDocument/2006/relationships/image" Target="../media/image134.emf"/><Relationship Id="rId9" Type="http://schemas.openxmlformats.org/officeDocument/2006/relationships/oleObject" Target="../embeddings/oleObject129.bin"/></Relationships>
</file>

<file path=ppt/slides/_rels/slide65.xml.rels><?xml version="1.0" encoding="UTF-8" standalone="yes"?>
<Relationships xmlns="http://schemas.openxmlformats.org/package/2006/relationships"><Relationship Id="rId8" Type="http://schemas.openxmlformats.org/officeDocument/2006/relationships/image" Target="../media/image140.e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15.xml"/><Relationship Id="rId1" Type="http://schemas.openxmlformats.org/officeDocument/2006/relationships/vmlDrawing" Target="../drawings/vmlDrawing58.vml"/><Relationship Id="rId6" Type="http://schemas.openxmlformats.org/officeDocument/2006/relationships/image" Target="../media/image139.emf"/><Relationship Id="rId5" Type="http://schemas.openxmlformats.org/officeDocument/2006/relationships/oleObject" Target="../embeddings/oleObject131.bin"/><Relationship Id="rId4" Type="http://schemas.openxmlformats.org/officeDocument/2006/relationships/image" Target="../media/image138.emf"/></Relationships>
</file>

<file path=ppt/slides/_rels/slide66.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oleObject" Target="../embeddings/oleObject133.bin"/><Relationship Id="rId7" Type="http://schemas.openxmlformats.org/officeDocument/2006/relationships/oleObject" Target="../embeddings/oleObject135.bin"/><Relationship Id="rId12" Type="http://schemas.openxmlformats.org/officeDocument/2006/relationships/image" Target="../media/image145.wmf"/><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142.wmf"/><Relationship Id="rId11" Type="http://schemas.openxmlformats.org/officeDocument/2006/relationships/oleObject" Target="../embeddings/oleObject137.bin"/><Relationship Id="rId5" Type="http://schemas.openxmlformats.org/officeDocument/2006/relationships/oleObject" Target="../embeddings/oleObject134.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36.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12.xml"/><Relationship Id="rId1" Type="http://schemas.openxmlformats.org/officeDocument/2006/relationships/vmlDrawing" Target="../drawings/vmlDrawing60.vml"/><Relationship Id="rId6" Type="http://schemas.openxmlformats.org/officeDocument/2006/relationships/image" Target="../media/image147.wmf"/><Relationship Id="rId5" Type="http://schemas.openxmlformats.org/officeDocument/2006/relationships/oleObject" Target="../embeddings/oleObject139.bin"/><Relationship Id="rId4" Type="http://schemas.openxmlformats.org/officeDocument/2006/relationships/image" Target="../media/image146.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12.xml"/><Relationship Id="rId1" Type="http://schemas.openxmlformats.org/officeDocument/2006/relationships/vmlDrawing" Target="../drawings/vmlDrawing61.vml"/><Relationship Id="rId4" Type="http://schemas.openxmlformats.org/officeDocument/2006/relationships/image" Target="../media/image148.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12.xml"/><Relationship Id="rId1" Type="http://schemas.openxmlformats.org/officeDocument/2006/relationships/vmlDrawing" Target="../drawings/vmlDrawing62.vml"/><Relationship Id="rId6" Type="http://schemas.openxmlformats.org/officeDocument/2006/relationships/image" Target="../media/image150.wmf"/><Relationship Id="rId5" Type="http://schemas.openxmlformats.org/officeDocument/2006/relationships/oleObject" Target="../embeddings/oleObject142.bin"/><Relationship Id="rId4" Type="http://schemas.openxmlformats.org/officeDocument/2006/relationships/image" Target="../media/image149.emf"/></Relationships>
</file>

<file path=ppt/slides/_rels/slide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9.bin"/><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oleObject" Target="../embeddings/oleObject11.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4.xml"/><Relationship Id="rId1" Type="http://schemas.openxmlformats.org/officeDocument/2006/relationships/vmlDrawing" Target="../drawings/vmlDrawing63.vml"/><Relationship Id="rId6" Type="http://schemas.openxmlformats.org/officeDocument/2006/relationships/image" Target="../media/image152.emf"/><Relationship Id="rId5" Type="http://schemas.openxmlformats.org/officeDocument/2006/relationships/oleObject" Target="../embeddings/oleObject144.bin"/><Relationship Id="rId4" Type="http://schemas.openxmlformats.org/officeDocument/2006/relationships/image" Target="../media/image151.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4.xml"/><Relationship Id="rId1" Type="http://schemas.openxmlformats.org/officeDocument/2006/relationships/vmlDrawing" Target="../drawings/vmlDrawing64.vml"/><Relationship Id="rId4" Type="http://schemas.openxmlformats.org/officeDocument/2006/relationships/image" Target="../media/image153.emf"/></Relationships>
</file>

<file path=ppt/slides/_rels/slide72.xml.rels><?xml version="1.0" encoding="UTF-8" standalone="yes"?>
<Relationships xmlns="http://schemas.openxmlformats.org/package/2006/relationships"><Relationship Id="rId8" Type="http://schemas.openxmlformats.org/officeDocument/2006/relationships/image" Target="../media/image156.emf"/><Relationship Id="rId3" Type="http://schemas.openxmlformats.org/officeDocument/2006/relationships/oleObject" Target="../embeddings/oleObject146.bin"/><Relationship Id="rId7" Type="http://schemas.openxmlformats.org/officeDocument/2006/relationships/oleObject" Target="../embeddings/oleObject148.bin"/><Relationship Id="rId2" Type="http://schemas.openxmlformats.org/officeDocument/2006/relationships/slideLayout" Target="../slideLayouts/slideLayout14.xml"/><Relationship Id="rId1" Type="http://schemas.openxmlformats.org/officeDocument/2006/relationships/vmlDrawing" Target="../drawings/vmlDrawing65.vml"/><Relationship Id="rId6" Type="http://schemas.openxmlformats.org/officeDocument/2006/relationships/image" Target="../media/image155.emf"/><Relationship Id="rId5" Type="http://schemas.openxmlformats.org/officeDocument/2006/relationships/oleObject" Target="../embeddings/oleObject147.bin"/><Relationship Id="rId10" Type="http://schemas.openxmlformats.org/officeDocument/2006/relationships/image" Target="../media/image157.emf"/><Relationship Id="rId4" Type="http://schemas.openxmlformats.org/officeDocument/2006/relationships/image" Target="../media/image154.emf"/><Relationship Id="rId9" Type="http://schemas.openxmlformats.org/officeDocument/2006/relationships/oleObject" Target="../embeddings/oleObject149.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4.xml"/><Relationship Id="rId1" Type="http://schemas.openxmlformats.org/officeDocument/2006/relationships/vmlDrawing" Target="../drawings/vmlDrawing66.vml"/><Relationship Id="rId4" Type="http://schemas.openxmlformats.org/officeDocument/2006/relationships/image" Target="../media/image158.emf"/></Relationships>
</file>

<file path=ppt/slides/_rels/slide74.xml.rels><?xml version="1.0" encoding="UTF-8" standalone="yes"?>
<Relationships xmlns="http://schemas.openxmlformats.org/package/2006/relationships"><Relationship Id="rId8" Type="http://schemas.openxmlformats.org/officeDocument/2006/relationships/image" Target="../media/image161.emf"/><Relationship Id="rId3" Type="http://schemas.openxmlformats.org/officeDocument/2006/relationships/oleObject" Target="../embeddings/oleObject151.bin"/><Relationship Id="rId7" Type="http://schemas.openxmlformats.org/officeDocument/2006/relationships/oleObject" Target="../embeddings/oleObject153.bin"/><Relationship Id="rId2" Type="http://schemas.openxmlformats.org/officeDocument/2006/relationships/slideLayout" Target="../slideLayouts/slideLayout14.xml"/><Relationship Id="rId1" Type="http://schemas.openxmlformats.org/officeDocument/2006/relationships/vmlDrawing" Target="../drawings/vmlDrawing67.vml"/><Relationship Id="rId6" Type="http://schemas.openxmlformats.org/officeDocument/2006/relationships/image" Target="../media/image160.emf"/><Relationship Id="rId5" Type="http://schemas.openxmlformats.org/officeDocument/2006/relationships/oleObject" Target="../embeddings/oleObject152.bin"/><Relationship Id="rId10" Type="http://schemas.openxmlformats.org/officeDocument/2006/relationships/image" Target="../media/image162.emf"/><Relationship Id="rId4" Type="http://schemas.openxmlformats.org/officeDocument/2006/relationships/image" Target="../media/image159.emf"/><Relationship Id="rId9" Type="http://schemas.openxmlformats.org/officeDocument/2006/relationships/oleObject" Target="../embeddings/oleObject154.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14.xml"/><Relationship Id="rId1" Type="http://schemas.openxmlformats.org/officeDocument/2006/relationships/vmlDrawing" Target="../drawings/vmlDrawing68.vml"/><Relationship Id="rId6" Type="http://schemas.openxmlformats.org/officeDocument/2006/relationships/image" Target="../media/image164.wmf"/><Relationship Id="rId5" Type="http://schemas.openxmlformats.org/officeDocument/2006/relationships/oleObject" Target="../embeddings/oleObject156.bin"/><Relationship Id="rId4" Type="http://schemas.openxmlformats.org/officeDocument/2006/relationships/image" Target="../media/image163.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4.xml"/><Relationship Id="rId1" Type="http://schemas.openxmlformats.org/officeDocument/2006/relationships/vmlDrawing" Target="../drawings/vmlDrawing69.vml"/><Relationship Id="rId6" Type="http://schemas.openxmlformats.org/officeDocument/2006/relationships/image" Target="../media/image166.emf"/><Relationship Id="rId5" Type="http://schemas.openxmlformats.org/officeDocument/2006/relationships/oleObject" Target="../embeddings/oleObject158.bin"/><Relationship Id="rId4" Type="http://schemas.openxmlformats.org/officeDocument/2006/relationships/image" Target="../media/image165.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4.xml"/><Relationship Id="rId1" Type="http://schemas.openxmlformats.org/officeDocument/2006/relationships/vmlDrawing" Target="../drawings/vmlDrawing70.vml"/><Relationship Id="rId6" Type="http://schemas.openxmlformats.org/officeDocument/2006/relationships/image" Target="../media/image168.emf"/><Relationship Id="rId5" Type="http://schemas.openxmlformats.org/officeDocument/2006/relationships/oleObject" Target="../embeddings/oleObject160.bin"/><Relationship Id="rId4" Type="http://schemas.openxmlformats.org/officeDocument/2006/relationships/image" Target="../media/image167.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4.xml"/><Relationship Id="rId1" Type="http://schemas.openxmlformats.org/officeDocument/2006/relationships/vmlDrawing" Target="../drawings/vmlDrawing71.vml"/><Relationship Id="rId6" Type="http://schemas.openxmlformats.org/officeDocument/2006/relationships/image" Target="../media/image170.emf"/><Relationship Id="rId5" Type="http://schemas.openxmlformats.org/officeDocument/2006/relationships/oleObject" Target="../embeddings/oleObject162.bin"/><Relationship Id="rId4" Type="http://schemas.openxmlformats.org/officeDocument/2006/relationships/image" Target="../media/image169.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15.xml"/><Relationship Id="rId1" Type="http://schemas.openxmlformats.org/officeDocument/2006/relationships/vmlDrawing" Target="../drawings/vmlDrawing72.vml"/><Relationship Id="rId6" Type="http://schemas.openxmlformats.org/officeDocument/2006/relationships/image" Target="../media/image172.emf"/><Relationship Id="rId5" Type="http://schemas.openxmlformats.org/officeDocument/2006/relationships/oleObject" Target="../embeddings/oleObject164.bin"/><Relationship Id="rId4" Type="http://schemas.openxmlformats.org/officeDocument/2006/relationships/image" Target="../media/image17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3.emf"/><Relationship Id="rId5" Type="http://schemas.openxmlformats.org/officeDocument/2006/relationships/oleObject" Target="../embeddings/oleObject13.bin"/><Relationship Id="rId4" Type="http://schemas.openxmlformats.org/officeDocument/2006/relationships/image" Target="../media/image12.e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4.xml"/><Relationship Id="rId1" Type="http://schemas.openxmlformats.org/officeDocument/2006/relationships/vmlDrawing" Target="../drawings/vmlDrawing73.vml"/><Relationship Id="rId6" Type="http://schemas.openxmlformats.org/officeDocument/2006/relationships/image" Target="../media/image174.emf"/><Relationship Id="rId5" Type="http://schemas.openxmlformats.org/officeDocument/2006/relationships/oleObject" Target="../embeddings/oleObject166.bin"/><Relationship Id="rId4" Type="http://schemas.openxmlformats.org/officeDocument/2006/relationships/image" Target="../media/image173.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67.bin"/><Relationship Id="rId2" Type="http://schemas.openxmlformats.org/officeDocument/2006/relationships/slideLayout" Target="../slideLayouts/slideLayout12.xml"/><Relationship Id="rId1" Type="http://schemas.openxmlformats.org/officeDocument/2006/relationships/vmlDrawing" Target="../drawings/vmlDrawing74.vml"/><Relationship Id="rId4" Type="http://schemas.openxmlformats.org/officeDocument/2006/relationships/image" Target="../media/image175.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4.xml"/><Relationship Id="rId1" Type="http://schemas.openxmlformats.org/officeDocument/2006/relationships/vmlDrawing" Target="../drawings/vmlDrawing75.vml"/><Relationship Id="rId6" Type="http://schemas.openxmlformats.org/officeDocument/2006/relationships/image" Target="../media/image177.emf"/><Relationship Id="rId5" Type="http://schemas.openxmlformats.org/officeDocument/2006/relationships/oleObject" Target="../embeddings/oleObject169.bin"/><Relationship Id="rId4" Type="http://schemas.openxmlformats.org/officeDocument/2006/relationships/image" Target="../media/image176.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Layout" Target="../slideLayouts/slideLayout12.xml"/><Relationship Id="rId1" Type="http://schemas.openxmlformats.org/officeDocument/2006/relationships/vmlDrawing" Target="../drawings/vmlDrawing76.vml"/><Relationship Id="rId4" Type="http://schemas.openxmlformats.org/officeDocument/2006/relationships/image" Target="../media/image178.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12.xml"/><Relationship Id="rId1" Type="http://schemas.openxmlformats.org/officeDocument/2006/relationships/vmlDrawing" Target="../drawings/vmlDrawing77.vml"/><Relationship Id="rId4" Type="http://schemas.openxmlformats.org/officeDocument/2006/relationships/image" Target="../media/image179.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4.xml"/><Relationship Id="rId1" Type="http://schemas.openxmlformats.org/officeDocument/2006/relationships/vmlDrawing" Target="../drawings/vmlDrawing78.vml"/><Relationship Id="rId6" Type="http://schemas.openxmlformats.org/officeDocument/2006/relationships/image" Target="../media/image181.emf"/><Relationship Id="rId5" Type="http://schemas.openxmlformats.org/officeDocument/2006/relationships/oleObject" Target="../embeddings/oleObject173.bin"/><Relationship Id="rId4" Type="http://schemas.openxmlformats.org/officeDocument/2006/relationships/image" Target="../media/image180.emf"/></Relationships>
</file>

<file path=ppt/slides/_rels/slide86.xml.rels><?xml version="1.0" encoding="UTF-8" standalone="yes"?>
<Relationships xmlns="http://schemas.openxmlformats.org/package/2006/relationships"><Relationship Id="rId8" Type="http://schemas.openxmlformats.org/officeDocument/2006/relationships/image" Target="../media/image184.emf"/><Relationship Id="rId3" Type="http://schemas.openxmlformats.org/officeDocument/2006/relationships/oleObject" Target="../embeddings/oleObject174.bin"/><Relationship Id="rId7" Type="http://schemas.openxmlformats.org/officeDocument/2006/relationships/oleObject" Target="../embeddings/oleObject176.bin"/><Relationship Id="rId2" Type="http://schemas.openxmlformats.org/officeDocument/2006/relationships/slideLayout" Target="../slideLayouts/slideLayout15.xml"/><Relationship Id="rId1" Type="http://schemas.openxmlformats.org/officeDocument/2006/relationships/vmlDrawing" Target="../drawings/vmlDrawing79.vml"/><Relationship Id="rId6" Type="http://schemas.openxmlformats.org/officeDocument/2006/relationships/image" Target="../media/image183.emf"/><Relationship Id="rId5" Type="http://schemas.openxmlformats.org/officeDocument/2006/relationships/oleObject" Target="../embeddings/oleObject175.bin"/><Relationship Id="rId4" Type="http://schemas.openxmlformats.org/officeDocument/2006/relationships/image" Target="../media/image18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625600" y="1341438"/>
            <a:ext cx="5829300" cy="1101725"/>
          </a:xfrm>
          <a:effectLst>
            <a:outerShdw dist="35921" dir="2700000" algn="ctr" rotWithShape="0">
              <a:schemeClr val="bg2"/>
            </a:outerShdw>
          </a:effectLst>
        </p:spPr>
        <p:txBody>
          <a:bodyPr/>
          <a:lstStyle/>
          <a:p>
            <a:r>
              <a:rPr lang="en-US" altLang="zh-CN" sz="4500">
                <a:solidFill>
                  <a:srgbClr val="FF0000"/>
                </a:solidFill>
                <a:latin typeface="Times New Roman" panose="02020603050405020304" pitchFamily="18" charset="0"/>
                <a:ea typeface="黑体" panose="02010609060101010101" pitchFamily="49" charset="-122"/>
              </a:rPr>
              <a:t>Chapter 9</a:t>
            </a:r>
          </a:p>
        </p:txBody>
      </p:sp>
      <p:sp>
        <p:nvSpPr>
          <p:cNvPr id="19459" name="Rectangle 3"/>
          <p:cNvSpPr>
            <a:spLocks noGrp="1" noChangeArrowheads="1"/>
          </p:cNvSpPr>
          <p:nvPr>
            <p:ph type="subTitle" idx="1"/>
          </p:nvPr>
        </p:nvSpPr>
        <p:spPr>
          <a:xfrm>
            <a:off x="2160588" y="2679700"/>
            <a:ext cx="4800600" cy="1973263"/>
          </a:xfrm>
        </p:spPr>
        <p:txBody>
          <a:bodyPr rtlCol="0">
            <a:noAutofit/>
          </a:bodyPr>
          <a:lstStyle/>
          <a:p>
            <a:pPr defTabSz="684530" fontAlgn="auto">
              <a:spcAft>
                <a:spcPts val="0"/>
              </a:spcAft>
              <a:defRPr/>
            </a:pPr>
            <a:r>
              <a:rPr lang="en-US" altLang="zh-CN" b="1" dirty="0">
                <a:solidFill>
                  <a:srgbClr val="FF0000"/>
                </a:solidFill>
                <a:effectLst>
                  <a:outerShdw blurRad="38100" dist="38100" dir="2700000" algn="tl">
                    <a:srgbClr val="FFFFFF"/>
                  </a:outerShdw>
                </a:effectLst>
                <a:latin typeface="Times New Roman" panose="02020603050405020304" pitchFamily="18" charset="0"/>
                <a:ea typeface="黑体" panose="02010609060101010101" pitchFamily="49" charset="-122"/>
              </a:rPr>
              <a:t>Carboxylic Acid and Derivatives of Carboxylic  Acids</a:t>
            </a:r>
          </a:p>
          <a:p>
            <a:pPr defTabSz="684530" fontAlgn="auto">
              <a:spcAft>
                <a:spcPts val="0"/>
              </a:spcAft>
              <a:defRPr/>
            </a:pPr>
            <a:endParaRPr lang="en-US" altLang="zh-CN" b="1" dirty="0">
              <a:solidFill>
                <a:srgbClr val="FF0000"/>
              </a:solidFill>
              <a:effectLst>
                <a:outerShdw blurRad="38100" dist="38100" dir="2700000" algn="tl">
                  <a:srgbClr val="FFFFFF"/>
                </a:outerShdw>
              </a:effectLst>
              <a:latin typeface="Times New Roman" panose="02020603050405020304" pitchFamily="18" charset="0"/>
              <a:ea typeface="黑体" panose="02010609060101010101" pitchFamily="49" charset="-122"/>
            </a:endParaRPr>
          </a:p>
          <a:p>
            <a:pPr defTabSz="684530" fontAlgn="auto">
              <a:spcBef>
                <a:spcPct val="80000"/>
              </a:spcBef>
              <a:spcAft>
                <a:spcPts val="0"/>
              </a:spcAft>
              <a:defRPr/>
            </a:pPr>
            <a:r>
              <a:rPr kumimoji="1" lang="zh-CN" altLang="en-US" b="1" dirty="0">
                <a:latin typeface="Times New Roman" panose="02020603050405020304" pitchFamily="18" charset="0"/>
                <a:ea typeface="黑体" panose="02010609060101010101" pitchFamily="49" charset="-122"/>
              </a:rPr>
              <a:t>第九章   羧酸及其衍生物</a:t>
            </a:r>
            <a:endParaRPr kumimoji="1" lang="en-US" altLang="zh-CN" b="1" dirty="0">
              <a:latin typeface="Times New Roman" panose="02020603050405020304" pitchFamily="18" charset="0"/>
              <a:ea typeface="黑体" panose="02010609060101010101" pitchFamily="49" charset="-122"/>
            </a:endParaRPr>
          </a:p>
        </p:txBody>
      </p:sp>
      <p:sp>
        <p:nvSpPr>
          <p:cNvPr id="2" name="日期占位符 1"/>
          <p:cNvSpPr>
            <a:spLocks noGrp="1"/>
          </p:cNvSpPr>
          <p:nvPr>
            <p:ph type="dt" sz="half" idx="10"/>
          </p:nvPr>
        </p:nvSpPr>
        <p:spPr/>
        <p:txBody>
          <a:bodyPr/>
          <a:lstStyle/>
          <a:p>
            <a:pPr>
              <a:defRPr/>
            </a:pPr>
            <a:fld id="{4119E54B-4BBB-4E34-9B23-1D7301D25078}" type="datetime11">
              <a:rPr lang="zh-CN" altLang="en-US" smtClean="0"/>
              <a:t>17:48:42</a:t>
            </a:fld>
            <a:endParaRPr lang="zh-CN" altLang="en-US"/>
          </a:p>
        </p:txBody>
      </p:sp>
      <p:sp>
        <p:nvSpPr>
          <p:cNvPr id="3" name="灯片编号占位符 2"/>
          <p:cNvSpPr>
            <a:spLocks noGrp="1"/>
          </p:cNvSpPr>
          <p:nvPr>
            <p:ph type="sldNum" sz="quarter" idx="12"/>
          </p:nvPr>
        </p:nvSpPr>
        <p:spPr/>
        <p:txBody>
          <a:bodyPr/>
          <a:lstStyle/>
          <a:p>
            <a:pPr>
              <a:defRPr/>
            </a:pPr>
            <a:fld id="{923368EE-2F72-4A56-B9F2-F7FC869A4CA6}" type="slidenum">
              <a:rPr lang="zh-CN" altLang="en-US" smtClean="0"/>
              <a:t>1</a:t>
            </a:fld>
            <a:endParaRPr lang="zh-CN" alt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869" name="Picture 45"/>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2339975" y="1989138"/>
            <a:ext cx="4175125" cy="3162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日期占位符 1"/>
          <p:cNvSpPr>
            <a:spLocks noGrp="1"/>
          </p:cNvSpPr>
          <p:nvPr>
            <p:ph type="dt" sz="quarter" idx="10"/>
          </p:nvPr>
        </p:nvSpPr>
        <p:spPr/>
        <p:txBody>
          <a:bodyPr/>
          <a:lstStyle/>
          <a:p>
            <a:pPr>
              <a:defRPr/>
            </a:pPr>
            <a:fld id="{6829852D-CB2C-46FB-A8E9-AA6D050357F7}" type="datetime11">
              <a:rPr lang="zh-CN" altLang="en-US" smtClean="0"/>
              <a:t>17:48:43</a:t>
            </a:fld>
            <a:endParaRPr lang="en-US" altLang="zh-CN"/>
          </a:p>
        </p:txBody>
      </p:sp>
      <p:sp>
        <p:nvSpPr>
          <p:cNvPr id="6" name="灯片编号占位符 6"/>
          <p:cNvSpPr>
            <a:spLocks noGrp="1"/>
          </p:cNvSpPr>
          <p:nvPr>
            <p:ph type="sldNum" sz="quarter" idx="12"/>
          </p:nvPr>
        </p:nvSpPr>
        <p:spPr/>
        <p:txBody>
          <a:bodyPr/>
          <a:lstStyle/>
          <a:p>
            <a:pPr>
              <a:defRPr/>
            </a:pPr>
            <a:fld id="{505B7B29-5550-419C-AC6E-85376884C037}" type="slidenum">
              <a:rPr lang="en-US" altLang="zh-CN"/>
              <a:t>10</a:t>
            </a:fld>
            <a:endParaRPr lang="en-US" altLang="zh-CN"/>
          </a:p>
        </p:txBody>
      </p:sp>
      <p:sp>
        <p:nvSpPr>
          <p:cNvPr id="461865" name="Rectangle 41"/>
          <p:cNvSpPr>
            <a:spLocks noChangeArrowheads="1"/>
          </p:cNvSpPr>
          <p:nvPr/>
        </p:nvSpPr>
        <p:spPr bwMode="auto">
          <a:xfrm>
            <a:off x="755650" y="549275"/>
            <a:ext cx="3497263" cy="5191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b="0">
                <a:latin typeface="Times New Roman" panose="02020603050405020304" pitchFamily="18" charset="0"/>
                <a:ea typeface="楷体" panose="02010609060101010101" pitchFamily="49" charset="-122"/>
                <a:cs typeface="Arial" panose="020B0604020202020204" pitchFamily="34" charset="0"/>
              </a:rPr>
              <a:t>三、</a:t>
            </a:r>
            <a:r>
              <a:rPr lang="zh-CN" altLang="en-US">
                <a:latin typeface="Times New Roman" panose="02020603050405020304" pitchFamily="18" charset="0"/>
                <a:ea typeface="楷体" panose="02010609060101010101" pitchFamily="49" charset="-122"/>
                <a:cs typeface="Arial" panose="020B0604020202020204" pitchFamily="34" charset="0"/>
              </a:rPr>
              <a:t>羧酸的化学性质</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1865"/>
                                        </p:tgtEl>
                                        <p:attrNameLst>
                                          <p:attrName>style.visibility</p:attrName>
                                        </p:attrNameLst>
                                      </p:cBhvr>
                                      <p:to>
                                        <p:strVal val="visible"/>
                                      </p:to>
                                    </p:set>
                                    <p:animEffect transition="in" filter="slide(fromBottom)">
                                      <p:cBhvr>
                                        <p:cTn id="7" dur="500"/>
                                        <p:tgtEl>
                                          <p:spTgt spid="461865"/>
                                        </p:tgtEl>
                                      </p:cBhvr>
                                    </p:animEffect>
                                  </p:childTnLst>
                                </p:cTn>
                              </p:par>
                              <p:par>
                                <p:cTn id="8" presetID="12" presetClass="entr" presetSubtype="4" fill="hold" nodeType="withEffect">
                                  <p:stCondLst>
                                    <p:cond delay="0"/>
                                  </p:stCondLst>
                                  <p:childTnLst>
                                    <p:set>
                                      <p:cBhvr>
                                        <p:cTn id="9" dur="1" fill="hold">
                                          <p:stCondLst>
                                            <p:cond delay="0"/>
                                          </p:stCondLst>
                                        </p:cTn>
                                        <p:tgtEl>
                                          <p:spTgt spid="461869"/>
                                        </p:tgtEl>
                                        <p:attrNameLst>
                                          <p:attrName>style.visibility</p:attrName>
                                        </p:attrNameLst>
                                      </p:cBhvr>
                                      <p:to>
                                        <p:strVal val="visible"/>
                                      </p:to>
                                    </p:set>
                                    <p:animEffect transition="in" filter="slide(fromBottom)">
                                      <p:cBhvr>
                                        <p:cTn id="10" dur="500"/>
                                        <p:tgtEl>
                                          <p:spTgt spid="461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ECCAB317-1639-47A0-9637-A604C2E2E899}" type="datetime11">
              <a:rPr lang="zh-CN" altLang="en-US" smtClean="0"/>
              <a:t>17:48:43</a:t>
            </a:fld>
            <a:endParaRPr lang="en-US" altLang="zh-CN"/>
          </a:p>
        </p:txBody>
      </p:sp>
      <p:sp>
        <p:nvSpPr>
          <p:cNvPr id="11" name="灯片编号占位符 3"/>
          <p:cNvSpPr>
            <a:spLocks noGrp="1"/>
          </p:cNvSpPr>
          <p:nvPr>
            <p:ph type="sldNum" sz="quarter" idx="12"/>
          </p:nvPr>
        </p:nvSpPr>
        <p:spPr/>
        <p:txBody>
          <a:bodyPr/>
          <a:lstStyle/>
          <a:p>
            <a:pPr>
              <a:defRPr/>
            </a:pPr>
            <a:fld id="{6A4040DE-24D0-40A4-80CB-2EEAB0113F46}" type="slidenum">
              <a:rPr lang="en-US" altLang="zh-CN"/>
              <a:t>11</a:t>
            </a:fld>
            <a:endParaRPr lang="en-US" altLang="zh-CN"/>
          </a:p>
        </p:txBody>
      </p:sp>
      <p:sp>
        <p:nvSpPr>
          <p:cNvPr id="384003" name="Rectangle 3"/>
          <p:cNvSpPr>
            <a:spLocks noChangeArrowheads="1"/>
          </p:cNvSpPr>
          <p:nvPr/>
        </p:nvSpPr>
        <p:spPr bwMode="auto">
          <a:xfrm>
            <a:off x="971550" y="1412875"/>
            <a:ext cx="72390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latin typeface="Times New Roman" panose="02020603050405020304" pitchFamily="18" charset="0"/>
                <a:ea typeface="楷体" panose="02010609060101010101" pitchFamily="49" charset="-122"/>
                <a:cs typeface="Arial" panose="020B0604020202020204" pitchFamily="34" charset="0"/>
              </a:rPr>
              <a:t>羧酸的酸性比水、醇强，甚至比碳酸的酸性还要强。</a:t>
            </a:r>
          </a:p>
        </p:txBody>
      </p:sp>
      <p:sp>
        <p:nvSpPr>
          <p:cNvPr id="384005" name="Rectangle 5"/>
          <p:cNvSpPr>
            <a:spLocks noChangeArrowheads="1"/>
          </p:cNvSpPr>
          <p:nvPr/>
        </p:nvSpPr>
        <p:spPr bwMode="auto">
          <a:xfrm>
            <a:off x="762000" y="2971800"/>
            <a:ext cx="7391400" cy="11874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宋体" panose="02010600030101010101" pitchFamily="2" charset="-122"/>
                <a:ea typeface="宋体" panose="02010600030101010101" pitchFamily="2" charset="-122"/>
              </a:rPr>
              <a:t>    </a:t>
            </a:r>
            <a:r>
              <a:rPr lang="zh-CN" altLang="en-US" sz="2400">
                <a:latin typeface="Arial" panose="020B0604020202020204" pitchFamily="34" charset="0"/>
                <a:ea typeface="楷体" panose="02010609060101010101" pitchFamily="49" charset="-122"/>
                <a:cs typeface="Arial" panose="020B0604020202020204" pitchFamily="34" charset="0"/>
              </a:rPr>
              <a:t>羧酸离解后生成的</a:t>
            </a:r>
            <a:r>
              <a:rPr lang="en-US" altLang="zh-CN" sz="2400">
                <a:latin typeface="Arial" panose="020B0604020202020204" pitchFamily="34" charset="0"/>
                <a:ea typeface="楷体" panose="02010609060101010101" pitchFamily="49" charset="-122"/>
                <a:cs typeface="Arial" panose="020B0604020202020204" pitchFamily="34" charset="0"/>
              </a:rPr>
              <a:t>RCOO</a:t>
            </a:r>
            <a:r>
              <a:rPr lang="en-US" altLang="zh-CN" sz="2400" baseline="30000">
                <a:latin typeface="Arial" panose="020B0604020202020204" pitchFamily="34" charset="0"/>
                <a:ea typeface="楷体" panose="02010609060101010101" pitchFamily="49" charset="-122"/>
                <a:cs typeface="Arial" panose="020B0604020202020204" pitchFamily="34" charset="0"/>
              </a:rPr>
              <a:t>-</a:t>
            </a:r>
            <a:r>
              <a:rPr lang="zh-CN" altLang="en-US" sz="2400">
                <a:latin typeface="Arial" panose="020B0604020202020204" pitchFamily="34" charset="0"/>
                <a:ea typeface="楷体" panose="02010609060101010101" pitchFamily="49" charset="-122"/>
                <a:cs typeface="Arial" panose="020B0604020202020204" pitchFamily="34" charset="0"/>
              </a:rPr>
              <a:t>负离子，由于共轭效应的存在，氧原子上的负电荷则均匀地分散在两个原子上，因而稳定容易生成。</a:t>
            </a:r>
          </a:p>
        </p:txBody>
      </p:sp>
      <p:sp>
        <p:nvSpPr>
          <p:cNvPr id="384008" name="Rectangle 8"/>
          <p:cNvSpPr>
            <a:spLocks noChangeArrowheads="1"/>
          </p:cNvSpPr>
          <p:nvPr/>
        </p:nvSpPr>
        <p:spPr bwMode="auto">
          <a:xfrm>
            <a:off x="457200" y="381000"/>
            <a:ext cx="18288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a:latin typeface="楷体" panose="02010609060101010101" pitchFamily="49" charset="-122"/>
                <a:ea typeface="楷体" panose="02010609060101010101" pitchFamily="49" charset="-122"/>
                <a:cs typeface="Arial" panose="020B0604020202020204" pitchFamily="34" charset="0"/>
              </a:rPr>
              <a:t>1</a:t>
            </a:r>
            <a:r>
              <a:rPr lang="zh-CN" altLang="en-US" sz="2400">
                <a:latin typeface="楷体" panose="02010609060101010101" pitchFamily="49" charset="-122"/>
                <a:ea typeface="楷体" panose="02010609060101010101" pitchFamily="49" charset="-122"/>
                <a:cs typeface="Arial" panose="020B0604020202020204" pitchFamily="34" charset="0"/>
              </a:rPr>
              <a:t>、酸性</a:t>
            </a:r>
            <a:r>
              <a:rPr lang="zh-CN" altLang="en-US" sz="2400">
                <a:latin typeface="Times New Roman" panose="02020603050405020304" pitchFamily="18" charset="0"/>
                <a:ea typeface="楷体" panose="02010609060101010101" pitchFamily="49" charset="-122"/>
                <a:cs typeface="Arial" panose="020B0604020202020204" pitchFamily="34" charset="0"/>
              </a:rPr>
              <a:t> </a:t>
            </a:r>
            <a:endParaRPr lang="zh-CN" altLang="en-US" sz="2400" b="0">
              <a:latin typeface="Times New Roman" panose="02020603050405020304" pitchFamily="18" charset="0"/>
              <a:ea typeface="楷体" panose="02010609060101010101" pitchFamily="49" charset="-122"/>
              <a:cs typeface="Arial" panose="020B0604020202020204" pitchFamily="34" charset="0"/>
            </a:endParaRPr>
          </a:p>
        </p:txBody>
      </p:sp>
      <p:graphicFrame>
        <p:nvGraphicFramePr>
          <p:cNvPr id="384014" name="Object 14"/>
          <p:cNvGraphicFramePr>
            <a:graphicFrameLocks noChangeAspect="1"/>
          </p:cNvGraphicFramePr>
          <p:nvPr/>
        </p:nvGraphicFramePr>
        <p:xfrm>
          <a:off x="2051050" y="2060575"/>
          <a:ext cx="4608513" cy="788988"/>
        </p:xfrm>
        <a:graphic>
          <a:graphicData uri="http://schemas.openxmlformats.org/presentationml/2006/ole">
            <mc:AlternateContent xmlns:mc="http://schemas.openxmlformats.org/markup-compatibility/2006">
              <mc:Choice xmlns:v="urn:schemas-microsoft-com:vml" Requires="v">
                <p:oleObj spid="_x0000_s18614" name="CS ChemDraw Drawing" r:id="rId3" imgW="5245100" imgH="914400" progId="ChemDraw.Document.6.0">
                  <p:embed/>
                </p:oleObj>
              </mc:Choice>
              <mc:Fallback>
                <p:oleObj name="CS ChemDraw Drawing" r:id="rId3" imgW="5245100" imgH="914400" progId="ChemDraw.Document.6.0">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060575"/>
                        <a:ext cx="4608513" cy="78898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4015" name="Object 15"/>
          <p:cNvGraphicFramePr>
            <a:graphicFrameLocks noChangeAspect="1"/>
          </p:cNvGraphicFramePr>
          <p:nvPr/>
        </p:nvGraphicFramePr>
        <p:xfrm>
          <a:off x="1258888" y="4340002"/>
          <a:ext cx="6769100" cy="1465262"/>
        </p:xfrm>
        <a:graphic>
          <a:graphicData uri="http://schemas.openxmlformats.org/presentationml/2006/ole">
            <mc:AlternateContent xmlns:mc="http://schemas.openxmlformats.org/markup-compatibility/2006">
              <mc:Choice xmlns:v="urn:schemas-microsoft-com:vml" Requires="v">
                <p:oleObj spid="_x0000_s18615" name="CS ChemDraw Drawing" r:id="rId5" imgW="6781800" imgH="1473200" progId="ChemDraw.Document.6.0">
                  <p:embed/>
                </p:oleObj>
              </mc:Choice>
              <mc:Fallback>
                <p:oleObj name="CS ChemDraw Drawing" r:id="rId5" imgW="6781800" imgH="1473200" progId="ChemDraw.Document.6.0">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340002"/>
                        <a:ext cx="6769100" cy="146526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4017" name="Object 17"/>
          <p:cNvGraphicFramePr>
            <a:graphicFrameLocks noChangeAspect="1"/>
          </p:cNvGraphicFramePr>
          <p:nvPr/>
        </p:nvGraphicFramePr>
        <p:xfrm>
          <a:off x="2411413" y="981075"/>
          <a:ext cx="3673475" cy="279400"/>
        </p:xfrm>
        <a:graphic>
          <a:graphicData uri="http://schemas.openxmlformats.org/presentationml/2006/ole">
            <mc:AlternateContent xmlns:mc="http://schemas.openxmlformats.org/markup-compatibility/2006">
              <mc:Choice xmlns:v="urn:schemas-microsoft-com:vml" Requires="v">
                <p:oleObj spid="_x0000_s18616" name="CS ChemDraw Drawing" r:id="rId7" imgW="3416300" imgH="266700" progId="ChemDraw.Document.6.0">
                  <p:embed/>
                </p:oleObj>
              </mc:Choice>
              <mc:Fallback>
                <p:oleObj name="CS ChemDraw Drawing" r:id="rId7" imgW="3416300" imgH="266700" progId="ChemDraw.Document.6.0">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981075"/>
                        <a:ext cx="3673475" cy="2794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84008"/>
                                        </p:tgtEl>
                                        <p:attrNameLst>
                                          <p:attrName>style.visibility</p:attrName>
                                        </p:attrNameLst>
                                      </p:cBhvr>
                                      <p:to>
                                        <p:strVal val="visible"/>
                                      </p:to>
                                    </p:set>
                                    <p:animEffect transition="in" filter="slide(fromBottom)">
                                      <p:cBhvr>
                                        <p:cTn id="7" dur="500"/>
                                        <p:tgtEl>
                                          <p:spTgt spid="38400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84017"/>
                                        </p:tgtEl>
                                        <p:attrNameLst>
                                          <p:attrName>style.visibility</p:attrName>
                                        </p:attrNameLst>
                                      </p:cBhvr>
                                      <p:to>
                                        <p:strVal val="visible"/>
                                      </p:to>
                                    </p:set>
                                    <p:animEffect transition="in" filter="slide(fromBottom)">
                                      <p:cBhvr>
                                        <p:cTn id="12" dur="500"/>
                                        <p:tgtEl>
                                          <p:spTgt spid="38401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84003"/>
                                        </p:tgtEl>
                                        <p:attrNameLst>
                                          <p:attrName>style.visibility</p:attrName>
                                        </p:attrNameLst>
                                      </p:cBhvr>
                                      <p:to>
                                        <p:strVal val="visible"/>
                                      </p:to>
                                    </p:set>
                                    <p:animEffect transition="in" filter="slide(fromBottom)">
                                      <p:cBhvr>
                                        <p:cTn id="17" dur="500"/>
                                        <p:tgtEl>
                                          <p:spTgt spid="384003"/>
                                        </p:tgtEl>
                                      </p:cBhvr>
                                    </p:animEffect>
                                  </p:childTnLst>
                                </p:cTn>
                              </p:par>
                              <p:par>
                                <p:cTn id="18" presetID="12" presetClass="entr" presetSubtype="4" fill="hold" nodeType="withEffect">
                                  <p:stCondLst>
                                    <p:cond delay="0"/>
                                  </p:stCondLst>
                                  <p:childTnLst>
                                    <p:set>
                                      <p:cBhvr>
                                        <p:cTn id="19" dur="1" fill="hold">
                                          <p:stCondLst>
                                            <p:cond delay="0"/>
                                          </p:stCondLst>
                                        </p:cTn>
                                        <p:tgtEl>
                                          <p:spTgt spid="384014"/>
                                        </p:tgtEl>
                                        <p:attrNameLst>
                                          <p:attrName>style.visibility</p:attrName>
                                        </p:attrNameLst>
                                      </p:cBhvr>
                                      <p:to>
                                        <p:strVal val="visible"/>
                                      </p:to>
                                    </p:set>
                                    <p:animEffect transition="in" filter="slide(fromBottom)">
                                      <p:cBhvr>
                                        <p:cTn id="20" dur="500"/>
                                        <p:tgtEl>
                                          <p:spTgt spid="38401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84005"/>
                                        </p:tgtEl>
                                        <p:attrNameLst>
                                          <p:attrName>style.visibility</p:attrName>
                                        </p:attrNameLst>
                                      </p:cBhvr>
                                      <p:to>
                                        <p:strVal val="visible"/>
                                      </p:to>
                                    </p:set>
                                    <p:animEffect transition="in" filter="slide(fromBottom)">
                                      <p:cBhvr>
                                        <p:cTn id="25" dur="500"/>
                                        <p:tgtEl>
                                          <p:spTgt spid="384005"/>
                                        </p:tgtEl>
                                      </p:cBhvr>
                                    </p:animEffect>
                                  </p:childTnLst>
                                </p:cTn>
                              </p:par>
                              <p:par>
                                <p:cTn id="26" presetID="12" presetClass="entr" presetSubtype="4" fill="hold" nodeType="withEffect">
                                  <p:stCondLst>
                                    <p:cond delay="0"/>
                                  </p:stCondLst>
                                  <p:childTnLst>
                                    <p:set>
                                      <p:cBhvr>
                                        <p:cTn id="27" dur="1" fill="hold">
                                          <p:stCondLst>
                                            <p:cond delay="0"/>
                                          </p:stCondLst>
                                        </p:cTn>
                                        <p:tgtEl>
                                          <p:spTgt spid="384015"/>
                                        </p:tgtEl>
                                        <p:attrNameLst>
                                          <p:attrName>style.visibility</p:attrName>
                                        </p:attrNameLst>
                                      </p:cBhvr>
                                      <p:to>
                                        <p:strVal val="visible"/>
                                      </p:to>
                                    </p:set>
                                    <p:animEffect transition="in" filter="slide(fromBottom)">
                                      <p:cBhvr>
                                        <p:cTn id="28" dur="500"/>
                                        <p:tgtEl>
                                          <p:spTgt spid="384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p:bldP spid="384005" grpId="0"/>
      <p:bldP spid="38400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111" name="Group 31"/>
          <p:cNvGraphicFramePr>
            <a:graphicFrameLocks noGrp="1"/>
          </p:cNvGraphicFramePr>
          <p:nvPr/>
        </p:nvGraphicFramePr>
        <p:xfrm>
          <a:off x="357188" y="1928813"/>
          <a:ext cx="8501062" cy="4073526"/>
        </p:xfrm>
        <a:graphic>
          <a:graphicData uri="http://schemas.openxmlformats.org/drawingml/2006/table">
            <a:tbl>
              <a:tblPr/>
              <a:tblGrid>
                <a:gridCol w="977900">
                  <a:extLst>
                    <a:ext uri="{9D8B030D-6E8A-4147-A177-3AD203B41FA5}">
                      <a16:colId xmlns:a16="http://schemas.microsoft.com/office/drawing/2014/main" val="20000"/>
                    </a:ext>
                  </a:extLst>
                </a:gridCol>
                <a:gridCol w="1430337">
                  <a:extLst>
                    <a:ext uri="{9D8B030D-6E8A-4147-A177-3AD203B41FA5}">
                      <a16:colId xmlns:a16="http://schemas.microsoft.com/office/drawing/2014/main" val="20001"/>
                    </a:ext>
                  </a:extLst>
                </a:gridCol>
                <a:gridCol w="1352550">
                  <a:extLst>
                    <a:ext uri="{9D8B030D-6E8A-4147-A177-3AD203B41FA5}">
                      <a16:colId xmlns:a16="http://schemas.microsoft.com/office/drawing/2014/main" val="20002"/>
                    </a:ext>
                  </a:extLst>
                </a:gridCol>
                <a:gridCol w="1355725">
                  <a:extLst>
                    <a:ext uri="{9D8B030D-6E8A-4147-A177-3AD203B41FA5}">
                      <a16:colId xmlns:a16="http://schemas.microsoft.com/office/drawing/2014/main" val="20003"/>
                    </a:ext>
                  </a:extLst>
                </a:gridCol>
                <a:gridCol w="1352550">
                  <a:extLst>
                    <a:ext uri="{9D8B030D-6E8A-4147-A177-3AD203B41FA5}">
                      <a16:colId xmlns:a16="http://schemas.microsoft.com/office/drawing/2014/main" val="20004"/>
                    </a:ext>
                  </a:extLst>
                </a:gridCol>
                <a:gridCol w="2032000">
                  <a:extLst>
                    <a:ext uri="{9D8B030D-6E8A-4147-A177-3AD203B41FA5}">
                      <a16:colId xmlns:a16="http://schemas.microsoft.com/office/drawing/2014/main" val="20005"/>
                    </a:ext>
                  </a:extLst>
                </a:gridCol>
              </a:tblGrid>
              <a:tr h="1019175">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C</a:t>
                      </a:r>
                      <a:r>
                        <a:rPr kumimoji="1" lang="en-US" altLang="zh-CN" sz="2800" b="1" i="0" u="none" strike="noStrike" cap="none" normalizeH="0" baseline="-25000">
                          <a:ln>
                            <a:noFill/>
                          </a:ln>
                          <a:solidFill>
                            <a:schemeClr val="tx2"/>
                          </a:solidFill>
                          <a:effectLst/>
                          <a:latin typeface="Arial" panose="020B0604020202020204" pitchFamily="34" charset="0"/>
                          <a:ea typeface="宋体" panose="02010600030101010101" pitchFamily="2" charset="-122"/>
                        </a:rPr>
                        <a:t>2</a:t>
                      </a: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H</a:t>
                      </a:r>
                      <a:r>
                        <a:rPr kumimoji="1" lang="en-US" altLang="zh-CN" sz="2800" b="1" i="0" u="none" strike="noStrike" cap="none" normalizeH="0" baseline="-25000">
                          <a:ln>
                            <a:noFill/>
                          </a:ln>
                          <a:solidFill>
                            <a:schemeClr val="tx2"/>
                          </a:solidFill>
                          <a:effectLst/>
                          <a:latin typeface="Arial" panose="020B0604020202020204" pitchFamily="34" charset="0"/>
                          <a:ea typeface="宋体" panose="02010600030101010101" pitchFamily="2" charset="-122"/>
                        </a:rPr>
                        <a:t>6</a:t>
                      </a:r>
                    </a:p>
                  </a:txBody>
                  <a:tcPr marL="90000" marR="90000" marT="46800" marB="4680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C</a:t>
                      </a:r>
                      <a:r>
                        <a:rPr kumimoji="1" lang="en-US" altLang="zh-CN" sz="2800" b="1" i="0" u="none" strike="noStrike" cap="none" normalizeH="0" baseline="-25000">
                          <a:ln>
                            <a:noFill/>
                          </a:ln>
                          <a:solidFill>
                            <a:schemeClr val="tx2"/>
                          </a:solidFill>
                          <a:effectLst/>
                          <a:latin typeface="Arial" panose="020B0604020202020204" pitchFamily="34" charset="0"/>
                          <a:ea typeface="宋体" panose="02010600030101010101" pitchFamily="2" charset="-122"/>
                        </a:rPr>
                        <a:t>2</a:t>
                      </a: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H</a:t>
                      </a:r>
                      <a:r>
                        <a:rPr kumimoji="1" lang="en-US" altLang="zh-CN" sz="2800" b="1" i="0" u="none" strike="noStrike" cap="none" normalizeH="0" baseline="-25000">
                          <a:ln>
                            <a:noFill/>
                          </a:ln>
                          <a:solidFill>
                            <a:schemeClr val="tx2"/>
                          </a:solidFill>
                          <a:effectLst/>
                          <a:latin typeface="Arial" panose="020B0604020202020204" pitchFamily="34" charset="0"/>
                          <a:ea typeface="宋体" panose="02010600030101010101" pitchFamily="2" charset="-122"/>
                        </a:rPr>
                        <a:t>4</a:t>
                      </a:r>
                      <a:endPar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NH</a:t>
                      </a:r>
                      <a:r>
                        <a:rPr kumimoji="1" lang="en-US" altLang="zh-CN" sz="2800" b="1" i="0" u="none" strike="noStrike" cap="none" normalizeH="0" baseline="-25000">
                          <a:ln>
                            <a:noFill/>
                          </a:ln>
                          <a:solidFill>
                            <a:schemeClr val="tx2"/>
                          </a:solidFill>
                          <a:effectLst/>
                          <a:latin typeface="Arial" panose="020B0604020202020204" pitchFamily="34" charset="0"/>
                          <a:ea typeface="宋体" panose="02010600030101010101" pitchFamily="2" charset="-122"/>
                        </a:rPr>
                        <a:t>3</a:t>
                      </a:r>
                    </a:p>
                  </a:txBody>
                  <a:tcPr marL="90000" marR="90000" marT="46800" marB="4680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C</a:t>
                      </a:r>
                      <a:r>
                        <a:rPr kumimoji="1" lang="en-US" altLang="zh-CN" sz="2800" b="1" i="0" u="none" strike="noStrike" cap="none" normalizeH="0" baseline="-25000">
                          <a:ln>
                            <a:noFill/>
                          </a:ln>
                          <a:solidFill>
                            <a:schemeClr val="tx2"/>
                          </a:solidFill>
                          <a:effectLst/>
                          <a:latin typeface="Arial" panose="020B0604020202020204" pitchFamily="34" charset="0"/>
                          <a:ea typeface="宋体" panose="02010600030101010101" pitchFamily="2" charset="-122"/>
                        </a:rPr>
                        <a:t>2</a:t>
                      </a: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H</a:t>
                      </a:r>
                      <a:r>
                        <a:rPr kumimoji="1" lang="en-US" altLang="zh-CN" sz="2800" b="1" i="0" u="none" strike="noStrike" cap="none" normalizeH="0" baseline="-25000">
                          <a:ln>
                            <a:noFill/>
                          </a:ln>
                          <a:solidFill>
                            <a:schemeClr val="tx2"/>
                          </a:solidFill>
                          <a:effectLst/>
                          <a:latin typeface="Arial" panose="020B0604020202020204" pitchFamily="34" charset="0"/>
                          <a:ea typeface="宋体" panose="02010600030101010101" pitchFamily="2" charset="-122"/>
                        </a:rPr>
                        <a:t>2</a:t>
                      </a:r>
                      <a:endPar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CH</a:t>
                      </a:r>
                      <a:r>
                        <a:rPr kumimoji="1" lang="en-US" altLang="zh-CN" sz="2800" b="1" i="0" u="none" strike="noStrike" cap="none" normalizeH="0" baseline="-25000">
                          <a:ln>
                            <a:noFill/>
                          </a:ln>
                          <a:solidFill>
                            <a:schemeClr val="tx2"/>
                          </a:solidFill>
                          <a:effectLst/>
                          <a:latin typeface="Arial" panose="020B0604020202020204" pitchFamily="34" charset="0"/>
                          <a:ea typeface="宋体" panose="02010600030101010101" pitchFamily="2" charset="-122"/>
                        </a:rPr>
                        <a:t>3</a:t>
                      </a: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COCH</a:t>
                      </a:r>
                      <a:r>
                        <a:rPr kumimoji="1" lang="en-US" altLang="zh-CN" sz="2800" b="1" i="0" u="none" strike="noStrike" cap="none" normalizeH="0" baseline="-25000">
                          <a:ln>
                            <a:noFill/>
                          </a:ln>
                          <a:solidFill>
                            <a:schemeClr val="tx2"/>
                          </a:solidFill>
                          <a:effectLst/>
                          <a:latin typeface="Arial" panose="020B0604020202020204" pitchFamily="34" charset="0"/>
                          <a:ea typeface="宋体" panose="02010600030101010101" pitchFamily="2" charset="-122"/>
                        </a:rPr>
                        <a:t>3</a:t>
                      </a:r>
                    </a:p>
                  </a:txBody>
                  <a:tcPr marL="90000" marR="90000" marT="46800" marB="4680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7588">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1" u="none" strike="noStrike" cap="none" normalizeH="0" baseline="0">
                          <a:ln>
                            <a:noFill/>
                          </a:ln>
                          <a:solidFill>
                            <a:schemeClr val="tx2"/>
                          </a:solidFill>
                          <a:effectLst/>
                          <a:latin typeface="Arial" panose="020B0604020202020204" pitchFamily="34" charset="0"/>
                          <a:ea typeface="宋体" panose="02010600030101010101" pitchFamily="2" charset="-122"/>
                        </a:rPr>
                        <a:t>p</a:t>
                      </a: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k</a:t>
                      </a:r>
                      <a:r>
                        <a:rPr kumimoji="1" lang="en-US" altLang="zh-CN" sz="2800" b="1" i="0" u="none" strike="noStrike" cap="none" normalizeH="0" baseline="-25000">
                          <a:ln>
                            <a:noFill/>
                          </a:ln>
                          <a:solidFill>
                            <a:schemeClr val="tx2"/>
                          </a:solidFill>
                          <a:effectLst/>
                          <a:latin typeface="Arial" panose="020B0604020202020204" pitchFamily="34" charset="0"/>
                          <a:ea typeface="宋体" panose="02010600030101010101" pitchFamily="2" charset="-122"/>
                        </a:rPr>
                        <a:t>a</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50</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44</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34</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25</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20</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1019175">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ROH</a:t>
                      </a:r>
                    </a:p>
                  </a:txBody>
                  <a:tcPr marL="90000" marR="90000" marT="46800" marB="4680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H</a:t>
                      </a:r>
                      <a:r>
                        <a:rPr kumimoji="1" lang="en-US" altLang="zh-CN" sz="2800" b="1" i="0" u="none" strike="noStrike" cap="none" normalizeH="0" baseline="-25000">
                          <a:ln>
                            <a:noFill/>
                          </a:ln>
                          <a:solidFill>
                            <a:schemeClr val="tx2"/>
                          </a:solidFill>
                          <a:effectLst/>
                          <a:latin typeface="Arial" panose="020B0604020202020204" pitchFamily="34" charset="0"/>
                          <a:ea typeface="宋体" panose="02010600030101010101" pitchFamily="2" charset="-122"/>
                        </a:rPr>
                        <a:t>2</a:t>
                      </a: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O</a:t>
                      </a:r>
                    </a:p>
                  </a:txBody>
                  <a:tcPr marL="90000" marR="90000" marT="46800" marB="4680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PhOH</a:t>
                      </a:r>
                    </a:p>
                  </a:txBody>
                  <a:tcPr marL="90000" marR="90000" marT="46800" marB="4680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H</a:t>
                      </a:r>
                      <a:r>
                        <a:rPr kumimoji="1" lang="en-US" altLang="zh-CN" sz="2800" b="1" i="0" u="none" strike="noStrike" cap="none" normalizeH="0" baseline="-25000">
                          <a:ln>
                            <a:noFill/>
                          </a:ln>
                          <a:solidFill>
                            <a:schemeClr val="tx2"/>
                          </a:solidFill>
                          <a:effectLst/>
                          <a:latin typeface="Arial" panose="020B0604020202020204" pitchFamily="34" charset="0"/>
                          <a:ea typeface="宋体" panose="02010600030101010101" pitchFamily="2" charset="-122"/>
                        </a:rPr>
                        <a:t>2</a:t>
                      </a: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CO</a:t>
                      </a:r>
                      <a:r>
                        <a:rPr kumimoji="1" lang="en-US" altLang="zh-CN" sz="2800" b="1" i="0" u="none" strike="noStrike" cap="none" normalizeH="0" baseline="-25000">
                          <a:ln>
                            <a:noFill/>
                          </a:ln>
                          <a:solidFill>
                            <a:schemeClr val="tx2"/>
                          </a:solidFill>
                          <a:effectLst/>
                          <a:latin typeface="Arial" panose="020B0604020202020204" pitchFamily="34" charset="0"/>
                          <a:ea typeface="宋体" panose="02010600030101010101" pitchFamily="2" charset="-122"/>
                        </a:rPr>
                        <a:t>3</a:t>
                      </a:r>
                    </a:p>
                  </a:txBody>
                  <a:tcPr marL="90000" marR="90000" marT="46800" marB="4680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rgbClr val="A50021"/>
                          </a:solidFill>
                          <a:effectLst/>
                          <a:latin typeface="Arial" panose="020B0604020202020204" pitchFamily="34" charset="0"/>
                          <a:ea typeface="宋体" panose="02010600030101010101" pitchFamily="2" charset="-122"/>
                        </a:rPr>
                        <a:t>RCOOH</a:t>
                      </a:r>
                    </a:p>
                  </a:txBody>
                  <a:tcPr marL="90000" marR="90000" marT="46800" marB="4680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7588">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1" u="none" strike="noStrike" cap="none" normalizeH="0" baseline="0">
                          <a:ln>
                            <a:noFill/>
                          </a:ln>
                          <a:solidFill>
                            <a:schemeClr val="tx2"/>
                          </a:solidFill>
                          <a:effectLst/>
                          <a:latin typeface="Arial" panose="020B0604020202020204" pitchFamily="34" charset="0"/>
                          <a:ea typeface="宋体" panose="02010600030101010101" pitchFamily="2" charset="-122"/>
                        </a:rPr>
                        <a:t>p</a:t>
                      </a: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k</a:t>
                      </a:r>
                      <a:r>
                        <a:rPr kumimoji="1" lang="en-US" altLang="zh-CN" sz="2800" b="1" i="0" u="none" strike="noStrike" cap="none" normalizeH="0" baseline="-25000">
                          <a:ln>
                            <a:noFill/>
                          </a:ln>
                          <a:solidFill>
                            <a:schemeClr val="tx2"/>
                          </a:solidFill>
                          <a:effectLst/>
                          <a:latin typeface="Arial" panose="020B0604020202020204" pitchFamily="34" charset="0"/>
                          <a:ea typeface="宋体" panose="02010600030101010101" pitchFamily="2" charset="-122"/>
                        </a:rPr>
                        <a:t>a</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15.9</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15.74</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10</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chemeClr val="tx2"/>
                          </a:solidFill>
                          <a:effectLst/>
                          <a:latin typeface="Arial" panose="020B0604020202020204" pitchFamily="34" charset="0"/>
                          <a:ea typeface="宋体" panose="02010600030101010101" pitchFamily="2" charset="-122"/>
                        </a:rPr>
                        <a:t>6.5</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ea typeface="宋体" panose="02010600030101010101" pitchFamily="2" charset="-122"/>
                        </a:defRPr>
                      </a:lvl1pPr>
                      <a:lvl2pPr marL="742950" indent="-285750" eaLnBrk="0" hangingPunct="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ea typeface="宋体" panose="02010600030101010101" pitchFamily="2" charset="-122"/>
                        </a:defRPr>
                      </a:lvl2pPr>
                      <a:lvl3pPr marL="1143000" indent="-228600" eaLnBrk="0" hangingPunct="0">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ea typeface="宋体" panose="02010600030101010101" pitchFamily="2" charset="-122"/>
                        </a:defRPr>
                      </a:lvl3pPr>
                      <a:lvl4pPr marL="1600200" indent="-228600" eaLnBrk="0" hangingPunct="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4pPr>
                      <a:lvl5pPr marL="2057400" indent="-228600" eaLnBrk="0" hangingPunct="0">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a:ln>
                            <a:noFill/>
                          </a:ln>
                          <a:solidFill>
                            <a:srgbClr val="A50021"/>
                          </a:solidFill>
                          <a:effectLst/>
                          <a:latin typeface="Arial" panose="020B0604020202020204" pitchFamily="34" charset="0"/>
                          <a:ea typeface="宋体" panose="02010600030101010101" pitchFamily="2" charset="-122"/>
                        </a:rPr>
                        <a:t>4</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TextBox 3"/>
          <p:cNvSpPr txBox="1"/>
          <p:nvPr/>
        </p:nvSpPr>
        <p:spPr>
          <a:xfrm>
            <a:off x="857250" y="1143000"/>
            <a:ext cx="2071688" cy="523875"/>
          </a:xfrm>
          <a:prstGeom prst="rect">
            <a:avLst/>
          </a:prstGeom>
          <a:noFill/>
        </p:spPr>
        <p:txBody>
          <a:bodyPr>
            <a:spAutoFit/>
          </a:bodyPr>
          <a:lstStyle/>
          <a:p>
            <a:pPr>
              <a:defRPr/>
            </a:pPr>
            <a:r>
              <a:rPr lang="zh-CN" altLang="en-US" sz="2800" b="1" dirty="0">
                <a:solidFill>
                  <a:schemeClr val="accent2">
                    <a:lumMod val="75000"/>
                  </a:schemeClr>
                </a:solidFill>
                <a:latin typeface="黑体" panose="02010609060101010101" pitchFamily="49" charset="-122"/>
                <a:ea typeface="黑体" panose="02010609060101010101" pitchFamily="49" charset="-122"/>
              </a:rPr>
              <a:t>酸性强弱</a:t>
            </a:r>
          </a:p>
        </p:txBody>
      </p:sp>
      <p:sp>
        <p:nvSpPr>
          <p:cNvPr id="2" name="日期占位符 1"/>
          <p:cNvSpPr>
            <a:spLocks noGrp="1"/>
          </p:cNvSpPr>
          <p:nvPr>
            <p:ph type="dt" sz="half" idx="10"/>
          </p:nvPr>
        </p:nvSpPr>
        <p:spPr/>
        <p:txBody>
          <a:bodyPr/>
          <a:lstStyle/>
          <a:p>
            <a:pPr>
              <a:defRPr/>
            </a:pPr>
            <a:fld id="{24B5E4B7-5073-45F3-BC06-892C70A205E4}" type="datetime11">
              <a:rPr lang="zh-CN" altLang="en-US" smtClean="0"/>
              <a:t>17:48:43</a:t>
            </a:fld>
            <a:endParaRPr lang="zh-CN" altLang="en-US"/>
          </a:p>
        </p:txBody>
      </p:sp>
      <p:sp>
        <p:nvSpPr>
          <p:cNvPr id="3" name="灯片编号占位符 2"/>
          <p:cNvSpPr>
            <a:spLocks noGrp="1"/>
          </p:cNvSpPr>
          <p:nvPr>
            <p:ph type="sldNum" sz="quarter" idx="12"/>
          </p:nvPr>
        </p:nvSpPr>
        <p:spPr/>
        <p:txBody>
          <a:bodyPr/>
          <a:lstStyle/>
          <a:p>
            <a:pPr>
              <a:defRPr/>
            </a:pPr>
            <a:fld id="{DEBC7694-C6C0-49D6-855B-71DF6E7CB550}" type="slidenum">
              <a:rPr lang="zh-CN" altLang="en-US"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8BEBA4A7-10E0-48C8-A00D-F6C8A47C118B}" type="datetime11">
              <a:rPr lang="zh-CN" altLang="en-US" smtClean="0"/>
              <a:t>17:48:43</a:t>
            </a:fld>
            <a:endParaRPr lang="en-US" altLang="zh-CN"/>
          </a:p>
        </p:txBody>
      </p:sp>
      <p:sp>
        <p:nvSpPr>
          <p:cNvPr id="13" name="灯片编号占位符 3"/>
          <p:cNvSpPr>
            <a:spLocks noGrp="1"/>
          </p:cNvSpPr>
          <p:nvPr>
            <p:ph type="sldNum" sz="quarter" idx="12"/>
          </p:nvPr>
        </p:nvSpPr>
        <p:spPr/>
        <p:txBody>
          <a:bodyPr/>
          <a:lstStyle/>
          <a:p>
            <a:pPr>
              <a:defRPr/>
            </a:pPr>
            <a:fld id="{B23D068C-5F44-4257-ACF5-652C71919FB9}" type="slidenum">
              <a:rPr lang="en-US" altLang="zh-CN"/>
              <a:t>13</a:t>
            </a:fld>
            <a:endParaRPr lang="en-US" altLang="zh-CN"/>
          </a:p>
        </p:txBody>
      </p:sp>
      <p:sp>
        <p:nvSpPr>
          <p:cNvPr id="19460" name="Rectangle 4"/>
          <p:cNvSpPr>
            <a:spLocks noChangeArrowheads="1"/>
          </p:cNvSpPr>
          <p:nvPr/>
        </p:nvSpPr>
        <p:spPr bwMode="auto">
          <a:xfrm>
            <a:off x="0" y="4038600"/>
            <a:ext cx="9144000" cy="6096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tabLst>
                <a:tab pos="228600" algn="l"/>
              </a:tabLst>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tabLst>
                <a:tab pos="228600" algn="l"/>
              </a:tabLst>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tabLst>
                <a:tab pos="228600" algn="l"/>
              </a:tabLst>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en-US" altLang="zh-CN" sz="1000" b="0">
                <a:latin typeface="宋体" panose="02010600030101010101" pitchFamily="2" charset="-122"/>
                <a:ea typeface="宋体" panose="02010600030101010101" pitchFamily="2" charset="-122"/>
              </a:rPr>
              <a:t>        </a:t>
            </a:r>
            <a:r>
              <a:rPr lang="en-US" altLang="zh-CN" sz="1000" b="0">
                <a:latin typeface="Times New Roman" panose="02020603050405020304" pitchFamily="18" charset="0"/>
                <a:ea typeface="宋体" panose="02010600030101010101" pitchFamily="2" charset="-122"/>
              </a:rPr>
              <a:t> </a:t>
            </a:r>
          </a:p>
          <a:p>
            <a:pPr>
              <a:lnSpc>
                <a:spcPct val="100000"/>
              </a:lnSpc>
              <a:spcBef>
                <a:spcPct val="0"/>
              </a:spcBef>
              <a:buFontTx/>
              <a:buNone/>
            </a:pPr>
            <a:endParaRPr lang="en-US" altLang="zh-CN" sz="2400" b="0">
              <a:latin typeface="Times New Roman" panose="02020603050405020304" pitchFamily="18" charset="0"/>
              <a:ea typeface="宋体" panose="02010600030101010101" pitchFamily="2" charset="-122"/>
            </a:endParaRPr>
          </a:p>
        </p:txBody>
      </p:sp>
      <p:sp>
        <p:nvSpPr>
          <p:cNvPr id="386057" name="Text Box 9"/>
          <p:cNvSpPr txBox="1">
            <a:spLocks noChangeArrowheads="1"/>
          </p:cNvSpPr>
          <p:nvPr/>
        </p:nvSpPr>
        <p:spPr bwMode="auto">
          <a:xfrm>
            <a:off x="323850" y="1628775"/>
            <a:ext cx="8136582" cy="46166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lang="en-US" altLang="zh-CN" sz="2400" dirty="0">
                <a:solidFill>
                  <a:schemeClr val="hlink"/>
                </a:solidFill>
                <a:latin typeface="Arial" panose="020B0604020202020204" pitchFamily="34" charset="0"/>
                <a:ea typeface="楷体" panose="02010609060101010101" pitchFamily="49" charset="-122"/>
                <a:cs typeface="Arial" panose="020B0604020202020204" pitchFamily="34" charset="0"/>
              </a:rPr>
              <a:t>1. </a:t>
            </a:r>
            <a:r>
              <a:rPr lang="zh-CN" altLang="en-US" sz="2400" dirty="0">
                <a:solidFill>
                  <a:schemeClr val="hlink"/>
                </a:solidFill>
                <a:latin typeface="Arial" panose="020B0604020202020204" pitchFamily="34" charset="0"/>
                <a:ea typeface="楷体" panose="02010609060101010101" pitchFamily="49" charset="-122"/>
                <a:cs typeface="Arial" panose="020B0604020202020204" pitchFamily="34" charset="0"/>
              </a:rPr>
              <a:t>吸电子基团使酸性增强。给电子基团使酸性减弱。</a:t>
            </a:r>
            <a:endParaRPr lang="zh-CN" altLang="en-US" sz="2400" dirty="0">
              <a:solidFill>
                <a:srgbClr val="000000"/>
              </a:solidFill>
              <a:latin typeface="Arial" panose="020B0604020202020204" pitchFamily="34" charset="0"/>
              <a:ea typeface="楷体" panose="02010609060101010101" pitchFamily="49" charset="-122"/>
              <a:cs typeface="Arial" panose="020B0604020202020204" pitchFamily="34" charset="0"/>
            </a:endParaRPr>
          </a:p>
        </p:txBody>
      </p:sp>
      <p:sp>
        <p:nvSpPr>
          <p:cNvPr id="386059" name="Text Box 11"/>
          <p:cNvSpPr txBox="1">
            <a:spLocks noChangeArrowheads="1"/>
          </p:cNvSpPr>
          <p:nvPr/>
        </p:nvSpPr>
        <p:spPr bwMode="auto">
          <a:xfrm>
            <a:off x="395288" y="4797425"/>
            <a:ext cx="8333766" cy="46166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lang="en-US" altLang="zh-CN" sz="2400" dirty="0">
                <a:solidFill>
                  <a:schemeClr val="hlink"/>
                </a:solidFill>
                <a:latin typeface="Arial" panose="020B0604020202020204" pitchFamily="34" charset="0"/>
                <a:ea typeface="楷体" panose="02010609060101010101" pitchFamily="49" charset="-122"/>
                <a:cs typeface="Arial" panose="020B0604020202020204" pitchFamily="34" charset="0"/>
              </a:rPr>
              <a:t>2. </a:t>
            </a:r>
            <a:r>
              <a:rPr lang="zh-CN" altLang="en-US" sz="2400" dirty="0">
                <a:solidFill>
                  <a:schemeClr val="hlink"/>
                </a:solidFill>
                <a:latin typeface="Arial" panose="020B0604020202020204" pitchFamily="34" charset="0"/>
                <a:ea typeface="楷体" panose="02010609060101010101" pitchFamily="49" charset="-122"/>
                <a:cs typeface="Arial" panose="020B0604020202020204" pitchFamily="34" charset="0"/>
              </a:rPr>
              <a:t>吸电子基团越多酸性越强。给电子基团越多酸性越弱。</a:t>
            </a:r>
            <a:endParaRPr lang="zh-CN" altLang="en-US" sz="240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p:txBody>
      </p:sp>
      <p:sp>
        <p:nvSpPr>
          <p:cNvPr id="386060" name="Rectangle 12"/>
          <p:cNvSpPr>
            <a:spLocks noChangeArrowheads="1"/>
          </p:cNvSpPr>
          <p:nvPr/>
        </p:nvSpPr>
        <p:spPr bwMode="auto">
          <a:xfrm>
            <a:off x="323850" y="908050"/>
            <a:ext cx="1781257" cy="46166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1) </a:t>
            </a:r>
            <a:r>
              <a:rPr lang="zh-CN" altLang="en-US" sz="2400" dirty="0">
                <a:latin typeface="Arial" panose="020B0604020202020204" pitchFamily="34" charset="0"/>
                <a:ea typeface="楷体" panose="02010609060101010101" pitchFamily="49" charset="-122"/>
                <a:cs typeface="Arial" panose="020B0604020202020204" pitchFamily="34" charset="0"/>
              </a:rPr>
              <a:t>诱导效应</a:t>
            </a:r>
          </a:p>
        </p:txBody>
      </p:sp>
      <p:sp>
        <p:nvSpPr>
          <p:cNvPr id="386061" name="Rectangle 13"/>
          <p:cNvSpPr>
            <a:spLocks noChangeArrowheads="1"/>
          </p:cNvSpPr>
          <p:nvPr/>
        </p:nvSpPr>
        <p:spPr bwMode="auto">
          <a:xfrm>
            <a:off x="257175" y="246063"/>
            <a:ext cx="4602163" cy="51911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FontTx/>
              <a:buNone/>
            </a:pPr>
            <a:r>
              <a:rPr lang="zh-CN" altLang="en-US">
                <a:solidFill>
                  <a:srgbClr val="333399"/>
                </a:solidFill>
                <a:latin typeface="Times New Roman" panose="02020603050405020304" pitchFamily="18" charset="0"/>
                <a:ea typeface="楷体" panose="02010609060101010101" pitchFamily="49" charset="-122"/>
                <a:cs typeface="Arial" panose="020B0604020202020204" pitchFamily="34" charset="0"/>
              </a:rPr>
              <a:t>影响羧酸酸性强度的因素</a:t>
            </a:r>
          </a:p>
        </p:txBody>
      </p:sp>
      <p:graphicFrame>
        <p:nvGraphicFramePr>
          <p:cNvPr id="386062" name="Object 14"/>
          <p:cNvGraphicFramePr>
            <a:graphicFrameLocks noChangeAspect="1"/>
          </p:cNvGraphicFramePr>
          <p:nvPr>
            <p:extLst>
              <p:ext uri="{D42A27DB-BD31-4B8C-83A1-F6EECF244321}">
                <p14:modId xmlns:p14="http://schemas.microsoft.com/office/powerpoint/2010/main" val="541521642"/>
              </p:ext>
            </p:extLst>
          </p:nvPr>
        </p:nvGraphicFramePr>
        <p:xfrm>
          <a:off x="414945" y="2276872"/>
          <a:ext cx="8314109" cy="598487"/>
        </p:xfrm>
        <a:graphic>
          <a:graphicData uri="http://schemas.openxmlformats.org/presentationml/2006/ole">
            <mc:AlternateContent xmlns:mc="http://schemas.openxmlformats.org/markup-compatibility/2006">
              <mc:Choice xmlns:v="urn:schemas-microsoft-com:vml" Requires="v">
                <p:oleObj spid="_x0000_s19639" name="CS ChemDraw Drawing" r:id="rId3" imgW="7366000" imgH="546100" progId="ChemDraw.Document.6.0">
                  <p:embed/>
                </p:oleObj>
              </mc:Choice>
              <mc:Fallback>
                <p:oleObj name="CS ChemDraw Drawing" r:id="rId3" imgW="7366000" imgH="546100" progId="ChemDraw.Document.6.0">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945" y="2276872"/>
                        <a:ext cx="8314109" cy="598487"/>
                      </a:xfrm>
                      <a:prstGeom prst="rect">
                        <a:avLst/>
                      </a:prstGeom>
                      <a:noFill/>
                      <a:ln>
                        <a:noFill/>
                      </a:ln>
                      <a:effectLst/>
                    </p:spPr>
                  </p:pic>
                </p:oleObj>
              </mc:Fallback>
            </mc:AlternateContent>
          </a:graphicData>
        </a:graphic>
      </p:graphicFrame>
      <p:graphicFrame>
        <p:nvGraphicFramePr>
          <p:cNvPr id="386063" name="Object 15"/>
          <p:cNvGraphicFramePr>
            <a:graphicFrameLocks noChangeAspect="1"/>
          </p:cNvGraphicFramePr>
          <p:nvPr>
            <p:extLst>
              <p:ext uri="{D42A27DB-BD31-4B8C-83A1-F6EECF244321}">
                <p14:modId xmlns:p14="http://schemas.microsoft.com/office/powerpoint/2010/main" val="716141522"/>
              </p:ext>
            </p:extLst>
          </p:nvPr>
        </p:nvGraphicFramePr>
        <p:xfrm>
          <a:off x="1654175" y="3284984"/>
          <a:ext cx="5832475" cy="598487"/>
        </p:xfrm>
        <a:graphic>
          <a:graphicData uri="http://schemas.openxmlformats.org/presentationml/2006/ole">
            <mc:AlternateContent xmlns:mc="http://schemas.openxmlformats.org/markup-compatibility/2006">
              <mc:Choice xmlns:v="urn:schemas-microsoft-com:vml" Requires="v">
                <p:oleObj spid="_x0000_s19640" name="CS ChemDraw Drawing" r:id="rId5" imgW="5181600" imgH="546100" progId="ChemDraw.Document.6.0">
                  <p:embed/>
                </p:oleObj>
              </mc:Choice>
              <mc:Fallback>
                <p:oleObj name="CS ChemDraw Drawing" r:id="rId5" imgW="5181600" imgH="546100" progId="ChemDraw.Document.6.0">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4175" y="3284984"/>
                        <a:ext cx="5832475" cy="59848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6065" name="Object 17"/>
          <p:cNvGraphicFramePr>
            <a:graphicFrameLocks noChangeAspect="1"/>
          </p:cNvGraphicFramePr>
          <p:nvPr/>
        </p:nvGraphicFramePr>
        <p:xfrm>
          <a:off x="1763713" y="5445125"/>
          <a:ext cx="5545137" cy="609600"/>
        </p:xfrm>
        <a:graphic>
          <a:graphicData uri="http://schemas.openxmlformats.org/presentationml/2006/ole">
            <mc:AlternateContent xmlns:mc="http://schemas.openxmlformats.org/markup-compatibility/2006">
              <mc:Choice xmlns:v="urn:schemas-microsoft-com:vml" Requires="v">
                <p:oleObj spid="_x0000_s19641" name="CS ChemDraw Drawing" r:id="rId7" imgW="4838700" imgH="546100" progId="ChemDraw.Document.6.0">
                  <p:embed/>
                </p:oleObj>
              </mc:Choice>
              <mc:Fallback>
                <p:oleObj name="CS ChemDraw Drawing" r:id="rId7" imgW="4838700" imgH="546100" progId="ChemDraw.Document.6.0">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5445125"/>
                        <a:ext cx="5545137" cy="6096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86061"/>
                                        </p:tgtEl>
                                        <p:attrNameLst>
                                          <p:attrName>style.visibility</p:attrName>
                                        </p:attrNameLst>
                                      </p:cBhvr>
                                      <p:to>
                                        <p:strVal val="visible"/>
                                      </p:to>
                                    </p:set>
                                    <p:animEffect transition="in" filter="slide(fromBottom)">
                                      <p:cBhvr>
                                        <p:cTn id="7" dur="500"/>
                                        <p:tgtEl>
                                          <p:spTgt spid="38606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86060"/>
                                        </p:tgtEl>
                                        <p:attrNameLst>
                                          <p:attrName>style.visibility</p:attrName>
                                        </p:attrNameLst>
                                      </p:cBhvr>
                                      <p:to>
                                        <p:strVal val="visible"/>
                                      </p:to>
                                    </p:set>
                                    <p:animEffect transition="in" filter="slide(fromBottom)">
                                      <p:cBhvr>
                                        <p:cTn id="12" dur="500"/>
                                        <p:tgtEl>
                                          <p:spTgt spid="38606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86057"/>
                                        </p:tgtEl>
                                        <p:attrNameLst>
                                          <p:attrName>style.visibility</p:attrName>
                                        </p:attrNameLst>
                                      </p:cBhvr>
                                      <p:to>
                                        <p:strVal val="visible"/>
                                      </p:to>
                                    </p:set>
                                    <p:animEffect transition="in" filter="slide(fromBottom)">
                                      <p:cBhvr>
                                        <p:cTn id="17" dur="500"/>
                                        <p:tgtEl>
                                          <p:spTgt spid="386057"/>
                                        </p:tgtEl>
                                      </p:cBhvr>
                                    </p:animEffect>
                                  </p:childTnLst>
                                </p:cTn>
                              </p:par>
                              <p:par>
                                <p:cTn id="18" presetID="12" presetClass="entr" presetSubtype="4" fill="hold" nodeType="withEffect">
                                  <p:stCondLst>
                                    <p:cond delay="0"/>
                                  </p:stCondLst>
                                  <p:childTnLst>
                                    <p:set>
                                      <p:cBhvr>
                                        <p:cTn id="19" dur="1" fill="hold">
                                          <p:stCondLst>
                                            <p:cond delay="0"/>
                                          </p:stCondLst>
                                        </p:cTn>
                                        <p:tgtEl>
                                          <p:spTgt spid="386062"/>
                                        </p:tgtEl>
                                        <p:attrNameLst>
                                          <p:attrName>style.visibility</p:attrName>
                                        </p:attrNameLst>
                                      </p:cBhvr>
                                      <p:to>
                                        <p:strVal val="visible"/>
                                      </p:to>
                                    </p:set>
                                    <p:animEffect transition="in" filter="slide(fromBottom)">
                                      <p:cBhvr>
                                        <p:cTn id="20" dur="500"/>
                                        <p:tgtEl>
                                          <p:spTgt spid="386062"/>
                                        </p:tgtEl>
                                      </p:cBhvr>
                                    </p:animEffect>
                                  </p:childTnLst>
                                </p:cTn>
                              </p:par>
                              <p:par>
                                <p:cTn id="21" presetID="12" presetClass="entr" presetSubtype="4" fill="hold" nodeType="withEffect">
                                  <p:stCondLst>
                                    <p:cond delay="0"/>
                                  </p:stCondLst>
                                  <p:childTnLst>
                                    <p:set>
                                      <p:cBhvr>
                                        <p:cTn id="22" dur="1" fill="hold">
                                          <p:stCondLst>
                                            <p:cond delay="0"/>
                                          </p:stCondLst>
                                        </p:cTn>
                                        <p:tgtEl>
                                          <p:spTgt spid="386063"/>
                                        </p:tgtEl>
                                        <p:attrNameLst>
                                          <p:attrName>style.visibility</p:attrName>
                                        </p:attrNameLst>
                                      </p:cBhvr>
                                      <p:to>
                                        <p:strVal val="visible"/>
                                      </p:to>
                                    </p:set>
                                    <p:animEffect transition="in" filter="slide(fromBottom)">
                                      <p:cBhvr>
                                        <p:cTn id="23" dur="500"/>
                                        <p:tgtEl>
                                          <p:spTgt spid="386063"/>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386059"/>
                                        </p:tgtEl>
                                        <p:attrNameLst>
                                          <p:attrName>style.visibility</p:attrName>
                                        </p:attrNameLst>
                                      </p:cBhvr>
                                      <p:to>
                                        <p:strVal val="visible"/>
                                      </p:to>
                                    </p:set>
                                    <p:animEffect transition="in" filter="slide(fromBottom)">
                                      <p:cBhvr>
                                        <p:cTn id="28" dur="500"/>
                                        <p:tgtEl>
                                          <p:spTgt spid="386059"/>
                                        </p:tgtEl>
                                      </p:cBhvr>
                                    </p:animEffect>
                                  </p:childTnLst>
                                </p:cTn>
                              </p:par>
                              <p:par>
                                <p:cTn id="29" presetID="12" presetClass="entr" presetSubtype="4" fill="hold" nodeType="withEffect">
                                  <p:stCondLst>
                                    <p:cond delay="0"/>
                                  </p:stCondLst>
                                  <p:childTnLst>
                                    <p:set>
                                      <p:cBhvr>
                                        <p:cTn id="30" dur="1" fill="hold">
                                          <p:stCondLst>
                                            <p:cond delay="0"/>
                                          </p:stCondLst>
                                        </p:cTn>
                                        <p:tgtEl>
                                          <p:spTgt spid="386065"/>
                                        </p:tgtEl>
                                        <p:attrNameLst>
                                          <p:attrName>style.visibility</p:attrName>
                                        </p:attrNameLst>
                                      </p:cBhvr>
                                      <p:to>
                                        <p:strVal val="visible"/>
                                      </p:to>
                                    </p:set>
                                    <p:animEffect transition="in" filter="slide(fromBottom)">
                                      <p:cBhvr>
                                        <p:cTn id="31" dur="500"/>
                                        <p:tgtEl>
                                          <p:spTgt spid="386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7" grpId="0"/>
      <p:bldP spid="386059" grpId="0"/>
      <p:bldP spid="386060" grpId="0"/>
      <p:bldP spid="3860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1DBB8F2A-AD15-40A3-A47C-66F3C1FDF5A7}" type="datetime11">
              <a:rPr lang="zh-CN" altLang="en-US" smtClean="0"/>
              <a:t>17:48:43</a:t>
            </a:fld>
            <a:endParaRPr lang="en-US" altLang="zh-CN"/>
          </a:p>
        </p:txBody>
      </p:sp>
      <p:sp>
        <p:nvSpPr>
          <p:cNvPr id="12" name="灯片编号占位符 3"/>
          <p:cNvSpPr>
            <a:spLocks noGrp="1"/>
          </p:cNvSpPr>
          <p:nvPr>
            <p:ph type="sldNum" sz="quarter" idx="12"/>
          </p:nvPr>
        </p:nvSpPr>
        <p:spPr/>
        <p:txBody>
          <a:bodyPr/>
          <a:lstStyle/>
          <a:p>
            <a:pPr>
              <a:defRPr/>
            </a:pPr>
            <a:fld id="{E85B64D3-548A-4149-8E5F-3AA92AC443E4}" type="slidenum">
              <a:rPr lang="en-US" altLang="zh-CN"/>
              <a:t>14</a:t>
            </a:fld>
            <a:endParaRPr lang="en-US" altLang="zh-CN"/>
          </a:p>
        </p:txBody>
      </p:sp>
      <p:sp>
        <p:nvSpPr>
          <p:cNvPr id="441346" name="Text Box 2"/>
          <p:cNvSpPr txBox="1">
            <a:spLocks noChangeArrowheads="1"/>
          </p:cNvSpPr>
          <p:nvPr/>
        </p:nvSpPr>
        <p:spPr bwMode="auto">
          <a:xfrm>
            <a:off x="395288" y="3187824"/>
            <a:ext cx="201612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2) </a:t>
            </a:r>
            <a:r>
              <a:rPr lang="zh-CN" altLang="en-US" sz="2400" dirty="0">
                <a:latin typeface="Arial" panose="020B0604020202020204" pitchFamily="34" charset="0"/>
                <a:ea typeface="楷体" panose="02010609060101010101" pitchFamily="49" charset="-122"/>
                <a:cs typeface="Arial" panose="020B0604020202020204" pitchFamily="34" charset="0"/>
              </a:rPr>
              <a:t>共轭效应</a:t>
            </a:r>
            <a:endParaRPr lang="zh-CN" altLang="en-US" sz="2400" dirty="0">
              <a:solidFill>
                <a:srgbClr val="000000"/>
              </a:solidFill>
              <a:latin typeface="Arial" panose="020B0604020202020204" pitchFamily="34" charset="0"/>
              <a:ea typeface="楷体" panose="02010609060101010101" pitchFamily="49" charset="-122"/>
              <a:cs typeface="Arial" panose="020B0604020202020204" pitchFamily="34" charset="0"/>
            </a:endParaRPr>
          </a:p>
        </p:txBody>
      </p:sp>
      <p:sp>
        <p:nvSpPr>
          <p:cNvPr id="20485" name="Text Box 4"/>
          <p:cNvSpPr txBox="1">
            <a:spLocks noChangeArrowheads="1"/>
          </p:cNvSpPr>
          <p:nvPr/>
        </p:nvSpPr>
        <p:spPr bwMode="auto">
          <a:xfrm>
            <a:off x="457200" y="609600"/>
            <a:ext cx="79248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zh-CN" sz="2400">
              <a:solidFill>
                <a:schemeClr val="bg1"/>
              </a:solidFill>
              <a:latin typeface="Times New Roman" panose="02020603050405020304" pitchFamily="18" charset="0"/>
              <a:ea typeface="黑体" panose="02010609060101010101" pitchFamily="49" charset="-122"/>
            </a:endParaRPr>
          </a:p>
        </p:txBody>
      </p:sp>
      <p:sp>
        <p:nvSpPr>
          <p:cNvPr id="441349" name="Rectangle 5"/>
          <p:cNvSpPr>
            <a:spLocks noChangeArrowheads="1"/>
          </p:cNvSpPr>
          <p:nvPr/>
        </p:nvSpPr>
        <p:spPr bwMode="auto">
          <a:xfrm>
            <a:off x="250825" y="620713"/>
            <a:ext cx="8458200" cy="83099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409575">
              <a:lnSpc>
                <a:spcPct val="90000"/>
              </a:lnSpc>
              <a:spcBef>
                <a:spcPts val="1000"/>
              </a:spcBef>
              <a:buFont typeface="Arial" panose="020B0604020202020204" pitchFamily="34" charset="0"/>
              <a:buChar char="•"/>
              <a:tabLst>
                <a:tab pos="228600" algn="l"/>
              </a:tabLst>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tabLst>
                <a:tab pos="228600" algn="l"/>
              </a:tabLst>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tabLst>
                <a:tab pos="228600" algn="l"/>
              </a:tabLst>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lang="en-US" altLang="zh-CN" sz="2400" dirty="0">
                <a:solidFill>
                  <a:schemeClr val="hlink"/>
                </a:solidFill>
                <a:latin typeface="Arial" panose="020B0604020202020204" pitchFamily="34" charset="0"/>
                <a:ea typeface="楷体" panose="02010609060101010101" pitchFamily="49" charset="-122"/>
                <a:cs typeface="Arial" panose="020B0604020202020204" pitchFamily="34" charset="0"/>
              </a:rPr>
              <a:t>3. </a:t>
            </a:r>
            <a:r>
              <a:rPr lang="zh-CN" altLang="en-US" sz="2400" dirty="0">
                <a:solidFill>
                  <a:schemeClr val="hlink"/>
                </a:solidFill>
                <a:latin typeface="Arial" panose="020B0604020202020204" pitchFamily="34" charset="0"/>
                <a:ea typeface="楷体" panose="02010609060101010101" pitchFamily="49" charset="-122"/>
                <a:cs typeface="Arial" panose="020B0604020202020204" pitchFamily="34" charset="0"/>
              </a:rPr>
              <a:t>吸电子基团离羧基越近，酸性越强。给电子基团离羧基越近，酸性越弱。</a:t>
            </a:r>
            <a:endParaRPr lang="zh-CN" altLang="en-US" sz="2400" dirty="0">
              <a:latin typeface="Arial" panose="020B0604020202020204" pitchFamily="34" charset="0"/>
              <a:ea typeface="楷体" panose="02010609060101010101" pitchFamily="49" charset="-122"/>
              <a:cs typeface="Arial" panose="020B0604020202020204" pitchFamily="34" charset="0"/>
            </a:endParaRPr>
          </a:p>
        </p:txBody>
      </p:sp>
      <p:graphicFrame>
        <p:nvGraphicFramePr>
          <p:cNvPr id="441357" name="Object 13"/>
          <p:cNvGraphicFramePr>
            <a:graphicFrameLocks noChangeAspect="1"/>
          </p:cNvGraphicFramePr>
          <p:nvPr>
            <p:extLst>
              <p:ext uri="{D42A27DB-BD31-4B8C-83A1-F6EECF244321}">
                <p14:modId xmlns:p14="http://schemas.microsoft.com/office/powerpoint/2010/main" val="2321726778"/>
              </p:ext>
            </p:extLst>
          </p:nvPr>
        </p:nvGraphicFramePr>
        <p:xfrm>
          <a:off x="684213" y="1772816"/>
          <a:ext cx="7848600" cy="901700"/>
        </p:xfrm>
        <a:graphic>
          <a:graphicData uri="http://schemas.openxmlformats.org/presentationml/2006/ole">
            <mc:AlternateContent xmlns:mc="http://schemas.openxmlformats.org/markup-compatibility/2006">
              <mc:Choice xmlns:v="urn:schemas-microsoft-com:vml" Requires="v">
                <p:oleObj spid="_x0000_s20606" name="CS ChemDraw Drawing" r:id="rId3" imgW="8750300" imgH="1016000" progId="ChemDraw.Document.6.0">
                  <p:embed/>
                </p:oleObj>
              </mc:Choice>
              <mc:Fallback>
                <p:oleObj name="CS ChemDraw Drawing" r:id="rId3" imgW="8750300" imgH="1016000" progId="ChemDraw.Document.6.0">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72816"/>
                        <a:ext cx="7848600" cy="9017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359" name="Rectangle 15"/>
          <p:cNvSpPr>
            <a:spLocks noChangeArrowheads="1"/>
          </p:cNvSpPr>
          <p:nvPr/>
        </p:nvSpPr>
        <p:spPr bwMode="auto">
          <a:xfrm>
            <a:off x="592138" y="3691880"/>
            <a:ext cx="304323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共轭效应具有传递性</a:t>
            </a:r>
          </a:p>
        </p:txBody>
      </p:sp>
      <p:sp>
        <p:nvSpPr>
          <p:cNvPr id="441360" name="Rectangle 16"/>
          <p:cNvSpPr>
            <a:spLocks noChangeArrowheads="1"/>
          </p:cNvSpPr>
          <p:nvPr/>
        </p:nvSpPr>
        <p:spPr bwMode="auto">
          <a:xfrm>
            <a:off x="395288" y="4224933"/>
            <a:ext cx="8748712"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0"/>
              </a:spcBef>
              <a:buFontTx/>
              <a:buNone/>
            </a:pPr>
            <a:r>
              <a:rPr lang="zh-CN" altLang="en-US" sz="2400">
                <a:solidFill>
                  <a:srgbClr val="FF3300"/>
                </a:solidFill>
                <a:latin typeface="Arial" panose="020B0604020202020204" pitchFamily="34" charset="0"/>
                <a:ea typeface="楷体" panose="02010609060101010101" pitchFamily="49" charset="-122"/>
                <a:cs typeface="Arial" panose="020B0604020202020204" pitchFamily="34" charset="0"/>
              </a:rPr>
              <a:t>吸电子共轭效应：</a:t>
            </a:r>
            <a:r>
              <a:rPr lang="en-US" altLang="zh-CN" sz="2200">
                <a:solidFill>
                  <a:srgbClr val="FF3300"/>
                </a:solidFill>
                <a:latin typeface="Arial" panose="020B0604020202020204" pitchFamily="34" charset="0"/>
                <a:ea typeface="楷体" panose="02010609060101010101" pitchFamily="49" charset="-122"/>
                <a:cs typeface="Arial" panose="020B0604020202020204" pitchFamily="34" charset="0"/>
              </a:rPr>
              <a:t>-NO</a:t>
            </a:r>
            <a:r>
              <a:rPr lang="en-US" altLang="zh-CN" sz="2200" baseline="-25000">
                <a:solidFill>
                  <a:srgbClr val="FF3300"/>
                </a:solidFill>
                <a:latin typeface="Arial" panose="020B0604020202020204" pitchFamily="34" charset="0"/>
                <a:ea typeface="楷体" panose="02010609060101010101" pitchFamily="49" charset="-122"/>
                <a:cs typeface="Arial" panose="020B0604020202020204" pitchFamily="34" charset="0"/>
              </a:rPr>
              <a:t>2</a:t>
            </a:r>
            <a:r>
              <a:rPr lang="zh-CN" altLang="en-US" sz="2200">
                <a:solidFill>
                  <a:srgbClr val="FF3300"/>
                </a:solidFill>
                <a:latin typeface="Arial" panose="020B0604020202020204" pitchFamily="34" charset="0"/>
                <a:ea typeface="楷体" panose="02010609060101010101" pitchFamily="49" charset="-122"/>
                <a:cs typeface="Arial" panose="020B0604020202020204" pitchFamily="34" charset="0"/>
              </a:rPr>
              <a:t>，</a:t>
            </a:r>
            <a:r>
              <a:rPr lang="en-US" altLang="zh-CN" sz="2200">
                <a:solidFill>
                  <a:srgbClr val="FF3300"/>
                </a:solidFill>
                <a:latin typeface="Arial" panose="020B0604020202020204" pitchFamily="34" charset="0"/>
                <a:ea typeface="楷体" panose="02010609060101010101" pitchFamily="49" charset="-122"/>
                <a:cs typeface="Arial" panose="020B0604020202020204" pitchFamily="34" charset="0"/>
              </a:rPr>
              <a:t>-CN</a:t>
            </a:r>
            <a:r>
              <a:rPr lang="zh-CN" altLang="en-US" sz="2200">
                <a:solidFill>
                  <a:srgbClr val="FF3300"/>
                </a:solidFill>
                <a:latin typeface="Arial" panose="020B0604020202020204" pitchFamily="34" charset="0"/>
                <a:ea typeface="楷体" panose="02010609060101010101" pitchFamily="49" charset="-122"/>
                <a:cs typeface="Arial" panose="020B0604020202020204" pitchFamily="34" charset="0"/>
              </a:rPr>
              <a:t>，</a:t>
            </a:r>
            <a:r>
              <a:rPr lang="en-US" altLang="zh-CN" sz="2200">
                <a:solidFill>
                  <a:srgbClr val="FF3300"/>
                </a:solidFill>
                <a:latin typeface="Arial" panose="020B0604020202020204" pitchFamily="34" charset="0"/>
                <a:ea typeface="楷体" panose="02010609060101010101" pitchFamily="49" charset="-122"/>
                <a:cs typeface="Arial" panose="020B0604020202020204" pitchFamily="34" charset="0"/>
              </a:rPr>
              <a:t>-COOH</a:t>
            </a:r>
            <a:r>
              <a:rPr lang="zh-CN" altLang="en-US" sz="2200">
                <a:solidFill>
                  <a:srgbClr val="FF3300"/>
                </a:solidFill>
                <a:latin typeface="Arial" panose="020B0604020202020204" pitchFamily="34" charset="0"/>
                <a:ea typeface="楷体" panose="02010609060101010101" pitchFamily="49" charset="-122"/>
                <a:cs typeface="Arial" panose="020B0604020202020204" pitchFamily="34" charset="0"/>
              </a:rPr>
              <a:t>， </a:t>
            </a:r>
            <a:r>
              <a:rPr lang="en-US" altLang="zh-CN" sz="2200">
                <a:solidFill>
                  <a:srgbClr val="FF3300"/>
                </a:solidFill>
                <a:latin typeface="Arial" panose="020B0604020202020204" pitchFamily="34" charset="0"/>
                <a:ea typeface="楷体" panose="02010609060101010101" pitchFamily="49" charset="-122"/>
                <a:cs typeface="Arial" panose="020B0604020202020204" pitchFamily="34" charset="0"/>
              </a:rPr>
              <a:t>-CHO</a:t>
            </a:r>
            <a:r>
              <a:rPr lang="zh-CN" altLang="en-US" sz="2200">
                <a:solidFill>
                  <a:srgbClr val="FF3300"/>
                </a:solidFill>
                <a:latin typeface="Arial" panose="020B0604020202020204" pitchFamily="34" charset="0"/>
                <a:ea typeface="楷体" panose="02010609060101010101" pitchFamily="49" charset="-122"/>
                <a:cs typeface="Arial" panose="020B0604020202020204" pitchFamily="34" charset="0"/>
              </a:rPr>
              <a:t>，</a:t>
            </a:r>
            <a:r>
              <a:rPr lang="en-US" altLang="zh-CN" sz="2200">
                <a:solidFill>
                  <a:srgbClr val="FF3300"/>
                </a:solidFill>
                <a:latin typeface="Arial" panose="020B0604020202020204" pitchFamily="34" charset="0"/>
                <a:ea typeface="楷体" panose="02010609060101010101" pitchFamily="49" charset="-122"/>
                <a:cs typeface="Arial" panose="020B0604020202020204" pitchFamily="34" charset="0"/>
              </a:rPr>
              <a:t>-COR</a:t>
            </a:r>
            <a:endParaRPr lang="en-US" altLang="zh-CN" sz="2200">
              <a:latin typeface="Arial" panose="020B0604020202020204" pitchFamily="34" charset="0"/>
              <a:ea typeface="楷体" panose="02010609060101010101" pitchFamily="49" charset="-122"/>
              <a:cs typeface="Arial" panose="020B0604020202020204" pitchFamily="34" charset="0"/>
            </a:endParaRPr>
          </a:p>
          <a:p>
            <a:pPr eaLnBrk="1" hangingPunct="1">
              <a:lnSpc>
                <a:spcPct val="120000"/>
              </a:lnSpc>
              <a:spcBef>
                <a:spcPct val="0"/>
              </a:spcBef>
              <a:buFontTx/>
              <a:buNone/>
            </a:pPr>
            <a:r>
              <a:rPr lang="zh-CN" altLang="en-US" sz="2400">
                <a:solidFill>
                  <a:srgbClr val="0000FF"/>
                </a:solidFill>
                <a:latin typeface="Arial" panose="020B0604020202020204" pitchFamily="34" charset="0"/>
                <a:ea typeface="楷体" panose="02010609060101010101" pitchFamily="49" charset="-122"/>
                <a:cs typeface="Arial" panose="020B0604020202020204" pitchFamily="34" charset="0"/>
              </a:rPr>
              <a:t>供电子共轭效应：</a:t>
            </a:r>
            <a:r>
              <a:rPr lang="en-US" altLang="zh-CN" sz="2200">
                <a:solidFill>
                  <a:srgbClr val="0000FF"/>
                </a:solidFill>
                <a:latin typeface="Arial" panose="020B0604020202020204" pitchFamily="34" charset="0"/>
                <a:ea typeface="楷体" panose="02010609060101010101" pitchFamily="49" charset="-122"/>
                <a:cs typeface="Arial" panose="020B0604020202020204" pitchFamily="34" charset="0"/>
              </a:rPr>
              <a:t>-NH</a:t>
            </a:r>
            <a:r>
              <a:rPr lang="en-US" altLang="zh-CN" sz="2200" baseline="-25000">
                <a:solidFill>
                  <a:srgbClr val="0000FF"/>
                </a:solidFill>
                <a:latin typeface="Arial" panose="020B0604020202020204" pitchFamily="34" charset="0"/>
                <a:ea typeface="楷体" panose="02010609060101010101" pitchFamily="49" charset="-122"/>
                <a:cs typeface="Arial" panose="020B0604020202020204" pitchFamily="34" charset="0"/>
              </a:rPr>
              <a:t>2</a:t>
            </a:r>
            <a:r>
              <a:rPr lang="zh-CN" altLang="en-US" sz="2200">
                <a:solidFill>
                  <a:srgbClr val="0000FF"/>
                </a:solidFill>
                <a:latin typeface="Arial" panose="020B0604020202020204" pitchFamily="34" charset="0"/>
                <a:ea typeface="楷体" panose="02010609060101010101" pitchFamily="49" charset="-122"/>
                <a:cs typeface="Arial" panose="020B0604020202020204" pitchFamily="34" charset="0"/>
              </a:rPr>
              <a:t>，</a:t>
            </a:r>
            <a:r>
              <a:rPr lang="en-US" altLang="zh-CN" sz="2200">
                <a:solidFill>
                  <a:srgbClr val="0000FF"/>
                </a:solidFill>
                <a:latin typeface="Arial" panose="020B0604020202020204" pitchFamily="34" charset="0"/>
                <a:ea typeface="楷体" panose="02010609060101010101" pitchFamily="49" charset="-122"/>
                <a:cs typeface="Arial" panose="020B0604020202020204" pitchFamily="34" charset="0"/>
              </a:rPr>
              <a:t>-NR</a:t>
            </a:r>
            <a:r>
              <a:rPr lang="en-US" altLang="zh-CN" sz="2200" baseline="-25000">
                <a:solidFill>
                  <a:srgbClr val="0000FF"/>
                </a:solidFill>
                <a:latin typeface="Arial" panose="020B0604020202020204" pitchFamily="34" charset="0"/>
                <a:ea typeface="楷体" panose="02010609060101010101" pitchFamily="49" charset="-122"/>
                <a:cs typeface="Arial" panose="020B0604020202020204" pitchFamily="34" charset="0"/>
              </a:rPr>
              <a:t>2</a:t>
            </a:r>
            <a:r>
              <a:rPr lang="zh-CN" altLang="en-US" sz="2200">
                <a:solidFill>
                  <a:srgbClr val="0000FF"/>
                </a:solidFill>
                <a:latin typeface="Arial" panose="020B0604020202020204" pitchFamily="34" charset="0"/>
                <a:ea typeface="楷体" panose="02010609060101010101" pitchFamily="49" charset="-122"/>
                <a:cs typeface="Arial" panose="020B0604020202020204" pitchFamily="34" charset="0"/>
              </a:rPr>
              <a:t>，</a:t>
            </a:r>
            <a:r>
              <a:rPr lang="en-US" altLang="zh-CN" sz="2200">
                <a:solidFill>
                  <a:srgbClr val="0000FF"/>
                </a:solidFill>
                <a:latin typeface="Arial" panose="020B0604020202020204" pitchFamily="34" charset="0"/>
                <a:ea typeface="楷体" panose="02010609060101010101" pitchFamily="49" charset="-122"/>
                <a:cs typeface="Arial" panose="020B0604020202020204" pitchFamily="34" charset="0"/>
              </a:rPr>
              <a:t>-NHCOR</a:t>
            </a:r>
            <a:r>
              <a:rPr lang="zh-CN" altLang="en-US" sz="2200">
                <a:solidFill>
                  <a:srgbClr val="0000FF"/>
                </a:solidFill>
                <a:latin typeface="Arial" panose="020B0604020202020204" pitchFamily="34" charset="0"/>
                <a:ea typeface="楷体" panose="02010609060101010101" pitchFamily="49" charset="-122"/>
                <a:cs typeface="Arial" panose="020B0604020202020204" pitchFamily="34" charset="0"/>
              </a:rPr>
              <a:t>， </a:t>
            </a:r>
            <a:r>
              <a:rPr lang="en-US" altLang="zh-CN" sz="2200">
                <a:solidFill>
                  <a:srgbClr val="0000FF"/>
                </a:solidFill>
                <a:latin typeface="Arial" panose="020B0604020202020204" pitchFamily="34" charset="0"/>
                <a:ea typeface="楷体" panose="02010609060101010101" pitchFamily="49" charset="-122"/>
                <a:cs typeface="Arial" panose="020B0604020202020204" pitchFamily="34" charset="0"/>
              </a:rPr>
              <a:t>-OH</a:t>
            </a:r>
            <a:r>
              <a:rPr lang="zh-CN" altLang="en-US" sz="2200">
                <a:solidFill>
                  <a:srgbClr val="0000FF"/>
                </a:solidFill>
                <a:latin typeface="Arial" panose="020B0604020202020204" pitchFamily="34" charset="0"/>
                <a:ea typeface="楷体" panose="02010609060101010101" pitchFamily="49" charset="-122"/>
                <a:cs typeface="Arial" panose="020B0604020202020204" pitchFamily="34" charset="0"/>
              </a:rPr>
              <a:t>，</a:t>
            </a:r>
            <a:r>
              <a:rPr lang="en-US" altLang="zh-CN" sz="2200">
                <a:solidFill>
                  <a:srgbClr val="0000FF"/>
                </a:solidFill>
                <a:latin typeface="Arial" panose="020B0604020202020204" pitchFamily="34" charset="0"/>
                <a:ea typeface="楷体" panose="02010609060101010101" pitchFamily="49" charset="-122"/>
                <a:cs typeface="Arial" panose="020B0604020202020204" pitchFamily="34" charset="0"/>
              </a:rPr>
              <a:t>-OR</a:t>
            </a:r>
            <a:r>
              <a:rPr lang="zh-CN" altLang="en-US" sz="2200">
                <a:solidFill>
                  <a:srgbClr val="0000FF"/>
                </a:solidFill>
                <a:latin typeface="Arial" panose="020B0604020202020204" pitchFamily="34" charset="0"/>
                <a:ea typeface="楷体" panose="02010609060101010101" pitchFamily="49" charset="-122"/>
                <a:cs typeface="Arial" panose="020B0604020202020204" pitchFamily="34" charset="0"/>
              </a:rPr>
              <a:t>，</a:t>
            </a:r>
            <a:r>
              <a:rPr lang="en-US" altLang="zh-CN" sz="2200">
                <a:solidFill>
                  <a:srgbClr val="0000FF"/>
                </a:solidFill>
                <a:latin typeface="Arial" panose="020B0604020202020204" pitchFamily="34" charset="0"/>
                <a:ea typeface="楷体" panose="02010609060101010101" pitchFamily="49" charset="-122"/>
                <a:cs typeface="Arial" panose="020B0604020202020204" pitchFamily="34" charset="0"/>
              </a:rPr>
              <a:t>-OCOR</a:t>
            </a:r>
          </a:p>
        </p:txBody>
      </p:sp>
      <p:graphicFrame>
        <p:nvGraphicFramePr>
          <p:cNvPr id="441362" name="Object 18"/>
          <p:cNvGraphicFramePr>
            <a:graphicFrameLocks noChangeAspect="1"/>
          </p:cNvGraphicFramePr>
          <p:nvPr>
            <p:extLst>
              <p:ext uri="{D42A27DB-BD31-4B8C-83A1-F6EECF244321}">
                <p14:modId xmlns:p14="http://schemas.microsoft.com/office/powerpoint/2010/main" val="2501071297"/>
              </p:ext>
            </p:extLst>
          </p:nvPr>
        </p:nvGraphicFramePr>
        <p:xfrm>
          <a:off x="539750" y="5593358"/>
          <a:ext cx="8281988" cy="715962"/>
        </p:xfrm>
        <a:graphic>
          <a:graphicData uri="http://schemas.openxmlformats.org/presentationml/2006/ole">
            <mc:AlternateContent xmlns:mc="http://schemas.openxmlformats.org/markup-compatibility/2006">
              <mc:Choice xmlns:v="urn:schemas-microsoft-com:vml" Requires="v">
                <p:oleObj spid="_x0000_s20607" name="CS ChemDraw Drawing" r:id="rId5" imgW="6692900" imgH="596900" progId="ChemDraw.Document.6.0">
                  <p:embed/>
                </p:oleObj>
              </mc:Choice>
              <mc:Fallback>
                <p:oleObj name="CS ChemDraw Drawing" r:id="rId5" imgW="6692900" imgH="596900" progId="ChemDraw.Document.6.0">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5593358"/>
                        <a:ext cx="8281988"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41349"/>
                                        </p:tgtEl>
                                        <p:attrNameLst>
                                          <p:attrName>style.visibility</p:attrName>
                                        </p:attrNameLst>
                                      </p:cBhvr>
                                      <p:to>
                                        <p:strVal val="visible"/>
                                      </p:to>
                                    </p:set>
                                    <p:animEffect transition="in" filter="slide(fromBottom)">
                                      <p:cBhvr>
                                        <p:cTn id="7" dur="500"/>
                                        <p:tgtEl>
                                          <p:spTgt spid="441349"/>
                                        </p:tgtEl>
                                      </p:cBhvr>
                                    </p:animEffect>
                                  </p:childTnLst>
                                </p:cTn>
                              </p:par>
                              <p:par>
                                <p:cTn id="8" presetID="12" presetClass="entr" presetSubtype="4" fill="hold" nodeType="withEffect">
                                  <p:stCondLst>
                                    <p:cond delay="0"/>
                                  </p:stCondLst>
                                  <p:childTnLst>
                                    <p:set>
                                      <p:cBhvr>
                                        <p:cTn id="9" dur="1" fill="hold">
                                          <p:stCondLst>
                                            <p:cond delay="0"/>
                                          </p:stCondLst>
                                        </p:cTn>
                                        <p:tgtEl>
                                          <p:spTgt spid="441357"/>
                                        </p:tgtEl>
                                        <p:attrNameLst>
                                          <p:attrName>style.visibility</p:attrName>
                                        </p:attrNameLst>
                                      </p:cBhvr>
                                      <p:to>
                                        <p:strVal val="visible"/>
                                      </p:to>
                                    </p:set>
                                    <p:animEffect transition="in" filter="slide(fromBottom)">
                                      <p:cBhvr>
                                        <p:cTn id="10" dur="500"/>
                                        <p:tgtEl>
                                          <p:spTgt spid="441357"/>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41346"/>
                                        </p:tgtEl>
                                        <p:attrNameLst>
                                          <p:attrName>style.visibility</p:attrName>
                                        </p:attrNameLst>
                                      </p:cBhvr>
                                      <p:to>
                                        <p:strVal val="visible"/>
                                      </p:to>
                                    </p:set>
                                    <p:animEffect transition="in" filter="slide(fromBottom)">
                                      <p:cBhvr>
                                        <p:cTn id="15" dur="500"/>
                                        <p:tgtEl>
                                          <p:spTgt spid="441346"/>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41359"/>
                                        </p:tgtEl>
                                        <p:attrNameLst>
                                          <p:attrName>style.visibility</p:attrName>
                                        </p:attrNameLst>
                                      </p:cBhvr>
                                      <p:to>
                                        <p:strVal val="visible"/>
                                      </p:to>
                                    </p:set>
                                    <p:animEffect transition="in" filter="slide(fromBottom)">
                                      <p:cBhvr>
                                        <p:cTn id="20" dur="500"/>
                                        <p:tgtEl>
                                          <p:spTgt spid="441359"/>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441360"/>
                                        </p:tgtEl>
                                        <p:attrNameLst>
                                          <p:attrName>style.visibility</p:attrName>
                                        </p:attrNameLst>
                                      </p:cBhvr>
                                      <p:to>
                                        <p:strVal val="visible"/>
                                      </p:to>
                                    </p:set>
                                    <p:animEffect transition="in" filter="slide(fromBottom)">
                                      <p:cBhvr>
                                        <p:cTn id="23" dur="500"/>
                                        <p:tgtEl>
                                          <p:spTgt spid="441360"/>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441362"/>
                                        </p:tgtEl>
                                        <p:attrNameLst>
                                          <p:attrName>style.visibility</p:attrName>
                                        </p:attrNameLst>
                                      </p:cBhvr>
                                      <p:to>
                                        <p:strVal val="visible"/>
                                      </p:to>
                                    </p:set>
                                    <p:animEffect transition="in" filter="slide(fromBottom)">
                                      <p:cBhvr>
                                        <p:cTn id="28" dur="500"/>
                                        <p:tgtEl>
                                          <p:spTgt spid="441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6" grpId="0"/>
      <p:bldP spid="441349" grpId="0"/>
      <p:bldP spid="441359" grpId="0"/>
      <p:bldP spid="4413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4"/>
          <p:cNvSpPr txBox="1">
            <a:spLocks noChangeArrowheads="1"/>
          </p:cNvSpPr>
          <p:nvPr/>
        </p:nvSpPr>
        <p:spPr bwMode="auto">
          <a:xfrm>
            <a:off x="714375" y="981075"/>
            <a:ext cx="6911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solidFill>
                  <a:srgbClr val="0070C0"/>
                </a:solidFill>
                <a:latin typeface="Arial Narrow" panose="020B0606020202030204" pitchFamily="34" charset="0"/>
                <a:ea typeface="黑体" panose="02010609060101010101" pitchFamily="49" charset="-122"/>
              </a:rPr>
              <a:t>3)</a:t>
            </a:r>
            <a:r>
              <a:rPr lang="en-US" altLang="zh-CN" sz="2800" b="1" dirty="0">
                <a:solidFill>
                  <a:srgbClr val="0070C0"/>
                </a:solidFill>
                <a:latin typeface="Arial Narrow" panose="020B0606020202030204" pitchFamily="34" charset="0"/>
                <a:ea typeface="黑体" panose="02010609060101010101" pitchFamily="49" charset="-122"/>
              </a:rPr>
              <a:t> </a:t>
            </a:r>
            <a:r>
              <a:rPr lang="zh-CN" altLang="en-US" sz="2800" b="1" dirty="0">
                <a:solidFill>
                  <a:srgbClr val="0070C0"/>
                </a:solidFill>
                <a:latin typeface="Arial Narrow" panose="020B0606020202030204" pitchFamily="34" charset="0"/>
                <a:ea typeface="黑体" panose="02010609060101010101" pitchFamily="49" charset="-122"/>
              </a:rPr>
              <a:t>场效应</a:t>
            </a:r>
            <a:r>
              <a:rPr lang="zh-CN" altLang="en-US" sz="2800" b="1" dirty="0">
                <a:solidFill>
                  <a:srgbClr val="0070C0"/>
                </a:solidFill>
                <a:latin typeface="Arial Narrow" panose="020B0606020202030204" pitchFamily="34" charset="0"/>
              </a:rPr>
              <a:t>   </a:t>
            </a:r>
            <a:r>
              <a:rPr lang="en-US" altLang="zh-CN" sz="2800" b="1" dirty="0">
                <a:solidFill>
                  <a:srgbClr val="0070C0"/>
                </a:solidFill>
                <a:latin typeface="Arial" panose="020B0604020202020204" pitchFamily="34" charset="0"/>
                <a:cs typeface="Arial" panose="020B0604020202020204" pitchFamily="34" charset="0"/>
              </a:rPr>
              <a:t>Field effect</a:t>
            </a:r>
            <a:endParaRPr lang="zh-CN" altLang="en-US" sz="2800" b="1" dirty="0">
              <a:solidFill>
                <a:srgbClr val="0070C0"/>
              </a:solidFill>
              <a:latin typeface="Arial" panose="020B0604020202020204" pitchFamily="34" charset="0"/>
              <a:cs typeface="Arial" panose="020B0604020202020204" pitchFamily="34" charset="0"/>
            </a:endParaRPr>
          </a:p>
        </p:txBody>
      </p:sp>
      <p:sp>
        <p:nvSpPr>
          <p:cNvPr id="1028" name="Text Box 5"/>
          <p:cNvSpPr txBox="1">
            <a:spLocks noChangeArrowheads="1"/>
          </p:cNvSpPr>
          <p:nvPr/>
        </p:nvSpPr>
        <p:spPr bwMode="auto">
          <a:xfrm>
            <a:off x="928688" y="1609725"/>
            <a:ext cx="72009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en-US" altLang="zh-CN" sz="2600" b="1">
                <a:solidFill>
                  <a:schemeClr val="tx2"/>
                </a:solidFill>
                <a:latin typeface="黑体" panose="02010609060101010101" pitchFamily="49" charset="-122"/>
                <a:ea typeface="黑体" panose="02010609060101010101" pitchFamily="49" charset="-122"/>
              </a:rPr>
              <a:t>    </a:t>
            </a:r>
            <a:r>
              <a:rPr lang="zh-CN" altLang="en-US" sz="2600" b="1">
                <a:solidFill>
                  <a:schemeClr val="tx2"/>
                </a:solidFill>
                <a:latin typeface="黑体" panose="02010609060101010101" pitchFamily="49" charset="-122"/>
                <a:ea typeface="黑体" panose="02010609060101010101" pitchFamily="49" charset="-122"/>
              </a:rPr>
              <a:t>分子中某一部分由于静电作用而对分子另一部分的反应性产生影响的效应。</a:t>
            </a:r>
          </a:p>
        </p:txBody>
      </p:sp>
      <p:graphicFrame>
        <p:nvGraphicFramePr>
          <p:cNvPr id="1026" name="Object 6"/>
          <p:cNvGraphicFramePr>
            <a:graphicFrameLocks noChangeAspect="1"/>
          </p:cNvGraphicFramePr>
          <p:nvPr/>
        </p:nvGraphicFramePr>
        <p:xfrm>
          <a:off x="2143125" y="3143250"/>
          <a:ext cx="3228975" cy="2214563"/>
        </p:xfrm>
        <a:graphic>
          <a:graphicData uri="http://schemas.openxmlformats.org/presentationml/2006/ole">
            <mc:AlternateContent xmlns:mc="http://schemas.openxmlformats.org/markup-compatibility/2006">
              <mc:Choice xmlns:v="urn:schemas-microsoft-com:vml" Requires="v">
                <p:oleObj spid="_x0000_s76858" name="CS ChemDraw Drawing" r:id="rId3" imgW="2108835" imgH="1445260" progId="ChemDraw.Document.6.0">
                  <p:embed/>
                </p:oleObj>
              </mc:Choice>
              <mc:Fallback>
                <p:oleObj name="CS ChemDraw Drawing" r:id="rId3" imgW="2108835" imgH="1445260"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3143250"/>
                        <a:ext cx="3228975" cy="221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7"/>
          <p:cNvSpPr txBox="1">
            <a:spLocks noChangeArrowheads="1"/>
          </p:cNvSpPr>
          <p:nvPr/>
        </p:nvSpPr>
        <p:spPr bwMode="auto">
          <a:xfrm>
            <a:off x="4643438" y="5072063"/>
            <a:ext cx="3960812"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663300"/>
                </a:solidFill>
                <a:latin typeface="黑体" panose="02010609060101010101" pitchFamily="49" charset="-122"/>
                <a:ea typeface="黑体" panose="02010609060101010101" pitchFamily="49" charset="-122"/>
              </a:rPr>
              <a:t>诱导效应－－沿共价键传递</a:t>
            </a:r>
          </a:p>
          <a:p>
            <a:pPr eaLnBrk="1" hangingPunct="1">
              <a:spcBef>
                <a:spcPct val="50000"/>
              </a:spcBef>
            </a:pPr>
            <a:r>
              <a:rPr lang="zh-CN" altLang="en-US" b="1">
                <a:solidFill>
                  <a:srgbClr val="663300"/>
                </a:solidFill>
                <a:latin typeface="黑体" panose="02010609060101010101" pitchFamily="49" charset="-122"/>
                <a:ea typeface="黑体" panose="02010609060101010101" pitchFamily="49" charset="-122"/>
              </a:rPr>
              <a:t>场效应－－沿空间传递</a:t>
            </a:r>
          </a:p>
        </p:txBody>
      </p:sp>
      <p:sp>
        <p:nvSpPr>
          <p:cNvPr id="2" name="日期占位符 1"/>
          <p:cNvSpPr>
            <a:spLocks noGrp="1"/>
          </p:cNvSpPr>
          <p:nvPr>
            <p:ph type="dt" sz="half" idx="10"/>
          </p:nvPr>
        </p:nvSpPr>
        <p:spPr/>
        <p:txBody>
          <a:bodyPr/>
          <a:lstStyle/>
          <a:p>
            <a:pPr>
              <a:defRPr/>
            </a:pPr>
            <a:fld id="{9A5215E9-A836-4858-A6C2-B03AB9D3D506}" type="datetime11">
              <a:rPr lang="zh-CN" altLang="en-US" smtClean="0"/>
              <a:t>17:48:43</a:t>
            </a:fld>
            <a:endParaRPr lang="zh-CN" altLang="en-US"/>
          </a:p>
        </p:txBody>
      </p:sp>
      <p:sp>
        <p:nvSpPr>
          <p:cNvPr id="3" name="灯片编号占位符 2"/>
          <p:cNvSpPr>
            <a:spLocks noGrp="1"/>
          </p:cNvSpPr>
          <p:nvPr>
            <p:ph type="sldNum" sz="quarter" idx="12"/>
          </p:nvPr>
        </p:nvSpPr>
        <p:spPr/>
        <p:txBody>
          <a:bodyPr/>
          <a:lstStyle/>
          <a:p>
            <a:pPr>
              <a:defRPr/>
            </a:pPr>
            <a:fld id="{DEBC7694-C6C0-49D6-855B-71DF6E7CB550}"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ChangeArrowheads="1"/>
          </p:cNvSpPr>
          <p:nvPr/>
        </p:nvSpPr>
        <p:spPr bwMode="auto">
          <a:xfrm>
            <a:off x="0" y="2471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50" name="Object 4"/>
          <p:cNvGraphicFramePr>
            <a:graphicFrameLocks noChangeAspect="1"/>
          </p:cNvGraphicFramePr>
          <p:nvPr/>
        </p:nvGraphicFramePr>
        <p:xfrm>
          <a:off x="1143000" y="1643063"/>
          <a:ext cx="7170738" cy="2965450"/>
        </p:xfrm>
        <a:graphic>
          <a:graphicData uri="http://schemas.openxmlformats.org/presentationml/2006/ole">
            <mc:AlternateContent xmlns:mc="http://schemas.openxmlformats.org/markup-compatibility/2006">
              <mc:Choice xmlns:v="urn:schemas-microsoft-com:vml" Requires="v">
                <p:oleObj spid="_x0000_s77882" name="CS ChemDraw Drawing" r:id="rId3" imgW="6807200" imgH="2821940" progId="ChemDraw.Document.6.0">
                  <p:embed/>
                </p:oleObj>
              </mc:Choice>
              <mc:Fallback>
                <p:oleObj name="CS ChemDraw Drawing" r:id="rId3" imgW="6807200" imgH="2821940" progId="ChemDraw.Document.6.0">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43063"/>
                        <a:ext cx="7170738" cy="296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圆角矩形 4"/>
          <p:cNvSpPr>
            <a:spLocks noChangeArrowheads="1"/>
          </p:cNvSpPr>
          <p:nvPr/>
        </p:nvSpPr>
        <p:spPr bwMode="auto">
          <a:xfrm>
            <a:off x="5965825" y="5084763"/>
            <a:ext cx="2638425" cy="1000125"/>
          </a:xfrm>
          <a:prstGeom prst="roundRect">
            <a:avLst>
              <a:gd name="adj" fmla="val 16667"/>
            </a:avLst>
          </a:prstGeom>
          <a:noFill/>
          <a:ln>
            <a:noFill/>
          </a:ln>
          <a:extLst>
            <a:ext uri="{909E8E84-426E-40DD-AFC4-6F175D3DCCD1}">
              <a14:hiddenFill xmlns:a14="http://schemas.microsoft.com/office/drawing/2010/main">
                <a:solidFill>
                  <a:srgbClr val="FF0000">
                    <a:alpha val="18039"/>
                  </a:srgbClr>
                </a:solidFill>
              </a14:hiddenFill>
            </a:ext>
            <a:ext uri="{91240B29-F687-4F45-9708-019B960494DF}">
              <a14:hiddenLine xmlns:a14="http://schemas.microsoft.com/office/drawing/2010/main" w="25400">
                <a:solidFill>
                  <a:srgbClr val="FF0000"/>
                </a:solidFill>
                <a:rou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latin typeface="黑体" panose="02010609060101010101" pitchFamily="49" charset="-122"/>
                <a:ea typeface="黑体" panose="02010609060101010101" pitchFamily="49" charset="-122"/>
              </a:rPr>
              <a:t>诱导效应相同</a:t>
            </a:r>
            <a:endParaRPr lang="en-US" altLang="zh-CN" b="1">
              <a:solidFill>
                <a:srgbClr val="FF0000"/>
              </a:solidFill>
              <a:latin typeface="黑体" panose="02010609060101010101" pitchFamily="49" charset="-122"/>
              <a:ea typeface="黑体" panose="02010609060101010101" pitchFamily="49" charset="-122"/>
            </a:endParaRPr>
          </a:p>
          <a:p>
            <a:pPr eaLnBrk="1" hangingPunct="1">
              <a:spcBef>
                <a:spcPct val="25000"/>
              </a:spcBef>
            </a:pPr>
            <a:r>
              <a:rPr lang="zh-CN" altLang="en-US" b="1">
                <a:solidFill>
                  <a:srgbClr val="FF0000"/>
                </a:solidFill>
                <a:latin typeface="黑体" panose="02010609060101010101" pitchFamily="49" charset="-122"/>
                <a:ea typeface="黑体" panose="02010609060101010101" pitchFamily="49" charset="-122"/>
              </a:rPr>
              <a:t>场效应不同</a:t>
            </a:r>
          </a:p>
        </p:txBody>
      </p:sp>
      <p:sp>
        <p:nvSpPr>
          <p:cNvPr id="2054" name="Oval 6"/>
          <p:cNvSpPr>
            <a:spLocks noChangeArrowheads="1"/>
          </p:cNvSpPr>
          <p:nvPr/>
        </p:nvSpPr>
        <p:spPr bwMode="auto">
          <a:xfrm>
            <a:off x="2268538" y="1484313"/>
            <a:ext cx="431800" cy="865187"/>
          </a:xfrm>
          <a:prstGeom prst="ellipse">
            <a:avLst/>
          </a:prstGeom>
          <a:noFill/>
          <a:ln w="38100">
            <a:solidFill>
              <a:srgbClr val="A5002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5" name="Oval 7"/>
          <p:cNvSpPr>
            <a:spLocks noChangeArrowheads="1"/>
          </p:cNvSpPr>
          <p:nvPr/>
        </p:nvSpPr>
        <p:spPr bwMode="auto">
          <a:xfrm>
            <a:off x="5148263" y="1484313"/>
            <a:ext cx="576262" cy="865187"/>
          </a:xfrm>
          <a:prstGeom prst="ellipse">
            <a:avLst/>
          </a:prstGeom>
          <a:noFill/>
          <a:ln w="38100">
            <a:solidFill>
              <a:srgbClr val="A5002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日期占位符 1"/>
          <p:cNvSpPr>
            <a:spLocks noGrp="1"/>
          </p:cNvSpPr>
          <p:nvPr>
            <p:ph type="dt" sz="half" idx="10"/>
          </p:nvPr>
        </p:nvSpPr>
        <p:spPr/>
        <p:txBody>
          <a:bodyPr/>
          <a:lstStyle/>
          <a:p>
            <a:pPr>
              <a:defRPr/>
            </a:pPr>
            <a:fld id="{126EFE49-A447-461B-9B2C-C6DE9E836CEB}" type="datetime11">
              <a:rPr lang="zh-CN" altLang="en-US" smtClean="0"/>
              <a:t>17:48:43</a:t>
            </a:fld>
            <a:endParaRPr lang="zh-CN" altLang="en-US"/>
          </a:p>
        </p:txBody>
      </p:sp>
      <p:sp>
        <p:nvSpPr>
          <p:cNvPr id="3" name="灯片编号占位符 2"/>
          <p:cNvSpPr>
            <a:spLocks noGrp="1"/>
          </p:cNvSpPr>
          <p:nvPr>
            <p:ph type="sldNum" sz="quarter" idx="12"/>
          </p:nvPr>
        </p:nvSpPr>
        <p:spPr/>
        <p:txBody>
          <a:bodyPr/>
          <a:lstStyle/>
          <a:p>
            <a:pPr>
              <a:defRPr/>
            </a:pPr>
            <a:fld id="{DEBC7694-C6C0-49D6-855B-71DF6E7CB550}" type="slidenum">
              <a:rPr lang="zh-CN" altLang="en-US" smtClean="0"/>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B3D52CD9-CB39-431E-9362-F5146F0D8A5E}" type="datetime11">
              <a:rPr lang="zh-CN" altLang="en-US" smtClean="0"/>
              <a:t>17:48:43</a:t>
            </a:fld>
            <a:endParaRPr lang="en-US" altLang="zh-CN"/>
          </a:p>
        </p:txBody>
      </p:sp>
      <p:sp>
        <p:nvSpPr>
          <p:cNvPr id="12" name="灯片编号占位符 3"/>
          <p:cNvSpPr>
            <a:spLocks noGrp="1"/>
          </p:cNvSpPr>
          <p:nvPr>
            <p:ph type="sldNum" sz="quarter" idx="12"/>
          </p:nvPr>
        </p:nvSpPr>
        <p:spPr/>
        <p:txBody>
          <a:bodyPr/>
          <a:lstStyle/>
          <a:p>
            <a:pPr>
              <a:defRPr/>
            </a:pPr>
            <a:fld id="{B50DDCD1-967F-4586-9A61-A266A1084A75}" type="slidenum">
              <a:rPr lang="en-US" altLang="zh-CN"/>
              <a:t>17</a:t>
            </a:fld>
            <a:endParaRPr lang="en-US" altLang="zh-CN"/>
          </a:p>
        </p:txBody>
      </p:sp>
      <p:sp>
        <p:nvSpPr>
          <p:cNvPr id="21508" name="Rectangle 2"/>
          <p:cNvSpPr>
            <a:spLocks noChangeArrowheads="1"/>
          </p:cNvSpPr>
          <p:nvPr/>
        </p:nvSpPr>
        <p:spPr bwMode="auto">
          <a:xfrm>
            <a:off x="228600" y="381000"/>
            <a:ext cx="8915400" cy="5191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zh-CN">
              <a:latin typeface="Times New Roman" panose="02020603050405020304" pitchFamily="18" charset="0"/>
              <a:ea typeface="宋体" panose="02010600030101010101" pitchFamily="2" charset="-122"/>
            </a:endParaRPr>
          </a:p>
        </p:txBody>
      </p:sp>
      <p:sp>
        <p:nvSpPr>
          <p:cNvPr id="472071" name="Rectangle 7"/>
          <p:cNvSpPr>
            <a:spLocks noChangeArrowheads="1"/>
          </p:cNvSpPr>
          <p:nvPr/>
        </p:nvSpPr>
        <p:spPr bwMode="auto">
          <a:xfrm>
            <a:off x="323850" y="331788"/>
            <a:ext cx="6702476" cy="46166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dirty="0">
                <a:solidFill>
                  <a:schemeClr val="accent1">
                    <a:lumMod val="75000"/>
                  </a:schemeClr>
                </a:solidFill>
                <a:latin typeface="黑体" panose="02010609060101010101" pitchFamily="49" charset="-122"/>
                <a:ea typeface="黑体" panose="02010609060101010101" pitchFamily="49" charset="-122"/>
              </a:rPr>
              <a:t>2</a:t>
            </a:r>
            <a:r>
              <a:rPr lang="zh-CN" altLang="en-US" sz="2400" dirty="0">
                <a:solidFill>
                  <a:schemeClr val="accent1">
                    <a:lumMod val="75000"/>
                  </a:schemeClr>
                </a:solidFill>
                <a:latin typeface="黑体" panose="02010609060101010101" pitchFamily="49" charset="-122"/>
                <a:ea typeface="黑体" panose="02010609060101010101" pitchFamily="49" charset="-122"/>
              </a:rPr>
              <a:t>、羧基上的羟基</a:t>
            </a:r>
            <a:r>
              <a:rPr lang="en-US" altLang="zh-CN" sz="2400" dirty="0">
                <a:solidFill>
                  <a:schemeClr val="accent1">
                    <a:lumMod val="75000"/>
                  </a:schemeClr>
                </a:solidFill>
                <a:latin typeface="黑体" panose="02010609060101010101" pitchFamily="49" charset="-122"/>
                <a:ea typeface="黑体" panose="02010609060101010101" pitchFamily="49" charset="-122"/>
              </a:rPr>
              <a:t>(-OH)</a:t>
            </a:r>
            <a:r>
              <a:rPr lang="zh-CN" altLang="en-US" sz="2400" dirty="0">
                <a:solidFill>
                  <a:schemeClr val="accent1">
                    <a:lumMod val="75000"/>
                  </a:schemeClr>
                </a:solidFill>
                <a:latin typeface="黑体" panose="02010609060101010101" pitchFamily="49" charset="-122"/>
                <a:ea typeface="黑体" panose="02010609060101010101" pitchFamily="49" charset="-122"/>
              </a:rPr>
              <a:t>的取代反应（酰化反应）</a:t>
            </a:r>
          </a:p>
        </p:txBody>
      </p:sp>
      <p:sp>
        <p:nvSpPr>
          <p:cNvPr id="472072" name="Rectangle 8"/>
          <p:cNvSpPr>
            <a:spLocks noChangeArrowheads="1"/>
          </p:cNvSpPr>
          <p:nvPr/>
        </p:nvSpPr>
        <p:spPr bwMode="auto">
          <a:xfrm>
            <a:off x="28562" y="872688"/>
            <a:ext cx="8785101" cy="46544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10000"/>
              </a:lnSpc>
              <a:spcBef>
                <a:spcPct val="0"/>
              </a:spcBef>
              <a:buFontTx/>
              <a:buNone/>
            </a:pPr>
            <a:r>
              <a:rPr lang="en-US" altLang="zh-CN" sz="2400" dirty="0">
                <a:latin typeface="Times New Roman" panose="02020603050405020304" pitchFamily="18" charset="0"/>
                <a:ea typeface="宋体" panose="02010600030101010101" pitchFamily="2" charset="-122"/>
              </a:rPr>
              <a:t>      </a:t>
            </a:r>
            <a:r>
              <a:rPr lang="zh-CN" altLang="en-US" sz="2400" dirty="0">
                <a:latin typeface="Arial" panose="020B0604020202020204" pitchFamily="34" charset="0"/>
                <a:ea typeface="楷体" panose="02010609060101010101" pitchFamily="49" charset="-122"/>
                <a:cs typeface="Arial" panose="020B0604020202020204" pitchFamily="34" charset="0"/>
              </a:rPr>
              <a:t>羧基上的</a:t>
            </a:r>
            <a:r>
              <a:rPr lang="en-US" altLang="zh-CN" sz="2400" dirty="0">
                <a:latin typeface="Arial" panose="020B0604020202020204" pitchFamily="34" charset="0"/>
                <a:ea typeface="楷体" panose="02010609060101010101" pitchFamily="49" charset="-122"/>
                <a:cs typeface="Arial" panose="020B0604020202020204" pitchFamily="34" charset="0"/>
              </a:rPr>
              <a:t>OH</a:t>
            </a:r>
            <a:r>
              <a:rPr lang="zh-CN" altLang="en-US" sz="2400" dirty="0">
                <a:latin typeface="Arial" panose="020B0604020202020204" pitchFamily="34" charset="0"/>
                <a:ea typeface="楷体" panose="02010609060101010101" pitchFamily="49" charset="-122"/>
                <a:cs typeface="Arial" panose="020B0604020202020204" pitchFamily="34" charset="0"/>
              </a:rPr>
              <a:t>可被一系列原子或原子团取代生成羧酸的衍生物。</a:t>
            </a:r>
          </a:p>
        </p:txBody>
      </p:sp>
      <p:graphicFrame>
        <p:nvGraphicFramePr>
          <p:cNvPr id="472073" name="Object 9"/>
          <p:cNvGraphicFramePr>
            <a:graphicFrameLocks noChangeAspect="1"/>
          </p:cNvGraphicFramePr>
          <p:nvPr/>
        </p:nvGraphicFramePr>
        <p:xfrm>
          <a:off x="2159794" y="1401713"/>
          <a:ext cx="4824412" cy="1019175"/>
        </p:xfrm>
        <a:graphic>
          <a:graphicData uri="http://schemas.openxmlformats.org/presentationml/2006/ole">
            <mc:AlternateContent xmlns:mc="http://schemas.openxmlformats.org/markup-compatibility/2006">
              <mc:Choice xmlns:v="urn:schemas-microsoft-com:vml" Requires="v">
                <p:oleObj spid="_x0000_s21632" name="CS ChemDraw Drawing" r:id="rId3" imgW="5537200" imgH="1181100" progId="ChemDraw.Document.6.0">
                  <p:embed/>
                </p:oleObj>
              </mc:Choice>
              <mc:Fallback>
                <p:oleObj name="CS ChemDraw Drawing" r:id="rId3" imgW="5537200" imgH="1181100" progId="ChemDraw.Document.6.0">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794" y="1401713"/>
                        <a:ext cx="4824412" cy="10191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组合 4"/>
          <p:cNvGrpSpPr/>
          <p:nvPr/>
        </p:nvGrpSpPr>
        <p:grpSpPr>
          <a:xfrm>
            <a:off x="1015653" y="2492896"/>
            <a:ext cx="7228755" cy="3884418"/>
            <a:chOff x="1015653" y="2453084"/>
            <a:chExt cx="7876827" cy="4511266"/>
          </a:xfrm>
        </p:grpSpPr>
        <p:graphicFrame>
          <p:nvGraphicFramePr>
            <p:cNvPr id="3" name="对象 2"/>
            <p:cNvGraphicFramePr>
              <a:graphicFrameLocks noChangeAspect="1"/>
            </p:cNvGraphicFramePr>
            <p:nvPr/>
          </p:nvGraphicFramePr>
          <p:xfrm>
            <a:off x="1187624" y="2492897"/>
            <a:ext cx="7704856" cy="3458428"/>
          </p:xfrm>
          <a:graphic>
            <a:graphicData uri="http://schemas.openxmlformats.org/presentationml/2006/ole">
              <mc:AlternateContent xmlns:mc="http://schemas.openxmlformats.org/markup-compatibility/2006">
                <mc:Choice xmlns:v="urn:schemas-microsoft-com:vml" Requires="v">
                  <p:oleObj spid="_x0000_s21633" name="CS ChemDraw Drawing" r:id="rId5" imgW="3328670" imgH="1496060" progId="ChemDraw.Document.6.0">
                    <p:embed/>
                  </p:oleObj>
                </mc:Choice>
                <mc:Fallback>
                  <p:oleObj name="CS ChemDraw Drawing" r:id="rId5" imgW="3328670" imgH="1496060" progId="ChemDraw.Document.6.0">
                    <p:embed/>
                    <p:pic>
                      <p:nvPicPr>
                        <p:cNvPr id="0" name="图片 21628"/>
                        <p:cNvPicPr/>
                        <p:nvPr/>
                      </p:nvPicPr>
                      <p:blipFill>
                        <a:blip r:embed="rId6"/>
                        <a:stretch>
                          <a:fillRect/>
                        </a:stretch>
                      </p:blipFill>
                      <p:spPr>
                        <a:xfrm>
                          <a:off x="1187624" y="2492897"/>
                          <a:ext cx="7704856" cy="3458428"/>
                        </a:xfrm>
                        <a:prstGeom prst="rect">
                          <a:avLst/>
                        </a:prstGeom>
                      </p:spPr>
                    </p:pic>
                  </p:oleObj>
                </mc:Fallback>
              </mc:AlternateContent>
            </a:graphicData>
          </a:graphic>
        </p:graphicFrame>
        <p:sp>
          <p:nvSpPr>
            <p:cNvPr id="15" name="Rectangle 6"/>
            <p:cNvSpPr>
              <a:spLocks noChangeArrowheads="1"/>
            </p:cNvSpPr>
            <p:nvPr/>
          </p:nvSpPr>
          <p:spPr bwMode="auto">
            <a:xfrm>
              <a:off x="2060228" y="2645172"/>
              <a:ext cx="700087" cy="3619500"/>
            </a:xfrm>
            <a:prstGeom prst="rect">
              <a:avLst/>
            </a:prstGeom>
            <a:noFill/>
            <a:ln w="28575">
              <a:solidFill>
                <a:schemeClr val="accent1">
                  <a:lumMod val="60000"/>
                  <a:lumOff val="40000"/>
                </a:schemeClr>
              </a:solidFill>
              <a:prstDash val="dash"/>
              <a:miter lim="800000"/>
            </a:ln>
          </p:spPr>
          <p:txBody>
            <a:bodyPr wrap="none" anchor="ctr"/>
            <a:lstStyle/>
            <a:p>
              <a:pPr eaLnBrk="1" hangingPunct="1">
                <a:defRPr/>
              </a:pPr>
              <a:endParaRPr lang="zh-CN" altLang="en-US" dirty="0">
                <a:solidFill>
                  <a:srgbClr val="3C9AF0"/>
                </a:solidFill>
                <a:ea typeface="宋体" panose="02010600030101010101" pitchFamily="2" charset="-122"/>
              </a:endParaRPr>
            </a:p>
          </p:txBody>
        </p:sp>
        <p:sp>
          <p:nvSpPr>
            <p:cNvPr id="16" name="Rectangle 7"/>
            <p:cNvSpPr>
              <a:spLocks noChangeArrowheads="1"/>
            </p:cNvSpPr>
            <p:nvPr/>
          </p:nvSpPr>
          <p:spPr bwMode="auto">
            <a:xfrm>
              <a:off x="1015653" y="2453084"/>
              <a:ext cx="982662" cy="647700"/>
            </a:xfrm>
            <a:prstGeom prst="rect">
              <a:avLst/>
            </a:prstGeom>
            <a:noFill/>
            <a:ln w="28575">
              <a:solidFill>
                <a:schemeClr val="accent1">
                  <a:lumMod val="60000"/>
                  <a:lumOff val="40000"/>
                </a:schemeClr>
              </a:solidFill>
              <a:miter lim="800000"/>
            </a:ln>
          </p:spPr>
          <p:txBody>
            <a:bodyPr wrap="none" anchor="ctr"/>
            <a:lstStyle/>
            <a:p>
              <a:pPr eaLnBrk="1" hangingPunct="1">
                <a:defRPr/>
              </a:pPr>
              <a:endParaRPr lang="zh-CN" altLang="en-US">
                <a:ea typeface="宋体" panose="02010600030101010101" pitchFamily="2" charset="-122"/>
              </a:endParaRPr>
            </a:p>
          </p:txBody>
        </p:sp>
        <p:sp>
          <p:nvSpPr>
            <p:cNvPr id="17" name="Rectangle 8"/>
            <p:cNvSpPr>
              <a:spLocks noChangeArrowheads="1"/>
            </p:cNvSpPr>
            <p:nvPr/>
          </p:nvSpPr>
          <p:spPr bwMode="auto">
            <a:xfrm>
              <a:off x="5540028" y="2902347"/>
              <a:ext cx="981075" cy="3425825"/>
            </a:xfrm>
            <a:prstGeom prst="rect">
              <a:avLst/>
            </a:prstGeom>
            <a:noFill/>
            <a:ln w="28575">
              <a:solidFill>
                <a:schemeClr val="accent1">
                  <a:lumMod val="60000"/>
                  <a:lumOff val="40000"/>
                </a:schemeClr>
              </a:solidFill>
              <a:miter lim="800000"/>
            </a:ln>
          </p:spPr>
          <p:txBody>
            <a:bodyPr wrap="none" anchor="ctr"/>
            <a:lstStyle/>
            <a:p>
              <a:pPr eaLnBrk="1" hangingPunct="1">
                <a:defRPr/>
              </a:pPr>
              <a:endParaRPr lang="zh-CN" altLang="en-US">
                <a:ea typeface="宋体" panose="02010600030101010101" pitchFamily="2" charset="-122"/>
              </a:endParaRPr>
            </a:p>
          </p:txBody>
        </p:sp>
        <p:sp>
          <p:nvSpPr>
            <p:cNvPr id="18" name="Text Box 9"/>
            <p:cNvSpPr txBox="1">
              <a:spLocks noChangeArrowheads="1"/>
            </p:cNvSpPr>
            <p:nvPr/>
          </p:nvSpPr>
          <p:spPr bwMode="auto">
            <a:xfrm>
              <a:off x="5540028" y="6428184"/>
              <a:ext cx="1312396" cy="536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b="1" dirty="0">
                  <a:solidFill>
                    <a:srgbClr val="59AAF2"/>
                  </a:solidFill>
                  <a:latin typeface="Times New Roman" panose="02020603050405020304" pitchFamily="18" charset="0"/>
                  <a:ea typeface="黑体" panose="02010609060101010101" pitchFamily="49" charset="-122"/>
                </a:rPr>
                <a:t>酰基化</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72071"/>
                                        </p:tgtEl>
                                        <p:attrNameLst>
                                          <p:attrName>style.visibility</p:attrName>
                                        </p:attrNameLst>
                                      </p:cBhvr>
                                      <p:to>
                                        <p:strVal val="visible"/>
                                      </p:to>
                                    </p:set>
                                    <p:animEffect transition="in" filter="slide(fromBottom)">
                                      <p:cBhvr>
                                        <p:cTn id="7" dur="500"/>
                                        <p:tgtEl>
                                          <p:spTgt spid="47207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72072"/>
                                        </p:tgtEl>
                                        <p:attrNameLst>
                                          <p:attrName>style.visibility</p:attrName>
                                        </p:attrNameLst>
                                      </p:cBhvr>
                                      <p:to>
                                        <p:strVal val="visible"/>
                                      </p:to>
                                    </p:set>
                                    <p:animEffect transition="in" filter="slide(fromBottom)">
                                      <p:cBhvr>
                                        <p:cTn id="12" dur="500"/>
                                        <p:tgtEl>
                                          <p:spTgt spid="472072"/>
                                        </p:tgtEl>
                                      </p:cBhvr>
                                    </p:animEffect>
                                  </p:childTnLst>
                                </p:cTn>
                              </p:par>
                              <p:par>
                                <p:cTn id="13" presetID="12" presetClass="entr" presetSubtype="4" fill="hold" nodeType="withEffect">
                                  <p:stCondLst>
                                    <p:cond delay="0"/>
                                  </p:stCondLst>
                                  <p:childTnLst>
                                    <p:set>
                                      <p:cBhvr>
                                        <p:cTn id="14" dur="1" fill="hold">
                                          <p:stCondLst>
                                            <p:cond delay="0"/>
                                          </p:stCondLst>
                                        </p:cTn>
                                        <p:tgtEl>
                                          <p:spTgt spid="472073"/>
                                        </p:tgtEl>
                                        <p:attrNameLst>
                                          <p:attrName>style.visibility</p:attrName>
                                        </p:attrNameLst>
                                      </p:cBhvr>
                                      <p:to>
                                        <p:strVal val="visible"/>
                                      </p:to>
                                    </p:set>
                                    <p:animEffect transition="in" filter="slide(fromBottom)">
                                      <p:cBhvr>
                                        <p:cTn id="15" dur="500"/>
                                        <p:tgtEl>
                                          <p:spTgt spid="472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71" grpId="0"/>
      <p:bldP spid="47207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66B6A65-BB74-4852-B48C-E23AC99ADC25}" type="datetime11">
              <a:rPr lang="zh-CN" altLang="en-US" smtClean="0"/>
              <a:t>17:48:43</a:t>
            </a:fld>
            <a:endParaRPr lang="zh-CN" altLang="en-US"/>
          </a:p>
        </p:txBody>
      </p:sp>
      <p:sp>
        <p:nvSpPr>
          <p:cNvPr id="3" name="灯片编号占位符 2"/>
          <p:cNvSpPr>
            <a:spLocks noGrp="1"/>
          </p:cNvSpPr>
          <p:nvPr>
            <p:ph type="sldNum" sz="quarter" idx="12"/>
          </p:nvPr>
        </p:nvSpPr>
        <p:spPr/>
        <p:txBody>
          <a:bodyPr/>
          <a:lstStyle/>
          <a:p>
            <a:pPr>
              <a:defRPr/>
            </a:pPr>
            <a:fld id="{DEBC7694-C6C0-49D6-855B-71DF6E7CB550}" type="slidenum">
              <a:rPr lang="zh-CN" altLang="en-US" smtClean="0"/>
              <a:t>18</a:t>
            </a:fld>
            <a:endParaRPr lang="zh-CN" altLang="en-US"/>
          </a:p>
        </p:txBody>
      </p:sp>
      <p:sp>
        <p:nvSpPr>
          <p:cNvPr id="4" name="Rectangle 3"/>
          <p:cNvSpPr>
            <a:spLocks noChangeArrowheads="1"/>
          </p:cNvSpPr>
          <p:nvPr/>
        </p:nvSpPr>
        <p:spPr bwMode="auto">
          <a:xfrm>
            <a:off x="323528" y="500062"/>
            <a:ext cx="186055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(1) </a:t>
            </a:r>
            <a:r>
              <a:rPr lang="zh-CN" altLang="en-US" sz="2400" dirty="0">
                <a:latin typeface="Arial" panose="020B0604020202020204" pitchFamily="34" charset="0"/>
                <a:ea typeface="楷体" panose="02010609060101010101" pitchFamily="49" charset="-122"/>
                <a:cs typeface="Arial" panose="020B0604020202020204" pitchFamily="34" charset="0"/>
              </a:rPr>
              <a:t>酯化反应</a:t>
            </a:r>
          </a:p>
        </p:txBody>
      </p:sp>
      <p:sp>
        <p:nvSpPr>
          <p:cNvPr id="6" name="Rectangle 5"/>
          <p:cNvSpPr>
            <a:spLocks noChangeArrowheads="1"/>
          </p:cNvSpPr>
          <p:nvPr/>
        </p:nvSpPr>
        <p:spPr bwMode="auto">
          <a:xfrm>
            <a:off x="98600" y="2686377"/>
            <a:ext cx="8946801" cy="182274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indent="276225">
              <a:lnSpc>
                <a:spcPct val="90000"/>
              </a:lnSpc>
              <a:spcBef>
                <a:spcPts val="1000"/>
              </a:spcBef>
              <a:buFont typeface="Arial" panose="020B0604020202020204" pitchFamily="34" charset="0"/>
              <a:buChar char="•"/>
              <a:tabLst>
                <a:tab pos="228600" algn="l"/>
              </a:tabLst>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tabLst>
                <a:tab pos="228600" algn="l"/>
              </a:tabLst>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tabLst>
                <a:tab pos="228600" algn="l"/>
              </a:tabLst>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9pPr>
          </a:lstStyle>
          <a:p>
            <a:pPr indent="0" algn="just">
              <a:lnSpc>
                <a:spcPct val="120000"/>
              </a:lnSpc>
              <a:spcBef>
                <a:spcPct val="0"/>
              </a:spcBef>
              <a:buFontTx/>
              <a:buNone/>
            </a:pPr>
            <a:r>
              <a:rPr lang="en-US" altLang="zh-CN" sz="2400" dirty="0">
                <a:latin typeface="Times New Roman" panose="02020603050405020304" pitchFamily="18" charset="0"/>
                <a:ea typeface="楷体" panose="02010609060101010101" pitchFamily="49" charset="-122"/>
                <a:cs typeface="Arial" panose="020B0604020202020204" pitchFamily="34" charset="0"/>
              </a:rPr>
              <a:t>      1</a:t>
            </a:r>
            <a:r>
              <a:rPr lang="en-US" altLang="zh-CN" sz="2400" baseline="30000" dirty="0">
                <a:latin typeface="Times New Roman" panose="02020603050405020304" pitchFamily="18" charset="0"/>
                <a:ea typeface="楷体" panose="02010609060101010101" pitchFamily="49" charset="-122"/>
                <a:cs typeface="Arial" panose="020B0604020202020204" pitchFamily="34" charset="0"/>
              </a:rPr>
              <a:t>o</a:t>
            </a:r>
            <a:r>
              <a:rPr lang="en-US" altLang="zh-CN" sz="2400" dirty="0">
                <a:latin typeface="Times New Roman" panose="02020603050405020304" pitchFamily="18" charset="0"/>
                <a:ea typeface="楷体" panose="02010609060101010101" pitchFamily="49" charset="-122"/>
                <a:cs typeface="Arial" panose="020B0604020202020204" pitchFamily="34" charset="0"/>
              </a:rPr>
              <a:t> </a:t>
            </a:r>
            <a:r>
              <a:rPr lang="zh-CN" altLang="en-US" sz="2400" dirty="0">
                <a:latin typeface="Times New Roman" panose="02020603050405020304" pitchFamily="18" charset="0"/>
                <a:ea typeface="楷体" panose="02010609060101010101" pitchFamily="49" charset="-122"/>
                <a:cs typeface="Arial" panose="020B0604020202020204" pitchFamily="34" charset="0"/>
              </a:rPr>
              <a:t>酯化反应是可逆反应，一般只有</a:t>
            </a:r>
            <a:r>
              <a:rPr lang="en-US" altLang="zh-CN" sz="2400" dirty="0">
                <a:latin typeface="Times New Roman" panose="02020603050405020304" pitchFamily="18" charset="0"/>
                <a:ea typeface="楷体" panose="02010609060101010101" pitchFamily="49" charset="-122"/>
                <a:cs typeface="Arial" panose="020B0604020202020204" pitchFamily="34" charset="0"/>
              </a:rPr>
              <a:t>2/3</a:t>
            </a:r>
            <a:r>
              <a:rPr lang="zh-CN" altLang="en-US" sz="2400" dirty="0">
                <a:latin typeface="Times New Roman" panose="02020603050405020304" pitchFamily="18" charset="0"/>
                <a:ea typeface="楷体" panose="02010609060101010101" pitchFamily="49" charset="-122"/>
                <a:cs typeface="Arial" panose="020B0604020202020204" pitchFamily="34" charset="0"/>
              </a:rPr>
              <a:t>的转化率。</a:t>
            </a:r>
          </a:p>
          <a:p>
            <a:pPr indent="0" algn="just">
              <a:lnSpc>
                <a:spcPct val="120000"/>
              </a:lnSpc>
              <a:spcBef>
                <a:spcPct val="0"/>
              </a:spcBef>
              <a:buFontTx/>
              <a:buNone/>
            </a:pPr>
            <a:r>
              <a:rPr lang="zh-CN" altLang="en-US" sz="2400" dirty="0">
                <a:latin typeface="Times New Roman" panose="02020603050405020304" pitchFamily="18" charset="0"/>
                <a:ea typeface="楷体" panose="02010609060101010101" pitchFamily="49" charset="-122"/>
                <a:cs typeface="Arial" panose="020B0604020202020204" pitchFamily="34" charset="0"/>
              </a:rPr>
              <a:t>        </a:t>
            </a:r>
            <a:r>
              <a:rPr lang="zh-CN" altLang="en-US" sz="2400" dirty="0">
                <a:solidFill>
                  <a:srgbClr val="FF0000"/>
                </a:solidFill>
                <a:latin typeface="Times New Roman" panose="02020603050405020304" pitchFamily="18" charset="0"/>
                <a:ea typeface="楷体" panose="02010609060101010101" pitchFamily="49" charset="-122"/>
                <a:cs typeface="Arial" panose="020B0604020202020204" pitchFamily="34" charset="0"/>
              </a:rPr>
              <a:t>提高酯化率的方法：</a:t>
            </a:r>
            <a:endParaRPr lang="en-US" altLang="zh-CN" sz="2400" dirty="0">
              <a:solidFill>
                <a:srgbClr val="FF0000"/>
              </a:solidFill>
              <a:latin typeface="Times New Roman" panose="02020603050405020304" pitchFamily="18" charset="0"/>
              <a:ea typeface="楷体" panose="02010609060101010101" pitchFamily="49" charset="-122"/>
              <a:cs typeface="Arial" panose="020B0604020202020204" pitchFamily="34" charset="0"/>
            </a:endParaRPr>
          </a:p>
          <a:p>
            <a:pPr indent="0" algn="just">
              <a:lnSpc>
                <a:spcPct val="120000"/>
              </a:lnSpc>
              <a:spcBef>
                <a:spcPct val="0"/>
              </a:spcBef>
              <a:buFontTx/>
              <a:buNone/>
            </a:pPr>
            <a:r>
              <a:rPr lang="en-US" altLang="zh-CN" sz="2400" dirty="0">
                <a:latin typeface="Times New Roman" panose="02020603050405020304" pitchFamily="18" charset="0"/>
                <a:ea typeface="楷体" panose="02010609060101010101" pitchFamily="49" charset="-122"/>
                <a:cs typeface="Arial" panose="020B0604020202020204" pitchFamily="34" charset="0"/>
              </a:rPr>
              <a:t>        a </a:t>
            </a:r>
            <a:r>
              <a:rPr lang="zh-CN" altLang="en-US" sz="2400" dirty="0">
                <a:latin typeface="Times New Roman" panose="02020603050405020304" pitchFamily="18" charset="0"/>
                <a:ea typeface="楷体" panose="02010609060101010101" pitchFamily="49" charset="-122"/>
                <a:cs typeface="Arial" panose="020B0604020202020204" pitchFamily="34" charset="0"/>
              </a:rPr>
              <a:t>增加反应物的浓度</a:t>
            </a:r>
            <a:r>
              <a:rPr lang="en-US" altLang="zh-CN" sz="2400" dirty="0">
                <a:latin typeface="Times New Roman" panose="02020603050405020304" pitchFamily="18" charset="0"/>
                <a:ea typeface="楷体" panose="02010609060101010101" pitchFamily="49" charset="-122"/>
                <a:cs typeface="Arial" panose="020B0604020202020204" pitchFamily="34" charset="0"/>
              </a:rPr>
              <a:t>(</a:t>
            </a:r>
            <a:r>
              <a:rPr lang="zh-CN" altLang="en-US" sz="2400" dirty="0">
                <a:latin typeface="Times New Roman" panose="02020603050405020304" pitchFamily="18" charset="0"/>
                <a:ea typeface="楷体" panose="02010609060101010101" pitchFamily="49" charset="-122"/>
                <a:cs typeface="Arial" panose="020B0604020202020204" pitchFamily="34" charset="0"/>
              </a:rPr>
              <a:t>一般是加过量的醇</a:t>
            </a:r>
            <a:r>
              <a:rPr lang="en-US" altLang="zh-CN" sz="2400" dirty="0">
                <a:latin typeface="Times New Roman" panose="02020603050405020304" pitchFamily="18" charset="0"/>
                <a:ea typeface="楷体" panose="02010609060101010101" pitchFamily="49" charset="-122"/>
                <a:cs typeface="Arial" panose="020B0604020202020204" pitchFamily="34" charset="0"/>
              </a:rPr>
              <a:t>)</a:t>
            </a:r>
            <a:r>
              <a:rPr lang="zh-CN" altLang="en-US" sz="2400" dirty="0">
                <a:latin typeface="Times New Roman" panose="02020603050405020304" pitchFamily="18" charset="0"/>
                <a:ea typeface="楷体" panose="02010609060101010101" pitchFamily="49" charset="-122"/>
                <a:cs typeface="Arial" panose="020B0604020202020204" pitchFamily="34" charset="0"/>
              </a:rPr>
              <a:t>。</a:t>
            </a:r>
          </a:p>
          <a:p>
            <a:pPr indent="0" algn="just">
              <a:lnSpc>
                <a:spcPct val="120000"/>
              </a:lnSpc>
              <a:spcBef>
                <a:spcPct val="0"/>
              </a:spcBef>
              <a:buFontTx/>
              <a:buNone/>
            </a:pPr>
            <a:r>
              <a:rPr lang="zh-CN" altLang="en-US" sz="2400" dirty="0">
                <a:latin typeface="Times New Roman" panose="02020603050405020304" pitchFamily="18" charset="0"/>
                <a:ea typeface="楷体" panose="02010609060101010101" pitchFamily="49" charset="-122"/>
                <a:cs typeface="Arial" panose="020B0604020202020204" pitchFamily="34" charset="0"/>
              </a:rPr>
              <a:t>        </a:t>
            </a:r>
            <a:r>
              <a:rPr lang="en-US" altLang="zh-CN" sz="2400" dirty="0">
                <a:latin typeface="Times New Roman" panose="02020603050405020304" pitchFamily="18" charset="0"/>
                <a:ea typeface="楷体" panose="02010609060101010101" pitchFamily="49" charset="-122"/>
                <a:cs typeface="Arial" panose="020B0604020202020204" pitchFamily="34" charset="0"/>
              </a:rPr>
              <a:t>b  </a:t>
            </a:r>
            <a:r>
              <a:rPr lang="zh-CN" altLang="en-US" sz="2400" dirty="0">
                <a:latin typeface="Times New Roman" panose="02020603050405020304" pitchFamily="18" charset="0"/>
                <a:ea typeface="楷体" panose="02010609060101010101" pitchFamily="49" charset="-122"/>
                <a:cs typeface="Arial" panose="020B0604020202020204" pitchFamily="34" charset="0"/>
              </a:rPr>
              <a:t>移走低沸点的酯或水。</a:t>
            </a:r>
          </a:p>
        </p:txBody>
      </p:sp>
      <p:sp>
        <p:nvSpPr>
          <p:cNvPr id="7" name="Rectangle 6"/>
          <p:cNvSpPr>
            <a:spLocks noChangeArrowheads="1"/>
          </p:cNvSpPr>
          <p:nvPr/>
        </p:nvSpPr>
        <p:spPr bwMode="auto">
          <a:xfrm>
            <a:off x="98599" y="4834686"/>
            <a:ext cx="8946802" cy="154664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20000"/>
              </a:lnSpc>
              <a:spcBef>
                <a:spcPct val="50000"/>
              </a:spcBef>
              <a:buFontTx/>
              <a:buNone/>
            </a:pPr>
            <a:r>
              <a:rPr lang="en-US" altLang="zh-CN" sz="2400" dirty="0">
                <a:latin typeface="Times New Roman" panose="02020603050405020304" pitchFamily="18" charset="0"/>
                <a:ea typeface="楷体" panose="02010609060101010101" pitchFamily="49" charset="-122"/>
                <a:cs typeface="Arial" panose="020B0604020202020204" pitchFamily="34" charset="0"/>
              </a:rPr>
              <a:t>       2</a:t>
            </a:r>
            <a:r>
              <a:rPr lang="en-US" altLang="zh-CN" sz="2400" baseline="30000" dirty="0">
                <a:latin typeface="Times New Roman" panose="02020603050405020304" pitchFamily="18" charset="0"/>
                <a:ea typeface="楷体" panose="02010609060101010101" pitchFamily="49" charset="-122"/>
                <a:cs typeface="Arial" panose="020B0604020202020204" pitchFamily="34" charset="0"/>
              </a:rPr>
              <a:t>o</a:t>
            </a:r>
            <a:r>
              <a:rPr lang="en-US" altLang="zh-CN" sz="2400" dirty="0">
                <a:latin typeface="Times New Roman" panose="02020603050405020304" pitchFamily="18" charset="0"/>
                <a:ea typeface="楷体" panose="02010609060101010101" pitchFamily="49" charset="-122"/>
                <a:cs typeface="Arial" panose="020B0604020202020204" pitchFamily="34" charset="0"/>
              </a:rPr>
              <a:t> </a:t>
            </a:r>
            <a:r>
              <a:rPr lang="zh-CN" altLang="en-US" sz="2400" dirty="0">
                <a:latin typeface="Times New Roman" panose="02020603050405020304" pitchFamily="18" charset="0"/>
                <a:ea typeface="楷体" panose="02010609060101010101" pitchFamily="49" charset="-122"/>
                <a:cs typeface="Arial" panose="020B0604020202020204" pitchFamily="34" charset="0"/>
              </a:rPr>
              <a:t>酯化反应的活性次序：</a:t>
            </a:r>
            <a:endParaRPr lang="zh-CN" altLang="en-US" sz="2000" dirty="0">
              <a:latin typeface="Times New Roman" panose="02020603050405020304" pitchFamily="18" charset="0"/>
              <a:ea typeface="楷体" panose="02010609060101010101" pitchFamily="49" charset="-122"/>
              <a:cs typeface="Arial" panose="020B0604020202020204" pitchFamily="34" charset="0"/>
            </a:endParaRPr>
          </a:p>
          <a:p>
            <a:pPr>
              <a:lnSpc>
                <a:spcPct val="120000"/>
              </a:lnSpc>
              <a:spcBef>
                <a:spcPct val="50000"/>
              </a:spcBef>
              <a:buFontTx/>
              <a:buNone/>
            </a:pPr>
            <a:r>
              <a:rPr lang="zh-CN" altLang="en-US" sz="2000" dirty="0">
                <a:latin typeface="Times New Roman" panose="02020603050405020304" pitchFamily="18" charset="0"/>
                <a:ea typeface="楷体" panose="02010609060101010101" pitchFamily="49" charset="-122"/>
                <a:cs typeface="Arial" panose="020B0604020202020204" pitchFamily="34" charset="0"/>
              </a:rPr>
              <a:t>  酸相同时   </a:t>
            </a:r>
            <a:r>
              <a:rPr lang="en-US" altLang="zh-CN" sz="2000" dirty="0">
                <a:latin typeface="Times New Roman" panose="02020603050405020304" pitchFamily="18" charset="0"/>
                <a:ea typeface="楷体" panose="02010609060101010101" pitchFamily="49" charset="-122"/>
                <a:cs typeface="Arial" panose="020B0604020202020204" pitchFamily="34" charset="0"/>
              </a:rPr>
              <a:t>CH</a:t>
            </a:r>
            <a:r>
              <a:rPr lang="en-US" altLang="zh-CN" sz="2000" baseline="-30000" dirty="0">
                <a:latin typeface="Times New Roman" panose="02020603050405020304" pitchFamily="18" charset="0"/>
                <a:ea typeface="楷体" panose="02010609060101010101" pitchFamily="49" charset="-122"/>
                <a:cs typeface="Arial" panose="020B0604020202020204" pitchFamily="34" charset="0"/>
              </a:rPr>
              <a:t>3</a:t>
            </a:r>
            <a:r>
              <a:rPr lang="en-US" altLang="zh-CN" sz="2000" dirty="0">
                <a:latin typeface="Times New Roman" panose="02020603050405020304" pitchFamily="18" charset="0"/>
                <a:ea typeface="楷体" panose="02010609060101010101" pitchFamily="49" charset="-122"/>
                <a:cs typeface="Arial" panose="020B0604020202020204" pitchFamily="34" charset="0"/>
              </a:rPr>
              <a:t>OH  &gt;  RCH</a:t>
            </a:r>
            <a:r>
              <a:rPr lang="en-US" altLang="zh-CN" sz="2000" baseline="-30000" dirty="0">
                <a:latin typeface="Times New Roman" panose="02020603050405020304" pitchFamily="18" charset="0"/>
                <a:ea typeface="楷体" panose="02010609060101010101" pitchFamily="49" charset="-122"/>
                <a:cs typeface="Arial" panose="020B0604020202020204" pitchFamily="34" charset="0"/>
              </a:rPr>
              <a:t>2</a:t>
            </a:r>
            <a:r>
              <a:rPr lang="en-US" altLang="zh-CN" sz="2000" dirty="0">
                <a:latin typeface="Times New Roman" panose="02020603050405020304" pitchFamily="18" charset="0"/>
                <a:ea typeface="楷体" panose="02010609060101010101" pitchFamily="49" charset="-122"/>
                <a:cs typeface="Arial" panose="020B0604020202020204" pitchFamily="34" charset="0"/>
              </a:rPr>
              <a:t>OH  &gt;  R</a:t>
            </a:r>
            <a:r>
              <a:rPr lang="en-US" altLang="zh-CN" sz="2000" baseline="-30000" dirty="0">
                <a:latin typeface="Times New Roman" panose="02020603050405020304" pitchFamily="18" charset="0"/>
                <a:ea typeface="楷体" panose="02010609060101010101" pitchFamily="49" charset="-122"/>
                <a:cs typeface="Arial" panose="020B0604020202020204" pitchFamily="34" charset="0"/>
              </a:rPr>
              <a:t>2</a:t>
            </a:r>
            <a:r>
              <a:rPr lang="en-US" altLang="zh-CN" sz="2000" dirty="0">
                <a:latin typeface="Times New Roman" panose="02020603050405020304" pitchFamily="18" charset="0"/>
                <a:ea typeface="楷体" panose="02010609060101010101" pitchFamily="49" charset="-122"/>
                <a:cs typeface="Arial" panose="020B0604020202020204" pitchFamily="34" charset="0"/>
              </a:rPr>
              <a:t>CHOH  &gt;  R</a:t>
            </a:r>
            <a:r>
              <a:rPr lang="en-US" altLang="zh-CN" sz="2000" baseline="-30000" dirty="0">
                <a:latin typeface="Times New Roman" panose="02020603050405020304" pitchFamily="18" charset="0"/>
                <a:ea typeface="楷体" panose="02010609060101010101" pitchFamily="49" charset="-122"/>
                <a:cs typeface="Arial" panose="020B0604020202020204" pitchFamily="34" charset="0"/>
              </a:rPr>
              <a:t>3</a:t>
            </a:r>
            <a:r>
              <a:rPr lang="en-US" altLang="zh-CN" sz="2000" dirty="0">
                <a:latin typeface="Times New Roman" panose="02020603050405020304" pitchFamily="18" charset="0"/>
                <a:ea typeface="楷体" panose="02010609060101010101" pitchFamily="49" charset="-122"/>
                <a:cs typeface="Arial" panose="020B0604020202020204" pitchFamily="34" charset="0"/>
              </a:rPr>
              <a:t>COH</a:t>
            </a:r>
          </a:p>
          <a:p>
            <a:pPr>
              <a:lnSpc>
                <a:spcPct val="120000"/>
              </a:lnSpc>
              <a:spcBef>
                <a:spcPct val="50000"/>
              </a:spcBef>
              <a:buFontTx/>
              <a:buNone/>
            </a:pPr>
            <a:r>
              <a:rPr lang="en-US" altLang="zh-CN" sz="2000" dirty="0">
                <a:latin typeface="Times New Roman" panose="02020603050405020304" pitchFamily="18" charset="0"/>
                <a:ea typeface="楷体" panose="02010609060101010101" pitchFamily="49" charset="-122"/>
                <a:cs typeface="Arial" panose="020B0604020202020204" pitchFamily="34" charset="0"/>
              </a:rPr>
              <a:t>  </a:t>
            </a:r>
            <a:r>
              <a:rPr lang="zh-CN" altLang="en-US" sz="2000" dirty="0">
                <a:latin typeface="Times New Roman" panose="02020603050405020304" pitchFamily="18" charset="0"/>
                <a:ea typeface="楷体" panose="02010609060101010101" pitchFamily="49" charset="-122"/>
                <a:cs typeface="Arial" panose="020B0604020202020204" pitchFamily="34" charset="0"/>
              </a:rPr>
              <a:t>醇相同时   </a:t>
            </a:r>
            <a:r>
              <a:rPr lang="en-US" altLang="zh-CN" sz="2000" dirty="0">
                <a:latin typeface="Times New Roman" panose="02020603050405020304" pitchFamily="18" charset="0"/>
                <a:ea typeface="楷体" panose="02010609060101010101" pitchFamily="49" charset="-122"/>
                <a:cs typeface="Arial" panose="020B0604020202020204" pitchFamily="34" charset="0"/>
              </a:rPr>
              <a:t>HCOOH &gt; CH</a:t>
            </a:r>
            <a:r>
              <a:rPr lang="en-US" altLang="zh-CN" sz="2000" baseline="-30000" dirty="0">
                <a:latin typeface="Times New Roman" panose="02020603050405020304" pitchFamily="18" charset="0"/>
                <a:ea typeface="楷体" panose="02010609060101010101" pitchFamily="49" charset="-122"/>
                <a:cs typeface="Arial" panose="020B0604020202020204" pitchFamily="34" charset="0"/>
              </a:rPr>
              <a:t>3</a:t>
            </a:r>
            <a:r>
              <a:rPr lang="en-US" altLang="zh-CN" sz="2000" dirty="0">
                <a:latin typeface="Times New Roman" panose="02020603050405020304" pitchFamily="18" charset="0"/>
                <a:ea typeface="楷体" panose="02010609060101010101" pitchFamily="49" charset="-122"/>
                <a:cs typeface="Arial" panose="020B0604020202020204" pitchFamily="34" charset="0"/>
              </a:rPr>
              <a:t>COOH &gt; RCH</a:t>
            </a:r>
            <a:r>
              <a:rPr lang="en-US" altLang="zh-CN" sz="2000" baseline="-30000" dirty="0">
                <a:latin typeface="Times New Roman" panose="02020603050405020304" pitchFamily="18" charset="0"/>
                <a:ea typeface="楷体" panose="02010609060101010101" pitchFamily="49" charset="-122"/>
                <a:cs typeface="Arial" panose="020B0604020202020204" pitchFamily="34" charset="0"/>
              </a:rPr>
              <a:t>2</a:t>
            </a:r>
            <a:r>
              <a:rPr lang="en-US" altLang="zh-CN" sz="2000" dirty="0">
                <a:latin typeface="Times New Roman" panose="02020603050405020304" pitchFamily="18" charset="0"/>
                <a:ea typeface="楷体" panose="02010609060101010101" pitchFamily="49" charset="-122"/>
                <a:cs typeface="Arial" panose="020B0604020202020204" pitchFamily="34" charset="0"/>
              </a:rPr>
              <a:t>COOH &gt; R</a:t>
            </a:r>
            <a:r>
              <a:rPr lang="en-US" altLang="zh-CN" sz="2000" baseline="-30000" dirty="0">
                <a:latin typeface="Times New Roman" panose="02020603050405020304" pitchFamily="18" charset="0"/>
                <a:ea typeface="楷体" panose="02010609060101010101" pitchFamily="49" charset="-122"/>
                <a:cs typeface="Arial" panose="020B0604020202020204" pitchFamily="34" charset="0"/>
              </a:rPr>
              <a:t>2</a:t>
            </a:r>
            <a:r>
              <a:rPr lang="en-US" altLang="zh-CN" sz="2000" dirty="0">
                <a:latin typeface="Times New Roman" panose="02020603050405020304" pitchFamily="18" charset="0"/>
                <a:ea typeface="楷体" panose="02010609060101010101" pitchFamily="49" charset="-122"/>
                <a:cs typeface="Arial" panose="020B0604020202020204" pitchFamily="34" charset="0"/>
              </a:rPr>
              <a:t>CHCOOH &gt; R</a:t>
            </a:r>
            <a:r>
              <a:rPr lang="en-US" altLang="zh-CN" sz="2000" baseline="-30000" dirty="0">
                <a:latin typeface="Times New Roman" panose="02020603050405020304" pitchFamily="18" charset="0"/>
                <a:ea typeface="楷体" panose="02010609060101010101" pitchFamily="49" charset="-122"/>
                <a:cs typeface="Arial" panose="020B0604020202020204" pitchFamily="34" charset="0"/>
              </a:rPr>
              <a:t>3</a:t>
            </a:r>
            <a:r>
              <a:rPr lang="en-US" altLang="zh-CN" sz="2000" dirty="0">
                <a:latin typeface="Times New Roman" panose="02020603050405020304" pitchFamily="18" charset="0"/>
                <a:ea typeface="楷体" panose="02010609060101010101" pitchFamily="49" charset="-122"/>
                <a:cs typeface="Arial" panose="020B0604020202020204" pitchFamily="34" charset="0"/>
              </a:rPr>
              <a:t>CCOOH</a:t>
            </a:r>
          </a:p>
        </p:txBody>
      </p:sp>
      <p:graphicFrame>
        <p:nvGraphicFramePr>
          <p:cNvPr id="8" name="Object 13"/>
          <p:cNvGraphicFramePr>
            <a:graphicFrameLocks noChangeAspect="1"/>
          </p:cNvGraphicFramePr>
          <p:nvPr/>
        </p:nvGraphicFramePr>
        <p:xfrm>
          <a:off x="684213" y="1062187"/>
          <a:ext cx="8064500" cy="782637"/>
        </p:xfrm>
        <a:graphic>
          <a:graphicData uri="http://schemas.openxmlformats.org/presentationml/2006/ole">
            <mc:AlternateContent xmlns:mc="http://schemas.openxmlformats.org/markup-compatibility/2006">
              <mc:Choice xmlns:v="urn:schemas-microsoft-com:vml" Requires="v">
                <p:oleObj spid="_x0000_s78903" name="CS ChemDraw Drawing" r:id="rId3" imgW="4693920" imgH="458470" progId="ChemDraw.Document.6.0">
                  <p:embed/>
                </p:oleObj>
              </mc:Choice>
              <mc:Fallback>
                <p:oleObj name="CS ChemDraw Drawing" r:id="rId3" imgW="4693920" imgH="458470" progId="ChemDraw.Document.6.0">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062187"/>
                        <a:ext cx="8064500"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slide(fromBottom)">
                                      <p:cBhvr>
                                        <p:cTn id="12" dur="500"/>
                                        <p:tgtEl>
                                          <p:spTgt spid="6">
                                            <p:txEl>
                                              <p:pRg st="0" end="0"/>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slide(fromBottom)">
                                      <p:cBhvr>
                                        <p:cTn id="15" dur="500"/>
                                        <p:tgtEl>
                                          <p:spTgt spid="6">
                                            <p:txEl>
                                              <p:pRg st="1" end="1"/>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slide(fromBottom)">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slide(fromBottom)">
                                      <p:cBhvr>
                                        <p:cTn id="23" dur="500"/>
                                        <p:tgtEl>
                                          <p:spTgt spid="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slide(fromBottom)">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932C7AFC-703E-4CE4-83E4-F98EFF88754B}" type="datetime11">
              <a:rPr lang="zh-CN" altLang="en-US" smtClean="0"/>
              <a:t>17:48:43</a:t>
            </a:fld>
            <a:endParaRPr lang="en-US" altLang="zh-CN"/>
          </a:p>
        </p:txBody>
      </p:sp>
      <p:sp>
        <p:nvSpPr>
          <p:cNvPr id="12" name="灯片编号占位符 3"/>
          <p:cNvSpPr>
            <a:spLocks noGrp="1"/>
          </p:cNvSpPr>
          <p:nvPr>
            <p:ph type="sldNum" sz="quarter" idx="12"/>
          </p:nvPr>
        </p:nvSpPr>
        <p:spPr/>
        <p:txBody>
          <a:bodyPr/>
          <a:lstStyle/>
          <a:p>
            <a:pPr>
              <a:defRPr/>
            </a:pPr>
            <a:fld id="{317365C3-731D-481A-B1FB-D2B5D76D65F5}" type="slidenum">
              <a:rPr lang="en-US" altLang="zh-CN"/>
              <a:t>19</a:t>
            </a:fld>
            <a:endParaRPr lang="en-US" altLang="zh-CN"/>
          </a:p>
        </p:txBody>
      </p:sp>
      <p:sp>
        <p:nvSpPr>
          <p:cNvPr id="392199" name="Rectangle 7"/>
          <p:cNvSpPr>
            <a:spLocks noChangeArrowheads="1"/>
          </p:cNvSpPr>
          <p:nvPr/>
        </p:nvSpPr>
        <p:spPr bwMode="auto">
          <a:xfrm>
            <a:off x="755650" y="188913"/>
            <a:ext cx="14859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400">
                <a:latin typeface="Times New Roman" panose="02020603050405020304" pitchFamily="18" charset="0"/>
                <a:ea typeface="楷体" panose="02010609060101010101" pitchFamily="49" charset="-122"/>
                <a:cs typeface="Arial" panose="020B0604020202020204" pitchFamily="34" charset="0"/>
              </a:rPr>
              <a:t>成酯方式 </a:t>
            </a:r>
          </a:p>
        </p:txBody>
      </p:sp>
      <p:sp>
        <p:nvSpPr>
          <p:cNvPr id="392204" name="Rectangle 12"/>
          <p:cNvSpPr>
            <a:spLocks noChangeArrowheads="1"/>
          </p:cNvSpPr>
          <p:nvPr/>
        </p:nvSpPr>
        <p:spPr bwMode="auto">
          <a:xfrm>
            <a:off x="684213" y="765175"/>
            <a:ext cx="692467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solidFill>
                  <a:srgbClr val="000000"/>
                </a:solidFill>
                <a:latin typeface="Times New Roman" panose="02020603050405020304" pitchFamily="18" charset="0"/>
                <a:ea typeface="楷体" panose="02010609060101010101" pitchFamily="49" charset="-122"/>
                <a:cs typeface="Arial" panose="020B0604020202020204" pitchFamily="34" charset="0"/>
              </a:rPr>
              <a:t>酯化时，羧酸和醇之间脱水可有两种不同的方式：</a:t>
            </a:r>
          </a:p>
        </p:txBody>
      </p:sp>
      <p:sp>
        <p:nvSpPr>
          <p:cNvPr id="392215" name="Text Box 23"/>
          <p:cNvSpPr txBox="1">
            <a:spLocks noChangeArrowheads="1"/>
          </p:cNvSpPr>
          <p:nvPr/>
        </p:nvSpPr>
        <p:spPr bwMode="auto">
          <a:xfrm>
            <a:off x="468313" y="2924175"/>
            <a:ext cx="7696200" cy="8223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solidFill>
                  <a:srgbClr val="000000"/>
                </a:solidFill>
                <a:latin typeface="楷体" panose="02010609060101010101" pitchFamily="49" charset="-122"/>
                <a:ea typeface="楷体" panose="02010609060101010101" pitchFamily="49" charset="-122"/>
              </a:rPr>
              <a:t>    </a:t>
            </a:r>
            <a:r>
              <a:rPr lang="zh-CN" altLang="en-US" sz="2400">
                <a:solidFill>
                  <a:srgbClr val="000000"/>
                </a:solidFill>
                <a:latin typeface="楷体" panose="02010609060101010101" pitchFamily="49" charset="-122"/>
                <a:ea typeface="楷体" panose="02010609060101010101" pitchFamily="49" charset="-122"/>
              </a:rPr>
              <a:t>究竟按哪种方式脱水，与羧酸和醇的结构及反应条件有关。经同位素标记醇的办法证实：</a:t>
            </a:r>
          </a:p>
        </p:txBody>
      </p:sp>
      <p:graphicFrame>
        <p:nvGraphicFramePr>
          <p:cNvPr id="392216" name="Object 24"/>
          <p:cNvGraphicFramePr>
            <a:graphicFrameLocks noChangeAspect="1"/>
          </p:cNvGraphicFramePr>
          <p:nvPr/>
        </p:nvGraphicFramePr>
        <p:xfrm>
          <a:off x="1908175" y="1196975"/>
          <a:ext cx="4319588" cy="1698625"/>
        </p:xfrm>
        <a:graphic>
          <a:graphicData uri="http://schemas.openxmlformats.org/presentationml/2006/ole">
            <mc:AlternateContent xmlns:mc="http://schemas.openxmlformats.org/markup-compatibility/2006">
              <mc:Choice xmlns:v="urn:schemas-microsoft-com:vml" Requires="v">
                <p:oleObj spid="_x0000_s22713" name="CS ChemDraw Drawing" r:id="rId3" imgW="4584700" imgH="1816100" progId="ChemDraw.Document.6.0">
                  <p:embed/>
                </p:oleObj>
              </mc:Choice>
              <mc:Fallback>
                <p:oleObj name="CS ChemDraw Drawing" r:id="rId3" imgW="4584700" imgH="1816100" progId="ChemDraw.Document.6.0">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196975"/>
                        <a:ext cx="4319588" cy="16986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2217" name="Text Box 25"/>
          <p:cNvSpPr txBox="1">
            <a:spLocks noChangeArrowheads="1"/>
          </p:cNvSpPr>
          <p:nvPr/>
        </p:nvSpPr>
        <p:spPr bwMode="auto">
          <a:xfrm>
            <a:off x="684213" y="3789363"/>
            <a:ext cx="73914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solidFill>
                  <a:srgbClr val="FF0000"/>
                </a:solidFill>
                <a:latin typeface="Arial" panose="020B0604020202020204" pitchFamily="34" charset="0"/>
                <a:ea typeface="楷体" panose="02010609060101010101" pitchFamily="49" charset="-122"/>
                <a:cs typeface="Arial" panose="020B0604020202020204" pitchFamily="34" charset="0"/>
              </a:rPr>
              <a:t>A. </a:t>
            </a:r>
            <a:r>
              <a:rPr lang="zh-CN" altLang="en-US" sz="2400" dirty="0">
                <a:solidFill>
                  <a:srgbClr val="FF0000"/>
                </a:solidFill>
                <a:latin typeface="Arial" panose="020B0604020202020204" pitchFamily="34" charset="0"/>
                <a:ea typeface="楷体" panose="02010609060101010101" pitchFamily="49" charset="-122"/>
                <a:cs typeface="Arial" panose="020B0604020202020204" pitchFamily="34" charset="0"/>
              </a:rPr>
              <a:t>伯醇和仲醇</a:t>
            </a:r>
            <a:r>
              <a:rPr lang="zh-CN" altLang="en-US" sz="2400" dirty="0">
                <a:solidFill>
                  <a:srgbClr val="000000"/>
                </a:solidFill>
                <a:latin typeface="Arial" panose="020B0604020202020204" pitchFamily="34" charset="0"/>
                <a:ea typeface="楷体" panose="02010609060101010101" pitchFamily="49" charset="-122"/>
                <a:cs typeface="Arial" panose="020B0604020202020204" pitchFamily="34" charset="0"/>
              </a:rPr>
              <a:t>与羧酸的酯化是按</a:t>
            </a:r>
            <a:r>
              <a:rPr lang="zh-CN" altLang="en-US" sz="2400" dirty="0">
                <a:solidFill>
                  <a:srgbClr val="FF0000"/>
                </a:solidFill>
                <a:latin typeface="Arial" panose="020B0604020202020204" pitchFamily="34" charset="0"/>
                <a:ea typeface="楷体" panose="02010609060101010101" pitchFamily="49" charset="-122"/>
                <a:cs typeface="Arial" panose="020B0604020202020204" pitchFamily="34" charset="0"/>
              </a:rPr>
              <a:t>酰氧键断裂</a:t>
            </a:r>
            <a:r>
              <a:rPr lang="zh-CN" altLang="en-US" sz="2400" dirty="0">
                <a:solidFill>
                  <a:srgbClr val="000000"/>
                </a:solidFill>
                <a:latin typeface="Arial" panose="020B0604020202020204" pitchFamily="34" charset="0"/>
                <a:ea typeface="楷体" panose="02010609060101010101" pitchFamily="49" charset="-122"/>
                <a:cs typeface="Arial" panose="020B0604020202020204" pitchFamily="34" charset="0"/>
              </a:rPr>
              <a:t>进行的。</a:t>
            </a:r>
          </a:p>
        </p:txBody>
      </p:sp>
      <p:graphicFrame>
        <p:nvGraphicFramePr>
          <p:cNvPr id="392218" name="Object 26"/>
          <p:cNvGraphicFramePr>
            <a:graphicFrameLocks noChangeAspect="1"/>
          </p:cNvGraphicFramePr>
          <p:nvPr/>
        </p:nvGraphicFramePr>
        <p:xfrm>
          <a:off x="1619250" y="4292600"/>
          <a:ext cx="5184775" cy="712788"/>
        </p:xfrm>
        <a:graphic>
          <a:graphicData uri="http://schemas.openxmlformats.org/presentationml/2006/ole">
            <mc:AlternateContent xmlns:mc="http://schemas.openxmlformats.org/markup-compatibility/2006">
              <mc:Choice xmlns:v="urn:schemas-microsoft-com:vml" Requires="v">
                <p:oleObj spid="_x0000_s22714" name="CS ChemDraw Drawing" r:id="rId5" imgW="5029200" imgH="698500" progId="ChemDraw.Document.6.0">
                  <p:embed/>
                </p:oleObj>
              </mc:Choice>
              <mc:Fallback>
                <p:oleObj name="CS ChemDraw Drawing" r:id="rId5" imgW="5029200" imgH="698500" progId="ChemDraw.Document.6.0">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292600"/>
                        <a:ext cx="5184775" cy="71278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2219" name="Rectangle 27"/>
          <p:cNvSpPr>
            <a:spLocks noChangeArrowheads="1"/>
          </p:cNvSpPr>
          <p:nvPr/>
        </p:nvSpPr>
        <p:spPr bwMode="auto">
          <a:xfrm>
            <a:off x="698500" y="5084763"/>
            <a:ext cx="639445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solidFill>
                  <a:srgbClr val="FF0000"/>
                </a:solidFill>
                <a:latin typeface="Arial" panose="020B0604020202020204" pitchFamily="34" charset="0"/>
                <a:ea typeface="楷体" panose="02010609060101010101" pitchFamily="49" charset="-122"/>
                <a:cs typeface="Arial" panose="020B0604020202020204" pitchFamily="34" charset="0"/>
              </a:rPr>
              <a:t>B. </a:t>
            </a:r>
            <a:r>
              <a:rPr lang="zh-CN" altLang="en-US" sz="2400">
                <a:solidFill>
                  <a:srgbClr val="FF0000"/>
                </a:solidFill>
                <a:latin typeface="Arial" panose="020B0604020202020204" pitchFamily="34" charset="0"/>
                <a:ea typeface="楷体" panose="02010609060101010101" pitchFamily="49" charset="-122"/>
                <a:cs typeface="Arial" panose="020B0604020202020204" pitchFamily="34" charset="0"/>
              </a:rPr>
              <a:t>叔醇</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与羧酸的酯化是按</a:t>
            </a:r>
            <a:r>
              <a:rPr lang="zh-CN" altLang="en-US" sz="2400">
                <a:solidFill>
                  <a:srgbClr val="FF0000"/>
                </a:solidFill>
                <a:latin typeface="Arial" panose="020B0604020202020204" pitchFamily="34" charset="0"/>
                <a:ea typeface="楷体" panose="02010609060101010101" pitchFamily="49" charset="-122"/>
                <a:cs typeface="Arial" panose="020B0604020202020204" pitchFamily="34" charset="0"/>
              </a:rPr>
              <a:t>烷氧键断裂</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进行的。</a:t>
            </a:r>
          </a:p>
        </p:txBody>
      </p:sp>
      <p:graphicFrame>
        <p:nvGraphicFramePr>
          <p:cNvPr id="392221" name="Object 29"/>
          <p:cNvGraphicFramePr>
            <a:graphicFrameLocks noChangeAspect="1"/>
          </p:cNvGraphicFramePr>
          <p:nvPr/>
        </p:nvGraphicFramePr>
        <p:xfrm>
          <a:off x="1476375" y="5589588"/>
          <a:ext cx="5903913" cy="698500"/>
        </p:xfrm>
        <a:graphic>
          <a:graphicData uri="http://schemas.openxmlformats.org/presentationml/2006/ole">
            <mc:AlternateContent xmlns:mc="http://schemas.openxmlformats.org/markup-compatibility/2006">
              <mc:Choice xmlns:v="urn:schemas-microsoft-com:vml" Requires="v">
                <p:oleObj spid="_x0000_s22715" name="CS ChemDraw Drawing" r:id="rId7" imgW="5588000" imgH="673100" progId="ChemDraw.Document.6.0">
                  <p:embed/>
                </p:oleObj>
              </mc:Choice>
              <mc:Fallback>
                <p:oleObj name="CS ChemDraw Drawing" r:id="rId7" imgW="5588000" imgH="673100" progId="ChemDraw.Document.6.0">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5589588"/>
                        <a:ext cx="5903913" cy="6985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92199">
                                            <p:txEl>
                                              <p:pRg st="0" end="0"/>
                                            </p:txEl>
                                          </p:spTgt>
                                        </p:tgtEl>
                                        <p:attrNameLst>
                                          <p:attrName>style.visibility</p:attrName>
                                        </p:attrNameLst>
                                      </p:cBhvr>
                                      <p:to>
                                        <p:strVal val="visible"/>
                                      </p:to>
                                    </p:set>
                                    <p:animEffect transition="in" filter="slide(fromBottom)">
                                      <p:cBhvr>
                                        <p:cTn id="7" dur="500"/>
                                        <p:tgtEl>
                                          <p:spTgt spid="392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2204"/>
                                        </p:tgtEl>
                                        <p:attrNameLst>
                                          <p:attrName>style.visibility</p:attrName>
                                        </p:attrNameLst>
                                      </p:cBhvr>
                                      <p:to>
                                        <p:strVal val="visible"/>
                                      </p:to>
                                    </p:set>
                                    <p:animEffect transition="in" filter="slide(fromBottom)">
                                      <p:cBhvr>
                                        <p:cTn id="12" dur="500"/>
                                        <p:tgtEl>
                                          <p:spTgt spid="392204"/>
                                        </p:tgtEl>
                                      </p:cBhvr>
                                    </p:animEffect>
                                  </p:childTnLst>
                                </p:cTn>
                              </p:par>
                              <p:par>
                                <p:cTn id="13" presetID="12" presetClass="entr" presetSubtype="4" fill="hold" nodeType="withEffect">
                                  <p:stCondLst>
                                    <p:cond delay="0"/>
                                  </p:stCondLst>
                                  <p:childTnLst>
                                    <p:set>
                                      <p:cBhvr>
                                        <p:cTn id="14" dur="1" fill="hold">
                                          <p:stCondLst>
                                            <p:cond delay="0"/>
                                          </p:stCondLst>
                                        </p:cTn>
                                        <p:tgtEl>
                                          <p:spTgt spid="392216"/>
                                        </p:tgtEl>
                                        <p:attrNameLst>
                                          <p:attrName>style.visibility</p:attrName>
                                        </p:attrNameLst>
                                      </p:cBhvr>
                                      <p:to>
                                        <p:strVal val="visible"/>
                                      </p:to>
                                    </p:set>
                                    <p:animEffect transition="in" filter="slide(fromBottom)">
                                      <p:cBhvr>
                                        <p:cTn id="15" dur="500"/>
                                        <p:tgtEl>
                                          <p:spTgt spid="392216"/>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92215"/>
                                        </p:tgtEl>
                                        <p:attrNameLst>
                                          <p:attrName>style.visibility</p:attrName>
                                        </p:attrNameLst>
                                      </p:cBhvr>
                                      <p:to>
                                        <p:strVal val="visible"/>
                                      </p:to>
                                    </p:set>
                                    <p:animEffect transition="in" filter="slide(fromBottom)">
                                      <p:cBhvr>
                                        <p:cTn id="20" dur="500"/>
                                        <p:tgtEl>
                                          <p:spTgt spid="392215"/>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92217"/>
                                        </p:tgtEl>
                                        <p:attrNameLst>
                                          <p:attrName>style.visibility</p:attrName>
                                        </p:attrNameLst>
                                      </p:cBhvr>
                                      <p:to>
                                        <p:strVal val="visible"/>
                                      </p:to>
                                    </p:set>
                                    <p:animEffect transition="in" filter="slide(fromBottom)">
                                      <p:cBhvr>
                                        <p:cTn id="25" dur="500"/>
                                        <p:tgtEl>
                                          <p:spTgt spid="392217"/>
                                        </p:tgtEl>
                                      </p:cBhvr>
                                    </p:animEffect>
                                  </p:childTnLst>
                                </p:cTn>
                              </p:par>
                              <p:par>
                                <p:cTn id="26" presetID="12" presetClass="entr" presetSubtype="4" fill="hold" nodeType="withEffect">
                                  <p:stCondLst>
                                    <p:cond delay="0"/>
                                  </p:stCondLst>
                                  <p:childTnLst>
                                    <p:set>
                                      <p:cBhvr>
                                        <p:cTn id="27" dur="1" fill="hold">
                                          <p:stCondLst>
                                            <p:cond delay="0"/>
                                          </p:stCondLst>
                                        </p:cTn>
                                        <p:tgtEl>
                                          <p:spTgt spid="392218"/>
                                        </p:tgtEl>
                                        <p:attrNameLst>
                                          <p:attrName>style.visibility</p:attrName>
                                        </p:attrNameLst>
                                      </p:cBhvr>
                                      <p:to>
                                        <p:strVal val="visible"/>
                                      </p:to>
                                    </p:set>
                                    <p:animEffect transition="in" filter="slide(fromBottom)">
                                      <p:cBhvr>
                                        <p:cTn id="28" dur="500"/>
                                        <p:tgtEl>
                                          <p:spTgt spid="392218"/>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92219"/>
                                        </p:tgtEl>
                                        <p:attrNameLst>
                                          <p:attrName>style.visibility</p:attrName>
                                        </p:attrNameLst>
                                      </p:cBhvr>
                                      <p:to>
                                        <p:strVal val="visible"/>
                                      </p:to>
                                    </p:set>
                                    <p:animEffect transition="in" filter="slide(fromBottom)">
                                      <p:cBhvr>
                                        <p:cTn id="33" dur="500"/>
                                        <p:tgtEl>
                                          <p:spTgt spid="392219"/>
                                        </p:tgtEl>
                                      </p:cBhvr>
                                    </p:animEffect>
                                  </p:childTnLst>
                                </p:cTn>
                              </p:par>
                              <p:par>
                                <p:cTn id="34" presetID="12" presetClass="entr" presetSubtype="4" fill="hold" nodeType="withEffect">
                                  <p:stCondLst>
                                    <p:cond delay="0"/>
                                  </p:stCondLst>
                                  <p:childTnLst>
                                    <p:set>
                                      <p:cBhvr>
                                        <p:cTn id="35" dur="1" fill="hold">
                                          <p:stCondLst>
                                            <p:cond delay="0"/>
                                          </p:stCondLst>
                                        </p:cTn>
                                        <p:tgtEl>
                                          <p:spTgt spid="392221"/>
                                        </p:tgtEl>
                                        <p:attrNameLst>
                                          <p:attrName>style.visibility</p:attrName>
                                        </p:attrNameLst>
                                      </p:cBhvr>
                                      <p:to>
                                        <p:strVal val="visible"/>
                                      </p:to>
                                    </p:set>
                                    <p:animEffect transition="in" filter="slide(fromBottom)">
                                      <p:cBhvr>
                                        <p:cTn id="36" dur="500"/>
                                        <p:tgtEl>
                                          <p:spTgt spid="392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04" grpId="0"/>
      <p:bldP spid="392215" grpId="0"/>
      <p:bldP spid="392217" grpId="0"/>
      <p:bldP spid="392219"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64CB2BBC-C44F-4114-85B4-3CE4D8685FCD}" type="datetime11">
              <a:rPr lang="zh-CN" altLang="en-US" smtClean="0"/>
              <a:t>17:48:43</a:t>
            </a:fld>
            <a:endParaRPr lang="en-US" altLang="zh-CN"/>
          </a:p>
        </p:txBody>
      </p:sp>
      <p:sp>
        <p:nvSpPr>
          <p:cNvPr id="9" name="灯片编号占位符 3"/>
          <p:cNvSpPr>
            <a:spLocks noGrp="1"/>
          </p:cNvSpPr>
          <p:nvPr>
            <p:ph type="sldNum" sz="quarter" idx="12"/>
          </p:nvPr>
        </p:nvSpPr>
        <p:spPr/>
        <p:txBody>
          <a:bodyPr/>
          <a:lstStyle/>
          <a:p>
            <a:pPr>
              <a:defRPr/>
            </a:pPr>
            <a:fld id="{5159D3A8-DE83-4E0E-BF10-6C32CFF5CA9F}" type="slidenum">
              <a:rPr lang="en-US" altLang="zh-CN"/>
              <a:t>2</a:t>
            </a:fld>
            <a:endParaRPr lang="en-US" altLang="zh-CN"/>
          </a:p>
        </p:txBody>
      </p:sp>
      <p:sp>
        <p:nvSpPr>
          <p:cNvPr id="370691" name="Rectangle 3"/>
          <p:cNvSpPr>
            <a:spLocks noGrp="1" noRot="1" noChangeArrowheads="1"/>
          </p:cNvSpPr>
          <p:nvPr>
            <p:ph type="body" idx="4294967295"/>
          </p:nvPr>
        </p:nvSpPr>
        <p:spPr>
          <a:xfrm>
            <a:off x="0" y="1066800"/>
            <a:ext cx="8458200" cy="838200"/>
          </a:xfrm>
        </p:spPr>
        <p:txBody>
          <a:bodyPr/>
          <a:lstStyle/>
          <a:p>
            <a:pPr algn="just">
              <a:buFont typeface="Wingdings" panose="05000000000000000000" pitchFamily="2" charset="2"/>
              <a:buNone/>
            </a:pPr>
            <a:r>
              <a:rPr lang="en-US" altLang="zh-CN" sz="2000">
                <a:latin typeface="宋体" panose="02010600030101010101" pitchFamily="2" charset="-122"/>
              </a:rPr>
              <a:t>      </a:t>
            </a:r>
            <a:r>
              <a:rPr lang="zh-CN" altLang="en-US" sz="2400" b="1">
                <a:ea typeface="楷体" panose="02010609060101010101" pitchFamily="49" charset="-122"/>
                <a:cs typeface="Arial" panose="020B0604020202020204" pitchFamily="34" charset="0"/>
              </a:rPr>
              <a:t>羧酸可看成是烃分子中的氢原子被羧基（</a:t>
            </a:r>
            <a:r>
              <a:rPr lang="en-US" altLang="zh-CN" sz="2400" b="1">
                <a:ea typeface="楷体" panose="02010609060101010101" pitchFamily="49" charset="-122"/>
                <a:cs typeface="Arial" panose="020B0604020202020204" pitchFamily="34" charset="0"/>
              </a:rPr>
              <a:t>-COOH</a:t>
            </a:r>
            <a:r>
              <a:rPr lang="zh-CN" altLang="en-US" sz="2400" b="1">
                <a:ea typeface="楷体" panose="02010609060101010101" pitchFamily="49" charset="-122"/>
                <a:cs typeface="Arial" panose="020B0604020202020204" pitchFamily="34" charset="0"/>
              </a:rPr>
              <a:t>）取代而生成的化合物。其通式为</a:t>
            </a:r>
            <a:r>
              <a:rPr lang="en-US" altLang="zh-CN" sz="2400" b="1">
                <a:ea typeface="楷体" panose="02010609060101010101" pitchFamily="49" charset="-122"/>
                <a:cs typeface="Arial" panose="020B0604020202020204" pitchFamily="34" charset="0"/>
              </a:rPr>
              <a:t>RCOOH</a:t>
            </a:r>
            <a:r>
              <a:rPr lang="zh-CN" altLang="en-US" sz="2400" b="1">
                <a:ea typeface="楷体" panose="02010609060101010101" pitchFamily="49" charset="-122"/>
                <a:cs typeface="Arial" panose="020B0604020202020204" pitchFamily="34" charset="0"/>
              </a:rPr>
              <a:t>。</a:t>
            </a:r>
            <a:r>
              <a:rPr lang="zh-CN" altLang="en-US" sz="2400" b="1">
                <a:solidFill>
                  <a:srgbClr val="FF0066"/>
                </a:solidFill>
                <a:ea typeface="楷体" panose="02010609060101010101" pitchFamily="49" charset="-122"/>
                <a:cs typeface="Arial" panose="020B0604020202020204" pitchFamily="34" charset="0"/>
              </a:rPr>
              <a:t>羧酸的官能团是羧基。</a:t>
            </a:r>
            <a:r>
              <a:rPr lang="zh-CN" altLang="en-US" sz="2000" b="1">
                <a:latin typeface="宋体" panose="02010600030101010101" pitchFamily="2" charset="-122"/>
              </a:rPr>
              <a:t>      </a:t>
            </a:r>
          </a:p>
        </p:txBody>
      </p:sp>
      <p:graphicFrame>
        <p:nvGraphicFramePr>
          <p:cNvPr id="370694" name="Object 6"/>
          <p:cNvGraphicFramePr>
            <a:graphicFrameLocks noChangeAspect="1"/>
          </p:cNvGraphicFramePr>
          <p:nvPr/>
        </p:nvGraphicFramePr>
        <p:xfrm>
          <a:off x="3059113" y="2039938"/>
          <a:ext cx="2590800" cy="1317625"/>
        </p:xfrm>
        <a:graphic>
          <a:graphicData uri="http://schemas.openxmlformats.org/presentationml/2006/ole">
            <mc:AlternateContent xmlns:mc="http://schemas.openxmlformats.org/markup-compatibility/2006">
              <mc:Choice xmlns:v="urn:schemas-microsoft-com:vml" Requires="v">
                <p:oleObj spid="_x0000_s8315" name="Document" r:id="rId3" imgW="1219200" imgH="619125" progId="ChemWindow.Document">
                  <p:embed/>
                </p:oleObj>
              </mc:Choice>
              <mc:Fallback>
                <p:oleObj name="Document" r:id="rId3" imgW="1219200" imgH="619125" progId="ChemWindow.Document">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039938"/>
                        <a:ext cx="2590800" cy="13176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0700" name="Rectangle 12"/>
          <p:cNvSpPr>
            <a:spLocks noChangeArrowheads="1"/>
          </p:cNvSpPr>
          <p:nvPr/>
        </p:nvSpPr>
        <p:spPr bwMode="auto">
          <a:xfrm>
            <a:off x="684213" y="3536950"/>
            <a:ext cx="8077200" cy="11874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宋体" panose="02010600030101010101" pitchFamily="2" charset="-122"/>
                <a:ea typeface="宋体" panose="02010600030101010101" pitchFamily="2" charset="-122"/>
              </a:rPr>
              <a:t>    </a:t>
            </a:r>
            <a:r>
              <a:rPr kumimoji="0" lang="zh-CN" altLang="en-US" sz="2400">
                <a:latin typeface="Arial" panose="020B0604020202020204" pitchFamily="34" charset="0"/>
                <a:ea typeface="楷体" panose="02010609060101010101" pitchFamily="49" charset="-122"/>
                <a:cs typeface="Arial" panose="020B0604020202020204" pitchFamily="34" charset="0"/>
              </a:rPr>
              <a:t>羧酸是许多有机物氧化的最后产物，它在自然界普遍存在</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以酯的形式</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，在工业、农业、医药和人们的日常生活中有着广泛的应用。</a:t>
            </a:r>
          </a:p>
        </p:txBody>
      </p:sp>
      <p:sp>
        <p:nvSpPr>
          <p:cNvPr id="370701" name="Rectangle 13"/>
          <p:cNvSpPr>
            <a:spLocks noChangeArrowheads="1"/>
          </p:cNvSpPr>
          <p:nvPr/>
        </p:nvSpPr>
        <p:spPr bwMode="auto">
          <a:xfrm>
            <a:off x="2700338" y="333375"/>
            <a:ext cx="3921125" cy="57943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3200">
                <a:solidFill>
                  <a:srgbClr val="333399"/>
                </a:solidFill>
                <a:latin typeface="Arial" panose="020B0604020202020204" pitchFamily="34" charset="0"/>
                <a:ea typeface="楷体" panose="02010609060101010101" pitchFamily="49" charset="-122"/>
              </a:rPr>
              <a:t>羧酸化合物的简介</a:t>
            </a:r>
          </a:p>
        </p:txBody>
      </p:sp>
      <p:graphicFrame>
        <p:nvGraphicFramePr>
          <p:cNvPr id="370703" name="Object 15"/>
          <p:cNvGraphicFramePr>
            <a:graphicFrameLocks noChangeAspect="1"/>
          </p:cNvGraphicFramePr>
          <p:nvPr/>
        </p:nvGraphicFramePr>
        <p:xfrm>
          <a:off x="1547813" y="4797425"/>
          <a:ext cx="6048375" cy="1585913"/>
        </p:xfrm>
        <a:graphic>
          <a:graphicData uri="http://schemas.openxmlformats.org/presentationml/2006/ole">
            <mc:AlternateContent xmlns:mc="http://schemas.openxmlformats.org/markup-compatibility/2006">
              <mc:Choice xmlns:v="urn:schemas-microsoft-com:vml" Requires="v">
                <p:oleObj spid="_x0000_s8316" name="CS ChemDraw Drawing" r:id="rId5" imgW="6108700" imgH="1612900" progId="ChemDraw.Document.6.0">
                  <p:embed/>
                </p:oleObj>
              </mc:Choice>
              <mc:Fallback>
                <p:oleObj name="CS ChemDraw Drawing" r:id="rId5" imgW="6108700" imgH="1612900" progId="ChemDraw.Document.6.0">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4797425"/>
                        <a:ext cx="6048375" cy="15859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70701"/>
                                        </p:tgtEl>
                                        <p:attrNameLst>
                                          <p:attrName>style.visibility</p:attrName>
                                        </p:attrNameLst>
                                      </p:cBhvr>
                                      <p:to>
                                        <p:strVal val="visible"/>
                                      </p:to>
                                    </p:set>
                                    <p:animEffect transition="in" filter="slide(fromBottom)">
                                      <p:cBhvr>
                                        <p:cTn id="7" dur="500"/>
                                        <p:tgtEl>
                                          <p:spTgt spid="37070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70691">
                                            <p:txEl>
                                              <p:pRg st="0" end="0"/>
                                            </p:txEl>
                                          </p:spTgt>
                                        </p:tgtEl>
                                        <p:attrNameLst>
                                          <p:attrName>style.visibility</p:attrName>
                                        </p:attrNameLst>
                                      </p:cBhvr>
                                      <p:to>
                                        <p:strVal val="visible"/>
                                      </p:to>
                                    </p:set>
                                    <p:animEffect transition="in" filter="slide(fromBottom)">
                                      <p:cBhvr>
                                        <p:cTn id="12" dur="500"/>
                                        <p:tgtEl>
                                          <p:spTgt spid="3706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70694"/>
                                        </p:tgtEl>
                                        <p:attrNameLst>
                                          <p:attrName>style.visibility</p:attrName>
                                        </p:attrNameLst>
                                      </p:cBhvr>
                                      <p:to>
                                        <p:strVal val="visible"/>
                                      </p:to>
                                    </p:set>
                                    <p:animEffect transition="in" filter="slide(fromBottom)">
                                      <p:cBhvr>
                                        <p:cTn id="17" dur="500"/>
                                        <p:tgtEl>
                                          <p:spTgt spid="37069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70700"/>
                                        </p:tgtEl>
                                        <p:attrNameLst>
                                          <p:attrName>style.visibility</p:attrName>
                                        </p:attrNameLst>
                                      </p:cBhvr>
                                      <p:to>
                                        <p:strVal val="visible"/>
                                      </p:to>
                                    </p:set>
                                    <p:animEffect transition="in" filter="slide(fromBottom)">
                                      <p:cBhvr>
                                        <p:cTn id="22" dur="500"/>
                                        <p:tgtEl>
                                          <p:spTgt spid="37070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70703"/>
                                        </p:tgtEl>
                                        <p:attrNameLst>
                                          <p:attrName>style.visibility</p:attrName>
                                        </p:attrNameLst>
                                      </p:cBhvr>
                                      <p:to>
                                        <p:strVal val="visible"/>
                                      </p:to>
                                    </p:set>
                                    <p:animEffect transition="in" filter="slide(fromBottom)">
                                      <p:cBhvr>
                                        <p:cTn id="27" dur="500"/>
                                        <p:tgtEl>
                                          <p:spTgt spid="370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p:bldP spid="370700" grpId="0"/>
      <p:bldP spid="37070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E53E41AD-A58E-4CDE-8D14-201B34BFF04F}" type="datetime11">
              <a:rPr lang="zh-CN" altLang="en-US" smtClean="0"/>
              <a:t>17:48:43</a:t>
            </a:fld>
            <a:endParaRPr lang="en-US" altLang="zh-CN"/>
          </a:p>
        </p:txBody>
      </p:sp>
      <p:sp>
        <p:nvSpPr>
          <p:cNvPr id="14" name="灯片编号占位符 3"/>
          <p:cNvSpPr>
            <a:spLocks noGrp="1"/>
          </p:cNvSpPr>
          <p:nvPr>
            <p:ph type="sldNum" sz="quarter" idx="12"/>
          </p:nvPr>
        </p:nvSpPr>
        <p:spPr/>
        <p:txBody>
          <a:bodyPr/>
          <a:lstStyle/>
          <a:p>
            <a:pPr>
              <a:defRPr/>
            </a:pPr>
            <a:fld id="{A8664CDE-DDB8-4E01-A149-AF8A9E2FEFF6}" type="slidenum">
              <a:rPr lang="en-US" altLang="zh-CN"/>
              <a:t>20</a:t>
            </a:fld>
            <a:endParaRPr lang="en-US" altLang="zh-CN"/>
          </a:p>
        </p:txBody>
      </p:sp>
      <p:sp>
        <p:nvSpPr>
          <p:cNvPr id="23557" name="Line 22"/>
          <p:cNvSpPr>
            <a:spLocks noChangeShapeType="1"/>
          </p:cNvSpPr>
          <p:nvPr/>
        </p:nvSpPr>
        <p:spPr bwMode="auto">
          <a:xfrm flipV="1">
            <a:off x="3886200" y="3831183"/>
            <a:ext cx="0" cy="457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393240" name="Rectangle 24"/>
          <p:cNvSpPr>
            <a:spLocks noChangeArrowheads="1"/>
          </p:cNvSpPr>
          <p:nvPr/>
        </p:nvSpPr>
        <p:spPr bwMode="auto">
          <a:xfrm>
            <a:off x="971550" y="1963911"/>
            <a:ext cx="692467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dirty="0">
                <a:latin typeface="Times New Roman" panose="02020603050405020304" pitchFamily="18" charset="0"/>
                <a:ea typeface="楷体" panose="02010609060101010101" pitchFamily="49" charset="-122"/>
                <a:cs typeface="Arial" panose="020B0604020202020204" pitchFamily="34" charset="0"/>
              </a:rPr>
              <a:t>亚磷酸不易挥发，故该法适用于制备低沸点酰氯。</a:t>
            </a:r>
          </a:p>
        </p:txBody>
      </p:sp>
      <p:sp>
        <p:nvSpPr>
          <p:cNvPr id="393242" name="Rectangle 26"/>
          <p:cNvSpPr>
            <a:spLocks noChangeArrowheads="1"/>
          </p:cNvSpPr>
          <p:nvPr/>
        </p:nvSpPr>
        <p:spPr bwMode="auto">
          <a:xfrm>
            <a:off x="1042988" y="3501231"/>
            <a:ext cx="758507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dirty="0">
                <a:latin typeface="Arial" panose="020B0604020202020204" pitchFamily="34" charset="0"/>
                <a:ea typeface="楷体" panose="02010609060101010101" pitchFamily="49" charset="-122"/>
                <a:cs typeface="Arial" panose="020B0604020202020204" pitchFamily="34" charset="0"/>
              </a:rPr>
              <a:t>磷酰氯沸点较低</a:t>
            </a:r>
            <a:r>
              <a:rPr lang="en-US" altLang="zh-CN" sz="2400" dirty="0">
                <a:latin typeface="Arial" panose="020B0604020202020204" pitchFamily="34" charset="0"/>
                <a:ea typeface="楷体" panose="02010609060101010101" pitchFamily="49" charset="-122"/>
                <a:cs typeface="Arial" panose="020B0604020202020204" pitchFamily="34" charset="0"/>
              </a:rPr>
              <a:t>(105.3℃)</a:t>
            </a:r>
            <a:r>
              <a:rPr lang="zh-CN" altLang="en-US" sz="2400" dirty="0">
                <a:latin typeface="Arial" panose="020B0604020202020204" pitchFamily="34" charset="0"/>
                <a:ea typeface="楷体" panose="02010609060101010101" pitchFamily="49" charset="-122"/>
                <a:cs typeface="Arial" panose="020B0604020202020204" pitchFamily="34" charset="0"/>
              </a:rPr>
              <a:t>，故适用于制备高沸点酰氯。</a:t>
            </a:r>
          </a:p>
        </p:txBody>
      </p:sp>
      <p:sp>
        <p:nvSpPr>
          <p:cNvPr id="393243" name="Rectangle 27"/>
          <p:cNvSpPr>
            <a:spLocks noChangeArrowheads="1"/>
          </p:cNvSpPr>
          <p:nvPr/>
        </p:nvSpPr>
        <p:spPr bwMode="auto">
          <a:xfrm>
            <a:off x="1157288" y="4797152"/>
            <a:ext cx="723106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solidFill>
                  <a:srgbClr val="FF0066"/>
                </a:solidFill>
                <a:latin typeface="Times New Roman" panose="02020603050405020304" pitchFamily="18" charset="0"/>
                <a:ea typeface="楷体" panose="02010609060101010101" pitchFamily="49" charset="-122"/>
                <a:cs typeface="Arial" panose="020B0604020202020204" pitchFamily="34" charset="0"/>
              </a:rPr>
              <a:t>该法的副产物均为气体，有利于分离，且产率较高。</a:t>
            </a:r>
          </a:p>
        </p:txBody>
      </p:sp>
      <p:sp>
        <p:nvSpPr>
          <p:cNvPr id="393245" name="Rectangle 29"/>
          <p:cNvSpPr>
            <a:spLocks noChangeArrowheads="1"/>
          </p:cNvSpPr>
          <p:nvPr/>
        </p:nvSpPr>
        <p:spPr bwMode="auto">
          <a:xfrm>
            <a:off x="381000" y="188640"/>
            <a:ext cx="260667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(2) </a:t>
            </a:r>
            <a:r>
              <a:rPr lang="zh-CN" altLang="en-US" sz="2400">
                <a:latin typeface="Arial" panose="020B0604020202020204" pitchFamily="34" charset="0"/>
                <a:ea typeface="楷体" panose="02010609060101010101" pitchFamily="49" charset="-122"/>
                <a:cs typeface="Arial" panose="020B0604020202020204" pitchFamily="34" charset="0"/>
              </a:rPr>
              <a:t>酰卤的生成</a:t>
            </a:r>
          </a:p>
        </p:txBody>
      </p:sp>
      <p:sp>
        <p:nvSpPr>
          <p:cNvPr id="393248" name="Rectangle 32"/>
          <p:cNvSpPr>
            <a:spLocks noChangeArrowheads="1"/>
          </p:cNvSpPr>
          <p:nvPr/>
        </p:nvSpPr>
        <p:spPr bwMode="auto">
          <a:xfrm>
            <a:off x="827088" y="692696"/>
            <a:ext cx="616426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dirty="0">
                <a:latin typeface="Arial" panose="020B0604020202020204" pitchFamily="34" charset="0"/>
                <a:ea typeface="楷体" panose="02010609060101010101" pitchFamily="49" charset="-122"/>
                <a:cs typeface="Arial" panose="020B0604020202020204" pitchFamily="34" charset="0"/>
              </a:rPr>
              <a:t>羧酸与</a:t>
            </a:r>
            <a:r>
              <a:rPr lang="en-US" altLang="zh-CN" sz="2400" dirty="0">
                <a:solidFill>
                  <a:srgbClr val="FF0000"/>
                </a:solidFill>
                <a:latin typeface="Arial" panose="020B0604020202020204" pitchFamily="34" charset="0"/>
                <a:ea typeface="楷体" panose="02010609060101010101" pitchFamily="49" charset="-122"/>
                <a:cs typeface="Arial" panose="020B0604020202020204" pitchFamily="34" charset="0"/>
              </a:rPr>
              <a:t>PX</a:t>
            </a:r>
            <a:r>
              <a:rPr lang="en-US" altLang="zh-CN" sz="2400" baseline="-25000" dirty="0">
                <a:solidFill>
                  <a:srgbClr val="FF0000"/>
                </a:solidFill>
                <a:latin typeface="Arial" panose="020B0604020202020204" pitchFamily="34" charset="0"/>
                <a:ea typeface="楷体" panose="02010609060101010101" pitchFamily="49" charset="-122"/>
                <a:cs typeface="Arial" panose="020B0604020202020204" pitchFamily="34" charset="0"/>
              </a:rPr>
              <a:t>3</a:t>
            </a:r>
            <a:r>
              <a:rPr lang="zh-CN" altLang="en-US" sz="2400" dirty="0">
                <a:solidFill>
                  <a:srgbClr val="FF0000"/>
                </a:solidFill>
                <a:latin typeface="Arial" panose="020B0604020202020204" pitchFamily="34" charset="0"/>
                <a:ea typeface="楷体" panose="02010609060101010101" pitchFamily="49" charset="-122"/>
                <a:cs typeface="Arial" panose="020B0604020202020204" pitchFamily="34" charset="0"/>
              </a:rPr>
              <a:t>、</a:t>
            </a:r>
            <a:r>
              <a:rPr lang="en-US" altLang="zh-CN" sz="2400" dirty="0">
                <a:solidFill>
                  <a:srgbClr val="FF0000"/>
                </a:solidFill>
                <a:latin typeface="Arial" panose="020B0604020202020204" pitchFamily="34" charset="0"/>
                <a:ea typeface="楷体" panose="02010609060101010101" pitchFamily="49" charset="-122"/>
                <a:cs typeface="Arial" panose="020B0604020202020204" pitchFamily="34" charset="0"/>
              </a:rPr>
              <a:t>PX</a:t>
            </a:r>
            <a:r>
              <a:rPr lang="en-US" altLang="zh-CN" sz="2400" baseline="-25000" dirty="0">
                <a:solidFill>
                  <a:srgbClr val="FF0000"/>
                </a:solidFill>
                <a:latin typeface="Arial" panose="020B0604020202020204" pitchFamily="34" charset="0"/>
                <a:ea typeface="楷体" panose="02010609060101010101" pitchFamily="49" charset="-122"/>
                <a:cs typeface="Arial" panose="020B0604020202020204" pitchFamily="34" charset="0"/>
              </a:rPr>
              <a:t>5</a:t>
            </a:r>
            <a:r>
              <a:rPr lang="zh-CN" altLang="en-US" sz="2400" dirty="0">
                <a:solidFill>
                  <a:srgbClr val="FF0000"/>
                </a:solidFill>
                <a:latin typeface="Arial" panose="020B0604020202020204" pitchFamily="34" charset="0"/>
                <a:ea typeface="楷体" panose="02010609060101010101" pitchFamily="49" charset="-122"/>
                <a:cs typeface="Arial" panose="020B0604020202020204" pitchFamily="34" charset="0"/>
              </a:rPr>
              <a:t>、</a:t>
            </a:r>
            <a:r>
              <a:rPr lang="en-US" altLang="zh-CN" sz="2400" dirty="0">
                <a:solidFill>
                  <a:srgbClr val="FF0000"/>
                </a:solidFill>
                <a:latin typeface="Arial" panose="020B0604020202020204" pitchFamily="34" charset="0"/>
                <a:ea typeface="楷体" panose="02010609060101010101" pitchFamily="49" charset="-122"/>
                <a:cs typeface="Arial" panose="020B0604020202020204" pitchFamily="34" charset="0"/>
              </a:rPr>
              <a:t>SOCl</a:t>
            </a:r>
            <a:r>
              <a:rPr lang="en-US" altLang="zh-CN" sz="2400" baseline="-25000" dirty="0">
                <a:solidFill>
                  <a:srgbClr val="FF0000"/>
                </a:solidFill>
                <a:latin typeface="Arial" panose="020B0604020202020204" pitchFamily="34" charset="0"/>
                <a:ea typeface="楷体" panose="02010609060101010101" pitchFamily="49" charset="-122"/>
                <a:cs typeface="Arial" panose="020B0604020202020204" pitchFamily="34" charset="0"/>
              </a:rPr>
              <a:t>2</a:t>
            </a:r>
            <a:r>
              <a:rPr lang="zh-CN" altLang="en-US" sz="2400" dirty="0">
                <a:latin typeface="Arial" panose="020B0604020202020204" pitchFamily="34" charset="0"/>
                <a:ea typeface="楷体" panose="02010609060101010101" pitchFamily="49" charset="-122"/>
                <a:cs typeface="Arial" panose="020B0604020202020204" pitchFamily="34" charset="0"/>
              </a:rPr>
              <a:t>作用则生成酰卤。</a:t>
            </a:r>
          </a:p>
        </p:txBody>
      </p:sp>
      <p:graphicFrame>
        <p:nvGraphicFramePr>
          <p:cNvPr id="393249" name="Object 33"/>
          <p:cNvGraphicFramePr>
            <a:graphicFrameLocks noChangeAspect="1"/>
          </p:cNvGraphicFramePr>
          <p:nvPr/>
        </p:nvGraphicFramePr>
        <p:xfrm>
          <a:off x="1403350" y="1484858"/>
          <a:ext cx="5329238" cy="282575"/>
        </p:xfrm>
        <a:graphic>
          <a:graphicData uri="http://schemas.openxmlformats.org/presentationml/2006/ole">
            <mc:AlternateContent xmlns:mc="http://schemas.openxmlformats.org/markup-compatibility/2006">
              <mc:Choice xmlns:v="urn:schemas-microsoft-com:vml" Requires="v">
                <p:oleObj spid="_x0000_s23788" name="CS ChemDraw Drawing" r:id="rId3" imgW="5270500" imgH="292100" progId="ChemDraw.Document.6.0">
                  <p:embed/>
                </p:oleObj>
              </mc:Choice>
              <mc:Fallback>
                <p:oleObj name="CS ChemDraw Drawing" r:id="rId3" imgW="5270500" imgH="292100" progId="ChemDraw.Document.6.0">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484858"/>
                        <a:ext cx="5329238" cy="2825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3250" name="Object 34"/>
          <p:cNvGraphicFramePr>
            <a:graphicFrameLocks noChangeAspect="1"/>
          </p:cNvGraphicFramePr>
          <p:nvPr/>
        </p:nvGraphicFramePr>
        <p:xfrm>
          <a:off x="1258888" y="2708821"/>
          <a:ext cx="6264275" cy="498475"/>
        </p:xfrm>
        <a:graphic>
          <a:graphicData uri="http://schemas.openxmlformats.org/presentationml/2006/ole">
            <mc:AlternateContent xmlns:mc="http://schemas.openxmlformats.org/markup-compatibility/2006">
              <mc:Choice xmlns:v="urn:schemas-microsoft-com:vml" Requires="v">
                <p:oleObj spid="_x0000_s23789" name="CS ChemDraw Drawing" r:id="rId5" imgW="6388100" imgH="520700" progId="ChemDraw.Document.6.0">
                  <p:embed/>
                </p:oleObj>
              </mc:Choice>
              <mc:Fallback>
                <p:oleObj name="CS ChemDraw Drawing" r:id="rId5" imgW="6388100" imgH="520700" progId="ChemDraw.Document.6.0">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708821"/>
                        <a:ext cx="6264275" cy="4984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3251" name="Object 35"/>
          <p:cNvGraphicFramePr>
            <a:graphicFrameLocks noChangeAspect="1"/>
          </p:cNvGraphicFramePr>
          <p:nvPr/>
        </p:nvGraphicFramePr>
        <p:xfrm>
          <a:off x="1692275" y="4266952"/>
          <a:ext cx="5113338" cy="312737"/>
        </p:xfrm>
        <a:graphic>
          <a:graphicData uri="http://schemas.openxmlformats.org/presentationml/2006/ole">
            <mc:AlternateContent xmlns:mc="http://schemas.openxmlformats.org/markup-compatibility/2006">
              <mc:Choice xmlns:v="urn:schemas-microsoft-com:vml" Requires="v">
                <p:oleObj spid="_x0000_s23790" name="CS ChemDraw Drawing" r:id="rId7" imgW="4800600" imgH="304800" progId="ChemDraw.Document.6.0">
                  <p:embed/>
                </p:oleObj>
              </mc:Choice>
              <mc:Fallback>
                <p:oleObj name="CS ChemDraw Drawing" r:id="rId7" imgW="4800600" imgH="304800" progId="ChemDraw.Document.6.0">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4266952"/>
                        <a:ext cx="5113338" cy="31273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7"/>
          <p:cNvSpPr txBox="1">
            <a:spLocks noChangeArrowheads="1"/>
          </p:cNvSpPr>
          <p:nvPr/>
        </p:nvSpPr>
        <p:spPr bwMode="auto">
          <a:xfrm>
            <a:off x="755650" y="5373216"/>
            <a:ext cx="2286000" cy="427038"/>
          </a:xfrm>
          <a:prstGeom prst="rect">
            <a:avLst/>
          </a:prstGeom>
          <a:noFill/>
          <a:ln w="9525">
            <a:noFill/>
            <a:miter lim="800000"/>
          </a:ln>
        </p:spPr>
        <p:txBody>
          <a:bodyPr>
            <a:spAutoFit/>
          </a:bodyPr>
          <a:lstStyle/>
          <a:p>
            <a:pPr eaLnBrk="1" hangingPunct="1">
              <a:spcBef>
                <a:spcPct val="50000"/>
              </a:spcBef>
              <a:defRPr/>
            </a:pPr>
            <a:r>
              <a:rPr lang="zh-CN" altLang="en-US" sz="2200" b="1" dirty="0">
                <a:solidFill>
                  <a:schemeClr val="accent1">
                    <a:lumMod val="75000"/>
                  </a:schemeClr>
                </a:solidFill>
                <a:latin typeface="Arial Narrow" panose="020B0606020202030204" pitchFamily="34" charset="0"/>
                <a:ea typeface="黑体" panose="02010609060101010101" pitchFamily="49" charset="-122"/>
              </a:rPr>
              <a:t>酰氯极其怕水：</a:t>
            </a:r>
          </a:p>
        </p:txBody>
      </p:sp>
      <p:graphicFrame>
        <p:nvGraphicFramePr>
          <p:cNvPr id="16" name="Object 9"/>
          <p:cNvGraphicFramePr>
            <a:graphicFrameLocks noChangeAspect="1"/>
          </p:cNvGraphicFramePr>
          <p:nvPr/>
        </p:nvGraphicFramePr>
        <p:xfrm>
          <a:off x="1547813" y="5805264"/>
          <a:ext cx="6264275" cy="790575"/>
        </p:xfrm>
        <a:graphic>
          <a:graphicData uri="http://schemas.openxmlformats.org/presentationml/2006/ole">
            <mc:AlternateContent xmlns:mc="http://schemas.openxmlformats.org/markup-compatibility/2006">
              <mc:Choice xmlns:v="urn:schemas-microsoft-com:vml" Requires="v">
                <p:oleObj spid="_x0000_s23791" name="CS ChemDraw Drawing" r:id="rId9" imgW="3916680" imgH="495300" progId="ChemDraw.Document.6.0">
                  <p:embed/>
                </p:oleObj>
              </mc:Choice>
              <mc:Fallback>
                <p:oleObj name="CS ChemDraw Drawing" r:id="rId9" imgW="3916680" imgH="495300" progId="ChemDraw.Document.6.0">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5805264"/>
                        <a:ext cx="62642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3245"/>
                                        </p:tgtEl>
                                        <p:attrNameLst>
                                          <p:attrName>style.visibility</p:attrName>
                                        </p:attrNameLst>
                                      </p:cBhvr>
                                      <p:to>
                                        <p:strVal val="visible"/>
                                      </p:to>
                                    </p:set>
                                    <p:animEffect transition="in" filter="slide(fromBottom)">
                                      <p:cBhvr>
                                        <p:cTn id="7" dur="500"/>
                                        <p:tgtEl>
                                          <p:spTgt spid="39324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3248"/>
                                        </p:tgtEl>
                                        <p:attrNameLst>
                                          <p:attrName>style.visibility</p:attrName>
                                        </p:attrNameLst>
                                      </p:cBhvr>
                                      <p:to>
                                        <p:strVal val="visible"/>
                                      </p:to>
                                    </p:set>
                                    <p:animEffect transition="in" filter="slide(fromBottom)">
                                      <p:cBhvr>
                                        <p:cTn id="12" dur="500"/>
                                        <p:tgtEl>
                                          <p:spTgt spid="393248"/>
                                        </p:tgtEl>
                                      </p:cBhvr>
                                    </p:animEffect>
                                  </p:childTnLst>
                                </p:cTn>
                              </p:par>
                              <p:par>
                                <p:cTn id="13" presetID="12" presetClass="entr" presetSubtype="4" fill="hold" nodeType="withEffect">
                                  <p:stCondLst>
                                    <p:cond delay="0"/>
                                  </p:stCondLst>
                                  <p:childTnLst>
                                    <p:set>
                                      <p:cBhvr>
                                        <p:cTn id="14" dur="1" fill="hold">
                                          <p:stCondLst>
                                            <p:cond delay="0"/>
                                          </p:stCondLst>
                                        </p:cTn>
                                        <p:tgtEl>
                                          <p:spTgt spid="393249"/>
                                        </p:tgtEl>
                                        <p:attrNameLst>
                                          <p:attrName>style.visibility</p:attrName>
                                        </p:attrNameLst>
                                      </p:cBhvr>
                                      <p:to>
                                        <p:strVal val="visible"/>
                                      </p:to>
                                    </p:set>
                                    <p:animEffect transition="in" filter="slide(fromBottom)">
                                      <p:cBhvr>
                                        <p:cTn id="15" dur="500"/>
                                        <p:tgtEl>
                                          <p:spTgt spid="393249"/>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93240"/>
                                        </p:tgtEl>
                                        <p:attrNameLst>
                                          <p:attrName>style.visibility</p:attrName>
                                        </p:attrNameLst>
                                      </p:cBhvr>
                                      <p:to>
                                        <p:strVal val="visible"/>
                                      </p:to>
                                    </p:set>
                                    <p:animEffect transition="in" filter="slide(fromBottom)">
                                      <p:cBhvr>
                                        <p:cTn id="18" dur="500"/>
                                        <p:tgtEl>
                                          <p:spTgt spid="393240"/>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393250"/>
                                        </p:tgtEl>
                                        <p:attrNameLst>
                                          <p:attrName>style.visibility</p:attrName>
                                        </p:attrNameLst>
                                      </p:cBhvr>
                                      <p:to>
                                        <p:strVal val="visible"/>
                                      </p:to>
                                    </p:set>
                                    <p:animEffect transition="in" filter="slide(fromBottom)">
                                      <p:cBhvr>
                                        <p:cTn id="23" dur="500"/>
                                        <p:tgtEl>
                                          <p:spTgt spid="393250"/>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393242"/>
                                        </p:tgtEl>
                                        <p:attrNameLst>
                                          <p:attrName>style.visibility</p:attrName>
                                        </p:attrNameLst>
                                      </p:cBhvr>
                                      <p:to>
                                        <p:strVal val="visible"/>
                                      </p:to>
                                    </p:set>
                                    <p:animEffect transition="in" filter="slide(fromBottom)">
                                      <p:cBhvr>
                                        <p:cTn id="26" dur="500"/>
                                        <p:tgtEl>
                                          <p:spTgt spid="39324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93251"/>
                                        </p:tgtEl>
                                        <p:attrNameLst>
                                          <p:attrName>style.visibility</p:attrName>
                                        </p:attrNameLst>
                                      </p:cBhvr>
                                      <p:to>
                                        <p:strVal val="visible"/>
                                      </p:to>
                                    </p:set>
                                    <p:animEffect transition="in" filter="slide(fromBottom)">
                                      <p:cBhvr>
                                        <p:cTn id="31" dur="500"/>
                                        <p:tgtEl>
                                          <p:spTgt spid="393251"/>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393243"/>
                                        </p:tgtEl>
                                        <p:attrNameLst>
                                          <p:attrName>style.visibility</p:attrName>
                                        </p:attrNameLst>
                                      </p:cBhvr>
                                      <p:to>
                                        <p:strVal val="visible"/>
                                      </p:to>
                                    </p:set>
                                    <p:animEffect transition="in" filter="slide(fromBottom)">
                                      <p:cBhvr>
                                        <p:cTn id="34" dur="500"/>
                                        <p:tgtEl>
                                          <p:spTgt spid="393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40" grpId="0"/>
      <p:bldP spid="393242" grpId="0"/>
      <p:bldP spid="393243" grpId="0"/>
      <p:bldP spid="393245" grpId="0"/>
      <p:bldP spid="3932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1705B45A-EDD3-4E57-BFE4-7F7C3529E350}" type="datetime11">
              <a:rPr lang="zh-CN" altLang="en-US" smtClean="0"/>
              <a:t>17:48:43</a:t>
            </a:fld>
            <a:endParaRPr lang="en-US" altLang="zh-CN"/>
          </a:p>
        </p:txBody>
      </p:sp>
      <p:sp>
        <p:nvSpPr>
          <p:cNvPr id="9" name="灯片编号占位符 3"/>
          <p:cNvSpPr>
            <a:spLocks noGrp="1"/>
          </p:cNvSpPr>
          <p:nvPr>
            <p:ph type="sldNum" sz="quarter" idx="12"/>
          </p:nvPr>
        </p:nvSpPr>
        <p:spPr/>
        <p:txBody>
          <a:bodyPr/>
          <a:lstStyle/>
          <a:p>
            <a:pPr>
              <a:defRPr/>
            </a:pPr>
            <a:fld id="{07BCB533-25C3-4E8A-BFDF-7F289DC2C6AB}" type="slidenum">
              <a:rPr lang="en-US" altLang="zh-CN"/>
              <a:t>21</a:t>
            </a:fld>
            <a:endParaRPr lang="en-US" altLang="zh-CN"/>
          </a:p>
        </p:txBody>
      </p:sp>
      <p:sp>
        <p:nvSpPr>
          <p:cNvPr id="396296" name="Rectangle 8"/>
          <p:cNvSpPr>
            <a:spLocks noChangeArrowheads="1"/>
          </p:cNvSpPr>
          <p:nvPr/>
        </p:nvSpPr>
        <p:spPr bwMode="auto">
          <a:xfrm>
            <a:off x="762000" y="548953"/>
            <a:ext cx="2173288"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(3) </a:t>
            </a:r>
            <a:r>
              <a:rPr lang="zh-CN" altLang="en-US" sz="2400">
                <a:latin typeface="Arial" panose="020B0604020202020204" pitchFamily="34" charset="0"/>
                <a:ea typeface="楷体" panose="02010609060101010101" pitchFamily="49" charset="-122"/>
                <a:cs typeface="Arial" panose="020B0604020202020204" pitchFamily="34" charset="0"/>
              </a:rPr>
              <a:t>酸酐的生成</a:t>
            </a:r>
          </a:p>
        </p:txBody>
      </p:sp>
      <p:sp>
        <p:nvSpPr>
          <p:cNvPr id="396297" name="Rectangle 9"/>
          <p:cNvSpPr>
            <a:spLocks noChangeArrowheads="1"/>
          </p:cNvSpPr>
          <p:nvPr/>
        </p:nvSpPr>
        <p:spPr bwMode="auto">
          <a:xfrm>
            <a:off x="762000" y="955353"/>
            <a:ext cx="6005513"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latin typeface="Times New Roman" panose="02020603050405020304" pitchFamily="18" charset="0"/>
                <a:ea typeface="楷体" panose="02010609060101010101" pitchFamily="49" charset="-122"/>
                <a:cs typeface="Arial" panose="020B0604020202020204" pitchFamily="34" charset="0"/>
              </a:rPr>
              <a:t>羧酸在脱水剂作用下加热，脱水生成酸酐。</a:t>
            </a:r>
          </a:p>
        </p:txBody>
      </p:sp>
      <p:graphicFrame>
        <p:nvGraphicFramePr>
          <p:cNvPr id="10" name="Object 5"/>
          <p:cNvGraphicFramePr>
            <a:graphicFrameLocks noChangeAspect="1"/>
          </p:cNvGraphicFramePr>
          <p:nvPr/>
        </p:nvGraphicFramePr>
        <p:xfrm>
          <a:off x="1079500" y="1513284"/>
          <a:ext cx="6985000" cy="763588"/>
        </p:xfrm>
        <a:graphic>
          <a:graphicData uri="http://schemas.openxmlformats.org/presentationml/2006/ole">
            <mc:AlternateContent xmlns:mc="http://schemas.openxmlformats.org/markup-compatibility/2006">
              <mc:Choice xmlns:v="urn:schemas-microsoft-com:vml" Requires="v">
                <p:oleObj spid="_x0000_s24703" name="CS ChemDraw Drawing" r:id="rId3" imgW="4809490" imgH="525780" progId="ChemDraw.Document.6.0">
                  <p:embed/>
                </p:oleObj>
              </mc:Choice>
              <mc:Fallback>
                <p:oleObj name="CS ChemDraw Drawing" r:id="rId3" imgW="4809490" imgH="525780"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1513284"/>
                        <a:ext cx="698500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6"/>
          <p:cNvSpPr txBox="1">
            <a:spLocks noChangeArrowheads="1"/>
          </p:cNvSpPr>
          <p:nvPr/>
        </p:nvSpPr>
        <p:spPr bwMode="auto">
          <a:xfrm>
            <a:off x="482758" y="2376959"/>
            <a:ext cx="8178484" cy="930275"/>
          </a:xfrm>
          <a:prstGeom prst="rect">
            <a:avLst/>
          </a:prstGeom>
          <a:noFill/>
          <a:ln>
            <a:noFill/>
          </a:ln>
          <a:extLst>
            <a:ext uri="{909E8E84-426E-40DD-AFC4-6F175D3DCCD1}">
              <a14:hiddenFill xmlns:a14="http://schemas.microsoft.com/office/drawing/2010/main">
                <a:solidFill>
                  <a:srgbClr val="FF0000">
                    <a:alpha val="18039"/>
                  </a:srgbClr>
                </a:solidFill>
              </a14:hiddenFill>
            </a:ext>
            <a:ext uri="{91240B29-F687-4F45-9708-019B960494DF}">
              <a14:hiddenLine xmlns:a14="http://schemas.microsoft.com/office/drawing/2010/main" w="9525">
                <a:solidFill>
                  <a:srgbClr val="FF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5000"/>
              </a:lnSpc>
              <a:spcBef>
                <a:spcPct val="50000"/>
              </a:spcBef>
              <a:buFontTx/>
              <a:buNone/>
            </a:pPr>
            <a:r>
              <a:rPr lang="zh-CN" altLang="en-US" sz="2200" b="1" dirty="0">
                <a:solidFill>
                  <a:srgbClr val="663300"/>
                </a:solidFill>
                <a:latin typeface="Times New Roman" panose="02020603050405020304" pitchFamily="18" charset="0"/>
                <a:ea typeface="黑体" panose="02010609060101010101" pitchFamily="49" charset="-122"/>
              </a:rPr>
              <a:t>         此反应效率低，合成上用处不大。一般将羧酸与乙酸酐共热，生成较高级的酸酐。</a:t>
            </a:r>
          </a:p>
        </p:txBody>
      </p:sp>
      <p:sp>
        <p:nvSpPr>
          <p:cNvPr id="12" name="Text Box 7"/>
          <p:cNvSpPr txBox="1">
            <a:spLocks noChangeArrowheads="1"/>
          </p:cNvSpPr>
          <p:nvPr/>
        </p:nvSpPr>
        <p:spPr bwMode="auto">
          <a:xfrm>
            <a:off x="500063" y="3429000"/>
            <a:ext cx="1152525" cy="457200"/>
          </a:xfrm>
          <a:prstGeom prst="rect">
            <a:avLst/>
          </a:prstGeom>
          <a:noFill/>
          <a:ln w="9525">
            <a:noFill/>
            <a:miter lim="800000"/>
          </a:ln>
        </p:spPr>
        <p:txBody>
          <a:bodyPr>
            <a:spAutoFit/>
          </a:bodyPr>
          <a:lstStyle/>
          <a:p>
            <a:pPr eaLnBrk="1" hangingPunct="1">
              <a:spcBef>
                <a:spcPct val="50000"/>
              </a:spcBef>
              <a:defRPr/>
            </a:pPr>
            <a:r>
              <a:rPr lang="zh-CN" altLang="en-US" b="1" dirty="0">
                <a:solidFill>
                  <a:schemeClr val="accent1">
                    <a:lumMod val="75000"/>
                  </a:schemeClr>
                </a:solidFill>
                <a:ea typeface="黑体" panose="02010609060101010101" pitchFamily="49" charset="-122"/>
              </a:rPr>
              <a:t>常用：</a:t>
            </a:r>
          </a:p>
        </p:txBody>
      </p:sp>
      <p:graphicFrame>
        <p:nvGraphicFramePr>
          <p:cNvPr id="13" name="Object 8"/>
          <p:cNvGraphicFramePr>
            <a:graphicFrameLocks noChangeAspect="1"/>
          </p:cNvGraphicFramePr>
          <p:nvPr/>
        </p:nvGraphicFramePr>
        <p:xfrm>
          <a:off x="642938" y="4000500"/>
          <a:ext cx="7951787" cy="558800"/>
        </p:xfrm>
        <a:graphic>
          <a:graphicData uri="http://schemas.openxmlformats.org/presentationml/2006/ole">
            <mc:AlternateContent xmlns:mc="http://schemas.openxmlformats.org/markup-compatibility/2006">
              <mc:Choice xmlns:v="urn:schemas-microsoft-com:vml" Requires="v">
                <p:oleObj spid="_x0000_s24704" name="CS ChemDraw Drawing" r:id="rId5" imgW="5462270" imgH="358140" progId="ChemDraw.Document.6.0">
                  <p:embed/>
                </p:oleObj>
              </mc:Choice>
              <mc:Fallback>
                <p:oleObj name="CS ChemDraw Drawing" r:id="rId5" imgW="5462270" imgH="358140" progId="ChemDraw.Document.6.0">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4000500"/>
                        <a:ext cx="7951787"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3"/>
          <p:cNvSpPr>
            <a:spLocks noChangeArrowheads="1"/>
          </p:cNvSpPr>
          <p:nvPr/>
        </p:nvSpPr>
        <p:spPr bwMode="auto">
          <a:xfrm>
            <a:off x="571500" y="4859434"/>
            <a:ext cx="8001000" cy="137787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276225">
              <a:lnSpc>
                <a:spcPct val="90000"/>
              </a:lnSpc>
              <a:spcBef>
                <a:spcPts val="1000"/>
              </a:spcBef>
              <a:buFont typeface="Arial" panose="020B0604020202020204" pitchFamily="34" charset="0"/>
              <a:buChar char="•"/>
              <a:tabLst>
                <a:tab pos="228600" algn="l"/>
              </a:tabLst>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tabLst>
                <a:tab pos="228600" algn="l"/>
              </a:tabLst>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tabLst>
                <a:tab pos="228600" algn="l"/>
              </a:tabLst>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9pPr>
          </a:lstStyle>
          <a:p>
            <a:pPr algn="just">
              <a:lnSpc>
                <a:spcPct val="120000"/>
              </a:lnSpc>
              <a:spcBef>
                <a:spcPct val="2000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    </a:t>
            </a:r>
            <a:r>
              <a:rPr lang="zh-CN" altLang="en-US" sz="2400" dirty="0">
                <a:latin typeface="Arial" panose="020B0604020202020204" pitchFamily="34" charset="0"/>
                <a:ea typeface="楷体" panose="02010609060101010101" pitchFamily="49" charset="-122"/>
                <a:cs typeface="Arial" panose="020B0604020202020204" pitchFamily="34" charset="0"/>
              </a:rPr>
              <a:t>此法适合制备沸点比乙酸高的酸酐，如苯甲酸酐。因乙酐能较迅速的与水反应，且价格便宜，生成的乙酸又易除去，因此，常用乙酐作为制备酸酐的脱水剂。</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6296"/>
                                        </p:tgtEl>
                                        <p:attrNameLst>
                                          <p:attrName>style.visibility</p:attrName>
                                        </p:attrNameLst>
                                      </p:cBhvr>
                                      <p:to>
                                        <p:strVal val="visible"/>
                                      </p:to>
                                    </p:set>
                                    <p:animEffect transition="in" filter="slide(fromBottom)">
                                      <p:cBhvr>
                                        <p:cTn id="7" dur="500"/>
                                        <p:tgtEl>
                                          <p:spTgt spid="39629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6297"/>
                                        </p:tgtEl>
                                        <p:attrNameLst>
                                          <p:attrName>style.visibility</p:attrName>
                                        </p:attrNameLst>
                                      </p:cBhvr>
                                      <p:to>
                                        <p:strVal val="visible"/>
                                      </p:to>
                                    </p:set>
                                    <p:animEffect transition="in" filter="slide(fromBottom)">
                                      <p:cBhvr>
                                        <p:cTn id="12" dur="500"/>
                                        <p:tgtEl>
                                          <p:spTgt spid="39629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slide(fromBottom)">
                                      <p:cBhvr>
                                        <p:cTn id="1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6" grpId="0"/>
      <p:bldP spid="39629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F2BA064D-734B-4E8E-B3EE-8F14F35C8975}" type="datetime11">
              <a:rPr lang="zh-CN" altLang="en-US" smtClean="0"/>
              <a:t>17:48:43</a:t>
            </a:fld>
            <a:endParaRPr lang="zh-CN" altLang="en-US"/>
          </a:p>
        </p:txBody>
      </p:sp>
      <p:sp>
        <p:nvSpPr>
          <p:cNvPr id="3" name="灯片编号占位符 2"/>
          <p:cNvSpPr>
            <a:spLocks noGrp="1"/>
          </p:cNvSpPr>
          <p:nvPr>
            <p:ph type="sldNum" sz="quarter" idx="12"/>
          </p:nvPr>
        </p:nvSpPr>
        <p:spPr/>
        <p:txBody>
          <a:bodyPr/>
          <a:lstStyle/>
          <a:p>
            <a:pPr>
              <a:defRPr/>
            </a:pPr>
            <a:fld id="{DEBC7694-C6C0-49D6-855B-71DF6E7CB550}" type="slidenum">
              <a:rPr lang="zh-CN" altLang="en-US" smtClean="0"/>
              <a:t>22</a:t>
            </a:fld>
            <a:endParaRPr lang="zh-CN" altLang="en-US"/>
          </a:p>
        </p:txBody>
      </p:sp>
      <p:sp>
        <p:nvSpPr>
          <p:cNvPr id="4" name="Rectangle 3"/>
          <p:cNvSpPr>
            <a:spLocks noChangeArrowheads="1"/>
          </p:cNvSpPr>
          <p:nvPr/>
        </p:nvSpPr>
        <p:spPr bwMode="auto">
          <a:xfrm>
            <a:off x="571500" y="553996"/>
            <a:ext cx="8001000" cy="934679"/>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276225">
              <a:lnSpc>
                <a:spcPct val="90000"/>
              </a:lnSpc>
              <a:spcBef>
                <a:spcPts val="1000"/>
              </a:spcBef>
              <a:buFont typeface="Arial" panose="020B0604020202020204" pitchFamily="34" charset="0"/>
              <a:buChar char="•"/>
              <a:tabLst>
                <a:tab pos="228600" algn="l"/>
              </a:tabLst>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tabLst>
                <a:tab pos="228600" algn="l"/>
              </a:tabLst>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tabLst>
                <a:tab pos="228600" algn="l"/>
              </a:tabLst>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9pPr>
          </a:lstStyle>
          <a:p>
            <a:pPr algn="just">
              <a:lnSpc>
                <a:spcPct val="120000"/>
              </a:lnSpc>
              <a:spcBef>
                <a:spcPct val="2000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1,4</a:t>
            </a:r>
            <a:r>
              <a:rPr lang="zh-CN" altLang="en-US" sz="2400" dirty="0">
                <a:latin typeface="Arial" panose="020B0604020202020204" pitchFamily="34" charset="0"/>
                <a:ea typeface="楷体" panose="02010609060101010101" pitchFamily="49" charset="-122"/>
                <a:cs typeface="Arial" panose="020B0604020202020204" pitchFamily="34" charset="0"/>
              </a:rPr>
              <a:t>和</a:t>
            </a:r>
            <a:r>
              <a:rPr lang="en-US" altLang="zh-CN" sz="2400" dirty="0">
                <a:latin typeface="Arial" panose="020B0604020202020204" pitchFamily="34" charset="0"/>
                <a:ea typeface="楷体" panose="02010609060101010101" pitchFamily="49" charset="-122"/>
                <a:cs typeface="Arial" panose="020B0604020202020204" pitchFamily="34" charset="0"/>
              </a:rPr>
              <a:t>1,5</a:t>
            </a:r>
            <a:r>
              <a:rPr lang="zh-CN" altLang="en-US" sz="2400" dirty="0">
                <a:latin typeface="Arial" panose="020B0604020202020204" pitchFamily="34" charset="0"/>
                <a:ea typeface="楷体" panose="02010609060101010101" pitchFamily="49" charset="-122"/>
                <a:cs typeface="Arial" panose="020B0604020202020204" pitchFamily="34" charset="0"/>
              </a:rPr>
              <a:t>二元酸不需要任何脱水剂，加热就能分子内脱水生成环状（五元或六元）酸酐。</a:t>
            </a:r>
          </a:p>
        </p:txBody>
      </p:sp>
      <p:pic>
        <p:nvPicPr>
          <p:cNvPr id="6" name="图片 5"/>
          <p:cNvPicPr>
            <a:picLocks noChangeAspect="1"/>
          </p:cNvPicPr>
          <p:nvPr/>
        </p:nvPicPr>
        <p:blipFill rotWithShape="1">
          <a:blip r:embed="rId2"/>
          <a:srcRect r="72381"/>
          <a:stretch>
            <a:fillRect/>
          </a:stretch>
        </p:blipFill>
        <p:spPr>
          <a:xfrm>
            <a:off x="3144112" y="1556792"/>
            <a:ext cx="2855776" cy="1536487"/>
          </a:xfrm>
          <a:prstGeom prst="rect">
            <a:avLst/>
          </a:prstGeom>
        </p:spPr>
      </p:pic>
      <p:pic>
        <p:nvPicPr>
          <p:cNvPr id="7" name="图片 6"/>
          <p:cNvPicPr>
            <a:picLocks noChangeAspect="1"/>
          </p:cNvPicPr>
          <p:nvPr/>
        </p:nvPicPr>
        <p:blipFill rotWithShape="1">
          <a:blip r:embed="rId3"/>
          <a:srcRect l="63828"/>
          <a:stretch>
            <a:fillRect/>
          </a:stretch>
        </p:blipFill>
        <p:spPr>
          <a:xfrm>
            <a:off x="2745636" y="5157192"/>
            <a:ext cx="3652727" cy="1500562"/>
          </a:xfrm>
          <a:prstGeom prst="rect">
            <a:avLst/>
          </a:prstGeom>
        </p:spPr>
      </p:pic>
      <p:pic>
        <p:nvPicPr>
          <p:cNvPr id="8" name="图片 7"/>
          <p:cNvPicPr>
            <a:picLocks noChangeAspect="1"/>
          </p:cNvPicPr>
          <p:nvPr/>
        </p:nvPicPr>
        <p:blipFill rotWithShape="1">
          <a:blip r:embed="rId4"/>
          <a:srcRect l="26526" r="33685"/>
          <a:stretch>
            <a:fillRect/>
          </a:stretch>
        </p:blipFill>
        <p:spPr>
          <a:xfrm>
            <a:off x="2514915" y="3356992"/>
            <a:ext cx="4114170" cy="15364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Bottom)">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33E84CF5-E1DF-419D-A813-14FB5903929C}" type="datetime11">
              <a:rPr lang="zh-CN" altLang="en-US" smtClean="0"/>
              <a:t>17:48:43</a:t>
            </a:fld>
            <a:endParaRPr lang="en-US" altLang="zh-CN"/>
          </a:p>
        </p:txBody>
      </p:sp>
      <p:sp>
        <p:nvSpPr>
          <p:cNvPr id="12" name="灯片编号占位符 3"/>
          <p:cNvSpPr>
            <a:spLocks noGrp="1"/>
          </p:cNvSpPr>
          <p:nvPr>
            <p:ph type="sldNum" sz="quarter" idx="12"/>
          </p:nvPr>
        </p:nvSpPr>
        <p:spPr/>
        <p:txBody>
          <a:bodyPr/>
          <a:lstStyle/>
          <a:p>
            <a:pPr>
              <a:defRPr/>
            </a:pPr>
            <a:fld id="{95D36E18-167F-4E98-84C3-AB4E2D43FADE}" type="slidenum">
              <a:rPr lang="en-US" altLang="zh-CN"/>
              <a:t>23</a:t>
            </a:fld>
            <a:endParaRPr lang="en-US" altLang="zh-CN"/>
          </a:p>
        </p:txBody>
      </p:sp>
      <p:sp>
        <p:nvSpPr>
          <p:cNvPr id="25604" name="Rectangle 4"/>
          <p:cNvSpPr>
            <a:spLocks noChangeArrowheads="1"/>
          </p:cNvSpPr>
          <p:nvPr/>
        </p:nvSpPr>
        <p:spPr bwMode="auto">
          <a:xfrm>
            <a:off x="0" y="3500438"/>
            <a:ext cx="9144000" cy="6096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tabLst>
                <a:tab pos="228600" algn="l"/>
              </a:tabLst>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tabLst>
                <a:tab pos="228600" algn="l"/>
              </a:tabLst>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tabLst>
                <a:tab pos="228600" algn="l"/>
              </a:tabLst>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en-US" altLang="zh-CN" sz="1000" b="0">
                <a:latin typeface="Times New Roman" panose="02020603050405020304" pitchFamily="18" charset="0"/>
                <a:ea typeface="宋体" panose="02010600030101010101" pitchFamily="2" charset="-122"/>
              </a:rPr>
              <a:t> </a:t>
            </a:r>
          </a:p>
          <a:p>
            <a:pPr>
              <a:lnSpc>
                <a:spcPct val="100000"/>
              </a:lnSpc>
              <a:spcBef>
                <a:spcPct val="0"/>
              </a:spcBef>
              <a:buFontTx/>
              <a:buNone/>
            </a:pPr>
            <a:endParaRPr lang="en-US" altLang="zh-CN" sz="2400" b="0">
              <a:latin typeface="Times New Roman" panose="02020603050405020304" pitchFamily="18" charset="0"/>
              <a:ea typeface="宋体" panose="02010600030101010101" pitchFamily="2" charset="-122"/>
            </a:endParaRPr>
          </a:p>
        </p:txBody>
      </p:sp>
      <p:sp>
        <p:nvSpPr>
          <p:cNvPr id="398344" name="Rectangle 8"/>
          <p:cNvSpPr>
            <a:spLocks noChangeArrowheads="1"/>
          </p:cNvSpPr>
          <p:nvPr/>
        </p:nvSpPr>
        <p:spPr bwMode="auto">
          <a:xfrm>
            <a:off x="395288" y="549275"/>
            <a:ext cx="217328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(4) </a:t>
            </a:r>
            <a:r>
              <a:rPr lang="zh-CN" altLang="en-US" sz="2400">
                <a:latin typeface="Arial" panose="020B0604020202020204" pitchFamily="34" charset="0"/>
                <a:ea typeface="楷体" panose="02010609060101010101" pitchFamily="49" charset="-122"/>
                <a:cs typeface="Arial" panose="020B0604020202020204" pitchFamily="34" charset="0"/>
              </a:rPr>
              <a:t>酰胺的生成</a:t>
            </a:r>
          </a:p>
        </p:txBody>
      </p:sp>
      <p:sp>
        <p:nvSpPr>
          <p:cNvPr id="398345" name="Rectangle 9"/>
          <p:cNvSpPr>
            <a:spLocks noChangeArrowheads="1"/>
          </p:cNvSpPr>
          <p:nvPr/>
        </p:nvSpPr>
        <p:spPr bwMode="auto">
          <a:xfrm>
            <a:off x="468313" y="1628800"/>
            <a:ext cx="8207375" cy="8223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latin typeface="宋体" panose="02010600030101010101" pitchFamily="2" charset="-122"/>
                <a:ea typeface="宋体" panose="02010600030101010101" pitchFamily="2" charset="-122"/>
              </a:rPr>
              <a:t>    </a:t>
            </a:r>
            <a:r>
              <a:rPr lang="zh-CN" altLang="en-US" sz="2400" dirty="0">
                <a:latin typeface="Arial" panose="020B0604020202020204" pitchFamily="34" charset="0"/>
                <a:ea typeface="楷体" panose="02010609060101010101" pitchFamily="49" charset="-122"/>
                <a:cs typeface="Arial" panose="020B0604020202020204" pitchFamily="34" charset="0"/>
              </a:rPr>
              <a:t>在羧酸中通入氨气，可得到羧酸铵盐，铵盐热解失水而生成酰胺。</a:t>
            </a:r>
          </a:p>
        </p:txBody>
      </p:sp>
      <p:graphicFrame>
        <p:nvGraphicFramePr>
          <p:cNvPr id="13" name="Object 6"/>
          <p:cNvGraphicFramePr>
            <a:graphicFrameLocks noChangeAspect="1"/>
          </p:cNvGraphicFramePr>
          <p:nvPr/>
        </p:nvGraphicFramePr>
        <p:xfrm>
          <a:off x="900113" y="2781325"/>
          <a:ext cx="7561262" cy="3649663"/>
        </p:xfrm>
        <a:graphic>
          <a:graphicData uri="http://schemas.openxmlformats.org/presentationml/2006/ole">
            <mc:AlternateContent xmlns:mc="http://schemas.openxmlformats.org/markup-compatibility/2006">
              <mc:Choice xmlns:v="urn:schemas-microsoft-com:vml" Requires="v">
                <p:oleObj spid="_x0000_s25691" name="CS ChemDraw Drawing" r:id="rId3" imgW="4503420" imgH="2156460" progId="ChemDraw.Document.6.0">
                  <p:embed/>
                </p:oleObj>
              </mc:Choice>
              <mc:Fallback>
                <p:oleObj name="CS ChemDraw Drawing" r:id="rId3" imgW="4503420" imgH="2156460"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781325"/>
                        <a:ext cx="7561262" cy="364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5"/>
          <p:cNvSpPr txBox="1">
            <a:spLocks noChangeArrowheads="1"/>
          </p:cNvSpPr>
          <p:nvPr/>
        </p:nvSpPr>
        <p:spPr bwMode="auto">
          <a:xfrm>
            <a:off x="609600" y="1171600"/>
            <a:ext cx="33143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b="1" dirty="0">
                <a:solidFill>
                  <a:schemeClr val="tx2"/>
                </a:solidFill>
                <a:latin typeface="Arial" panose="020B0604020202020204" pitchFamily="34" charset="0"/>
                <a:ea typeface="黑体" panose="02010609060101010101" pitchFamily="49" charset="-122"/>
              </a:rPr>
              <a:t>a. </a:t>
            </a:r>
            <a:r>
              <a:rPr lang="zh-CN" altLang="en-US" sz="2400" dirty="0">
                <a:solidFill>
                  <a:schemeClr val="tx2"/>
                </a:solidFill>
                <a:latin typeface="Arial" panose="020B0604020202020204" pitchFamily="34" charset="0"/>
                <a:ea typeface="黑体" panose="02010609060101010101" pitchFamily="49" charset="-122"/>
              </a:rPr>
              <a:t>羧酸</a:t>
            </a:r>
            <a:r>
              <a:rPr lang="zh-CN" altLang="en-US" sz="2400" b="1" dirty="0">
                <a:solidFill>
                  <a:schemeClr val="tx2"/>
                </a:solidFill>
                <a:latin typeface="Arial" panose="020B0604020202020204" pitchFamily="34" charset="0"/>
                <a:ea typeface="黑体" panose="02010609060101010101" pitchFamily="49" charset="-122"/>
              </a:rPr>
              <a:t>与 </a:t>
            </a:r>
            <a:r>
              <a:rPr lang="en-US" altLang="zh-CN" sz="2400" b="1" dirty="0">
                <a:solidFill>
                  <a:schemeClr val="tx2"/>
                </a:solidFill>
                <a:latin typeface="Arial" panose="020B0604020202020204" pitchFamily="34" charset="0"/>
                <a:ea typeface="黑体" panose="02010609060101010101" pitchFamily="49" charset="-122"/>
              </a:rPr>
              <a:t>NH</a:t>
            </a:r>
            <a:r>
              <a:rPr lang="en-US" altLang="zh-CN" sz="2400" b="1" baseline="-25000" dirty="0">
                <a:solidFill>
                  <a:schemeClr val="tx2"/>
                </a:solidFill>
                <a:latin typeface="Arial" panose="020B0604020202020204" pitchFamily="34" charset="0"/>
                <a:ea typeface="黑体" panose="02010609060101010101" pitchFamily="49" charset="-122"/>
              </a:rPr>
              <a:t>3</a:t>
            </a:r>
            <a:r>
              <a:rPr lang="zh-CN" altLang="en-US" sz="2400" b="1" dirty="0">
                <a:solidFill>
                  <a:schemeClr val="tx2"/>
                </a:solidFill>
                <a:latin typeface="Arial" panose="020B0604020202020204" pitchFamily="34" charset="0"/>
                <a:ea typeface="黑体" panose="02010609060101010101" pitchFamily="49" charset="-122"/>
              </a:rPr>
              <a:t>的反应</a:t>
            </a:r>
            <a:endParaRPr lang="en-US" altLang="zh-CN" sz="2400" b="1" baseline="-25000" dirty="0">
              <a:solidFill>
                <a:schemeClr val="tx2"/>
              </a:solidFill>
              <a:latin typeface="Arial" panose="020B0604020202020204" pitchFamily="34" charset="0"/>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8344"/>
                                        </p:tgtEl>
                                        <p:attrNameLst>
                                          <p:attrName>style.visibility</p:attrName>
                                        </p:attrNameLst>
                                      </p:cBhvr>
                                      <p:to>
                                        <p:strVal val="visible"/>
                                      </p:to>
                                    </p:set>
                                    <p:animEffect transition="in" filter="slide(fromBottom)">
                                      <p:cBhvr>
                                        <p:cTn id="7" dur="500"/>
                                        <p:tgtEl>
                                          <p:spTgt spid="39834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8345"/>
                                        </p:tgtEl>
                                        <p:attrNameLst>
                                          <p:attrName>style.visibility</p:attrName>
                                        </p:attrNameLst>
                                      </p:cBhvr>
                                      <p:to>
                                        <p:strVal val="visible"/>
                                      </p:to>
                                    </p:set>
                                    <p:animEffect transition="in" filter="slide(fromBottom)">
                                      <p:cBhvr>
                                        <p:cTn id="12" dur="500"/>
                                        <p:tgtEl>
                                          <p:spTgt spid="398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4" grpId="0"/>
      <p:bldP spid="3983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7"/>
          <p:cNvSpPr>
            <a:spLocks noChangeArrowheads="1"/>
          </p:cNvSpPr>
          <p:nvPr/>
        </p:nvSpPr>
        <p:spPr bwMode="auto">
          <a:xfrm>
            <a:off x="539750" y="836712"/>
            <a:ext cx="7929563" cy="1152525"/>
          </a:xfrm>
          <a:prstGeom prst="rect">
            <a:avLst/>
          </a:prstGeom>
          <a:noFill/>
          <a:ln>
            <a:noFill/>
          </a:ln>
          <a:extLst>
            <a:ext uri="{909E8E84-426E-40DD-AFC4-6F175D3DCCD1}">
              <a14:hiddenFill xmlns:a14="http://schemas.microsoft.com/office/drawing/2010/main">
                <a:solidFill>
                  <a:srgbClr val="FF0000">
                    <a:alpha val="16862"/>
                  </a:srgbClr>
                </a:solidFill>
              </a14:hiddenFill>
            </a:ext>
            <a:ext uri="{91240B29-F687-4F45-9708-019B960494DF}">
              <a14:hiddenLine xmlns:a14="http://schemas.microsoft.com/office/drawing/2010/main" w="25400">
                <a:solidFill>
                  <a:srgbClr val="FF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dirty="0">
                <a:solidFill>
                  <a:srgbClr val="663300"/>
                </a:solidFill>
                <a:latin typeface="黑体" panose="02010609060101010101" pitchFamily="49" charset="-122"/>
                <a:ea typeface="黑体" panose="02010609060101010101" pitchFamily="49" charset="-122"/>
              </a:rPr>
              <a:t>脱水历程：“加成－消去”</a:t>
            </a:r>
          </a:p>
          <a:p>
            <a:pPr eaLnBrk="1" hangingPunct="1">
              <a:lnSpc>
                <a:spcPct val="100000"/>
              </a:lnSpc>
              <a:spcBef>
                <a:spcPct val="50000"/>
              </a:spcBef>
              <a:buFontTx/>
              <a:buNone/>
            </a:pPr>
            <a:r>
              <a:rPr lang="zh-CN" altLang="en-US" sz="2000" b="1" dirty="0">
                <a:solidFill>
                  <a:srgbClr val="663300"/>
                </a:solidFill>
                <a:latin typeface="黑体" panose="02010609060101010101" pitchFamily="49" charset="-122"/>
                <a:ea typeface="黑体" panose="02010609060101010101" pitchFamily="49" charset="-122"/>
              </a:rPr>
              <a:t>        氨或胺的氮上的孤对电子对羧基碳进行亲核加成          </a:t>
            </a:r>
          </a:p>
        </p:txBody>
      </p:sp>
      <p:graphicFrame>
        <p:nvGraphicFramePr>
          <p:cNvPr id="43011" name="Object 6"/>
          <p:cNvGraphicFramePr>
            <a:graphicFrameLocks noChangeAspect="1"/>
          </p:cNvGraphicFramePr>
          <p:nvPr/>
        </p:nvGraphicFramePr>
        <p:xfrm>
          <a:off x="1816100" y="1974950"/>
          <a:ext cx="6643688" cy="2940050"/>
        </p:xfrm>
        <a:graphic>
          <a:graphicData uri="http://schemas.openxmlformats.org/presentationml/2006/ole">
            <mc:AlternateContent xmlns:mc="http://schemas.openxmlformats.org/markup-compatibility/2006">
              <mc:Choice xmlns:v="urn:schemas-microsoft-com:vml" Requires="v">
                <p:oleObj spid="_x0000_s80996" name="CS ChemDraw Drawing" r:id="rId3" imgW="5565775" imgH="2464435" progId="ChemDraw.Document.6.0">
                  <p:embed/>
                </p:oleObj>
              </mc:Choice>
              <mc:Fallback>
                <p:oleObj name="CS ChemDraw Drawing" r:id="rId3" imgW="5565775" imgH="2464435"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100" y="1974950"/>
                        <a:ext cx="6643688"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2" name="Object 7"/>
          <p:cNvGraphicFramePr>
            <a:graphicFrameLocks noChangeAspect="1"/>
          </p:cNvGraphicFramePr>
          <p:nvPr/>
        </p:nvGraphicFramePr>
        <p:xfrm>
          <a:off x="1908175" y="5157887"/>
          <a:ext cx="6192838" cy="809625"/>
        </p:xfrm>
        <a:graphic>
          <a:graphicData uri="http://schemas.openxmlformats.org/presentationml/2006/ole">
            <mc:AlternateContent xmlns:mc="http://schemas.openxmlformats.org/markup-compatibility/2006">
              <mc:Choice xmlns:v="urn:schemas-microsoft-com:vml" Requires="v">
                <p:oleObj spid="_x0000_s80997" name="CS ChemDraw Drawing" r:id="rId5" imgW="4027805" imgH="528955" progId="ChemDraw.Document.6.0">
                  <p:embed/>
                </p:oleObj>
              </mc:Choice>
              <mc:Fallback>
                <p:oleObj name="CS ChemDraw Drawing" r:id="rId5" imgW="4027805" imgH="528955" progId="ChemDraw.Document.6.0">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5157887"/>
                        <a:ext cx="6192838"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09FCF9C8-3AF5-4968-9AA5-9CBF8C132DDF}" type="datetime11">
              <a:rPr lang="zh-CN" altLang="en-US" smtClean="0"/>
              <a:t>17:48:43</a:t>
            </a:fld>
            <a:endParaRPr lang="zh-CN" altLang="en-US"/>
          </a:p>
        </p:txBody>
      </p:sp>
      <p:sp>
        <p:nvSpPr>
          <p:cNvPr id="3" name="灯片编号占位符 2"/>
          <p:cNvSpPr>
            <a:spLocks noGrp="1"/>
          </p:cNvSpPr>
          <p:nvPr>
            <p:ph type="sldNum" sz="quarter" idx="12"/>
          </p:nvPr>
        </p:nvSpPr>
        <p:spPr/>
        <p:txBody>
          <a:bodyPr/>
          <a:lstStyle/>
          <a:p>
            <a:pPr>
              <a:defRPr/>
            </a:pPr>
            <a:fld id="{DEBC7694-C6C0-49D6-855B-71DF6E7CB550}" type="slidenum">
              <a:rPr lang="zh-CN" altLang="en-US" smtClean="0"/>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p:cNvSpPr txBox="1">
            <a:spLocks noChangeArrowheads="1"/>
          </p:cNvSpPr>
          <p:nvPr/>
        </p:nvSpPr>
        <p:spPr bwMode="auto">
          <a:xfrm>
            <a:off x="827088" y="1289050"/>
            <a:ext cx="40329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b="1" dirty="0">
                <a:solidFill>
                  <a:srgbClr val="089CA3"/>
                </a:solidFill>
                <a:latin typeface="Arial" panose="020B0604020202020204" pitchFamily="34" charset="0"/>
                <a:ea typeface="黑体" panose="02010609060101010101" pitchFamily="49" charset="-122"/>
              </a:rPr>
              <a:t>羧酸与 </a:t>
            </a:r>
            <a:r>
              <a:rPr lang="en-US" altLang="zh-CN" sz="2400" b="1" dirty="0">
                <a:solidFill>
                  <a:srgbClr val="089CA3"/>
                </a:solidFill>
                <a:latin typeface="Arial" panose="020B0604020202020204" pitchFamily="34" charset="0"/>
                <a:ea typeface="黑体" panose="02010609060101010101" pitchFamily="49" charset="-122"/>
              </a:rPr>
              <a:t>RNH</a:t>
            </a:r>
            <a:r>
              <a:rPr lang="en-US" altLang="zh-CN" sz="2400" b="1" baseline="-25000" dirty="0">
                <a:solidFill>
                  <a:srgbClr val="089CA3"/>
                </a:solidFill>
                <a:latin typeface="Arial" panose="020B0604020202020204" pitchFamily="34" charset="0"/>
                <a:ea typeface="黑体" panose="02010609060101010101" pitchFamily="49" charset="-122"/>
              </a:rPr>
              <a:t>2 </a:t>
            </a:r>
            <a:r>
              <a:rPr lang="zh-CN" altLang="en-US" sz="2400" b="1" dirty="0">
                <a:solidFill>
                  <a:srgbClr val="089CA3"/>
                </a:solidFill>
                <a:latin typeface="Arial" panose="020B0604020202020204" pitchFamily="34" charset="0"/>
                <a:ea typeface="黑体" panose="02010609060101010101" pitchFamily="49" charset="-122"/>
              </a:rPr>
              <a:t>及 </a:t>
            </a:r>
            <a:r>
              <a:rPr lang="en-US" altLang="zh-CN" sz="2400" b="1" dirty="0">
                <a:solidFill>
                  <a:srgbClr val="089CA3"/>
                </a:solidFill>
                <a:latin typeface="Arial" panose="020B0604020202020204" pitchFamily="34" charset="0"/>
                <a:ea typeface="黑体" panose="02010609060101010101" pitchFamily="49" charset="-122"/>
              </a:rPr>
              <a:t>R</a:t>
            </a:r>
            <a:r>
              <a:rPr lang="en-US" altLang="zh-CN" sz="2400" b="1" baseline="-25000" dirty="0">
                <a:solidFill>
                  <a:srgbClr val="089CA3"/>
                </a:solidFill>
                <a:latin typeface="Arial" panose="020B0604020202020204" pitchFamily="34" charset="0"/>
                <a:ea typeface="黑体" panose="02010609060101010101" pitchFamily="49" charset="-122"/>
              </a:rPr>
              <a:t>2</a:t>
            </a:r>
            <a:r>
              <a:rPr lang="en-US" altLang="zh-CN" sz="2400" b="1" dirty="0">
                <a:solidFill>
                  <a:srgbClr val="089CA3"/>
                </a:solidFill>
                <a:latin typeface="Arial" panose="020B0604020202020204" pitchFamily="34" charset="0"/>
                <a:ea typeface="黑体" panose="02010609060101010101" pitchFamily="49" charset="-122"/>
              </a:rPr>
              <a:t>NH </a:t>
            </a:r>
            <a:r>
              <a:rPr lang="zh-CN" altLang="en-US" sz="2400" b="1" dirty="0">
                <a:solidFill>
                  <a:srgbClr val="089CA3"/>
                </a:solidFill>
                <a:latin typeface="Arial" panose="020B0604020202020204" pitchFamily="34" charset="0"/>
                <a:ea typeface="黑体" panose="02010609060101010101" pitchFamily="49" charset="-122"/>
              </a:rPr>
              <a:t>反应</a:t>
            </a:r>
          </a:p>
        </p:txBody>
      </p:sp>
      <p:graphicFrame>
        <p:nvGraphicFramePr>
          <p:cNvPr id="44035" name="Object 5"/>
          <p:cNvGraphicFramePr>
            <a:graphicFrameLocks noChangeAspect="1"/>
          </p:cNvGraphicFramePr>
          <p:nvPr/>
        </p:nvGraphicFramePr>
        <p:xfrm>
          <a:off x="1143000" y="1936750"/>
          <a:ext cx="7121525" cy="2500313"/>
        </p:xfrm>
        <a:graphic>
          <a:graphicData uri="http://schemas.openxmlformats.org/presentationml/2006/ole">
            <mc:AlternateContent xmlns:mc="http://schemas.openxmlformats.org/markup-compatibility/2006">
              <mc:Choice xmlns:v="urn:schemas-microsoft-com:vml" Requires="v">
                <p:oleObj spid="_x0000_s81972" name="CS ChemDraw Drawing" r:id="rId3" imgW="3741420" imgH="1280160" progId="ChemDraw.Document.6.0">
                  <p:embed/>
                </p:oleObj>
              </mc:Choice>
              <mc:Fallback>
                <p:oleObj name="CS ChemDraw Drawing" r:id="rId3" imgW="3741420" imgH="1280160"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36750"/>
                        <a:ext cx="7121525" cy="250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6386B179-27F4-4F42-B8C7-4DB568F21B07}" type="datetime11">
              <a:rPr lang="zh-CN" altLang="en-US" smtClean="0"/>
              <a:t>17:48:43</a:t>
            </a:fld>
            <a:endParaRPr lang="zh-CN" altLang="en-US"/>
          </a:p>
        </p:txBody>
      </p:sp>
      <p:sp>
        <p:nvSpPr>
          <p:cNvPr id="3" name="灯片编号占位符 2"/>
          <p:cNvSpPr>
            <a:spLocks noGrp="1"/>
          </p:cNvSpPr>
          <p:nvPr>
            <p:ph type="sldNum" sz="quarter" idx="12"/>
          </p:nvPr>
        </p:nvSpPr>
        <p:spPr/>
        <p:txBody>
          <a:bodyPr/>
          <a:lstStyle/>
          <a:p>
            <a:pPr>
              <a:defRPr/>
            </a:pPr>
            <a:fld id="{DEBC7694-C6C0-49D6-855B-71DF6E7CB550}" type="slidenum">
              <a:rPr lang="zh-CN" altLang="en-US" smtClean="0"/>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FA5E4E00-19C7-4980-AD35-0286F946320B}" type="datetime11">
              <a:rPr lang="zh-CN" altLang="en-US" smtClean="0"/>
              <a:t>17:48:43</a:t>
            </a:fld>
            <a:endParaRPr lang="en-US" altLang="zh-CN"/>
          </a:p>
        </p:txBody>
      </p:sp>
      <p:sp>
        <p:nvSpPr>
          <p:cNvPr id="13" name="灯片编号占位符 3"/>
          <p:cNvSpPr>
            <a:spLocks noGrp="1"/>
          </p:cNvSpPr>
          <p:nvPr>
            <p:ph type="sldNum" sz="quarter" idx="12"/>
          </p:nvPr>
        </p:nvSpPr>
        <p:spPr/>
        <p:txBody>
          <a:bodyPr/>
          <a:lstStyle/>
          <a:p>
            <a:pPr>
              <a:defRPr/>
            </a:pPr>
            <a:fld id="{F5FFD767-B4BD-4BC6-A4D6-1149897BA0B5}" type="slidenum">
              <a:rPr lang="en-US" altLang="zh-CN"/>
              <a:t>26</a:t>
            </a:fld>
            <a:endParaRPr lang="en-US" altLang="zh-CN"/>
          </a:p>
        </p:txBody>
      </p:sp>
      <p:sp>
        <p:nvSpPr>
          <p:cNvPr id="399370" name="Rectangle 10"/>
          <p:cNvSpPr>
            <a:spLocks noChangeArrowheads="1"/>
          </p:cNvSpPr>
          <p:nvPr/>
        </p:nvSpPr>
        <p:spPr bwMode="auto">
          <a:xfrm>
            <a:off x="381000" y="249238"/>
            <a:ext cx="3614936" cy="46166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dirty="0">
                <a:latin typeface="Times New Roman" panose="02020603050405020304" pitchFamily="18" charset="0"/>
                <a:ea typeface="楷体" panose="02010609060101010101" pitchFamily="49" charset="-122"/>
                <a:cs typeface="Arial" panose="020B0604020202020204" pitchFamily="34" charset="0"/>
              </a:rPr>
              <a:t>3</a:t>
            </a:r>
            <a:r>
              <a:rPr lang="zh-CN" altLang="en-US" sz="2400" dirty="0">
                <a:latin typeface="Times New Roman" panose="02020603050405020304" pitchFamily="18" charset="0"/>
                <a:ea typeface="楷体" panose="02010609060101010101" pitchFamily="49" charset="-122"/>
                <a:cs typeface="Arial" panose="020B0604020202020204" pitchFamily="34" charset="0"/>
              </a:rPr>
              <a:t>、脱羧反应</a:t>
            </a:r>
          </a:p>
        </p:txBody>
      </p:sp>
      <p:sp>
        <p:nvSpPr>
          <p:cNvPr id="399374" name="Rectangle 14"/>
          <p:cNvSpPr>
            <a:spLocks noChangeArrowheads="1"/>
          </p:cNvSpPr>
          <p:nvPr/>
        </p:nvSpPr>
        <p:spPr bwMode="auto">
          <a:xfrm>
            <a:off x="215392" y="4149080"/>
            <a:ext cx="8713216" cy="769441"/>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200" dirty="0">
                <a:latin typeface="Arial" panose="020B0604020202020204" pitchFamily="34" charset="0"/>
                <a:ea typeface="楷体" panose="02010609060101010101" pitchFamily="49" charset="-122"/>
                <a:cs typeface="Arial" panose="020B0604020202020204" pitchFamily="34" charset="0"/>
              </a:rPr>
              <a:t>        一元羧酸的</a:t>
            </a:r>
            <a:r>
              <a:rPr lang="en-US" altLang="zh-CN" sz="2200" dirty="0">
                <a:latin typeface="Arial" panose="020B0604020202020204" pitchFamily="34" charset="0"/>
                <a:ea typeface="楷体" panose="02010609060101010101" pitchFamily="49" charset="-122"/>
                <a:cs typeface="Arial" panose="020B0604020202020204" pitchFamily="34" charset="0"/>
              </a:rPr>
              <a:t>α</a:t>
            </a:r>
            <a:r>
              <a:rPr lang="zh-CN" altLang="en-US" sz="2200" dirty="0">
                <a:latin typeface="Arial" panose="020B0604020202020204" pitchFamily="34" charset="0"/>
                <a:ea typeface="楷体" panose="02010609060101010101" pitchFamily="49" charset="-122"/>
                <a:cs typeface="Arial" panose="020B0604020202020204" pitchFamily="34" charset="0"/>
              </a:rPr>
              <a:t>碳原子上连有</a:t>
            </a:r>
            <a:r>
              <a:rPr lang="en-US" altLang="zh-CN" sz="2200" dirty="0">
                <a:latin typeface="Arial" panose="020B0604020202020204" pitchFamily="34" charset="0"/>
                <a:ea typeface="楷体" panose="02010609060101010101" pitchFamily="49" charset="-122"/>
                <a:cs typeface="Arial" panose="020B0604020202020204" pitchFamily="34" charset="0"/>
              </a:rPr>
              <a:t>-NO</a:t>
            </a:r>
            <a:r>
              <a:rPr lang="en-US" altLang="zh-CN" sz="2200" baseline="-25000" dirty="0">
                <a:latin typeface="Arial" panose="020B0604020202020204" pitchFamily="34" charset="0"/>
                <a:ea typeface="楷体" panose="02010609060101010101" pitchFamily="49" charset="-122"/>
                <a:cs typeface="Arial" panose="020B0604020202020204" pitchFamily="34" charset="0"/>
              </a:rPr>
              <a:t>2</a:t>
            </a:r>
            <a:r>
              <a:rPr lang="zh-CN" altLang="en-US" sz="2200" dirty="0">
                <a:latin typeface="Arial" panose="020B0604020202020204" pitchFamily="34" charset="0"/>
                <a:ea typeface="楷体" panose="02010609060101010101" pitchFamily="49" charset="-122"/>
                <a:cs typeface="Arial" panose="020B0604020202020204" pitchFamily="34" charset="0"/>
              </a:rPr>
              <a:t>、</a:t>
            </a:r>
            <a:r>
              <a:rPr lang="en-US" altLang="zh-CN" sz="2200" dirty="0">
                <a:latin typeface="Arial" panose="020B0604020202020204" pitchFamily="34" charset="0"/>
                <a:ea typeface="楷体" panose="02010609060101010101" pitchFamily="49" charset="-122"/>
                <a:cs typeface="Arial" panose="020B0604020202020204" pitchFamily="34" charset="0"/>
              </a:rPr>
              <a:t>-C≡N</a:t>
            </a:r>
            <a:r>
              <a:rPr lang="zh-CN" altLang="en-US" sz="2200" dirty="0">
                <a:latin typeface="Arial" panose="020B0604020202020204" pitchFamily="34" charset="0"/>
                <a:ea typeface="楷体" panose="02010609060101010101" pitchFamily="49" charset="-122"/>
                <a:cs typeface="Arial" panose="020B0604020202020204" pitchFamily="34" charset="0"/>
              </a:rPr>
              <a:t>、</a:t>
            </a:r>
            <a:r>
              <a:rPr lang="en-US" altLang="zh-CN" sz="2200" dirty="0">
                <a:latin typeface="Arial" panose="020B0604020202020204" pitchFamily="34" charset="0"/>
                <a:ea typeface="楷体" panose="02010609060101010101" pitchFamily="49" charset="-122"/>
                <a:cs typeface="Arial" panose="020B0604020202020204" pitchFamily="34" charset="0"/>
              </a:rPr>
              <a:t>-CO-</a:t>
            </a:r>
            <a:r>
              <a:rPr lang="zh-CN" altLang="en-US" sz="2200" dirty="0">
                <a:latin typeface="Arial" panose="020B0604020202020204" pitchFamily="34" charset="0"/>
                <a:ea typeface="楷体" panose="02010609060101010101" pitchFamily="49" charset="-122"/>
                <a:cs typeface="Arial" panose="020B0604020202020204" pitchFamily="34" charset="0"/>
              </a:rPr>
              <a:t>、</a:t>
            </a:r>
            <a:r>
              <a:rPr lang="en-US" altLang="zh-CN" sz="2200" dirty="0">
                <a:latin typeface="Arial" panose="020B0604020202020204" pitchFamily="34" charset="0"/>
                <a:ea typeface="楷体" panose="02010609060101010101" pitchFamily="49" charset="-122"/>
                <a:cs typeface="Arial" panose="020B0604020202020204" pitchFamily="34" charset="0"/>
              </a:rPr>
              <a:t>-Cl </a:t>
            </a:r>
            <a:r>
              <a:rPr lang="zh-CN" altLang="en-US" sz="2200" dirty="0">
                <a:latin typeface="Arial" panose="020B0604020202020204" pitchFamily="34" charset="0"/>
                <a:ea typeface="楷体" panose="02010609060101010101" pitchFamily="49" charset="-122"/>
                <a:cs typeface="Arial" panose="020B0604020202020204" pitchFamily="34" charset="0"/>
              </a:rPr>
              <a:t>等强吸电子基团时，则易发生脱羧。</a:t>
            </a:r>
          </a:p>
        </p:txBody>
      </p:sp>
      <p:graphicFrame>
        <p:nvGraphicFramePr>
          <p:cNvPr id="399376" name="Object 16"/>
          <p:cNvGraphicFramePr>
            <a:graphicFrameLocks noChangeAspect="1"/>
          </p:cNvGraphicFramePr>
          <p:nvPr/>
        </p:nvGraphicFramePr>
        <p:xfrm>
          <a:off x="432354" y="5157192"/>
          <a:ext cx="8279291" cy="1224136"/>
        </p:xfrm>
        <a:graphic>
          <a:graphicData uri="http://schemas.openxmlformats.org/presentationml/2006/ole">
            <mc:AlternateContent xmlns:mc="http://schemas.openxmlformats.org/markup-compatibility/2006">
              <mc:Choice xmlns:v="urn:schemas-microsoft-com:vml" Requires="v">
                <p:oleObj spid="_x0000_s26815" name="CS ChemDraw Drawing" r:id="rId3" imgW="7683500" imgH="1143000" progId="ChemDraw.Document.6.0">
                  <p:embed/>
                </p:oleObj>
              </mc:Choice>
              <mc:Fallback>
                <p:oleObj name="CS ChemDraw Drawing" r:id="rId3" imgW="7683500" imgH="1143000" progId="ChemDraw.Document.6.0">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354" y="5157192"/>
                        <a:ext cx="8279291" cy="1224136"/>
                      </a:xfrm>
                      <a:prstGeom prst="rect">
                        <a:avLst/>
                      </a:prstGeom>
                      <a:noFill/>
                      <a:ln>
                        <a:noFill/>
                      </a:ln>
                      <a:effectLst/>
                    </p:spPr>
                  </p:pic>
                </p:oleObj>
              </mc:Fallback>
            </mc:AlternateContent>
          </a:graphicData>
        </a:graphic>
      </p:graphicFrame>
      <p:sp>
        <p:nvSpPr>
          <p:cNvPr id="21" name="Text Box 7"/>
          <p:cNvSpPr txBox="1">
            <a:spLocks noChangeArrowheads="1"/>
          </p:cNvSpPr>
          <p:nvPr/>
        </p:nvSpPr>
        <p:spPr bwMode="auto">
          <a:xfrm>
            <a:off x="1214438" y="843831"/>
            <a:ext cx="684843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dirty="0">
                <a:solidFill>
                  <a:srgbClr val="0000FF"/>
                </a:solidFill>
                <a:latin typeface="Arial Narrow" panose="020B0606020202030204" pitchFamily="34" charset="0"/>
                <a:ea typeface="黑体" panose="02010609060101010101" pitchFamily="49" charset="-122"/>
              </a:rPr>
              <a:t>大多数脂肪酸及其盐加热可脱羧，较难脱羧，产物复杂</a:t>
            </a:r>
          </a:p>
          <a:p>
            <a:pPr eaLnBrk="1" hangingPunct="1">
              <a:lnSpc>
                <a:spcPct val="100000"/>
              </a:lnSpc>
              <a:spcBef>
                <a:spcPct val="50000"/>
              </a:spcBef>
              <a:buFontTx/>
              <a:buNone/>
            </a:pPr>
            <a:endParaRPr lang="en-US" altLang="zh-CN" sz="2000" b="1" dirty="0">
              <a:solidFill>
                <a:srgbClr val="0000FF"/>
              </a:solidFill>
              <a:latin typeface="Arial Narrow" panose="020B0606020202030204" pitchFamily="34" charset="0"/>
              <a:ea typeface="黑体" panose="02010609060101010101" pitchFamily="49" charset="-122"/>
            </a:endParaRPr>
          </a:p>
          <a:p>
            <a:pPr eaLnBrk="1" hangingPunct="1">
              <a:lnSpc>
                <a:spcPct val="100000"/>
              </a:lnSpc>
              <a:spcBef>
                <a:spcPct val="50000"/>
              </a:spcBef>
              <a:buFontTx/>
              <a:buNone/>
            </a:pPr>
            <a:r>
              <a:rPr lang="zh-CN" altLang="en-US" sz="2000" b="1" dirty="0">
                <a:solidFill>
                  <a:srgbClr val="0000FF"/>
                </a:solidFill>
                <a:latin typeface="Arial Narrow" panose="020B0606020202030204" pitchFamily="34" charset="0"/>
                <a:ea typeface="黑体" panose="02010609060101010101" pitchFamily="49" charset="-122"/>
              </a:rPr>
              <a:t>芳香酸脱羧容易</a:t>
            </a:r>
          </a:p>
          <a:p>
            <a:pPr eaLnBrk="1" hangingPunct="1">
              <a:lnSpc>
                <a:spcPct val="100000"/>
              </a:lnSpc>
              <a:spcBef>
                <a:spcPct val="50000"/>
              </a:spcBef>
              <a:buFontTx/>
              <a:buNone/>
            </a:pPr>
            <a:endParaRPr lang="zh-CN" altLang="en-US" sz="2000" b="1" dirty="0">
              <a:solidFill>
                <a:srgbClr val="0000FF"/>
              </a:solidFill>
              <a:latin typeface="Arial Narrow" panose="020B0606020202030204" pitchFamily="34" charset="0"/>
              <a:ea typeface="黑体" panose="02010609060101010101" pitchFamily="49" charset="-122"/>
            </a:endParaRPr>
          </a:p>
          <a:p>
            <a:pPr eaLnBrk="1" hangingPunct="1">
              <a:lnSpc>
                <a:spcPct val="100000"/>
              </a:lnSpc>
              <a:spcBef>
                <a:spcPct val="50000"/>
              </a:spcBef>
              <a:buFontTx/>
              <a:buNone/>
            </a:pPr>
            <a:r>
              <a:rPr lang="zh-CN" altLang="en-US" sz="2000" b="1" dirty="0">
                <a:solidFill>
                  <a:srgbClr val="0000FF"/>
                </a:solidFill>
                <a:latin typeface="Arial Narrow" panose="020B0606020202030204" pitchFamily="34" charset="0"/>
                <a:ea typeface="黑体" panose="02010609060101010101" pitchFamily="49" charset="-122"/>
                <a:sym typeface="Symbol" panose="05050102010706020507" pitchFamily="18" charset="2"/>
              </a:rPr>
              <a:t></a:t>
            </a:r>
            <a:r>
              <a:rPr lang="en-US" altLang="zh-CN" sz="2000" b="1" dirty="0">
                <a:solidFill>
                  <a:srgbClr val="0000FF"/>
                </a:solidFill>
                <a:latin typeface="Arial Narrow" panose="020B0606020202030204" pitchFamily="34" charset="0"/>
                <a:ea typeface="黑体" panose="02010609060101010101" pitchFamily="49" charset="-122"/>
                <a:sym typeface="Symbol" panose="05050102010706020507" pitchFamily="18" charset="2"/>
              </a:rPr>
              <a:t>-</a:t>
            </a:r>
            <a:r>
              <a:rPr lang="zh-CN" altLang="en-US" sz="2000" b="1" dirty="0">
                <a:solidFill>
                  <a:srgbClr val="0000FF"/>
                </a:solidFill>
                <a:latin typeface="Arial Narrow" panose="020B0606020202030204" pitchFamily="34" charset="0"/>
                <a:ea typeface="黑体" panose="02010609060101010101" pitchFamily="49" charset="-122"/>
                <a:sym typeface="Symbol" panose="05050102010706020507" pitchFamily="18" charset="2"/>
              </a:rPr>
              <a:t>碳上有吸电子基的羧酸易脱羧</a:t>
            </a:r>
          </a:p>
        </p:txBody>
      </p:sp>
      <p:graphicFrame>
        <p:nvGraphicFramePr>
          <p:cNvPr id="22" name="Object 10"/>
          <p:cNvGraphicFramePr>
            <a:graphicFrameLocks noChangeAspect="1"/>
          </p:cNvGraphicFramePr>
          <p:nvPr/>
        </p:nvGraphicFramePr>
        <p:xfrm>
          <a:off x="3588898" y="1315745"/>
          <a:ext cx="4294203" cy="705622"/>
        </p:xfrm>
        <a:graphic>
          <a:graphicData uri="http://schemas.openxmlformats.org/presentationml/2006/ole">
            <mc:AlternateContent xmlns:mc="http://schemas.openxmlformats.org/markup-compatibility/2006">
              <mc:Choice xmlns:v="urn:schemas-microsoft-com:vml" Requires="v">
                <p:oleObj spid="_x0000_s26816" name="CS ChemDraw Drawing" r:id="rId5" imgW="2685415" imgH="458470" progId="ChemDraw.Document.6.0">
                  <p:embed/>
                </p:oleObj>
              </mc:Choice>
              <mc:Fallback>
                <p:oleObj name="CS ChemDraw Drawing" r:id="rId5" imgW="2685415" imgH="458470" progId="ChemDraw.Document.6.0">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8898" y="1315745"/>
                        <a:ext cx="4294203" cy="705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11"/>
          <p:cNvGraphicFramePr>
            <a:graphicFrameLocks noChangeAspect="1"/>
          </p:cNvGraphicFramePr>
          <p:nvPr/>
        </p:nvGraphicFramePr>
        <p:xfrm>
          <a:off x="1633460" y="3203398"/>
          <a:ext cx="3589625" cy="566296"/>
        </p:xfrm>
        <a:graphic>
          <a:graphicData uri="http://schemas.openxmlformats.org/presentationml/2006/ole">
            <mc:AlternateContent xmlns:mc="http://schemas.openxmlformats.org/markup-compatibility/2006">
              <mc:Choice xmlns:v="urn:schemas-microsoft-com:vml" Requires="v">
                <p:oleObj spid="_x0000_s26817" name="CS ChemDraw Drawing" r:id="rId7" imgW="2795270" imgH="458470" progId="ChemDraw.Document.6.0">
                  <p:embed/>
                </p:oleObj>
              </mc:Choice>
              <mc:Fallback>
                <p:oleObj name="CS ChemDraw Drawing" r:id="rId7" imgW="2795270" imgH="458470" progId="ChemDraw.Document.6.0">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3460" y="3203398"/>
                        <a:ext cx="3589625" cy="566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9370"/>
                                        </p:tgtEl>
                                        <p:attrNameLst>
                                          <p:attrName>style.visibility</p:attrName>
                                        </p:attrNameLst>
                                      </p:cBhvr>
                                      <p:to>
                                        <p:strVal val="visible"/>
                                      </p:to>
                                    </p:set>
                                    <p:animEffect transition="in" filter="slide(fromBottom)">
                                      <p:cBhvr>
                                        <p:cTn id="7" dur="500"/>
                                        <p:tgtEl>
                                          <p:spTgt spid="39937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9374"/>
                                        </p:tgtEl>
                                        <p:attrNameLst>
                                          <p:attrName>style.visibility</p:attrName>
                                        </p:attrNameLst>
                                      </p:cBhvr>
                                      <p:to>
                                        <p:strVal val="visible"/>
                                      </p:to>
                                    </p:set>
                                    <p:animEffect transition="in" filter="slide(fromBottom)">
                                      <p:cBhvr>
                                        <p:cTn id="12" dur="500"/>
                                        <p:tgtEl>
                                          <p:spTgt spid="399374"/>
                                        </p:tgtEl>
                                      </p:cBhvr>
                                    </p:animEffect>
                                  </p:childTnLst>
                                </p:cTn>
                              </p:par>
                              <p:par>
                                <p:cTn id="13" presetID="12" presetClass="entr" presetSubtype="4" fill="hold" nodeType="withEffect">
                                  <p:stCondLst>
                                    <p:cond delay="0"/>
                                  </p:stCondLst>
                                  <p:childTnLst>
                                    <p:set>
                                      <p:cBhvr>
                                        <p:cTn id="14" dur="1" fill="hold">
                                          <p:stCondLst>
                                            <p:cond delay="0"/>
                                          </p:stCondLst>
                                        </p:cTn>
                                        <p:tgtEl>
                                          <p:spTgt spid="399376"/>
                                        </p:tgtEl>
                                        <p:attrNameLst>
                                          <p:attrName>style.visibility</p:attrName>
                                        </p:attrNameLst>
                                      </p:cBhvr>
                                      <p:to>
                                        <p:strVal val="visible"/>
                                      </p:to>
                                    </p:set>
                                    <p:animEffect transition="in" filter="slide(fromBottom)">
                                      <p:cBhvr>
                                        <p:cTn id="15" dur="500"/>
                                        <p:tgtEl>
                                          <p:spTgt spid="399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70" grpId="0"/>
      <p:bldP spid="39937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612F4E06-4C27-4B3C-8655-E55BC45C88A2}" type="datetime11">
              <a:rPr lang="zh-CN" altLang="en-US" smtClean="0"/>
              <a:t>17:48:43</a:t>
            </a:fld>
            <a:endParaRPr lang="en-US" altLang="zh-CN"/>
          </a:p>
        </p:txBody>
      </p:sp>
      <p:sp>
        <p:nvSpPr>
          <p:cNvPr id="12" name="灯片编号占位符 3"/>
          <p:cNvSpPr>
            <a:spLocks noGrp="1"/>
          </p:cNvSpPr>
          <p:nvPr>
            <p:ph type="sldNum" sz="quarter" idx="12"/>
          </p:nvPr>
        </p:nvSpPr>
        <p:spPr/>
        <p:txBody>
          <a:bodyPr/>
          <a:lstStyle/>
          <a:p>
            <a:pPr>
              <a:defRPr/>
            </a:pPr>
            <a:fld id="{819BE114-1C91-4608-92FC-9E70C046F820}" type="slidenum">
              <a:rPr lang="en-US" altLang="zh-CN"/>
              <a:t>27</a:t>
            </a:fld>
            <a:endParaRPr lang="en-US" altLang="zh-CN"/>
          </a:p>
        </p:txBody>
      </p:sp>
      <p:sp>
        <p:nvSpPr>
          <p:cNvPr id="403458" name="Rectangle 2"/>
          <p:cNvSpPr>
            <a:spLocks noChangeArrowheads="1"/>
          </p:cNvSpPr>
          <p:nvPr/>
        </p:nvSpPr>
        <p:spPr bwMode="auto">
          <a:xfrm>
            <a:off x="533400" y="685800"/>
            <a:ext cx="7999413" cy="1200329"/>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000" dirty="0">
                <a:latin typeface="Times New Roman" panose="02020603050405020304" pitchFamily="18" charset="0"/>
                <a:ea typeface="宋体" panose="02010600030101010101" pitchFamily="2" charset="-122"/>
              </a:rPr>
              <a:t>         </a:t>
            </a:r>
            <a:r>
              <a:rPr lang="zh-CN" altLang="en-US" sz="2400" dirty="0">
                <a:solidFill>
                  <a:srgbClr val="000000"/>
                </a:solidFill>
                <a:latin typeface="Arial" panose="020B0604020202020204" pitchFamily="34" charset="0"/>
                <a:ea typeface="楷体" panose="02010609060101010101" pitchFamily="49" charset="-122"/>
                <a:cs typeface="Arial" panose="020B0604020202020204" pitchFamily="34" charset="0"/>
              </a:rPr>
              <a:t>脂肪族羧酸的</a:t>
            </a:r>
            <a:r>
              <a:rPr lang="en-US" altLang="zh-CN" sz="2400" i="1" dirty="0">
                <a:solidFill>
                  <a:srgbClr val="000000"/>
                </a:solidFill>
                <a:latin typeface="Arial" panose="020B0604020202020204" pitchFamily="34" charset="0"/>
                <a:ea typeface="楷体" panose="02010609060101010101" pitchFamily="49" charset="-122"/>
                <a:cs typeface="Arial" panose="020B0604020202020204" pitchFamily="34" charset="0"/>
              </a:rPr>
              <a:t>α</a:t>
            </a:r>
            <a:r>
              <a:rPr lang="en-US" altLang="zh-CN" sz="2400" dirty="0">
                <a:solidFill>
                  <a:srgbClr val="000000"/>
                </a:solidFill>
                <a:latin typeface="Arial" panose="020B0604020202020204" pitchFamily="34" charset="0"/>
                <a:ea typeface="楷体" panose="02010609060101010101" pitchFamily="49" charset="-122"/>
                <a:cs typeface="Arial" panose="020B0604020202020204" pitchFamily="34" charset="0"/>
              </a:rPr>
              <a:t>- </a:t>
            </a:r>
            <a:r>
              <a:rPr lang="zh-CN" altLang="en-US" sz="2400" dirty="0">
                <a:solidFill>
                  <a:srgbClr val="000000"/>
                </a:solidFill>
                <a:latin typeface="Arial" panose="020B0604020202020204" pitchFamily="34" charset="0"/>
                <a:ea typeface="楷体" panose="02010609060101010101" pitchFamily="49" charset="-122"/>
                <a:cs typeface="Arial" panose="020B0604020202020204" pitchFamily="34" charset="0"/>
              </a:rPr>
              <a:t>氢原子也可被卤原子取代，但其反应</a:t>
            </a:r>
            <a:r>
              <a:rPr lang="zh-CN" altLang="en-US" sz="2400" dirty="0">
                <a:solidFill>
                  <a:schemeClr val="hlink"/>
                </a:solidFill>
                <a:latin typeface="Arial" panose="020B0604020202020204" pitchFamily="34" charset="0"/>
                <a:ea typeface="楷体" panose="02010609060101010101" pitchFamily="49" charset="-122"/>
                <a:cs typeface="Arial" panose="020B0604020202020204" pitchFamily="34" charset="0"/>
              </a:rPr>
              <a:t>活性要比醛、酮低</a:t>
            </a:r>
            <a:r>
              <a:rPr lang="zh-CN" altLang="en-US" sz="2400" dirty="0">
                <a:solidFill>
                  <a:srgbClr val="000000"/>
                </a:solidFill>
                <a:latin typeface="Arial" panose="020B0604020202020204" pitchFamily="34" charset="0"/>
                <a:ea typeface="楷体" panose="02010609060101010101" pitchFamily="49" charset="-122"/>
                <a:cs typeface="Arial" panose="020B0604020202020204" pitchFamily="34" charset="0"/>
              </a:rPr>
              <a:t>的多，通常要在</a:t>
            </a:r>
            <a:r>
              <a:rPr lang="zh-CN" altLang="en-US" sz="2400" dirty="0">
                <a:solidFill>
                  <a:schemeClr val="hlink"/>
                </a:solidFill>
                <a:latin typeface="Arial" panose="020B0604020202020204" pitchFamily="34" charset="0"/>
                <a:ea typeface="楷体" panose="02010609060101010101" pitchFamily="49" charset="-122"/>
                <a:cs typeface="Arial" panose="020B0604020202020204" pitchFamily="34" charset="0"/>
              </a:rPr>
              <a:t>少量红磷、三卤化磷等催化剂</a:t>
            </a:r>
            <a:r>
              <a:rPr lang="zh-CN" altLang="en-US" sz="2400" dirty="0">
                <a:solidFill>
                  <a:srgbClr val="000000"/>
                </a:solidFill>
                <a:latin typeface="Arial" panose="020B0604020202020204" pitchFamily="34" charset="0"/>
                <a:ea typeface="楷体" panose="02010609060101010101" pitchFamily="49" charset="-122"/>
                <a:cs typeface="Arial" panose="020B0604020202020204" pitchFamily="34" charset="0"/>
              </a:rPr>
              <a:t>存在下方可进行。</a:t>
            </a:r>
          </a:p>
        </p:txBody>
      </p:sp>
      <p:sp>
        <p:nvSpPr>
          <p:cNvPr id="403468" name="Rectangle 12"/>
          <p:cNvSpPr>
            <a:spLocks noChangeArrowheads="1"/>
          </p:cNvSpPr>
          <p:nvPr/>
        </p:nvSpPr>
        <p:spPr bwMode="auto">
          <a:xfrm>
            <a:off x="533400" y="227013"/>
            <a:ext cx="353377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4</a:t>
            </a:r>
            <a:r>
              <a:rPr kumimoji="0" lang="zh-CN" altLang="en-US" sz="2400">
                <a:latin typeface="Arial" panose="020B0604020202020204" pitchFamily="34" charset="0"/>
                <a:ea typeface="楷体" panose="02010609060101010101" pitchFamily="49" charset="-122"/>
                <a:cs typeface="Arial" panose="020B0604020202020204" pitchFamily="34" charset="0"/>
              </a:rPr>
              <a:t>、</a:t>
            </a:r>
            <a:r>
              <a:rPr kumimoji="0" lang="en-US" altLang="zh-CN" sz="2400">
                <a:latin typeface="Arial" panose="020B0604020202020204" pitchFamily="34" charset="0"/>
                <a:ea typeface="楷体" panose="02010609060101010101" pitchFamily="49" charset="-122"/>
                <a:cs typeface="Arial" panose="020B0604020202020204" pitchFamily="34" charset="0"/>
              </a:rPr>
              <a:t>α-H</a:t>
            </a:r>
            <a:r>
              <a:rPr kumimoji="0" lang="zh-CN" altLang="en-US" sz="2400">
                <a:latin typeface="Arial" panose="020B0604020202020204" pitchFamily="34" charset="0"/>
                <a:ea typeface="楷体" panose="02010609060101010101" pitchFamily="49" charset="-122"/>
                <a:cs typeface="Arial" panose="020B0604020202020204" pitchFamily="34" charset="0"/>
              </a:rPr>
              <a:t>的卤代反应</a:t>
            </a:r>
          </a:p>
        </p:txBody>
      </p:sp>
      <p:graphicFrame>
        <p:nvGraphicFramePr>
          <p:cNvPr id="403469" name="Object 13"/>
          <p:cNvGraphicFramePr>
            <a:graphicFrameLocks noChangeAspect="1"/>
          </p:cNvGraphicFramePr>
          <p:nvPr/>
        </p:nvGraphicFramePr>
        <p:xfrm>
          <a:off x="1454150" y="1989138"/>
          <a:ext cx="6235700" cy="1003300"/>
        </p:xfrm>
        <a:graphic>
          <a:graphicData uri="http://schemas.openxmlformats.org/presentationml/2006/ole">
            <mc:AlternateContent xmlns:mc="http://schemas.openxmlformats.org/markup-compatibility/2006">
              <mc:Choice xmlns:v="urn:schemas-microsoft-com:vml" Requires="v">
                <p:oleObj spid="_x0000_s27800" name="CS ChemDraw Drawing" r:id="rId3" imgW="6108700" imgH="990600" progId="ChemDraw.Document.6.0">
                  <p:embed/>
                </p:oleObj>
              </mc:Choice>
              <mc:Fallback>
                <p:oleObj name="CS ChemDraw Drawing" r:id="rId3" imgW="6108700" imgH="990600" progId="ChemDraw.Document.6.0">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150" y="1989138"/>
                        <a:ext cx="6235700" cy="1003300"/>
                      </a:xfrm>
                      <a:prstGeom prst="rect">
                        <a:avLst/>
                      </a:prstGeom>
                      <a:noFill/>
                      <a:ln>
                        <a:noFill/>
                      </a:ln>
                      <a:effectLst/>
                    </p:spPr>
                  </p:pic>
                </p:oleObj>
              </mc:Fallback>
            </mc:AlternateContent>
          </a:graphicData>
        </a:graphic>
      </p:graphicFrame>
      <p:sp>
        <p:nvSpPr>
          <p:cNvPr id="14" name="Text Box 6"/>
          <p:cNvSpPr txBox="1">
            <a:spLocks noChangeArrowheads="1"/>
          </p:cNvSpPr>
          <p:nvPr/>
        </p:nvSpPr>
        <p:spPr bwMode="auto">
          <a:xfrm>
            <a:off x="684213" y="3068960"/>
            <a:ext cx="58324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200" b="1">
                <a:solidFill>
                  <a:schemeClr val="accent2"/>
                </a:solidFill>
                <a:latin typeface="Arial" panose="020B0604020202020204" pitchFamily="34" charset="0"/>
                <a:ea typeface="黑体" panose="02010609060101010101" pitchFamily="49" charset="-122"/>
              </a:rPr>
              <a:t>PBr</a:t>
            </a:r>
            <a:r>
              <a:rPr lang="en-US" altLang="zh-CN" sz="2200" b="1" baseline="-25000">
                <a:solidFill>
                  <a:schemeClr val="accent2"/>
                </a:solidFill>
                <a:latin typeface="Arial" panose="020B0604020202020204" pitchFamily="34" charset="0"/>
                <a:ea typeface="黑体" panose="02010609060101010101" pitchFamily="49" charset="-122"/>
              </a:rPr>
              <a:t>3</a:t>
            </a:r>
            <a:r>
              <a:rPr lang="zh-CN" altLang="en-US" sz="2200" b="1">
                <a:solidFill>
                  <a:schemeClr val="accent2"/>
                </a:solidFill>
                <a:latin typeface="Arial" panose="020B0604020202020204" pitchFamily="34" charset="0"/>
                <a:ea typeface="黑体" panose="02010609060101010101" pitchFamily="49" charset="-122"/>
              </a:rPr>
              <a:t>之作用：使小部分羧酸转变为酰卤</a:t>
            </a:r>
          </a:p>
        </p:txBody>
      </p:sp>
      <p:graphicFrame>
        <p:nvGraphicFramePr>
          <p:cNvPr id="15" name="Object 9"/>
          <p:cNvGraphicFramePr>
            <a:graphicFrameLocks noChangeAspect="1"/>
          </p:cNvGraphicFramePr>
          <p:nvPr/>
        </p:nvGraphicFramePr>
        <p:xfrm>
          <a:off x="1331913" y="3694435"/>
          <a:ext cx="7416800" cy="2752725"/>
        </p:xfrm>
        <a:graphic>
          <a:graphicData uri="http://schemas.openxmlformats.org/presentationml/2006/ole">
            <mc:AlternateContent xmlns:mc="http://schemas.openxmlformats.org/markup-compatibility/2006">
              <mc:Choice xmlns:v="urn:schemas-microsoft-com:vml" Requires="v">
                <p:oleObj spid="_x0000_s27801" name="CS ChemDraw Drawing" r:id="rId5" imgW="5163185" imgH="1918970" progId="ChemDraw.Document.6.0">
                  <p:embed/>
                </p:oleObj>
              </mc:Choice>
              <mc:Fallback>
                <p:oleObj name="CS ChemDraw Drawing" r:id="rId5" imgW="5163185" imgH="1918970" progId="ChemDraw.Document.6.0">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694435"/>
                        <a:ext cx="741680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Box 7"/>
          <p:cNvSpPr txBox="1">
            <a:spLocks noChangeArrowheads="1"/>
          </p:cNvSpPr>
          <p:nvPr/>
        </p:nvSpPr>
        <p:spPr bwMode="auto">
          <a:xfrm>
            <a:off x="6228184" y="3429000"/>
            <a:ext cx="2857500" cy="755015"/>
          </a:xfrm>
          <a:prstGeom prst="rect">
            <a:avLst/>
          </a:prstGeom>
          <a:noFill/>
          <a:ln>
            <a:noFill/>
          </a:ln>
          <a:extLst>
            <a:ext uri="{909E8E84-426E-40DD-AFC4-6F175D3DCCD1}">
              <a14:hiddenFill xmlns:a14="http://schemas.microsoft.com/office/drawing/2010/main">
                <a:solidFill>
                  <a:srgbClr val="FF0000">
                    <a:alpha val="14902"/>
                  </a:srgbClr>
                </a:solidFill>
              </a14:hiddenFill>
            </a:ext>
            <a:ext uri="{91240B29-F687-4F45-9708-019B960494DF}">
              <a14:hiddenLine xmlns:a14="http://schemas.microsoft.com/office/drawing/2010/main" w="9525">
                <a:solidFill>
                  <a:srgbClr val="FF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15000"/>
              </a:lnSpc>
              <a:spcBef>
                <a:spcPct val="0"/>
              </a:spcBef>
              <a:buFontTx/>
              <a:buNone/>
            </a:pPr>
            <a:r>
              <a:rPr lang="zh-CN" altLang="en-US" sz="2000" b="1" dirty="0">
                <a:solidFill>
                  <a:srgbClr val="FF0000"/>
                </a:solidFill>
                <a:latin typeface="黑体" panose="02010609060101010101" pitchFamily="49" charset="-122"/>
                <a:ea typeface="黑体" panose="02010609060101010101" pitchFamily="49" charset="-122"/>
              </a:rPr>
              <a:t>羧基可以使 </a:t>
            </a:r>
            <a:r>
              <a:rPr lang="en-US" altLang="zh-CN" sz="2000" b="1" dirty="0">
                <a:solidFill>
                  <a:srgbClr val="FF0000"/>
                </a:solidFill>
                <a:latin typeface="黑体" panose="02010609060101010101" pitchFamily="49" charset="-122"/>
                <a:ea typeface="黑体" panose="02010609060101010101" pitchFamily="49" charset="-122"/>
                <a:sym typeface="Symbol" panose="05050102010706020507" pitchFamily="18" charset="2"/>
              </a:rPr>
              <a:t>-H </a:t>
            </a:r>
            <a:r>
              <a:rPr lang="zh-CN" altLang="en-US" sz="2000" b="1" dirty="0">
                <a:solidFill>
                  <a:srgbClr val="FF0000"/>
                </a:solidFill>
                <a:latin typeface="黑体" panose="02010609060101010101" pitchFamily="49" charset="-122"/>
                <a:ea typeface="黑体" panose="02010609060101010101" pitchFamily="49" charset="-122"/>
              </a:rPr>
              <a:t>活化，但致活作用比羰基小</a:t>
            </a:r>
            <a:endParaRPr lang="en-US" altLang="zh-CN" sz="20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03468"/>
                                        </p:tgtEl>
                                        <p:attrNameLst>
                                          <p:attrName>style.visibility</p:attrName>
                                        </p:attrNameLst>
                                      </p:cBhvr>
                                      <p:to>
                                        <p:strVal val="visible"/>
                                      </p:to>
                                    </p:set>
                                    <p:animEffect transition="in" filter="slide(fromBottom)">
                                      <p:cBhvr>
                                        <p:cTn id="7" dur="500"/>
                                        <p:tgtEl>
                                          <p:spTgt spid="40346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03458"/>
                                        </p:tgtEl>
                                        <p:attrNameLst>
                                          <p:attrName>style.visibility</p:attrName>
                                        </p:attrNameLst>
                                      </p:cBhvr>
                                      <p:to>
                                        <p:strVal val="visible"/>
                                      </p:to>
                                    </p:set>
                                    <p:animEffect transition="in" filter="slide(fromBottom)">
                                      <p:cBhvr>
                                        <p:cTn id="12" dur="500"/>
                                        <p:tgtEl>
                                          <p:spTgt spid="403458"/>
                                        </p:tgtEl>
                                      </p:cBhvr>
                                    </p:animEffect>
                                  </p:childTnLst>
                                </p:cTn>
                              </p:par>
                              <p:par>
                                <p:cTn id="13" presetID="12" presetClass="entr" presetSubtype="4" fill="hold" nodeType="withEffect">
                                  <p:stCondLst>
                                    <p:cond delay="0"/>
                                  </p:stCondLst>
                                  <p:childTnLst>
                                    <p:set>
                                      <p:cBhvr>
                                        <p:cTn id="14" dur="1" fill="hold">
                                          <p:stCondLst>
                                            <p:cond delay="0"/>
                                          </p:stCondLst>
                                        </p:cTn>
                                        <p:tgtEl>
                                          <p:spTgt spid="403469"/>
                                        </p:tgtEl>
                                        <p:attrNameLst>
                                          <p:attrName>style.visibility</p:attrName>
                                        </p:attrNameLst>
                                      </p:cBhvr>
                                      <p:to>
                                        <p:strVal val="visible"/>
                                      </p:to>
                                    </p:set>
                                    <p:animEffect transition="in" filter="slide(fromBottom)">
                                      <p:cBhvr>
                                        <p:cTn id="15" dur="500"/>
                                        <p:tgtEl>
                                          <p:spTgt spid="403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8" grpId="0"/>
      <p:bldP spid="40346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08AC6130-2966-461F-A6D5-A97E92B337F8}" type="datetime11">
              <a:rPr lang="zh-CN" altLang="en-US" smtClean="0"/>
              <a:t>17:48:43</a:t>
            </a:fld>
            <a:endParaRPr lang="zh-CN" altLang="en-US"/>
          </a:p>
        </p:txBody>
      </p:sp>
      <p:sp>
        <p:nvSpPr>
          <p:cNvPr id="3" name="灯片编号占位符 2"/>
          <p:cNvSpPr>
            <a:spLocks noGrp="1"/>
          </p:cNvSpPr>
          <p:nvPr>
            <p:ph type="sldNum" sz="quarter" idx="12"/>
          </p:nvPr>
        </p:nvSpPr>
        <p:spPr/>
        <p:txBody>
          <a:bodyPr/>
          <a:lstStyle/>
          <a:p>
            <a:pPr>
              <a:defRPr/>
            </a:pPr>
            <a:fld id="{DEBC7694-C6C0-49D6-855B-71DF6E7CB550}" type="slidenum">
              <a:rPr lang="zh-CN" altLang="en-US" smtClean="0"/>
              <a:t>28</a:t>
            </a:fld>
            <a:endParaRPr lang="zh-CN" altLang="en-US"/>
          </a:p>
        </p:txBody>
      </p:sp>
      <p:sp>
        <p:nvSpPr>
          <p:cNvPr id="4" name="Rectangle 5"/>
          <p:cNvSpPr>
            <a:spLocks noChangeArrowheads="1"/>
          </p:cNvSpPr>
          <p:nvPr/>
        </p:nvSpPr>
        <p:spPr bwMode="auto">
          <a:xfrm>
            <a:off x="0" y="2780928"/>
            <a:ext cx="86868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276225">
              <a:lnSpc>
                <a:spcPct val="90000"/>
              </a:lnSpc>
              <a:spcBef>
                <a:spcPts val="1000"/>
              </a:spcBef>
              <a:buFont typeface="Arial" panose="020B0604020202020204" pitchFamily="34" charset="0"/>
              <a:buChar char="•"/>
              <a:tabLst>
                <a:tab pos="228600" algn="l"/>
              </a:tabLst>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tabLst>
                <a:tab pos="228600" algn="l"/>
              </a:tabLst>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tabLst>
                <a:tab pos="228600" algn="l"/>
              </a:tabLst>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FontTx/>
              <a:buNone/>
            </a:pPr>
            <a:r>
              <a:rPr lang="en-US" altLang="zh-CN" sz="2400" dirty="0">
                <a:solidFill>
                  <a:srgbClr val="008000"/>
                </a:solidFill>
                <a:latin typeface="Arial" panose="020B0604020202020204" pitchFamily="34" charset="0"/>
                <a:ea typeface="楷体" panose="02010609060101010101" pitchFamily="49" charset="-122"/>
                <a:cs typeface="Arial" panose="020B0604020202020204" pitchFamily="34" charset="0"/>
              </a:rPr>
              <a:t>α-</a:t>
            </a:r>
            <a:r>
              <a:rPr lang="zh-CN" altLang="en-US" sz="2400" dirty="0">
                <a:solidFill>
                  <a:srgbClr val="008000"/>
                </a:solidFill>
                <a:latin typeface="Arial" panose="020B0604020202020204" pitchFamily="34" charset="0"/>
                <a:ea typeface="楷体" panose="02010609060101010101" pitchFamily="49" charset="-122"/>
                <a:cs typeface="Arial" panose="020B0604020202020204" pitchFamily="34" charset="0"/>
              </a:rPr>
              <a:t>卤代酸很活泼，可以进行亲核取代反应和消除反应。如：</a:t>
            </a:r>
          </a:p>
        </p:txBody>
      </p:sp>
      <p:graphicFrame>
        <p:nvGraphicFramePr>
          <p:cNvPr id="5" name="Object 15"/>
          <p:cNvGraphicFramePr>
            <a:graphicFrameLocks noChangeAspect="1"/>
          </p:cNvGraphicFramePr>
          <p:nvPr/>
        </p:nvGraphicFramePr>
        <p:xfrm>
          <a:off x="755650" y="3632944"/>
          <a:ext cx="7848600" cy="1092200"/>
        </p:xfrm>
        <a:graphic>
          <a:graphicData uri="http://schemas.openxmlformats.org/presentationml/2006/ole">
            <mc:AlternateContent xmlns:mc="http://schemas.openxmlformats.org/markup-compatibility/2006">
              <mc:Choice xmlns:v="urn:schemas-microsoft-com:vml" Requires="v">
                <p:oleObj spid="_x0000_s85131" name="CS ChemDraw Drawing" r:id="rId3" imgW="8407400" imgH="1181100" progId="ChemDraw.Document.6.0">
                  <p:embed/>
                </p:oleObj>
              </mc:Choice>
              <mc:Fallback>
                <p:oleObj name="CS ChemDraw Drawing" r:id="rId3" imgW="8407400" imgH="1181100" progId="ChemDraw.Document.6.0">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632944"/>
                        <a:ext cx="7848600" cy="1092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6"/>
          <p:cNvGraphicFramePr>
            <a:graphicFrameLocks noChangeAspect="1"/>
          </p:cNvGraphicFramePr>
          <p:nvPr/>
        </p:nvGraphicFramePr>
        <p:xfrm>
          <a:off x="971550" y="5123656"/>
          <a:ext cx="5040313" cy="609600"/>
        </p:xfrm>
        <a:graphic>
          <a:graphicData uri="http://schemas.openxmlformats.org/presentationml/2006/ole">
            <mc:AlternateContent xmlns:mc="http://schemas.openxmlformats.org/markup-compatibility/2006">
              <mc:Choice xmlns:v="urn:schemas-microsoft-com:vml" Requires="v">
                <p:oleObj spid="_x0000_s85132" name="CS ChemDraw Drawing" r:id="rId5" imgW="5194300" imgH="635000" progId="ChemDraw.Document.6.0">
                  <p:embed/>
                </p:oleObj>
              </mc:Choice>
              <mc:Fallback>
                <p:oleObj name="CS ChemDraw Drawing" r:id="rId5" imgW="5194300" imgH="635000" progId="ChemDraw.Document.6.0">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5123656"/>
                        <a:ext cx="5040313" cy="6096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10"/>
          <p:cNvSpPr>
            <a:spLocks noChangeArrowheads="1"/>
          </p:cNvSpPr>
          <p:nvPr/>
        </p:nvSpPr>
        <p:spPr bwMode="auto">
          <a:xfrm>
            <a:off x="381000" y="692696"/>
            <a:ext cx="51054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solidFill>
                  <a:srgbClr val="008000"/>
                </a:solidFill>
                <a:latin typeface="Times New Roman" panose="02020603050405020304" pitchFamily="18" charset="0"/>
                <a:ea typeface="楷体" panose="02010609060101010101" pitchFamily="49" charset="-122"/>
                <a:cs typeface="Arial" panose="020B0604020202020204" pitchFamily="34" charset="0"/>
              </a:rPr>
              <a:t>控制条件，反应可停留在一取代阶段。</a:t>
            </a:r>
          </a:p>
        </p:txBody>
      </p:sp>
      <p:graphicFrame>
        <p:nvGraphicFramePr>
          <p:cNvPr id="8" name="Object 14"/>
          <p:cNvGraphicFramePr>
            <a:graphicFrameLocks noChangeAspect="1"/>
          </p:cNvGraphicFramePr>
          <p:nvPr/>
        </p:nvGraphicFramePr>
        <p:xfrm>
          <a:off x="1331913" y="1560339"/>
          <a:ext cx="6551612" cy="644525"/>
        </p:xfrm>
        <a:graphic>
          <a:graphicData uri="http://schemas.openxmlformats.org/presentationml/2006/ole">
            <mc:AlternateContent xmlns:mc="http://schemas.openxmlformats.org/markup-compatibility/2006">
              <mc:Choice xmlns:v="urn:schemas-microsoft-com:vml" Requires="v">
                <p:oleObj spid="_x0000_s85133" name="CS ChemDraw Drawing" r:id="rId7" imgW="7404100" imgH="736600" progId="ChemDraw.Document.6.0">
                  <p:embed/>
                </p:oleObj>
              </mc:Choice>
              <mc:Fallback>
                <p:oleObj name="CS ChemDraw Drawing" r:id="rId7" imgW="7404100" imgH="736600" progId="ChemDraw.Document.6.0">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1560339"/>
                        <a:ext cx="6551612" cy="6445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par>
                                <p:cTn id="8" presetID="1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lide(fromBottom)">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lide(fromBottom)">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Bottom)">
                                      <p:cBhvr>
                                        <p:cTn id="20" dur="500"/>
                                        <p:tgtEl>
                                          <p:spTgt spid="7"/>
                                        </p:tgtEl>
                                      </p:cBhvr>
                                    </p:animEffect>
                                  </p:childTnLst>
                                </p:cTn>
                              </p:par>
                              <p:par>
                                <p:cTn id="21" presetID="1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lide(fromBottom)">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组合 8"/>
          <p:cNvGrpSpPr/>
          <p:nvPr/>
        </p:nvGrpSpPr>
        <p:grpSpPr bwMode="auto">
          <a:xfrm>
            <a:off x="827088" y="1785938"/>
            <a:ext cx="7391400" cy="4387850"/>
            <a:chOff x="1116013" y="1268413"/>
            <a:chExt cx="7632700" cy="4984147"/>
          </a:xfrm>
        </p:grpSpPr>
        <p:graphicFrame>
          <p:nvGraphicFramePr>
            <p:cNvPr id="51204" name="Object 6"/>
            <p:cNvGraphicFramePr>
              <a:graphicFrameLocks noChangeAspect="1"/>
            </p:cNvGraphicFramePr>
            <p:nvPr/>
          </p:nvGraphicFramePr>
          <p:xfrm>
            <a:off x="1116013" y="1268413"/>
            <a:ext cx="2447925" cy="850900"/>
          </p:xfrm>
          <a:graphic>
            <a:graphicData uri="http://schemas.openxmlformats.org/presentationml/2006/ole">
              <mc:AlternateContent xmlns:mc="http://schemas.openxmlformats.org/markup-compatibility/2006">
                <mc:Choice xmlns:v="urn:schemas-microsoft-com:vml" Requires="v">
                  <p:oleObj spid="_x0000_s86196" name="CS ChemDraw Drawing" r:id="rId3" imgW="1909445" imgH="664210" progId="ChemDraw.Document.6.0">
                    <p:embed/>
                  </p:oleObj>
                </mc:Choice>
                <mc:Fallback>
                  <p:oleObj name="CS ChemDraw Drawing" r:id="rId3" imgW="1909445" imgH="664210"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268413"/>
                          <a:ext cx="2447925"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5" name="Text Box 7"/>
            <p:cNvSpPr txBox="1">
              <a:spLocks noChangeArrowheads="1"/>
            </p:cNvSpPr>
            <p:nvPr/>
          </p:nvSpPr>
          <p:spPr bwMode="auto">
            <a:xfrm>
              <a:off x="1619286" y="2276422"/>
              <a:ext cx="2158992" cy="148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a:solidFill>
                    <a:srgbClr val="663300"/>
                  </a:solidFill>
                  <a:latin typeface="Times New Roman" panose="02020603050405020304" pitchFamily="18" charset="0"/>
                  <a:ea typeface="黑体" panose="02010609060101010101" pitchFamily="49" charset="-122"/>
                </a:rPr>
                <a:t>方法一：</a:t>
              </a:r>
            </a:p>
            <a:p>
              <a:pPr eaLnBrk="1" hangingPunct="1">
                <a:lnSpc>
                  <a:spcPct val="100000"/>
                </a:lnSpc>
                <a:spcBef>
                  <a:spcPct val="50000"/>
                </a:spcBef>
                <a:buFontTx/>
                <a:buNone/>
              </a:pPr>
              <a:endParaRPr lang="zh-CN" altLang="en-US" sz="2000">
                <a:solidFill>
                  <a:srgbClr val="663300"/>
                </a:solidFill>
                <a:latin typeface="Times New Roman" panose="02020603050405020304" pitchFamily="18" charset="0"/>
                <a:ea typeface="黑体" panose="02010609060101010101" pitchFamily="49" charset="-122"/>
              </a:endParaRPr>
            </a:p>
            <a:p>
              <a:pPr eaLnBrk="1" hangingPunct="1">
                <a:lnSpc>
                  <a:spcPct val="100000"/>
                </a:lnSpc>
                <a:spcBef>
                  <a:spcPct val="50000"/>
                </a:spcBef>
                <a:buFontTx/>
                <a:buNone/>
              </a:pPr>
              <a:r>
                <a:rPr lang="zh-CN" altLang="en-US" sz="2000">
                  <a:solidFill>
                    <a:srgbClr val="663300"/>
                  </a:solidFill>
                  <a:latin typeface="Times New Roman" panose="02020603050405020304" pitchFamily="18" charset="0"/>
                  <a:ea typeface="黑体" panose="02010609060101010101" pitchFamily="49" charset="-122"/>
                </a:rPr>
                <a:t>方法二：</a:t>
              </a:r>
            </a:p>
          </p:txBody>
        </p:sp>
        <p:graphicFrame>
          <p:nvGraphicFramePr>
            <p:cNvPr id="51206" name="Object 8"/>
            <p:cNvGraphicFramePr>
              <a:graphicFrameLocks noChangeAspect="1"/>
            </p:cNvGraphicFramePr>
            <p:nvPr/>
          </p:nvGraphicFramePr>
          <p:xfrm>
            <a:off x="2771775" y="2563813"/>
            <a:ext cx="5905500" cy="384175"/>
          </p:xfrm>
          <a:graphic>
            <a:graphicData uri="http://schemas.openxmlformats.org/presentationml/2006/ole">
              <mc:AlternateContent xmlns:mc="http://schemas.openxmlformats.org/markup-compatibility/2006">
                <mc:Choice xmlns:v="urn:schemas-microsoft-com:vml" Requires="v">
                  <p:oleObj spid="_x0000_s86197" name="CS ChemDraw Drawing" r:id="rId5" imgW="3785870" imgH="247015" progId="ChemDraw.Document.6.0">
                    <p:embed/>
                  </p:oleObj>
                </mc:Choice>
                <mc:Fallback>
                  <p:oleObj name="CS ChemDraw Drawing" r:id="rId5" imgW="3785870" imgH="247015" progId="ChemDraw.Document.6.0">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2563813"/>
                          <a:ext cx="59055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7" name="Object 9"/>
            <p:cNvGraphicFramePr>
              <a:graphicFrameLocks noChangeAspect="1"/>
            </p:cNvGraphicFramePr>
            <p:nvPr/>
          </p:nvGraphicFramePr>
          <p:xfrm>
            <a:off x="2411413" y="3860800"/>
            <a:ext cx="6337300" cy="1209675"/>
          </p:xfrm>
          <a:graphic>
            <a:graphicData uri="http://schemas.openxmlformats.org/presentationml/2006/ole">
              <mc:AlternateContent xmlns:mc="http://schemas.openxmlformats.org/markup-compatibility/2006">
                <mc:Choice xmlns:v="urn:schemas-microsoft-com:vml" Requires="v">
                  <p:oleObj spid="_x0000_s86198" name="CS ChemDraw Drawing" r:id="rId7" imgW="4399915" imgH="841375" progId="ChemDraw.Document.6.0">
                    <p:embed/>
                  </p:oleObj>
                </mc:Choice>
                <mc:Fallback>
                  <p:oleObj name="CS ChemDraw Drawing" r:id="rId7" imgW="4399915" imgH="841375" progId="ChemDraw.Document.6.0">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3860800"/>
                          <a:ext cx="633730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8" name="Object 10"/>
            <p:cNvGraphicFramePr>
              <a:graphicFrameLocks noChangeAspect="1"/>
            </p:cNvGraphicFramePr>
            <p:nvPr/>
          </p:nvGraphicFramePr>
          <p:xfrm>
            <a:off x="1331913" y="5157788"/>
            <a:ext cx="2879725" cy="989012"/>
          </p:xfrm>
          <a:graphic>
            <a:graphicData uri="http://schemas.openxmlformats.org/presentationml/2006/ole">
              <mc:AlternateContent xmlns:mc="http://schemas.openxmlformats.org/markup-compatibility/2006">
                <mc:Choice xmlns:v="urn:schemas-microsoft-com:vml" Requires="v">
                  <p:oleObj spid="_x0000_s86199" name="CS ChemDraw Drawing" r:id="rId9" imgW="2098675" imgH="720725" progId="ChemDraw.Document.6.0">
                    <p:embed/>
                  </p:oleObj>
                </mc:Choice>
                <mc:Fallback>
                  <p:oleObj name="CS ChemDraw Drawing" r:id="rId9" imgW="2098675" imgH="720725" progId="ChemDraw.Document.6.0">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5157788"/>
                          <a:ext cx="2879725"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9" name="Text Box 11"/>
            <p:cNvSpPr txBox="1">
              <a:spLocks noChangeArrowheads="1"/>
            </p:cNvSpPr>
            <p:nvPr/>
          </p:nvSpPr>
          <p:spPr bwMode="auto">
            <a:xfrm>
              <a:off x="5004493" y="5733228"/>
              <a:ext cx="1511459" cy="51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b="1">
                  <a:latin typeface="Arial Narrow" panose="020B0606020202030204" pitchFamily="34" charset="0"/>
                  <a:ea typeface="宋体" panose="02010600030101010101" pitchFamily="2" charset="-122"/>
                </a:rPr>
                <a:t>LiAlH</a:t>
              </a:r>
              <a:r>
                <a:rPr lang="en-US" altLang="zh-CN" sz="2400" b="1" baseline="-25000">
                  <a:latin typeface="Arial Narrow" panose="020B0606020202030204" pitchFamily="34" charset="0"/>
                  <a:ea typeface="宋体" panose="02010600030101010101" pitchFamily="2" charset="-122"/>
                </a:rPr>
                <a:t>4</a:t>
              </a:r>
            </a:p>
          </p:txBody>
        </p:sp>
      </p:grpSp>
      <p:sp>
        <p:nvSpPr>
          <p:cNvPr id="10" name="Rectangle 7"/>
          <p:cNvSpPr>
            <a:spLocks noChangeArrowheads="1"/>
          </p:cNvSpPr>
          <p:nvPr/>
        </p:nvSpPr>
        <p:spPr bwMode="auto">
          <a:xfrm>
            <a:off x="323850" y="404813"/>
            <a:ext cx="2735263"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5</a:t>
            </a:r>
            <a:r>
              <a:rPr lang="zh-CN" altLang="en-US" sz="2400" dirty="0">
                <a:latin typeface="Arial" panose="020B0604020202020204" pitchFamily="34" charset="0"/>
                <a:ea typeface="楷体" panose="02010609060101010101" pitchFamily="49" charset="-122"/>
                <a:cs typeface="Arial" panose="020B0604020202020204" pitchFamily="34" charset="0"/>
              </a:rPr>
              <a:t>、羧酸的还原 </a:t>
            </a:r>
          </a:p>
        </p:txBody>
      </p:sp>
      <p:sp>
        <p:nvSpPr>
          <p:cNvPr id="2" name="日期占位符 1"/>
          <p:cNvSpPr>
            <a:spLocks noGrp="1"/>
          </p:cNvSpPr>
          <p:nvPr>
            <p:ph type="dt" sz="half" idx="10"/>
          </p:nvPr>
        </p:nvSpPr>
        <p:spPr/>
        <p:txBody>
          <a:bodyPr/>
          <a:lstStyle/>
          <a:p>
            <a:pPr>
              <a:defRPr/>
            </a:pPr>
            <a:fld id="{B233C2A7-2AE9-4370-BF94-16D5BDBBFFEC}" type="datetime11">
              <a:rPr lang="zh-CN" altLang="en-US" smtClean="0"/>
              <a:t>17:48:43</a:t>
            </a:fld>
            <a:endParaRPr lang="zh-CN" altLang="en-US"/>
          </a:p>
        </p:txBody>
      </p:sp>
      <p:sp>
        <p:nvSpPr>
          <p:cNvPr id="3" name="灯片编号占位符 2"/>
          <p:cNvSpPr>
            <a:spLocks noGrp="1"/>
          </p:cNvSpPr>
          <p:nvPr>
            <p:ph type="sldNum" sz="quarter" idx="12"/>
          </p:nvPr>
        </p:nvSpPr>
        <p:spPr/>
        <p:txBody>
          <a:bodyPr/>
          <a:lstStyle/>
          <a:p>
            <a:pPr>
              <a:defRPr/>
            </a:pPr>
            <a:fld id="{DEBC7694-C6C0-49D6-855B-71DF6E7CB550}" type="slidenum">
              <a:rPr lang="zh-CN" altLang="en-US" smtClean="0"/>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92"/>
          <p:cNvSpPr txBox="1">
            <a:spLocks noChangeArrowheads="1"/>
          </p:cNvSpPr>
          <p:nvPr/>
        </p:nvSpPr>
        <p:spPr bwMode="auto">
          <a:xfrm>
            <a:off x="1643063" y="1340768"/>
            <a:ext cx="59753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chemeClr val="accent2"/>
                </a:solidFill>
                <a:latin typeface="Arial" panose="020B0604020202020204" pitchFamily="34" charset="0"/>
              </a:rPr>
              <a:t>Found widely distributed in nature </a:t>
            </a:r>
          </a:p>
          <a:p>
            <a:pPr eaLnBrk="1" hangingPunct="1">
              <a:spcBef>
                <a:spcPct val="50000"/>
              </a:spcBef>
            </a:pPr>
            <a:r>
              <a:rPr lang="en-US" altLang="zh-CN" b="1" dirty="0">
                <a:solidFill>
                  <a:schemeClr val="accent2"/>
                </a:solidFill>
                <a:latin typeface="Arial" panose="020B0604020202020204" pitchFamily="34" charset="0"/>
              </a:rPr>
              <a:t>especially in foodstuff</a:t>
            </a:r>
          </a:p>
        </p:txBody>
      </p:sp>
      <p:graphicFrame>
        <p:nvGraphicFramePr>
          <p:cNvPr id="19" name="Group 104"/>
          <p:cNvGraphicFramePr>
            <a:graphicFrameLocks noGrp="1"/>
          </p:cNvGraphicFramePr>
          <p:nvPr/>
        </p:nvGraphicFramePr>
        <p:xfrm>
          <a:off x="1714500" y="2555205"/>
          <a:ext cx="6500814" cy="3402013"/>
        </p:xfrm>
        <a:graphic>
          <a:graphicData uri="http://schemas.openxmlformats.org/drawingml/2006/table">
            <a:tbl>
              <a:tblPr/>
              <a:tblGrid>
                <a:gridCol w="3250407">
                  <a:extLst>
                    <a:ext uri="{9D8B030D-6E8A-4147-A177-3AD203B41FA5}">
                      <a16:colId xmlns:a16="http://schemas.microsoft.com/office/drawing/2014/main" val="20000"/>
                    </a:ext>
                  </a:extLst>
                </a:gridCol>
                <a:gridCol w="3250407">
                  <a:extLst>
                    <a:ext uri="{9D8B030D-6E8A-4147-A177-3AD203B41FA5}">
                      <a16:colId xmlns:a16="http://schemas.microsoft.com/office/drawing/2014/main" val="20001"/>
                    </a:ext>
                  </a:extLst>
                </a:gridCol>
              </a:tblGrid>
              <a:tr h="719272">
                <a:tc>
                  <a:txBody>
                    <a:bodyPr/>
                    <a:lstStyle/>
                    <a:p>
                      <a:pPr marL="0" marR="0" lvl="0" indent="0" algn="l" defTabSz="914400" rtl="0" eaLnBrk="1" fontAlgn="base" latinLnBrk="0" hangingPunct="1">
                        <a:lnSpc>
                          <a:spcPct val="100000"/>
                        </a:lnSpc>
                        <a:spcBef>
                          <a:spcPct val="30000"/>
                        </a:spcBef>
                        <a:spcAft>
                          <a:spcPct val="30000"/>
                        </a:spcAft>
                        <a:buClrTx/>
                        <a:buSzTx/>
                        <a:buFontTx/>
                        <a:buNone/>
                      </a:pPr>
                      <a:r>
                        <a:rPr kumimoji="1" lang="zh-CN" altLang="en-US" sz="2000" b="1" i="0" u="none" strike="noStrike" cap="none" normalizeH="0" baseline="0" dirty="0">
                          <a:ln>
                            <a:noFill/>
                          </a:ln>
                          <a:solidFill>
                            <a:srgbClr val="663300"/>
                          </a:solidFill>
                          <a:effectLst/>
                          <a:latin typeface="Arial" panose="020B0604020202020204" pitchFamily="34" charset="0"/>
                          <a:ea typeface="宋体" panose="02010600030101010101" pitchFamily="2" charset="-122"/>
                        </a:rPr>
                        <a:t>酸 </a:t>
                      </a:r>
                      <a:r>
                        <a:rPr kumimoji="1" lang="en-US" altLang="zh-CN" sz="2000" b="1" i="0" u="none" strike="noStrike" cap="none" normalizeH="0" baseline="0" dirty="0">
                          <a:ln>
                            <a:noFill/>
                          </a:ln>
                          <a:solidFill>
                            <a:srgbClr val="663300"/>
                          </a:solidFill>
                          <a:effectLst/>
                          <a:latin typeface="Arial" panose="020B0604020202020204" pitchFamily="34" charset="0"/>
                          <a:ea typeface="宋体" panose="02010600030101010101" pitchFamily="2" charset="-122"/>
                        </a:rPr>
                        <a:t>Acids</a:t>
                      </a:r>
                    </a:p>
                  </a:txBody>
                  <a:tcPr marL="90000" marR="90000" marT="46809" marB="4680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30000"/>
                        </a:spcAft>
                        <a:buClrTx/>
                        <a:buSzTx/>
                        <a:buFontTx/>
                        <a:buNone/>
                      </a:pPr>
                      <a:r>
                        <a:rPr kumimoji="1" lang="zh-CN" altLang="en-US" sz="2000" b="1" i="0" u="none" strike="noStrike" cap="none" normalizeH="0" baseline="0" dirty="0">
                          <a:ln>
                            <a:noFill/>
                          </a:ln>
                          <a:solidFill>
                            <a:srgbClr val="663300"/>
                          </a:solidFill>
                          <a:effectLst/>
                          <a:latin typeface="Arial" panose="020B0604020202020204" pitchFamily="34" charset="0"/>
                          <a:ea typeface="宋体" panose="02010600030101010101" pitchFamily="2" charset="-122"/>
                        </a:rPr>
                        <a:t>来源 </a:t>
                      </a:r>
                      <a:r>
                        <a:rPr kumimoji="1" lang="en-US" altLang="zh-CN" sz="2000" b="1" i="0" u="none" strike="noStrike" cap="none" normalizeH="0" baseline="0" dirty="0">
                          <a:ln>
                            <a:noFill/>
                          </a:ln>
                          <a:solidFill>
                            <a:srgbClr val="663300"/>
                          </a:solidFill>
                          <a:effectLst/>
                          <a:latin typeface="Arial" panose="020B0604020202020204" pitchFamily="34" charset="0"/>
                          <a:ea typeface="宋体" panose="02010600030101010101" pitchFamily="2" charset="-122"/>
                        </a:rPr>
                        <a:t>Source</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1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酒石酸</a:t>
                      </a:r>
                      <a:r>
                        <a:rPr kumimoji="1" lang="zh-CN" altLang="en-US"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a:t>
                      </a:r>
                      <a:r>
                        <a:rPr kumimoji="1" lang="en-US" altLang="zh-CN"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Tartaric Acid</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葡萄 </a:t>
                      </a:r>
                      <a:r>
                        <a:rPr kumimoji="1" lang="zh-CN" altLang="en-US"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a:t>
                      </a:r>
                      <a:r>
                        <a:rPr kumimoji="1" lang="en-US" altLang="zh-CN"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Grapes</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1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柠檬酸</a:t>
                      </a:r>
                      <a:r>
                        <a:rPr kumimoji="1" lang="zh-CN" altLang="en-US"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a:t>
                      </a:r>
                      <a:r>
                        <a:rPr kumimoji="1" lang="en-US" altLang="zh-CN"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Citric Acid</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柠檬</a:t>
                      </a:r>
                      <a:r>
                        <a:rPr kumimoji="1" lang="zh-CN" altLang="en-US"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a:t>
                      </a:r>
                      <a:r>
                        <a:rPr kumimoji="1" lang="en-US" altLang="zh-CN"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Lemons</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1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苹果酸 </a:t>
                      </a:r>
                      <a:r>
                        <a:rPr kumimoji="1" lang="zh-CN" altLang="en-US"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a:t>
                      </a:r>
                      <a:r>
                        <a:rPr kumimoji="1" lang="en-US" altLang="zh-CN" sz="2000" b="1" i="0" u="none" strike="noStrike" cap="none" normalizeH="0" baseline="0" dirty="0" err="1">
                          <a:ln>
                            <a:noFill/>
                          </a:ln>
                          <a:solidFill>
                            <a:schemeClr val="accent2"/>
                          </a:solidFill>
                          <a:effectLst/>
                          <a:latin typeface="Arial" panose="020B0604020202020204" pitchFamily="34" charset="0"/>
                          <a:ea typeface="宋体" panose="02010600030101010101" pitchFamily="2" charset="-122"/>
                        </a:rPr>
                        <a:t>Malic</a:t>
                      </a:r>
                      <a:r>
                        <a:rPr kumimoji="1" lang="en-US" altLang="zh-CN"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Acid</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苹果</a:t>
                      </a:r>
                      <a:r>
                        <a:rPr kumimoji="1" lang="zh-CN" altLang="en-US"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a:t>
                      </a:r>
                      <a:r>
                        <a:rPr kumimoji="1" lang="en-US" altLang="zh-CN"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Apples, </a:t>
                      </a:r>
                      <a:r>
                        <a:rPr kumimoji="1"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梨</a:t>
                      </a:r>
                      <a:r>
                        <a:rPr kumimoji="1" lang="zh-CN" altLang="en-US"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a:t>
                      </a:r>
                      <a:r>
                        <a:rPr kumimoji="1" lang="en-US" altLang="zh-CN"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Pears</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1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乙酸  </a:t>
                      </a:r>
                      <a:r>
                        <a:rPr kumimoji="1" lang="zh-CN" altLang="en-US"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a:t>
                      </a:r>
                      <a:r>
                        <a:rPr kumimoji="1" lang="en-US" altLang="zh-CN" sz="2000" b="1" i="0" u="none" strike="noStrike" cap="none" normalizeH="0" baseline="0" dirty="0" err="1">
                          <a:ln>
                            <a:noFill/>
                          </a:ln>
                          <a:solidFill>
                            <a:schemeClr val="accent2"/>
                          </a:solidFill>
                          <a:effectLst/>
                          <a:latin typeface="Arial" panose="020B0604020202020204" pitchFamily="34" charset="0"/>
                          <a:ea typeface="宋体" panose="02010600030101010101" pitchFamily="2" charset="-122"/>
                        </a:rPr>
                        <a:t>Ethanoic</a:t>
                      </a:r>
                      <a:r>
                        <a:rPr kumimoji="1" lang="en-US" altLang="zh-CN"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Acid</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 醋   </a:t>
                      </a:r>
                      <a:r>
                        <a:rPr kumimoji="1" lang="en-US" altLang="zh-CN"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Vinegar</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17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甲酸 </a:t>
                      </a:r>
                      <a:r>
                        <a:rPr kumimoji="1" lang="zh-CN" altLang="en-US"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a:t>
                      </a:r>
                      <a:r>
                        <a:rPr kumimoji="1" lang="en-US" altLang="zh-CN" sz="2000" b="1" i="0" u="none" strike="noStrike" cap="none" normalizeH="0" baseline="0" dirty="0" err="1">
                          <a:ln>
                            <a:noFill/>
                          </a:ln>
                          <a:solidFill>
                            <a:schemeClr val="accent2"/>
                          </a:solidFill>
                          <a:effectLst/>
                          <a:latin typeface="Arial" panose="020B0604020202020204" pitchFamily="34" charset="0"/>
                          <a:ea typeface="宋体" panose="02010600030101010101" pitchFamily="2" charset="-122"/>
                        </a:rPr>
                        <a:t>Methanoic</a:t>
                      </a:r>
                      <a:r>
                        <a:rPr kumimoji="1" lang="en-US" altLang="zh-CN"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(Formic) Acid</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蚂蚁和蜜蜂的叮咬</a:t>
                      </a:r>
                      <a:endParaRPr kumimoji="1" lang="en-US" altLang="zh-CN"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Ant bites and bee stings</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31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丁酸</a:t>
                      </a:r>
                      <a:r>
                        <a:rPr kumimoji="1" lang="zh-CN" altLang="en-US"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a:t>
                      </a:r>
                      <a:r>
                        <a:rPr kumimoji="1" lang="en-US" altLang="zh-CN" sz="2000" b="1" i="0" u="none" strike="noStrike" cap="none" normalizeH="0" baseline="0" dirty="0" err="1">
                          <a:ln>
                            <a:noFill/>
                          </a:ln>
                          <a:solidFill>
                            <a:schemeClr val="accent2"/>
                          </a:solidFill>
                          <a:effectLst/>
                          <a:latin typeface="Arial" panose="020B0604020202020204" pitchFamily="34" charset="0"/>
                          <a:ea typeface="宋体" panose="02010600030101010101" pitchFamily="2" charset="-122"/>
                        </a:rPr>
                        <a:t>Butanoic</a:t>
                      </a:r>
                      <a:r>
                        <a:rPr kumimoji="1" lang="en-US" altLang="zh-CN"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Acid</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汗液</a:t>
                      </a:r>
                      <a:r>
                        <a:rPr kumimoji="1" lang="zh-CN" altLang="en-US"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 </a:t>
                      </a:r>
                      <a:r>
                        <a:rPr kumimoji="1" lang="en-US" altLang="zh-CN"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Sweat (body </a:t>
                      </a:r>
                      <a:r>
                        <a:rPr kumimoji="1" lang="en-US" altLang="zh-CN" sz="2000" b="1" i="0" u="none" strike="noStrike" cap="none" normalizeH="0" baseline="0" dirty="0" err="1">
                          <a:ln>
                            <a:noFill/>
                          </a:ln>
                          <a:solidFill>
                            <a:schemeClr val="accent2"/>
                          </a:solidFill>
                          <a:effectLst/>
                          <a:latin typeface="Arial" panose="020B0604020202020204" pitchFamily="34" charset="0"/>
                          <a:ea typeface="宋体" panose="02010600030101010101" pitchFamily="2" charset="-122"/>
                        </a:rPr>
                        <a:t>odour</a:t>
                      </a:r>
                      <a:r>
                        <a:rPr kumimoji="1" lang="en-US" altLang="zh-CN" sz="20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3D449556-FD12-4B20-B3EB-6F748DA3037B}" type="datetime11">
              <a:rPr lang="zh-CN" altLang="en-US" smtClean="0"/>
              <a:t>17:48:43</a:t>
            </a:fld>
            <a:endParaRPr lang="en-US" altLang="zh-CN"/>
          </a:p>
        </p:txBody>
      </p:sp>
      <p:sp>
        <p:nvSpPr>
          <p:cNvPr id="10" name="灯片编号占位符 3"/>
          <p:cNvSpPr>
            <a:spLocks noGrp="1"/>
          </p:cNvSpPr>
          <p:nvPr>
            <p:ph type="sldNum" sz="quarter" idx="12"/>
          </p:nvPr>
        </p:nvSpPr>
        <p:spPr/>
        <p:txBody>
          <a:bodyPr/>
          <a:lstStyle/>
          <a:p>
            <a:pPr>
              <a:defRPr/>
            </a:pPr>
            <a:fld id="{EBFF5EEB-85C8-4C36-9815-F3B220353D01}" type="slidenum">
              <a:rPr lang="en-US" altLang="zh-CN"/>
              <a:t>30</a:t>
            </a:fld>
            <a:endParaRPr lang="en-US" altLang="zh-CN"/>
          </a:p>
        </p:txBody>
      </p:sp>
      <p:sp>
        <p:nvSpPr>
          <p:cNvPr id="404482" name="Rectangle 2"/>
          <p:cNvSpPr>
            <a:spLocks noChangeArrowheads="1"/>
          </p:cNvSpPr>
          <p:nvPr/>
        </p:nvSpPr>
        <p:spPr bwMode="auto">
          <a:xfrm>
            <a:off x="250825" y="908720"/>
            <a:ext cx="8763000" cy="9683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lang="en-US" altLang="zh-CN" sz="2400">
                <a:latin typeface="Times New Roman" panose="02020603050405020304" pitchFamily="18" charset="0"/>
                <a:ea typeface="宋体" panose="02010600030101010101" pitchFamily="2" charset="-122"/>
              </a:rPr>
              <a:t>      </a:t>
            </a:r>
            <a:r>
              <a:rPr lang="zh-CN" altLang="en-US" sz="2400">
                <a:latin typeface="Arial" panose="020B0604020202020204" pitchFamily="34" charset="0"/>
                <a:ea typeface="楷体" panose="02010609060101010101" pitchFamily="49" charset="-122"/>
                <a:cs typeface="Arial" panose="020B0604020202020204" pitchFamily="34" charset="0"/>
              </a:rPr>
              <a:t>羧酸不易被还原。但在强还原剂</a:t>
            </a:r>
            <a:r>
              <a:rPr lang="en-US" altLang="zh-CN" sz="2400">
                <a:latin typeface="Arial" panose="020B0604020202020204" pitchFamily="34" charset="0"/>
                <a:ea typeface="楷体" panose="02010609060101010101" pitchFamily="49" charset="-122"/>
                <a:cs typeface="Arial" panose="020B0604020202020204" pitchFamily="34" charset="0"/>
              </a:rPr>
              <a:t>LiAlH</a:t>
            </a:r>
            <a:r>
              <a:rPr lang="en-US" altLang="zh-CN" sz="2400" baseline="-25000">
                <a:latin typeface="Arial" panose="020B0604020202020204" pitchFamily="34" charset="0"/>
                <a:ea typeface="楷体" panose="02010609060101010101" pitchFamily="49" charset="-122"/>
                <a:cs typeface="Arial" panose="020B0604020202020204" pitchFamily="34" charset="0"/>
              </a:rPr>
              <a:t>4</a:t>
            </a:r>
            <a:r>
              <a:rPr lang="zh-CN" altLang="en-US" sz="2400">
                <a:latin typeface="Arial" panose="020B0604020202020204" pitchFamily="34" charset="0"/>
                <a:ea typeface="楷体" panose="02010609060101010101" pitchFamily="49" charset="-122"/>
                <a:cs typeface="Arial" panose="020B0604020202020204" pitchFamily="34" charset="0"/>
              </a:rPr>
              <a:t>作用下，羧基可被还原成羟基，生成相应的</a:t>
            </a:r>
            <a:r>
              <a:rPr lang="en-US" altLang="zh-CN" sz="2400">
                <a:latin typeface="Arial" panose="020B0604020202020204" pitchFamily="34" charset="0"/>
                <a:ea typeface="楷体" panose="02010609060101010101" pitchFamily="49" charset="-122"/>
                <a:cs typeface="Arial" panose="020B0604020202020204" pitchFamily="34" charset="0"/>
              </a:rPr>
              <a:t>1°ROH</a:t>
            </a:r>
            <a:r>
              <a:rPr lang="zh-CN" altLang="en-US" sz="2400">
                <a:latin typeface="Arial" panose="020B0604020202020204" pitchFamily="34" charset="0"/>
                <a:ea typeface="楷体" panose="02010609060101010101" pitchFamily="49" charset="-122"/>
                <a:cs typeface="Arial" panose="020B0604020202020204" pitchFamily="34" charset="0"/>
              </a:rPr>
              <a:t>。</a:t>
            </a:r>
          </a:p>
        </p:txBody>
      </p:sp>
      <p:sp>
        <p:nvSpPr>
          <p:cNvPr id="404484" name="Rectangle 4"/>
          <p:cNvSpPr>
            <a:spLocks noChangeArrowheads="1"/>
          </p:cNvSpPr>
          <p:nvPr/>
        </p:nvSpPr>
        <p:spPr bwMode="auto">
          <a:xfrm>
            <a:off x="323850" y="3212976"/>
            <a:ext cx="8458200" cy="8953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1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       </a:t>
            </a:r>
            <a:r>
              <a:rPr lang="zh-CN" altLang="en-US" sz="2400">
                <a:latin typeface="Arial" panose="020B0604020202020204" pitchFamily="34" charset="0"/>
                <a:ea typeface="楷体" panose="02010609060101010101" pitchFamily="49" charset="-122"/>
                <a:cs typeface="Arial" panose="020B0604020202020204" pitchFamily="34" charset="0"/>
              </a:rPr>
              <a:t>该法不仅产率高，而且不影响</a:t>
            </a:r>
            <a:r>
              <a:rPr lang="en-US" altLang="zh-CN" sz="2400">
                <a:latin typeface="Arial" panose="020B0604020202020204" pitchFamily="34" charset="0"/>
                <a:ea typeface="楷体" panose="02010609060101010101" pitchFamily="49" charset="-122"/>
                <a:cs typeface="Arial" panose="020B0604020202020204" pitchFamily="34" charset="0"/>
              </a:rPr>
              <a:t>C=C</a:t>
            </a:r>
            <a:r>
              <a:rPr lang="zh-CN" altLang="en-US" sz="2400">
                <a:latin typeface="Arial" panose="020B0604020202020204" pitchFamily="34" charset="0"/>
                <a:ea typeface="楷体" panose="02010609060101010101" pitchFamily="49" charset="-122"/>
                <a:cs typeface="Arial" panose="020B0604020202020204" pitchFamily="34" charset="0"/>
              </a:rPr>
              <a:t>和</a:t>
            </a:r>
            <a:r>
              <a:rPr lang="en-US" altLang="zh-CN" sz="2400">
                <a:latin typeface="Arial" panose="020B0604020202020204" pitchFamily="34" charset="0"/>
                <a:ea typeface="楷体" panose="02010609060101010101" pitchFamily="49" charset="-122"/>
                <a:cs typeface="Arial" panose="020B0604020202020204" pitchFamily="34" charset="0"/>
              </a:rPr>
              <a:t>C≡C</a:t>
            </a:r>
            <a:r>
              <a:rPr lang="zh-CN" altLang="en-US" sz="2400">
                <a:latin typeface="Arial" panose="020B0604020202020204" pitchFamily="34" charset="0"/>
                <a:ea typeface="楷体" panose="02010609060101010101" pitchFamily="49" charset="-122"/>
                <a:cs typeface="Arial" panose="020B0604020202020204" pitchFamily="34" charset="0"/>
              </a:rPr>
              <a:t>的存在，可用于不饱和酸的还原。</a:t>
            </a:r>
          </a:p>
        </p:txBody>
      </p:sp>
      <p:sp>
        <p:nvSpPr>
          <p:cNvPr id="404485" name="Rectangle 5"/>
          <p:cNvSpPr>
            <a:spLocks noChangeArrowheads="1"/>
          </p:cNvSpPr>
          <p:nvPr/>
        </p:nvSpPr>
        <p:spPr bwMode="auto">
          <a:xfrm>
            <a:off x="304800" y="4198813"/>
            <a:ext cx="8458200" cy="9683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lang="en-US" altLang="zh-CN" sz="2400">
                <a:latin typeface="Times New Roman" panose="02020603050405020304" pitchFamily="18" charset="0"/>
                <a:ea typeface="宋体" panose="02010600030101010101" pitchFamily="2" charset="-122"/>
              </a:rPr>
              <a:t>       </a:t>
            </a:r>
            <a:r>
              <a:rPr lang="zh-CN" altLang="en-US" sz="2400">
                <a:latin typeface="Arial" panose="020B0604020202020204" pitchFamily="34" charset="0"/>
                <a:ea typeface="楷体" panose="02010609060101010101" pitchFamily="49" charset="-122"/>
                <a:cs typeface="Arial" panose="020B0604020202020204" pitchFamily="34" charset="0"/>
              </a:rPr>
              <a:t>羧酸在高温、高压下也可以催化加氢还原成醇。常用的催化剂为：</a:t>
            </a:r>
            <a:r>
              <a:rPr lang="en-US" altLang="zh-CN" sz="2400">
                <a:latin typeface="Arial" panose="020B0604020202020204" pitchFamily="34" charset="0"/>
                <a:ea typeface="楷体" panose="02010609060101010101" pitchFamily="49" charset="-122"/>
                <a:cs typeface="Arial" panose="020B0604020202020204" pitchFamily="34" charset="0"/>
              </a:rPr>
              <a:t>Cu</a:t>
            </a:r>
            <a:r>
              <a:rPr lang="zh-CN" altLang="en-US" sz="2400">
                <a:latin typeface="Arial" panose="020B0604020202020204" pitchFamily="34" charset="0"/>
                <a:ea typeface="楷体" panose="02010609060101010101" pitchFamily="49" charset="-122"/>
                <a:cs typeface="Arial" panose="020B0604020202020204" pitchFamily="34" charset="0"/>
              </a:rPr>
              <a:t>、</a:t>
            </a:r>
            <a:r>
              <a:rPr lang="en-US" altLang="zh-CN" sz="2400">
                <a:latin typeface="Arial" panose="020B0604020202020204" pitchFamily="34" charset="0"/>
                <a:ea typeface="楷体" panose="02010609060101010101" pitchFamily="49" charset="-122"/>
                <a:cs typeface="Arial" panose="020B0604020202020204" pitchFamily="34" charset="0"/>
              </a:rPr>
              <a:t>Zn</a:t>
            </a:r>
            <a:r>
              <a:rPr lang="zh-CN" altLang="en-US" sz="2400">
                <a:latin typeface="Arial" panose="020B0604020202020204" pitchFamily="34" charset="0"/>
                <a:ea typeface="楷体" panose="02010609060101010101" pitchFamily="49" charset="-122"/>
                <a:cs typeface="Arial" panose="020B0604020202020204" pitchFamily="34" charset="0"/>
              </a:rPr>
              <a:t>或亚铬酸镍。</a:t>
            </a:r>
          </a:p>
        </p:txBody>
      </p:sp>
      <p:graphicFrame>
        <p:nvGraphicFramePr>
          <p:cNvPr id="404491" name="Object 11"/>
          <p:cNvGraphicFramePr>
            <a:graphicFrameLocks noChangeAspect="1"/>
          </p:cNvGraphicFramePr>
          <p:nvPr/>
        </p:nvGraphicFramePr>
        <p:xfrm>
          <a:off x="1979613" y="2204120"/>
          <a:ext cx="4608512" cy="584200"/>
        </p:xfrm>
        <a:graphic>
          <a:graphicData uri="http://schemas.openxmlformats.org/presentationml/2006/ole">
            <mc:AlternateContent xmlns:mc="http://schemas.openxmlformats.org/markup-compatibility/2006">
              <mc:Choice xmlns:v="urn:schemas-microsoft-com:vml" Requires="v">
                <p:oleObj spid="_x0000_s28796" name="CS ChemDraw Drawing" r:id="rId3" imgW="4686300" imgH="609600" progId="ChemDraw.Document.6.0">
                  <p:embed/>
                </p:oleObj>
              </mc:Choice>
              <mc:Fallback>
                <p:oleObj name="CS ChemDraw Drawing" r:id="rId3" imgW="4686300" imgH="609600" progId="ChemDraw.Document.6.0">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204120"/>
                        <a:ext cx="4608512" cy="584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4492" name="Object 12"/>
          <p:cNvGraphicFramePr>
            <a:graphicFrameLocks noChangeAspect="1"/>
          </p:cNvGraphicFramePr>
          <p:nvPr/>
        </p:nvGraphicFramePr>
        <p:xfrm>
          <a:off x="2268538" y="5229101"/>
          <a:ext cx="4032250" cy="906462"/>
        </p:xfrm>
        <a:graphic>
          <a:graphicData uri="http://schemas.openxmlformats.org/presentationml/2006/ole">
            <mc:AlternateContent xmlns:mc="http://schemas.openxmlformats.org/markup-compatibility/2006">
              <mc:Choice xmlns:v="urn:schemas-microsoft-com:vml" Requires="v">
                <p:oleObj spid="_x0000_s28797" name="CS ChemDraw Drawing" r:id="rId5" imgW="4025900" imgH="914400" progId="ChemDraw.Document.6.0">
                  <p:embed/>
                </p:oleObj>
              </mc:Choice>
              <mc:Fallback>
                <p:oleObj name="CS ChemDraw Drawing" r:id="rId5" imgW="4025900" imgH="914400" progId="ChemDraw.Document.6.0">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5229101"/>
                        <a:ext cx="4032250" cy="90646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04482"/>
                                        </p:tgtEl>
                                        <p:attrNameLst>
                                          <p:attrName>style.visibility</p:attrName>
                                        </p:attrNameLst>
                                      </p:cBhvr>
                                      <p:to>
                                        <p:strVal val="visible"/>
                                      </p:to>
                                    </p:set>
                                    <p:animEffect transition="in" filter="slide(fromBottom)">
                                      <p:cBhvr>
                                        <p:cTn id="7" dur="500"/>
                                        <p:tgtEl>
                                          <p:spTgt spid="404482"/>
                                        </p:tgtEl>
                                      </p:cBhvr>
                                    </p:animEffect>
                                  </p:childTnLst>
                                </p:cTn>
                              </p:par>
                              <p:par>
                                <p:cTn id="8" presetID="12" presetClass="entr" presetSubtype="4" fill="hold" nodeType="withEffect">
                                  <p:stCondLst>
                                    <p:cond delay="0"/>
                                  </p:stCondLst>
                                  <p:childTnLst>
                                    <p:set>
                                      <p:cBhvr>
                                        <p:cTn id="9" dur="1" fill="hold">
                                          <p:stCondLst>
                                            <p:cond delay="0"/>
                                          </p:stCondLst>
                                        </p:cTn>
                                        <p:tgtEl>
                                          <p:spTgt spid="404491"/>
                                        </p:tgtEl>
                                        <p:attrNameLst>
                                          <p:attrName>style.visibility</p:attrName>
                                        </p:attrNameLst>
                                      </p:cBhvr>
                                      <p:to>
                                        <p:strVal val="visible"/>
                                      </p:to>
                                    </p:set>
                                    <p:animEffect transition="in" filter="slide(fromBottom)">
                                      <p:cBhvr>
                                        <p:cTn id="10" dur="500"/>
                                        <p:tgtEl>
                                          <p:spTgt spid="404491"/>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04484"/>
                                        </p:tgtEl>
                                        <p:attrNameLst>
                                          <p:attrName>style.visibility</p:attrName>
                                        </p:attrNameLst>
                                      </p:cBhvr>
                                      <p:to>
                                        <p:strVal val="visible"/>
                                      </p:to>
                                    </p:set>
                                    <p:animEffect transition="in" filter="slide(fromBottom)">
                                      <p:cBhvr>
                                        <p:cTn id="15" dur="500"/>
                                        <p:tgtEl>
                                          <p:spTgt spid="404484"/>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04485"/>
                                        </p:tgtEl>
                                        <p:attrNameLst>
                                          <p:attrName>style.visibility</p:attrName>
                                        </p:attrNameLst>
                                      </p:cBhvr>
                                      <p:to>
                                        <p:strVal val="visible"/>
                                      </p:to>
                                    </p:set>
                                    <p:animEffect transition="in" filter="slide(fromBottom)">
                                      <p:cBhvr>
                                        <p:cTn id="20" dur="500"/>
                                        <p:tgtEl>
                                          <p:spTgt spid="404485"/>
                                        </p:tgtEl>
                                      </p:cBhvr>
                                    </p:animEffect>
                                  </p:childTnLst>
                                </p:cTn>
                              </p:par>
                              <p:par>
                                <p:cTn id="21" presetID="12" presetClass="entr" presetSubtype="4" fill="hold" nodeType="withEffect">
                                  <p:stCondLst>
                                    <p:cond delay="0"/>
                                  </p:stCondLst>
                                  <p:childTnLst>
                                    <p:set>
                                      <p:cBhvr>
                                        <p:cTn id="22" dur="1" fill="hold">
                                          <p:stCondLst>
                                            <p:cond delay="0"/>
                                          </p:stCondLst>
                                        </p:cTn>
                                        <p:tgtEl>
                                          <p:spTgt spid="404492"/>
                                        </p:tgtEl>
                                        <p:attrNameLst>
                                          <p:attrName>style.visibility</p:attrName>
                                        </p:attrNameLst>
                                      </p:cBhvr>
                                      <p:to>
                                        <p:strVal val="visible"/>
                                      </p:to>
                                    </p:set>
                                    <p:animEffect transition="in" filter="slide(fromBottom)">
                                      <p:cBhvr>
                                        <p:cTn id="23" dur="500"/>
                                        <p:tgtEl>
                                          <p:spTgt spid="404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p:bldP spid="404484" grpId="0"/>
      <p:bldP spid="40448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D671A2DD-57FD-4705-9FC3-0020C8DA8794}" type="datetime11">
              <a:rPr lang="zh-CN" altLang="en-US" smtClean="0"/>
              <a:t>17:48:43</a:t>
            </a:fld>
            <a:endParaRPr lang="en-US" altLang="zh-CN"/>
          </a:p>
        </p:txBody>
      </p:sp>
      <p:sp>
        <p:nvSpPr>
          <p:cNvPr id="11" name="灯片编号占位符 3"/>
          <p:cNvSpPr>
            <a:spLocks noGrp="1"/>
          </p:cNvSpPr>
          <p:nvPr>
            <p:ph type="sldNum" sz="quarter" idx="12"/>
          </p:nvPr>
        </p:nvSpPr>
        <p:spPr/>
        <p:txBody>
          <a:bodyPr/>
          <a:lstStyle/>
          <a:p>
            <a:pPr>
              <a:defRPr/>
            </a:pPr>
            <a:fld id="{E7E732BD-ADF4-40A2-9C40-38B62DE8711D}" type="slidenum">
              <a:rPr lang="en-US" altLang="zh-CN"/>
              <a:t>31</a:t>
            </a:fld>
            <a:endParaRPr lang="en-US" altLang="zh-CN"/>
          </a:p>
        </p:txBody>
      </p:sp>
      <p:sp>
        <p:nvSpPr>
          <p:cNvPr id="407556" name="Rectangle 4"/>
          <p:cNvSpPr>
            <a:spLocks noChangeArrowheads="1"/>
          </p:cNvSpPr>
          <p:nvPr/>
        </p:nvSpPr>
        <p:spPr bwMode="auto">
          <a:xfrm>
            <a:off x="323850" y="188913"/>
            <a:ext cx="4319588" cy="51911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a:latin typeface="Times New Roman" panose="02020603050405020304" pitchFamily="18" charset="0"/>
                <a:ea typeface="楷体" panose="02010609060101010101" pitchFamily="49" charset="-122"/>
                <a:cs typeface="Arial" panose="020B0604020202020204" pitchFamily="34" charset="0"/>
              </a:rPr>
              <a:t>四、羧酸的来源和制备</a:t>
            </a:r>
          </a:p>
        </p:txBody>
      </p:sp>
      <p:sp>
        <p:nvSpPr>
          <p:cNvPr id="407557" name="Rectangle 5"/>
          <p:cNvSpPr>
            <a:spLocks noChangeArrowheads="1"/>
          </p:cNvSpPr>
          <p:nvPr/>
        </p:nvSpPr>
        <p:spPr bwMode="auto">
          <a:xfrm>
            <a:off x="468313" y="908050"/>
            <a:ext cx="8207375" cy="11874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Times New Roman" panose="02020603050405020304" pitchFamily="18" charset="0"/>
                <a:ea typeface="宋体" panose="02010600030101010101" pitchFamily="2" charset="-122"/>
              </a:rPr>
              <a:t>       </a:t>
            </a:r>
            <a:r>
              <a:rPr lang="zh-CN" altLang="en-US" sz="2400">
                <a:latin typeface="Arial" panose="020B0604020202020204" pitchFamily="34" charset="0"/>
                <a:ea typeface="楷体" panose="02010609060101010101" pitchFamily="49" charset="-122"/>
                <a:cs typeface="Arial" panose="020B0604020202020204" pitchFamily="34" charset="0"/>
              </a:rPr>
              <a:t>来源： 羧酸广泛存在于自然界中，常见的羧酸几乎都有俗名。自然界的羧酸大都以酯的形式存在于油、脂、蜡中。油、脂、蜡水解后可以得到多种羧酸的混合物。</a:t>
            </a:r>
          </a:p>
        </p:txBody>
      </p:sp>
      <p:sp>
        <p:nvSpPr>
          <p:cNvPr id="407560" name="Rectangle 8"/>
          <p:cNvSpPr>
            <a:spLocks noChangeArrowheads="1"/>
          </p:cNvSpPr>
          <p:nvPr/>
        </p:nvSpPr>
        <p:spPr bwMode="auto">
          <a:xfrm>
            <a:off x="539750" y="2133600"/>
            <a:ext cx="1681163"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1</a:t>
            </a:r>
            <a:r>
              <a:rPr kumimoji="0" lang="zh-CN" altLang="en-US" sz="2400">
                <a:latin typeface="Arial" panose="020B0604020202020204" pitchFamily="34" charset="0"/>
                <a:ea typeface="楷体" panose="02010609060101010101" pitchFamily="49" charset="-122"/>
                <a:cs typeface="Arial" panose="020B0604020202020204" pitchFamily="34" charset="0"/>
              </a:rPr>
              <a:t>、氧化法</a:t>
            </a:r>
          </a:p>
        </p:txBody>
      </p:sp>
      <p:sp>
        <p:nvSpPr>
          <p:cNvPr id="407561" name="Rectangle 9"/>
          <p:cNvSpPr>
            <a:spLocks noChangeArrowheads="1"/>
          </p:cNvSpPr>
          <p:nvPr/>
        </p:nvSpPr>
        <p:spPr bwMode="auto">
          <a:xfrm>
            <a:off x="468313" y="2492375"/>
            <a:ext cx="23749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solidFill>
                  <a:srgbClr val="0000FF"/>
                </a:solidFill>
                <a:latin typeface="Arial" panose="020B0604020202020204" pitchFamily="34" charset="0"/>
                <a:ea typeface="楷体" panose="02010609060101010101" pitchFamily="49" charset="-122"/>
                <a:cs typeface="Arial" panose="020B0604020202020204" pitchFamily="34" charset="0"/>
              </a:rPr>
              <a:t>(1) </a:t>
            </a:r>
            <a:r>
              <a:rPr kumimoji="0" lang="zh-CN" altLang="en-US" sz="2400">
                <a:solidFill>
                  <a:srgbClr val="0000FF"/>
                </a:solidFill>
                <a:latin typeface="Arial" panose="020B0604020202020204" pitchFamily="34" charset="0"/>
                <a:ea typeface="楷体" panose="02010609060101010101" pitchFamily="49" charset="-122"/>
                <a:cs typeface="Arial" panose="020B0604020202020204" pitchFamily="34" charset="0"/>
              </a:rPr>
              <a:t>烃的氧化</a:t>
            </a:r>
          </a:p>
        </p:txBody>
      </p:sp>
      <p:graphicFrame>
        <p:nvGraphicFramePr>
          <p:cNvPr id="407562" name="Object 10"/>
          <p:cNvGraphicFramePr>
            <a:graphicFrameLocks noChangeAspect="1"/>
          </p:cNvGraphicFramePr>
          <p:nvPr/>
        </p:nvGraphicFramePr>
        <p:xfrm>
          <a:off x="1331913" y="2924175"/>
          <a:ext cx="6624637" cy="650875"/>
        </p:xfrm>
        <a:graphic>
          <a:graphicData uri="http://schemas.openxmlformats.org/presentationml/2006/ole">
            <mc:AlternateContent xmlns:mc="http://schemas.openxmlformats.org/markup-compatibility/2006">
              <mc:Choice xmlns:v="urn:schemas-microsoft-com:vml" Requires="v">
                <p:oleObj spid="_x0000_s29877" name="CS ChemDraw Drawing" r:id="rId3" imgW="6959600" imgH="698500" progId="ChemDraw.Document.6.0">
                  <p:embed/>
                </p:oleObj>
              </mc:Choice>
              <mc:Fallback>
                <p:oleObj name="CS ChemDraw Drawing" r:id="rId3" imgW="6959600" imgH="698500" progId="ChemDraw.Document.6.0">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924175"/>
                        <a:ext cx="6624637" cy="6508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7563" name="Object 11"/>
          <p:cNvGraphicFramePr>
            <a:graphicFrameLocks noChangeAspect="1"/>
          </p:cNvGraphicFramePr>
          <p:nvPr/>
        </p:nvGraphicFramePr>
        <p:xfrm>
          <a:off x="1187450" y="3644900"/>
          <a:ext cx="7416800" cy="1482725"/>
        </p:xfrm>
        <a:graphic>
          <a:graphicData uri="http://schemas.openxmlformats.org/presentationml/2006/ole">
            <mc:AlternateContent xmlns:mc="http://schemas.openxmlformats.org/markup-compatibility/2006">
              <mc:Choice xmlns:v="urn:schemas-microsoft-com:vml" Requires="v">
                <p:oleObj spid="_x0000_s29878" name="CS ChemDraw Drawing" r:id="rId5" imgW="8064500" imgH="1625600" progId="ChemDraw.Document.6.0">
                  <p:embed/>
                </p:oleObj>
              </mc:Choice>
              <mc:Fallback>
                <p:oleObj name="CS ChemDraw Drawing" r:id="rId5" imgW="8064500" imgH="1625600" progId="ChemDraw.Document.6.0">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644900"/>
                        <a:ext cx="7416800" cy="14827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7564" name="Object 12"/>
          <p:cNvGraphicFramePr>
            <a:graphicFrameLocks noChangeAspect="1"/>
          </p:cNvGraphicFramePr>
          <p:nvPr/>
        </p:nvGraphicFramePr>
        <p:xfrm>
          <a:off x="2268538" y="5500688"/>
          <a:ext cx="5040312" cy="1241425"/>
        </p:xfrm>
        <a:graphic>
          <a:graphicData uri="http://schemas.openxmlformats.org/presentationml/2006/ole">
            <mc:AlternateContent xmlns:mc="http://schemas.openxmlformats.org/markup-compatibility/2006">
              <mc:Choice xmlns:v="urn:schemas-microsoft-com:vml" Requires="v">
                <p:oleObj spid="_x0000_s29879" name="CS ChemDraw Drawing" r:id="rId7" imgW="5676900" imgH="1409700" progId="ChemDraw.Document.6.0">
                  <p:embed/>
                </p:oleObj>
              </mc:Choice>
              <mc:Fallback>
                <p:oleObj name="CS ChemDraw Drawing" r:id="rId7" imgW="5676900" imgH="1409700" progId="ChemDraw.Document.6.0">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5500688"/>
                        <a:ext cx="5040312" cy="12414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07556"/>
                                        </p:tgtEl>
                                        <p:attrNameLst>
                                          <p:attrName>style.visibility</p:attrName>
                                        </p:attrNameLst>
                                      </p:cBhvr>
                                      <p:to>
                                        <p:strVal val="visible"/>
                                      </p:to>
                                    </p:set>
                                    <p:animEffect transition="in" filter="slide(fromBottom)">
                                      <p:cBhvr>
                                        <p:cTn id="7" dur="500"/>
                                        <p:tgtEl>
                                          <p:spTgt spid="40755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07557"/>
                                        </p:tgtEl>
                                        <p:attrNameLst>
                                          <p:attrName>style.visibility</p:attrName>
                                        </p:attrNameLst>
                                      </p:cBhvr>
                                      <p:to>
                                        <p:strVal val="visible"/>
                                      </p:to>
                                    </p:set>
                                    <p:animEffect transition="in" filter="slide(fromBottom)">
                                      <p:cBhvr>
                                        <p:cTn id="12" dur="500"/>
                                        <p:tgtEl>
                                          <p:spTgt spid="40755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07560">
                                            <p:txEl>
                                              <p:pRg st="0" end="0"/>
                                            </p:txEl>
                                          </p:spTgt>
                                        </p:tgtEl>
                                        <p:attrNameLst>
                                          <p:attrName>style.visibility</p:attrName>
                                        </p:attrNameLst>
                                      </p:cBhvr>
                                      <p:to>
                                        <p:strVal val="visible"/>
                                      </p:to>
                                    </p:set>
                                    <p:animEffect transition="in" filter="slide(fromBottom)">
                                      <p:cBhvr>
                                        <p:cTn id="17" dur="500"/>
                                        <p:tgtEl>
                                          <p:spTgt spid="4075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07561"/>
                                        </p:tgtEl>
                                        <p:attrNameLst>
                                          <p:attrName>style.visibility</p:attrName>
                                        </p:attrNameLst>
                                      </p:cBhvr>
                                      <p:to>
                                        <p:strVal val="visible"/>
                                      </p:to>
                                    </p:set>
                                    <p:animEffect transition="in" filter="slide(fromBottom)">
                                      <p:cBhvr>
                                        <p:cTn id="22" dur="500"/>
                                        <p:tgtEl>
                                          <p:spTgt spid="40756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407562"/>
                                        </p:tgtEl>
                                        <p:attrNameLst>
                                          <p:attrName>style.visibility</p:attrName>
                                        </p:attrNameLst>
                                      </p:cBhvr>
                                      <p:to>
                                        <p:strVal val="visible"/>
                                      </p:to>
                                    </p:set>
                                    <p:animEffect transition="in" filter="slide(fromBottom)">
                                      <p:cBhvr>
                                        <p:cTn id="27" dur="500"/>
                                        <p:tgtEl>
                                          <p:spTgt spid="40756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407563"/>
                                        </p:tgtEl>
                                        <p:attrNameLst>
                                          <p:attrName>style.visibility</p:attrName>
                                        </p:attrNameLst>
                                      </p:cBhvr>
                                      <p:to>
                                        <p:strVal val="visible"/>
                                      </p:to>
                                    </p:set>
                                    <p:animEffect transition="in" filter="slide(fromBottom)">
                                      <p:cBhvr>
                                        <p:cTn id="32" dur="500"/>
                                        <p:tgtEl>
                                          <p:spTgt spid="40756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07564"/>
                                        </p:tgtEl>
                                        <p:attrNameLst>
                                          <p:attrName>style.visibility</p:attrName>
                                        </p:attrNameLst>
                                      </p:cBhvr>
                                      <p:to>
                                        <p:strVal val="visible"/>
                                      </p:to>
                                    </p:set>
                                    <p:animEffect transition="in" filter="slide(fromBottom)">
                                      <p:cBhvr>
                                        <p:cTn id="37" dur="500"/>
                                        <p:tgtEl>
                                          <p:spTgt spid="407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6" grpId="0"/>
      <p:bldP spid="407557" grpId="0"/>
      <p:bldP spid="4075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93643977-B371-4B0A-B7F3-4E1BE19DC3D0}" type="datetime11">
              <a:rPr lang="zh-CN" altLang="en-US" smtClean="0"/>
              <a:t>17:48:43</a:t>
            </a:fld>
            <a:endParaRPr lang="en-US" altLang="zh-CN"/>
          </a:p>
        </p:txBody>
      </p:sp>
      <p:sp>
        <p:nvSpPr>
          <p:cNvPr id="10" name="灯片编号占位符 3"/>
          <p:cNvSpPr>
            <a:spLocks noGrp="1"/>
          </p:cNvSpPr>
          <p:nvPr>
            <p:ph type="sldNum" sz="quarter" idx="12"/>
          </p:nvPr>
        </p:nvSpPr>
        <p:spPr/>
        <p:txBody>
          <a:bodyPr/>
          <a:lstStyle/>
          <a:p>
            <a:pPr>
              <a:defRPr/>
            </a:pPr>
            <a:fld id="{6EA636B4-5AB6-4EB9-8D40-5BE66AD28EBD}" type="slidenum">
              <a:rPr lang="en-US" altLang="zh-CN"/>
              <a:t>32</a:t>
            </a:fld>
            <a:endParaRPr lang="en-US" altLang="zh-CN"/>
          </a:p>
        </p:txBody>
      </p:sp>
      <p:sp>
        <p:nvSpPr>
          <p:cNvPr id="30724" name="Rectangle 2"/>
          <p:cNvSpPr>
            <a:spLocks noChangeArrowheads="1"/>
          </p:cNvSpPr>
          <p:nvPr/>
        </p:nvSpPr>
        <p:spPr bwMode="auto">
          <a:xfrm>
            <a:off x="685800" y="457200"/>
            <a:ext cx="7696200" cy="5191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228600">
              <a:lnSpc>
                <a:spcPct val="90000"/>
              </a:lnSpc>
              <a:spcBef>
                <a:spcPts val="1000"/>
              </a:spcBef>
              <a:buFont typeface="Arial" panose="020B0604020202020204" pitchFamily="34" charset="0"/>
              <a:buChar char="•"/>
              <a:tabLst>
                <a:tab pos="228600" algn="l"/>
                <a:tab pos="504825" algn="l"/>
              </a:tabLst>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tabLst>
                <a:tab pos="228600" algn="l"/>
                <a:tab pos="504825" algn="l"/>
              </a:tabLst>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tabLst>
                <a:tab pos="228600" algn="l"/>
                <a:tab pos="504825" algn="l"/>
              </a:tabLst>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tabLst>
                <a:tab pos="228600" algn="l"/>
                <a:tab pos="504825" algn="l"/>
              </a:tabLst>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tabLst>
                <a:tab pos="228600" algn="l"/>
                <a:tab pos="504825" algn="l"/>
              </a:tabLst>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tabLst>
                <a:tab pos="228600" algn="l"/>
                <a:tab pos="504825" algn="l"/>
              </a:tabLst>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tabLst>
                <a:tab pos="228600" algn="l"/>
                <a:tab pos="504825" algn="l"/>
              </a:tabLst>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tabLst>
                <a:tab pos="228600" algn="l"/>
                <a:tab pos="504825" algn="l"/>
              </a:tabLst>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tabLst>
                <a:tab pos="228600" algn="l"/>
                <a:tab pos="504825" algn="l"/>
              </a:tabLst>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408581" name="Rectangle 5"/>
          <p:cNvSpPr>
            <a:spLocks noChangeArrowheads="1"/>
          </p:cNvSpPr>
          <p:nvPr/>
        </p:nvSpPr>
        <p:spPr bwMode="auto">
          <a:xfrm>
            <a:off x="755650" y="333375"/>
            <a:ext cx="626427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(2) </a:t>
            </a:r>
            <a:r>
              <a:rPr lang="zh-CN" altLang="en-US" sz="2400">
                <a:latin typeface="Arial" panose="020B0604020202020204" pitchFamily="34" charset="0"/>
                <a:ea typeface="楷体" panose="02010609060101010101" pitchFamily="49" charset="-122"/>
                <a:cs typeface="Arial" panose="020B0604020202020204" pitchFamily="34" charset="0"/>
              </a:rPr>
              <a:t>伯醇或醛的氧化</a:t>
            </a:r>
            <a:r>
              <a:rPr lang="en-US" altLang="zh-CN" sz="2400">
                <a:latin typeface="Arial" panose="020B0604020202020204" pitchFamily="34" charset="0"/>
                <a:ea typeface="楷体" panose="02010609060101010101" pitchFamily="49" charset="-122"/>
                <a:cs typeface="Arial" panose="020B0604020202020204" pitchFamily="34" charset="0"/>
              </a:rPr>
              <a:t>——</a:t>
            </a:r>
            <a:r>
              <a:rPr lang="zh-CN" altLang="en-US" sz="2400">
                <a:solidFill>
                  <a:srgbClr val="CC6600"/>
                </a:solidFill>
                <a:latin typeface="Arial" panose="020B0604020202020204" pitchFamily="34" charset="0"/>
                <a:ea typeface="楷体" panose="02010609060101010101" pitchFamily="49" charset="-122"/>
                <a:cs typeface="Arial" panose="020B0604020202020204" pitchFamily="34" charset="0"/>
              </a:rPr>
              <a:t>制备同碳数的羧酸</a:t>
            </a:r>
          </a:p>
        </p:txBody>
      </p:sp>
      <p:sp>
        <p:nvSpPr>
          <p:cNvPr id="408583" name="Rectangle 7"/>
          <p:cNvSpPr>
            <a:spLocks noChangeArrowheads="1"/>
          </p:cNvSpPr>
          <p:nvPr/>
        </p:nvSpPr>
        <p:spPr bwMode="auto">
          <a:xfrm>
            <a:off x="900113" y="3644900"/>
            <a:ext cx="684053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(3) </a:t>
            </a:r>
            <a:r>
              <a:rPr lang="zh-CN" altLang="en-US" sz="2400">
                <a:latin typeface="Arial" panose="020B0604020202020204" pitchFamily="34" charset="0"/>
                <a:ea typeface="楷体" panose="02010609060101010101" pitchFamily="49" charset="-122"/>
                <a:cs typeface="Arial" panose="020B0604020202020204" pitchFamily="34" charset="0"/>
              </a:rPr>
              <a:t>甲基酮氧化</a:t>
            </a:r>
            <a:r>
              <a:rPr lang="en-US" altLang="zh-CN" sz="2400">
                <a:latin typeface="Arial" panose="020B0604020202020204" pitchFamily="34" charset="0"/>
                <a:ea typeface="楷体" panose="02010609060101010101" pitchFamily="49" charset="-122"/>
                <a:cs typeface="Arial" panose="020B0604020202020204" pitchFamily="34" charset="0"/>
              </a:rPr>
              <a:t>——</a:t>
            </a:r>
            <a:r>
              <a:rPr lang="zh-CN" altLang="en-US" sz="2400">
                <a:solidFill>
                  <a:srgbClr val="CC6600"/>
                </a:solidFill>
                <a:latin typeface="Arial" panose="020B0604020202020204" pitchFamily="34" charset="0"/>
                <a:ea typeface="楷体" panose="02010609060101010101" pitchFamily="49" charset="-122"/>
                <a:cs typeface="Arial" panose="020B0604020202020204" pitchFamily="34" charset="0"/>
              </a:rPr>
              <a:t>制备减少一个碳原子的羧酸</a:t>
            </a:r>
          </a:p>
        </p:txBody>
      </p:sp>
      <p:graphicFrame>
        <p:nvGraphicFramePr>
          <p:cNvPr id="408588" name="Object 12"/>
          <p:cNvGraphicFramePr>
            <a:graphicFrameLocks noChangeAspect="1"/>
          </p:cNvGraphicFramePr>
          <p:nvPr/>
        </p:nvGraphicFramePr>
        <p:xfrm>
          <a:off x="1403350" y="1196975"/>
          <a:ext cx="5689600" cy="757238"/>
        </p:xfrm>
        <a:graphic>
          <a:graphicData uri="http://schemas.openxmlformats.org/presentationml/2006/ole">
            <mc:AlternateContent xmlns:mc="http://schemas.openxmlformats.org/markup-compatibility/2006">
              <mc:Choice xmlns:v="urn:schemas-microsoft-com:vml" Requires="v">
                <p:oleObj spid="_x0000_s30903" name="CS ChemDraw Drawing" r:id="rId3" imgW="6299200" imgH="838200" progId="ChemDraw.Document.6.0">
                  <p:embed/>
                </p:oleObj>
              </mc:Choice>
              <mc:Fallback>
                <p:oleObj name="CS ChemDraw Drawing" r:id="rId3" imgW="6299200" imgH="838200" progId="ChemDraw.Document.6.0">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196975"/>
                        <a:ext cx="5689600" cy="75723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8590" name="Object 14"/>
          <p:cNvGraphicFramePr>
            <a:graphicFrameLocks noChangeAspect="1"/>
          </p:cNvGraphicFramePr>
          <p:nvPr/>
        </p:nvGraphicFramePr>
        <p:xfrm>
          <a:off x="1403350" y="4797425"/>
          <a:ext cx="5759450" cy="746125"/>
        </p:xfrm>
        <a:graphic>
          <a:graphicData uri="http://schemas.openxmlformats.org/presentationml/2006/ole">
            <mc:AlternateContent xmlns:mc="http://schemas.openxmlformats.org/markup-compatibility/2006">
              <mc:Choice xmlns:v="urn:schemas-microsoft-com:vml" Requires="v">
                <p:oleObj spid="_x0000_s30904" name="CS ChemDraw Drawing" r:id="rId5" imgW="6019800" imgH="787400" progId="ChemDraw.Document.6.0">
                  <p:embed/>
                </p:oleObj>
              </mc:Choice>
              <mc:Fallback>
                <p:oleObj name="CS ChemDraw Drawing" r:id="rId5" imgW="6019800" imgH="787400" progId="ChemDraw.Document.6.0">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797425"/>
                        <a:ext cx="5759450" cy="7461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1"/>
          <p:cNvGraphicFramePr>
            <a:graphicFrameLocks noChangeAspect="1"/>
          </p:cNvGraphicFramePr>
          <p:nvPr/>
        </p:nvGraphicFramePr>
        <p:xfrm>
          <a:off x="1620043" y="2193925"/>
          <a:ext cx="5903913" cy="755650"/>
        </p:xfrm>
        <a:graphic>
          <a:graphicData uri="http://schemas.openxmlformats.org/presentationml/2006/ole">
            <mc:AlternateContent xmlns:mc="http://schemas.openxmlformats.org/markup-compatibility/2006">
              <mc:Choice xmlns:v="urn:schemas-microsoft-com:vml" Requires="v">
                <p:oleObj spid="_x0000_s30905" name="CS ChemDraw Drawing" r:id="rId7" imgW="2223135" imgH="295910" progId="ChemDraw.Document.6.0">
                  <p:embed/>
                </p:oleObj>
              </mc:Choice>
              <mc:Fallback>
                <p:oleObj name="CS ChemDraw Drawing" r:id="rId7" imgW="2223135" imgH="295910" progId="ChemDraw.Document.6.0">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0043" y="2193925"/>
                        <a:ext cx="5903913"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08581"/>
                                        </p:tgtEl>
                                        <p:attrNameLst>
                                          <p:attrName>style.visibility</p:attrName>
                                        </p:attrNameLst>
                                      </p:cBhvr>
                                      <p:to>
                                        <p:strVal val="visible"/>
                                      </p:to>
                                    </p:set>
                                    <p:animEffect transition="in" filter="slide(fromBottom)">
                                      <p:cBhvr>
                                        <p:cTn id="7" dur="500"/>
                                        <p:tgtEl>
                                          <p:spTgt spid="40858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08588"/>
                                        </p:tgtEl>
                                        <p:attrNameLst>
                                          <p:attrName>style.visibility</p:attrName>
                                        </p:attrNameLst>
                                      </p:cBhvr>
                                      <p:to>
                                        <p:strVal val="visible"/>
                                      </p:to>
                                    </p:set>
                                    <p:animEffect transition="in" filter="slide(fromBottom)">
                                      <p:cBhvr>
                                        <p:cTn id="12" dur="500"/>
                                        <p:tgtEl>
                                          <p:spTgt spid="40858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08583"/>
                                        </p:tgtEl>
                                        <p:attrNameLst>
                                          <p:attrName>style.visibility</p:attrName>
                                        </p:attrNameLst>
                                      </p:cBhvr>
                                      <p:to>
                                        <p:strVal val="visible"/>
                                      </p:to>
                                    </p:set>
                                    <p:animEffect transition="in" filter="slide(fromBottom)">
                                      <p:cBhvr>
                                        <p:cTn id="17" dur="500"/>
                                        <p:tgtEl>
                                          <p:spTgt spid="408583"/>
                                        </p:tgtEl>
                                      </p:cBhvr>
                                    </p:animEffect>
                                  </p:childTnLst>
                                </p:cTn>
                              </p:par>
                              <p:par>
                                <p:cTn id="18" presetID="12" presetClass="entr" presetSubtype="4" fill="hold" nodeType="withEffect">
                                  <p:stCondLst>
                                    <p:cond delay="0"/>
                                  </p:stCondLst>
                                  <p:childTnLst>
                                    <p:set>
                                      <p:cBhvr>
                                        <p:cTn id="19" dur="1" fill="hold">
                                          <p:stCondLst>
                                            <p:cond delay="0"/>
                                          </p:stCondLst>
                                        </p:cTn>
                                        <p:tgtEl>
                                          <p:spTgt spid="408590"/>
                                        </p:tgtEl>
                                        <p:attrNameLst>
                                          <p:attrName>style.visibility</p:attrName>
                                        </p:attrNameLst>
                                      </p:cBhvr>
                                      <p:to>
                                        <p:strVal val="visible"/>
                                      </p:to>
                                    </p:set>
                                    <p:animEffect transition="in" filter="slide(fromBottom)">
                                      <p:cBhvr>
                                        <p:cTn id="20" dur="500"/>
                                        <p:tgtEl>
                                          <p:spTgt spid="408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1" grpId="0"/>
      <p:bldP spid="40858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B70D2FA6-6C3D-4D97-8A77-55C79B8187C5}" type="datetime11">
              <a:rPr lang="zh-CN" altLang="en-US" smtClean="0"/>
              <a:t>17:48:43</a:t>
            </a:fld>
            <a:endParaRPr lang="en-US" altLang="zh-CN"/>
          </a:p>
        </p:txBody>
      </p:sp>
      <p:sp>
        <p:nvSpPr>
          <p:cNvPr id="13" name="灯片编号占位符 3"/>
          <p:cNvSpPr>
            <a:spLocks noGrp="1"/>
          </p:cNvSpPr>
          <p:nvPr>
            <p:ph type="sldNum" sz="quarter" idx="12"/>
          </p:nvPr>
        </p:nvSpPr>
        <p:spPr/>
        <p:txBody>
          <a:bodyPr/>
          <a:lstStyle/>
          <a:p>
            <a:pPr>
              <a:defRPr/>
            </a:pPr>
            <a:fld id="{29962104-9047-4149-B076-FA43F17B504B}" type="slidenum">
              <a:rPr lang="en-US" altLang="zh-CN"/>
              <a:t>33</a:t>
            </a:fld>
            <a:endParaRPr lang="en-US" altLang="zh-CN"/>
          </a:p>
        </p:txBody>
      </p:sp>
      <p:sp>
        <p:nvSpPr>
          <p:cNvPr id="409607" name="Rectangle 7"/>
          <p:cNvSpPr>
            <a:spLocks noChangeArrowheads="1"/>
          </p:cNvSpPr>
          <p:nvPr/>
        </p:nvSpPr>
        <p:spPr bwMode="auto">
          <a:xfrm>
            <a:off x="457200" y="533400"/>
            <a:ext cx="843597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2</a:t>
            </a:r>
            <a:r>
              <a:rPr lang="zh-CN" altLang="en-US" sz="2400">
                <a:latin typeface="Arial" panose="020B0604020202020204" pitchFamily="34" charset="0"/>
                <a:ea typeface="楷体" panose="02010609060101010101" pitchFamily="49" charset="-122"/>
                <a:cs typeface="Arial" panose="020B0604020202020204" pitchFamily="34" charset="0"/>
              </a:rPr>
              <a:t>、</a:t>
            </a:r>
            <a:r>
              <a:rPr lang="en-US" altLang="zh-CN" sz="2400">
                <a:latin typeface="Arial" panose="020B0604020202020204" pitchFamily="34" charset="0"/>
                <a:ea typeface="楷体" panose="02010609060101010101" pitchFamily="49" charset="-122"/>
                <a:cs typeface="Arial" panose="020B0604020202020204" pitchFamily="34" charset="0"/>
              </a:rPr>
              <a:t>Grignard</a:t>
            </a:r>
            <a:r>
              <a:rPr lang="zh-CN" altLang="en-US" sz="2400">
                <a:latin typeface="Arial" panose="020B0604020202020204" pitchFamily="34" charset="0"/>
                <a:ea typeface="楷体" panose="02010609060101010101" pitchFamily="49" charset="-122"/>
                <a:cs typeface="Arial" panose="020B0604020202020204" pitchFamily="34" charset="0"/>
              </a:rPr>
              <a:t>试剂与</a:t>
            </a:r>
            <a:r>
              <a:rPr lang="en-US" altLang="zh-CN" sz="2400">
                <a:latin typeface="Arial" panose="020B0604020202020204" pitchFamily="34" charset="0"/>
                <a:ea typeface="楷体" panose="02010609060101010101" pitchFamily="49" charset="-122"/>
                <a:cs typeface="Arial" panose="020B0604020202020204" pitchFamily="34" charset="0"/>
              </a:rPr>
              <a:t>CO</a:t>
            </a:r>
            <a:r>
              <a:rPr lang="en-US" altLang="zh-CN" sz="2400" baseline="-25000">
                <a:latin typeface="Arial" panose="020B0604020202020204" pitchFamily="34" charset="0"/>
                <a:ea typeface="楷体" panose="02010609060101010101" pitchFamily="49" charset="-122"/>
                <a:cs typeface="Arial" panose="020B0604020202020204" pitchFamily="34" charset="0"/>
              </a:rPr>
              <a:t>2</a:t>
            </a:r>
            <a:r>
              <a:rPr lang="zh-CN" altLang="en-US" sz="2400">
                <a:latin typeface="Arial" panose="020B0604020202020204" pitchFamily="34" charset="0"/>
                <a:ea typeface="楷体" panose="02010609060101010101" pitchFamily="49" charset="-122"/>
                <a:cs typeface="Arial" panose="020B0604020202020204" pitchFamily="34" charset="0"/>
              </a:rPr>
              <a:t>作用</a:t>
            </a:r>
            <a:r>
              <a:rPr lang="en-US" altLang="zh-CN" sz="2400">
                <a:latin typeface="Arial" panose="020B0604020202020204" pitchFamily="34" charset="0"/>
                <a:ea typeface="楷体" panose="02010609060101010101" pitchFamily="49" charset="-122"/>
                <a:cs typeface="Arial" panose="020B0604020202020204" pitchFamily="34" charset="0"/>
              </a:rPr>
              <a:t>——</a:t>
            </a:r>
            <a:r>
              <a:rPr lang="zh-CN" altLang="en-US" sz="2400">
                <a:solidFill>
                  <a:srgbClr val="CC6600"/>
                </a:solidFill>
                <a:latin typeface="Arial" panose="020B0604020202020204" pitchFamily="34" charset="0"/>
                <a:ea typeface="楷体" panose="02010609060101010101" pitchFamily="49" charset="-122"/>
                <a:cs typeface="Arial" panose="020B0604020202020204" pitchFamily="34" charset="0"/>
              </a:rPr>
              <a:t>制备增加一个碳原子的羧酸</a:t>
            </a:r>
            <a:r>
              <a:rPr lang="zh-CN" altLang="en-US" sz="2400">
                <a:solidFill>
                  <a:schemeClr val="bg1"/>
                </a:solidFill>
                <a:latin typeface="Times New Roman" panose="02020603050405020304" pitchFamily="18" charset="0"/>
                <a:ea typeface="楷体" panose="02010609060101010101" pitchFamily="49" charset="-122"/>
                <a:cs typeface="Arial" panose="020B0604020202020204" pitchFamily="34" charset="0"/>
              </a:rPr>
              <a:t> </a:t>
            </a:r>
          </a:p>
        </p:txBody>
      </p:sp>
      <p:sp>
        <p:nvSpPr>
          <p:cNvPr id="409613" name="Rectangle 13"/>
          <p:cNvSpPr>
            <a:spLocks noChangeArrowheads="1"/>
          </p:cNvSpPr>
          <p:nvPr/>
        </p:nvSpPr>
        <p:spPr bwMode="auto">
          <a:xfrm>
            <a:off x="971551" y="2636838"/>
            <a:ext cx="7776914" cy="46166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solidFill>
                  <a:srgbClr val="CC6600"/>
                </a:solidFill>
                <a:latin typeface="Arial" panose="020B0604020202020204" pitchFamily="34" charset="0"/>
                <a:ea typeface="楷体" panose="02010609060101010101" pitchFamily="49" charset="-122"/>
                <a:cs typeface="Arial" panose="020B0604020202020204" pitchFamily="34" charset="0"/>
              </a:rPr>
              <a:t>1</a:t>
            </a:r>
            <a:r>
              <a:rPr lang="en-US" altLang="zh-CN" sz="2400" baseline="30000" dirty="0">
                <a:solidFill>
                  <a:srgbClr val="CC6600"/>
                </a:solidFill>
                <a:latin typeface="Arial" panose="020B0604020202020204" pitchFamily="34" charset="0"/>
                <a:ea typeface="楷体" panose="02010609060101010101" pitchFamily="49" charset="-122"/>
                <a:cs typeface="Arial" panose="020B0604020202020204" pitchFamily="34" charset="0"/>
              </a:rPr>
              <a:t>o</a:t>
            </a:r>
            <a:r>
              <a:rPr lang="zh-CN" altLang="en-US" sz="2400" dirty="0">
                <a:solidFill>
                  <a:srgbClr val="CC6600"/>
                </a:solidFill>
                <a:latin typeface="Arial" panose="020B0604020202020204" pitchFamily="34" charset="0"/>
                <a:ea typeface="楷体" panose="02010609060101010101" pitchFamily="49" charset="-122"/>
                <a:cs typeface="Arial" panose="020B0604020202020204" pitchFamily="34" charset="0"/>
              </a:rPr>
              <a:t>、</a:t>
            </a:r>
            <a:r>
              <a:rPr lang="en-US" altLang="zh-CN" sz="2400" dirty="0">
                <a:solidFill>
                  <a:srgbClr val="CC6600"/>
                </a:solidFill>
                <a:latin typeface="Arial" panose="020B0604020202020204" pitchFamily="34" charset="0"/>
                <a:ea typeface="楷体" panose="02010609060101010101" pitchFamily="49" charset="-122"/>
                <a:cs typeface="Arial" panose="020B0604020202020204" pitchFamily="34" charset="0"/>
              </a:rPr>
              <a:t>2</a:t>
            </a:r>
            <a:r>
              <a:rPr lang="en-US" altLang="zh-CN" sz="2400" baseline="30000" dirty="0">
                <a:solidFill>
                  <a:srgbClr val="CC6600"/>
                </a:solidFill>
                <a:latin typeface="Arial" panose="020B0604020202020204" pitchFamily="34" charset="0"/>
                <a:ea typeface="楷体" panose="02010609060101010101" pitchFamily="49" charset="-122"/>
                <a:cs typeface="Arial" panose="020B0604020202020204" pitchFamily="34" charset="0"/>
              </a:rPr>
              <a:t>o</a:t>
            </a:r>
            <a:r>
              <a:rPr lang="zh-CN" altLang="en-US" sz="2400" dirty="0">
                <a:solidFill>
                  <a:srgbClr val="CC6600"/>
                </a:solidFill>
                <a:latin typeface="Arial" panose="020B0604020202020204" pitchFamily="34" charset="0"/>
                <a:ea typeface="楷体" panose="02010609060101010101" pitchFamily="49" charset="-122"/>
                <a:cs typeface="Arial" panose="020B0604020202020204" pitchFamily="34" charset="0"/>
              </a:rPr>
              <a:t>、</a:t>
            </a:r>
            <a:r>
              <a:rPr lang="en-US" altLang="zh-CN" sz="2400" dirty="0">
                <a:solidFill>
                  <a:srgbClr val="CC6600"/>
                </a:solidFill>
                <a:latin typeface="Arial" panose="020B0604020202020204" pitchFamily="34" charset="0"/>
                <a:ea typeface="楷体" panose="02010609060101010101" pitchFamily="49" charset="-122"/>
                <a:cs typeface="Arial" panose="020B0604020202020204" pitchFamily="34" charset="0"/>
              </a:rPr>
              <a:t>3</a:t>
            </a:r>
            <a:r>
              <a:rPr lang="en-US" altLang="zh-CN" sz="2400" baseline="30000" dirty="0">
                <a:solidFill>
                  <a:srgbClr val="CC6600"/>
                </a:solidFill>
                <a:latin typeface="Arial" panose="020B0604020202020204" pitchFamily="34" charset="0"/>
                <a:ea typeface="楷体" panose="02010609060101010101" pitchFamily="49" charset="-122"/>
                <a:cs typeface="Arial" panose="020B0604020202020204" pitchFamily="34" charset="0"/>
              </a:rPr>
              <a:t>o</a:t>
            </a:r>
            <a:r>
              <a:rPr lang="zh-CN" altLang="en-US" sz="2400" dirty="0">
                <a:solidFill>
                  <a:srgbClr val="CC6600"/>
                </a:solidFill>
                <a:latin typeface="Arial" panose="020B0604020202020204" pitchFamily="34" charset="0"/>
                <a:ea typeface="楷体" panose="02010609060101010101" pitchFamily="49" charset="-122"/>
                <a:cs typeface="Arial" panose="020B0604020202020204" pitchFamily="34" charset="0"/>
              </a:rPr>
              <a:t>、芳香</a:t>
            </a:r>
            <a:r>
              <a:rPr lang="en-US" altLang="zh-CN" sz="2400" dirty="0">
                <a:solidFill>
                  <a:srgbClr val="CC6600"/>
                </a:solidFill>
                <a:latin typeface="Arial" panose="020B0604020202020204" pitchFamily="34" charset="0"/>
                <a:ea typeface="楷体" panose="02010609060101010101" pitchFamily="49" charset="-122"/>
                <a:cs typeface="Arial" panose="020B0604020202020204" pitchFamily="34" charset="0"/>
              </a:rPr>
              <a:t>RX</a:t>
            </a:r>
            <a:r>
              <a:rPr lang="zh-CN" altLang="en-US" sz="2400" dirty="0">
                <a:solidFill>
                  <a:srgbClr val="CC6600"/>
                </a:solidFill>
                <a:latin typeface="Arial" panose="020B0604020202020204" pitchFamily="34" charset="0"/>
                <a:ea typeface="楷体" panose="02010609060101010101" pitchFamily="49" charset="-122"/>
                <a:cs typeface="Arial" panose="020B0604020202020204" pitchFamily="34" charset="0"/>
              </a:rPr>
              <a:t>都可使用</a:t>
            </a:r>
            <a:r>
              <a:rPr lang="en-US" altLang="zh-CN" sz="2400" dirty="0">
                <a:solidFill>
                  <a:srgbClr val="CC6600"/>
                </a:solidFill>
                <a:latin typeface="Arial" panose="020B0604020202020204" pitchFamily="34" charset="0"/>
                <a:ea typeface="楷体" panose="02010609060101010101" pitchFamily="49" charset="-122"/>
                <a:cs typeface="Arial" panose="020B0604020202020204" pitchFamily="34" charset="0"/>
              </a:rPr>
              <a:t>, </a:t>
            </a:r>
            <a:r>
              <a:rPr lang="zh-CN" altLang="en-US" sz="2400" dirty="0">
                <a:solidFill>
                  <a:srgbClr val="CC6600"/>
                </a:solidFill>
                <a:latin typeface="Arial" panose="020B0604020202020204" pitchFamily="34" charset="0"/>
                <a:ea typeface="楷体" panose="02010609060101010101" pitchFamily="49" charset="-122"/>
                <a:cs typeface="Arial" panose="020B0604020202020204" pitchFamily="34" charset="0"/>
              </a:rPr>
              <a:t>但乙烯型卤代烃难反应。</a:t>
            </a:r>
            <a:r>
              <a:rPr lang="zh-CN" altLang="en-US" sz="2400" dirty="0">
                <a:solidFill>
                  <a:srgbClr val="CC6600"/>
                </a:solidFill>
                <a:latin typeface="宋体" panose="02010600030101010101" pitchFamily="2" charset="-122"/>
                <a:ea typeface="楷体" panose="02010609060101010101" pitchFamily="49" charset="-122"/>
                <a:cs typeface="Arial" panose="020B0604020202020204" pitchFamily="34" charset="0"/>
              </a:rPr>
              <a:t> </a:t>
            </a:r>
            <a:r>
              <a:rPr lang="zh-CN" altLang="en-US" sz="2400" dirty="0">
                <a:solidFill>
                  <a:srgbClr val="CC6600"/>
                </a:solidFill>
                <a:latin typeface="Times New Roman" panose="02020603050405020304" pitchFamily="18" charset="0"/>
                <a:ea typeface="楷体" panose="02010609060101010101" pitchFamily="49" charset="-122"/>
                <a:cs typeface="Arial" panose="020B0604020202020204" pitchFamily="34" charset="0"/>
              </a:rPr>
              <a:t> </a:t>
            </a:r>
          </a:p>
        </p:txBody>
      </p:sp>
      <p:graphicFrame>
        <p:nvGraphicFramePr>
          <p:cNvPr id="409618" name="Object 18"/>
          <p:cNvGraphicFramePr>
            <a:graphicFrameLocks noChangeAspect="1"/>
          </p:cNvGraphicFramePr>
          <p:nvPr/>
        </p:nvGraphicFramePr>
        <p:xfrm>
          <a:off x="539750" y="1125538"/>
          <a:ext cx="7993063" cy="787400"/>
        </p:xfrm>
        <a:graphic>
          <a:graphicData uri="http://schemas.openxmlformats.org/presentationml/2006/ole">
            <mc:AlternateContent xmlns:mc="http://schemas.openxmlformats.org/markup-compatibility/2006">
              <mc:Choice xmlns:v="urn:schemas-microsoft-com:vml" Requires="v">
                <p:oleObj spid="_x0000_s31983" name="CS ChemDraw Drawing" r:id="rId3" imgW="8890000" imgH="889000" progId="ChemDraw.Document.6.0">
                  <p:embed/>
                </p:oleObj>
              </mc:Choice>
              <mc:Fallback>
                <p:oleObj name="CS ChemDraw Drawing" r:id="rId3" imgW="8890000" imgH="889000" progId="ChemDraw.Document.6.0">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125538"/>
                        <a:ext cx="7993063" cy="7874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19" name="Object 19"/>
          <p:cNvGraphicFramePr>
            <a:graphicFrameLocks noChangeAspect="1"/>
          </p:cNvGraphicFramePr>
          <p:nvPr/>
        </p:nvGraphicFramePr>
        <p:xfrm>
          <a:off x="900113" y="2060575"/>
          <a:ext cx="6480175" cy="577850"/>
        </p:xfrm>
        <a:graphic>
          <a:graphicData uri="http://schemas.openxmlformats.org/presentationml/2006/ole">
            <mc:AlternateContent xmlns:mc="http://schemas.openxmlformats.org/markup-compatibility/2006">
              <mc:Choice xmlns:v="urn:schemas-microsoft-com:vml" Requires="v">
                <p:oleObj spid="_x0000_s31984" name="CS ChemDraw Drawing" r:id="rId5" imgW="7391400" imgH="673100" progId="ChemDraw.Document.6.0">
                  <p:embed/>
                </p:oleObj>
              </mc:Choice>
              <mc:Fallback>
                <p:oleObj name="CS ChemDraw Drawing" r:id="rId5" imgW="7391400" imgH="673100" progId="ChemDraw.Document.6.0">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060575"/>
                        <a:ext cx="6480175" cy="5778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20" name="Rectangle 20"/>
          <p:cNvSpPr>
            <a:spLocks noChangeArrowheads="1"/>
          </p:cNvSpPr>
          <p:nvPr/>
        </p:nvSpPr>
        <p:spPr bwMode="auto">
          <a:xfrm>
            <a:off x="539750" y="3068638"/>
            <a:ext cx="21336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tabLst>
                <a:tab pos="228600" algn="l"/>
              </a:tabLst>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tabLst>
                <a:tab pos="228600" algn="l"/>
              </a:tabLst>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tabLst>
                <a:tab pos="228600" algn="l"/>
              </a:tabLst>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3</a:t>
            </a:r>
            <a:r>
              <a:rPr lang="zh-CN" altLang="en-US" sz="2400">
                <a:latin typeface="Arial" panose="020B0604020202020204" pitchFamily="34" charset="0"/>
                <a:ea typeface="楷体" panose="02010609060101010101" pitchFamily="49" charset="-122"/>
                <a:cs typeface="Arial" panose="020B0604020202020204" pitchFamily="34" charset="0"/>
              </a:rPr>
              <a:t>、水解法</a:t>
            </a:r>
            <a:endParaRPr lang="zh-CN" altLang="en-US" sz="2400" b="0">
              <a:latin typeface="Arial" panose="020B0604020202020204" pitchFamily="34" charset="0"/>
              <a:ea typeface="楷体" panose="02010609060101010101" pitchFamily="49" charset="-122"/>
              <a:cs typeface="Arial" panose="020B0604020202020204" pitchFamily="34" charset="0"/>
            </a:endParaRPr>
          </a:p>
        </p:txBody>
      </p:sp>
      <p:sp>
        <p:nvSpPr>
          <p:cNvPr id="409621" name="Rectangle 21"/>
          <p:cNvSpPr>
            <a:spLocks noChangeArrowheads="1"/>
          </p:cNvSpPr>
          <p:nvPr/>
        </p:nvSpPr>
        <p:spPr bwMode="auto">
          <a:xfrm>
            <a:off x="684213" y="3500438"/>
            <a:ext cx="662463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(1) </a:t>
            </a:r>
            <a:r>
              <a:rPr lang="zh-CN" altLang="en-US" sz="2400">
                <a:latin typeface="Arial" panose="020B0604020202020204" pitchFamily="34" charset="0"/>
                <a:ea typeface="楷体" panose="02010609060101010101" pitchFamily="49" charset="-122"/>
                <a:cs typeface="Arial" panose="020B0604020202020204" pitchFamily="34" charset="0"/>
              </a:rPr>
              <a:t>腈的水解</a:t>
            </a:r>
            <a:r>
              <a:rPr lang="en-US" altLang="zh-CN" sz="2400">
                <a:latin typeface="Arial" panose="020B0604020202020204" pitchFamily="34" charset="0"/>
                <a:ea typeface="楷体" panose="02010609060101010101" pitchFamily="49" charset="-122"/>
                <a:cs typeface="Arial" panose="020B0604020202020204" pitchFamily="34" charset="0"/>
              </a:rPr>
              <a:t>——</a:t>
            </a:r>
            <a:r>
              <a:rPr lang="zh-CN" altLang="en-US" sz="2400">
                <a:solidFill>
                  <a:srgbClr val="CC6600"/>
                </a:solidFill>
                <a:latin typeface="Arial" panose="020B0604020202020204" pitchFamily="34" charset="0"/>
                <a:ea typeface="楷体" panose="02010609060101010101" pitchFamily="49" charset="-122"/>
                <a:cs typeface="Arial" panose="020B0604020202020204" pitchFamily="34" charset="0"/>
              </a:rPr>
              <a:t>制备增加一个碳原子的羧酸</a:t>
            </a:r>
          </a:p>
        </p:txBody>
      </p:sp>
      <p:sp>
        <p:nvSpPr>
          <p:cNvPr id="409623" name="Rectangle 23"/>
          <p:cNvSpPr>
            <a:spLocks noChangeArrowheads="1"/>
          </p:cNvSpPr>
          <p:nvPr/>
        </p:nvSpPr>
        <p:spPr bwMode="auto">
          <a:xfrm>
            <a:off x="250825" y="6035675"/>
            <a:ext cx="8153400" cy="8223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solidFill>
                  <a:srgbClr val="CC6600"/>
                </a:solidFill>
                <a:latin typeface="Arial" panose="020B0604020202020204" pitchFamily="34" charset="0"/>
                <a:ea typeface="楷体" panose="02010609060101010101" pitchFamily="49" charset="-122"/>
                <a:cs typeface="Arial" panose="020B0604020202020204" pitchFamily="34" charset="0"/>
              </a:rPr>
              <a:t>      </a:t>
            </a:r>
            <a:r>
              <a:rPr lang="zh-CN" altLang="en-US" sz="2400">
                <a:solidFill>
                  <a:srgbClr val="CC6600"/>
                </a:solidFill>
                <a:latin typeface="Arial" panose="020B0604020202020204" pitchFamily="34" charset="0"/>
                <a:ea typeface="楷体" panose="02010609060101010101" pitchFamily="49" charset="-122"/>
                <a:cs typeface="Arial" panose="020B0604020202020204" pitchFamily="34" charset="0"/>
              </a:rPr>
              <a:t>此法仅适用于</a:t>
            </a:r>
            <a:r>
              <a:rPr lang="en-US" altLang="zh-CN" sz="2400">
                <a:solidFill>
                  <a:srgbClr val="CC6600"/>
                </a:solidFill>
                <a:latin typeface="Arial" panose="020B0604020202020204" pitchFamily="34" charset="0"/>
                <a:ea typeface="楷体" panose="02010609060101010101" pitchFamily="49" charset="-122"/>
                <a:cs typeface="Arial" panose="020B0604020202020204" pitchFamily="34" charset="0"/>
              </a:rPr>
              <a:t>1</a:t>
            </a:r>
            <a:r>
              <a:rPr lang="en-US" altLang="zh-CN" sz="2400" baseline="30000">
                <a:solidFill>
                  <a:srgbClr val="CC6600"/>
                </a:solidFill>
                <a:latin typeface="Arial" panose="020B0604020202020204" pitchFamily="34" charset="0"/>
                <a:ea typeface="楷体" panose="02010609060101010101" pitchFamily="49" charset="-122"/>
                <a:cs typeface="Arial" panose="020B0604020202020204" pitchFamily="34" charset="0"/>
              </a:rPr>
              <a:t>o</a:t>
            </a:r>
            <a:r>
              <a:rPr lang="en-US" altLang="zh-CN" sz="2400">
                <a:solidFill>
                  <a:srgbClr val="CC6600"/>
                </a:solidFill>
                <a:latin typeface="Arial" panose="020B0604020202020204" pitchFamily="34" charset="0"/>
                <a:ea typeface="楷体" panose="02010609060101010101" pitchFamily="49" charset="-122"/>
                <a:cs typeface="Arial" panose="020B0604020202020204" pitchFamily="34" charset="0"/>
              </a:rPr>
              <a:t> RX</a:t>
            </a:r>
            <a:r>
              <a:rPr lang="zh-CN" altLang="en-US" sz="2400">
                <a:solidFill>
                  <a:srgbClr val="CC6600"/>
                </a:solidFill>
                <a:latin typeface="Arial" panose="020B0604020202020204" pitchFamily="34" charset="0"/>
                <a:ea typeface="楷体" panose="02010609060101010101" pitchFamily="49" charset="-122"/>
                <a:cs typeface="Arial" panose="020B0604020202020204" pitchFamily="34" charset="0"/>
              </a:rPr>
              <a:t>（</a:t>
            </a:r>
            <a:r>
              <a:rPr lang="en-US" altLang="zh-CN" sz="2400">
                <a:solidFill>
                  <a:srgbClr val="CC6600"/>
                </a:solidFill>
                <a:latin typeface="Arial" panose="020B0604020202020204" pitchFamily="34" charset="0"/>
                <a:ea typeface="楷体" panose="02010609060101010101" pitchFamily="49" charset="-122"/>
                <a:cs typeface="Arial" panose="020B0604020202020204" pitchFamily="34" charset="0"/>
              </a:rPr>
              <a:t>2</a:t>
            </a:r>
            <a:r>
              <a:rPr lang="en-US" altLang="zh-CN" sz="2400" baseline="30000">
                <a:solidFill>
                  <a:srgbClr val="CC6600"/>
                </a:solidFill>
                <a:latin typeface="Arial" panose="020B0604020202020204" pitchFamily="34" charset="0"/>
                <a:ea typeface="楷体" panose="02010609060101010101" pitchFamily="49" charset="-122"/>
                <a:cs typeface="Arial" panose="020B0604020202020204" pitchFamily="34" charset="0"/>
              </a:rPr>
              <a:t>o</a:t>
            </a:r>
            <a:r>
              <a:rPr lang="zh-CN" altLang="en-US" sz="2400">
                <a:solidFill>
                  <a:srgbClr val="CC6600"/>
                </a:solidFill>
                <a:latin typeface="Arial" panose="020B0604020202020204" pitchFamily="34" charset="0"/>
                <a:ea typeface="楷体" panose="02010609060101010101" pitchFamily="49" charset="-122"/>
                <a:cs typeface="Arial" panose="020B0604020202020204" pitchFamily="34" charset="0"/>
              </a:rPr>
              <a:t>、</a:t>
            </a:r>
            <a:r>
              <a:rPr lang="en-US" altLang="zh-CN" sz="2400">
                <a:solidFill>
                  <a:srgbClr val="CC6600"/>
                </a:solidFill>
                <a:latin typeface="Arial" panose="020B0604020202020204" pitchFamily="34" charset="0"/>
                <a:ea typeface="楷体" panose="02010609060101010101" pitchFamily="49" charset="-122"/>
                <a:cs typeface="Arial" panose="020B0604020202020204" pitchFamily="34" charset="0"/>
              </a:rPr>
              <a:t>3</a:t>
            </a:r>
            <a:r>
              <a:rPr lang="en-US" altLang="zh-CN" sz="2400" baseline="30000">
                <a:solidFill>
                  <a:srgbClr val="CC6600"/>
                </a:solidFill>
                <a:latin typeface="Arial" panose="020B0604020202020204" pitchFamily="34" charset="0"/>
                <a:ea typeface="楷体" panose="02010609060101010101" pitchFamily="49" charset="-122"/>
                <a:cs typeface="Arial" panose="020B0604020202020204" pitchFamily="34" charset="0"/>
              </a:rPr>
              <a:t>o</a:t>
            </a:r>
            <a:r>
              <a:rPr lang="en-US" altLang="zh-CN" sz="2400">
                <a:solidFill>
                  <a:srgbClr val="CC6600"/>
                </a:solidFill>
                <a:latin typeface="Arial" panose="020B0604020202020204" pitchFamily="34" charset="0"/>
                <a:ea typeface="楷体" panose="02010609060101010101" pitchFamily="49" charset="-122"/>
                <a:cs typeface="Arial" panose="020B0604020202020204" pitchFamily="34" charset="0"/>
              </a:rPr>
              <a:t> RX </a:t>
            </a:r>
            <a:r>
              <a:rPr lang="zh-CN" altLang="en-US" sz="2400">
                <a:solidFill>
                  <a:srgbClr val="CC6600"/>
                </a:solidFill>
                <a:latin typeface="Arial" panose="020B0604020202020204" pitchFamily="34" charset="0"/>
                <a:ea typeface="楷体" panose="02010609060101010101" pitchFamily="49" charset="-122"/>
                <a:cs typeface="Arial" panose="020B0604020202020204" pitchFamily="34" charset="0"/>
              </a:rPr>
              <a:t>与</a:t>
            </a:r>
            <a:r>
              <a:rPr lang="en-US" altLang="zh-CN" sz="2400">
                <a:solidFill>
                  <a:srgbClr val="CC6600"/>
                </a:solidFill>
                <a:latin typeface="Arial" panose="020B0604020202020204" pitchFamily="34" charset="0"/>
                <a:ea typeface="楷体" panose="02010609060101010101" pitchFamily="49" charset="-122"/>
                <a:cs typeface="Arial" panose="020B0604020202020204" pitchFamily="34" charset="0"/>
              </a:rPr>
              <a:t>NaCN</a:t>
            </a:r>
            <a:r>
              <a:rPr lang="zh-CN" altLang="en-US" sz="2400">
                <a:solidFill>
                  <a:srgbClr val="CC6600"/>
                </a:solidFill>
                <a:latin typeface="Arial" panose="020B0604020202020204" pitchFamily="34" charset="0"/>
                <a:ea typeface="楷体" panose="02010609060101010101" pitchFamily="49" charset="-122"/>
                <a:cs typeface="Arial" panose="020B0604020202020204" pitchFamily="34" charset="0"/>
              </a:rPr>
              <a:t>作用易发生消除反应）。</a:t>
            </a:r>
            <a:r>
              <a:rPr lang="zh-CN" altLang="en-US" sz="2400">
                <a:solidFill>
                  <a:srgbClr val="CC6600"/>
                </a:solidFill>
                <a:latin typeface="Times New Roman" panose="02020603050405020304" pitchFamily="18" charset="0"/>
                <a:ea typeface="楷体" panose="02010609060101010101" pitchFamily="49" charset="-122"/>
                <a:cs typeface="Arial" panose="020B0604020202020204" pitchFamily="34" charset="0"/>
              </a:rPr>
              <a:t> </a:t>
            </a:r>
            <a:endParaRPr lang="zh-CN" altLang="en-US" sz="2400">
              <a:latin typeface="Times New Roman" panose="02020603050405020304" pitchFamily="18" charset="0"/>
              <a:ea typeface="楷体" panose="02010609060101010101" pitchFamily="49" charset="-122"/>
              <a:cs typeface="Arial" panose="020B0604020202020204" pitchFamily="34" charset="0"/>
            </a:endParaRPr>
          </a:p>
        </p:txBody>
      </p:sp>
      <p:graphicFrame>
        <p:nvGraphicFramePr>
          <p:cNvPr id="409624" name="Object 24"/>
          <p:cNvGraphicFramePr>
            <a:graphicFrameLocks noChangeAspect="1"/>
          </p:cNvGraphicFramePr>
          <p:nvPr/>
        </p:nvGraphicFramePr>
        <p:xfrm>
          <a:off x="2051050" y="4581525"/>
          <a:ext cx="4826000" cy="1358900"/>
        </p:xfrm>
        <a:graphic>
          <a:graphicData uri="http://schemas.openxmlformats.org/presentationml/2006/ole">
            <mc:AlternateContent xmlns:mc="http://schemas.openxmlformats.org/markup-compatibility/2006">
              <mc:Choice xmlns:v="urn:schemas-microsoft-com:vml" Requires="v">
                <p:oleObj spid="_x0000_s31985" name="CS ChemDraw Drawing" r:id="rId7" imgW="5321300" imgH="1511300" progId="ChemDraw.Document.6.0">
                  <p:embed/>
                </p:oleObj>
              </mc:Choice>
              <mc:Fallback>
                <p:oleObj name="CS ChemDraw Drawing" r:id="rId7" imgW="5321300" imgH="1511300" progId="ChemDraw.Document.6.0">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4581525"/>
                        <a:ext cx="4826000" cy="13589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25" name="Object 25"/>
          <p:cNvGraphicFramePr>
            <a:graphicFrameLocks noChangeAspect="1"/>
          </p:cNvGraphicFramePr>
          <p:nvPr/>
        </p:nvGraphicFramePr>
        <p:xfrm>
          <a:off x="2124075" y="3933825"/>
          <a:ext cx="3743325" cy="628650"/>
        </p:xfrm>
        <a:graphic>
          <a:graphicData uri="http://schemas.openxmlformats.org/presentationml/2006/ole">
            <mc:AlternateContent xmlns:mc="http://schemas.openxmlformats.org/markup-compatibility/2006">
              <mc:Choice xmlns:v="urn:schemas-microsoft-com:vml" Requires="v">
                <p:oleObj spid="_x0000_s31986" name="CS ChemDraw Drawing" r:id="rId9" imgW="4241800" imgH="723900" progId="ChemDraw.Document.6.0">
                  <p:embed/>
                </p:oleObj>
              </mc:Choice>
              <mc:Fallback>
                <p:oleObj name="CS ChemDraw Drawing" r:id="rId9" imgW="4241800" imgH="723900" progId="ChemDraw.Document.6.0">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3933825"/>
                        <a:ext cx="3743325" cy="6286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09607"/>
                                        </p:tgtEl>
                                        <p:attrNameLst>
                                          <p:attrName>style.visibility</p:attrName>
                                        </p:attrNameLst>
                                      </p:cBhvr>
                                      <p:to>
                                        <p:strVal val="visible"/>
                                      </p:to>
                                    </p:set>
                                    <p:animEffect transition="in" filter="slide(fromBottom)">
                                      <p:cBhvr>
                                        <p:cTn id="7" dur="500"/>
                                        <p:tgtEl>
                                          <p:spTgt spid="409607"/>
                                        </p:tgtEl>
                                      </p:cBhvr>
                                    </p:animEffect>
                                  </p:childTnLst>
                                </p:cTn>
                              </p:par>
                              <p:par>
                                <p:cTn id="8" presetID="12" presetClass="entr" presetSubtype="4" fill="hold" nodeType="withEffect">
                                  <p:stCondLst>
                                    <p:cond delay="0"/>
                                  </p:stCondLst>
                                  <p:childTnLst>
                                    <p:set>
                                      <p:cBhvr>
                                        <p:cTn id="9" dur="1" fill="hold">
                                          <p:stCondLst>
                                            <p:cond delay="0"/>
                                          </p:stCondLst>
                                        </p:cTn>
                                        <p:tgtEl>
                                          <p:spTgt spid="409618"/>
                                        </p:tgtEl>
                                        <p:attrNameLst>
                                          <p:attrName>style.visibility</p:attrName>
                                        </p:attrNameLst>
                                      </p:cBhvr>
                                      <p:to>
                                        <p:strVal val="visible"/>
                                      </p:to>
                                    </p:set>
                                    <p:animEffect transition="in" filter="slide(fromBottom)">
                                      <p:cBhvr>
                                        <p:cTn id="10" dur="500"/>
                                        <p:tgtEl>
                                          <p:spTgt spid="409618"/>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409619"/>
                                        </p:tgtEl>
                                        <p:attrNameLst>
                                          <p:attrName>style.visibility</p:attrName>
                                        </p:attrNameLst>
                                      </p:cBhvr>
                                      <p:to>
                                        <p:strVal val="visible"/>
                                      </p:to>
                                    </p:set>
                                    <p:animEffect transition="in" filter="slide(fromBottom)">
                                      <p:cBhvr>
                                        <p:cTn id="15" dur="500"/>
                                        <p:tgtEl>
                                          <p:spTgt spid="409619"/>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409613"/>
                                        </p:tgtEl>
                                        <p:attrNameLst>
                                          <p:attrName>style.visibility</p:attrName>
                                        </p:attrNameLst>
                                      </p:cBhvr>
                                      <p:to>
                                        <p:strVal val="visible"/>
                                      </p:to>
                                    </p:set>
                                    <p:animEffect transition="in" filter="slide(fromBottom)">
                                      <p:cBhvr>
                                        <p:cTn id="18" dur="500"/>
                                        <p:tgtEl>
                                          <p:spTgt spid="40961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409620"/>
                                        </p:tgtEl>
                                        <p:attrNameLst>
                                          <p:attrName>style.visibility</p:attrName>
                                        </p:attrNameLst>
                                      </p:cBhvr>
                                      <p:to>
                                        <p:strVal val="visible"/>
                                      </p:to>
                                    </p:set>
                                    <p:animEffect transition="in" filter="slide(fromBottom)">
                                      <p:cBhvr>
                                        <p:cTn id="23" dur="500"/>
                                        <p:tgtEl>
                                          <p:spTgt spid="409620"/>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409621"/>
                                        </p:tgtEl>
                                        <p:attrNameLst>
                                          <p:attrName>style.visibility</p:attrName>
                                        </p:attrNameLst>
                                      </p:cBhvr>
                                      <p:to>
                                        <p:strVal val="visible"/>
                                      </p:to>
                                    </p:set>
                                    <p:animEffect transition="in" filter="slide(fromBottom)">
                                      <p:cBhvr>
                                        <p:cTn id="28" dur="500"/>
                                        <p:tgtEl>
                                          <p:spTgt spid="409621"/>
                                        </p:tgtEl>
                                      </p:cBhvr>
                                    </p:animEffect>
                                  </p:childTnLst>
                                </p:cTn>
                              </p:par>
                              <p:par>
                                <p:cTn id="29" presetID="12" presetClass="entr" presetSubtype="4" fill="hold" nodeType="withEffect">
                                  <p:stCondLst>
                                    <p:cond delay="0"/>
                                  </p:stCondLst>
                                  <p:childTnLst>
                                    <p:set>
                                      <p:cBhvr>
                                        <p:cTn id="30" dur="1" fill="hold">
                                          <p:stCondLst>
                                            <p:cond delay="0"/>
                                          </p:stCondLst>
                                        </p:cTn>
                                        <p:tgtEl>
                                          <p:spTgt spid="409625"/>
                                        </p:tgtEl>
                                        <p:attrNameLst>
                                          <p:attrName>style.visibility</p:attrName>
                                        </p:attrNameLst>
                                      </p:cBhvr>
                                      <p:to>
                                        <p:strVal val="visible"/>
                                      </p:to>
                                    </p:set>
                                    <p:animEffect transition="in" filter="slide(fromBottom)">
                                      <p:cBhvr>
                                        <p:cTn id="31" dur="500"/>
                                        <p:tgtEl>
                                          <p:spTgt spid="409625"/>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409624"/>
                                        </p:tgtEl>
                                        <p:attrNameLst>
                                          <p:attrName>style.visibility</p:attrName>
                                        </p:attrNameLst>
                                      </p:cBhvr>
                                      <p:to>
                                        <p:strVal val="visible"/>
                                      </p:to>
                                    </p:set>
                                    <p:animEffect transition="in" filter="slide(fromBottom)">
                                      <p:cBhvr>
                                        <p:cTn id="36" dur="500"/>
                                        <p:tgtEl>
                                          <p:spTgt spid="409624"/>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409623"/>
                                        </p:tgtEl>
                                        <p:attrNameLst>
                                          <p:attrName>style.visibility</p:attrName>
                                        </p:attrNameLst>
                                      </p:cBhvr>
                                      <p:to>
                                        <p:strVal val="visible"/>
                                      </p:to>
                                    </p:set>
                                    <p:animEffect transition="in" filter="slide(fromBottom)">
                                      <p:cBhvr>
                                        <p:cTn id="41" dur="500"/>
                                        <p:tgtEl>
                                          <p:spTgt spid="409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7" grpId="0"/>
      <p:bldP spid="409613" grpId="0"/>
      <p:bldP spid="409620" grpId="0"/>
      <p:bldP spid="409621" grpId="0"/>
      <p:bldP spid="4096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676A080F-7F83-4209-BB00-F5662DBC50FA}" type="datetime11">
              <a:rPr lang="zh-CN" altLang="en-US" smtClean="0"/>
              <a:t>17:48:43</a:t>
            </a:fld>
            <a:endParaRPr lang="en-US" altLang="zh-CN"/>
          </a:p>
        </p:txBody>
      </p:sp>
      <p:sp>
        <p:nvSpPr>
          <p:cNvPr id="7" name="灯片编号占位符 3"/>
          <p:cNvSpPr>
            <a:spLocks noGrp="1"/>
          </p:cNvSpPr>
          <p:nvPr>
            <p:ph type="sldNum" sz="quarter" idx="12"/>
          </p:nvPr>
        </p:nvSpPr>
        <p:spPr/>
        <p:txBody>
          <a:bodyPr/>
          <a:lstStyle/>
          <a:p>
            <a:pPr>
              <a:defRPr/>
            </a:pPr>
            <a:fld id="{96FC8CD4-7D50-4787-9974-76B9F926A6F3}" type="slidenum">
              <a:rPr lang="en-US" altLang="zh-CN"/>
              <a:t>34</a:t>
            </a:fld>
            <a:endParaRPr lang="en-US" altLang="zh-CN"/>
          </a:p>
        </p:txBody>
      </p:sp>
      <p:sp>
        <p:nvSpPr>
          <p:cNvPr id="411656" name="Rectangle 8"/>
          <p:cNvSpPr>
            <a:spLocks noChangeArrowheads="1"/>
          </p:cNvSpPr>
          <p:nvPr/>
        </p:nvSpPr>
        <p:spPr bwMode="auto">
          <a:xfrm>
            <a:off x="468313" y="4221163"/>
            <a:ext cx="76962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(3) </a:t>
            </a:r>
            <a:r>
              <a:rPr lang="zh-CN" altLang="en-US" sz="2400">
                <a:latin typeface="Arial" panose="020B0604020202020204" pitchFamily="34" charset="0"/>
                <a:ea typeface="楷体" panose="02010609060101010101" pitchFamily="49" charset="-122"/>
                <a:cs typeface="Arial" panose="020B0604020202020204" pitchFamily="34" charset="0"/>
              </a:rPr>
              <a:t>通过乙酰乙酸乙酯、丙二酸二乙酯合成各种羧酸。</a:t>
            </a:r>
          </a:p>
        </p:txBody>
      </p:sp>
      <p:sp>
        <p:nvSpPr>
          <p:cNvPr id="411665" name="Rectangle 17"/>
          <p:cNvSpPr>
            <a:spLocks noChangeArrowheads="1"/>
          </p:cNvSpPr>
          <p:nvPr/>
        </p:nvSpPr>
        <p:spPr bwMode="auto">
          <a:xfrm>
            <a:off x="468313" y="765175"/>
            <a:ext cx="8856662" cy="7858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7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(2)</a:t>
            </a:r>
            <a:r>
              <a:rPr lang="zh-CN" altLang="en-US" sz="2400">
                <a:latin typeface="Arial" panose="020B0604020202020204" pitchFamily="34" charset="0"/>
                <a:ea typeface="楷体" panose="02010609060101010101" pitchFamily="49" charset="-122"/>
                <a:cs typeface="Arial" panose="020B0604020202020204" pitchFamily="34" charset="0"/>
              </a:rPr>
              <a:t>羧酸衍生物的水解</a:t>
            </a:r>
          </a:p>
          <a:p>
            <a:pPr eaLnBrk="1" hangingPunct="1">
              <a:lnSpc>
                <a:spcPct val="70000"/>
              </a:lnSpc>
              <a:spcBef>
                <a:spcPct val="50000"/>
              </a:spcBef>
              <a:buFontTx/>
              <a:buNone/>
            </a:pPr>
            <a:r>
              <a:rPr lang="zh-CN" altLang="en-US" sz="2400">
                <a:latin typeface="Arial" panose="020B0604020202020204" pitchFamily="34" charset="0"/>
                <a:ea typeface="楷体" panose="02010609060101010101" pitchFamily="49" charset="-122"/>
                <a:cs typeface="Arial" panose="020B0604020202020204" pitchFamily="34" charset="0"/>
              </a:rPr>
              <a:t>通过油脂和羧酸衍生物的水解得羧酸，及副产物甘油和醇。</a:t>
            </a:r>
          </a:p>
        </p:txBody>
      </p:sp>
      <p:graphicFrame>
        <p:nvGraphicFramePr>
          <p:cNvPr id="411666" name="Object 18"/>
          <p:cNvGraphicFramePr>
            <a:graphicFrameLocks noChangeAspect="1"/>
          </p:cNvGraphicFramePr>
          <p:nvPr/>
        </p:nvGraphicFramePr>
        <p:xfrm>
          <a:off x="827088" y="2205038"/>
          <a:ext cx="7345362" cy="1219200"/>
        </p:xfrm>
        <a:graphic>
          <a:graphicData uri="http://schemas.openxmlformats.org/presentationml/2006/ole">
            <mc:AlternateContent xmlns:mc="http://schemas.openxmlformats.org/markup-compatibility/2006">
              <mc:Choice xmlns:v="urn:schemas-microsoft-com:vml" Requires="v">
                <p:oleObj spid="_x0000_s32833" name="CS ChemDraw Drawing" r:id="rId3" imgW="7848600" imgH="1320800" progId="ChemDraw.Document.6.0">
                  <p:embed/>
                </p:oleObj>
              </mc:Choice>
              <mc:Fallback>
                <p:oleObj name="CS ChemDraw Drawing" r:id="rId3" imgW="7848600" imgH="1320800" progId="ChemDraw.Document.6.0">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205038"/>
                        <a:ext cx="7345362" cy="1219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1665"/>
                                        </p:tgtEl>
                                        <p:attrNameLst>
                                          <p:attrName>style.visibility</p:attrName>
                                        </p:attrNameLst>
                                      </p:cBhvr>
                                      <p:to>
                                        <p:strVal val="visible"/>
                                      </p:to>
                                    </p:set>
                                    <p:animEffect transition="in" filter="slide(fromBottom)">
                                      <p:cBhvr>
                                        <p:cTn id="7" dur="500"/>
                                        <p:tgtEl>
                                          <p:spTgt spid="41166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11666"/>
                                        </p:tgtEl>
                                        <p:attrNameLst>
                                          <p:attrName>style.visibility</p:attrName>
                                        </p:attrNameLst>
                                      </p:cBhvr>
                                      <p:to>
                                        <p:strVal val="visible"/>
                                      </p:to>
                                    </p:set>
                                    <p:animEffect transition="in" filter="slide(fromBottom)">
                                      <p:cBhvr>
                                        <p:cTn id="12" dur="500"/>
                                        <p:tgtEl>
                                          <p:spTgt spid="41166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11656"/>
                                        </p:tgtEl>
                                        <p:attrNameLst>
                                          <p:attrName>style.visibility</p:attrName>
                                        </p:attrNameLst>
                                      </p:cBhvr>
                                      <p:to>
                                        <p:strVal val="visible"/>
                                      </p:to>
                                    </p:set>
                                    <p:animEffect transition="in" filter="slide(fromBottom)">
                                      <p:cBhvr>
                                        <p:cTn id="17" dur="500"/>
                                        <p:tgtEl>
                                          <p:spTgt spid="411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6" grpId="0"/>
      <p:bldP spid="41166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737002AF-BDC6-4CFF-A10B-E583511E438F}" type="datetime11">
              <a:rPr lang="zh-CN" altLang="en-US" smtClean="0"/>
              <a:t>17:48:43</a:t>
            </a:fld>
            <a:endParaRPr lang="en-US" altLang="zh-CN"/>
          </a:p>
        </p:txBody>
      </p:sp>
      <p:sp>
        <p:nvSpPr>
          <p:cNvPr id="6" name="灯片编号占位符 5"/>
          <p:cNvSpPr>
            <a:spLocks noGrp="1"/>
          </p:cNvSpPr>
          <p:nvPr>
            <p:ph type="sldNum" sz="quarter" idx="12"/>
          </p:nvPr>
        </p:nvSpPr>
        <p:spPr/>
        <p:txBody>
          <a:bodyPr/>
          <a:lstStyle/>
          <a:p>
            <a:pPr>
              <a:defRPr/>
            </a:pPr>
            <a:fld id="{244C57DB-EB89-4D38-9D1D-09ABE48D5888}" type="slidenum">
              <a:rPr lang="en-US" altLang="zh-CN"/>
              <a:t>35</a:t>
            </a:fld>
            <a:endParaRPr lang="en-US" altLang="zh-CN"/>
          </a:p>
        </p:txBody>
      </p:sp>
      <p:sp>
        <p:nvSpPr>
          <p:cNvPr id="412679" name="Rectangle 7"/>
          <p:cNvSpPr>
            <a:spLocks noChangeArrowheads="1"/>
          </p:cNvSpPr>
          <p:nvPr/>
        </p:nvSpPr>
        <p:spPr bwMode="auto">
          <a:xfrm>
            <a:off x="900112" y="620713"/>
            <a:ext cx="7416303" cy="51911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dirty="0">
                <a:latin typeface="楷体" panose="02010609060101010101" pitchFamily="49" charset="-122"/>
                <a:ea typeface="楷体" panose="02010609060101010101" pitchFamily="49" charset="-122"/>
                <a:cs typeface="Arial" panose="020B0604020202020204" pitchFamily="34" charset="0"/>
              </a:rPr>
              <a:t>五、二元羧酸</a:t>
            </a:r>
          </a:p>
        </p:txBody>
      </p:sp>
      <p:sp>
        <p:nvSpPr>
          <p:cNvPr id="412680" name="Rectangle 8"/>
          <p:cNvSpPr>
            <a:spLocks noChangeArrowheads="1"/>
          </p:cNvSpPr>
          <p:nvPr/>
        </p:nvSpPr>
        <p:spPr bwMode="auto">
          <a:xfrm>
            <a:off x="611188" y="2205038"/>
            <a:ext cx="7993062" cy="26479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kumimoji="0" lang="en-US" altLang="zh-CN" sz="2400">
                <a:solidFill>
                  <a:srgbClr val="008000"/>
                </a:solidFill>
                <a:latin typeface="Arial" panose="020B0604020202020204" pitchFamily="34" charset="0"/>
                <a:ea typeface="楷体" panose="02010609060101010101" pitchFamily="49" charset="-122"/>
                <a:cs typeface="Arial" panose="020B0604020202020204" pitchFamily="34" charset="0"/>
              </a:rPr>
              <a:t>1</a:t>
            </a:r>
            <a:r>
              <a:rPr kumimoji="0" lang="zh-CN" altLang="en-US" sz="2400">
                <a:solidFill>
                  <a:srgbClr val="008000"/>
                </a:solidFill>
                <a:latin typeface="Arial" panose="020B0604020202020204" pitchFamily="34" charset="0"/>
                <a:ea typeface="楷体" panose="02010609060101010101" pitchFamily="49" charset="-122"/>
                <a:cs typeface="Arial" panose="020B0604020202020204" pitchFamily="34" charset="0"/>
              </a:rPr>
              <a:t>、物理性质</a:t>
            </a:r>
          </a:p>
          <a:p>
            <a:pPr eaLnBrk="1" hangingPunct="1">
              <a:lnSpc>
                <a:spcPct val="12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(1) </a:t>
            </a:r>
            <a:r>
              <a:rPr kumimoji="0" lang="zh-CN" altLang="en-US" sz="2400">
                <a:latin typeface="Arial" panose="020B0604020202020204" pitchFamily="34" charset="0"/>
                <a:ea typeface="楷体" panose="02010609060101010101" pitchFamily="49" charset="-122"/>
                <a:cs typeface="Arial" panose="020B0604020202020204" pitchFamily="34" charset="0"/>
              </a:rPr>
              <a:t>物态   </a:t>
            </a:r>
            <a:r>
              <a:rPr kumimoji="0"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二元羧酸都是固态晶体，熔点比相近分子量的一元羧酸高得多。</a:t>
            </a:r>
          </a:p>
          <a:p>
            <a:pPr eaLnBrk="1" hangingPunct="1">
              <a:lnSpc>
                <a:spcPct val="12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(2) </a:t>
            </a:r>
            <a:r>
              <a:rPr kumimoji="0" lang="zh-CN" altLang="en-US" sz="2400">
                <a:latin typeface="Arial" panose="020B0604020202020204" pitchFamily="34" charset="0"/>
                <a:ea typeface="楷体" panose="02010609060101010101" pitchFamily="49" charset="-122"/>
                <a:cs typeface="Arial" panose="020B0604020202020204" pitchFamily="34" charset="0"/>
              </a:rPr>
              <a:t>溶解度   </a:t>
            </a:r>
            <a:r>
              <a:rPr kumimoji="0"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比相应的一元酸大，易溶于乙醇，难溶于其它有机溶剂。</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2679"/>
                                        </p:tgtEl>
                                        <p:attrNameLst>
                                          <p:attrName>style.visibility</p:attrName>
                                        </p:attrNameLst>
                                      </p:cBhvr>
                                      <p:to>
                                        <p:strVal val="visible"/>
                                      </p:to>
                                    </p:set>
                                    <p:animEffect transition="in" filter="slide(fromBottom)">
                                      <p:cBhvr>
                                        <p:cTn id="7" dur="500"/>
                                        <p:tgtEl>
                                          <p:spTgt spid="41267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12680">
                                            <p:txEl>
                                              <p:pRg st="0" end="0"/>
                                            </p:txEl>
                                          </p:spTgt>
                                        </p:tgtEl>
                                        <p:attrNameLst>
                                          <p:attrName>style.visibility</p:attrName>
                                        </p:attrNameLst>
                                      </p:cBhvr>
                                      <p:to>
                                        <p:strVal val="visible"/>
                                      </p:to>
                                    </p:set>
                                    <p:animEffect transition="in" filter="slide(fromBottom)">
                                      <p:cBhvr>
                                        <p:cTn id="12" dur="500"/>
                                        <p:tgtEl>
                                          <p:spTgt spid="4126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12680">
                                            <p:txEl>
                                              <p:pRg st="1" end="1"/>
                                            </p:txEl>
                                          </p:spTgt>
                                        </p:tgtEl>
                                        <p:attrNameLst>
                                          <p:attrName>style.visibility</p:attrName>
                                        </p:attrNameLst>
                                      </p:cBhvr>
                                      <p:to>
                                        <p:strVal val="visible"/>
                                      </p:to>
                                    </p:set>
                                    <p:animEffect transition="in" filter="slide(fromBottom)">
                                      <p:cBhvr>
                                        <p:cTn id="17" dur="500"/>
                                        <p:tgtEl>
                                          <p:spTgt spid="41268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12680">
                                            <p:txEl>
                                              <p:pRg st="2" end="2"/>
                                            </p:txEl>
                                          </p:spTgt>
                                        </p:tgtEl>
                                        <p:attrNameLst>
                                          <p:attrName>style.visibility</p:attrName>
                                        </p:attrNameLst>
                                      </p:cBhvr>
                                      <p:to>
                                        <p:strVal val="visible"/>
                                      </p:to>
                                    </p:set>
                                    <p:animEffect transition="in" filter="slide(fromBottom)">
                                      <p:cBhvr>
                                        <p:cTn id="22" dur="500"/>
                                        <p:tgtEl>
                                          <p:spTgt spid="4126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4736" name="Object 16"/>
          <p:cNvGraphicFramePr>
            <a:graphicFrameLocks noGrp="1" noChangeAspect="1"/>
          </p:cNvGraphicFramePr>
          <p:nvPr>
            <p:ph/>
          </p:nvPr>
        </p:nvGraphicFramePr>
        <p:xfrm>
          <a:off x="2195513" y="4508500"/>
          <a:ext cx="4608512" cy="1925638"/>
        </p:xfrm>
        <a:graphic>
          <a:graphicData uri="http://schemas.openxmlformats.org/presentationml/2006/ole">
            <mc:AlternateContent xmlns:mc="http://schemas.openxmlformats.org/markup-compatibility/2006">
              <mc:Choice xmlns:v="urn:schemas-microsoft-com:vml" Requires="v">
                <p:oleObj spid="_x0000_s34885" name="CS ChemDraw Drawing" r:id="rId3" imgW="4762500" imgH="1993900" progId="ChemDraw.Document.6.0">
                  <p:embed/>
                </p:oleObj>
              </mc:Choice>
              <mc:Fallback>
                <p:oleObj name="CS ChemDraw Drawing" r:id="rId3" imgW="4762500" imgH="1993900" progId="ChemDraw.Document.6.0">
                  <p:embed/>
                  <p:pic>
                    <p:nvPicPr>
                      <p:cNvPr id="0" name="Object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508500"/>
                        <a:ext cx="4608512" cy="192563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4B826BEF-48CD-4459-835D-12A2E8708F6B}" type="datetime11">
              <a:rPr lang="zh-CN" altLang="en-US" smtClean="0"/>
              <a:t>17:48:43</a:t>
            </a:fld>
            <a:endParaRPr lang="en-US" altLang="zh-CN"/>
          </a:p>
        </p:txBody>
      </p:sp>
      <p:sp>
        <p:nvSpPr>
          <p:cNvPr id="11" name="灯片编号占位符 4"/>
          <p:cNvSpPr>
            <a:spLocks noGrp="1"/>
          </p:cNvSpPr>
          <p:nvPr>
            <p:ph type="sldNum" sz="quarter" idx="12"/>
          </p:nvPr>
        </p:nvSpPr>
        <p:spPr/>
        <p:txBody>
          <a:bodyPr/>
          <a:lstStyle/>
          <a:p>
            <a:pPr>
              <a:defRPr/>
            </a:pPr>
            <a:fld id="{A398A72F-7B60-4F02-89A7-7274DF15FF50}" type="slidenum">
              <a:rPr lang="en-US" altLang="zh-CN"/>
              <a:t>36</a:t>
            </a:fld>
            <a:endParaRPr lang="en-US" altLang="zh-CN"/>
          </a:p>
        </p:txBody>
      </p:sp>
      <p:sp>
        <p:nvSpPr>
          <p:cNvPr id="414726" name="Rectangle 6"/>
          <p:cNvSpPr>
            <a:spLocks noChangeArrowheads="1"/>
          </p:cNvSpPr>
          <p:nvPr/>
        </p:nvSpPr>
        <p:spPr bwMode="auto">
          <a:xfrm>
            <a:off x="381000" y="323850"/>
            <a:ext cx="3417888"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solidFill>
                  <a:srgbClr val="333399"/>
                </a:solidFill>
                <a:latin typeface="Arial" panose="020B0604020202020204" pitchFamily="34" charset="0"/>
                <a:ea typeface="楷体" panose="02010609060101010101" pitchFamily="49" charset="-122"/>
                <a:cs typeface="Arial" panose="020B0604020202020204" pitchFamily="34" charset="0"/>
              </a:rPr>
              <a:t>2</a:t>
            </a:r>
            <a:r>
              <a:rPr kumimoji="0" lang="zh-CN" altLang="en-US" sz="2400">
                <a:solidFill>
                  <a:srgbClr val="333399"/>
                </a:solidFill>
                <a:latin typeface="Arial" panose="020B0604020202020204" pitchFamily="34" charset="0"/>
                <a:ea typeface="楷体" panose="02010609060101010101" pitchFamily="49" charset="-122"/>
                <a:cs typeface="Arial" panose="020B0604020202020204" pitchFamily="34" charset="0"/>
              </a:rPr>
              <a:t>、二元羧酸的化学性质</a:t>
            </a:r>
            <a:endParaRPr kumimoji="0" lang="zh-CN" altLang="en-US" sz="2400" b="0">
              <a:solidFill>
                <a:srgbClr val="333399"/>
              </a:solidFill>
              <a:latin typeface="Arial" panose="020B0604020202020204" pitchFamily="34" charset="0"/>
              <a:ea typeface="楷体" panose="02010609060101010101" pitchFamily="49" charset="-122"/>
              <a:cs typeface="Arial" panose="020B0604020202020204" pitchFamily="34" charset="0"/>
            </a:endParaRPr>
          </a:p>
        </p:txBody>
      </p:sp>
      <p:sp>
        <p:nvSpPr>
          <p:cNvPr id="414727" name="Rectangle 7"/>
          <p:cNvSpPr>
            <a:spLocks noChangeArrowheads="1"/>
          </p:cNvSpPr>
          <p:nvPr/>
        </p:nvSpPr>
        <p:spPr bwMode="auto">
          <a:xfrm>
            <a:off x="468313" y="981075"/>
            <a:ext cx="278606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en-US" altLang="zh-CN" sz="2400">
                <a:latin typeface="Arial" panose="020B0604020202020204" pitchFamily="34" charset="0"/>
                <a:ea typeface="楷体" panose="02010609060101010101" pitchFamily="49" charset="-122"/>
                <a:cs typeface="Arial" panose="020B0604020202020204" pitchFamily="34" charset="0"/>
              </a:rPr>
              <a:t>(1) </a:t>
            </a:r>
            <a:r>
              <a:rPr kumimoji="0" lang="zh-CN" altLang="en-US" sz="2400">
                <a:latin typeface="Arial" panose="020B0604020202020204" pitchFamily="34" charset="0"/>
                <a:ea typeface="楷体" panose="02010609060101010101" pitchFamily="49" charset="-122"/>
                <a:cs typeface="Arial" panose="020B0604020202020204" pitchFamily="34" charset="0"/>
              </a:rPr>
              <a:t>具有羧酸的通性</a:t>
            </a:r>
          </a:p>
        </p:txBody>
      </p:sp>
      <p:sp>
        <p:nvSpPr>
          <p:cNvPr id="414728" name="Rectangle 8"/>
          <p:cNvSpPr>
            <a:spLocks noChangeArrowheads="1"/>
          </p:cNvSpPr>
          <p:nvPr/>
        </p:nvSpPr>
        <p:spPr bwMode="auto">
          <a:xfrm>
            <a:off x="827088" y="1531938"/>
            <a:ext cx="338296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sz="2400">
                <a:solidFill>
                  <a:srgbClr val="FF0066"/>
                </a:solidFill>
                <a:latin typeface="Arial" panose="020B0604020202020204" pitchFamily="34" charset="0"/>
                <a:ea typeface="楷体" panose="02010609060101010101" pitchFamily="49" charset="-122"/>
                <a:cs typeface="Arial" panose="020B0604020202020204" pitchFamily="34" charset="0"/>
              </a:rPr>
              <a:t>对酸性而言 </a:t>
            </a:r>
            <a:r>
              <a:rPr kumimoji="0" lang="en-US" altLang="zh-CN" sz="2400">
                <a:solidFill>
                  <a:srgbClr val="FF0066"/>
                </a:solidFill>
                <a:latin typeface="Arial" panose="020B0604020202020204" pitchFamily="34" charset="0"/>
                <a:ea typeface="楷体" panose="02010609060101010101" pitchFamily="49" charset="-122"/>
                <a:cs typeface="Arial" panose="020B0604020202020204" pitchFamily="34" charset="0"/>
              </a:rPr>
              <a:t>pK</a:t>
            </a:r>
            <a:r>
              <a:rPr kumimoji="0" lang="en-US" altLang="zh-CN" sz="2400" baseline="-30000">
                <a:solidFill>
                  <a:srgbClr val="FF0066"/>
                </a:solidFill>
                <a:latin typeface="Arial" panose="020B0604020202020204" pitchFamily="34" charset="0"/>
                <a:ea typeface="楷体" panose="02010609060101010101" pitchFamily="49" charset="-122"/>
                <a:cs typeface="Arial" panose="020B0604020202020204" pitchFamily="34" charset="0"/>
              </a:rPr>
              <a:t>a1 </a:t>
            </a:r>
            <a:r>
              <a:rPr kumimoji="0" lang="en-US" altLang="zh-CN" sz="2400">
                <a:solidFill>
                  <a:srgbClr val="FF0066"/>
                </a:solidFill>
                <a:latin typeface="Arial" panose="020B0604020202020204" pitchFamily="34" charset="0"/>
                <a:ea typeface="楷体" panose="02010609060101010101" pitchFamily="49" charset="-122"/>
                <a:cs typeface="Arial" panose="020B0604020202020204" pitchFamily="34" charset="0"/>
              </a:rPr>
              <a:t>&lt; pK</a:t>
            </a:r>
            <a:r>
              <a:rPr kumimoji="0" lang="en-US" altLang="zh-CN" sz="2400" baseline="-30000">
                <a:solidFill>
                  <a:srgbClr val="FF0066"/>
                </a:solidFill>
                <a:latin typeface="Arial" panose="020B0604020202020204" pitchFamily="34" charset="0"/>
                <a:ea typeface="楷体" panose="02010609060101010101" pitchFamily="49" charset="-122"/>
                <a:cs typeface="Arial" panose="020B0604020202020204" pitchFamily="34" charset="0"/>
              </a:rPr>
              <a:t>a2</a:t>
            </a:r>
          </a:p>
        </p:txBody>
      </p:sp>
      <p:sp>
        <p:nvSpPr>
          <p:cNvPr id="414729" name="Rectangle 9"/>
          <p:cNvSpPr>
            <a:spLocks noChangeArrowheads="1"/>
          </p:cNvSpPr>
          <p:nvPr/>
        </p:nvSpPr>
        <p:spPr bwMode="auto">
          <a:xfrm>
            <a:off x="539750" y="2060575"/>
            <a:ext cx="4011613"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en-US" altLang="zh-CN" sz="2400">
                <a:latin typeface="Arial" panose="020B0604020202020204" pitchFamily="34" charset="0"/>
                <a:ea typeface="楷体" panose="02010609060101010101" pitchFamily="49" charset="-122"/>
                <a:cs typeface="Arial" panose="020B0604020202020204" pitchFamily="34" charset="0"/>
              </a:rPr>
              <a:t>(2) </a:t>
            </a:r>
            <a:r>
              <a:rPr kumimoji="0" lang="zh-CN" altLang="en-US" sz="2400">
                <a:latin typeface="Arial" panose="020B0604020202020204" pitchFamily="34" charset="0"/>
                <a:ea typeface="楷体" panose="02010609060101010101" pitchFamily="49" charset="-122"/>
                <a:cs typeface="Arial" panose="020B0604020202020204" pitchFamily="34" charset="0"/>
              </a:rPr>
              <a:t>二元羧酸受热反应的规律</a:t>
            </a:r>
          </a:p>
        </p:txBody>
      </p:sp>
      <p:sp>
        <p:nvSpPr>
          <p:cNvPr id="414730" name="Rectangle 10"/>
          <p:cNvSpPr>
            <a:spLocks noChangeArrowheads="1"/>
          </p:cNvSpPr>
          <p:nvPr/>
        </p:nvSpPr>
        <p:spPr bwMode="auto">
          <a:xfrm>
            <a:off x="611188" y="2636838"/>
            <a:ext cx="7772400" cy="9683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lang="en-US" altLang="zh-CN" sz="2200">
                <a:solidFill>
                  <a:srgbClr val="008000"/>
                </a:solidFill>
                <a:latin typeface="Arial" panose="020B0604020202020204" pitchFamily="34" charset="0"/>
                <a:ea typeface="楷体" panose="02010609060101010101" pitchFamily="49" charset="-122"/>
                <a:cs typeface="Arial" panose="020B0604020202020204" pitchFamily="34" charset="0"/>
              </a:rPr>
              <a:t>     Blanck</a:t>
            </a:r>
            <a:r>
              <a:rPr lang="zh-CN" altLang="zh-CN" sz="2400">
                <a:solidFill>
                  <a:srgbClr val="008000"/>
                </a:solidFill>
                <a:latin typeface="Arial" panose="020B0604020202020204" pitchFamily="34" charset="0"/>
                <a:ea typeface="楷体" panose="02010609060101010101" pitchFamily="49" charset="-122"/>
                <a:cs typeface="Arial" panose="020B0604020202020204" pitchFamily="34" charset="0"/>
              </a:rPr>
              <a:t>规则</a:t>
            </a:r>
            <a:r>
              <a:rPr lang="en-US" altLang="zh-CN" sz="2400">
                <a:solidFill>
                  <a:srgbClr val="008000"/>
                </a:solidFill>
                <a:latin typeface="Arial" panose="020B0604020202020204" pitchFamily="34" charset="0"/>
                <a:ea typeface="楷体" panose="02010609060101010101" pitchFamily="49" charset="-122"/>
                <a:cs typeface="Arial" panose="020B0604020202020204" pitchFamily="34" charset="0"/>
              </a:rPr>
              <a:t>(</a:t>
            </a:r>
            <a:r>
              <a:rPr lang="zh-CN" altLang="en-US" sz="2400">
                <a:solidFill>
                  <a:srgbClr val="008000"/>
                </a:solidFill>
                <a:latin typeface="Arial" panose="020B0604020202020204" pitchFamily="34" charset="0"/>
                <a:ea typeface="楷体" panose="02010609060101010101" pitchFamily="49" charset="-122"/>
                <a:cs typeface="Arial" panose="020B0604020202020204" pitchFamily="34" charset="0"/>
              </a:rPr>
              <a:t>布朗克</a:t>
            </a:r>
            <a:r>
              <a:rPr lang="en-US" altLang="zh-CN" sz="2400">
                <a:solidFill>
                  <a:srgbClr val="008000"/>
                </a:solidFill>
                <a:latin typeface="Arial" panose="020B0604020202020204" pitchFamily="34" charset="0"/>
                <a:ea typeface="楷体" panose="02010609060101010101" pitchFamily="49" charset="-122"/>
                <a:cs typeface="Arial" panose="020B0604020202020204" pitchFamily="34" charset="0"/>
              </a:rPr>
              <a:t>)</a:t>
            </a:r>
            <a:r>
              <a:rPr lang="zh-CN" altLang="zh-CN" sz="2400">
                <a:solidFill>
                  <a:srgbClr val="008000"/>
                </a:solidFill>
                <a:latin typeface="Arial" panose="020B0604020202020204" pitchFamily="34" charset="0"/>
                <a:ea typeface="楷体" panose="02010609060101010101" pitchFamily="49" charset="-122"/>
                <a:cs typeface="Arial" panose="020B0604020202020204" pitchFamily="34" charset="0"/>
              </a:rPr>
              <a:t>：</a:t>
            </a:r>
            <a:r>
              <a:rPr lang="zh-CN" altLang="zh-CN" sz="2400">
                <a:solidFill>
                  <a:srgbClr val="000000"/>
                </a:solidFill>
                <a:latin typeface="Arial" panose="020B0604020202020204" pitchFamily="34" charset="0"/>
                <a:ea typeface="楷体" panose="02010609060101010101" pitchFamily="49" charset="-122"/>
                <a:cs typeface="Arial" panose="020B0604020202020204" pitchFamily="34" charset="0"/>
              </a:rPr>
              <a:t>在可能形成环状化合物的条件下，总是比较容易形成五元或六元环状化合物。</a:t>
            </a:r>
            <a:endPar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endParaRPr>
          </a:p>
        </p:txBody>
      </p:sp>
      <p:sp>
        <p:nvSpPr>
          <p:cNvPr id="414735" name="Rectangle 15"/>
          <p:cNvSpPr>
            <a:spLocks noChangeArrowheads="1"/>
          </p:cNvSpPr>
          <p:nvPr/>
        </p:nvSpPr>
        <p:spPr bwMode="auto">
          <a:xfrm>
            <a:off x="395288" y="3835400"/>
            <a:ext cx="65532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266700">
              <a:lnSpc>
                <a:spcPct val="90000"/>
              </a:lnSpc>
              <a:spcBef>
                <a:spcPts val="1000"/>
              </a:spcBef>
              <a:buFont typeface="Arial" panose="020B0604020202020204" pitchFamily="34" charset="0"/>
              <a:buChar char="•"/>
              <a:tabLst>
                <a:tab pos="228600" algn="l"/>
              </a:tabLst>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tabLst>
                <a:tab pos="228600" algn="l"/>
              </a:tabLst>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tabLst>
                <a:tab pos="228600" algn="l"/>
              </a:tabLst>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A. </a:t>
            </a:r>
            <a:r>
              <a:rPr lang="zh-CN" altLang="en-US" sz="2400">
                <a:latin typeface="Arial" panose="020B0604020202020204" pitchFamily="34" charset="0"/>
                <a:ea typeface="楷体" panose="02010609060101010101" pitchFamily="49" charset="-122"/>
                <a:cs typeface="Arial" panose="020B0604020202020204" pitchFamily="34" charset="0"/>
              </a:rPr>
              <a:t>乙二酸、丙二酸受热脱羧生成一元酸</a:t>
            </a:r>
            <a:endParaRPr lang="zh-CN" altLang="en-US" sz="2400" b="0">
              <a:latin typeface="Arial" panose="020B0604020202020204" pitchFamily="34" charset="0"/>
              <a:ea typeface="楷体" panose="02010609060101010101" pitchFamily="49" charset="-122"/>
              <a:cs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4726"/>
                                        </p:tgtEl>
                                        <p:attrNameLst>
                                          <p:attrName>style.visibility</p:attrName>
                                        </p:attrNameLst>
                                      </p:cBhvr>
                                      <p:to>
                                        <p:strVal val="visible"/>
                                      </p:to>
                                    </p:set>
                                    <p:animEffect transition="in" filter="slide(fromBottom)">
                                      <p:cBhvr>
                                        <p:cTn id="7" dur="500"/>
                                        <p:tgtEl>
                                          <p:spTgt spid="41472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14727"/>
                                        </p:tgtEl>
                                        <p:attrNameLst>
                                          <p:attrName>style.visibility</p:attrName>
                                        </p:attrNameLst>
                                      </p:cBhvr>
                                      <p:to>
                                        <p:strVal val="visible"/>
                                      </p:to>
                                    </p:set>
                                    <p:animEffect transition="in" filter="slide(fromBottom)">
                                      <p:cBhvr>
                                        <p:cTn id="12" dur="500"/>
                                        <p:tgtEl>
                                          <p:spTgt spid="414727"/>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14728"/>
                                        </p:tgtEl>
                                        <p:attrNameLst>
                                          <p:attrName>style.visibility</p:attrName>
                                        </p:attrNameLst>
                                      </p:cBhvr>
                                      <p:to>
                                        <p:strVal val="visible"/>
                                      </p:to>
                                    </p:set>
                                    <p:animEffect transition="in" filter="slide(fromBottom)">
                                      <p:cBhvr>
                                        <p:cTn id="15" dur="500"/>
                                        <p:tgtEl>
                                          <p:spTgt spid="414728"/>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14729"/>
                                        </p:tgtEl>
                                        <p:attrNameLst>
                                          <p:attrName>style.visibility</p:attrName>
                                        </p:attrNameLst>
                                      </p:cBhvr>
                                      <p:to>
                                        <p:strVal val="visible"/>
                                      </p:to>
                                    </p:set>
                                    <p:animEffect transition="in" filter="slide(fromBottom)">
                                      <p:cBhvr>
                                        <p:cTn id="20" dur="500"/>
                                        <p:tgtEl>
                                          <p:spTgt spid="414729"/>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14730"/>
                                        </p:tgtEl>
                                        <p:attrNameLst>
                                          <p:attrName>style.visibility</p:attrName>
                                        </p:attrNameLst>
                                      </p:cBhvr>
                                      <p:to>
                                        <p:strVal val="visible"/>
                                      </p:to>
                                    </p:set>
                                    <p:animEffect transition="in" filter="slide(fromBottom)">
                                      <p:cBhvr>
                                        <p:cTn id="25" dur="500"/>
                                        <p:tgtEl>
                                          <p:spTgt spid="414730"/>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414735"/>
                                        </p:tgtEl>
                                        <p:attrNameLst>
                                          <p:attrName>style.visibility</p:attrName>
                                        </p:attrNameLst>
                                      </p:cBhvr>
                                      <p:to>
                                        <p:strVal val="visible"/>
                                      </p:to>
                                    </p:set>
                                    <p:animEffect transition="in" filter="slide(fromBottom)">
                                      <p:cBhvr>
                                        <p:cTn id="30" dur="500"/>
                                        <p:tgtEl>
                                          <p:spTgt spid="414735"/>
                                        </p:tgtEl>
                                      </p:cBhvr>
                                    </p:animEffect>
                                  </p:childTnLst>
                                </p:cTn>
                              </p:par>
                              <p:par>
                                <p:cTn id="31" presetID="12" presetClass="entr" presetSubtype="4" fill="hold" nodeType="withEffect">
                                  <p:stCondLst>
                                    <p:cond delay="0"/>
                                  </p:stCondLst>
                                  <p:childTnLst>
                                    <p:set>
                                      <p:cBhvr>
                                        <p:cTn id="32" dur="1" fill="hold">
                                          <p:stCondLst>
                                            <p:cond delay="0"/>
                                          </p:stCondLst>
                                        </p:cTn>
                                        <p:tgtEl>
                                          <p:spTgt spid="414736"/>
                                        </p:tgtEl>
                                        <p:attrNameLst>
                                          <p:attrName>style.visibility</p:attrName>
                                        </p:attrNameLst>
                                      </p:cBhvr>
                                      <p:to>
                                        <p:strVal val="visible"/>
                                      </p:to>
                                    </p:set>
                                    <p:animEffect transition="in" filter="slide(fromBottom)">
                                      <p:cBhvr>
                                        <p:cTn id="33" dur="500"/>
                                        <p:tgtEl>
                                          <p:spTgt spid="414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6" grpId="0"/>
      <p:bldP spid="414727" grpId="0"/>
      <p:bldP spid="414728" grpId="0"/>
      <p:bldP spid="414729" grpId="0"/>
      <p:bldP spid="414730" grpId="0"/>
      <p:bldP spid="41473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1D48DAE0-8481-4868-B455-112335C33655}" type="datetime11">
              <a:rPr lang="zh-CN" altLang="en-US" smtClean="0"/>
              <a:t>17:48:43</a:t>
            </a:fld>
            <a:endParaRPr lang="en-US" altLang="zh-CN"/>
          </a:p>
        </p:txBody>
      </p:sp>
      <p:sp>
        <p:nvSpPr>
          <p:cNvPr id="8" name="灯片编号占位符 3"/>
          <p:cNvSpPr>
            <a:spLocks noGrp="1"/>
          </p:cNvSpPr>
          <p:nvPr>
            <p:ph type="sldNum" sz="quarter" idx="12"/>
          </p:nvPr>
        </p:nvSpPr>
        <p:spPr/>
        <p:txBody>
          <a:bodyPr/>
          <a:lstStyle/>
          <a:p>
            <a:pPr>
              <a:defRPr/>
            </a:pPr>
            <a:fld id="{FADDB86F-2D04-4A4A-A64C-7D65D970D4CC}" type="slidenum">
              <a:rPr lang="en-US" altLang="zh-CN"/>
              <a:t>37</a:t>
            </a:fld>
            <a:endParaRPr lang="en-US" altLang="zh-CN"/>
          </a:p>
        </p:txBody>
      </p:sp>
      <p:sp>
        <p:nvSpPr>
          <p:cNvPr id="416772" name="Rectangle 4"/>
          <p:cNvSpPr>
            <a:spLocks noChangeArrowheads="1"/>
          </p:cNvSpPr>
          <p:nvPr/>
        </p:nvSpPr>
        <p:spPr bwMode="auto">
          <a:xfrm>
            <a:off x="323850" y="404813"/>
            <a:ext cx="82296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266700">
              <a:lnSpc>
                <a:spcPct val="90000"/>
              </a:lnSpc>
              <a:spcBef>
                <a:spcPts val="1000"/>
              </a:spcBef>
              <a:buFont typeface="Arial" panose="020B0604020202020204" pitchFamily="34" charset="0"/>
              <a:buChar char="•"/>
              <a:tabLst>
                <a:tab pos="228600" algn="l"/>
              </a:tabLst>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tabLst>
                <a:tab pos="228600" algn="l"/>
              </a:tabLst>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tabLst>
                <a:tab pos="228600" algn="l"/>
              </a:tabLst>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B. </a:t>
            </a:r>
            <a:r>
              <a:rPr lang="zh-CN" altLang="en-US" sz="2400">
                <a:latin typeface="Arial" panose="020B0604020202020204" pitchFamily="34" charset="0"/>
                <a:ea typeface="楷体" panose="02010609060101010101" pitchFamily="49" charset="-122"/>
                <a:cs typeface="Arial" panose="020B0604020202020204" pitchFamily="34" charset="0"/>
              </a:rPr>
              <a:t>丁二酸、戊二酸受热脱水</a:t>
            </a:r>
            <a:r>
              <a:rPr lang="en-US" altLang="zh-CN" sz="2400">
                <a:latin typeface="Arial" panose="020B0604020202020204" pitchFamily="34" charset="0"/>
                <a:ea typeface="楷体" panose="02010609060101010101" pitchFamily="49" charset="-122"/>
                <a:cs typeface="Arial" panose="020B0604020202020204" pitchFamily="34" charset="0"/>
              </a:rPr>
              <a:t>(</a:t>
            </a:r>
            <a:r>
              <a:rPr lang="zh-CN" altLang="en-US" sz="2400">
                <a:latin typeface="Arial" panose="020B0604020202020204" pitchFamily="34" charset="0"/>
                <a:ea typeface="楷体" panose="02010609060101010101" pitchFamily="49" charset="-122"/>
                <a:cs typeface="Arial" panose="020B0604020202020204" pitchFamily="34" charset="0"/>
              </a:rPr>
              <a:t>不脱羧</a:t>
            </a:r>
            <a:r>
              <a:rPr lang="en-US" altLang="zh-CN" sz="2400">
                <a:latin typeface="Arial" panose="020B0604020202020204" pitchFamily="34" charset="0"/>
                <a:ea typeface="楷体" panose="02010609060101010101" pitchFamily="49" charset="-122"/>
                <a:cs typeface="Arial" panose="020B0604020202020204" pitchFamily="34" charset="0"/>
              </a:rPr>
              <a:t>)</a:t>
            </a:r>
            <a:r>
              <a:rPr lang="zh-CN" altLang="en-US" sz="2400">
                <a:latin typeface="Arial" panose="020B0604020202020204" pitchFamily="34" charset="0"/>
                <a:ea typeface="楷体" panose="02010609060101010101" pitchFamily="49" charset="-122"/>
                <a:cs typeface="Arial" panose="020B0604020202020204" pitchFamily="34" charset="0"/>
              </a:rPr>
              <a:t>生成环状酸酐</a:t>
            </a:r>
            <a:endParaRPr lang="zh-CN" altLang="en-US" sz="2400" b="0">
              <a:latin typeface="Arial" panose="020B0604020202020204" pitchFamily="34" charset="0"/>
              <a:ea typeface="楷体" panose="02010609060101010101" pitchFamily="49" charset="-122"/>
              <a:cs typeface="Arial" panose="020B0604020202020204" pitchFamily="34" charset="0"/>
            </a:endParaRPr>
          </a:p>
        </p:txBody>
      </p:sp>
      <p:graphicFrame>
        <p:nvGraphicFramePr>
          <p:cNvPr id="416777" name="Object 9"/>
          <p:cNvGraphicFramePr>
            <a:graphicFrameLocks noChangeAspect="1"/>
          </p:cNvGraphicFramePr>
          <p:nvPr/>
        </p:nvGraphicFramePr>
        <p:xfrm>
          <a:off x="2339975" y="908050"/>
          <a:ext cx="4679950" cy="3298825"/>
        </p:xfrm>
        <a:graphic>
          <a:graphicData uri="http://schemas.openxmlformats.org/presentationml/2006/ole">
            <mc:AlternateContent xmlns:mc="http://schemas.openxmlformats.org/markup-compatibility/2006">
              <mc:Choice xmlns:v="urn:schemas-microsoft-com:vml" Requires="v">
                <p:oleObj spid="_x0000_s35962" name="CS ChemDraw Drawing" r:id="rId3" imgW="5600700" imgH="3949700" progId="ChemDraw.Document.6.0">
                  <p:embed/>
                </p:oleObj>
              </mc:Choice>
              <mc:Fallback>
                <p:oleObj name="CS ChemDraw Drawing" r:id="rId3" imgW="5600700" imgH="3949700" progId="ChemDraw.Document.6.0">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908050"/>
                        <a:ext cx="4679950" cy="32988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6778" name="Rectangle 10"/>
          <p:cNvSpPr>
            <a:spLocks noChangeArrowheads="1"/>
          </p:cNvSpPr>
          <p:nvPr/>
        </p:nvSpPr>
        <p:spPr bwMode="auto">
          <a:xfrm>
            <a:off x="280988" y="4340225"/>
            <a:ext cx="73152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266700">
              <a:lnSpc>
                <a:spcPct val="90000"/>
              </a:lnSpc>
              <a:spcBef>
                <a:spcPts val="1000"/>
              </a:spcBef>
              <a:buFont typeface="Arial" panose="020B0604020202020204" pitchFamily="34" charset="0"/>
              <a:buChar char="•"/>
              <a:tabLst>
                <a:tab pos="228600" algn="l"/>
              </a:tabLst>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tabLst>
                <a:tab pos="228600" algn="l"/>
              </a:tabLst>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tabLst>
                <a:tab pos="228600" algn="l"/>
              </a:tabLst>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tabLst>
                <a:tab pos="228600" algn="l"/>
              </a:tabLst>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C. </a:t>
            </a:r>
            <a:r>
              <a:rPr lang="zh-CN" altLang="en-US" sz="2400">
                <a:latin typeface="Arial" panose="020B0604020202020204" pitchFamily="34" charset="0"/>
                <a:ea typeface="楷体" panose="02010609060101010101" pitchFamily="49" charset="-122"/>
                <a:cs typeface="Arial" panose="020B0604020202020204" pitchFamily="34" charset="0"/>
              </a:rPr>
              <a:t>己二酸、庚二酸受热既脱水又脱羧生成环酮</a:t>
            </a:r>
            <a:endParaRPr lang="zh-CN" altLang="en-US" sz="2400" b="0">
              <a:latin typeface="Arial" panose="020B0604020202020204" pitchFamily="34" charset="0"/>
              <a:ea typeface="楷体" panose="02010609060101010101" pitchFamily="49" charset="-122"/>
              <a:cs typeface="Arial" panose="020B0604020202020204" pitchFamily="34" charset="0"/>
            </a:endParaRPr>
          </a:p>
        </p:txBody>
      </p:sp>
      <p:graphicFrame>
        <p:nvGraphicFramePr>
          <p:cNvPr id="416779" name="Object 11"/>
          <p:cNvGraphicFramePr>
            <a:graphicFrameLocks noChangeAspect="1"/>
          </p:cNvGraphicFramePr>
          <p:nvPr/>
        </p:nvGraphicFramePr>
        <p:xfrm>
          <a:off x="1763713" y="4868863"/>
          <a:ext cx="5905500" cy="1582737"/>
        </p:xfrm>
        <a:graphic>
          <a:graphicData uri="http://schemas.openxmlformats.org/presentationml/2006/ole">
            <mc:AlternateContent xmlns:mc="http://schemas.openxmlformats.org/markup-compatibility/2006">
              <mc:Choice xmlns:v="urn:schemas-microsoft-com:vml" Requires="v">
                <p:oleObj spid="_x0000_s35963" name="CS ChemDraw Drawing" r:id="rId5" imgW="6718300" imgH="1816100" progId="ChemDraw.Document.6.0">
                  <p:embed/>
                </p:oleObj>
              </mc:Choice>
              <mc:Fallback>
                <p:oleObj name="CS ChemDraw Drawing" r:id="rId5" imgW="6718300" imgH="1816100" progId="ChemDraw.Document.6.0">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868863"/>
                        <a:ext cx="5905500" cy="158273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6772"/>
                                        </p:tgtEl>
                                        <p:attrNameLst>
                                          <p:attrName>style.visibility</p:attrName>
                                        </p:attrNameLst>
                                      </p:cBhvr>
                                      <p:to>
                                        <p:strVal val="visible"/>
                                      </p:to>
                                    </p:set>
                                    <p:animEffect transition="in" filter="slide(fromBottom)">
                                      <p:cBhvr>
                                        <p:cTn id="7" dur="500"/>
                                        <p:tgtEl>
                                          <p:spTgt spid="416772"/>
                                        </p:tgtEl>
                                      </p:cBhvr>
                                    </p:animEffect>
                                  </p:childTnLst>
                                </p:cTn>
                              </p:par>
                              <p:par>
                                <p:cTn id="8" presetID="12" presetClass="entr" presetSubtype="4" fill="hold" nodeType="withEffect">
                                  <p:stCondLst>
                                    <p:cond delay="0"/>
                                  </p:stCondLst>
                                  <p:childTnLst>
                                    <p:set>
                                      <p:cBhvr>
                                        <p:cTn id="9" dur="1" fill="hold">
                                          <p:stCondLst>
                                            <p:cond delay="0"/>
                                          </p:stCondLst>
                                        </p:cTn>
                                        <p:tgtEl>
                                          <p:spTgt spid="416777"/>
                                        </p:tgtEl>
                                        <p:attrNameLst>
                                          <p:attrName>style.visibility</p:attrName>
                                        </p:attrNameLst>
                                      </p:cBhvr>
                                      <p:to>
                                        <p:strVal val="visible"/>
                                      </p:to>
                                    </p:set>
                                    <p:animEffect transition="in" filter="slide(fromBottom)">
                                      <p:cBhvr>
                                        <p:cTn id="10" dur="500"/>
                                        <p:tgtEl>
                                          <p:spTgt spid="416777"/>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16778"/>
                                        </p:tgtEl>
                                        <p:attrNameLst>
                                          <p:attrName>style.visibility</p:attrName>
                                        </p:attrNameLst>
                                      </p:cBhvr>
                                      <p:to>
                                        <p:strVal val="visible"/>
                                      </p:to>
                                    </p:set>
                                    <p:animEffect transition="in" filter="slide(fromBottom)">
                                      <p:cBhvr>
                                        <p:cTn id="15" dur="500"/>
                                        <p:tgtEl>
                                          <p:spTgt spid="416778"/>
                                        </p:tgtEl>
                                      </p:cBhvr>
                                    </p:animEffect>
                                  </p:childTnLst>
                                </p:cTn>
                              </p:par>
                              <p:par>
                                <p:cTn id="16" presetID="12" presetClass="entr" presetSubtype="4" fill="hold" nodeType="withEffect">
                                  <p:stCondLst>
                                    <p:cond delay="0"/>
                                  </p:stCondLst>
                                  <p:childTnLst>
                                    <p:set>
                                      <p:cBhvr>
                                        <p:cTn id="17" dur="1" fill="hold">
                                          <p:stCondLst>
                                            <p:cond delay="0"/>
                                          </p:stCondLst>
                                        </p:cTn>
                                        <p:tgtEl>
                                          <p:spTgt spid="416779"/>
                                        </p:tgtEl>
                                        <p:attrNameLst>
                                          <p:attrName>style.visibility</p:attrName>
                                        </p:attrNameLst>
                                      </p:cBhvr>
                                      <p:to>
                                        <p:strVal val="visible"/>
                                      </p:to>
                                    </p:set>
                                    <p:animEffect transition="in" filter="slide(fromBottom)">
                                      <p:cBhvr>
                                        <p:cTn id="18" dur="500"/>
                                        <p:tgtEl>
                                          <p:spTgt spid="416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2" grpId="0"/>
      <p:bldP spid="41677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组合 15"/>
          <p:cNvGrpSpPr/>
          <p:nvPr/>
        </p:nvGrpSpPr>
        <p:grpSpPr bwMode="auto">
          <a:xfrm>
            <a:off x="251520" y="692696"/>
            <a:ext cx="8640960" cy="5759921"/>
            <a:chOff x="323850" y="404813"/>
            <a:chExt cx="8487190" cy="6453187"/>
          </a:xfrm>
        </p:grpSpPr>
        <p:graphicFrame>
          <p:nvGraphicFramePr>
            <p:cNvPr id="56323" name="Object 4"/>
            <p:cNvGraphicFramePr>
              <a:graphicFrameLocks noChangeAspect="1"/>
            </p:cNvGraphicFramePr>
            <p:nvPr/>
          </p:nvGraphicFramePr>
          <p:xfrm>
            <a:off x="611188" y="404813"/>
            <a:ext cx="3400425" cy="782637"/>
          </p:xfrm>
          <a:graphic>
            <a:graphicData uri="http://schemas.openxmlformats.org/presentationml/2006/ole">
              <mc:AlternateContent xmlns:mc="http://schemas.openxmlformats.org/markup-compatibility/2006">
                <mc:Choice xmlns:v="urn:schemas-microsoft-com:vml" Requires="v">
                  <p:oleObj spid="_x0000_s87296" name="CS ChemDraw Drawing" r:id="rId3" imgW="3401695" imgH="783590" progId="ChemDraw.Document.6.0">
                    <p:embed/>
                  </p:oleObj>
                </mc:Choice>
                <mc:Fallback>
                  <p:oleObj name="CS ChemDraw Drawing" r:id="rId3" imgW="3401695" imgH="783590" progId="ChemDraw.Document.6.0">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04813"/>
                          <a:ext cx="3400425"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4" name="Object 5"/>
            <p:cNvGraphicFramePr>
              <a:graphicFrameLocks noChangeAspect="1"/>
            </p:cNvGraphicFramePr>
            <p:nvPr/>
          </p:nvGraphicFramePr>
          <p:xfrm>
            <a:off x="611188" y="1341438"/>
            <a:ext cx="3619500" cy="585787"/>
          </p:xfrm>
          <a:graphic>
            <a:graphicData uri="http://schemas.openxmlformats.org/presentationml/2006/ole">
              <mc:AlternateContent xmlns:mc="http://schemas.openxmlformats.org/markup-compatibility/2006">
                <mc:Choice xmlns:v="urn:schemas-microsoft-com:vml" Requires="v">
                  <p:oleObj spid="_x0000_s87297" name="CS ChemDraw Drawing" r:id="rId5" imgW="3620770" imgH="586740" progId="ChemDraw.Document.6.0">
                    <p:embed/>
                  </p:oleObj>
                </mc:Choice>
                <mc:Fallback>
                  <p:oleObj name="CS ChemDraw Drawing" r:id="rId5" imgW="3620770" imgH="586740" progId="ChemDraw.Document.6.0">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341438"/>
                          <a:ext cx="36195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5" name="Object 10"/>
            <p:cNvGraphicFramePr>
              <a:graphicFrameLocks noChangeAspect="1"/>
            </p:cNvGraphicFramePr>
            <p:nvPr/>
          </p:nvGraphicFramePr>
          <p:xfrm>
            <a:off x="395288" y="5748338"/>
            <a:ext cx="5472112" cy="1109662"/>
          </p:xfrm>
          <a:graphic>
            <a:graphicData uri="http://schemas.openxmlformats.org/presentationml/2006/ole">
              <mc:AlternateContent xmlns:mc="http://schemas.openxmlformats.org/markup-compatibility/2006">
                <mc:Choice xmlns:v="urn:schemas-microsoft-com:vml" Requires="v">
                  <p:oleObj spid="_x0000_s87298" name="CS ChemDraw Drawing" r:id="rId7" imgW="5931535" imgH="1203960" progId="ChemDraw.Document.6.0">
                    <p:embed/>
                  </p:oleObj>
                </mc:Choice>
                <mc:Fallback>
                  <p:oleObj name="CS ChemDraw Drawing" r:id="rId7" imgW="5931535" imgH="1203960" progId="ChemDraw.Document.6.0">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5748338"/>
                          <a:ext cx="5472112"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6" name="Object 11"/>
            <p:cNvGraphicFramePr>
              <a:graphicFrameLocks noChangeAspect="1"/>
            </p:cNvGraphicFramePr>
            <p:nvPr/>
          </p:nvGraphicFramePr>
          <p:xfrm>
            <a:off x="468313" y="4508500"/>
            <a:ext cx="4968875" cy="1176338"/>
          </p:xfrm>
          <a:graphic>
            <a:graphicData uri="http://schemas.openxmlformats.org/presentationml/2006/ole">
              <mc:AlternateContent xmlns:mc="http://schemas.openxmlformats.org/markup-compatibility/2006">
                <mc:Choice xmlns:v="urn:schemas-microsoft-com:vml" Requires="v">
                  <p:oleObj spid="_x0000_s87299" name="CS ChemDraw Drawing" r:id="rId9" imgW="5388610" imgH="1276985" progId="ChemDraw.Document.6.0">
                    <p:embed/>
                  </p:oleObj>
                </mc:Choice>
                <mc:Fallback>
                  <p:oleObj name="CS ChemDraw Drawing" r:id="rId9" imgW="5388610" imgH="1276985" progId="ChemDraw.Document.6.0">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4508500"/>
                          <a:ext cx="4968875" cy="117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7" name="Object 12"/>
            <p:cNvGraphicFramePr>
              <a:graphicFrameLocks noChangeAspect="1"/>
            </p:cNvGraphicFramePr>
            <p:nvPr/>
          </p:nvGraphicFramePr>
          <p:xfrm>
            <a:off x="323850" y="3357563"/>
            <a:ext cx="5018088" cy="1173162"/>
          </p:xfrm>
          <a:graphic>
            <a:graphicData uri="http://schemas.openxmlformats.org/presentationml/2006/ole">
              <mc:AlternateContent xmlns:mc="http://schemas.openxmlformats.org/markup-compatibility/2006">
                <mc:Choice xmlns:v="urn:schemas-microsoft-com:vml" Requires="v">
                  <p:oleObj spid="_x0000_s87300" name="CS ChemDraw Drawing" r:id="rId11" imgW="5018405" imgH="1174750" progId="ChemDraw.Document.6.0">
                    <p:embed/>
                  </p:oleObj>
                </mc:Choice>
                <mc:Fallback>
                  <p:oleObj name="CS ChemDraw Drawing" r:id="rId11" imgW="5018405" imgH="1174750" progId="ChemDraw.Document.6.0">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850" y="3357563"/>
                          <a:ext cx="5018088" cy="117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8" name="Object 13"/>
            <p:cNvGraphicFramePr>
              <a:graphicFrameLocks noChangeAspect="1"/>
            </p:cNvGraphicFramePr>
            <p:nvPr/>
          </p:nvGraphicFramePr>
          <p:xfrm>
            <a:off x="468313" y="2060575"/>
            <a:ext cx="4568825" cy="1182688"/>
          </p:xfrm>
          <a:graphic>
            <a:graphicData uri="http://schemas.openxmlformats.org/presentationml/2006/ole">
              <mc:AlternateContent xmlns:mc="http://schemas.openxmlformats.org/markup-compatibility/2006">
                <mc:Choice xmlns:v="urn:schemas-microsoft-com:vml" Requires="v">
                  <p:oleObj spid="_x0000_s87301" name="CS ChemDraw Drawing" r:id="rId13" imgW="4570730" imgH="1184275" progId="ChemDraw.Document.6.0">
                    <p:embed/>
                  </p:oleObj>
                </mc:Choice>
                <mc:Fallback>
                  <p:oleObj name="CS ChemDraw Drawing" r:id="rId13" imgW="4570730" imgH="1184275" progId="ChemDraw.Document.6.0">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313" y="2060575"/>
                          <a:ext cx="4568825" cy="118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9" name="Text Box 14"/>
            <p:cNvSpPr txBox="1">
              <a:spLocks noChangeArrowheads="1"/>
            </p:cNvSpPr>
            <p:nvPr/>
          </p:nvSpPr>
          <p:spPr bwMode="auto">
            <a:xfrm>
              <a:off x="6138430" y="590762"/>
              <a:ext cx="1153238" cy="47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dirty="0">
                  <a:solidFill>
                    <a:schemeClr val="accent1"/>
                  </a:solidFill>
                  <a:latin typeface="Times New Roman" panose="02020603050405020304" pitchFamily="18" charset="0"/>
                  <a:ea typeface="黑体" panose="02010609060101010101" pitchFamily="49" charset="-122"/>
                </a:rPr>
                <a:t>脱羧</a:t>
              </a:r>
            </a:p>
          </p:txBody>
        </p:sp>
        <p:sp>
          <p:nvSpPr>
            <p:cNvPr id="56330" name="Text Box 15"/>
            <p:cNvSpPr txBox="1">
              <a:spLocks noChangeArrowheads="1"/>
            </p:cNvSpPr>
            <p:nvPr/>
          </p:nvSpPr>
          <p:spPr bwMode="auto">
            <a:xfrm>
              <a:off x="6156172" y="1412353"/>
              <a:ext cx="1153239" cy="47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a:solidFill>
                    <a:schemeClr val="accent1"/>
                  </a:solidFill>
                  <a:latin typeface="Times New Roman" panose="02020603050405020304" pitchFamily="18" charset="0"/>
                  <a:ea typeface="黑体" panose="02010609060101010101" pitchFamily="49" charset="-122"/>
                </a:rPr>
                <a:t>脱羧</a:t>
              </a:r>
            </a:p>
          </p:txBody>
        </p:sp>
        <p:sp>
          <p:nvSpPr>
            <p:cNvPr id="56331" name="Text Box 16"/>
            <p:cNvSpPr txBox="1">
              <a:spLocks noChangeArrowheads="1"/>
            </p:cNvSpPr>
            <p:nvPr/>
          </p:nvSpPr>
          <p:spPr bwMode="auto">
            <a:xfrm>
              <a:off x="6191656" y="4808767"/>
              <a:ext cx="1153239" cy="47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a:solidFill>
                    <a:schemeClr val="accent1"/>
                  </a:solidFill>
                  <a:latin typeface="Times New Roman" panose="02020603050405020304" pitchFamily="18" charset="0"/>
                  <a:ea typeface="黑体" panose="02010609060101010101" pitchFamily="49" charset="-122"/>
                </a:rPr>
                <a:t>脱羧</a:t>
              </a:r>
            </a:p>
          </p:txBody>
        </p:sp>
        <p:sp>
          <p:nvSpPr>
            <p:cNvPr id="56332" name="Text Box 17"/>
            <p:cNvSpPr txBox="1">
              <a:spLocks noChangeArrowheads="1"/>
            </p:cNvSpPr>
            <p:nvPr/>
          </p:nvSpPr>
          <p:spPr bwMode="auto">
            <a:xfrm>
              <a:off x="6267464" y="6038307"/>
              <a:ext cx="1153238" cy="47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a:solidFill>
                    <a:schemeClr val="accent1"/>
                  </a:solidFill>
                  <a:latin typeface="Times New Roman" panose="02020603050405020304" pitchFamily="18" charset="0"/>
                  <a:ea typeface="黑体" panose="02010609060101010101" pitchFamily="49" charset="-122"/>
                </a:rPr>
                <a:t>脱羧</a:t>
              </a:r>
            </a:p>
          </p:txBody>
        </p:sp>
        <p:sp>
          <p:nvSpPr>
            <p:cNvPr id="56333" name="Text Box 18"/>
            <p:cNvSpPr txBox="1">
              <a:spLocks noChangeArrowheads="1"/>
            </p:cNvSpPr>
            <p:nvPr/>
          </p:nvSpPr>
          <p:spPr bwMode="auto">
            <a:xfrm>
              <a:off x="7525542" y="2421790"/>
              <a:ext cx="1153238" cy="47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dirty="0">
                  <a:solidFill>
                    <a:schemeClr val="accent1"/>
                  </a:solidFill>
                  <a:latin typeface="Times New Roman" panose="02020603050405020304" pitchFamily="18" charset="0"/>
                  <a:ea typeface="黑体" panose="02010609060101010101" pitchFamily="49" charset="-122"/>
                </a:rPr>
                <a:t>脱水</a:t>
              </a:r>
            </a:p>
          </p:txBody>
        </p:sp>
        <p:sp>
          <p:nvSpPr>
            <p:cNvPr id="56334" name="Text Box 19"/>
            <p:cNvSpPr txBox="1">
              <a:spLocks noChangeArrowheads="1"/>
            </p:cNvSpPr>
            <p:nvPr/>
          </p:nvSpPr>
          <p:spPr bwMode="auto">
            <a:xfrm>
              <a:off x="7596511" y="3643740"/>
              <a:ext cx="1153238" cy="47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a:solidFill>
                    <a:schemeClr val="accent1"/>
                  </a:solidFill>
                  <a:latin typeface="Times New Roman" panose="02020603050405020304" pitchFamily="18" charset="0"/>
                  <a:ea typeface="黑体" panose="02010609060101010101" pitchFamily="49" charset="-122"/>
                </a:rPr>
                <a:t>脱水</a:t>
              </a:r>
            </a:p>
          </p:txBody>
        </p:sp>
        <p:sp>
          <p:nvSpPr>
            <p:cNvPr id="56335" name="Text Box 20"/>
            <p:cNvSpPr txBox="1">
              <a:spLocks noChangeArrowheads="1"/>
            </p:cNvSpPr>
            <p:nvPr/>
          </p:nvSpPr>
          <p:spPr bwMode="auto">
            <a:xfrm>
              <a:off x="7657801" y="4808767"/>
              <a:ext cx="1153239" cy="47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dirty="0">
                  <a:solidFill>
                    <a:schemeClr val="accent1"/>
                  </a:solidFill>
                  <a:latin typeface="Times New Roman" panose="02020603050405020304" pitchFamily="18" charset="0"/>
                  <a:ea typeface="黑体" panose="02010609060101010101" pitchFamily="49" charset="-122"/>
                </a:rPr>
                <a:t>脱水</a:t>
              </a:r>
            </a:p>
          </p:txBody>
        </p:sp>
        <p:sp>
          <p:nvSpPr>
            <p:cNvPr id="56336" name="Text Box 21"/>
            <p:cNvSpPr txBox="1">
              <a:spLocks noChangeArrowheads="1"/>
            </p:cNvSpPr>
            <p:nvPr/>
          </p:nvSpPr>
          <p:spPr bwMode="auto">
            <a:xfrm>
              <a:off x="7657802" y="6061746"/>
              <a:ext cx="1153238" cy="47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dirty="0">
                  <a:solidFill>
                    <a:schemeClr val="accent1"/>
                  </a:solidFill>
                  <a:latin typeface="Times New Roman" panose="02020603050405020304" pitchFamily="18" charset="0"/>
                  <a:ea typeface="黑体" panose="02010609060101010101" pitchFamily="49" charset="-122"/>
                </a:rPr>
                <a:t>脱水</a:t>
              </a:r>
            </a:p>
          </p:txBody>
        </p:sp>
      </p:grpSp>
      <p:sp>
        <p:nvSpPr>
          <p:cNvPr id="2" name="日期占位符 1"/>
          <p:cNvSpPr>
            <a:spLocks noGrp="1"/>
          </p:cNvSpPr>
          <p:nvPr>
            <p:ph type="dt" sz="half" idx="10"/>
          </p:nvPr>
        </p:nvSpPr>
        <p:spPr/>
        <p:txBody>
          <a:bodyPr/>
          <a:lstStyle/>
          <a:p>
            <a:pPr>
              <a:defRPr/>
            </a:pPr>
            <a:fld id="{04032B23-801A-4A5C-8ADF-AEB940827745}" type="datetime11">
              <a:rPr lang="zh-CN" altLang="en-US" smtClean="0"/>
              <a:t>17:48:43</a:t>
            </a:fld>
            <a:endParaRPr lang="zh-CN" altLang="en-US"/>
          </a:p>
        </p:txBody>
      </p:sp>
      <p:sp>
        <p:nvSpPr>
          <p:cNvPr id="3" name="灯片编号占位符 2"/>
          <p:cNvSpPr>
            <a:spLocks noGrp="1"/>
          </p:cNvSpPr>
          <p:nvPr>
            <p:ph type="sldNum" sz="quarter" idx="12"/>
          </p:nvPr>
        </p:nvSpPr>
        <p:spPr/>
        <p:txBody>
          <a:bodyPr/>
          <a:lstStyle/>
          <a:p>
            <a:pPr>
              <a:defRPr/>
            </a:pPr>
            <a:fld id="{DEBC7694-C6C0-49D6-855B-71DF6E7CB550}" type="slidenum">
              <a:rPr lang="zh-CN" altLang="en-US" smtClean="0"/>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Text Box 6"/>
          <p:cNvSpPr txBox="1">
            <a:spLocks noChangeArrowheads="1"/>
          </p:cNvSpPr>
          <p:nvPr/>
        </p:nvSpPr>
        <p:spPr bwMode="auto">
          <a:xfrm>
            <a:off x="571500" y="2571750"/>
            <a:ext cx="3170238" cy="427038"/>
          </a:xfrm>
          <a:prstGeom prst="rect">
            <a:avLst/>
          </a:prstGeom>
          <a:noFill/>
          <a:ln w="9525">
            <a:noFill/>
            <a:miter lim="800000"/>
          </a:ln>
        </p:spPr>
        <p:txBody>
          <a:bodyPr>
            <a:spAutoFit/>
          </a:bodyPr>
          <a:lstStyle/>
          <a:p>
            <a:pPr eaLnBrk="1" hangingPunct="1">
              <a:spcBef>
                <a:spcPct val="50000"/>
              </a:spcBef>
              <a:defRPr/>
            </a:pPr>
            <a:r>
              <a:rPr lang="zh-CN" altLang="en-US" sz="2200" b="1" dirty="0">
                <a:solidFill>
                  <a:schemeClr val="accent2">
                    <a:lumMod val="75000"/>
                  </a:schemeClr>
                </a:solidFill>
                <a:ea typeface="黑体" panose="02010609060101010101" pitchFamily="49" charset="-122"/>
              </a:rPr>
              <a:t> 生成环酯：</a:t>
            </a:r>
          </a:p>
        </p:txBody>
      </p:sp>
      <p:sp>
        <p:nvSpPr>
          <p:cNvPr id="18439" name="Text Box 7"/>
          <p:cNvSpPr txBox="1">
            <a:spLocks noChangeArrowheads="1"/>
          </p:cNvSpPr>
          <p:nvPr/>
        </p:nvSpPr>
        <p:spPr bwMode="auto">
          <a:xfrm>
            <a:off x="571500" y="3571875"/>
            <a:ext cx="3170238" cy="427038"/>
          </a:xfrm>
          <a:prstGeom prst="rect">
            <a:avLst/>
          </a:prstGeom>
          <a:noFill/>
          <a:ln w="9525">
            <a:noFill/>
            <a:miter lim="800000"/>
          </a:ln>
        </p:spPr>
        <p:txBody>
          <a:bodyPr>
            <a:spAutoFit/>
          </a:bodyPr>
          <a:lstStyle/>
          <a:p>
            <a:pPr eaLnBrk="1" hangingPunct="1">
              <a:spcBef>
                <a:spcPct val="50000"/>
              </a:spcBef>
              <a:defRPr/>
            </a:pPr>
            <a:r>
              <a:rPr lang="zh-CN" altLang="en-US" sz="2200" b="1" dirty="0">
                <a:solidFill>
                  <a:schemeClr val="accent2">
                    <a:lumMod val="75000"/>
                  </a:schemeClr>
                </a:solidFill>
                <a:ea typeface="黑体" panose="02010609060101010101" pitchFamily="49" charset="-122"/>
              </a:rPr>
              <a:t>生成高聚物：</a:t>
            </a:r>
          </a:p>
        </p:txBody>
      </p:sp>
      <p:graphicFrame>
        <p:nvGraphicFramePr>
          <p:cNvPr id="57348" name="Object 8"/>
          <p:cNvGraphicFramePr>
            <a:graphicFrameLocks noChangeAspect="1"/>
          </p:cNvGraphicFramePr>
          <p:nvPr/>
        </p:nvGraphicFramePr>
        <p:xfrm>
          <a:off x="2500313" y="2286000"/>
          <a:ext cx="5353050" cy="1330325"/>
        </p:xfrm>
        <a:graphic>
          <a:graphicData uri="http://schemas.openxmlformats.org/presentationml/2006/ole">
            <mc:AlternateContent xmlns:mc="http://schemas.openxmlformats.org/markup-compatibility/2006">
              <mc:Choice xmlns:v="urn:schemas-microsoft-com:vml" Requires="v">
                <p:oleObj spid="_x0000_s88173" name="CS ChemDraw Drawing" r:id="rId3" imgW="5104130" imgH="1299845" progId="ChemDraw.Document.6.0">
                  <p:embed/>
                </p:oleObj>
              </mc:Choice>
              <mc:Fallback>
                <p:oleObj name="CS ChemDraw Drawing" r:id="rId3" imgW="5104130" imgH="1299845"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2286000"/>
                        <a:ext cx="5353050"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9" name="Object 9"/>
          <p:cNvGraphicFramePr>
            <a:graphicFrameLocks noChangeAspect="1"/>
          </p:cNvGraphicFramePr>
          <p:nvPr/>
        </p:nvGraphicFramePr>
        <p:xfrm>
          <a:off x="1143000" y="4268788"/>
          <a:ext cx="6761163" cy="441325"/>
        </p:xfrm>
        <a:graphic>
          <a:graphicData uri="http://schemas.openxmlformats.org/presentationml/2006/ole">
            <mc:AlternateContent xmlns:mc="http://schemas.openxmlformats.org/markup-compatibility/2006">
              <mc:Choice xmlns:v="urn:schemas-microsoft-com:vml" Requires="v">
                <p:oleObj spid="_x0000_s88174" name="CS ChemDraw Drawing" r:id="rId5" imgW="5242560" imgH="350520" progId="ChemDraw.Document.6.0">
                  <p:embed/>
                </p:oleObj>
              </mc:Choice>
              <mc:Fallback>
                <p:oleObj name="CS ChemDraw Drawing" r:id="rId5" imgW="5242560" imgH="350520" progId="ChemDraw.Document.6.0">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4268788"/>
                        <a:ext cx="6761163"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0" name="Text Box 10"/>
          <p:cNvSpPr txBox="1">
            <a:spLocks noChangeArrowheads="1"/>
          </p:cNvSpPr>
          <p:nvPr/>
        </p:nvSpPr>
        <p:spPr bwMode="auto">
          <a:xfrm>
            <a:off x="5214938" y="4730750"/>
            <a:ext cx="3282950" cy="396875"/>
          </a:xfrm>
          <a:prstGeom prst="rect">
            <a:avLst/>
          </a:prstGeom>
          <a:noFill/>
          <a:ln w="9525">
            <a:noFill/>
            <a:miter lim="800000"/>
          </a:ln>
        </p:spPr>
        <p:txBody>
          <a:bodyPr>
            <a:spAutoFit/>
          </a:bodyPr>
          <a:lstStyle/>
          <a:p>
            <a:pPr eaLnBrk="1" hangingPunct="1">
              <a:spcBef>
                <a:spcPct val="50000"/>
              </a:spcBef>
              <a:defRPr/>
            </a:pPr>
            <a:r>
              <a:rPr lang="zh-CN" altLang="en-US" sz="2000" b="1" dirty="0">
                <a:solidFill>
                  <a:schemeClr val="accent4">
                    <a:lumMod val="75000"/>
                  </a:schemeClr>
                </a:solidFill>
                <a:latin typeface="黑体" panose="02010609060101010101" pitchFamily="49" charset="-122"/>
                <a:ea typeface="黑体" panose="02010609060101010101" pitchFamily="49" charset="-122"/>
              </a:rPr>
              <a:t>聚酯</a:t>
            </a:r>
            <a:r>
              <a:rPr lang="zh-CN" altLang="en-US" sz="2000" b="1" dirty="0">
                <a:solidFill>
                  <a:schemeClr val="accent4">
                    <a:lumMod val="75000"/>
                  </a:schemeClr>
                </a:solidFill>
                <a:ea typeface="黑体" panose="02010609060101010101" pitchFamily="49" charset="-122"/>
              </a:rPr>
              <a:t>“</a:t>
            </a:r>
            <a:r>
              <a:rPr lang="zh-CN" altLang="en-US" sz="2000" b="1" dirty="0">
                <a:solidFill>
                  <a:schemeClr val="accent4">
                    <a:lumMod val="75000"/>
                  </a:schemeClr>
                </a:solidFill>
                <a:latin typeface="黑体" panose="02010609060101010101" pitchFamily="49" charset="-122"/>
                <a:ea typeface="黑体" panose="02010609060101010101" pitchFamily="49" charset="-122"/>
              </a:rPr>
              <a:t>涤纶</a:t>
            </a:r>
            <a:r>
              <a:rPr lang="zh-CN" altLang="en-US" sz="2000" b="1" dirty="0">
                <a:solidFill>
                  <a:schemeClr val="accent4">
                    <a:lumMod val="75000"/>
                  </a:schemeClr>
                </a:solidFill>
                <a:ea typeface="黑体" panose="02010609060101010101" pitchFamily="49" charset="-122"/>
              </a:rPr>
              <a:t>”</a:t>
            </a:r>
            <a:r>
              <a:rPr lang="zh-CN" altLang="en-US" sz="2000" b="1" dirty="0">
                <a:solidFill>
                  <a:schemeClr val="accent4">
                    <a:lumMod val="75000"/>
                  </a:schemeClr>
                </a:solidFill>
                <a:latin typeface="黑体" panose="02010609060101010101" pitchFamily="49" charset="-122"/>
                <a:ea typeface="黑体" panose="02010609060101010101" pitchFamily="49" charset="-122"/>
              </a:rPr>
              <a:t>（的确良）</a:t>
            </a:r>
          </a:p>
        </p:txBody>
      </p:sp>
      <p:graphicFrame>
        <p:nvGraphicFramePr>
          <p:cNvPr id="57351" name="Object 11"/>
          <p:cNvGraphicFramePr>
            <a:graphicFrameLocks noChangeAspect="1"/>
          </p:cNvGraphicFramePr>
          <p:nvPr/>
        </p:nvGraphicFramePr>
        <p:xfrm>
          <a:off x="5148263" y="5292725"/>
          <a:ext cx="3449637" cy="550863"/>
        </p:xfrm>
        <a:graphic>
          <a:graphicData uri="http://schemas.openxmlformats.org/presentationml/2006/ole">
            <mc:AlternateContent xmlns:mc="http://schemas.openxmlformats.org/markup-compatibility/2006">
              <mc:Choice xmlns:v="urn:schemas-microsoft-com:vml" Requires="v">
                <p:oleObj spid="_x0000_s88175" name="CS ChemDraw Drawing" r:id="rId7" imgW="2623185" imgH="429260" progId="ChemDraw.Document.6.0">
                  <p:embed/>
                </p:oleObj>
              </mc:Choice>
              <mc:Fallback>
                <p:oleObj name="CS ChemDraw Drawing" r:id="rId7" imgW="2623185" imgH="429260" progId="ChemDraw.Document.6.0">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5292725"/>
                        <a:ext cx="344963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1" name="Text Box 12"/>
          <p:cNvSpPr txBox="1">
            <a:spLocks noChangeArrowheads="1"/>
          </p:cNvSpPr>
          <p:nvPr/>
        </p:nvSpPr>
        <p:spPr bwMode="auto">
          <a:xfrm>
            <a:off x="5648325" y="5984875"/>
            <a:ext cx="2252663" cy="396875"/>
          </a:xfrm>
          <a:prstGeom prst="rect">
            <a:avLst/>
          </a:prstGeom>
          <a:noFill/>
          <a:ln w="9525">
            <a:noFill/>
            <a:miter lim="800000"/>
          </a:ln>
        </p:spPr>
        <p:txBody>
          <a:bodyPr>
            <a:spAutoFit/>
          </a:bodyPr>
          <a:lstStyle/>
          <a:p>
            <a:pPr eaLnBrk="1" hangingPunct="1">
              <a:spcBef>
                <a:spcPct val="50000"/>
              </a:spcBef>
              <a:defRPr/>
            </a:pPr>
            <a:r>
              <a:rPr lang="zh-CN" altLang="en-US" sz="2000" b="1" dirty="0">
                <a:solidFill>
                  <a:schemeClr val="accent4">
                    <a:lumMod val="75000"/>
                  </a:schemeClr>
                </a:solidFill>
                <a:latin typeface="黑体" panose="02010609060101010101" pitchFamily="49" charset="-122"/>
                <a:ea typeface="黑体" panose="02010609060101010101" pitchFamily="49" charset="-122"/>
              </a:rPr>
              <a:t>聚酰胺 </a:t>
            </a:r>
            <a:r>
              <a:rPr lang="zh-CN" altLang="en-US" sz="2000" b="1" dirty="0">
                <a:solidFill>
                  <a:schemeClr val="accent4">
                    <a:lumMod val="75000"/>
                  </a:schemeClr>
                </a:solidFill>
                <a:ea typeface="黑体" panose="02010609060101010101" pitchFamily="49" charset="-122"/>
              </a:rPr>
              <a:t>“</a:t>
            </a:r>
            <a:r>
              <a:rPr lang="zh-CN" altLang="en-US" sz="2000" b="1" dirty="0">
                <a:solidFill>
                  <a:schemeClr val="accent4">
                    <a:lumMod val="75000"/>
                  </a:schemeClr>
                </a:solidFill>
                <a:latin typeface="黑体" panose="02010609060101010101" pitchFamily="49" charset="-122"/>
                <a:ea typeface="黑体" panose="02010609060101010101" pitchFamily="49" charset="-122"/>
              </a:rPr>
              <a:t>尼龙</a:t>
            </a:r>
            <a:r>
              <a:rPr lang="zh-CN" altLang="en-US" sz="2000" b="1" dirty="0">
                <a:solidFill>
                  <a:schemeClr val="accent4">
                    <a:lumMod val="75000"/>
                  </a:schemeClr>
                </a:solidFill>
                <a:ea typeface="黑体" panose="02010609060101010101" pitchFamily="49" charset="-122"/>
              </a:rPr>
              <a:t>”</a:t>
            </a:r>
            <a:endParaRPr lang="zh-CN" altLang="en-US" sz="2000" b="1" dirty="0">
              <a:solidFill>
                <a:schemeClr val="accent4">
                  <a:lumMod val="75000"/>
                </a:schemeClr>
              </a:solidFill>
              <a:latin typeface="黑体" panose="02010609060101010101" pitchFamily="49" charset="-122"/>
              <a:ea typeface="黑体" panose="02010609060101010101" pitchFamily="49" charset="-122"/>
            </a:endParaRPr>
          </a:p>
        </p:txBody>
      </p:sp>
      <p:sp>
        <p:nvSpPr>
          <p:cNvPr id="57353" name="Rectangle 8"/>
          <p:cNvSpPr>
            <a:spLocks noChangeArrowheads="1"/>
          </p:cNvSpPr>
          <p:nvPr/>
        </p:nvSpPr>
        <p:spPr bwMode="auto">
          <a:xfrm>
            <a:off x="428625" y="1000125"/>
            <a:ext cx="8001000" cy="95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2425" indent="-352425">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81788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22555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33855"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15000"/>
              </a:lnSpc>
              <a:spcBef>
                <a:spcPct val="0"/>
              </a:spcBef>
              <a:buFontTx/>
              <a:buNone/>
            </a:pPr>
            <a:r>
              <a:rPr lang="en-US" altLang="zh-CN" sz="2600" b="1" dirty="0">
                <a:solidFill>
                  <a:srgbClr val="0B5395"/>
                </a:solidFill>
                <a:latin typeface="黑体" panose="02010609060101010101" pitchFamily="49" charset="-122"/>
                <a:ea typeface="黑体" panose="02010609060101010101" pitchFamily="49" charset="-122"/>
              </a:rPr>
              <a:t>(3) </a:t>
            </a:r>
            <a:r>
              <a:rPr lang="zh-CN" altLang="en-US" sz="2600" b="1" dirty="0">
                <a:solidFill>
                  <a:srgbClr val="0B5395"/>
                </a:solidFill>
                <a:latin typeface="黑体" panose="02010609060101010101" pitchFamily="49" charset="-122"/>
                <a:ea typeface="黑体" panose="02010609060101010101" pitchFamily="49" charset="-122"/>
              </a:rPr>
              <a:t>二元酸与二元醇发生反应时可生成环酯（五元环或六元环），亦可生成聚酯</a:t>
            </a:r>
            <a:r>
              <a:rPr lang="en-US" altLang="zh-CN" sz="2600" b="1" dirty="0">
                <a:solidFill>
                  <a:srgbClr val="0B5395"/>
                </a:solidFill>
                <a:latin typeface="黑体" panose="02010609060101010101" pitchFamily="49" charset="-122"/>
                <a:ea typeface="黑体" panose="02010609060101010101" pitchFamily="49" charset="-122"/>
              </a:rPr>
              <a:t> </a:t>
            </a:r>
            <a:endParaRPr lang="zh-CN" altLang="en-US" sz="2600" b="1" dirty="0">
              <a:solidFill>
                <a:srgbClr val="0B5395"/>
              </a:solidFill>
              <a:latin typeface="黑体" panose="02010609060101010101" pitchFamily="49" charset="-122"/>
              <a:ea typeface="黑体" panose="02010609060101010101" pitchFamily="49" charset="-122"/>
            </a:endParaRPr>
          </a:p>
        </p:txBody>
      </p:sp>
      <p:sp>
        <p:nvSpPr>
          <p:cNvPr id="2" name="日期占位符 1"/>
          <p:cNvSpPr>
            <a:spLocks noGrp="1"/>
          </p:cNvSpPr>
          <p:nvPr>
            <p:ph type="dt" sz="half" idx="10"/>
          </p:nvPr>
        </p:nvSpPr>
        <p:spPr/>
        <p:txBody>
          <a:bodyPr/>
          <a:lstStyle/>
          <a:p>
            <a:pPr>
              <a:defRPr/>
            </a:pPr>
            <a:fld id="{DE737F79-43FB-4A01-84E5-0ED66FF1C040}" type="datetime11">
              <a:rPr lang="zh-CN" altLang="en-US" smtClean="0"/>
              <a:t>17:48:43</a:t>
            </a:fld>
            <a:endParaRPr lang="zh-CN" altLang="en-US"/>
          </a:p>
        </p:txBody>
      </p:sp>
      <p:sp>
        <p:nvSpPr>
          <p:cNvPr id="3" name="灯片编号占位符 2"/>
          <p:cNvSpPr>
            <a:spLocks noGrp="1"/>
          </p:cNvSpPr>
          <p:nvPr>
            <p:ph type="sldNum" sz="quarter" idx="12"/>
          </p:nvPr>
        </p:nvSpPr>
        <p:spPr/>
        <p:txBody>
          <a:bodyPr/>
          <a:lstStyle/>
          <a:p>
            <a:pPr>
              <a:defRPr/>
            </a:pPr>
            <a:fld id="{DEBC7694-C6C0-49D6-855B-71DF6E7CB550}" type="slidenum">
              <a:rPr lang="zh-CN" altLang="en-US" smtClean="0"/>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DABC5D6F-F18D-4D05-8159-06BE6EB2C162}" type="datetime11">
              <a:rPr lang="zh-CN" altLang="en-US" smtClean="0"/>
              <a:t>17:48:43</a:t>
            </a:fld>
            <a:endParaRPr lang="en-US" altLang="zh-CN"/>
          </a:p>
        </p:txBody>
      </p:sp>
      <p:sp>
        <p:nvSpPr>
          <p:cNvPr id="11" name="灯片编号占位符 3"/>
          <p:cNvSpPr>
            <a:spLocks noGrp="1"/>
          </p:cNvSpPr>
          <p:nvPr>
            <p:ph type="sldNum" sz="quarter" idx="12"/>
          </p:nvPr>
        </p:nvSpPr>
        <p:spPr/>
        <p:txBody>
          <a:bodyPr/>
          <a:lstStyle/>
          <a:p>
            <a:pPr>
              <a:defRPr/>
            </a:pPr>
            <a:fld id="{92AE08E7-3C66-4407-A56D-4B966996D061}" type="slidenum">
              <a:rPr lang="en-US" altLang="zh-CN"/>
              <a:t>4</a:t>
            </a:fld>
            <a:endParaRPr lang="en-US" altLang="zh-CN"/>
          </a:p>
        </p:txBody>
      </p:sp>
      <p:sp>
        <p:nvSpPr>
          <p:cNvPr id="380937" name="Rectangle 9"/>
          <p:cNvSpPr>
            <a:spLocks noChangeArrowheads="1"/>
          </p:cNvSpPr>
          <p:nvPr/>
        </p:nvSpPr>
        <p:spPr bwMode="auto">
          <a:xfrm>
            <a:off x="468313" y="893763"/>
            <a:ext cx="4895850" cy="51911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lang="zh-CN" altLang="en-US">
                <a:latin typeface="Times New Roman" panose="02020603050405020304" pitchFamily="18" charset="0"/>
                <a:ea typeface="楷体" panose="02010609060101010101" pitchFamily="49" charset="-122"/>
                <a:cs typeface="Arial" panose="020B0604020202020204" pitchFamily="34" charset="0"/>
              </a:rPr>
              <a:t>一、</a:t>
            </a:r>
            <a:r>
              <a:rPr kumimoji="0" lang="zh-CN" altLang="en-US">
                <a:latin typeface="Arial" panose="020B0604020202020204" pitchFamily="34" charset="0"/>
                <a:ea typeface="楷体" panose="02010609060101010101" pitchFamily="49" charset="-122"/>
                <a:cs typeface="Arial" panose="020B0604020202020204" pitchFamily="34" charset="0"/>
              </a:rPr>
              <a:t>羧酸的结构</a:t>
            </a:r>
            <a:r>
              <a:rPr kumimoji="0" lang="zh-CN" altLang="en-US">
                <a:latin typeface="Times New Roman" panose="02020603050405020304" pitchFamily="18" charset="0"/>
                <a:ea typeface="楷体" panose="02010609060101010101" pitchFamily="49" charset="-122"/>
                <a:cs typeface="Arial" panose="020B0604020202020204" pitchFamily="34" charset="0"/>
              </a:rPr>
              <a:t>、</a:t>
            </a:r>
            <a:r>
              <a:rPr kumimoji="0" lang="zh-CN" altLang="en-US">
                <a:latin typeface="Arial" panose="020B0604020202020204" pitchFamily="34" charset="0"/>
                <a:ea typeface="楷体" panose="02010609060101010101" pitchFamily="49" charset="-122"/>
                <a:cs typeface="Arial" panose="020B0604020202020204" pitchFamily="34" charset="0"/>
              </a:rPr>
              <a:t>分类、命名</a:t>
            </a:r>
          </a:p>
        </p:txBody>
      </p:sp>
      <p:sp>
        <p:nvSpPr>
          <p:cNvPr id="380938" name="Text Box 10"/>
          <p:cNvSpPr txBox="1">
            <a:spLocks noChangeArrowheads="1"/>
          </p:cNvSpPr>
          <p:nvPr/>
        </p:nvSpPr>
        <p:spPr bwMode="auto">
          <a:xfrm>
            <a:off x="539750" y="1484313"/>
            <a:ext cx="1728788"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1</a:t>
            </a:r>
            <a:r>
              <a:rPr lang="zh-CN" altLang="en-US" sz="2400">
                <a:latin typeface="Arial" panose="020B0604020202020204" pitchFamily="34" charset="0"/>
                <a:ea typeface="楷体" panose="02010609060101010101" pitchFamily="49" charset="-122"/>
                <a:cs typeface="Arial" panose="020B0604020202020204" pitchFamily="34" charset="0"/>
              </a:rPr>
              <a:t>、结构</a:t>
            </a:r>
          </a:p>
        </p:txBody>
      </p:sp>
      <p:sp>
        <p:nvSpPr>
          <p:cNvPr id="380939" name="Text Box 11"/>
          <p:cNvSpPr txBox="1">
            <a:spLocks noChangeArrowheads="1"/>
          </p:cNvSpPr>
          <p:nvPr/>
        </p:nvSpPr>
        <p:spPr bwMode="auto">
          <a:xfrm>
            <a:off x="2895600" y="279400"/>
            <a:ext cx="3548063" cy="57943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3200">
                <a:latin typeface="楷体" panose="02010609060101010101" pitchFamily="49" charset="-122"/>
                <a:ea typeface="楷体" panose="02010609060101010101" pitchFamily="49" charset="-122"/>
              </a:rPr>
              <a:t>第一节  羧酸</a:t>
            </a:r>
          </a:p>
        </p:txBody>
      </p:sp>
      <p:graphicFrame>
        <p:nvGraphicFramePr>
          <p:cNvPr id="380940" name="Object 12"/>
          <p:cNvGraphicFramePr>
            <a:graphicFrameLocks noChangeAspect="1"/>
          </p:cNvGraphicFramePr>
          <p:nvPr/>
        </p:nvGraphicFramePr>
        <p:xfrm>
          <a:off x="2124075" y="1484313"/>
          <a:ext cx="6119813" cy="1103312"/>
        </p:xfrm>
        <a:graphic>
          <a:graphicData uri="http://schemas.openxmlformats.org/presentationml/2006/ole">
            <mc:AlternateContent xmlns:mc="http://schemas.openxmlformats.org/markup-compatibility/2006">
              <mc:Choice xmlns:v="urn:schemas-microsoft-com:vml" Requires="v">
                <p:oleObj spid="_x0000_s9397" name="CS ChemDraw Drawing" r:id="rId3" imgW="6146800" imgH="1117600" progId="ChemDraw.Document.6.0">
                  <p:embed/>
                </p:oleObj>
              </mc:Choice>
              <mc:Fallback>
                <p:oleObj name="CS ChemDraw Drawing" r:id="rId3" imgW="6146800" imgH="1117600" progId="ChemDraw.Document.6.0">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484313"/>
                        <a:ext cx="6119813" cy="110331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0941" name="Object 13"/>
          <p:cNvGraphicFramePr>
            <a:graphicFrameLocks noChangeAspect="1"/>
          </p:cNvGraphicFramePr>
          <p:nvPr/>
        </p:nvGraphicFramePr>
        <p:xfrm>
          <a:off x="1476375" y="2636838"/>
          <a:ext cx="6192838" cy="1435100"/>
        </p:xfrm>
        <a:graphic>
          <a:graphicData uri="http://schemas.openxmlformats.org/presentationml/2006/ole">
            <mc:AlternateContent xmlns:mc="http://schemas.openxmlformats.org/markup-compatibility/2006">
              <mc:Choice xmlns:v="urn:schemas-microsoft-com:vml" Requires="v">
                <p:oleObj spid="_x0000_s9398" name="CS ChemDraw Drawing" r:id="rId5" imgW="6045200" imgH="1409700" progId="ChemDraw.Document.6.0">
                  <p:embed/>
                </p:oleObj>
              </mc:Choice>
              <mc:Fallback>
                <p:oleObj name="CS ChemDraw Drawing" r:id="rId5" imgW="6045200" imgH="1409700" progId="ChemDraw.Document.6.0">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636838"/>
                        <a:ext cx="6192838" cy="14351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0943" name="Rectangle 15"/>
          <p:cNvSpPr>
            <a:spLocks noChangeArrowheads="1"/>
          </p:cNvSpPr>
          <p:nvPr/>
        </p:nvSpPr>
        <p:spPr bwMode="auto">
          <a:xfrm>
            <a:off x="395288" y="4437063"/>
            <a:ext cx="8280400" cy="8223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solidFill>
                  <a:schemeClr val="bg1"/>
                </a:solidFill>
                <a:latin typeface="Times New Roman" panose="02020603050405020304" pitchFamily="18" charset="0"/>
                <a:ea typeface="黑体" panose="02010609060101010101" pitchFamily="49" charset="-122"/>
              </a:rPr>
              <a:t>       </a:t>
            </a:r>
            <a:r>
              <a:rPr kumimoji="0" lang="zh-CN" altLang="en-US" sz="2400">
                <a:latin typeface="Arial" panose="020B0604020202020204" pitchFamily="34" charset="0"/>
                <a:ea typeface="楷体" panose="02010609060101010101" pitchFamily="49" charset="-122"/>
                <a:cs typeface="Arial" panose="020B0604020202020204" pitchFamily="34" charset="0"/>
              </a:rPr>
              <a:t>羧基中羟基氧上的孤电子对与羰基的</a:t>
            </a:r>
            <a:r>
              <a:rPr kumimoji="0" lang="en-US" altLang="zh-CN" sz="2400">
                <a:latin typeface="Arial" panose="020B0604020202020204" pitchFamily="34" charset="0"/>
                <a:ea typeface="楷体" panose="02010609060101010101" pitchFamily="49" charset="-122"/>
                <a:cs typeface="Arial" panose="020B0604020202020204" pitchFamily="34" charset="0"/>
              </a:rPr>
              <a:t>C=O</a:t>
            </a:r>
            <a:r>
              <a:rPr kumimoji="0" lang="zh-CN" altLang="en-US" sz="2400">
                <a:latin typeface="Arial" panose="020B0604020202020204" pitchFamily="34" charset="0"/>
                <a:ea typeface="楷体" panose="02010609060101010101" pitchFamily="49" charset="-122"/>
                <a:cs typeface="Arial" panose="020B0604020202020204" pitchFamily="34" charset="0"/>
              </a:rPr>
              <a:t>双键发生了</a:t>
            </a:r>
            <a:r>
              <a:rPr kumimoji="0" lang="en-US" altLang="zh-CN" sz="2400" i="1">
                <a:solidFill>
                  <a:srgbClr val="FF0066"/>
                </a:solidFill>
                <a:latin typeface="Arial" panose="020B0604020202020204" pitchFamily="34" charset="0"/>
                <a:ea typeface="楷体" panose="02010609060101010101" pitchFamily="49" charset="-122"/>
                <a:cs typeface="Arial" panose="020B0604020202020204" pitchFamily="34" charset="0"/>
              </a:rPr>
              <a:t>p</a:t>
            </a:r>
            <a:r>
              <a:rPr kumimoji="0" lang="en-US" altLang="zh-CN" sz="2400">
                <a:solidFill>
                  <a:srgbClr val="FF0066"/>
                </a:solidFill>
                <a:latin typeface="Arial" panose="020B0604020202020204" pitchFamily="34" charset="0"/>
                <a:ea typeface="楷体" panose="02010609060101010101" pitchFamily="49" charset="-122"/>
                <a:cs typeface="Arial" panose="020B0604020202020204" pitchFamily="34" charset="0"/>
              </a:rPr>
              <a:t>-</a:t>
            </a:r>
            <a:r>
              <a:rPr kumimoji="0" lang="en-US" altLang="zh-CN" sz="2400">
                <a:solidFill>
                  <a:srgbClr val="FF0066"/>
                </a:solidFill>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kumimoji="0" lang="zh-CN" altLang="en-US" sz="2400">
                <a:latin typeface="Arial" panose="020B0604020202020204" pitchFamily="34" charset="0"/>
                <a:ea typeface="楷体" panose="02010609060101010101" pitchFamily="49" charset="-122"/>
                <a:cs typeface="Arial" panose="020B0604020202020204" pitchFamily="34" charset="0"/>
              </a:rPr>
              <a:t>共轭，使羧基中</a:t>
            </a:r>
            <a:r>
              <a:rPr kumimoji="0" lang="zh-CN" altLang="en-US" sz="2400">
                <a:solidFill>
                  <a:srgbClr val="FF0066"/>
                </a:solidFill>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kumimoji="0" lang="zh-CN" altLang="en-US"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电子</a:t>
            </a:r>
            <a:r>
              <a:rPr kumimoji="0" lang="zh-CN" altLang="en-US" sz="2400">
                <a:latin typeface="Arial" panose="020B0604020202020204" pitchFamily="34" charset="0"/>
                <a:ea typeface="楷体" panose="02010609060101010101" pitchFamily="49" charset="-122"/>
                <a:cs typeface="Arial" panose="020B0604020202020204" pitchFamily="34" charset="0"/>
              </a:rPr>
              <a:t>的活动范围增大，从而产生特殊性质。</a:t>
            </a:r>
          </a:p>
        </p:txBody>
      </p:sp>
      <p:graphicFrame>
        <p:nvGraphicFramePr>
          <p:cNvPr id="380944" name="Object 16"/>
          <p:cNvGraphicFramePr>
            <a:graphicFrameLocks noChangeAspect="1"/>
          </p:cNvGraphicFramePr>
          <p:nvPr/>
        </p:nvGraphicFramePr>
        <p:xfrm>
          <a:off x="1042988" y="5373688"/>
          <a:ext cx="7056437" cy="1168400"/>
        </p:xfrm>
        <a:graphic>
          <a:graphicData uri="http://schemas.openxmlformats.org/presentationml/2006/ole">
            <mc:AlternateContent xmlns:mc="http://schemas.openxmlformats.org/markup-compatibility/2006">
              <mc:Choice xmlns:v="urn:schemas-microsoft-com:vml" Requires="v">
                <p:oleObj spid="_x0000_s9399" name="CS ChemDraw Drawing" r:id="rId7" imgW="7188200" imgH="1206500" progId="ChemDraw.Document.6.0">
                  <p:embed/>
                </p:oleObj>
              </mc:Choice>
              <mc:Fallback>
                <p:oleObj name="CS ChemDraw Drawing" r:id="rId7" imgW="7188200" imgH="1206500" progId="ChemDraw.Document.6.0">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5373688"/>
                        <a:ext cx="7056437" cy="11684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80939"/>
                                        </p:tgtEl>
                                        <p:attrNameLst>
                                          <p:attrName>style.visibility</p:attrName>
                                        </p:attrNameLst>
                                      </p:cBhvr>
                                      <p:to>
                                        <p:strVal val="visible"/>
                                      </p:to>
                                    </p:set>
                                    <p:animEffect transition="in" filter="slide(fromBottom)">
                                      <p:cBhvr>
                                        <p:cTn id="7" dur="500"/>
                                        <p:tgtEl>
                                          <p:spTgt spid="38093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80937"/>
                                        </p:tgtEl>
                                        <p:attrNameLst>
                                          <p:attrName>style.visibility</p:attrName>
                                        </p:attrNameLst>
                                      </p:cBhvr>
                                      <p:to>
                                        <p:strVal val="visible"/>
                                      </p:to>
                                    </p:set>
                                    <p:animEffect transition="in" filter="slide(fromBottom)">
                                      <p:cBhvr>
                                        <p:cTn id="12" dur="500"/>
                                        <p:tgtEl>
                                          <p:spTgt spid="38093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80938"/>
                                        </p:tgtEl>
                                        <p:attrNameLst>
                                          <p:attrName>style.visibility</p:attrName>
                                        </p:attrNameLst>
                                      </p:cBhvr>
                                      <p:to>
                                        <p:strVal val="visible"/>
                                      </p:to>
                                    </p:set>
                                    <p:animEffect transition="in" filter="slide(fromBottom)">
                                      <p:cBhvr>
                                        <p:cTn id="17" dur="500"/>
                                        <p:tgtEl>
                                          <p:spTgt spid="380938"/>
                                        </p:tgtEl>
                                      </p:cBhvr>
                                    </p:animEffect>
                                  </p:childTnLst>
                                </p:cTn>
                              </p:par>
                              <p:par>
                                <p:cTn id="18" presetID="12" presetClass="entr" presetSubtype="4" fill="hold" nodeType="withEffect">
                                  <p:stCondLst>
                                    <p:cond delay="0"/>
                                  </p:stCondLst>
                                  <p:childTnLst>
                                    <p:set>
                                      <p:cBhvr>
                                        <p:cTn id="19" dur="1" fill="hold">
                                          <p:stCondLst>
                                            <p:cond delay="0"/>
                                          </p:stCondLst>
                                        </p:cTn>
                                        <p:tgtEl>
                                          <p:spTgt spid="380940"/>
                                        </p:tgtEl>
                                        <p:attrNameLst>
                                          <p:attrName>style.visibility</p:attrName>
                                        </p:attrNameLst>
                                      </p:cBhvr>
                                      <p:to>
                                        <p:strVal val="visible"/>
                                      </p:to>
                                    </p:set>
                                    <p:animEffect transition="in" filter="slide(fromBottom)">
                                      <p:cBhvr>
                                        <p:cTn id="20" dur="500"/>
                                        <p:tgtEl>
                                          <p:spTgt spid="380940"/>
                                        </p:tgtEl>
                                      </p:cBhvr>
                                    </p:animEffect>
                                  </p:childTnLst>
                                </p:cTn>
                              </p:par>
                              <p:par>
                                <p:cTn id="21" presetID="12" presetClass="entr" presetSubtype="4" fill="hold" nodeType="withEffect">
                                  <p:stCondLst>
                                    <p:cond delay="0"/>
                                  </p:stCondLst>
                                  <p:childTnLst>
                                    <p:set>
                                      <p:cBhvr>
                                        <p:cTn id="22" dur="1" fill="hold">
                                          <p:stCondLst>
                                            <p:cond delay="0"/>
                                          </p:stCondLst>
                                        </p:cTn>
                                        <p:tgtEl>
                                          <p:spTgt spid="380941"/>
                                        </p:tgtEl>
                                        <p:attrNameLst>
                                          <p:attrName>style.visibility</p:attrName>
                                        </p:attrNameLst>
                                      </p:cBhvr>
                                      <p:to>
                                        <p:strVal val="visible"/>
                                      </p:to>
                                    </p:set>
                                    <p:animEffect transition="in" filter="slide(fromBottom)">
                                      <p:cBhvr>
                                        <p:cTn id="23" dur="500"/>
                                        <p:tgtEl>
                                          <p:spTgt spid="380941"/>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380943"/>
                                        </p:tgtEl>
                                        <p:attrNameLst>
                                          <p:attrName>style.visibility</p:attrName>
                                        </p:attrNameLst>
                                      </p:cBhvr>
                                      <p:to>
                                        <p:strVal val="visible"/>
                                      </p:to>
                                    </p:set>
                                    <p:animEffect transition="in" filter="slide(fromBottom)">
                                      <p:cBhvr>
                                        <p:cTn id="28" dur="500"/>
                                        <p:tgtEl>
                                          <p:spTgt spid="380943"/>
                                        </p:tgtEl>
                                      </p:cBhvr>
                                    </p:animEffect>
                                  </p:childTnLst>
                                </p:cTn>
                              </p:par>
                              <p:par>
                                <p:cTn id="29" presetID="12" presetClass="entr" presetSubtype="4" fill="hold" nodeType="withEffect">
                                  <p:stCondLst>
                                    <p:cond delay="0"/>
                                  </p:stCondLst>
                                  <p:childTnLst>
                                    <p:set>
                                      <p:cBhvr>
                                        <p:cTn id="30" dur="1" fill="hold">
                                          <p:stCondLst>
                                            <p:cond delay="0"/>
                                          </p:stCondLst>
                                        </p:cTn>
                                        <p:tgtEl>
                                          <p:spTgt spid="380944"/>
                                        </p:tgtEl>
                                        <p:attrNameLst>
                                          <p:attrName>style.visibility</p:attrName>
                                        </p:attrNameLst>
                                      </p:cBhvr>
                                      <p:to>
                                        <p:strVal val="visible"/>
                                      </p:to>
                                    </p:set>
                                    <p:animEffect transition="in" filter="slide(fromBottom)">
                                      <p:cBhvr>
                                        <p:cTn id="31" dur="500"/>
                                        <p:tgtEl>
                                          <p:spTgt spid="380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7" grpId="0"/>
      <p:bldP spid="380938" grpId="0"/>
      <p:bldP spid="380939" grpId="0"/>
      <p:bldP spid="38094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9707" name="Group 27"/>
          <p:cNvGrpSpPr/>
          <p:nvPr/>
        </p:nvGrpSpPr>
        <p:grpSpPr bwMode="auto">
          <a:xfrm>
            <a:off x="2209800" y="2140496"/>
            <a:ext cx="4648200" cy="2743200"/>
            <a:chOff x="1440" y="1248"/>
            <a:chExt cx="2928" cy="1728"/>
          </a:xfrm>
        </p:grpSpPr>
        <p:sp>
          <p:nvSpPr>
            <p:cNvPr id="199701" name="AutoShape 21"/>
            <p:cNvSpPr>
              <a:spLocks noChangeArrowheads="1"/>
            </p:cNvSpPr>
            <p:nvPr/>
          </p:nvSpPr>
          <p:spPr bwMode="auto">
            <a:xfrm>
              <a:off x="1440" y="1248"/>
              <a:ext cx="2928" cy="1728"/>
            </a:xfrm>
            <a:prstGeom prst="roundRect">
              <a:avLst>
                <a:gd name="adj" fmla="val 16667"/>
              </a:avLst>
            </a:prstGeom>
            <a:gradFill rotWithShape="1">
              <a:gsLst>
                <a:gs pos="0">
                  <a:srgbClr val="AAA7EB"/>
                </a:gs>
                <a:gs pos="100000">
                  <a:schemeClr val="bg1"/>
                </a:gs>
              </a:gsLst>
              <a:lin ang="5400000" scaled="1"/>
            </a:gradFill>
            <a:ln w="9525">
              <a:solidFill>
                <a:srgbClr val="9933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9705" name="Object 25"/>
            <p:cNvGraphicFramePr>
              <a:graphicFrameLocks noChangeAspect="1"/>
            </p:cNvGraphicFramePr>
            <p:nvPr/>
          </p:nvGraphicFramePr>
          <p:xfrm>
            <a:off x="1440" y="1370"/>
            <a:ext cx="2880" cy="1487"/>
          </p:xfrm>
          <a:graphic>
            <a:graphicData uri="http://schemas.openxmlformats.org/presentationml/2006/ole">
              <mc:AlternateContent xmlns:mc="http://schemas.openxmlformats.org/markup-compatibility/2006">
                <mc:Choice xmlns:v="urn:schemas-microsoft-com:vml" Requires="v">
                  <p:oleObj spid="_x0000_s89196" name="CS ChemDraw Drawing" r:id="rId3" imgW="3913505" imgH="2019300" progId="ChemDraw.Document.6.0">
                    <p:embed/>
                  </p:oleObj>
                </mc:Choice>
                <mc:Fallback>
                  <p:oleObj name="CS ChemDraw Drawing" r:id="rId3" imgW="3913505" imgH="2019300" progId="ChemDraw.Document.6.0">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1370"/>
                          <a:ext cx="2880" cy="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99682" name="Rectangle 2"/>
          <p:cNvSpPr>
            <a:spLocks noGrp="1"/>
          </p:cNvSpPr>
          <p:nvPr>
            <p:ph type="title"/>
          </p:nvPr>
        </p:nvSpPr>
        <p:spPr>
          <a:xfrm>
            <a:off x="533400" y="808186"/>
            <a:ext cx="8458200" cy="609600"/>
          </a:xfrm>
        </p:spPr>
        <p:txBody>
          <a:bodyPr/>
          <a:lstStyle/>
          <a:p>
            <a:r>
              <a:rPr lang="en-US" altLang="zh-CN" sz="3200" b="1" dirty="0">
                <a:latin typeface="Arial" panose="020B0604020202020204" pitchFamily="34" charset="0"/>
              </a:rPr>
              <a:t>Carboxylic Acid Derivatives  </a:t>
            </a:r>
            <a:r>
              <a:rPr lang="zh-CN" altLang="en-US" sz="3200" b="1" dirty="0">
                <a:latin typeface="Arial" panose="020B0604020202020204" pitchFamily="34" charset="0"/>
                <a:ea typeface="黑体" panose="02010609060101010101" pitchFamily="49" charset="-122"/>
              </a:rPr>
              <a:t>羧酸衍生物</a:t>
            </a:r>
          </a:p>
        </p:txBody>
      </p:sp>
      <p:grpSp>
        <p:nvGrpSpPr>
          <p:cNvPr id="199709" name="Group 29"/>
          <p:cNvGrpSpPr/>
          <p:nvPr/>
        </p:nvGrpSpPr>
        <p:grpSpPr bwMode="auto">
          <a:xfrm>
            <a:off x="304800" y="2826296"/>
            <a:ext cx="1295400" cy="1219200"/>
            <a:chOff x="432" y="1776"/>
            <a:chExt cx="672" cy="672"/>
          </a:xfrm>
        </p:grpSpPr>
        <p:sp>
          <p:nvSpPr>
            <p:cNvPr id="199708" name="Oval 28"/>
            <p:cNvSpPr>
              <a:spLocks noChangeArrowheads="1"/>
            </p:cNvSpPr>
            <p:nvPr/>
          </p:nvSpPr>
          <p:spPr bwMode="auto">
            <a:xfrm>
              <a:off x="432" y="1776"/>
              <a:ext cx="672" cy="672"/>
            </a:xfrm>
            <a:prstGeom prst="ellipse">
              <a:avLst/>
            </a:prstGeom>
            <a:gradFill rotWithShape="1">
              <a:gsLst>
                <a:gs pos="0">
                  <a:schemeClr val="bg2"/>
                </a:gs>
                <a:gs pos="100000">
                  <a:schemeClr val="bg1"/>
                </a:gs>
              </a:gsLst>
              <a:lin ang="5400000" scaled="1"/>
            </a:gradFill>
            <a:ln w="9525">
              <a:solidFill>
                <a:srgbClr val="008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9696" name="Object 16"/>
            <p:cNvGraphicFramePr>
              <a:graphicFrameLocks noChangeAspect="1"/>
            </p:cNvGraphicFramePr>
            <p:nvPr/>
          </p:nvGraphicFramePr>
          <p:xfrm>
            <a:off x="480" y="1792"/>
            <a:ext cx="561" cy="512"/>
          </p:xfrm>
          <a:graphic>
            <a:graphicData uri="http://schemas.openxmlformats.org/presentationml/2006/ole">
              <mc:AlternateContent xmlns:mc="http://schemas.openxmlformats.org/markup-compatibility/2006">
                <mc:Choice xmlns:v="urn:schemas-microsoft-com:vml" Requires="v">
                  <p:oleObj spid="_x0000_s89197" name="CS ChemDraw Drawing" r:id="rId5" imgW="890270" imgH="812165" progId="ChemDraw.Document.6.0">
                    <p:embed/>
                  </p:oleObj>
                </mc:Choice>
                <mc:Fallback>
                  <p:oleObj name="CS ChemDraw Drawing" r:id="rId5" imgW="890270" imgH="812165" progId="ChemDraw.Document.6.0">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 y="1792"/>
                          <a:ext cx="561"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99684" name="Text Box 4"/>
          <p:cNvSpPr txBox="1">
            <a:spLocks noChangeArrowheads="1"/>
          </p:cNvSpPr>
          <p:nvPr/>
        </p:nvSpPr>
        <p:spPr bwMode="auto">
          <a:xfrm>
            <a:off x="2325688" y="5888584"/>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en-US" b="0"/>
          </a:p>
        </p:txBody>
      </p:sp>
      <p:sp>
        <p:nvSpPr>
          <p:cNvPr id="199689" name="Rectangle 9"/>
          <p:cNvSpPr>
            <a:spLocks noChangeArrowheads="1"/>
          </p:cNvSpPr>
          <p:nvPr/>
        </p:nvSpPr>
        <p:spPr bwMode="auto">
          <a:xfrm>
            <a:off x="1981200" y="1417786"/>
            <a:ext cx="64008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kumimoji="1" lang="zh-CN" altLang="en-US" sz="2000">
                <a:solidFill>
                  <a:srgbClr val="000099"/>
                </a:solidFill>
                <a:latin typeface="黑体" panose="02010609060101010101" pitchFamily="49" charset="-122"/>
                <a:ea typeface="黑体" panose="02010609060101010101" pitchFamily="49" charset="-122"/>
              </a:rPr>
              <a:t>羧酸衍生物在结构上的共同特点是都含有酰基。</a:t>
            </a:r>
          </a:p>
        </p:txBody>
      </p:sp>
      <p:grpSp>
        <p:nvGrpSpPr>
          <p:cNvPr id="199715" name="Group 35"/>
          <p:cNvGrpSpPr/>
          <p:nvPr/>
        </p:nvGrpSpPr>
        <p:grpSpPr bwMode="auto">
          <a:xfrm>
            <a:off x="6592888" y="1676946"/>
            <a:ext cx="2514600" cy="1682750"/>
            <a:chOff x="4153" y="1008"/>
            <a:chExt cx="1584" cy="1060"/>
          </a:xfrm>
        </p:grpSpPr>
        <p:sp>
          <p:nvSpPr>
            <p:cNvPr id="199691" name="AutoShape 11"/>
            <p:cNvSpPr>
              <a:spLocks noChangeArrowheads="1"/>
            </p:cNvSpPr>
            <p:nvPr/>
          </p:nvSpPr>
          <p:spPr bwMode="auto">
            <a:xfrm>
              <a:off x="4153" y="1008"/>
              <a:ext cx="1584" cy="1060"/>
            </a:xfrm>
            <a:prstGeom prst="wedgeEllipseCallout">
              <a:avLst>
                <a:gd name="adj1" fmla="val -62815"/>
                <a:gd name="adj2" fmla="val 93963"/>
              </a:avLst>
            </a:prstGeom>
            <a:solidFill>
              <a:srgbClr val="F8F9D3"/>
            </a:solidFill>
            <a:ln w="9525" cap="rnd">
              <a:solidFill>
                <a:schemeClr val="accent2"/>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0">
                <a:solidFill>
                  <a:schemeClr val="accent2"/>
                </a:solidFill>
              </a:endParaRPr>
            </a:p>
          </p:txBody>
        </p:sp>
        <p:sp>
          <p:nvSpPr>
            <p:cNvPr id="199692" name="Rectangle 12"/>
            <p:cNvSpPr>
              <a:spLocks noChangeArrowheads="1"/>
            </p:cNvSpPr>
            <p:nvPr/>
          </p:nvSpPr>
          <p:spPr bwMode="auto">
            <a:xfrm>
              <a:off x="4393" y="1086"/>
              <a:ext cx="1175" cy="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10000"/>
                </a:spcBef>
              </a:pPr>
              <a:r>
                <a:rPr lang="en-US" altLang="zh-CN" sz="2000" dirty="0">
                  <a:solidFill>
                    <a:schemeClr val="tx2"/>
                  </a:solidFill>
                </a:rPr>
                <a:t>-C</a:t>
              </a:r>
              <a:r>
                <a:rPr lang="en-US" altLang="zh-CN" sz="2000" dirty="0">
                  <a:solidFill>
                    <a:schemeClr val="tx2"/>
                  </a:solidFill>
                  <a:sym typeface="Symbol" panose="05050102010706020507" pitchFamily="18" charset="2"/>
                </a:rPr>
                <a:t>N </a:t>
              </a:r>
              <a:r>
                <a:rPr lang="zh-CN" altLang="en-US" sz="2000" dirty="0">
                  <a:solidFill>
                    <a:schemeClr val="tx2"/>
                  </a:solidFill>
                  <a:latin typeface="黑体" panose="02010609060101010101" pitchFamily="49" charset="-122"/>
                  <a:ea typeface="黑体" panose="02010609060101010101" pitchFamily="49" charset="-122"/>
                  <a:sym typeface="Symbol" panose="05050102010706020507" pitchFamily="18" charset="2"/>
                </a:rPr>
                <a:t>可以被水解成羧酸</a:t>
              </a:r>
              <a:r>
                <a:rPr lang="en-US" altLang="zh-CN" sz="2000" dirty="0">
                  <a:solidFill>
                    <a:schemeClr val="tx2"/>
                  </a:solidFill>
                  <a:latin typeface="黑体" panose="02010609060101010101" pitchFamily="49" charset="-122"/>
                  <a:ea typeface="黑体" panose="02010609060101010101" pitchFamily="49" charset="-122"/>
                  <a:sym typeface="Symbol" panose="05050102010706020507" pitchFamily="18" charset="2"/>
                </a:rPr>
                <a:t>, </a:t>
              </a:r>
              <a:r>
                <a:rPr lang="zh-CN" altLang="en-US" sz="2000" dirty="0">
                  <a:solidFill>
                    <a:schemeClr val="tx2"/>
                  </a:solidFill>
                  <a:latin typeface="黑体" panose="02010609060101010101" pitchFamily="49" charset="-122"/>
                  <a:ea typeface="黑体" panose="02010609060101010101" pitchFamily="49" charset="-122"/>
                  <a:sym typeface="Symbol" panose="05050102010706020507" pitchFamily="18" charset="2"/>
                </a:rPr>
                <a:t>所以将腈也归入羧酸衍生物。</a:t>
              </a:r>
            </a:p>
          </p:txBody>
        </p:sp>
      </p:grpSp>
      <p:sp>
        <p:nvSpPr>
          <p:cNvPr id="199713" name="AutoShape 33"/>
          <p:cNvSpPr>
            <a:spLocks noChangeArrowheads="1"/>
          </p:cNvSpPr>
          <p:nvPr/>
        </p:nvSpPr>
        <p:spPr bwMode="auto">
          <a:xfrm>
            <a:off x="1676400" y="3283496"/>
            <a:ext cx="457200" cy="381000"/>
          </a:xfrm>
          <a:prstGeom prst="leftRightArrow">
            <a:avLst>
              <a:gd name="adj1" fmla="val 50000"/>
              <a:gd name="adj2" fmla="val 24000"/>
            </a:avLst>
          </a:prstGeom>
          <a:solidFill>
            <a:srgbClr val="33CCCC"/>
          </a:solidFill>
          <a:ln w="12700">
            <a:solidFill>
              <a:srgbClr val="3366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7"/>
          <p:cNvSpPr txBox="1">
            <a:spLocks noChangeArrowheads="1"/>
          </p:cNvSpPr>
          <p:nvPr/>
        </p:nvSpPr>
        <p:spPr bwMode="auto">
          <a:xfrm>
            <a:off x="2411413" y="188913"/>
            <a:ext cx="4124325" cy="57943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3200">
                <a:latin typeface="楷体" panose="02010609060101010101" pitchFamily="49" charset="-122"/>
                <a:ea typeface="楷体" panose="02010609060101010101" pitchFamily="49" charset="-122"/>
              </a:rPr>
              <a:t>第二节  羧酸衍生物</a:t>
            </a:r>
          </a:p>
        </p:txBody>
      </p:sp>
      <p:graphicFrame>
        <p:nvGraphicFramePr>
          <p:cNvPr id="4" name="对象 3"/>
          <p:cNvGraphicFramePr>
            <a:graphicFrameLocks noChangeAspect="1"/>
          </p:cNvGraphicFramePr>
          <p:nvPr/>
        </p:nvGraphicFramePr>
        <p:xfrm>
          <a:off x="1521249" y="5001674"/>
          <a:ext cx="6482501" cy="1667686"/>
        </p:xfrm>
        <a:graphic>
          <a:graphicData uri="http://schemas.openxmlformats.org/presentationml/2006/ole">
            <mc:AlternateContent xmlns:mc="http://schemas.openxmlformats.org/markup-compatibility/2006">
              <mc:Choice xmlns:v="urn:schemas-microsoft-com:vml" Requires="v">
                <p:oleObj spid="_x0000_s89198" name="CS ChemDraw Drawing" r:id="rId7" imgW="2781300" imgH="718185" progId="ChemDraw.Document.6.0">
                  <p:embed/>
                </p:oleObj>
              </mc:Choice>
              <mc:Fallback>
                <p:oleObj name="CS ChemDraw Drawing" r:id="rId7" imgW="2781300" imgH="718185" progId="ChemDraw.Document.6.0">
                  <p:embed/>
                  <p:pic>
                    <p:nvPicPr>
                      <p:cNvPr id="0" name="图片 89192"/>
                      <p:cNvPicPr/>
                      <p:nvPr/>
                    </p:nvPicPr>
                    <p:blipFill>
                      <a:blip r:embed="rId8"/>
                      <a:stretch>
                        <a:fillRect/>
                      </a:stretch>
                    </p:blipFill>
                    <p:spPr>
                      <a:xfrm>
                        <a:off x="1521249" y="5001674"/>
                        <a:ext cx="6482501" cy="1667686"/>
                      </a:xfrm>
                      <a:prstGeom prst="rect">
                        <a:avLst/>
                      </a:prstGeom>
                    </p:spPr>
                  </p:pic>
                </p:oleObj>
              </mc:Fallback>
            </mc:AlternateContent>
          </a:graphicData>
        </a:graphic>
      </p:graphicFrame>
      <p:sp>
        <p:nvSpPr>
          <p:cNvPr id="5" name="日期占位符 4"/>
          <p:cNvSpPr>
            <a:spLocks noGrp="1"/>
          </p:cNvSpPr>
          <p:nvPr>
            <p:ph type="dt" sz="half" idx="10"/>
          </p:nvPr>
        </p:nvSpPr>
        <p:spPr/>
        <p:txBody>
          <a:bodyPr/>
          <a:lstStyle/>
          <a:p>
            <a:pPr>
              <a:defRPr/>
            </a:pPr>
            <a:fld id="{45721AA0-9C1D-4879-9AF6-E339727DD5D3}" type="datetime11">
              <a:rPr lang="zh-CN" altLang="en-US" smtClean="0"/>
              <a:t>17:48:43</a:t>
            </a:fld>
            <a:endParaRPr lang="zh-CN" altLang="en-US"/>
          </a:p>
        </p:txBody>
      </p:sp>
      <p:sp>
        <p:nvSpPr>
          <p:cNvPr id="6" name="灯片编号占位符 5"/>
          <p:cNvSpPr>
            <a:spLocks noGrp="1"/>
          </p:cNvSpPr>
          <p:nvPr>
            <p:ph type="sldNum" sz="quarter" idx="12"/>
          </p:nvPr>
        </p:nvSpPr>
        <p:spPr/>
        <p:txBody>
          <a:bodyPr/>
          <a:lstStyle/>
          <a:p>
            <a:pPr>
              <a:defRPr/>
            </a:pPr>
            <a:fld id="{53D647F6-CBE5-4C2B-A791-61F4E259FC5F}" type="slidenum">
              <a:rPr lang="zh-CN" altLang="en-US" smtClean="0"/>
              <a:t>40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97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slide(fromBottom)">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532B6580-3707-4C43-8745-D624A272CA3C}" type="datetime11">
              <a:rPr lang="zh-CN" altLang="en-US" smtClean="0"/>
              <a:t>17:48:43</a:t>
            </a:fld>
            <a:endParaRPr lang="en-US" altLang="zh-CN"/>
          </a:p>
        </p:txBody>
      </p:sp>
      <p:sp>
        <p:nvSpPr>
          <p:cNvPr id="12" name="灯片编号占位符 3"/>
          <p:cNvSpPr>
            <a:spLocks noGrp="1"/>
          </p:cNvSpPr>
          <p:nvPr>
            <p:ph type="sldNum" sz="quarter" idx="12"/>
          </p:nvPr>
        </p:nvSpPr>
        <p:spPr/>
        <p:txBody>
          <a:bodyPr/>
          <a:lstStyle/>
          <a:p>
            <a:pPr>
              <a:defRPr/>
            </a:pPr>
            <a:fld id="{69BABBDE-633D-4DA3-A033-EEC73821CD03}" type="slidenum">
              <a:rPr lang="en-US" altLang="zh-CN"/>
              <a:t>41</a:t>
            </a:fld>
            <a:endParaRPr lang="en-US" altLang="zh-CN"/>
          </a:p>
        </p:txBody>
      </p:sp>
      <p:sp>
        <p:nvSpPr>
          <p:cNvPr id="482307" name="Rectangle 3"/>
          <p:cNvSpPr>
            <a:spLocks noChangeArrowheads="1"/>
          </p:cNvSpPr>
          <p:nvPr/>
        </p:nvSpPr>
        <p:spPr bwMode="auto">
          <a:xfrm>
            <a:off x="250825" y="523528"/>
            <a:ext cx="4167188"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sz="2400">
                <a:latin typeface="Arial" panose="020B0604020202020204" pitchFamily="34" charset="0"/>
                <a:ea typeface="楷体" panose="02010609060101010101" pitchFamily="49" charset="-122"/>
                <a:cs typeface="Arial" panose="020B0604020202020204" pitchFamily="34" charset="0"/>
              </a:rPr>
              <a:t>一、羧酸</a:t>
            </a:r>
            <a:r>
              <a:rPr lang="zh-CN" altLang="en-US" sz="2400">
                <a:latin typeface="Times New Roman" panose="02020603050405020304" pitchFamily="18" charset="0"/>
                <a:ea typeface="楷体" panose="02010609060101010101" pitchFamily="49" charset="-122"/>
                <a:cs typeface="Arial" panose="020B0604020202020204" pitchFamily="34" charset="0"/>
              </a:rPr>
              <a:t>衍生物</a:t>
            </a:r>
            <a:r>
              <a:rPr kumimoji="0" lang="zh-CN" altLang="en-US" sz="2400">
                <a:latin typeface="Arial" panose="020B0604020202020204" pitchFamily="34" charset="0"/>
                <a:ea typeface="楷体" panose="02010609060101010101" pitchFamily="49" charset="-122"/>
                <a:cs typeface="Arial" panose="020B0604020202020204" pitchFamily="34" charset="0"/>
              </a:rPr>
              <a:t>的结构和命名</a:t>
            </a:r>
          </a:p>
        </p:txBody>
      </p:sp>
      <p:sp>
        <p:nvSpPr>
          <p:cNvPr id="482308" name="Text Box 4"/>
          <p:cNvSpPr txBox="1">
            <a:spLocks noChangeArrowheads="1"/>
          </p:cNvSpPr>
          <p:nvPr/>
        </p:nvSpPr>
        <p:spPr bwMode="auto">
          <a:xfrm>
            <a:off x="323850" y="1124744"/>
            <a:ext cx="1674813"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1</a:t>
            </a:r>
            <a:r>
              <a:rPr lang="zh-CN" altLang="en-US" sz="2400">
                <a:latin typeface="Arial" panose="020B0604020202020204" pitchFamily="34" charset="0"/>
                <a:ea typeface="楷体" panose="02010609060101010101" pitchFamily="49" charset="-122"/>
                <a:cs typeface="Arial" panose="020B0604020202020204" pitchFamily="34" charset="0"/>
              </a:rPr>
              <a:t>、结构</a:t>
            </a:r>
          </a:p>
        </p:txBody>
      </p:sp>
      <p:sp>
        <p:nvSpPr>
          <p:cNvPr id="482309" name="Text Box 5"/>
          <p:cNvSpPr txBox="1">
            <a:spLocks noChangeArrowheads="1"/>
          </p:cNvSpPr>
          <p:nvPr/>
        </p:nvSpPr>
        <p:spPr bwMode="auto">
          <a:xfrm>
            <a:off x="323850" y="1628800"/>
            <a:ext cx="7993063" cy="8223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5000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       </a:t>
            </a:r>
            <a:r>
              <a:rPr lang="zh-CN" altLang="en-US" sz="2400" dirty="0">
                <a:latin typeface="Arial" panose="020B0604020202020204" pitchFamily="34" charset="0"/>
                <a:ea typeface="楷体" panose="02010609060101010101" pitchFamily="49" charset="-122"/>
                <a:cs typeface="Arial" panose="020B0604020202020204" pitchFamily="34" charset="0"/>
              </a:rPr>
              <a:t>羧酸羧基上的</a:t>
            </a:r>
            <a:r>
              <a:rPr lang="en-US" altLang="zh-CN" sz="2400" dirty="0">
                <a:latin typeface="Arial" panose="020B0604020202020204" pitchFamily="34" charset="0"/>
                <a:ea typeface="楷体" panose="02010609060101010101" pitchFamily="49" charset="-122"/>
                <a:cs typeface="Arial" panose="020B0604020202020204" pitchFamily="34" charset="0"/>
              </a:rPr>
              <a:t>OH</a:t>
            </a:r>
            <a:r>
              <a:rPr lang="zh-CN" altLang="en-US" sz="2400" dirty="0">
                <a:latin typeface="Arial" panose="020B0604020202020204" pitchFamily="34" charset="0"/>
                <a:ea typeface="楷体" panose="02010609060101010101" pitchFamily="49" charset="-122"/>
                <a:cs typeface="Arial" panose="020B0604020202020204" pitchFamily="34" charset="0"/>
              </a:rPr>
              <a:t>可被一系列原子或原子团取代生成羧酸的衍生物。酰基与其所连的基团都能形成</a:t>
            </a:r>
            <a:r>
              <a:rPr lang="en-US" altLang="zh-CN" sz="2400" dirty="0">
                <a:latin typeface="Arial" panose="020B0604020202020204" pitchFamily="34" charset="0"/>
                <a:ea typeface="楷体" panose="02010609060101010101" pitchFamily="49" charset="-122"/>
                <a:cs typeface="Arial" panose="020B0604020202020204" pitchFamily="34" charset="0"/>
              </a:rPr>
              <a:t>P-π</a:t>
            </a:r>
            <a:r>
              <a:rPr lang="zh-CN" altLang="en-US" sz="2400" dirty="0">
                <a:latin typeface="Arial" panose="020B0604020202020204" pitchFamily="34" charset="0"/>
                <a:ea typeface="楷体" panose="02010609060101010101" pitchFamily="49" charset="-122"/>
                <a:cs typeface="Arial" panose="020B0604020202020204" pitchFamily="34" charset="0"/>
              </a:rPr>
              <a:t>共轭体系。</a:t>
            </a:r>
          </a:p>
        </p:txBody>
      </p:sp>
      <p:sp>
        <p:nvSpPr>
          <p:cNvPr id="482315" name="Text Box 11"/>
          <p:cNvSpPr txBox="1">
            <a:spLocks noChangeArrowheads="1"/>
          </p:cNvSpPr>
          <p:nvPr/>
        </p:nvSpPr>
        <p:spPr bwMode="auto">
          <a:xfrm>
            <a:off x="427038" y="3861048"/>
            <a:ext cx="20574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2</a:t>
            </a:r>
            <a:r>
              <a:rPr lang="zh-CN" altLang="en-US" sz="2400">
                <a:latin typeface="Arial" panose="020B0604020202020204" pitchFamily="34" charset="0"/>
                <a:ea typeface="楷体" panose="02010609060101010101" pitchFamily="49" charset="-122"/>
                <a:cs typeface="Arial" panose="020B0604020202020204" pitchFamily="34" charset="0"/>
              </a:rPr>
              <a:t>、命名</a:t>
            </a:r>
          </a:p>
        </p:txBody>
      </p:sp>
      <p:sp>
        <p:nvSpPr>
          <p:cNvPr id="482316" name="Text Box 12"/>
          <p:cNvSpPr txBox="1">
            <a:spLocks noChangeArrowheads="1"/>
          </p:cNvSpPr>
          <p:nvPr/>
        </p:nvSpPr>
        <p:spPr bwMode="auto">
          <a:xfrm>
            <a:off x="468313" y="4411911"/>
            <a:ext cx="65532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1. </a:t>
            </a:r>
            <a:r>
              <a:rPr lang="zh-CN" altLang="en-US" sz="2400" dirty="0">
                <a:latin typeface="Arial" panose="020B0604020202020204" pitchFamily="34" charset="0"/>
                <a:ea typeface="楷体" panose="02010609060101010101" pitchFamily="49" charset="-122"/>
                <a:cs typeface="Arial" panose="020B0604020202020204" pitchFamily="34" charset="0"/>
              </a:rPr>
              <a:t>酰卤和酰胺的命名根据酰基称为某酰某。</a:t>
            </a:r>
            <a:r>
              <a:rPr lang="zh-CN" altLang="en-US" sz="2400" dirty="0">
                <a:latin typeface="Times New Roman" panose="02020603050405020304" pitchFamily="18" charset="0"/>
                <a:ea typeface="楷体" panose="02010609060101010101" pitchFamily="49" charset="-122"/>
                <a:cs typeface="Arial" panose="020B0604020202020204" pitchFamily="34" charset="0"/>
              </a:rPr>
              <a:t> </a:t>
            </a:r>
          </a:p>
        </p:txBody>
      </p:sp>
      <p:graphicFrame>
        <p:nvGraphicFramePr>
          <p:cNvPr id="482317" name="Object 13"/>
          <p:cNvGraphicFramePr>
            <a:graphicFrameLocks noChangeAspect="1"/>
          </p:cNvGraphicFramePr>
          <p:nvPr/>
        </p:nvGraphicFramePr>
        <p:xfrm>
          <a:off x="2339975" y="4940548"/>
          <a:ext cx="3816350" cy="1573213"/>
        </p:xfrm>
        <a:graphic>
          <a:graphicData uri="http://schemas.openxmlformats.org/presentationml/2006/ole">
            <mc:AlternateContent xmlns:mc="http://schemas.openxmlformats.org/markup-compatibility/2006">
              <mc:Choice xmlns:v="urn:schemas-microsoft-com:vml" Requires="v">
                <p:oleObj spid="_x0000_s36994" name="CS ChemDraw Drawing" r:id="rId3" imgW="4152900" imgH="1727200" progId="ChemDraw.Document.6.0">
                  <p:embed/>
                </p:oleObj>
              </mc:Choice>
              <mc:Fallback>
                <p:oleObj name="CS ChemDraw Drawing" r:id="rId3" imgW="4152900" imgH="1727200" progId="ChemDraw.Document.6.0">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940548"/>
                        <a:ext cx="3816350" cy="157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2319" name="Object 15"/>
          <p:cNvGraphicFramePr>
            <a:graphicFrameLocks noChangeAspect="1"/>
          </p:cNvGraphicFramePr>
          <p:nvPr/>
        </p:nvGraphicFramePr>
        <p:xfrm>
          <a:off x="2447714" y="2527564"/>
          <a:ext cx="4248571" cy="1189468"/>
        </p:xfrm>
        <a:graphic>
          <a:graphicData uri="http://schemas.openxmlformats.org/presentationml/2006/ole">
            <mc:AlternateContent xmlns:mc="http://schemas.openxmlformats.org/markup-compatibility/2006">
              <mc:Choice xmlns:v="urn:schemas-microsoft-com:vml" Requires="v">
                <p:oleObj spid="_x0000_s36995" name="CS ChemDraw Drawing" r:id="rId5" imgW="4521200" imgH="1270000" progId="ChemDraw.Document.6.0">
                  <p:embed/>
                </p:oleObj>
              </mc:Choice>
              <mc:Fallback>
                <p:oleObj name="CS ChemDraw Drawing" r:id="rId5" imgW="4521200" imgH="1270000" progId="ChemDraw.Document.6.0">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7714" y="2527564"/>
                        <a:ext cx="4248571" cy="1189468"/>
                      </a:xfrm>
                      <a:prstGeom prst="rect">
                        <a:avLst/>
                      </a:prstGeom>
                      <a:noFill/>
                      <a:ln>
                        <a:noFill/>
                      </a:ln>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82307"/>
                                        </p:tgtEl>
                                        <p:attrNameLst>
                                          <p:attrName>style.visibility</p:attrName>
                                        </p:attrNameLst>
                                      </p:cBhvr>
                                      <p:to>
                                        <p:strVal val="visible"/>
                                      </p:to>
                                    </p:set>
                                    <p:animEffect transition="in" filter="slide(fromBottom)">
                                      <p:cBhvr>
                                        <p:cTn id="7" dur="500"/>
                                        <p:tgtEl>
                                          <p:spTgt spid="48230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82308"/>
                                        </p:tgtEl>
                                        <p:attrNameLst>
                                          <p:attrName>style.visibility</p:attrName>
                                        </p:attrNameLst>
                                      </p:cBhvr>
                                      <p:to>
                                        <p:strVal val="visible"/>
                                      </p:to>
                                    </p:set>
                                    <p:animEffect transition="in" filter="slide(fromBottom)">
                                      <p:cBhvr>
                                        <p:cTn id="12" dur="500"/>
                                        <p:tgtEl>
                                          <p:spTgt spid="48230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82309"/>
                                        </p:tgtEl>
                                        <p:attrNameLst>
                                          <p:attrName>style.visibility</p:attrName>
                                        </p:attrNameLst>
                                      </p:cBhvr>
                                      <p:to>
                                        <p:strVal val="visible"/>
                                      </p:to>
                                    </p:set>
                                    <p:animEffect transition="in" filter="slide(fromBottom)">
                                      <p:cBhvr>
                                        <p:cTn id="17" dur="500"/>
                                        <p:tgtEl>
                                          <p:spTgt spid="482309"/>
                                        </p:tgtEl>
                                      </p:cBhvr>
                                    </p:animEffect>
                                  </p:childTnLst>
                                </p:cTn>
                              </p:par>
                              <p:par>
                                <p:cTn id="18" presetID="12" presetClass="entr" presetSubtype="4" fill="hold" nodeType="withEffect">
                                  <p:stCondLst>
                                    <p:cond delay="0"/>
                                  </p:stCondLst>
                                  <p:childTnLst>
                                    <p:set>
                                      <p:cBhvr>
                                        <p:cTn id="19" dur="1" fill="hold">
                                          <p:stCondLst>
                                            <p:cond delay="0"/>
                                          </p:stCondLst>
                                        </p:cTn>
                                        <p:tgtEl>
                                          <p:spTgt spid="482319"/>
                                        </p:tgtEl>
                                        <p:attrNameLst>
                                          <p:attrName>style.visibility</p:attrName>
                                        </p:attrNameLst>
                                      </p:cBhvr>
                                      <p:to>
                                        <p:strVal val="visible"/>
                                      </p:to>
                                    </p:set>
                                    <p:animEffect transition="in" filter="slide(fromBottom)">
                                      <p:cBhvr>
                                        <p:cTn id="20" dur="500"/>
                                        <p:tgtEl>
                                          <p:spTgt spid="482319"/>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82315"/>
                                        </p:tgtEl>
                                        <p:attrNameLst>
                                          <p:attrName>style.visibility</p:attrName>
                                        </p:attrNameLst>
                                      </p:cBhvr>
                                      <p:to>
                                        <p:strVal val="visible"/>
                                      </p:to>
                                    </p:set>
                                    <p:animEffect transition="in" filter="slide(fromBottom)">
                                      <p:cBhvr>
                                        <p:cTn id="25" dur="500"/>
                                        <p:tgtEl>
                                          <p:spTgt spid="482315"/>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482316"/>
                                        </p:tgtEl>
                                        <p:attrNameLst>
                                          <p:attrName>style.visibility</p:attrName>
                                        </p:attrNameLst>
                                      </p:cBhvr>
                                      <p:to>
                                        <p:strVal val="visible"/>
                                      </p:to>
                                    </p:set>
                                    <p:animEffect transition="in" filter="slide(fromBottom)">
                                      <p:cBhvr>
                                        <p:cTn id="30" dur="500"/>
                                        <p:tgtEl>
                                          <p:spTgt spid="482316"/>
                                        </p:tgtEl>
                                      </p:cBhvr>
                                    </p:animEffect>
                                  </p:childTnLst>
                                </p:cTn>
                              </p:par>
                              <p:par>
                                <p:cTn id="31" presetID="12" presetClass="entr" presetSubtype="4" fill="hold" nodeType="withEffect">
                                  <p:stCondLst>
                                    <p:cond delay="0"/>
                                  </p:stCondLst>
                                  <p:childTnLst>
                                    <p:set>
                                      <p:cBhvr>
                                        <p:cTn id="32" dur="1" fill="hold">
                                          <p:stCondLst>
                                            <p:cond delay="0"/>
                                          </p:stCondLst>
                                        </p:cTn>
                                        <p:tgtEl>
                                          <p:spTgt spid="482317"/>
                                        </p:tgtEl>
                                        <p:attrNameLst>
                                          <p:attrName>style.visibility</p:attrName>
                                        </p:attrNameLst>
                                      </p:cBhvr>
                                      <p:to>
                                        <p:strVal val="visible"/>
                                      </p:to>
                                    </p:set>
                                    <p:animEffect transition="in" filter="slide(fromBottom)">
                                      <p:cBhvr>
                                        <p:cTn id="33" dur="500"/>
                                        <p:tgtEl>
                                          <p:spTgt spid="482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p:bldP spid="482308" grpId="0"/>
      <p:bldP spid="482309" grpId="0"/>
      <p:bldP spid="482315" grpId="0"/>
      <p:bldP spid="4823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3340" name="Object 12"/>
          <p:cNvGraphicFramePr>
            <a:graphicFrameLocks noGrp="1" noChangeAspect="1"/>
          </p:cNvGraphicFramePr>
          <p:nvPr>
            <p:ph sz="quarter" idx="1"/>
          </p:nvPr>
        </p:nvGraphicFramePr>
        <p:xfrm>
          <a:off x="1460514" y="4166025"/>
          <a:ext cx="6222972" cy="1008112"/>
        </p:xfrm>
        <a:graphic>
          <a:graphicData uri="http://schemas.openxmlformats.org/presentationml/2006/ole">
            <mc:AlternateContent xmlns:mc="http://schemas.openxmlformats.org/markup-compatibility/2006">
              <mc:Choice xmlns:v="urn:schemas-microsoft-com:vml" Requires="v">
                <p:oleObj spid="_x0000_s38132" name="CS ChemDraw Drawing" r:id="rId3" imgW="7023100" imgH="1143000" progId="ChemDraw.Document.6.0">
                  <p:embed/>
                </p:oleObj>
              </mc:Choice>
              <mc:Fallback>
                <p:oleObj name="CS ChemDraw Drawing" r:id="rId3" imgW="7023100" imgH="1143000" progId="ChemDraw.Document.6.0">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14" y="4166025"/>
                        <a:ext cx="6222972" cy="1008112"/>
                      </a:xfrm>
                      <a:prstGeom prst="rect">
                        <a:avLst/>
                      </a:prstGeom>
                      <a:noFill/>
                      <a:ln>
                        <a:noFill/>
                      </a:ln>
                      <a:effectLst/>
                    </p:spPr>
                  </p:pic>
                </p:oleObj>
              </mc:Fallback>
            </mc:AlternateContent>
          </a:graphicData>
        </a:graphic>
      </p:graphicFrame>
      <p:graphicFrame>
        <p:nvGraphicFramePr>
          <p:cNvPr id="483336" name="Object 8"/>
          <p:cNvGraphicFramePr>
            <a:graphicFrameLocks noGrp="1" noChangeAspect="1"/>
          </p:cNvGraphicFramePr>
          <p:nvPr>
            <p:ph sz="quarter" idx="2"/>
          </p:nvPr>
        </p:nvGraphicFramePr>
        <p:xfrm>
          <a:off x="2051050" y="260350"/>
          <a:ext cx="4679950" cy="1433513"/>
        </p:xfrm>
        <a:graphic>
          <a:graphicData uri="http://schemas.openxmlformats.org/presentationml/2006/ole">
            <mc:AlternateContent xmlns:mc="http://schemas.openxmlformats.org/markup-compatibility/2006">
              <mc:Choice xmlns:v="urn:schemas-microsoft-com:vml" Requires="v">
                <p:oleObj spid="_x0000_s38133" name="CS ChemDraw Drawing" r:id="rId5" imgW="5511800" imgH="1701800" progId="ChemDraw.Document.6.0">
                  <p:embed/>
                </p:oleObj>
              </mc:Choice>
              <mc:Fallback>
                <p:oleObj name="CS ChemDraw Drawing" r:id="rId5" imgW="5511800" imgH="1701800" progId="ChemDraw.Document.6.0">
                  <p:embed/>
                  <p:pic>
                    <p:nvPicPr>
                      <p:cNvPr id="0" name="Object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260350"/>
                        <a:ext cx="4679950" cy="1433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83335" name="Object 7"/>
          <p:cNvGraphicFramePr>
            <a:graphicFrameLocks noGrp="1" noChangeAspect="1"/>
          </p:cNvGraphicFramePr>
          <p:nvPr>
            <p:ph sz="quarter" idx="3"/>
          </p:nvPr>
        </p:nvGraphicFramePr>
        <p:xfrm>
          <a:off x="1476375" y="2133600"/>
          <a:ext cx="5254625" cy="1471613"/>
        </p:xfrm>
        <a:graphic>
          <a:graphicData uri="http://schemas.openxmlformats.org/presentationml/2006/ole">
            <mc:AlternateContent xmlns:mc="http://schemas.openxmlformats.org/markup-compatibility/2006">
              <mc:Choice xmlns:v="urn:schemas-microsoft-com:vml" Requires="v">
                <p:oleObj spid="_x0000_s38134" name="CS ChemDraw Drawing" r:id="rId7" imgW="6565900" imgH="1841500" progId="ChemDraw.Document.6.0">
                  <p:embed/>
                </p:oleObj>
              </mc:Choice>
              <mc:Fallback>
                <p:oleObj name="CS ChemDraw Drawing" r:id="rId7" imgW="6565900" imgH="1841500" progId="ChemDraw.Document.6.0">
                  <p:embed/>
                  <p:pic>
                    <p:nvPicPr>
                      <p:cNvPr id="0" name="Object 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2133600"/>
                        <a:ext cx="5254625" cy="14716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15"/>
          <p:cNvGraphicFramePr>
            <a:graphicFrameLocks noGrp="1" noChangeAspect="1"/>
          </p:cNvGraphicFramePr>
          <p:nvPr>
            <p:ph sz="quarter" idx="4"/>
          </p:nvPr>
        </p:nvGraphicFramePr>
        <p:xfrm>
          <a:off x="827088" y="5373688"/>
          <a:ext cx="7200900" cy="1084262"/>
        </p:xfrm>
        <a:graphic>
          <a:graphicData uri="http://schemas.openxmlformats.org/presentationml/2006/ole">
            <mc:AlternateContent xmlns:mc="http://schemas.openxmlformats.org/markup-compatibility/2006">
              <mc:Choice xmlns:v="urn:schemas-microsoft-com:vml" Requires="v">
                <p:oleObj spid="_x0000_s38135" name="CS ChemDraw Drawing" r:id="rId9" imgW="8712200" imgH="1320800" progId="ChemDraw.Document.6.0">
                  <p:embed/>
                </p:oleObj>
              </mc:Choice>
              <mc:Fallback>
                <p:oleObj name="CS ChemDraw Drawing" r:id="rId9" imgW="8712200" imgH="1320800" progId="ChemDraw.Document.6.0">
                  <p:embed/>
                  <p:pic>
                    <p:nvPicPr>
                      <p:cNvPr id="0" name="Object 15"/>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5373688"/>
                        <a:ext cx="7200900" cy="108426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0D3FF4FE-4DDB-4D4C-903D-433D6C3781FC}" type="datetime11">
              <a:rPr lang="zh-CN" altLang="en-US" smtClean="0"/>
              <a:t>17:48:44</a:t>
            </a:fld>
            <a:endParaRPr lang="en-US" altLang="zh-CN"/>
          </a:p>
        </p:txBody>
      </p:sp>
      <p:sp>
        <p:nvSpPr>
          <p:cNvPr id="10" name="灯片编号占位符 8"/>
          <p:cNvSpPr>
            <a:spLocks noGrp="1"/>
          </p:cNvSpPr>
          <p:nvPr>
            <p:ph type="sldNum" sz="quarter" idx="12"/>
          </p:nvPr>
        </p:nvSpPr>
        <p:spPr/>
        <p:txBody>
          <a:bodyPr/>
          <a:lstStyle/>
          <a:p>
            <a:pPr>
              <a:defRPr/>
            </a:pPr>
            <a:fld id="{D7333397-8097-4D90-B808-4319D90D15F0}" type="slidenum">
              <a:rPr lang="en-US" altLang="zh-CN"/>
              <a:t>42</a:t>
            </a:fld>
            <a:endParaRPr lang="en-US" altLang="zh-CN"/>
          </a:p>
        </p:txBody>
      </p:sp>
      <p:sp>
        <p:nvSpPr>
          <p:cNvPr id="483334" name="Text Box 6"/>
          <p:cNvSpPr txBox="1">
            <a:spLocks noChangeArrowheads="1"/>
          </p:cNvSpPr>
          <p:nvPr/>
        </p:nvSpPr>
        <p:spPr bwMode="auto">
          <a:xfrm>
            <a:off x="539750" y="1700213"/>
            <a:ext cx="76962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2. </a:t>
            </a:r>
            <a:r>
              <a:rPr lang="zh-CN" altLang="en-US" sz="2400" dirty="0">
                <a:latin typeface="Arial" panose="020B0604020202020204" pitchFamily="34" charset="0"/>
                <a:ea typeface="楷体" panose="02010609060101010101" pitchFamily="49" charset="-122"/>
                <a:cs typeface="Arial" panose="020B0604020202020204" pitchFamily="34" charset="0"/>
              </a:rPr>
              <a:t>酸酐的命名是在相应羧酸的名称之后加一“酐”字。</a:t>
            </a:r>
            <a:r>
              <a:rPr lang="zh-CN" altLang="en-US" sz="2400" dirty="0">
                <a:latin typeface="Times New Roman" panose="02020603050405020304" pitchFamily="18" charset="0"/>
                <a:ea typeface="楷体" panose="02010609060101010101" pitchFamily="49" charset="-122"/>
                <a:cs typeface="Arial" panose="020B0604020202020204" pitchFamily="34" charset="0"/>
              </a:rPr>
              <a:t> </a:t>
            </a:r>
          </a:p>
        </p:txBody>
      </p:sp>
      <p:sp>
        <p:nvSpPr>
          <p:cNvPr id="483339" name="Text Box 11"/>
          <p:cNvSpPr txBox="1">
            <a:spLocks noChangeArrowheads="1"/>
          </p:cNvSpPr>
          <p:nvPr/>
        </p:nvSpPr>
        <p:spPr bwMode="auto">
          <a:xfrm>
            <a:off x="573088" y="3619500"/>
            <a:ext cx="72390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3. </a:t>
            </a:r>
            <a:r>
              <a:rPr lang="zh-CN" altLang="en-US" sz="2400" dirty="0">
                <a:latin typeface="Arial" panose="020B0604020202020204" pitchFamily="34" charset="0"/>
                <a:ea typeface="楷体" panose="02010609060101010101" pitchFamily="49" charset="-122"/>
                <a:cs typeface="Arial" panose="020B0604020202020204" pitchFamily="34" charset="0"/>
              </a:rPr>
              <a:t>酯的命名是根据形成它的酸和醇称为某酸某酯。</a:t>
            </a:r>
            <a:r>
              <a:rPr lang="zh-CN" altLang="en-US" sz="2400" dirty="0">
                <a:latin typeface="Times New Roman" panose="02020603050405020304" pitchFamily="18" charset="0"/>
                <a:ea typeface="楷体" panose="02010609060101010101" pitchFamily="49" charset="-122"/>
                <a:cs typeface="Arial" panose="020B0604020202020204" pitchFamily="34" charset="0"/>
              </a:rPr>
              <a: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83336"/>
                                        </p:tgtEl>
                                        <p:attrNameLst>
                                          <p:attrName>style.visibility</p:attrName>
                                        </p:attrNameLst>
                                      </p:cBhvr>
                                      <p:to>
                                        <p:strVal val="visible"/>
                                      </p:to>
                                    </p:set>
                                    <p:animEffect transition="in" filter="slide(fromBottom)">
                                      <p:cBhvr>
                                        <p:cTn id="7" dur="500"/>
                                        <p:tgtEl>
                                          <p:spTgt spid="4833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83334"/>
                                        </p:tgtEl>
                                        <p:attrNameLst>
                                          <p:attrName>style.visibility</p:attrName>
                                        </p:attrNameLst>
                                      </p:cBhvr>
                                      <p:to>
                                        <p:strVal val="visible"/>
                                      </p:to>
                                    </p:set>
                                    <p:animEffect transition="in" filter="slide(fromBottom)">
                                      <p:cBhvr>
                                        <p:cTn id="12" dur="500"/>
                                        <p:tgtEl>
                                          <p:spTgt spid="483334"/>
                                        </p:tgtEl>
                                      </p:cBhvr>
                                    </p:animEffect>
                                  </p:childTnLst>
                                </p:cTn>
                              </p:par>
                              <p:par>
                                <p:cTn id="13" presetID="12" presetClass="entr" presetSubtype="4" fill="hold" nodeType="withEffect">
                                  <p:stCondLst>
                                    <p:cond delay="0"/>
                                  </p:stCondLst>
                                  <p:childTnLst>
                                    <p:set>
                                      <p:cBhvr>
                                        <p:cTn id="14" dur="1" fill="hold">
                                          <p:stCondLst>
                                            <p:cond delay="0"/>
                                          </p:stCondLst>
                                        </p:cTn>
                                        <p:tgtEl>
                                          <p:spTgt spid="483335"/>
                                        </p:tgtEl>
                                        <p:attrNameLst>
                                          <p:attrName>style.visibility</p:attrName>
                                        </p:attrNameLst>
                                      </p:cBhvr>
                                      <p:to>
                                        <p:strVal val="visible"/>
                                      </p:to>
                                    </p:set>
                                    <p:animEffect transition="in" filter="slide(fromBottom)">
                                      <p:cBhvr>
                                        <p:cTn id="15" dur="500"/>
                                        <p:tgtEl>
                                          <p:spTgt spid="48333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83339"/>
                                        </p:tgtEl>
                                        <p:attrNameLst>
                                          <p:attrName>style.visibility</p:attrName>
                                        </p:attrNameLst>
                                      </p:cBhvr>
                                      <p:to>
                                        <p:strVal val="visible"/>
                                      </p:to>
                                    </p:set>
                                    <p:animEffect transition="in" filter="slide(fromBottom)">
                                      <p:cBhvr>
                                        <p:cTn id="20" dur="500"/>
                                        <p:tgtEl>
                                          <p:spTgt spid="483339"/>
                                        </p:tgtEl>
                                      </p:cBhvr>
                                    </p:animEffect>
                                  </p:childTnLst>
                                </p:cTn>
                              </p:par>
                              <p:par>
                                <p:cTn id="21" presetID="12" presetClass="entr" presetSubtype="4" fill="hold" nodeType="withEffect">
                                  <p:stCondLst>
                                    <p:cond delay="0"/>
                                  </p:stCondLst>
                                  <p:childTnLst>
                                    <p:set>
                                      <p:cBhvr>
                                        <p:cTn id="22" dur="1" fill="hold">
                                          <p:stCondLst>
                                            <p:cond delay="0"/>
                                          </p:stCondLst>
                                        </p:cTn>
                                        <p:tgtEl>
                                          <p:spTgt spid="483340"/>
                                        </p:tgtEl>
                                        <p:attrNameLst>
                                          <p:attrName>style.visibility</p:attrName>
                                        </p:attrNameLst>
                                      </p:cBhvr>
                                      <p:to>
                                        <p:strVal val="visible"/>
                                      </p:to>
                                    </p:set>
                                    <p:animEffect transition="in" filter="slide(fromBottom)">
                                      <p:cBhvr>
                                        <p:cTn id="23" dur="500"/>
                                        <p:tgtEl>
                                          <p:spTgt spid="483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4" grpId="0"/>
      <p:bldP spid="48333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342900" y="548680"/>
            <a:ext cx="8458200" cy="1631216"/>
          </a:xfrm>
          <a:prstGeom prst="rect">
            <a:avLst/>
          </a:prstGeom>
          <a:solidFill>
            <a:schemeClr val="bg1"/>
          </a:solidFill>
          <a:ln>
            <a:noFill/>
          </a:ln>
          <a:effectLst/>
        </p:spPr>
        <p:txBody>
          <a:bodyPr>
            <a:spAutoFit/>
          </a:bodyPr>
          <a:lstStyle/>
          <a:p>
            <a:pPr marL="0" marR="0" lvl="0" indent="0"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CC3300"/>
                </a:solidFill>
                <a:effectLst/>
                <a:uLnTx/>
                <a:uFillTx/>
                <a:latin typeface="Times New Roman" panose="02020603050405020304" pitchFamily="18" charset="0"/>
                <a:ea typeface="宋体" panose="02010600030101010101" pitchFamily="2" charset="-122"/>
                <a:cs typeface="+mn-cs"/>
              </a:rPr>
              <a:t>4. </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宋体" panose="02010600030101010101" pitchFamily="2" charset="-122"/>
                <a:cs typeface="+mn-cs"/>
              </a:rPr>
              <a:t>腈的命名</a:t>
            </a:r>
            <a:endParaRPr kumimoji="1" lang="en-US" altLang="zh-CN" sz="2800" b="1" i="0" u="none" strike="noStrike" kern="1200" cap="none" spc="0" normalizeH="0" baseline="0" noProof="0" dirty="0">
              <a:ln>
                <a:noFill/>
              </a:ln>
              <a:solidFill>
                <a:srgbClr val="CC3300"/>
              </a:solidFill>
              <a:effectLst/>
              <a:uLnTx/>
              <a:uFillTx/>
              <a:latin typeface="Times New Roman" panose="02020603050405020304" pitchFamily="18" charset="0"/>
              <a:ea typeface="宋体" panose="02010600030101010101" pitchFamily="2" charset="-122"/>
              <a:cs typeface="+mn-cs"/>
            </a:endParaRPr>
          </a:p>
          <a:p>
            <a:pPr marL="0" marR="0" lvl="0" indent="0"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腈命名时要把</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-CN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中的碳原子计算在内，并从此碳原子开始编号；氰基作为取代基时，氰基碳原子不计在内。</a:t>
            </a:r>
          </a:p>
        </p:txBody>
      </p:sp>
      <p:sp>
        <p:nvSpPr>
          <p:cNvPr id="123909" name="Rectangle 5"/>
          <p:cNvSpPr>
            <a:spLocks noChangeArrowheads="1"/>
          </p:cNvSpPr>
          <p:nvPr/>
        </p:nvSpPr>
        <p:spPr bwMode="auto">
          <a:xfrm>
            <a:off x="723900" y="4005064"/>
            <a:ext cx="7696200" cy="2160240"/>
          </a:xfrm>
          <a:prstGeom prst="rect">
            <a:avLst/>
          </a:prstGeom>
          <a:solidFill>
            <a:schemeClr val="bg1"/>
          </a:soli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普通命名法：</a:t>
            </a: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甲基戊</a:t>
            </a:r>
            <a:r>
              <a:rPr kumimoji="1"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腈          </a:t>
            </a:r>
            <a:r>
              <a:rPr kumimoji="1"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氰基丁酸                   己二</a:t>
            </a:r>
            <a:r>
              <a:rPr kumimoji="1"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腈</a:t>
            </a:r>
            <a:endParaRPr kumimoji="1"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IUPAC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命名法：</a:t>
            </a: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3-</a:t>
            </a:r>
            <a:r>
              <a:rPr kumimoji="1"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甲基戊</a:t>
            </a:r>
            <a:r>
              <a:rPr kumimoji="1"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腈          </a:t>
            </a:r>
            <a:r>
              <a:rPr kumimoji="1"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2-</a:t>
            </a:r>
            <a:r>
              <a:rPr kumimoji="1"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氰基丁酸                   己二</a:t>
            </a:r>
            <a:r>
              <a:rPr kumimoji="1"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宋体" panose="02010600030101010101" pitchFamily="2" charset="-122"/>
                <a:cs typeface="+mn-cs"/>
              </a:rPr>
              <a:t>腈</a:t>
            </a:r>
          </a:p>
        </p:txBody>
      </p:sp>
      <p:pic>
        <p:nvPicPr>
          <p:cNvPr id="2" name="图片 1"/>
          <p:cNvPicPr>
            <a:picLocks noChangeAspect="1"/>
          </p:cNvPicPr>
          <p:nvPr/>
        </p:nvPicPr>
        <p:blipFill rotWithShape="1">
          <a:blip r:embed="rId2"/>
          <a:srcRect b="50000"/>
          <a:stretch>
            <a:fillRect/>
          </a:stretch>
        </p:blipFill>
        <p:spPr>
          <a:xfrm>
            <a:off x="570738" y="2852936"/>
            <a:ext cx="8002524" cy="787146"/>
          </a:xfrm>
          <a:prstGeom prst="rect">
            <a:avLst/>
          </a:prstGeom>
        </p:spPr>
      </p:pic>
      <p:sp>
        <p:nvSpPr>
          <p:cNvPr id="3" name="日期占位符 2"/>
          <p:cNvSpPr>
            <a:spLocks noGrp="1"/>
          </p:cNvSpPr>
          <p:nvPr>
            <p:ph type="dt" sz="half" idx="10"/>
          </p:nvPr>
        </p:nvSpPr>
        <p:spPr/>
        <p:txBody>
          <a:bodyPr/>
          <a:lstStyle/>
          <a:p>
            <a:fld id="{F97D8BDD-1845-44E7-8304-C522FD9E1951}" type="datetime11">
              <a:rPr lang="zh-CN" altLang="en-US" smtClean="0"/>
              <a:t>17:48:44</a:t>
            </a:fld>
            <a:endParaRPr lang="en-US" altLang="zh-CN"/>
          </a:p>
        </p:txBody>
      </p:sp>
      <p:sp>
        <p:nvSpPr>
          <p:cNvPr id="4" name="灯片编号占位符 3"/>
          <p:cNvSpPr>
            <a:spLocks noGrp="1"/>
          </p:cNvSpPr>
          <p:nvPr>
            <p:ph type="sldNum" sz="quarter" idx="12"/>
          </p:nvPr>
        </p:nvSpPr>
        <p:spPr/>
        <p:txBody>
          <a:bodyPr/>
          <a:lstStyle/>
          <a:p>
            <a:fld id="{51CCCE22-0B20-43DD-8D50-6F5AAF0C78FA}" type="slidenum">
              <a:rPr lang="en-US" altLang="zh-CN" smtClean="0"/>
              <a:t>43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barn(outHorizontal)">
                                      <p:cBhvr>
                                        <p:cTn id="7" dur="500"/>
                                        <p:tgtEl>
                                          <p:spTgt spid="12390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23909"/>
                                        </p:tgtEl>
                                        <p:attrNameLst>
                                          <p:attrName>style.visibility</p:attrName>
                                        </p:attrNameLst>
                                      </p:cBhvr>
                                      <p:to>
                                        <p:strVal val="visible"/>
                                      </p:to>
                                    </p:set>
                                    <p:animEffect transition="in" filter="blinds(horizontal)">
                                      <p:cBhvr>
                                        <p:cTn id="11" dur="500"/>
                                        <p:tgtEl>
                                          <p:spTgt spid="123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nimBg="1" autoUpdateAnimBg="0"/>
      <p:bldP spid="123909"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D19949DA-17AE-4CE0-8027-7AABCEC055FB}" type="datetime11">
              <a:rPr lang="zh-CN" altLang="en-US" smtClean="0"/>
              <a:t>17:48:44</a:t>
            </a:fld>
            <a:endParaRPr lang="en-US" altLang="zh-CN"/>
          </a:p>
        </p:txBody>
      </p:sp>
      <p:sp>
        <p:nvSpPr>
          <p:cNvPr id="13" name="灯片编号占位符 3"/>
          <p:cNvSpPr>
            <a:spLocks noGrp="1"/>
          </p:cNvSpPr>
          <p:nvPr>
            <p:ph type="sldNum" sz="quarter" idx="12"/>
          </p:nvPr>
        </p:nvSpPr>
        <p:spPr/>
        <p:txBody>
          <a:bodyPr/>
          <a:lstStyle/>
          <a:p>
            <a:pPr>
              <a:defRPr/>
            </a:pPr>
            <a:fld id="{6E4A19DA-1937-4F9C-8684-41F170CAD01A}" type="slidenum">
              <a:rPr lang="en-US" altLang="zh-CN"/>
              <a:t>44</a:t>
            </a:fld>
            <a:endParaRPr lang="en-US" altLang="zh-CN"/>
          </a:p>
        </p:txBody>
      </p:sp>
      <p:sp>
        <p:nvSpPr>
          <p:cNvPr id="485378" name="Rectangle 2"/>
          <p:cNvSpPr>
            <a:spLocks noChangeArrowheads="1"/>
          </p:cNvSpPr>
          <p:nvPr/>
        </p:nvSpPr>
        <p:spPr bwMode="auto">
          <a:xfrm>
            <a:off x="539750" y="404813"/>
            <a:ext cx="3886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sz="2400">
                <a:latin typeface="Arial" panose="020B0604020202020204" pitchFamily="34" charset="0"/>
                <a:ea typeface="楷体" panose="02010609060101010101" pitchFamily="49" charset="-122"/>
                <a:cs typeface="Arial" panose="020B0604020202020204" pitchFamily="34" charset="0"/>
              </a:rPr>
              <a:t>二、羧酸衍生物的物理性质</a:t>
            </a:r>
          </a:p>
        </p:txBody>
      </p:sp>
      <p:sp>
        <p:nvSpPr>
          <p:cNvPr id="38917" name="Text Box 3"/>
          <p:cNvSpPr txBox="1">
            <a:spLocks noChangeArrowheads="1"/>
          </p:cNvSpPr>
          <p:nvPr/>
        </p:nvSpPr>
        <p:spPr bwMode="auto">
          <a:xfrm>
            <a:off x="971550" y="1268413"/>
            <a:ext cx="687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Times New Roman" panose="02020603050405020304" pitchFamily="18" charset="0"/>
                <a:ea typeface="宋体" panose="02010600030101010101" pitchFamily="2" charset="-122"/>
              </a:rPr>
              <a:t>        </a:t>
            </a:r>
            <a:endParaRPr lang="en-US" altLang="zh-CN" sz="2400">
              <a:solidFill>
                <a:srgbClr val="CC6600"/>
              </a:solidFill>
              <a:latin typeface="Times New Roman" panose="02020603050405020304" pitchFamily="18" charset="0"/>
              <a:ea typeface="宋体" panose="02010600030101010101" pitchFamily="2" charset="-122"/>
            </a:endParaRPr>
          </a:p>
        </p:txBody>
      </p:sp>
      <p:sp>
        <p:nvSpPr>
          <p:cNvPr id="485380" name="Text Box 4"/>
          <p:cNvSpPr txBox="1">
            <a:spLocks noChangeArrowheads="1"/>
          </p:cNvSpPr>
          <p:nvPr/>
        </p:nvSpPr>
        <p:spPr bwMode="auto">
          <a:xfrm>
            <a:off x="-252413" y="4149725"/>
            <a:ext cx="20574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Times New Roman" panose="02020603050405020304" pitchFamily="18" charset="0"/>
                <a:ea typeface="宋体" panose="02010600030101010101" pitchFamily="2" charset="-122"/>
              </a:rPr>
              <a:t>            </a:t>
            </a:r>
            <a:r>
              <a:rPr lang="zh-CN" altLang="en-US" sz="2400">
                <a:solidFill>
                  <a:srgbClr val="008000"/>
                </a:solidFill>
                <a:latin typeface="Times New Roman" panose="02020603050405020304" pitchFamily="18" charset="0"/>
                <a:ea typeface="楷体" panose="02010609060101010101" pitchFamily="49" charset="-122"/>
                <a:cs typeface="Arial" panose="020B0604020202020204" pitchFamily="34" charset="0"/>
              </a:rPr>
              <a:t>酰胺</a:t>
            </a:r>
          </a:p>
        </p:txBody>
      </p:sp>
      <p:graphicFrame>
        <p:nvGraphicFramePr>
          <p:cNvPr id="485381" name="Object 5"/>
          <p:cNvGraphicFramePr>
            <a:graphicFrameLocks noChangeAspect="1"/>
          </p:cNvGraphicFramePr>
          <p:nvPr/>
        </p:nvGraphicFramePr>
        <p:xfrm>
          <a:off x="1692275" y="4221163"/>
          <a:ext cx="457200" cy="306387"/>
        </p:xfrm>
        <a:graphic>
          <a:graphicData uri="http://schemas.openxmlformats.org/presentationml/2006/ole">
            <mc:AlternateContent xmlns:mc="http://schemas.openxmlformats.org/markup-compatibility/2006">
              <mc:Choice xmlns:v="urn:schemas-microsoft-com:vml" Requires="v">
                <p:oleObj spid="_x0000_s39095" name="CS ChemDraw Drawing" r:id="rId3" imgW="215900" imgH="144780" progId="ChemDraw.Document.5.0">
                  <p:embed/>
                </p:oleObj>
              </mc:Choice>
              <mc:Fallback>
                <p:oleObj name="CS ChemDraw Drawing" r:id="rId3" imgW="215900" imgH="144780" progId="ChemDraw.Document.5.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221163"/>
                        <a:ext cx="45720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5382" name="Text Box 6"/>
          <p:cNvSpPr txBox="1">
            <a:spLocks noChangeArrowheads="1"/>
          </p:cNvSpPr>
          <p:nvPr/>
        </p:nvSpPr>
        <p:spPr bwMode="auto">
          <a:xfrm>
            <a:off x="2124075" y="4078288"/>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solidFill>
                  <a:srgbClr val="008000"/>
                </a:solidFill>
                <a:latin typeface="Times New Roman" panose="02020603050405020304" pitchFamily="18" charset="0"/>
                <a:ea typeface="楷体" panose="02010609060101010101" pitchFamily="49" charset="-122"/>
                <a:cs typeface="Arial" panose="020B0604020202020204" pitchFamily="34" charset="0"/>
              </a:rPr>
              <a:t>相应的羧酸</a:t>
            </a:r>
          </a:p>
        </p:txBody>
      </p:sp>
      <p:sp>
        <p:nvSpPr>
          <p:cNvPr id="485383" name="Text Box 7"/>
          <p:cNvSpPr txBox="1">
            <a:spLocks noChangeArrowheads="1"/>
          </p:cNvSpPr>
          <p:nvPr/>
        </p:nvSpPr>
        <p:spPr bwMode="auto">
          <a:xfrm>
            <a:off x="323850" y="4581525"/>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楷体" panose="02010609060101010101" pitchFamily="49" charset="-122"/>
                <a:cs typeface="Arial" panose="020B0604020202020204" pitchFamily="34" charset="0"/>
              </a:rPr>
              <a:t>原因：酰胺的氨基上的氢原子可在分子间形成较强的氢键。</a:t>
            </a:r>
          </a:p>
        </p:txBody>
      </p:sp>
      <p:sp>
        <p:nvSpPr>
          <p:cNvPr id="485384" name="Rectangle 8"/>
          <p:cNvSpPr>
            <a:spLocks noChangeArrowheads="1"/>
          </p:cNvSpPr>
          <p:nvPr/>
        </p:nvSpPr>
        <p:spPr bwMode="auto">
          <a:xfrm>
            <a:off x="179388" y="1052513"/>
            <a:ext cx="8964612" cy="10414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30000"/>
              </a:lnSpc>
              <a:spcBef>
                <a:spcPct val="50000"/>
              </a:spcBef>
              <a:buFontTx/>
              <a:buNone/>
            </a:pPr>
            <a:r>
              <a:rPr lang="en-US" altLang="zh-CN" sz="2400">
                <a:solidFill>
                  <a:srgbClr val="CC6600"/>
                </a:solidFill>
                <a:latin typeface="Arial" panose="020B0604020202020204" pitchFamily="34" charset="0"/>
                <a:ea typeface="楷体" panose="02010609060101010101" pitchFamily="49" charset="-122"/>
                <a:cs typeface="Arial" panose="020B0604020202020204" pitchFamily="34" charset="0"/>
              </a:rPr>
              <a:t>1. </a:t>
            </a:r>
            <a:r>
              <a:rPr lang="zh-CN" altLang="en-US" sz="2400">
                <a:solidFill>
                  <a:srgbClr val="CC6600"/>
                </a:solidFill>
                <a:latin typeface="Arial" panose="020B0604020202020204" pitchFamily="34" charset="0"/>
                <a:ea typeface="楷体" panose="02010609060101010101" pitchFamily="49" charset="-122"/>
                <a:cs typeface="Arial" panose="020B0604020202020204" pitchFamily="34" charset="0"/>
              </a:rPr>
              <a:t>沸点</a:t>
            </a:r>
            <a:r>
              <a:rPr lang="en-US" altLang="zh-CN" sz="2400">
                <a:solidFill>
                  <a:srgbClr val="CC6600"/>
                </a:solidFill>
                <a:latin typeface="Arial" panose="020B0604020202020204" pitchFamily="34" charset="0"/>
                <a:ea typeface="楷体" panose="02010609060101010101" pitchFamily="49" charset="-122"/>
                <a:cs typeface="Arial" panose="020B0604020202020204" pitchFamily="34" charset="0"/>
              </a:rPr>
              <a:t>(b.p)</a:t>
            </a:r>
            <a:r>
              <a:rPr lang="zh-CN" altLang="en-US" sz="2400">
                <a:solidFill>
                  <a:srgbClr val="CC6600"/>
                </a:solidFill>
                <a:latin typeface="Arial" panose="020B0604020202020204" pitchFamily="34" charset="0"/>
                <a:ea typeface="楷体" panose="02010609060101010101" pitchFamily="49" charset="-122"/>
                <a:cs typeface="Arial" panose="020B0604020202020204" pitchFamily="34" charset="0"/>
              </a:rPr>
              <a:t>：</a:t>
            </a:r>
            <a:r>
              <a:rPr lang="zh-CN" altLang="en-US" sz="2400">
                <a:solidFill>
                  <a:srgbClr val="008000"/>
                </a:solidFill>
                <a:latin typeface="Arial" panose="020B0604020202020204" pitchFamily="34" charset="0"/>
                <a:ea typeface="楷体" panose="02010609060101010101" pitchFamily="49" charset="-122"/>
                <a:cs typeface="Arial" panose="020B0604020202020204" pitchFamily="34" charset="0"/>
              </a:rPr>
              <a:t>酰卤 、酸酐、酯 ＜ </a:t>
            </a:r>
            <a:r>
              <a:rPr lang="en-US" altLang="zh-CN" sz="2400">
                <a:solidFill>
                  <a:srgbClr val="008000"/>
                </a:solidFill>
                <a:latin typeface="Arial" panose="020B0604020202020204" pitchFamily="34" charset="0"/>
                <a:ea typeface="楷体" panose="02010609060101010101" pitchFamily="49" charset="-122"/>
                <a:cs typeface="Arial" panose="020B0604020202020204" pitchFamily="34" charset="0"/>
              </a:rPr>
              <a:t>M </a:t>
            </a:r>
            <a:r>
              <a:rPr lang="zh-CN" altLang="en-US" sz="2400">
                <a:solidFill>
                  <a:srgbClr val="008000"/>
                </a:solidFill>
                <a:latin typeface="Arial" panose="020B0604020202020204" pitchFamily="34" charset="0"/>
                <a:ea typeface="楷体" panose="02010609060101010101" pitchFamily="49" charset="-122"/>
                <a:cs typeface="Arial" panose="020B0604020202020204" pitchFamily="34" charset="0"/>
              </a:rPr>
              <a:t>相近的羧酸，</a:t>
            </a:r>
            <a:r>
              <a:rPr lang="zh-CN" altLang="en-US" sz="2400">
                <a:latin typeface="Arial" panose="020B0604020202020204" pitchFamily="34" charset="0"/>
                <a:ea typeface="楷体" panose="02010609060101010101" pitchFamily="49" charset="-122"/>
                <a:cs typeface="Arial" panose="020B0604020202020204" pitchFamily="34" charset="0"/>
              </a:rPr>
              <a:t>原因：酰卤 、酸酐、酯</a:t>
            </a:r>
            <a:r>
              <a:rPr lang="zh-CN" altLang="en-US" sz="2400">
                <a:solidFill>
                  <a:srgbClr val="006600"/>
                </a:solidFill>
                <a:latin typeface="Arial" panose="020B0604020202020204" pitchFamily="34" charset="0"/>
                <a:ea typeface="楷体" panose="02010609060101010101" pitchFamily="49" charset="-122"/>
                <a:cs typeface="Arial" panose="020B0604020202020204" pitchFamily="34" charset="0"/>
              </a:rPr>
              <a:t> </a:t>
            </a:r>
            <a:r>
              <a:rPr lang="zh-CN" altLang="en-US" sz="2400">
                <a:latin typeface="Arial" panose="020B0604020202020204" pitchFamily="34" charset="0"/>
                <a:ea typeface="楷体" panose="02010609060101010101" pitchFamily="49" charset="-122"/>
                <a:cs typeface="Arial" panose="020B0604020202020204" pitchFamily="34" charset="0"/>
              </a:rPr>
              <a:t>没有分子间的氢键缔合作用。</a:t>
            </a:r>
          </a:p>
        </p:txBody>
      </p:sp>
      <p:graphicFrame>
        <p:nvGraphicFramePr>
          <p:cNvPr id="485385" name="Object 9"/>
          <p:cNvGraphicFramePr>
            <a:graphicFrameLocks noChangeAspect="1"/>
          </p:cNvGraphicFramePr>
          <p:nvPr/>
        </p:nvGraphicFramePr>
        <p:xfrm>
          <a:off x="1908175" y="2133600"/>
          <a:ext cx="5040313" cy="1771650"/>
        </p:xfrm>
        <a:graphic>
          <a:graphicData uri="http://schemas.openxmlformats.org/presentationml/2006/ole">
            <mc:AlternateContent xmlns:mc="http://schemas.openxmlformats.org/markup-compatibility/2006">
              <mc:Choice xmlns:v="urn:schemas-microsoft-com:vml" Requires="v">
                <p:oleObj spid="_x0000_s39096" name="CS ChemDraw Drawing" r:id="rId5" imgW="5461000" imgH="1930400" progId="ChemDraw.Document.6.0">
                  <p:embed/>
                </p:oleObj>
              </mc:Choice>
              <mc:Fallback>
                <p:oleObj name="CS ChemDraw Drawing" r:id="rId5" imgW="5461000" imgH="1930400" progId="ChemDraw.Document.6.0">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133600"/>
                        <a:ext cx="5040313" cy="17716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5386" name="Object 10"/>
          <p:cNvGraphicFramePr>
            <a:graphicFrameLocks noChangeAspect="1"/>
          </p:cNvGraphicFramePr>
          <p:nvPr/>
        </p:nvGraphicFramePr>
        <p:xfrm>
          <a:off x="1476375" y="5229225"/>
          <a:ext cx="6192838" cy="1092200"/>
        </p:xfrm>
        <a:graphic>
          <a:graphicData uri="http://schemas.openxmlformats.org/presentationml/2006/ole">
            <mc:AlternateContent xmlns:mc="http://schemas.openxmlformats.org/markup-compatibility/2006">
              <mc:Choice xmlns:v="urn:schemas-microsoft-com:vml" Requires="v">
                <p:oleObj spid="_x0000_s39097" name="CS ChemDraw Drawing" r:id="rId7" imgW="7061200" imgH="1257300" progId="ChemDraw.Document.6.0">
                  <p:embed/>
                </p:oleObj>
              </mc:Choice>
              <mc:Fallback>
                <p:oleObj name="CS ChemDraw Drawing" r:id="rId7" imgW="7061200" imgH="1257300" progId="ChemDraw.Document.6.0">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5229225"/>
                        <a:ext cx="6192838" cy="1092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85378"/>
                                        </p:tgtEl>
                                        <p:attrNameLst>
                                          <p:attrName>style.visibility</p:attrName>
                                        </p:attrNameLst>
                                      </p:cBhvr>
                                      <p:to>
                                        <p:strVal val="visible"/>
                                      </p:to>
                                    </p:set>
                                    <p:animEffect transition="in" filter="slide(fromBottom)">
                                      <p:cBhvr>
                                        <p:cTn id="7" dur="500"/>
                                        <p:tgtEl>
                                          <p:spTgt spid="48537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85384"/>
                                        </p:tgtEl>
                                        <p:attrNameLst>
                                          <p:attrName>style.visibility</p:attrName>
                                        </p:attrNameLst>
                                      </p:cBhvr>
                                      <p:to>
                                        <p:strVal val="visible"/>
                                      </p:to>
                                    </p:set>
                                    <p:animEffect transition="in" filter="slide(fromBottom)">
                                      <p:cBhvr>
                                        <p:cTn id="12" dur="500"/>
                                        <p:tgtEl>
                                          <p:spTgt spid="485384"/>
                                        </p:tgtEl>
                                      </p:cBhvr>
                                    </p:animEffect>
                                  </p:childTnLst>
                                </p:cTn>
                              </p:par>
                              <p:par>
                                <p:cTn id="13" presetID="12" presetClass="entr" presetSubtype="4" fill="hold" nodeType="withEffect">
                                  <p:stCondLst>
                                    <p:cond delay="0"/>
                                  </p:stCondLst>
                                  <p:childTnLst>
                                    <p:set>
                                      <p:cBhvr>
                                        <p:cTn id="14" dur="1" fill="hold">
                                          <p:stCondLst>
                                            <p:cond delay="0"/>
                                          </p:stCondLst>
                                        </p:cTn>
                                        <p:tgtEl>
                                          <p:spTgt spid="485385"/>
                                        </p:tgtEl>
                                        <p:attrNameLst>
                                          <p:attrName>style.visibility</p:attrName>
                                        </p:attrNameLst>
                                      </p:cBhvr>
                                      <p:to>
                                        <p:strVal val="visible"/>
                                      </p:to>
                                    </p:set>
                                    <p:animEffect transition="in" filter="slide(fromBottom)">
                                      <p:cBhvr>
                                        <p:cTn id="15" dur="500"/>
                                        <p:tgtEl>
                                          <p:spTgt spid="48538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85380"/>
                                        </p:tgtEl>
                                        <p:attrNameLst>
                                          <p:attrName>style.visibility</p:attrName>
                                        </p:attrNameLst>
                                      </p:cBhvr>
                                      <p:to>
                                        <p:strVal val="visible"/>
                                      </p:to>
                                    </p:set>
                                    <p:animEffect transition="in" filter="slide(fromBottom)">
                                      <p:cBhvr>
                                        <p:cTn id="20" dur="500"/>
                                        <p:tgtEl>
                                          <p:spTgt spid="485380"/>
                                        </p:tgtEl>
                                      </p:cBhvr>
                                    </p:animEffect>
                                  </p:childTnLst>
                                </p:cTn>
                              </p:par>
                              <p:par>
                                <p:cTn id="21" presetID="12" presetClass="entr" presetSubtype="4" fill="hold" nodeType="withEffect">
                                  <p:stCondLst>
                                    <p:cond delay="0"/>
                                  </p:stCondLst>
                                  <p:childTnLst>
                                    <p:set>
                                      <p:cBhvr>
                                        <p:cTn id="22" dur="1" fill="hold">
                                          <p:stCondLst>
                                            <p:cond delay="0"/>
                                          </p:stCondLst>
                                        </p:cTn>
                                        <p:tgtEl>
                                          <p:spTgt spid="485381"/>
                                        </p:tgtEl>
                                        <p:attrNameLst>
                                          <p:attrName>style.visibility</p:attrName>
                                        </p:attrNameLst>
                                      </p:cBhvr>
                                      <p:to>
                                        <p:strVal val="visible"/>
                                      </p:to>
                                    </p:set>
                                    <p:animEffect transition="in" filter="slide(fromBottom)">
                                      <p:cBhvr>
                                        <p:cTn id="23" dur="500"/>
                                        <p:tgtEl>
                                          <p:spTgt spid="485381"/>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485382"/>
                                        </p:tgtEl>
                                        <p:attrNameLst>
                                          <p:attrName>style.visibility</p:attrName>
                                        </p:attrNameLst>
                                      </p:cBhvr>
                                      <p:to>
                                        <p:strVal val="visible"/>
                                      </p:to>
                                    </p:set>
                                    <p:animEffect transition="in" filter="slide(fromBottom)">
                                      <p:cBhvr>
                                        <p:cTn id="26" dur="500"/>
                                        <p:tgtEl>
                                          <p:spTgt spid="48538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485383"/>
                                        </p:tgtEl>
                                        <p:attrNameLst>
                                          <p:attrName>style.visibility</p:attrName>
                                        </p:attrNameLst>
                                      </p:cBhvr>
                                      <p:to>
                                        <p:strVal val="visible"/>
                                      </p:to>
                                    </p:set>
                                    <p:animEffect transition="in" filter="slide(fromBottom)">
                                      <p:cBhvr>
                                        <p:cTn id="31" dur="500"/>
                                        <p:tgtEl>
                                          <p:spTgt spid="485383"/>
                                        </p:tgtEl>
                                      </p:cBhvr>
                                    </p:animEffect>
                                  </p:childTnLst>
                                </p:cTn>
                              </p:par>
                              <p:par>
                                <p:cTn id="32" presetID="12" presetClass="entr" presetSubtype="4" fill="hold" nodeType="withEffect">
                                  <p:stCondLst>
                                    <p:cond delay="0"/>
                                  </p:stCondLst>
                                  <p:childTnLst>
                                    <p:set>
                                      <p:cBhvr>
                                        <p:cTn id="33" dur="1" fill="hold">
                                          <p:stCondLst>
                                            <p:cond delay="0"/>
                                          </p:stCondLst>
                                        </p:cTn>
                                        <p:tgtEl>
                                          <p:spTgt spid="485386"/>
                                        </p:tgtEl>
                                        <p:attrNameLst>
                                          <p:attrName>style.visibility</p:attrName>
                                        </p:attrNameLst>
                                      </p:cBhvr>
                                      <p:to>
                                        <p:strVal val="visible"/>
                                      </p:to>
                                    </p:set>
                                    <p:animEffect transition="in" filter="slide(fromBottom)">
                                      <p:cBhvr>
                                        <p:cTn id="34" dur="500"/>
                                        <p:tgtEl>
                                          <p:spTgt spid="485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8" grpId="0"/>
      <p:bldP spid="485380" grpId="0"/>
      <p:bldP spid="485382" grpId="0"/>
      <p:bldP spid="485383" grpId="0"/>
      <p:bldP spid="48538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54FFC18A-6545-4219-B543-DB508BF32479}" type="datetime11">
              <a:rPr lang="zh-CN" altLang="en-US" smtClean="0"/>
              <a:t>17:48:44</a:t>
            </a:fld>
            <a:endParaRPr lang="en-US" altLang="zh-CN"/>
          </a:p>
        </p:txBody>
      </p:sp>
      <p:sp>
        <p:nvSpPr>
          <p:cNvPr id="10" name="灯片编号占位符 3"/>
          <p:cNvSpPr>
            <a:spLocks noGrp="1"/>
          </p:cNvSpPr>
          <p:nvPr>
            <p:ph type="sldNum" sz="quarter" idx="12"/>
          </p:nvPr>
        </p:nvSpPr>
        <p:spPr/>
        <p:txBody>
          <a:bodyPr/>
          <a:lstStyle/>
          <a:p>
            <a:pPr>
              <a:defRPr/>
            </a:pPr>
            <a:fld id="{26E3FD33-12F1-424B-83E6-1CD63093490C}" type="slidenum">
              <a:rPr lang="en-US" altLang="zh-CN"/>
              <a:t>45</a:t>
            </a:fld>
            <a:endParaRPr lang="en-US" altLang="zh-CN"/>
          </a:p>
        </p:txBody>
      </p:sp>
      <p:sp>
        <p:nvSpPr>
          <p:cNvPr id="486402" name="Text Box 2"/>
          <p:cNvSpPr txBox="1">
            <a:spLocks noChangeArrowheads="1"/>
          </p:cNvSpPr>
          <p:nvPr/>
        </p:nvSpPr>
        <p:spPr bwMode="auto">
          <a:xfrm>
            <a:off x="468313" y="692150"/>
            <a:ext cx="80010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10000"/>
              </a:spcBef>
              <a:buFontTx/>
              <a:buNone/>
            </a:pPr>
            <a:r>
              <a:rPr lang="en-US"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楷体" panose="02010609060101010101" pitchFamily="49" charset="-122"/>
                <a:cs typeface="Arial" panose="020B0604020202020204" pitchFamily="34" charset="0"/>
              </a:rPr>
              <a:t>显然，随着酰胺的氨基上的氢原子被取代，分子间的</a:t>
            </a:r>
          </a:p>
          <a:p>
            <a:pPr eaLnBrk="1" hangingPunct="1">
              <a:lnSpc>
                <a:spcPct val="100000"/>
              </a:lnSpc>
              <a:spcBef>
                <a:spcPct val="10000"/>
              </a:spcBef>
              <a:buFontTx/>
              <a:buNone/>
            </a:pPr>
            <a:r>
              <a:rPr lang="zh-CN" altLang="en-US" sz="2400">
                <a:latin typeface="Times New Roman" panose="02020603050405020304" pitchFamily="18" charset="0"/>
                <a:ea typeface="楷体" panose="02010609060101010101" pitchFamily="49" charset="-122"/>
                <a:cs typeface="Arial" panose="020B0604020202020204" pitchFamily="34" charset="0"/>
              </a:rPr>
              <a:t>氢键缔合作用将逐渐削弱，以致不能发生氢键缔合，其沸</a:t>
            </a:r>
          </a:p>
          <a:p>
            <a:pPr eaLnBrk="1" hangingPunct="1">
              <a:lnSpc>
                <a:spcPct val="100000"/>
              </a:lnSpc>
              <a:spcBef>
                <a:spcPct val="10000"/>
              </a:spcBef>
              <a:buFontTx/>
              <a:buNone/>
            </a:pPr>
            <a:r>
              <a:rPr lang="zh-CN" altLang="en-US" sz="2400">
                <a:latin typeface="Times New Roman" panose="02020603050405020304" pitchFamily="18" charset="0"/>
                <a:ea typeface="楷体" panose="02010609060101010101" pitchFamily="49" charset="-122"/>
                <a:cs typeface="Arial" panose="020B0604020202020204" pitchFamily="34" charset="0"/>
              </a:rPr>
              <a:t>点必然↓。</a:t>
            </a:r>
          </a:p>
        </p:txBody>
      </p:sp>
      <p:sp>
        <p:nvSpPr>
          <p:cNvPr id="486403" name="Text Box 3"/>
          <p:cNvSpPr txBox="1">
            <a:spLocks noChangeArrowheads="1"/>
          </p:cNvSpPr>
          <p:nvPr/>
        </p:nvSpPr>
        <p:spPr bwMode="auto">
          <a:xfrm>
            <a:off x="684213" y="2133600"/>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Times New Roman" panose="02020603050405020304" pitchFamily="18" charset="0"/>
                <a:ea typeface="宋体" panose="02010600030101010101" pitchFamily="2" charset="-122"/>
              </a:rPr>
              <a:t>              </a:t>
            </a:r>
            <a:r>
              <a:rPr lang="zh-CN" altLang="en-US" sz="2400">
                <a:latin typeface="Arial" panose="020B0604020202020204" pitchFamily="34" charset="0"/>
                <a:ea typeface="楷体" panose="02010609060101010101" pitchFamily="49" charset="-122"/>
                <a:cs typeface="Arial" panose="020B0604020202020204" pitchFamily="34" charset="0"/>
              </a:rPr>
              <a:t>酰胺 ＞ </a:t>
            </a:r>
            <a:r>
              <a:rPr lang="en-US" altLang="zh-CN" sz="2400">
                <a:latin typeface="Arial" panose="020B0604020202020204" pitchFamily="34" charset="0"/>
                <a:ea typeface="楷体" panose="02010609060101010101" pitchFamily="49" charset="-122"/>
                <a:cs typeface="Arial" panose="020B0604020202020204" pitchFamily="34" charset="0"/>
              </a:rPr>
              <a:t>N - </a:t>
            </a:r>
            <a:r>
              <a:rPr lang="zh-CN" altLang="en-US" sz="2400">
                <a:latin typeface="Arial" panose="020B0604020202020204" pitchFamily="34" charset="0"/>
                <a:ea typeface="楷体" panose="02010609060101010101" pitchFamily="49" charset="-122"/>
                <a:cs typeface="Arial" panose="020B0604020202020204" pitchFamily="34" charset="0"/>
              </a:rPr>
              <a:t>一取代酰胺 ＞ </a:t>
            </a:r>
            <a:r>
              <a:rPr lang="en-US" altLang="zh-CN" sz="2400">
                <a:latin typeface="Arial" panose="020B0604020202020204" pitchFamily="34" charset="0"/>
                <a:ea typeface="楷体" panose="02010609060101010101" pitchFamily="49" charset="-122"/>
                <a:cs typeface="Arial" panose="020B0604020202020204" pitchFamily="34" charset="0"/>
              </a:rPr>
              <a:t>N - </a:t>
            </a:r>
            <a:r>
              <a:rPr lang="zh-CN" altLang="en-US" sz="2400">
                <a:latin typeface="Arial" panose="020B0604020202020204" pitchFamily="34" charset="0"/>
                <a:ea typeface="楷体" panose="02010609060101010101" pitchFamily="49" charset="-122"/>
                <a:cs typeface="Arial" panose="020B0604020202020204" pitchFamily="34" charset="0"/>
              </a:rPr>
              <a:t>二取代酰胺</a:t>
            </a:r>
          </a:p>
        </p:txBody>
      </p:sp>
      <p:sp>
        <p:nvSpPr>
          <p:cNvPr id="486404" name="Text Box 4"/>
          <p:cNvSpPr txBox="1">
            <a:spLocks noChangeArrowheads="1"/>
          </p:cNvSpPr>
          <p:nvPr/>
        </p:nvSpPr>
        <p:spPr bwMode="auto">
          <a:xfrm>
            <a:off x="250825" y="40767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宋体" panose="02010600030101010101" pitchFamily="2" charset="-122"/>
                <a:ea typeface="宋体" panose="02010600030101010101" pitchFamily="2" charset="-122"/>
              </a:rPr>
              <a:t>    </a:t>
            </a:r>
            <a:r>
              <a:rPr lang="en-US" altLang="zh-CN" sz="2400">
                <a:solidFill>
                  <a:srgbClr val="CC6600"/>
                </a:solidFill>
                <a:latin typeface="Arial" panose="020B0604020202020204" pitchFamily="34" charset="0"/>
                <a:ea typeface="楷体" panose="02010609060101010101" pitchFamily="49" charset="-122"/>
                <a:cs typeface="Arial" panose="020B0604020202020204" pitchFamily="34" charset="0"/>
              </a:rPr>
              <a:t>2. </a:t>
            </a:r>
            <a:r>
              <a:rPr lang="zh-CN" altLang="en-US" sz="2400">
                <a:solidFill>
                  <a:srgbClr val="CC6600"/>
                </a:solidFill>
                <a:latin typeface="Arial" panose="020B0604020202020204" pitchFamily="34" charset="0"/>
                <a:ea typeface="楷体" panose="02010609060101010101" pitchFamily="49" charset="-122"/>
                <a:cs typeface="Arial" panose="020B0604020202020204" pitchFamily="34" charset="0"/>
              </a:rPr>
              <a:t>溶解度</a:t>
            </a:r>
          </a:p>
        </p:txBody>
      </p:sp>
      <p:sp>
        <p:nvSpPr>
          <p:cNvPr id="486405" name="Text Box 5"/>
          <p:cNvSpPr txBox="1">
            <a:spLocks noChangeArrowheads="1"/>
          </p:cNvSpPr>
          <p:nvPr/>
        </p:nvSpPr>
        <p:spPr bwMode="auto">
          <a:xfrm>
            <a:off x="395288" y="4797425"/>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楷体" panose="02010609060101010101" pitchFamily="49" charset="-122"/>
                <a:cs typeface="Arial" panose="020B0604020202020204" pitchFamily="34" charset="0"/>
              </a:rPr>
              <a:t>酰卤、酸酐和酯不溶于水，但低级酰卤、酸酐</a:t>
            </a:r>
            <a:r>
              <a:rPr lang="zh-CN" altLang="en-US" sz="2400">
                <a:latin typeface="Times New Roman" panose="02020603050405020304" pitchFamily="18" charset="0"/>
                <a:ea typeface="楷体" panose="02010609060101010101" pitchFamily="49" charset="-122"/>
                <a:cs typeface="Arial" panose="020B0604020202020204" pitchFamily="34" charset="0"/>
              </a:rPr>
              <a:t>遇水则分解。</a:t>
            </a:r>
            <a:endParaRPr lang="zh-CN" altLang="en-US" sz="2400">
              <a:latin typeface="宋体" panose="02010600030101010101" pitchFamily="2" charset="-122"/>
              <a:ea typeface="楷体" panose="02010609060101010101" pitchFamily="49" charset="-122"/>
              <a:cs typeface="Arial" panose="020B0604020202020204" pitchFamily="34" charset="0"/>
            </a:endParaRPr>
          </a:p>
        </p:txBody>
      </p:sp>
      <p:sp>
        <p:nvSpPr>
          <p:cNvPr id="486406" name="Text Box 6"/>
          <p:cNvSpPr txBox="1">
            <a:spLocks noChangeArrowheads="1"/>
          </p:cNvSpPr>
          <p:nvPr/>
        </p:nvSpPr>
        <p:spPr bwMode="auto">
          <a:xfrm>
            <a:off x="395288" y="5516563"/>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宋体" panose="02010600030101010101" pitchFamily="2" charset="-122"/>
                <a:ea typeface="宋体" panose="02010600030101010101" pitchFamily="2" charset="-122"/>
              </a:rPr>
              <a:t> </a:t>
            </a:r>
            <a:r>
              <a:rPr lang="zh-CN" altLang="en-US" sz="2400">
                <a:latin typeface="Arial" panose="020B0604020202020204" pitchFamily="34" charset="0"/>
                <a:ea typeface="楷体" panose="02010609060101010101" pitchFamily="49" charset="-122"/>
                <a:cs typeface="Arial" panose="020B0604020202020204" pitchFamily="34" charset="0"/>
              </a:rPr>
              <a:t>低级酰胺溶于水，随着</a:t>
            </a:r>
            <a:r>
              <a:rPr lang="en-US" altLang="zh-CN" sz="2400">
                <a:latin typeface="Arial" panose="020B0604020202020204" pitchFamily="34" charset="0"/>
                <a:ea typeface="楷体" panose="02010609060101010101" pitchFamily="49" charset="-122"/>
                <a:cs typeface="Arial" panose="020B0604020202020204" pitchFamily="34" charset="0"/>
              </a:rPr>
              <a:t>M↑</a:t>
            </a:r>
            <a:r>
              <a:rPr lang="zh-CN" altLang="en-US" sz="2400">
                <a:latin typeface="Arial" panose="020B0604020202020204" pitchFamily="34" charset="0"/>
                <a:ea typeface="楷体" panose="02010609060101010101" pitchFamily="49" charset="-122"/>
                <a:cs typeface="Arial" panose="020B0604020202020204" pitchFamily="34" charset="0"/>
              </a:rPr>
              <a:t>，溶解度↓。</a:t>
            </a:r>
          </a:p>
        </p:txBody>
      </p:sp>
      <p:graphicFrame>
        <p:nvGraphicFramePr>
          <p:cNvPr id="486407" name="Object 7"/>
          <p:cNvGraphicFramePr>
            <a:graphicFrameLocks noChangeAspect="1"/>
          </p:cNvGraphicFramePr>
          <p:nvPr/>
        </p:nvGraphicFramePr>
        <p:xfrm>
          <a:off x="2051050" y="3068638"/>
          <a:ext cx="5400675" cy="541337"/>
        </p:xfrm>
        <a:graphic>
          <a:graphicData uri="http://schemas.openxmlformats.org/presentationml/2006/ole">
            <mc:AlternateContent xmlns:mc="http://schemas.openxmlformats.org/markup-compatibility/2006">
              <mc:Choice xmlns:v="urn:schemas-microsoft-com:vml" Requires="v">
                <p:oleObj spid="_x0000_s40004" name="CS ChemDraw Drawing" r:id="rId3" imgW="5283200" imgH="546100" progId="ChemDraw.Document.6.0">
                  <p:embed/>
                </p:oleObj>
              </mc:Choice>
              <mc:Fallback>
                <p:oleObj name="CS ChemDraw Drawing" r:id="rId3" imgW="5283200" imgH="546100"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068638"/>
                        <a:ext cx="5400675" cy="54133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86402"/>
                                        </p:tgtEl>
                                        <p:attrNameLst>
                                          <p:attrName>style.visibility</p:attrName>
                                        </p:attrNameLst>
                                      </p:cBhvr>
                                      <p:to>
                                        <p:strVal val="visible"/>
                                      </p:to>
                                    </p:set>
                                    <p:animEffect transition="in" filter="slide(fromBottom)">
                                      <p:cBhvr>
                                        <p:cTn id="7" dur="500"/>
                                        <p:tgtEl>
                                          <p:spTgt spid="486402"/>
                                        </p:tgtEl>
                                      </p:cBhvr>
                                    </p:animEffect>
                                  </p:childTnLst>
                                </p:cTn>
                              </p:par>
                              <p:par>
                                <p:cTn id="8" presetID="12" presetClass="entr" presetSubtype="4" fill="hold" nodeType="withEffect">
                                  <p:stCondLst>
                                    <p:cond delay="0"/>
                                  </p:stCondLst>
                                  <p:childTnLst>
                                    <p:set>
                                      <p:cBhvr>
                                        <p:cTn id="9" dur="1" fill="hold">
                                          <p:stCondLst>
                                            <p:cond delay="0"/>
                                          </p:stCondLst>
                                        </p:cTn>
                                        <p:tgtEl>
                                          <p:spTgt spid="486403">
                                            <p:txEl>
                                              <p:pRg st="0" end="0"/>
                                            </p:txEl>
                                          </p:spTgt>
                                        </p:tgtEl>
                                        <p:attrNameLst>
                                          <p:attrName>style.visibility</p:attrName>
                                        </p:attrNameLst>
                                      </p:cBhvr>
                                      <p:to>
                                        <p:strVal val="visible"/>
                                      </p:to>
                                    </p:set>
                                    <p:animEffect transition="in" filter="slide(fromBottom)">
                                      <p:cBhvr>
                                        <p:cTn id="10" dur="500"/>
                                        <p:tgtEl>
                                          <p:spTgt spid="486403">
                                            <p:txEl>
                                              <p:pRg st="0" end="0"/>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86407"/>
                                        </p:tgtEl>
                                        <p:attrNameLst>
                                          <p:attrName>style.visibility</p:attrName>
                                        </p:attrNameLst>
                                      </p:cBhvr>
                                      <p:to>
                                        <p:strVal val="visible"/>
                                      </p:to>
                                    </p:set>
                                    <p:animEffect transition="in" filter="slide(fromBottom)">
                                      <p:cBhvr>
                                        <p:cTn id="13" dur="500"/>
                                        <p:tgtEl>
                                          <p:spTgt spid="486407"/>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486404"/>
                                        </p:tgtEl>
                                        <p:attrNameLst>
                                          <p:attrName>style.visibility</p:attrName>
                                        </p:attrNameLst>
                                      </p:cBhvr>
                                      <p:to>
                                        <p:strVal val="visible"/>
                                      </p:to>
                                    </p:set>
                                    <p:animEffect transition="in" filter="slide(fromBottom)">
                                      <p:cBhvr>
                                        <p:cTn id="18" dur="500"/>
                                        <p:tgtEl>
                                          <p:spTgt spid="486404"/>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486405"/>
                                        </p:tgtEl>
                                        <p:attrNameLst>
                                          <p:attrName>style.visibility</p:attrName>
                                        </p:attrNameLst>
                                      </p:cBhvr>
                                      <p:to>
                                        <p:strVal val="visible"/>
                                      </p:to>
                                    </p:set>
                                    <p:animEffect transition="in" filter="slide(fromBottom)">
                                      <p:cBhvr>
                                        <p:cTn id="21" dur="500"/>
                                        <p:tgtEl>
                                          <p:spTgt spid="486405"/>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486406"/>
                                        </p:tgtEl>
                                        <p:attrNameLst>
                                          <p:attrName>style.visibility</p:attrName>
                                        </p:attrNameLst>
                                      </p:cBhvr>
                                      <p:to>
                                        <p:strVal val="visible"/>
                                      </p:to>
                                    </p:set>
                                    <p:animEffect transition="in" filter="slide(fromBottom)">
                                      <p:cBhvr>
                                        <p:cTn id="24" dur="500"/>
                                        <p:tgtEl>
                                          <p:spTgt spid="486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2" grpId="0"/>
      <p:bldP spid="486404" grpId="0"/>
      <p:bldP spid="486405" grpId="0"/>
      <p:bldP spid="48640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4" name="Line 1032"/>
          <p:cNvSpPr>
            <a:spLocks noChangeShapeType="1"/>
          </p:cNvSpPr>
          <p:nvPr/>
        </p:nvSpPr>
        <p:spPr bwMode="auto">
          <a:xfrm>
            <a:off x="381000" y="3793505"/>
            <a:ext cx="7848600"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5" name="Line 1033"/>
          <p:cNvSpPr>
            <a:spLocks noChangeShapeType="1"/>
          </p:cNvSpPr>
          <p:nvPr/>
        </p:nvSpPr>
        <p:spPr bwMode="auto">
          <a:xfrm>
            <a:off x="381000" y="4784105"/>
            <a:ext cx="78486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6" name="Line 1034"/>
          <p:cNvSpPr>
            <a:spLocks noChangeShapeType="1"/>
          </p:cNvSpPr>
          <p:nvPr/>
        </p:nvSpPr>
        <p:spPr bwMode="auto">
          <a:xfrm>
            <a:off x="381000" y="5774705"/>
            <a:ext cx="7848600" cy="0"/>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7" name="Rectangle 1035"/>
          <p:cNvSpPr>
            <a:spLocks noChangeArrowheads="1"/>
          </p:cNvSpPr>
          <p:nvPr/>
        </p:nvSpPr>
        <p:spPr bwMode="auto">
          <a:xfrm>
            <a:off x="1752600" y="3960193"/>
            <a:ext cx="6192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sym typeface="Symbol" panose="05050102010706020507" pitchFamily="18" charset="2"/>
              </a:rPr>
              <a:t></a:t>
            </a:r>
            <a:r>
              <a:rPr lang="en-US" altLang="zh-CN" sz="2800" b="1">
                <a:solidFill>
                  <a:srgbClr val="FF0000"/>
                </a:solidFill>
              </a:rPr>
              <a:t>-H</a:t>
            </a:r>
            <a:r>
              <a:rPr lang="zh-CN" altLang="zh-CN" sz="2800" b="1">
                <a:solidFill>
                  <a:srgbClr val="FF0000"/>
                </a:solidFill>
              </a:rPr>
              <a:t>的活性减小（ </a:t>
            </a:r>
            <a:r>
              <a:rPr lang="zh-CN" altLang="en-US" sz="2800" b="1">
                <a:solidFill>
                  <a:srgbClr val="FF0000"/>
                </a:solidFill>
                <a:sym typeface="Symbol" panose="05050102010706020507" pitchFamily="18" charset="2"/>
              </a:rPr>
              <a:t></a:t>
            </a:r>
            <a:r>
              <a:rPr lang="en-US" altLang="zh-CN" sz="2800" b="1">
                <a:solidFill>
                  <a:srgbClr val="FF0000"/>
                </a:solidFill>
              </a:rPr>
              <a:t>-H</a:t>
            </a:r>
            <a:r>
              <a:rPr lang="zh-CN" altLang="zh-CN" sz="2800" b="1">
                <a:solidFill>
                  <a:srgbClr val="FF0000"/>
                </a:solidFill>
              </a:rPr>
              <a:t>的 </a:t>
            </a:r>
            <a:r>
              <a:rPr lang="en-US" altLang="zh-CN" sz="2800" b="1">
                <a:solidFill>
                  <a:srgbClr val="FF0000"/>
                </a:solidFill>
              </a:rPr>
              <a:t>p</a:t>
            </a:r>
            <a:r>
              <a:rPr lang="en-US" altLang="zh-CN" sz="2800" b="1" i="1">
                <a:solidFill>
                  <a:srgbClr val="FF0000"/>
                </a:solidFill>
              </a:rPr>
              <a:t>k</a:t>
            </a:r>
            <a:r>
              <a:rPr lang="en-US" altLang="zh-CN" sz="2800" b="1">
                <a:solidFill>
                  <a:srgbClr val="FF0000"/>
                </a:solidFill>
              </a:rPr>
              <a:t>a</a:t>
            </a:r>
            <a:r>
              <a:rPr lang="en-US" altLang="zh-CN" sz="2800" b="1" i="1">
                <a:solidFill>
                  <a:srgbClr val="FF0000"/>
                </a:solidFill>
              </a:rPr>
              <a:t> </a:t>
            </a:r>
            <a:r>
              <a:rPr lang="zh-CN" altLang="en-US" sz="2800" b="1">
                <a:solidFill>
                  <a:srgbClr val="FF0000"/>
                </a:solidFill>
              </a:rPr>
              <a:t>值增大）</a:t>
            </a:r>
          </a:p>
        </p:txBody>
      </p:sp>
      <p:sp>
        <p:nvSpPr>
          <p:cNvPr id="55308" name="Rectangle 1036"/>
          <p:cNvSpPr>
            <a:spLocks noChangeArrowheads="1"/>
          </p:cNvSpPr>
          <p:nvPr/>
        </p:nvSpPr>
        <p:spPr bwMode="auto">
          <a:xfrm>
            <a:off x="1905000" y="5882655"/>
            <a:ext cx="6642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a:solidFill>
                  <a:schemeClr val="accent2"/>
                </a:solidFill>
              </a:rPr>
              <a:t>羰基的活性减小（取决于综合电子效应）</a:t>
            </a:r>
            <a:endParaRPr lang="zh-CN" altLang="en-US" sz="2800" b="1">
              <a:solidFill>
                <a:schemeClr val="accent1"/>
              </a:solidFill>
            </a:endParaRPr>
          </a:p>
        </p:txBody>
      </p:sp>
      <p:sp>
        <p:nvSpPr>
          <p:cNvPr id="55309" name="Rectangle 1037"/>
          <p:cNvSpPr>
            <a:spLocks noChangeArrowheads="1"/>
          </p:cNvSpPr>
          <p:nvPr/>
        </p:nvSpPr>
        <p:spPr bwMode="auto">
          <a:xfrm>
            <a:off x="1143000" y="4896818"/>
            <a:ext cx="72763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dirty="0">
                <a:solidFill>
                  <a:schemeClr val="tx1"/>
                </a:solidFill>
              </a:rPr>
              <a:t>L</a:t>
            </a:r>
            <a:r>
              <a:rPr lang="zh-CN" altLang="zh-CN" sz="2800" b="1" dirty="0">
                <a:solidFill>
                  <a:schemeClr val="tx1"/>
                </a:solidFill>
              </a:rPr>
              <a:t>的离去能力减小（离去基团的稳定性减小）</a:t>
            </a:r>
            <a:endParaRPr lang="zh-CN" altLang="en-US" sz="2800" b="1" dirty="0">
              <a:solidFill>
                <a:schemeClr val="tx1"/>
              </a:solidFill>
            </a:endParaRPr>
          </a:p>
        </p:txBody>
      </p:sp>
      <p:grpSp>
        <p:nvGrpSpPr>
          <p:cNvPr id="12" name="Group 29"/>
          <p:cNvGrpSpPr/>
          <p:nvPr/>
        </p:nvGrpSpPr>
        <p:grpSpPr bwMode="auto">
          <a:xfrm>
            <a:off x="395193" y="1147799"/>
            <a:ext cx="1295400" cy="1219200"/>
            <a:chOff x="432" y="1776"/>
            <a:chExt cx="672" cy="672"/>
          </a:xfrm>
        </p:grpSpPr>
        <p:sp>
          <p:nvSpPr>
            <p:cNvPr id="13" name="Oval 28"/>
            <p:cNvSpPr>
              <a:spLocks noChangeArrowheads="1"/>
            </p:cNvSpPr>
            <p:nvPr/>
          </p:nvSpPr>
          <p:spPr bwMode="auto">
            <a:xfrm>
              <a:off x="432" y="1776"/>
              <a:ext cx="672" cy="672"/>
            </a:xfrm>
            <a:prstGeom prst="ellipse">
              <a:avLst/>
            </a:prstGeom>
            <a:gradFill rotWithShape="1">
              <a:gsLst>
                <a:gs pos="0">
                  <a:schemeClr val="bg2"/>
                </a:gs>
                <a:gs pos="100000">
                  <a:schemeClr val="bg1"/>
                </a:gs>
              </a:gsLst>
              <a:lin ang="5400000" scaled="1"/>
            </a:gradFill>
            <a:ln w="9525">
              <a:solidFill>
                <a:srgbClr val="008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 name="Object 16"/>
            <p:cNvGraphicFramePr>
              <a:graphicFrameLocks noChangeAspect="1"/>
            </p:cNvGraphicFramePr>
            <p:nvPr/>
          </p:nvGraphicFramePr>
          <p:xfrm>
            <a:off x="480" y="1792"/>
            <a:ext cx="561" cy="512"/>
          </p:xfrm>
          <a:graphic>
            <a:graphicData uri="http://schemas.openxmlformats.org/presentationml/2006/ole">
              <mc:AlternateContent xmlns:mc="http://schemas.openxmlformats.org/markup-compatibility/2006">
                <mc:Choice xmlns:v="urn:schemas-microsoft-com:vml" Requires="v">
                  <p:oleObj spid="_x0000_s91184" name="CS ChemDraw Drawing" r:id="rId3" imgW="890270" imgH="812165" progId="ChemDraw.Document.6.0">
                    <p:embed/>
                  </p:oleObj>
                </mc:Choice>
                <mc:Fallback>
                  <p:oleObj name="CS ChemDraw Drawing" r:id="rId3" imgW="890270" imgH="812165" progId="ChemDraw.Document.6.0">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1792"/>
                          <a:ext cx="561"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 name="Rectangle 8"/>
          <p:cNvSpPr>
            <a:spLocks noChangeArrowheads="1"/>
          </p:cNvSpPr>
          <p:nvPr/>
        </p:nvSpPr>
        <p:spPr bwMode="auto">
          <a:xfrm>
            <a:off x="468313" y="158750"/>
            <a:ext cx="5086350" cy="5334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dirty="0">
                <a:latin typeface="宋体" panose="02010600030101010101" pitchFamily="2" charset="-122"/>
                <a:ea typeface="楷体" panose="02010609060101010101" pitchFamily="49" charset="-122"/>
                <a:cs typeface="Arial" panose="020B0604020202020204" pitchFamily="34" charset="0"/>
              </a:rPr>
              <a:t>三、羧酸</a:t>
            </a:r>
            <a:r>
              <a:rPr lang="zh-CN" altLang="en-US" dirty="0">
                <a:latin typeface="Times New Roman" panose="02020603050405020304" pitchFamily="18" charset="0"/>
                <a:ea typeface="楷体" panose="02010609060101010101" pitchFamily="49" charset="-122"/>
                <a:cs typeface="Arial" panose="020B0604020202020204" pitchFamily="34" charset="0"/>
              </a:rPr>
              <a:t>衍生物</a:t>
            </a:r>
            <a:r>
              <a:rPr lang="zh-CN" altLang="en-US" dirty="0">
                <a:latin typeface="宋体" panose="02010600030101010101" pitchFamily="2" charset="-122"/>
                <a:ea typeface="楷体" panose="02010609060101010101" pitchFamily="49" charset="-122"/>
                <a:cs typeface="Arial" panose="020B0604020202020204" pitchFamily="34" charset="0"/>
              </a:rPr>
              <a:t>的化学性质</a:t>
            </a:r>
          </a:p>
        </p:txBody>
      </p:sp>
      <p:sp>
        <p:nvSpPr>
          <p:cNvPr id="2" name="日期占位符 1"/>
          <p:cNvSpPr>
            <a:spLocks noGrp="1"/>
          </p:cNvSpPr>
          <p:nvPr>
            <p:ph type="dt" sz="half" idx="10"/>
          </p:nvPr>
        </p:nvSpPr>
        <p:spPr/>
        <p:txBody>
          <a:bodyPr/>
          <a:lstStyle/>
          <a:p>
            <a:pPr>
              <a:defRPr/>
            </a:pPr>
            <a:fld id="{1DCD6B59-424C-45AB-960B-438B4F9D8F0A}" type="datetime11">
              <a:rPr lang="zh-CN" altLang="en-US" smtClean="0"/>
              <a:t>17:48:44</a:t>
            </a:fld>
            <a:endParaRPr lang="zh-CN" altLang="en-US"/>
          </a:p>
        </p:txBody>
      </p:sp>
      <p:sp>
        <p:nvSpPr>
          <p:cNvPr id="3" name="灯片编号占位符 2"/>
          <p:cNvSpPr>
            <a:spLocks noGrp="1"/>
          </p:cNvSpPr>
          <p:nvPr>
            <p:ph type="sldNum" sz="quarter" idx="12"/>
          </p:nvPr>
        </p:nvSpPr>
        <p:spPr/>
        <p:txBody>
          <a:bodyPr/>
          <a:lstStyle/>
          <a:p>
            <a:pPr>
              <a:defRPr/>
            </a:pPr>
            <a:fld id="{DEBC7694-C6C0-49D6-855B-71DF6E7CB550}" type="slidenum">
              <a:rPr lang="zh-CN" altLang="en-US" smtClean="0"/>
              <a:t>46</a:t>
            </a:fld>
            <a:endParaRPr lang="zh-CN" altLang="en-US"/>
          </a:p>
        </p:txBody>
      </p:sp>
      <p:grpSp>
        <p:nvGrpSpPr>
          <p:cNvPr id="6" name="组合 5"/>
          <p:cNvGrpSpPr/>
          <p:nvPr/>
        </p:nvGrpSpPr>
        <p:grpSpPr>
          <a:xfrm>
            <a:off x="2207269" y="1124744"/>
            <a:ext cx="6028220" cy="760476"/>
            <a:chOff x="189738" y="2569448"/>
            <a:chExt cx="6028220" cy="760476"/>
          </a:xfrm>
        </p:grpSpPr>
        <p:pic>
          <p:nvPicPr>
            <p:cNvPr id="4" name="图片 3"/>
            <p:cNvPicPr>
              <a:picLocks noChangeAspect="1"/>
            </p:cNvPicPr>
            <p:nvPr/>
          </p:nvPicPr>
          <p:blipFill rotWithShape="1">
            <a:blip r:embed="rId5"/>
            <a:srcRect r="66432"/>
            <a:stretch>
              <a:fillRect/>
            </a:stretch>
          </p:blipFill>
          <p:spPr>
            <a:xfrm>
              <a:off x="189738" y="2569448"/>
              <a:ext cx="2942102" cy="760476"/>
            </a:xfrm>
            <a:prstGeom prst="rect">
              <a:avLst/>
            </a:prstGeom>
          </p:spPr>
        </p:pic>
        <p:pic>
          <p:nvPicPr>
            <p:cNvPr id="5" name="图片 4"/>
            <p:cNvPicPr>
              <a:picLocks noChangeAspect="1"/>
            </p:cNvPicPr>
            <p:nvPr/>
          </p:nvPicPr>
          <p:blipFill rotWithShape="1">
            <a:blip r:embed="rId6"/>
            <a:srcRect l="64788"/>
            <a:stretch>
              <a:fillRect/>
            </a:stretch>
          </p:blipFill>
          <p:spPr>
            <a:xfrm>
              <a:off x="3131840" y="2569448"/>
              <a:ext cx="3086118" cy="760476"/>
            </a:xfrm>
            <a:prstGeom prst="rect">
              <a:avLst/>
            </a:prstGeom>
          </p:spPr>
        </p:pic>
      </p:grpSp>
      <p:grpSp>
        <p:nvGrpSpPr>
          <p:cNvPr id="9" name="组合 8"/>
          <p:cNvGrpSpPr/>
          <p:nvPr/>
        </p:nvGrpSpPr>
        <p:grpSpPr>
          <a:xfrm>
            <a:off x="1206763" y="2636912"/>
            <a:ext cx="7022837" cy="760476"/>
            <a:chOff x="2140599" y="2309540"/>
            <a:chExt cx="7022837" cy="760476"/>
          </a:xfrm>
        </p:grpSpPr>
        <p:pic>
          <p:nvPicPr>
            <p:cNvPr id="7" name="图片 6"/>
            <p:cNvPicPr>
              <a:picLocks noChangeAspect="1"/>
            </p:cNvPicPr>
            <p:nvPr/>
          </p:nvPicPr>
          <p:blipFill rotWithShape="1">
            <a:blip r:embed="rId7"/>
            <a:srcRect r="86150"/>
            <a:stretch>
              <a:fillRect/>
            </a:stretch>
          </p:blipFill>
          <p:spPr>
            <a:xfrm>
              <a:off x="2140599" y="2309540"/>
              <a:ext cx="1213910" cy="760476"/>
            </a:xfrm>
            <a:prstGeom prst="rect">
              <a:avLst/>
            </a:prstGeom>
          </p:spPr>
        </p:pic>
        <p:pic>
          <p:nvPicPr>
            <p:cNvPr id="8" name="图片 7"/>
            <p:cNvPicPr>
              <a:picLocks noChangeAspect="1"/>
            </p:cNvPicPr>
            <p:nvPr/>
          </p:nvPicPr>
          <p:blipFill rotWithShape="1">
            <a:blip r:embed="rId8"/>
            <a:srcRect l="33647"/>
            <a:stretch>
              <a:fillRect/>
            </a:stretch>
          </p:blipFill>
          <p:spPr>
            <a:xfrm>
              <a:off x="3347864" y="2309540"/>
              <a:ext cx="5815572" cy="758952"/>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5304"/>
                                        </p:tgtEl>
                                        <p:attrNameLst>
                                          <p:attrName>style.visibility</p:attrName>
                                        </p:attrNameLst>
                                      </p:cBhvr>
                                      <p:to>
                                        <p:strVal val="visible"/>
                                      </p:to>
                                    </p:set>
                                    <p:anim calcmode="lin" valueType="num">
                                      <p:cBhvr additive="base">
                                        <p:cTn id="7" dur="500" fill="hold"/>
                                        <p:tgtEl>
                                          <p:spTgt spid="55304"/>
                                        </p:tgtEl>
                                        <p:attrNameLst>
                                          <p:attrName>ppt_x</p:attrName>
                                        </p:attrNameLst>
                                      </p:cBhvr>
                                      <p:tavLst>
                                        <p:tav tm="0">
                                          <p:val>
                                            <p:strVal val="0-#ppt_w/2"/>
                                          </p:val>
                                        </p:tav>
                                        <p:tav tm="100000">
                                          <p:val>
                                            <p:strVal val="#ppt_x"/>
                                          </p:val>
                                        </p:tav>
                                      </p:tavLst>
                                    </p:anim>
                                    <p:anim calcmode="lin" valueType="num">
                                      <p:cBhvr additive="base">
                                        <p:cTn id="8" dur="500" fill="hold"/>
                                        <p:tgtEl>
                                          <p:spTgt spid="5530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55307"/>
                                        </p:tgtEl>
                                        <p:attrNameLst>
                                          <p:attrName>style.visibility</p:attrName>
                                        </p:attrNameLst>
                                      </p:cBhvr>
                                      <p:to>
                                        <p:strVal val="visible"/>
                                      </p:to>
                                    </p:set>
                                    <p:animEffect transition="in" filter="dissolve">
                                      <p:cBhvr>
                                        <p:cTn id="12" dur="500"/>
                                        <p:tgtEl>
                                          <p:spTgt spid="55307"/>
                                        </p:tgtEl>
                                      </p:cBhvr>
                                    </p:animEffect>
                                  </p:childTnLst>
                                </p:cTn>
                              </p:par>
                            </p:childTnLst>
                          </p:cTn>
                        </p:par>
                        <p:par>
                          <p:cTn id="13" fill="hold">
                            <p:stCondLst>
                              <p:cond delay="1000"/>
                            </p:stCondLst>
                            <p:childTnLst>
                              <p:par>
                                <p:cTn id="14" presetID="2" presetClass="entr" presetSubtype="8" fill="hold" nodeType="afterEffect">
                                  <p:stCondLst>
                                    <p:cond delay="2000"/>
                                  </p:stCondLst>
                                  <p:childTnLst>
                                    <p:set>
                                      <p:cBhvr>
                                        <p:cTn id="15" dur="1" fill="hold">
                                          <p:stCondLst>
                                            <p:cond delay="0"/>
                                          </p:stCondLst>
                                        </p:cTn>
                                        <p:tgtEl>
                                          <p:spTgt spid="55305"/>
                                        </p:tgtEl>
                                        <p:attrNameLst>
                                          <p:attrName>style.visibility</p:attrName>
                                        </p:attrNameLst>
                                      </p:cBhvr>
                                      <p:to>
                                        <p:strVal val="visible"/>
                                      </p:to>
                                    </p:set>
                                    <p:anim calcmode="lin" valueType="num">
                                      <p:cBhvr additive="base">
                                        <p:cTn id="16" dur="500" fill="hold"/>
                                        <p:tgtEl>
                                          <p:spTgt spid="55305"/>
                                        </p:tgtEl>
                                        <p:attrNameLst>
                                          <p:attrName>ppt_x</p:attrName>
                                        </p:attrNameLst>
                                      </p:cBhvr>
                                      <p:tavLst>
                                        <p:tav tm="0">
                                          <p:val>
                                            <p:strVal val="0-#ppt_w/2"/>
                                          </p:val>
                                        </p:tav>
                                        <p:tav tm="100000">
                                          <p:val>
                                            <p:strVal val="#ppt_x"/>
                                          </p:val>
                                        </p:tav>
                                      </p:tavLst>
                                    </p:anim>
                                    <p:anim calcmode="lin" valueType="num">
                                      <p:cBhvr additive="base">
                                        <p:cTn id="17" dur="500" fill="hold"/>
                                        <p:tgtEl>
                                          <p:spTgt spid="55305"/>
                                        </p:tgtEl>
                                        <p:attrNameLst>
                                          <p:attrName>ppt_y</p:attrName>
                                        </p:attrNameLst>
                                      </p:cBhvr>
                                      <p:tavLst>
                                        <p:tav tm="0">
                                          <p:val>
                                            <p:strVal val="#ppt_y"/>
                                          </p:val>
                                        </p:tav>
                                        <p:tav tm="100000">
                                          <p:val>
                                            <p:strVal val="#ppt_y"/>
                                          </p:val>
                                        </p:tav>
                                      </p:tavLst>
                                    </p:anim>
                                  </p:childTnLst>
                                </p:cTn>
                              </p:par>
                            </p:childTnLst>
                          </p:cTn>
                        </p:par>
                        <p:par>
                          <p:cTn id="18" fill="hold">
                            <p:stCondLst>
                              <p:cond delay="3500"/>
                            </p:stCondLst>
                            <p:childTnLst>
                              <p:par>
                                <p:cTn id="19" presetID="14" presetClass="entr" presetSubtype="10" fill="hold" grpId="0" nodeType="afterEffect">
                                  <p:stCondLst>
                                    <p:cond delay="0"/>
                                  </p:stCondLst>
                                  <p:childTnLst>
                                    <p:set>
                                      <p:cBhvr>
                                        <p:cTn id="20" dur="1" fill="hold">
                                          <p:stCondLst>
                                            <p:cond delay="0"/>
                                          </p:stCondLst>
                                        </p:cTn>
                                        <p:tgtEl>
                                          <p:spTgt spid="55309"/>
                                        </p:tgtEl>
                                        <p:attrNameLst>
                                          <p:attrName>style.visibility</p:attrName>
                                        </p:attrNameLst>
                                      </p:cBhvr>
                                      <p:to>
                                        <p:strVal val="visible"/>
                                      </p:to>
                                    </p:set>
                                    <p:animEffect transition="in" filter="randombar(horizontal)">
                                      <p:cBhvr>
                                        <p:cTn id="21" dur="500"/>
                                        <p:tgtEl>
                                          <p:spTgt spid="55309"/>
                                        </p:tgtEl>
                                      </p:cBhvr>
                                    </p:animEffect>
                                  </p:childTnLst>
                                </p:cTn>
                              </p:par>
                            </p:childTnLst>
                          </p:cTn>
                        </p:par>
                        <p:par>
                          <p:cTn id="22" fill="hold">
                            <p:stCondLst>
                              <p:cond delay="4000"/>
                            </p:stCondLst>
                            <p:childTnLst>
                              <p:par>
                                <p:cTn id="23" presetID="2" presetClass="entr" presetSubtype="8" fill="hold" nodeType="afterEffect">
                                  <p:stCondLst>
                                    <p:cond delay="2000"/>
                                  </p:stCondLst>
                                  <p:childTnLst>
                                    <p:set>
                                      <p:cBhvr>
                                        <p:cTn id="24" dur="1" fill="hold">
                                          <p:stCondLst>
                                            <p:cond delay="0"/>
                                          </p:stCondLst>
                                        </p:cTn>
                                        <p:tgtEl>
                                          <p:spTgt spid="55306"/>
                                        </p:tgtEl>
                                        <p:attrNameLst>
                                          <p:attrName>style.visibility</p:attrName>
                                        </p:attrNameLst>
                                      </p:cBhvr>
                                      <p:to>
                                        <p:strVal val="visible"/>
                                      </p:to>
                                    </p:set>
                                    <p:anim calcmode="lin" valueType="num">
                                      <p:cBhvr additive="base">
                                        <p:cTn id="25" dur="500" fill="hold"/>
                                        <p:tgtEl>
                                          <p:spTgt spid="55306"/>
                                        </p:tgtEl>
                                        <p:attrNameLst>
                                          <p:attrName>ppt_x</p:attrName>
                                        </p:attrNameLst>
                                      </p:cBhvr>
                                      <p:tavLst>
                                        <p:tav tm="0">
                                          <p:val>
                                            <p:strVal val="0-#ppt_w/2"/>
                                          </p:val>
                                        </p:tav>
                                        <p:tav tm="100000">
                                          <p:val>
                                            <p:strVal val="#ppt_x"/>
                                          </p:val>
                                        </p:tav>
                                      </p:tavLst>
                                    </p:anim>
                                    <p:anim calcmode="lin" valueType="num">
                                      <p:cBhvr additive="base">
                                        <p:cTn id="26" dur="500" fill="hold"/>
                                        <p:tgtEl>
                                          <p:spTgt spid="55306"/>
                                        </p:tgtEl>
                                        <p:attrNameLst>
                                          <p:attrName>ppt_y</p:attrName>
                                        </p:attrNameLst>
                                      </p:cBhvr>
                                      <p:tavLst>
                                        <p:tav tm="0">
                                          <p:val>
                                            <p:strVal val="#ppt_y"/>
                                          </p:val>
                                        </p:tav>
                                        <p:tav tm="100000">
                                          <p:val>
                                            <p:strVal val="#ppt_y"/>
                                          </p:val>
                                        </p:tav>
                                      </p:tavLst>
                                    </p:anim>
                                  </p:childTnLst>
                                </p:cTn>
                              </p:par>
                            </p:childTnLst>
                          </p:cTn>
                        </p:par>
                        <p:par>
                          <p:cTn id="27" fill="hold">
                            <p:stCondLst>
                              <p:cond delay="6500"/>
                            </p:stCondLst>
                            <p:childTnLst>
                              <p:par>
                                <p:cTn id="28" presetID="16" presetClass="entr" presetSubtype="42" fill="hold" grpId="0" nodeType="afterEffect">
                                  <p:stCondLst>
                                    <p:cond delay="0"/>
                                  </p:stCondLst>
                                  <p:childTnLst>
                                    <p:set>
                                      <p:cBhvr>
                                        <p:cTn id="29" dur="1" fill="hold">
                                          <p:stCondLst>
                                            <p:cond delay="0"/>
                                          </p:stCondLst>
                                        </p:cTn>
                                        <p:tgtEl>
                                          <p:spTgt spid="55308"/>
                                        </p:tgtEl>
                                        <p:attrNameLst>
                                          <p:attrName>style.visibility</p:attrName>
                                        </p:attrNameLst>
                                      </p:cBhvr>
                                      <p:to>
                                        <p:strVal val="visible"/>
                                      </p:to>
                                    </p:set>
                                    <p:animEffect transition="in" filter="barn(outHorizontal)">
                                      <p:cBhvr>
                                        <p:cTn id="30" dur="500"/>
                                        <p:tgtEl>
                                          <p:spTgt spid="55308"/>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slide(fromBottom)">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7" grpId="0" autoUpdateAnimBg="0"/>
      <p:bldP spid="55308" grpId="0" autoUpdateAnimBg="0"/>
      <p:bldP spid="55309" grpId="0" autoUpdateAnimBg="0"/>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47F77911-8886-446A-AAF9-95EF93BC590B}" type="datetime11">
              <a:rPr lang="zh-CN" altLang="en-US" smtClean="0"/>
              <a:t>17:48:44</a:t>
            </a:fld>
            <a:endParaRPr lang="en-US" altLang="zh-CN"/>
          </a:p>
        </p:txBody>
      </p:sp>
      <p:sp>
        <p:nvSpPr>
          <p:cNvPr id="11" name="灯片编号占位符 3"/>
          <p:cNvSpPr>
            <a:spLocks noGrp="1"/>
          </p:cNvSpPr>
          <p:nvPr>
            <p:ph type="sldNum" sz="quarter" idx="12"/>
          </p:nvPr>
        </p:nvSpPr>
        <p:spPr/>
        <p:txBody>
          <a:bodyPr/>
          <a:lstStyle/>
          <a:p>
            <a:pPr>
              <a:defRPr/>
            </a:pPr>
            <a:fld id="{7E73C9F7-5038-4359-B2E9-1F13479B97EC}" type="slidenum">
              <a:rPr lang="en-US" altLang="zh-CN"/>
              <a:t>47</a:t>
            </a:fld>
            <a:endParaRPr lang="en-US" altLang="zh-CN"/>
          </a:p>
        </p:txBody>
      </p:sp>
      <p:sp>
        <p:nvSpPr>
          <p:cNvPr id="487426" name="Rectangle 2"/>
          <p:cNvSpPr>
            <a:spLocks noChangeArrowheads="1"/>
          </p:cNvSpPr>
          <p:nvPr/>
        </p:nvSpPr>
        <p:spPr bwMode="auto">
          <a:xfrm>
            <a:off x="468313" y="523528"/>
            <a:ext cx="583247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宋体" panose="02010600030101010101" pitchFamily="2" charset="-122"/>
                <a:cs typeface="Arial" panose="020B0604020202020204" pitchFamily="34" charset="0"/>
              </a:rPr>
              <a:t> 1</a:t>
            </a:r>
            <a:r>
              <a:rPr lang="zh-CN" altLang="en-US" sz="2400">
                <a:latin typeface="Arial" panose="020B0604020202020204" pitchFamily="34" charset="0"/>
                <a:ea typeface="宋体" panose="02010600030101010101" pitchFamily="2" charset="-122"/>
                <a:cs typeface="Arial" panose="020B0604020202020204" pitchFamily="34" charset="0"/>
              </a:rPr>
              <a:t>、</a:t>
            </a:r>
            <a:r>
              <a:rPr lang="zh-CN" altLang="en-US" sz="2400">
                <a:latin typeface="Arial" panose="020B0604020202020204" pitchFamily="34" charset="0"/>
                <a:ea typeface="楷体" panose="02010609060101010101" pitchFamily="49" charset="-122"/>
                <a:cs typeface="Arial" panose="020B0604020202020204" pitchFamily="34" charset="0"/>
              </a:rPr>
              <a:t>酰基上的亲核取代</a:t>
            </a:r>
            <a:r>
              <a:rPr lang="en-US" altLang="zh-CN" sz="2400">
                <a:latin typeface="Arial" panose="020B0604020202020204" pitchFamily="34" charset="0"/>
                <a:ea typeface="楷体" panose="02010609060101010101" pitchFamily="49" charset="-122"/>
                <a:cs typeface="Arial" panose="020B0604020202020204" pitchFamily="34" charset="0"/>
              </a:rPr>
              <a:t>(</a:t>
            </a:r>
            <a:r>
              <a:rPr lang="zh-CN" altLang="en-US" sz="2400">
                <a:latin typeface="Arial" panose="020B0604020202020204" pitchFamily="34" charset="0"/>
                <a:ea typeface="楷体" panose="02010609060101010101" pitchFamily="49" charset="-122"/>
                <a:cs typeface="Arial" panose="020B0604020202020204" pitchFamily="34" charset="0"/>
              </a:rPr>
              <a:t>加成</a:t>
            </a:r>
            <a:r>
              <a:rPr lang="en-US" altLang="zh-CN" sz="2400">
                <a:latin typeface="Arial" panose="020B0604020202020204" pitchFamily="34" charset="0"/>
                <a:ea typeface="楷体" panose="02010609060101010101" pitchFamily="49" charset="-122"/>
                <a:cs typeface="Arial" panose="020B0604020202020204" pitchFamily="34" charset="0"/>
              </a:rPr>
              <a:t>-</a:t>
            </a:r>
            <a:r>
              <a:rPr lang="zh-CN" altLang="en-US" sz="2400">
                <a:latin typeface="Arial" panose="020B0604020202020204" pitchFamily="34" charset="0"/>
                <a:ea typeface="楷体" panose="02010609060101010101" pitchFamily="49" charset="-122"/>
                <a:cs typeface="Arial" panose="020B0604020202020204" pitchFamily="34" charset="0"/>
              </a:rPr>
              <a:t>消去</a:t>
            </a:r>
            <a:r>
              <a:rPr lang="en-US" altLang="zh-CN" sz="2400">
                <a:latin typeface="Arial" panose="020B0604020202020204" pitchFamily="34" charset="0"/>
                <a:ea typeface="楷体" panose="02010609060101010101" pitchFamily="49" charset="-122"/>
                <a:cs typeface="Arial" panose="020B0604020202020204" pitchFamily="34" charset="0"/>
              </a:rPr>
              <a:t>)</a:t>
            </a:r>
            <a:r>
              <a:rPr lang="zh-CN" altLang="en-US" sz="2400">
                <a:latin typeface="Arial" panose="020B0604020202020204" pitchFamily="34" charset="0"/>
                <a:ea typeface="楷体" panose="02010609060101010101" pitchFamily="49" charset="-122"/>
                <a:cs typeface="Arial" panose="020B0604020202020204" pitchFamily="34" charset="0"/>
              </a:rPr>
              <a:t>反应</a:t>
            </a:r>
          </a:p>
        </p:txBody>
      </p:sp>
      <p:sp>
        <p:nvSpPr>
          <p:cNvPr id="487427" name="Text Box 3"/>
          <p:cNvSpPr txBox="1">
            <a:spLocks noChangeArrowheads="1"/>
          </p:cNvSpPr>
          <p:nvPr/>
        </p:nvSpPr>
        <p:spPr bwMode="auto">
          <a:xfrm>
            <a:off x="468313" y="3789040"/>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latin typeface="Arial" panose="020B0604020202020204" pitchFamily="34" charset="0"/>
                <a:ea typeface="楷体" panose="02010609060101010101" pitchFamily="49" charset="-122"/>
                <a:cs typeface="Arial" panose="020B0604020202020204" pitchFamily="34" charset="0"/>
              </a:rPr>
              <a:t>反应的净结果是</a:t>
            </a:r>
            <a:r>
              <a:rPr lang="en-US" altLang="zh-CN" sz="2400">
                <a:latin typeface="Arial" panose="020B0604020202020204" pitchFamily="34" charset="0"/>
                <a:ea typeface="楷体" panose="02010609060101010101" pitchFamily="49" charset="-122"/>
                <a:cs typeface="Arial" panose="020B0604020202020204" pitchFamily="34" charset="0"/>
              </a:rPr>
              <a:t>L</a:t>
            </a:r>
            <a:r>
              <a:rPr lang="zh-CN" altLang="en-US" sz="2400">
                <a:latin typeface="Arial" panose="020B0604020202020204" pitchFamily="34" charset="0"/>
                <a:ea typeface="楷体" panose="02010609060101010101" pitchFamily="49" charset="-122"/>
                <a:cs typeface="Arial" panose="020B0604020202020204" pitchFamily="34" charset="0"/>
              </a:rPr>
              <a:t>基团被取代，故称为亲核取代反应。</a:t>
            </a:r>
          </a:p>
        </p:txBody>
      </p:sp>
      <p:graphicFrame>
        <p:nvGraphicFramePr>
          <p:cNvPr id="487434" name="Object 10"/>
          <p:cNvGraphicFramePr>
            <a:graphicFrameLocks noChangeAspect="1"/>
          </p:cNvGraphicFramePr>
          <p:nvPr/>
        </p:nvGraphicFramePr>
        <p:xfrm>
          <a:off x="1076233" y="1196752"/>
          <a:ext cx="6991534" cy="2465725"/>
        </p:xfrm>
        <a:graphic>
          <a:graphicData uri="http://schemas.openxmlformats.org/presentationml/2006/ole">
            <mc:AlternateContent xmlns:mc="http://schemas.openxmlformats.org/markup-compatibility/2006">
              <mc:Choice xmlns:v="urn:schemas-microsoft-com:vml" Requires="v">
                <p:oleObj spid="_x0000_s41089" name="CS ChemDraw Drawing" r:id="rId3" imgW="7429500" imgH="2628900" progId="ChemDraw.Document.6.0">
                  <p:embed/>
                </p:oleObj>
              </mc:Choice>
              <mc:Fallback>
                <p:oleObj name="CS ChemDraw Drawing" r:id="rId3" imgW="7429500" imgH="2628900" progId="ChemDraw.Document.6.0">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233" y="1196752"/>
                        <a:ext cx="6991534" cy="2465725"/>
                      </a:xfrm>
                      <a:prstGeom prst="rect">
                        <a:avLst/>
                      </a:prstGeom>
                      <a:noFill/>
                      <a:ln>
                        <a:noFill/>
                      </a:ln>
                      <a:effectLst/>
                    </p:spPr>
                  </p:pic>
                </p:oleObj>
              </mc:Fallback>
            </mc:AlternateContent>
          </a:graphicData>
        </a:graphic>
      </p:graphicFrame>
      <p:sp>
        <p:nvSpPr>
          <p:cNvPr id="40968" name="Rectangle 13"/>
          <p:cNvSpPr>
            <a:spLocks noChangeArrowheads="1"/>
          </p:cNvSpPr>
          <p:nvPr/>
        </p:nvSpPr>
        <p:spPr bwMode="auto">
          <a:xfrm>
            <a:off x="3679825" y="3200400"/>
            <a:ext cx="178435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400" b="0">
                <a:solidFill>
                  <a:schemeClr val="bg1"/>
                </a:solidFill>
                <a:latin typeface="Times New Roman" panose="02020603050405020304" pitchFamily="18" charset="0"/>
                <a:ea typeface="黑体" panose="02010609060101010101" pitchFamily="49" charset="-122"/>
              </a:rPr>
              <a:t>电子效应：</a:t>
            </a:r>
            <a:r>
              <a:rPr lang="zh-CN" altLang="en-US" sz="2400">
                <a:solidFill>
                  <a:schemeClr val="bg1"/>
                </a:solidFill>
                <a:latin typeface="Times New Roman" panose="02020603050405020304" pitchFamily="18" charset="0"/>
                <a:ea typeface="黑体" panose="02010609060101010101" pitchFamily="49" charset="-122"/>
              </a:rPr>
              <a:t> </a:t>
            </a:r>
          </a:p>
        </p:txBody>
      </p:sp>
      <p:sp>
        <p:nvSpPr>
          <p:cNvPr id="40969" name="Text Box 17"/>
          <p:cNvSpPr txBox="1">
            <a:spLocks noChangeArrowheads="1"/>
          </p:cNvSpPr>
          <p:nvPr/>
        </p:nvSpPr>
        <p:spPr bwMode="auto">
          <a:xfrm>
            <a:off x="755650" y="4390702"/>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latin typeface="Arial" panose="020B0604020202020204" pitchFamily="34" charset="0"/>
                <a:ea typeface="楷体" panose="02010609060101010101" pitchFamily="49" charset="-122"/>
                <a:cs typeface="Arial" panose="020B0604020202020204" pitchFamily="34" charset="0"/>
              </a:rPr>
              <a:t>羧酸衍生物的反应活性顺序为：</a:t>
            </a:r>
          </a:p>
        </p:txBody>
      </p:sp>
      <p:graphicFrame>
        <p:nvGraphicFramePr>
          <p:cNvPr id="40970" name="Object 18"/>
          <p:cNvGraphicFramePr>
            <a:graphicFrameLocks noChangeAspect="1"/>
          </p:cNvGraphicFramePr>
          <p:nvPr/>
        </p:nvGraphicFramePr>
        <p:xfrm>
          <a:off x="1476375" y="4893940"/>
          <a:ext cx="5903913" cy="1652587"/>
        </p:xfrm>
        <a:graphic>
          <a:graphicData uri="http://schemas.openxmlformats.org/presentationml/2006/ole">
            <mc:AlternateContent xmlns:mc="http://schemas.openxmlformats.org/markup-compatibility/2006">
              <mc:Choice xmlns:v="urn:schemas-microsoft-com:vml" Requires="v">
                <p:oleObj spid="_x0000_s41090" name="CS ChemDraw Drawing" r:id="rId5" imgW="6654800" imgH="1879600" progId="ChemDraw.Document.6.0">
                  <p:embed/>
                </p:oleObj>
              </mc:Choice>
              <mc:Fallback>
                <p:oleObj name="CS ChemDraw Drawing" r:id="rId5" imgW="6654800" imgH="1879600" progId="ChemDraw.Document.6.0">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893940"/>
                        <a:ext cx="5903913" cy="165258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87426"/>
                                        </p:tgtEl>
                                        <p:attrNameLst>
                                          <p:attrName>style.visibility</p:attrName>
                                        </p:attrNameLst>
                                      </p:cBhvr>
                                      <p:to>
                                        <p:strVal val="visible"/>
                                      </p:to>
                                    </p:set>
                                    <p:animEffect transition="in" filter="slide(fromBottom)">
                                      <p:cBhvr>
                                        <p:cTn id="7" dur="500"/>
                                        <p:tgtEl>
                                          <p:spTgt spid="48742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87434"/>
                                        </p:tgtEl>
                                        <p:attrNameLst>
                                          <p:attrName>style.visibility</p:attrName>
                                        </p:attrNameLst>
                                      </p:cBhvr>
                                      <p:to>
                                        <p:strVal val="visible"/>
                                      </p:to>
                                    </p:set>
                                    <p:animEffect transition="in" filter="slide(fromBottom)">
                                      <p:cBhvr>
                                        <p:cTn id="12" dur="500"/>
                                        <p:tgtEl>
                                          <p:spTgt spid="48743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87427"/>
                                        </p:tgtEl>
                                        <p:attrNameLst>
                                          <p:attrName>style.visibility</p:attrName>
                                        </p:attrNameLst>
                                      </p:cBhvr>
                                      <p:to>
                                        <p:strVal val="visible"/>
                                      </p:to>
                                    </p:set>
                                    <p:animEffect transition="in" filter="slide(fromBottom)">
                                      <p:cBhvr>
                                        <p:cTn id="17" dur="500"/>
                                        <p:tgtEl>
                                          <p:spTgt spid="487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6" grpId="0"/>
      <p:bldP spid="48742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Text Box 5"/>
          <p:cNvSpPr txBox="1">
            <a:spLocks noChangeArrowheads="1"/>
          </p:cNvSpPr>
          <p:nvPr/>
        </p:nvSpPr>
        <p:spPr bwMode="auto">
          <a:xfrm>
            <a:off x="323528" y="620688"/>
            <a:ext cx="2762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dirty="0">
                <a:solidFill>
                  <a:srgbClr val="CC6600"/>
                </a:solidFill>
              </a:rPr>
              <a:t>历程：</a:t>
            </a:r>
          </a:p>
        </p:txBody>
      </p:sp>
      <p:sp>
        <p:nvSpPr>
          <p:cNvPr id="98310" name="Text Box 6"/>
          <p:cNvSpPr txBox="1">
            <a:spLocks noChangeArrowheads="1"/>
          </p:cNvSpPr>
          <p:nvPr/>
        </p:nvSpPr>
        <p:spPr bwMode="auto">
          <a:xfrm>
            <a:off x="375443" y="1600200"/>
            <a:ext cx="2055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a:solidFill>
                  <a:schemeClr val="tx1"/>
                </a:solidFill>
              </a:rPr>
              <a:t>碱催化：</a:t>
            </a:r>
          </a:p>
        </p:txBody>
      </p:sp>
      <p:sp>
        <p:nvSpPr>
          <p:cNvPr id="98311" name="Text Box 7"/>
          <p:cNvSpPr txBox="1">
            <a:spLocks noChangeArrowheads="1"/>
          </p:cNvSpPr>
          <p:nvPr/>
        </p:nvSpPr>
        <p:spPr bwMode="auto">
          <a:xfrm>
            <a:off x="375443" y="3687415"/>
            <a:ext cx="14534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chemeClr val="tx1"/>
                </a:solidFill>
              </a:rPr>
              <a:t>酸催化：</a:t>
            </a:r>
          </a:p>
        </p:txBody>
      </p:sp>
      <p:graphicFrame>
        <p:nvGraphicFramePr>
          <p:cNvPr id="98312" name="Object 8"/>
          <p:cNvGraphicFramePr>
            <a:graphicFrameLocks noGrp="1" noChangeAspect="1"/>
          </p:cNvGraphicFramePr>
          <p:nvPr>
            <p:ph sz="half" idx="1"/>
          </p:nvPr>
        </p:nvGraphicFramePr>
        <p:xfrm>
          <a:off x="1403350" y="2119314"/>
          <a:ext cx="7489130" cy="1273274"/>
        </p:xfrm>
        <a:graphic>
          <a:graphicData uri="http://schemas.openxmlformats.org/presentationml/2006/ole">
            <mc:AlternateContent xmlns:mc="http://schemas.openxmlformats.org/markup-compatibility/2006">
              <mc:Choice xmlns:v="urn:schemas-microsoft-com:vml" Requires="v">
                <p:oleObj spid="_x0000_s92226" name="CS ChemDraw Drawing" r:id="rId4" imgW="3289935" imgH="564515" progId="ChemDraw.Document.6.0">
                  <p:embed/>
                </p:oleObj>
              </mc:Choice>
              <mc:Fallback>
                <p:oleObj name="CS ChemDraw Drawing" r:id="rId4" imgW="3289935" imgH="564515" progId="ChemDraw.Document.6.0">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2119314"/>
                        <a:ext cx="7489130" cy="1273274"/>
                      </a:xfrm>
                      <a:prstGeom prst="rect">
                        <a:avLst/>
                      </a:prstGeom>
                      <a:noFill/>
                      <a:ln>
                        <a:noFill/>
                      </a:ln>
                      <a:effectLst/>
                    </p:spPr>
                  </p:pic>
                </p:oleObj>
              </mc:Fallback>
            </mc:AlternateContent>
          </a:graphicData>
        </a:graphic>
      </p:graphicFrame>
      <p:graphicFrame>
        <p:nvGraphicFramePr>
          <p:cNvPr id="98314" name="Object 10"/>
          <p:cNvGraphicFramePr>
            <a:graphicFrameLocks noGrp="1" noChangeAspect="1"/>
          </p:cNvGraphicFramePr>
          <p:nvPr>
            <p:ph sz="half" idx="2"/>
          </p:nvPr>
        </p:nvGraphicFramePr>
        <p:xfrm>
          <a:off x="250825" y="4321175"/>
          <a:ext cx="8496300" cy="1965325"/>
        </p:xfrm>
        <a:graphic>
          <a:graphicData uri="http://schemas.openxmlformats.org/presentationml/2006/ole">
            <mc:AlternateContent xmlns:mc="http://schemas.openxmlformats.org/markup-compatibility/2006">
              <mc:Choice xmlns:v="urn:schemas-microsoft-com:vml" Requires="v">
                <p:oleObj spid="_x0000_s92227" name="CS ChemDraw Drawing" r:id="rId6" imgW="4276090" imgH="995045" progId="ChemDraw.Document.6.0">
                  <p:embed/>
                </p:oleObj>
              </mc:Choice>
              <mc:Fallback>
                <p:oleObj name="CS ChemDraw Drawing" r:id="rId6" imgW="4276090" imgH="995045" progId="ChemDraw.Document.6.0">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4321175"/>
                        <a:ext cx="849630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17F15AFC-762E-4618-88FA-C144AAE99A6A}" type="datetime11">
              <a:rPr lang="zh-CN" altLang="en-US" smtClean="0"/>
              <a:t>17:48:44</a:t>
            </a:fld>
            <a:endParaRPr lang="zh-CN" altLang="en-US"/>
          </a:p>
        </p:txBody>
      </p:sp>
      <p:sp>
        <p:nvSpPr>
          <p:cNvPr id="3" name="灯片编号占位符 2"/>
          <p:cNvSpPr>
            <a:spLocks noGrp="1"/>
          </p:cNvSpPr>
          <p:nvPr>
            <p:ph type="sldNum" sz="quarter" idx="12"/>
          </p:nvPr>
        </p:nvSpPr>
        <p:spPr/>
        <p:txBody>
          <a:bodyPr/>
          <a:lstStyle/>
          <a:p>
            <a:pPr>
              <a:defRPr/>
            </a:pPr>
            <a:fld id="{53D647F6-CBE5-4C2B-A791-61F4E259FC5F}" type="slidenum">
              <a:rPr lang="zh-CN" altLang="en-US" smtClean="0"/>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8" name="Text Box 4"/>
          <p:cNvSpPr txBox="1">
            <a:spLocks noChangeArrowheads="1"/>
          </p:cNvSpPr>
          <p:nvPr/>
        </p:nvSpPr>
        <p:spPr bwMode="auto">
          <a:xfrm>
            <a:off x="609600" y="1143000"/>
            <a:ext cx="7620000" cy="457200"/>
          </a:xfrm>
          <a:prstGeom prst="rect">
            <a:avLst/>
          </a:prstGeom>
          <a:noFill/>
          <a:ln>
            <a:noFill/>
          </a:ln>
          <a:effectLst/>
          <a:extLst>
            <a:ext uri="{909E8E84-426E-40DD-AFC4-6F175D3DCCD1}">
              <a14:hiddenFill xmlns:a14="http://schemas.microsoft.com/office/drawing/2010/main">
                <a:gradFill rotWithShape="1">
                  <a:gsLst>
                    <a:gs pos="0">
                      <a:srgbClr val="CCECFF"/>
                    </a:gs>
                    <a:gs pos="100000">
                      <a:schemeClr val="bg1"/>
                    </a:gs>
                  </a:gsLst>
                  <a:lin ang="5400000" scaled="1"/>
                </a:gradFill>
              </a14:hiddenFill>
            </a:ex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tx2"/>
                </a:solidFill>
                <a:ea typeface="黑体" panose="02010609060101010101" pitchFamily="49" charset="-122"/>
              </a:rPr>
              <a:t>水解</a:t>
            </a:r>
            <a:r>
              <a:rPr lang="zh-CN" altLang="en-US" dirty="0">
                <a:solidFill>
                  <a:schemeClr val="tx2"/>
                </a:solidFill>
              </a:rPr>
              <a:t>、醇解</a:t>
            </a:r>
            <a:r>
              <a:rPr lang="zh-CN" altLang="en-US" sz="2400" dirty="0">
                <a:solidFill>
                  <a:schemeClr val="tx2"/>
                </a:solidFill>
                <a:ea typeface="黑体" panose="02010609060101010101" pitchFamily="49" charset="-122"/>
              </a:rPr>
              <a:t>、氨解反应总论：</a:t>
            </a:r>
          </a:p>
        </p:txBody>
      </p:sp>
      <p:graphicFrame>
        <p:nvGraphicFramePr>
          <p:cNvPr id="456709" name="Object 5"/>
          <p:cNvGraphicFramePr>
            <a:graphicFrameLocks noChangeAspect="1"/>
          </p:cNvGraphicFramePr>
          <p:nvPr/>
        </p:nvGraphicFramePr>
        <p:xfrm>
          <a:off x="1828800" y="2514600"/>
          <a:ext cx="5791200" cy="869950"/>
        </p:xfrm>
        <a:graphic>
          <a:graphicData uri="http://schemas.openxmlformats.org/presentationml/2006/ole">
            <mc:AlternateContent xmlns:mc="http://schemas.openxmlformats.org/markup-compatibility/2006">
              <mc:Choice xmlns:v="urn:schemas-microsoft-com:vml" Requires="v">
                <p:oleObj spid="_x0000_s93219" name="CS ChemDraw Drawing" r:id="rId3" imgW="3096895" imgH="466090" progId="ChemDraw.Document.6.0">
                  <p:embed/>
                </p:oleObj>
              </mc:Choice>
              <mc:Fallback>
                <p:oleObj name="CS ChemDraw Drawing" r:id="rId3" imgW="3096895" imgH="466090"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14600"/>
                        <a:ext cx="5791200" cy="869950"/>
                      </a:xfrm>
                      <a:prstGeom prst="rect">
                        <a:avLst/>
                      </a:prstGeom>
                      <a:noFill/>
                      <a:ln>
                        <a:noFill/>
                      </a:ln>
                      <a:effectLst/>
                      <a:extLst>
                        <a:ext uri="{909E8E84-426E-40DD-AFC4-6F175D3DCCD1}">
                          <a14:hiddenFill xmlns:a14="http://schemas.microsoft.com/office/drawing/2010/main">
                            <a:gradFill rotWithShape="1">
                              <a:gsLst>
                                <a:gs pos="0">
                                  <a:srgbClr val="CCECFF"/>
                                </a:gs>
                                <a:gs pos="100000">
                                  <a:schemeClr val="bg1"/>
                                </a:gs>
                              </a:gsLst>
                              <a:lin ang="5400000" scaled="1"/>
                            </a:gradFill>
                          </a14:hiddenFill>
                        </a:ex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6710" name="Text Box 6"/>
          <p:cNvSpPr txBox="1">
            <a:spLocks noChangeArrowheads="1"/>
          </p:cNvSpPr>
          <p:nvPr/>
        </p:nvSpPr>
        <p:spPr bwMode="auto">
          <a:xfrm>
            <a:off x="3886200" y="3886200"/>
            <a:ext cx="4419600" cy="1569660"/>
          </a:xfrm>
          <a:prstGeom prst="rect">
            <a:avLst/>
          </a:prstGeom>
          <a:noFill/>
          <a:ln>
            <a:noFill/>
          </a:ln>
          <a:effectLst/>
          <a:extLst>
            <a:ext uri="{909E8E84-426E-40DD-AFC4-6F175D3DCCD1}">
              <a14:hiddenFill xmlns:a14="http://schemas.microsoft.com/office/drawing/2010/main">
                <a:gradFill rotWithShape="1">
                  <a:gsLst>
                    <a:gs pos="0">
                      <a:srgbClr val="CCECFF"/>
                    </a:gs>
                    <a:gs pos="100000">
                      <a:schemeClr val="bg1"/>
                    </a:gs>
                  </a:gsLst>
                  <a:lin ang="5400000" scaled="1"/>
                </a:gradFill>
              </a14:hiddenFill>
            </a:ext>
            <a:ext uri="{91240B29-F687-4F45-9708-019B960494DF}">
              <a14:hiddenLine xmlns:a14="http://schemas.microsoft.com/office/drawing/2010/main" w="9525">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dirty="0">
                <a:solidFill>
                  <a:srgbClr val="663300"/>
                </a:solidFill>
                <a:ea typeface="黑体" panose="02010609060101010101" pitchFamily="49" charset="-122"/>
              </a:rPr>
              <a:t>Nu</a:t>
            </a:r>
            <a:r>
              <a:rPr lang="en-US" altLang="zh-CN" baseline="30000" dirty="0">
                <a:solidFill>
                  <a:srgbClr val="663300"/>
                </a:solidFill>
                <a:ea typeface="黑体" panose="02010609060101010101" pitchFamily="49" charset="-122"/>
              </a:rPr>
              <a:t>-</a:t>
            </a:r>
            <a:r>
              <a:rPr lang="en-US" altLang="zh-CN" dirty="0">
                <a:solidFill>
                  <a:srgbClr val="663300"/>
                </a:solidFill>
                <a:ea typeface="黑体" panose="02010609060101010101" pitchFamily="49" charset="-122"/>
              </a:rPr>
              <a:t> = </a:t>
            </a:r>
            <a:r>
              <a:rPr lang="en-US" altLang="zh-CN" baseline="30000" dirty="0">
                <a:solidFill>
                  <a:srgbClr val="663300"/>
                </a:solidFill>
                <a:ea typeface="黑体" panose="02010609060101010101" pitchFamily="49" charset="-122"/>
              </a:rPr>
              <a:t>-</a:t>
            </a:r>
            <a:r>
              <a:rPr lang="en-US" altLang="zh-CN" dirty="0">
                <a:solidFill>
                  <a:srgbClr val="663300"/>
                </a:solidFill>
                <a:ea typeface="黑体" panose="02010609060101010101" pitchFamily="49" charset="-122"/>
              </a:rPr>
              <a:t>OH, H</a:t>
            </a:r>
            <a:r>
              <a:rPr lang="en-US" altLang="zh-CN" baseline="-25000" dirty="0">
                <a:solidFill>
                  <a:srgbClr val="663300"/>
                </a:solidFill>
                <a:ea typeface="黑体" panose="02010609060101010101" pitchFamily="49" charset="-122"/>
              </a:rPr>
              <a:t>2</a:t>
            </a:r>
            <a:r>
              <a:rPr lang="en-US" altLang="zh-CN" dirty="0">
                <a:solidFill>
                  <a:srgbClr val="663300"/>
                </a:solidFill>
                <a:ea typeface="黑体" panose="02010609060101010101" pitchFamily="49" charset="-122"/>
              </a:rPr>
              <a:t>O    </a:t>
            </a:r>
            <a:r>
              <a:rPr lang="zh-CN" altLang="en-US" dirty="0">
                <a:solidFill>
                  <a:srgbClr val="663300"/>
                </a:solidFill>
                <a:ea typeface="黑体" panose="02010609060101010101" pitchFamily="49" charset="-122"/>
              </a:rPr>
              <a:t>水解反应</a:t>
            </a:r>
          </a:p>
          <a:p>
            <a:pPr algn="l">
              <a:spcBef>
                <a:spcPct val="50000"/>
              </a:spcBef>
            </a:pPr>
            <a:r>
              <a:rPr lang="en-US" altLang="zh-CN" dirty="0">
                <a:solidFill>
                  <a:srgbClr val="663300"/>
                </a:solidFill>
                <a:ea typeface="黑体" panose="02010609060101010101" pitchFamily="49" charset="-122"/>
              </a:rPr>
              <a:t>Nu</a:t>
            </a:r>
            <a:r>
              <a:rPr lang="en-US" altLang="zh-CN" baseline="30000" dirty="0">
                <a:solidFill>
                  <a:srgbClr val="663300"/>
                </a:solidFill>
                <a:ea typeface="黑体" panose="02010609060101010101" pitchFamily="49" charset="-122"/>
              </a:rPr>
              <a:t>-</a:t>
            </a:r>
            <a:r>
              <a:rPr lang="en-US" altLang="zh-CN" dirty="0">
                <a:solidFill>
                  <a:srgbClr val="663300"/>
                </a:solidFill>
                <a:ea typeface="黑体" panose="02010609060101010101" pitchFamily="49" charset="-122"/>
              </a:rPr>
              <a:t> = HOR'           </a:t>
            </a:r>
            <a:r>
              <a:rPr lang="zh-CN" altLang="en-US" dirty="0">
                <a:solidFill>
                  <a:srgbClr val="663300"/>
                </a:solidFill>
                <a:ea typeface="黑体" panose="02010609060101010101" pitchFamily="49" charset="-122"/>
              </a:rPr>
              <a:t>醇解反应</a:t>
            </a:r>
          </a:p>
          <a:p>
            <a:pPr algn="l">
              <a:spcBef>
                <a:spcPct val="50000"/>
              </a:spcBef>
            </a:pPr>
            <a:r>
              <a:rPr lang="en-US" altLang="zh-CN" dirty="0">
                <a:solidFill>
                  <a:srgbClr val="663300"/>
                </a:solidFill>
                <a:ea typeface="黑体" panose="02010609060101010101" pitchFamily="49" charset="-122"/>
              </a:rPr>
              <a:t>Nu</a:t>
            </a:r>
            <a:r>
              <a:rPr lang="en-US" altLang="zh-CN" baseline="30000" dirty="0">
                <a:solidFill>
                  <a:srgbClr val="663300"/>
                </a:solidFill>
                <a:ea typeface="黑体" panose="02010609060101010101" pitchFamily="49" charset="-122"/>
              </a:rPr>
              <a:t>-</a:t>
            </a:r>
            <a:r>
              <a:rPr lang="en-US" altLang="zh-CN" dirty="0">
                <a:solidFill>
                  <a:srgbClr val="663300"/>
                </a:solidFill>
                <a:ea typeface="黑体" panose="02010609060101010101" pitchFamily="49" charset="-122"/>
              </a:rPr>
              <a:t> = NH</a:t>
            </a:r>
            <a:r>
              <a:rPr lang="en-US" altLang="zh-CN" baseline="-25000" dirty="0">
                <a:solidFill>
                  <a:srgbClr val="663300"/>
                </a:solidFill>
                <a:ea typeface="黑体" panose="02010609060101010101" pitchFamily="49" charset="-122"/>
              </a:rPr>
              <a:t>3</a:t>
            </a:r>
            <a:r>
              <a:rPr lang="en-US" altLang="zh-CN" dirty="0">
                <a:solidFill>
                  <a:srgbClr val="663300"/>
                </a:solidFill>
                <a:ea typeface="黑体" panose="02010609060101010101" pitchFamily="49" charset="-122"/>
              </a:rPr>
              <a:t>             </a:t>
            </a:r>
            <a:r>
              <a:rPr lang="zh-CN" altLang="en-US" dirty="0">
                <a:solidFill>
                  <a:srgbClr val="663300"/>
                </a:solidFill>
                <a:ea typeface="黑体" panose="02010609060101010101" pitchFamily="49" charset="-122"/>
              </a:rPr>
              <a:t>氨解反应</a:t>
            </a:r>
          </a:p>
        </p:txBody>
      </p:sp>
      <p:sp>
        <p:nvSpPr>
          <p:cNvPr id="456712" name="AutoShape 8"/>
          <p:cNvSpPr>
            <a:spLocks noChangeArrowheads="1"/>
          </p:cNvSpPr>
          <p:nvPr/>
        </p:nvSpPr>
        <p:spPr bwMode="auto">
          <a:xfrm>
            <a:off x="838200" y="1752600"/>
            <a:ext cx="1219200" cy="533400"/>
          </a:xfrm>
          <a:prstGeom prst="roundRect">
            <a:avLst>
              <a:gd name="adj" fmla="val 16667"/>
            </a:avLst>
          </a:prstGeom>
          <a:gradFill rotWithShape="1">
            <a:gsLst>
              <a:gs pos="0">
                <a:srgbClr val="CCECFF"/>
              </a:gs>
              <a:gs pos="100000">
                <a:schemeClr val="bg1"/>
              </a:gs>
            </a:gsLst>
            <a:lin ang="5400000" scaled="1"/>
          </a:gradFill>
          <a:ln w="9525" algn="ctr">
            <a:solidFill>
              <a:srgbClr val="3399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300">
                <a:solidFill>
                  <a:schemeClr val="tx2"/>
                </a:solidFill>
                <a:ea typeface="黑体" panose="02010609060101010101" pitchFamily="49" charset="-122"/>
              </a:rPr>
              <a:t>含  义</a:t>
            </a:r>
          </a:p>
        </p:txBody>
      </p:sp>
      <p:sp>
        <p:nvSpPr>
          <p:cNvPr id="2" name="日期占位符 1"/>
          <p:cNvSpPr>
            <a:spLocks noGrp="1"/>
          </p:cNvSpPr>
          <p:nvPr>
            <p:ph type="dt" sz="half" idx="10"/>
          </p:nvPr>
        </p:nvSpPr>
        <p:spPr/>
        <p:txBody>
          <a:bodyPr/>
          <a:lstStyle/>
          <a:p>
            <a:pPr>
              <a:defRPr/>
            </a:pPr>
            <a:fld id="{54426F17-8F72-48B2-A918-1CDE7962C73A}" type="datetime11">
              <a:rPr lang="zh-CN" altLang="en-US" smtClean="0"/>
              <a:t>17:48:44</a:t>
            </a:fld>
            <a:endParaRPr lang="zh-CN" altLang="en-US"/>
          </a:p>
        </p:txBody>
      </p:sp>
      <p:sp>
        <p:nvSpPr>
          <p:cNvPr id="3" name="灯片编号占位符 2"/>
          <p:cNvSpPr>
            <a:spLocks noGrp="1"/>
          </p:cNvSpPr>
          <p:nvPr>
            <p:ph type="sldNum" sz="quarter" idx="12"/>
          </p:nvPr>
        </p:nvSpPr>
        <p:spPr/>
        <p:txBody>
          <a:bodyPr/>
          <a:lstStyle/>
          <a:p>
            <a:pPr>
              <a:defRPr/>
            </a:pPr>
            <a:fld id="{DEBC7694-C6C0-49D6-855B-71DF6E7CB550}" type="slidenum">
              <a:rPr lang="zh-CN" altLang="en-US" smtClean="0"/>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6801" name="Object 97"/>
          <p:cNvGraphicFramePr>
            <a:graphicFrameLocks noGrp="1" noChangeAspect="1"/>
          </p:cNvGraphicFramePr>
          <p:nvPr>
            <p:ph/>
          </p:nvPr>
        </p:nvGraphicFramePr>
        <p:xfrm>
          <a:off x="1117600" y="2060575"/>
          <a:ext cx="6550025" cy="1225550"/>
        </p:xfrm>
        <a:graphic>
          <a:graphicData uri="http://schemas.openxmlformats.org/presentationml/2006/ole">
            <mc:AlternateContent xmlns:mc="http://schemas.openxmlformats.org/markup-compatibility/2006">
              <mc:Choice xmlns:v="urn:schemas-microsoft-com:vml" Requires="v">
                <p:oleObj spid="_x0000_s10307" name="CS ChemDraw Drawing" r:id="rId4" imgW="6832600" imgH="1282700" progId="ChemDraw.Document.6.0">
                  <p:embed/>
                </p:oleObj>
              </mc:Choice>
              <mc:Fallback>
                <p:oleObj name="CS ChemDraw Drawing" r:id="rId4" imgW="6832600" imgH="1282700" progId="ChemDraw.Document.6.0">
                  <p:embed/>
                  <p:pic>
                    <p:nvPicPr>
                      <p:cNvPr id="0" name="Object 9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600" y="2060575"/>
                        <a:ext cx="6550025" cy="12255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55602C03-2E03-4502-A6B5-A9398F2E184F}" type="datetime11">
              <a:rPr lang="zh-CN" altLang="en-US" smtClean="0"/>
              <a:t>17:48:43</a:t>
            </a:fld>
            <a:endParaRPr lang="en-US" altLang="zh-CN"/>
          </a:p>
        </p:txBody>
      </p:sp>
      <p:sp>
        <p:nvSpPr>
          <p:cNvPr id="9" name="灯片编号占位符 4"/>
          <p:cNvSpPr>
            <a:spLocks noGrp="1"/>
          </p:cNvSpPr>
          <p:nvPr>
            <p:ph type="sldNum" sz="quarter" idx="12"/>
          </p:nvPr>
        </p:nvSpPr>
        <p:spPr/>
        <p:txBody>
          <a:bodyPr/>
          <a:lstStyle/>
          <a:p>
            <a:pPr>
              <a:defRPr/>
            </a:pPr>
            <a:fld id="{0ADD4F46-2760-422C-9D93-42FF6937EB37}" type="slidenum">
              <a:rPr lang="en-US" altLang="zh-CN"/>
              <a:t>5</a:t>
            </a:fld>
            <a:endParaRPr lang="en-US" altLang="zh-CN"/>
          </a:p>
        </p:txBody>
      </p:sp>
      <p:sp>
        <p:nvSpPr>
          <p:cNvPr id="456707" name="Text Box 3"/>
          <p:cNvSpPr txBox="1">
            <a:spLocks noChangeArrowheads="1"/>
          </p:cNvSpPr>
          <p:nvPr/>
        </p:nvSpPr>
        <p:spPr bwMode="auto">
          <a:xfrm>
            <a:off x="468313" y="657225"/>
            <a:ext cx="82629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        </a:t>
            </a:r>
            <a:r>
              <a:rPr kumimoji="0" lang="zh-CN" altLang="en-US" sz="2400">
                <a:latin typeface="Arial" panose="020B0604020202020204" pitchFamily="34" charset="0"/>
                <a:ea typeface="楷体" panose="02010609060101010101" pitchFamily="49" charset="-122"/>
                <a:cs typeface="Arial" panose="020B0604020202020204" pitchFamily="34" charset="0"/>
              </a:rPr>
              <a:t>由于形成了一个富电子的大</a:t>
            </a:r>
            <a:r>
              <a:rPr kumimoji="0" lang="zh-CN" altLang="en-US"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体系，羧基中电子密度趋于平均化，导致氢原子的电离活性增加。因此其性质显著区别于醛</a:t>
            </a:r>
            <a:r>
              <a:rPr kumimoji="0" lang="en-US" altLang="zh-CN"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kumimoji="0" lang="zh-CN" altLang="en-US"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酮</a:t>
            </a:r>
            <a:r>
              <a:rPr kumimoji="0" lang="en-US" altLang="zh-CN"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kumimoji="0" lang="zh-CN" altLang="en-US"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和醇。</a:t>
            </a:r>
          </a:p>
        </p:txBody>
      </p:sp>
      <p:sp>
        <p:nvSpPr>
          <p:cNvPr id="456803" name="Text Box 99"/>
          <p:cNvSpPr txBox="1">
            <a:spLocks noChangeArrowheads="1"/>
          </p:cNvSpPr>
          <p:nvPr/>
        </p:nvSpPr>
        <p:spPr bwMode="auto">
          <a:xfrm>
            <a:off x="611188" y="3429000"/>
            <a:ext cx="172878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2</a:t>
            </a:r>
            <a:r>
              <a:rPr lang="zh-CN" altLang="en-US" sz="2400">
                <a:latin typeface="Arial" panose="020B0604020202020204" pitchFamily="34" charset="0"/>
                <a:ea typeface="楷体" panose="02010609060101010101" pitchFamily="49" charset="-122"/>
                <a:cs typeface="Arial" panose="020B0604020202020204" pitchFamily="34" charset="0"/>
              </a:rPr>
              <a:t>、分类</a:t>
            </a:r>
          </a:p>
        </p:txBody>
      </p:sp>
      <p:sp>
        <p:nvSpPr>
          <p:cNvPr id="456804" name="Text Box 100"/>
          <p:cNvSpPr txBox="1">
            <a:spLocks noChangeArrowheads="1"/>
          </p:cNvSpPr>
          <p:nvPr/>
        </p:nvSpPr>
        <p:spPr bwMode="auto">
          <a:xfrm>
            <a:off x="684213" y="4076700"/>
            <a:ext cx="7696200" cy="15160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60000"/>
              </a:lnSpc>
              <a:spcBef>
                <a:spcPct val="50000"/>
              </a:spcBef>
              <a:buFontTx/>
              <a:buNone/>
            </a:pP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1</a:t>
            </a:r>
            <a:r>
              <a:rPr lang="en-US" altLang="zh-CN" sz="2400" baseline="30000">
                <a:solidFill>
                  <a:srgbClr val="000000"/>
                </a:solidFill>
                <a:latin typeface="Arial" panose="020B0604020202020204" pitchFamily="34" charset="0"/>
                <a:ea typeface="楷体" panose="02010609060101010101" pitchFamily="49" charset="-122"/>
                <a:cs typeface="Arial" panose="020B0604020202020204" pitchFamily="34" charset="0"/>
              </a:rPr>
              <a:t>o</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按烃基的种类可分为：</a:t>
            </a:r>
          </a:p>
          <a:p>
            <a:pPr algn="just" eaLnBrk="1" hangingPunct="1">
              <a:lnSpc>
                <a:spcPct val="60000"/>
              </a:lnSpc>
              <a:spcBef>
                <a:spcPct val="50000"/>
              </a:spcBef>
              <a:buFontTx/>
              <a:buNone/>
            </a:pP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a.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脂肪族羧酸：饱和羧酸、不饱和羧酸</a:t>
            </a:r>
          </a:p>
          <a:p>
            <a:pPr algn="just" eaLnBrk="1" hangingPunct="1">
              <a:lnSpc>
                <a:spcPct val="60000"/>
              </a:lnSpc>
              <a:spcBef>
                <a:spcPct val="50000"/>
              </a:spcBef>
              <a:buFontTx/>
              <a:buNone/>
            </a:pP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b.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脂环族羧酸</a:t>
            </a:r>
          </a:p>
          <a:p>
            <a:pPr eaLnBrk="1" hangingPunct="1">
              <a:lnSpc>
                <a:spcPct val="60000"/>
              </a:lnSpc>
              <a:spcBef>
                <a:spcPct val="50000"/>
              </a:spcBef>
              <a:buFontTx/>
              <a:buNone/>
            </a:pP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c.</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芳香酸</a:t>
            </a:r>
            <a:r>
              <a:rPr lang="zh-CN" altLang="en-US" sz="240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p:txBody>
      </p:sp>
      <p:sp>
        <p:nvSpPr>
          <p:cNvPr id="456805" name="Text Box 101"/>
          <p:cNvSpPr txBox="1">
            <a:spLocks noChangeArrowheads="1"/>
          </p:cNvSpPr>
          <p:nvPr/>
        </p:nvSpPr>
        <p:spPr bwMode="auto">
          <a:xfrm>
            <a:off x="735013" y="5734050"/>
            <a:ext cx="82296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50000"/>
              </a:spcBef>
              <a:buFontTx/>
              <a:buNone/>
            </a:pP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2</a:t>
            </a:r>
            <a:r>
              <a:rPr lang="en-US" altLang="zh-CN" sz="2400" baseline="30000">
                <a:solidFill>
                  <a:srgbClr val="000000"/>
                </a:solidFill>
                <a:latin typeface="Arial" panose="020B0604020202020204" pitchFamily="34" charset="0"/>
                <a:ea typeface="楷体" panose="02010609060101010101" pitchFamily="49" charset="-122"/>
                <a:cs typeface="Arial" panose="020B0604020202020204" pitchFamily="34" charset="0"/>
              </a:rPr>
              <a:t>o</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按羧基数目可分为：一元羧酸、二元羧酸、多元羧酸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6707"/>
                                        </p:tgtEl>
                                        <p:attrNameLst>
                                          <p:attrName>style.visibility</p:attrName>
                                        </p:attrNameLst>
                                      </p:cBhvr>
                                      <p:to>
                                        <p:strVal val="visible"/>
                                      </p:to>
                                    </p:set>
                                    <p:animEffect transition="in" filter="slide(fromBottom)">
                                      <p:cBhvr>
                                        <p:cTn id="7" dur="500"/>
                                        <p:tgtEl>
                                          <p:spTgt spid="45670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56801"/>
                                        </p:tgtEl>
                                        <p:attrNameLst>
                                          <p:attrName>style.visibility</p:attrName>
                                        </p:attrNameLst>
                                      </p:cBhvr>
                                      <p:to>
                                        <p:strVal val="visible"/>
                                      </p:to>
                                    </p:set>
                                    <p:animEffect transition="in" filter="slide(fromBottom)">
                                      <p:cBhvr>
                                        <p:cTn id="12" dur="500"/>
                                        <p:tgtEl>
                                          <p:spTgt spid="45680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56803"/>
                                        </p:tgtEl>
                                        <p:attrNameLst>
                                          <p:attrName>style.visibility</p:attrName>
                                        </p:attrNameLst>
                                      </p:cBhvr>
                                      <p:to>
                                        <p:strVal val="visible"/>
                                      </p:to>
                                    </p:set>
                                    <p:animEffect transition="in" filter="slide(fromBottom)">
                                      <p:cBhvr>
                                        <p:cTn id="17" dur="500"/>
                                        <p:tgtEl>
                                          <p:spTgt spid="45680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56804">
                                            <p:txEl>
                                              <p:pRg st="0" end="0"/>
                                            </p:txEl>
                                          </p:spTgt>
                                        </p:tgtEl>
                                        <p:attrNameLst>
                                          <p:attrName>style.visibility</p:attrName>
                                        </p:attrNameLst>
                                      </p:cBhvr>
                                      <p:to>
                                        <p:strVal val="visible"/>
                                      </p:to>
                                    </p:set>
                                    <p:animEffect transition="in" filter="slide(fromBottom)">
                                      <p:cBhvr>
                                        <p:cTn id="22" dur="500"/>
                                        <p:tgtEl>
                                          <p:spTgt spid="456804">
                                            <p:txEl>
                                              <p:pRg st="0" end="0"/>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456804">
                                            <p:txEl>
                                              <p:pRg st="1" end="1"/>
                                            </p:txEl>
                                          </p:spTgt>
                                        </p:tgtEl>
                                        <p:attrNameLst>
                                          <p:attrName>style.visibility</p:attrName>
                                        </p:attrNameLst>
                                      </p:cBhvr>
                                      <p:to>
                                        <p:strVal val="visible"/>
                                      </p:to>
                                    </p:set>
                                    <p:animEffect transition="in" filter="slide(fromBottom)">
                                      <p:cBhvr>
                                        <p:cTn id="25" dur="500"/>
                                        <p:tgtEl>
                                          <p:spTgt spid="456804">
                                            <p:txEl>
                                              <p:pRg st="1" end="1"/>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456804">
                                            <p:txEl>
                                              <p:pRg st="2" end="2"/>
                                            </p:txEl>
                                          </p:spTgt>
                                        </p:tgtEl>
                                        <p:attrNameLst>
                                          <p:attrName>style.visibility</p:attrName>
                                        </p:attrNameLst>
                                      </p:cBhvr>
                                      <p:to>
                                        <p:strVal val="visible"/>
                                      </p:to>
                                    </p:set>
                                    <p:animEffect transition="in" filter="slide(fromBottom)">
                                      <p:cBhvr>
                                        <p:cTn id="28" dur="500"/>
                                        <p:tgtEl>
                                          <p:spTgt spid="456804">
                                            <p:txEl>
                                              <p:pRg st="2" end="2"/>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456804">
                                            <p:txEl>
                                              <p:pRg st="3" end="3"/>
                                            </p:txEl>
                                          </p:spTgt>
                                        </p:tgtEl>
                                        <p:attrNameLst>
                                          <p:attrName>style.visibility</p:attrName>
                                        </p:attrNameLst>
                                      </p:cBhvr>
                                      <p:to>
                                        <p:strVal val="visible"/>
                                      </p:to>
                                    </p:set>
                                    <p:animEffect transition="in" filter="slide(fromBottom)">
                                      <p:cBhvr>
                                        <p:cTn id="31" dur="500"/>
                                        <p:tgtEl>
                                          <p:spTgt spid="45680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456805"/>
                                        </p:tgtEl>
                                        <p:attrNameLst>
                                          <p:attrName>style.visibility</p:attrName>
                                        </p:attrNameLst>
                                      </p:cBhvr>
                                      <p:to>
                                        <p:strVal val="visible"/>
                                      </p:to>
                                    </p:set>
                                    <p:animEffect transition="in" filter="slide(fromBottom)">
                                      <p:cBhvr>
                                        <p:cTn id="36" dur="500"/>
                                        <p:tgtEl>
                                          <p:spTgt spid="456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7" grpId="0"/>
      <p:bldP spid="456803" grpId="0"/>
      <p:bldP spid="45680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79388" y="312738"/>
            <a:ext cx="8064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solidFill>
                  <a:srgbClr val="CC6600"/>
                </a:solidFill>
              </a:rPr>
              <a:t>羧酸衍生物都能进行亲核加成</a:t>
            </a:r>
            <a:r>
              <a:rPr lang="en-US" altLang="zh-CN" sz="3200" b="1">
                <a:solidFill>
                  <a:srgbClr val="CC6600"/>
                </a:solidFill>
              </a:rPr>
              <a:t>—</a:t>
            </a:r>
            <a:r>
              <a:rPr lang="zh-CN" altLang="en-US" sz="3200" b="1">
                <a:solidFill>
                  <a:srgbClr val="CC6600"/>
                </a:solidFill>
              </a:rPr>
              <a:t>消除反应</a:t>
            </a:r>
          </a:p>
        </p:txBody>
      </p:sp>
      <p:sp>
        <p:nvSpPr>
          <p:cNvPr id="57350" name="Rectangle 6"/>
          <p:cNvSpPr>
            <a:spLocks noChangeArrowheads="1"/>
          </p:cNvSpPr>
          <p:nvPr/>
        </p:nvSpPr>
        <p:spPr bwMode="auto">
          <a:xfrm>
            <a:off x="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7352" name="Rectangle 8"/>
          <p:cNvSpPr>
            <a:spLocks noChangeArrowheads="1"/>
          </p:cNvSpPr>
          <p:nvPr/>
        </p:nvSpPr>
        <p:spPr bwMode="auto">
          <a:xfrm>
            <a:off x="0" y="285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7353" name="Rectangle 9"/>
          <p:cNvSpPr>
            <a:spLocks noChangeArrowheads="1"/>
          </p:cNvSpPr>
          <p:nvPr/>
        </p:nvSpPr>
        <p:spPr bwMode="auto">
          <a:xfrm>
            <a:off x="539750" y="3821113"/>
            <a:ext cx="4837113"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zh-CN" altLang="en-US" b="1">
                <a:solidFill>
                  <a:schemeClr val="tx1"/>
                </a:solidFill>
              </a:rPr>
              <a:t>羰基亲核加成的活性顺序：</a:t>
            </a:r>
          </a:p>
        </p:txBody>
      </p:sp>
      <p:sp>
        <p:nvSpPr>
          <p:cNvPr id="57354" name="Rectangle 10"/>
          <p:cNvSpPr>
            <a:spLocks noChangeArrowheads="1"/>
          </p:cNvSpPr>
          <p:nvPr/>
        </p:nvSpPr>
        <p:spPr bwMode="auto">
          <a:xfrm>
            <a:off x="539750" y="5976938"/>
            <a:ext cx="79200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a:solidFill>
                  <a:schemeClr val="tx1"/>
                </a:solidFill>
              </a:rPr>
              <a:t>L</a:t>
            </a:r>
            <a:r>
              <a:rPr lang="zh-CN" altLang="en-US" b="1">
                <a:solidFill>
                  <a:schemeClr val="tx1"/>
                </a:solidFill>
              </a:rPr>
              <a:t>离去的难易顺序：</a:t>
            </a:r>
            <a:r>
              <a:rPr lang="en-US" altLang="zh-CN" b="1">
                <a:solidFill>
                  <a:schemeClr val="tx1"/>
                </a:solidFill>
              </a:rPr>
              <a:t>Cl</a:t>
            </a:r>
            <a:r>
              <a:rPr lang="en-US" altLang="zh-CN" b="1" baseline="30000">
                <a:solidFill>
                  <a:schemeClr val="tx1"/>
                </a:solidFill>
              </a:rPr>
              <a:t>- </a:t>
            </a:r>
            <a:r>
              <a:rPr lang="en-US" altLang="zh-CN" b="1">
                <a:solidFill>
                  <a:schemeClr val="tx1"/>
                </a:solidFill>
              </a:rPr>
              <a:t>&gt; RCOO</a:t>
            </a:r>
            <a:r>
              <a:rPr lang="en-US" altLang="zh-CN" b="1" baseline="30000">
                <a:solidFill>
                  <a:schemeClr val="tx1"/>
                </a:solidFill>
              </a:rPr>
              <a:t>- </a:t>
            </a:r>
            <a:r>
              <a:rPr lang="en-US" altLang="zh-CN" b="1">
                <a:solidFill>
                  <a:schemeClr val="tx1"/>
                </a:solidFill>
              </a:rPr>
              <a:t>&gt; RO</a:t>
            </a:r>
            <a:r>
              <a:rPr lang="en-US" altLang="zh-CN" b="1" baseline="30000">
                <a:solidFill>
                  <a:schemeClr val="tx1"/>
                </a:solidFill>
              </a:rPr>
              <a:t>- </a:t>
            </a:r>
            <a:r>
              <a:rPr lang="en-US" altLang="zh-CN" b="1">
                <a:solidFill>
                  <a:schemeClr val="tx1"/>
                </a:solidFill>
              </a:rPr>
              <a:t>&gt; </a:t>
            </a:r>
            <a:r>
              <a:rPr lang="en-US" altLang="zh-CN" b="1" baseline="30000">
                <a:solidFill>
                  <a:schemeClr val="tx1"/>
                </a:solidFill>
              </a:rPr>
              <a:t>-</a:t>
            </a:r>
            <a:r>
              <a:rPr lang="en-US" altLang="zh-CN" b="1">
                <a:solidFill>
                  <a:schemeClr val="tx1"/>
                </a:solidFill>
              </a:rPr>
              <a:t>NH</a:t>
            </a:r>
            <a:r>
              <a:rPr lang="en-US" altLang="zh-CN" b="1" baseline="-25000">
                <a:solidFill>
                  <a:schemeClr val="tx1"/>
                </a:solidFill>
              </a:rPr>
              <a:t>2</a:t>
            </a:r>
            <a:endParaRPr lang="en-US" altLang="zh-CN" b="1">
              <a:solidFill>
                <a:schemeClr val="tx1"/>
              </a:solidFill>
            </a:endParaRPr>
          </a:p>
        </p:txBody>
      </p:sp>
      <p:graphicFrame>
        <p:nvGraphicFramePr>
          <p:cNvPr id="57357" name="Object 13"/>
          <p:cNvGraphicFramePr>
            <a:graphicFrameLocks noChangeAspect="1"/>
          </p:cNvGraphicFramePr>
          <p:nvPr/>
        </p:nvGraphicFramePr>
        <p:xfrm>
          <a:off x="1547813" y="4710113"/>
          <a:ext cx="7127875" cy="1089025"/>
        </p:xfrm>
        <a:graphic>
          <a:graphicData uri="http://schemas.openxmlformats.org/presentationml/2006/ole">
            <mc:AlternateContent xmlns:mc="http://schemas.openxmlformats.org/markup-compatibility/2006">
              <mc:Choice xmlns:v="urn:schemas-microsoft-com:vml" Requires="v">
                <p:oleObj spid="_x0000_s96312" name="CS ChemDraw Drawing" r:id="rId4" imgW="3065780" imgH="474980" progId="ChemDraw.Document.6.0">
                  <p:embed/>
                </p:oleObj>
              </mc:Choice>
              <mc:Fallback>
                <p:oleObj name="CS ChemDraw Drawing" r:id="rId4" imgW="3065780" imgH="474980" progId="ChemDraw.Document.6.0">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4710113"/>
                        <a:ext cx="7127875"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9" name="Object 15"/>
          <p:cNvGraphicFramePr>
            <a:graphicFrameLocks noChangeAspect="1"/>
          </p:cNvGraphicFramePr>
          <p:nvPr/>
        </p:nvGraphicFramePr>
        <p:xfrm>
          <a:off x="1116013" y="869950"/>
          <a:ext cx="6335712" cy="2868613"/>
        </p:xfrm>
        <a:graphic>
          <a:graphicData uri="http://schemas.openxmlformats.org/presentationml/2006/ole">
            <mc:AlternateContent xmlns:mc="http://schemas.openxmlformats.org/markup-compatibility/2006">
              <mc:Choice xmlns:v="urn:schemas-microsoft-com:vml" Requires="v">
                <p:oleObj spid="_x0000_s96313" name="CS ChemDraw Drawing" r:id="rId6" imgW="3145790" imgH="1423670" progId="ChemDraw.Document.6.0">
                  <p:embed/>
                </p:oleObj>
              </mc:Choice>
              <mc:Fallback>
                <p:oleObj name="CS ChemDraw Drawing" r:id="rId6" imgW="3145790" imgH="1423670" progId="ChemDraw.Document.6.0">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869950"/>
                        <a:ext cx="6335712"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fld id="{2AB966C1-E8A2-44ED-80F7-B17F865819C2}" type="datetime11">
              <a:rPr lang="zh-CN" altLang="en-US" smtClean="0"/>
              <a:t>17:48:44</a:t>
            </a:fld>
            <a:endParaRPr lang="zh-CN" altLang="en-US"/>
          </a:p>
        </p:txBody>
      </p:sp>
      <p:sp>
        <p:nvSpPr>
          <p:cNvPr id="3" name="灯片编号占位符 2"/>
          <p:cNvSpPr>
            <a:spLocks noGrp="1"/>
          </p:cNvSpPr>
          <p:nvPr>
            <p:ph type="sldNum" sz="quarter" idx="12"/>
          </p:nvPr>
        </p:nvSpPr>
        <p:spPr/>
        <p:txBody>
          <a:bodyPr/>
          <a:lstStyle/>
          <a:p>
            <a:pPr>
              <a:defRPr/>
            </a:pPr>
            <a:fld id="{DEBC7694-C6C0-49D6-855B-71DF6E7CB550}" type="slidenum">
              <a:rPr lang="zh-CN" altLang="en-US" smtClean="0"/>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34F5889A-1640-4603-89AE-CA04A6A57928}" type="datetime11">
              <a:rPr lang="zh-CN" altLang="en-US" smtClean="0"/>
              <a:t>17:48:44</a:t>
            </a:fld>
            <a:endParaRPr lang="en-US" altLang="zh-CN"/>
          </a:p>
        </p:txBody>
      </p:sp>
      <p:sp>
        <p:nvSpPr>
          <p:cNvPr id="7" name="灯片编号占位符 3"/>
          <p:cNvSpPr>
            <a:spLocks noGrp="1"/>
          </p:cNvSpPr>
          <p:nvPr>
            <p:ph type="sldNum" sz="quarter" idx="12"/>
          </p:nvPr>
        </p:nvSpPr>
        <p:spPr/>
        <p:txBody>
          <a:bodyPr/>
          <a:lstStyle/>
          <a:p>
            <a:pPr>
              <a:defRPr/>
            </a:pPr>
            <a:fld id="{7A3F0FF2-9FB2-4E93-B386-56728065CCA3}" type="slidenum">
              <a:rPr lang="en-US" altLang="zh-CN"/>
              <a:t>51</a:t>
            </a:fld>
            <a:endParaRPr lang="en-US" altLang="zh-CN"/>
          </a:p>
        </p:txBody>
      </p:sp>
      <p:sp>
        <p:nvSpPr>
          <p:cNvPr id="489474" name="Rectangle 2"/>
          <p:cNvSpPr>
            <a:spLocks noChangeArrowheads="1"/>
          </p:cNvSpPr>
          <p:nvPr/>
        </p:nvSpPr>
        <p:spPr bwMode="auto">
          <a:xfrm>
            <a:off x="971550" y="5229225"/>
            <a:ext cx="6248400" cy="1041400"/>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30000"/>
              </a:lnSpc>
              <a:spcBef>
                <a:spcPct val="0"/>
              </a:spcBef>
              <a:buFontTx/>
              <a:buNone/>
            </a:pP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特点： </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a. </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产物均有羧酸生成。</a:t>
            </a:r>
          </a:p>
          <a:p>
            <a:pPr algn="just">
              <a:lnSpc>
                <a:spcPct val="130000"/>
              </a:lnSpc>
              <a:spcBef>
                <a:spcPct val="0"/>
              </a:spcBef>
              <a:buFontTx/>
              <a:buNone/>
            </a:pP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            </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b. </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活性：酰卤　</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酸酐 </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酯 </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酰胺</a:t>
            </a:r>
          </a:p>
        </p:txBody>
      </p:sp>
      <p:sp>
        <p:nvSpPr>
          <p:cNvPr id="489475" name="Rectangle 3"/>
          <p:cNvSpPr>
            <a:spLocks noChangeArrowheads="1"/>
          </p:cNvSpPr>
          <p:nvPr/>
        </p:nvSpPr>
        <p:spPr bwMode="auto">
          <a:xfrm>
            <a:off x="685800" y="533400"/>
            <a:ext cx="1524000" cy="45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(1) </a:t>
            </a:r>
            <a:r>
              <a:rPr kumimoji="0" lang="zh-CN" altLang="en-US" sz="2400" dirty="0">
                <a:latin typeface="Arial" panose="020B0604020202020204" pitchFamily="34" charset="0"/>
                <a:ea typeface="楷体" panose="02010609060101010101" pitchFamily="49" charset="-122"/>
                <a:cs typeface="Arial" panose="020B0604020202020204" pitchFamily="34" charset="0"/>
              </a:rPr>
              <a:t>水解</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 </a:t>
            </a:r>
          </a:p>
        </p:txBody>
      </p:sp>
      <p:graphicFrame>
        <p:nvGraphicFramePr>
          <p:cNvPr id="489476" name="Object 4"/>
          <p:cNvGraphicFramePr>
            <a:graphicFrameLocks noChangeAspect="1"/>
          </p:cNvGraphicFramePr>
          <p:nvPr/>
        </p:nvGraphicFramePr>
        <p:xfrm>
          <a:off x="1116013" y="1341438"/>
          <a:ext cx="6408737" cy="2822575"/>
        </p:xfrm>
        <a:graphic>
          <a:graphicData uri="http://schemas.openxmlformats.org/presentationml/2006/ole">
            <mc:AlternateContent xmlns:mc="http://schemas.openxmlformats.org/markup-compatibility/2006">
              <mc:Choice xmlns:v="urn:schemas-microsoft-com:vml" Requires="v">
                <p:oleObj spid="_x0000_s42049" name="CS ChemDraw Drawing" r:id="rId3" imgW="6489700" imgH="2870200" progId="ChemDraw.Document.6.0">
                  <p:embed/>
                </p:oleObj>
              </mc:Choice>
              <mc:Fallback>
                <p:oleObj name="CS ChemDraw Drawing" r:id="rId3" imgW="6489700" imgH="2870200" progId="ChemDraw.Document.6.0">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341438"/>
                        <a:ext cx="6408737" cy="28225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89475"/>
                                        </p:tgtEl>
                                        <p:attrNameLst>
                                          <p:attrName>style.visibility</p:attrName>
                                        </p:attrNameLst>
                                      </p:cBhvr>
                                      <p:to>
                                        <p:strVal val="visible"/>
                                      </p:to>
                                    </p:set>
                                    <p:animEffect transition="in" filter="slide(fromBottom)">
                                      <p:cBhvr>
                                        <p:cTn id="7" dur="500"/>
                                        <p:tgtEl>
                                          <p:spTgt spid="489475"/>
                                        </p:tgtEl>
                                      </p:cBhvr>
                                    </p:animEffect>
                                  </p:childTnLst>
                                </p:cTn>
                              </p:par>
                              <p:par>
                                <p:cTn id="8" presetID="5" presetClass="entr" presetSubtype="10" fill="hold" nodeType="withEffect">
                                  <p:stCondLst>
                                    <p:cond delay="0"/>
                                  </p:stCondLst>
                                  <p:childTnLst>
                                    <p:set>
                                      <p:cBhvr>
                                        <p:cTn id="9" dur="1" fill="hold">
                                          <p:stCondLst>
                                            <p:cond delay="0"/>
                                          </p:stCondLst>
                                        </p:cTn>
                                        <p:tgtEl>
                                          <p:spTgt spid="489476"/>
                                        </p:tgtEl>
                                        <p:attrNameLst>
                                          <p:attrName>style.visibility</p:attrName>
                                        </p:attrNameLst>
                                      </p:cBhvr>
                                      <p:to>
                                        <p:strVal val="visible"/>
                                      </p:to>
                                    </p:set>
                                    <p:animEffect transition="in" filter="checkerboard(across)">
                                      <p:cBhvr>
                                        <p:cTn id="10" dur="500"/>
                                        <p:tgtEl>
                                          <p:spTgt spid="489476"/>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89474"/>
                                        </p:tgtEl>
                                        <p:attrNameLst>
                                          <p:attrName>style.visibility</p:attrName>
                                        </p:attrNameLst>
                                      </p:cBhvr>
                                      <p:to>
                                        <p:strVal val="visible"/>
                                      </p:to>
                                    </p:set>
                                    <p:animEffect transition="in" filter="slide(fromBottom)">
                                      <p:cBhvr>
                                        <p:cTn id="15" dur="500"/>
                                        <p:tgtEl>
                                          <p:spTgt spid="489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4" grpId="0" animBg="1"/>
      <p:bldP spid="48947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44A71B20-BACF-4877-946B-CEF6D1C705F2}" type="datetime11">
              <a:rPr lang="zh-CN" altLang="en-US" smtClean="0"/>
              <a:t>17:48:44</a:t>
            </a:fld>
            <a:endParaRPr lang="en-US" altLang="zh-CN"/>
          </a:p>
        </p:txBody>
      </p:sp>
      <p:sp>
        <p:nvSpPr>
          <p:cNvPr id="7" name="灯片编号占位符 3"/>
          <p:cNvSpPr>
            <a:spLocks noGrp="1"/>
          </p:cNvSpPr>
          <p:nvPr>
            <p:ph type="sldNum" sz="quarter" idx="12"/>
          </p:nvPr>
        </p:nvSpPr>
        <p:spPr/>
        <p:txBody>
          <a:bodyPr/>
          <a:lstStyle/>
          <a:p>
            <a:pPr>
              <a:defRPr/>
            </a:pPr>
            <a:fld id="{9E4437E6-1AD0-467C-9942-61F012C6ACED}" type="slidenum">
              <a:rPr lang="en-US" altLang="zh-CN"/>
              <a:t>52</a:t>
            </a:fld>
            <a:endParaRPr lang="en-US" altLang="zh-CN"/>
          </a:p>
        </p:txBody>
      </p:sp>
      <p:sp>
        <p:nvSpPr>
          <p:cNvPr id="490498" name="Rectangle 2"/>
          <p:cNvSpPr>
            <a:spLocks noChangeArrowheads="1"/>
          </p:cNvSpPr>
          <p:nvPr/>
        </p:nvSpPr>
        <p:spPr bwMode="auto">
          <a:xfrm>
            <a:off x="1187450" y="4437063"/>
            <a:ext cx="7272338" cy="1990725"/>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30000"/>
              </a:lnSpc>
              <a:spcBef>
                <a:spcPct val="0"/>
              </a:spcBef>
              <a:buFontTx/>
              <a:buNone/>
            </a:pP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特点：</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a. </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醇解产物是酯。 </a:t>
            </a:r>
          </a:p>
          <a:p>
            <a:pPr algn="just">
              <a:lnSpc>
                <a:spcPct val="130000"/>
              </a:lnSpc>
              <a:spcBef>
                <a:spcPct val="0"/>
              </a:spcBef>
              <a:buFontTx/>
              <a:buNone/>
            </a:pP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            </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b. </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反应活性：  酰卤　</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酸酐 </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酯 </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酰胺</a:t>
            </a:r>
          </a:p>
          <a:p>
            <a:pPr algn="just">
              <a:lnSpc>
                <a:spcPct val="130000"/>
              </a:lnSpc>
              <a:spcBef>
                <a:spcPct val="0"/>
              </a:spcBef>
              <a:buFontTx/>
              <a:buNone/>
            </a:pP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            </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c. </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酰氯和酸酐是活泼的酰基化剂。 </a:t>
            </a:r>
          </a:p>
          <a:p>
            <a:pPr algn="just">
              <a:lnSpc>
                <a:spcPct val="130000"/>
              </a:lnSpc>
              <a:spcBef>
                <a:spcPct val="0"/>
              </a:spcBef>
              <a:buFontTx/>
              <a:buNone/>
            </a:pP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            </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d. </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酯的醇解为酯交换。</a:t>
            </a:r>
          </a:p>
        </p:txBody>
      </p:sp>
      <p:sp>
        <p:nvSpPr>
          <p:cNvPr id="490499" name="Text Box 3"/>
          <p:cNvSpPr txBox="1">
            <a:spLocks noChangeArrowheads="1"/>
          </p:cNvSpPr>
          <p:nvPr/>
        </p:nvSpPr>
        <p:spPr bwMode="auto">
          <a:xfrm>
            <a:off x="457200" y="381000"/>
            <a:ext cx="188277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(2)</a:t>
            </a:r>
            <a:r>
              <a:rPr kumimoji="0" lang="zh-CN" altLang="en-US" sz="2400" dirty="0">
                <a:latin typeface="Arial" panose="020B0604020202020204" pitchFamily="34" charset="0"/>
                <a:ea typeface="楷体" panose="02010609060101010101" pitchFamily="49" charset="-122"/>
                <a:cs typeface="Arial" panose="020B0604020202020204" pitchFamily="34" charset="0"/>
              </a:rPr>
              <a:t> 醇解</a:t>
            </a:r>
          </a:p>
        </p:txBody>
      </p:sp>
      <p:graphicFrame>
        <p:nvGraphicFramePr>
          <p:cNvPr id="490500" name="Object 4"/>
          <p:cNvGraphicFramePr>
            <a:graphicFrameLocks noChangeAspect="1"/>
          </p:cNvGraphicFramePr>
          <p:nvPr/>
        </p:nvGraphicFramePr>
        <p:xfrm>
          <a:off x="684213" y="1268413"/>
          <a:ext cx="7200900" cy="2520950"/>
        </p:xfrm>
        <a:graphic>
          <a:graphicData uri="http://schemas.openxmlformats.org/presentationml/2006/ole">
            <mc:AlternateContent xmlns:mc="http://schemas.openxmlformats.org/markup-compatibility/2006">
              <mc:Choice xmlns:v="urn:schemas-microsoft-com:vml" Requires="v">
                <p:oleObj spid="_x0000_s43073" name="CS ChemDraw Drawing" r:id="rId3" imgW="8039100" imgH="2832100" progId="ChemDraw.Document.6.0">
                  <p:embed/>
                </p:oleObj>
              </mc:Choice>
              <mc:Fallback>
                <p:oleObj name="CS ChemDraw Drawing" r:id="rId3" imgW="8039100" imgH="2832100" progId="ChemDraw.Document.6.0">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268413"/>
                        <a:ext cx="7200900" cy="25209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90499"/>
                                        </p:tgtEl>
                                        <p:attrNameLst>
                                          <p:attrName>style.visibility</p:attrName>
                                        </p:attrNameLst>
                                      </p:cBhvr>
                                      <p:to>
                                        <p:strVal val="visible"/>
                                      </p:to>
                                    </p:set>
                                    <p:animEffect transition="in" filter="slide(fromBottom)">
                                      <p:cBhvr>
                                        <p:cTn id="7" dur="500"/>
                                        <p:tgtEl>
                                          <p:spTgt spid="490499"/>
                                        </p:tgtEl>
                                      </p:cBhvr>
                                    </p:animEffect>
                                  </p:childTnLst>
                                </p:cTn>
                              </p:par>
                              <p:par>
                                <p:cTn id="8" presetID="5" presetClass="entr" presetSubtype="10" fill="hold" nodeType="withEffect">
                                  <p:stCondLst>
                                    <p:cond delay="0"/>
                                  </p:stCondLst>
                                  <p:childTnLst>
                                    <p:set>
                                      <p:cBhvr>
                                        <p:cTn id="9" dur="1" fill="hold">
                                          <p:stCondLst>
                                            <p:cond delay="0"/>
                                          </p:stCondLst>
                                        </p:cTn>
                                        <p:tgtEl>
                                          <p:spTgt spid="490500"/>
                                        </p:tgtEl>
                                        <p:attrNameLst>
                                          <p:attrName>style.visibility</p:attrName>
                                        </p:attrNameLst>
                                      </p:cBhvr>
                                      <p:to>
                                        <p:strVal val="visible"/>
                                      </p:to>
                                    </p:set>
                                    <p:animEffect transition="in" filter="checkerboard(across)">
                                      <p:cBhvr>
                                        <p:cTn id="10" dur="500"/>
                                        <p:tgtEl>
                                          <p:spTgt spid="490500"/>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90498"/>
                                        </p:tgtEl>
                                        <p:attrNameLst>
                                          <p:attrName>style.visibility</p:attrName>
                                        </p:attrNameLst>
                                      </p:cBhvr>
                                      <p:to>
                                        <p:strVal val="visible"/>
                                      </p:to>
                                    </p:set>
                                    <p:animEffect transition="in" filter="slide(fromBottom)">
                                      <p:cBhvr>
                                        <p:cTn id="15" dur="500"/>
                                        <p:tgtEl>
                                          <p:spTgt spid="490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8" grpId="0" animBg="1"/>
      <p:bldP spid="49049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137B8CC1-625C-49BE-96E1-44E73AC10E9F}" type="datetime11">
              <a:rPr lang="zh-CN" altLang="en-US" smtClean="0"/>
              <a:t>17:48:44</a:t>
            </a:fld>
            <a:endParaRPr lang="en-US" altLang="zh-CN"/>
          </a:p>
        </p:txBody>
      </p:sp>
      <p:sp>
        <p:nvSpPr>
          <p:cNvPr id="7" name="灯片编号占位符 3"/>
          <p:cNvSpPr>
            <a:spLocks noGrp="1"/>
          </p:cNvSpPr>
          <p:nvPr>
            <p:ph type="sldNum" sz="quarter" idx="12"/>
          </p:nvPr>
        </p:nvSpPr>
        <p:spPr/>
        <p:txBody>
          <a:bodyPr/>
          <a:lstStyle/>
          <a:p>
            <a:pPr>
              <a:defRPr/>
            </a:pPr>
            <a:fld id="{D09E8645-1FEA-46FF-9DDF-F2AA98E1F740}" type="slidenum">
              <a:rPr lang="en-US" altLang="zh-CN"/>
              <a:t>53</a:t>
            </a:fld>
            <a:endParaRPr lang="en-US" altLang="zh-CN"/>
          </a:p>
        </p:txBody>
      </p:sp>
      <p:sp>
        <p:nvSpPr>
          <p:cNvPr id="491522" name="Text Box 2"/>
          <p:cNvSpPr txBox="1">
            <a:spLocks noChangeArrowheads="1"/>
          </p:cNvSpPr>
          <p:nvPr/>
        </p:nvSpPr>
        <p:spPr bwMode="auto">
          <a:xfrm>
            <a:off x="539750" y="3644900"/>
            <a:ext cx="792480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80000"/>
              </a:lnSpc>
              <a:spcBef>
                <a:spcPct val="50000"/>
              </a:spcBef>
              <a:buFontTx/>
              <a:buNone/>
            </a:pPr>
            <a:r>
              <a:rPr lang="en-US" altLang="zh-CN" sz="2400">
                <a:latin typeface="宋体" panose="02010600030101010101" pitchFamily="2" charset="-122"/>
                <a:ea typeface="宋体" panose="02010600030101010101" pitchFamily="2" charset="-122"/>
              </a:rPr>
              <a:t>    </a:t>
            </a:r>
            <a:r>
              <a:rPr lang="zh-CN" altLang="en-US" sz="2400">
                <a:latin typeface="楷体" panose="02010609060101010101" pitchFamily="49" charset="-122"/>
                <a:ea typeface="楷体" panose="02010609060101010101" pitchFamily="49" charset="-122"/>
                <a:cs typeface="Arial" panose="020B0604020202020204" pitchFamily="34" charset="0"/>
              </a:rPr>
              <a:t>酯与醇作用，仍生成酯，故又称为酯交换反应。该反</a:t>
            </a:r>
          </a:p>
          <a:p>
            <a:pPr eaLnBrk="1" hangingPunct="1">
              <a:lnSpc>
                <a:spcPct val="80000"/>
              </a:lnSpc>
              <a:spcBef>
                <a:spcPct val="50000"/>
              </a:spcBef>
              <a:buFontTx/>
              <a:buNone/>
            </a:pPr>
            <a:r>
              <a:rPr lang="zh-CN" altLang="en-US" sz="2400">
                <a:latin typeface="楷体" panose="02010609060101010101" pitchFamily="49" charset="-122"/>
                <a:ea typeface="楷体" panose="02010609060101010101" pitchFamily="49" charset="-122"/>
                <a:cs typeface="Arial" panose="020B0604020202020204" pitchFamily="34" charset="0"/>
              </a:rPr>
              <a:t>应可用于从低沸点酯制备高沸点酯。如：</a:t>
            </a:r>
          </a:p>
        </p:txBody>
      </p:sp>
      <p:graphicFrame>
        <p:nvGraphicFramePr>
          <p:cNvPr id="491523" name="Object 3"/>
          <p:cNvGraphicFramePr>
            <a:graphicFrameLocks noChangeAspect="1"/>
          </p:cNvGraphicFramePr>
          <p:nvPr/>
        </p:nvGraphicFramePr>
        <p:xfrm>
          <a:off x="1116013" y="1125538"/>
          <a:ext cx="6551612" cy="2233612"/>
        </p:xfrm>
        <a:graphic>
          <a:graphicData uri="http://schemas.openxmlformats.org/presentationml/2006/ole">
            <mc:AlternateContent xmlns:mc="http://schemas.openxmlformats.org/markup-compatibility/2006">
              <mc:Choice xmlns:v="urn:schemas-microsoft-com:vml" Requires="v">
                <p:oleObj spid="_x0000_s44153" name="CS ChemDraw Drawing" r:id="rId3" imgW="7035800" imgH="2400300" progId="ChemDraw.Document.6.0">
                  <p:embed/>
                </p:oleObj>
              </mc:Choice>
              <mc:Fallback>
                <p:oleObj name="CS ChemDraw Drawing" r:id="rId3" imgW="7035800" imgH="2400300" progId="ChemDraw.Document.6.0">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125538"/>
                        <a:ext cx="6551612" cy="223361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24" name="Object 4"/>
          <p:cNvGraphicFramePr>
            <a:graphicFrameLocks noChangeAspect="1"/>
          </p:cNvGraphicFramePr>
          <p:nvPr/>
        </p:nvGraphicFramePr>
        <p:xfrm>
          <a:off x="323850" y="4941888"/>
          <a:ext cx="8604250" cy="1108075"/>
        </p:xfrm>
        <a:graphic>
          <a:graphicData uri="http://schemas.openxmlformats.org/presentationml/2006/ole">
            <mc:AlternateContent xmlns:mc="http://schemas.openxmlformats.org/markup-compatibility/2006">
              <mc:Choice xmlns:v="urn:schemas-microsoft-com:vml" Requires="v">
                <p:oleObj spid="_x0000_s44154" name="CS ChemDraw Drawing" r:id="rId5" imgW="8877300" imgH="1155700" progId="ChemDraw.Document.6.0">
                  <p:embed/>
                </p:oleObj>
              </mc:Choice>
              <mc:Fallback>
                <p:oleObj name="CS ChemDraw Drawing" r:id="rId5" imgW="8877300" imgH="1155700" progId="ChemDraw.Document.6.0">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941888"/>
                        <a:ext cx="8604250" cy="11080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91523"/>
                                        </p:tgtEl>
                                        <p:attrNameLst>
                                          <p:attrName>style.visibility</p:attrName>
                                        </p:attrNameLst>
                                      </p:cBhvr>
                                      <p:to>
                                        <p:strVal val="visible"/>
                                      </p:to>
                                    </p:set>
                                    <p:animEffect transition="in" filter="slide(fromBottom)">
                                      <p:cBhvr>
                                        <p:cTn id="7" dur="500"/>
                                        <p:tgtEl>
                                          <p:spTgt spid="49152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91522"/>
                                        </p:tgtEl>
                                        <p:attrNameLst>
                                          <p:attrName>style.visibility</p:attrName>
                                        </p:attrNameLst>
                                      </p:cBhvr>
                                      <p:to>
                                        <p:strVal val="visible"/>
                                      </p:to>
                                    </p:set>
                                    <p:animEffect transition="in" filter="slide(fromBottom)">
                                      <p:cBhvr>
                                        <p:cTn id="12" dur="500"/>
                                        <p:tgtEl>
                                          <p:spTgt spid="491522"/>
                                        </p:tgtEl>
                                      </p:cBhvr>
                                    </p:animEffect>
                                  </p:childTnLst>
                                </p:cTn>
                              </p:par>
                              <p:par>
                                <p:cTn id="13" presetID="12" presetClass="entr" presetSubtype="4" fill="hold" nodeType="withEffect">
                                  <p:stCondLst>
                                    <p:cond delay="0"/>
                                  </p:stCondLst>
                                  <p:childTnLst>
                                    <p:set>
                                      <p:cBhvr>
                                        <p:cTn id="14" dur="1" fill="hold">
                                          <p:stCondLst>
                                            <p:cond delay="0"/>
                                          </p:stCondLst>
                                        </p:cTn>
                                        <p:tgtEl>
                                          <p:spTgt spid="491524"/>
                                        </p:tgtEl>
                                        <p:attrNameLst>
                                          <p:attrName>style.visibility</p:attrName>
                                        </p:attrNameLst>
                                      </p:cBhvr>
                                      <p:to>
                                        <p:strVal val="visible"/>
                                      </p:to>
                                    </p:set>
                                    <p:animEffect transition="in" filter="slide(fromBottom)">
                                      <p:cBhvr>
                                        <p:cTn id="15" dur="500"/>
                                        <p:tgtEl>
                                          <p:spTgt spid="491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C74F9EAE-C454-4FEC-9D90-2C4B6721CC10}" type="datetime11">
              <a:rPr lang="zh-CN" altLang="en-US" smtClean="0"/>
              <a:t>17:48:44</a:t>
            </a:fld>
            <a:endParaRPr lang="en-US" altLang="zh-CN"/>
          </a:p>
        </p:txBody>
      </p:sp>
      <p:sp>
        <p:nvSpPr>
          <p:cNvPr id="9" name="灯片编号占位符 3"/>
          <p:cNvSpPr>
            <a:spLocks noGrp="1"/>
          </p:cNvSpPr>
          <p:nvPr>
            <p:ph type="sldNum" sz="quarter" idx="12"/>
          </p:nvPr>
        </p:nvSpPr>
        <p:spPr/>
        <p:txBody>
          <a:bodyPr/>
          <a:lstStyle/>
          <a:p>
            <a:pPr>
              <a:defRPr/>
            </a:pPr>
            <a:fld id="{F985E5A7-A0F4-4E18-84E0-B7D661CABA51}" type="slidenum">
              <a:rPr lang="en-US" altLang="zh-CN"/>
              <a:t>54</a:t>
            </a:fld>
            <a:endParaRPr lang="en-US" altLang="zh-CN"/>
          </a:p>
        </p:txBody>
      </p:sp>
      <p:sp>
        <p:nvSpPr>
          <p:cNvPr id="492546" name="Rectangle 2"/>
          <p:cNvSpPr>
            <a:spLocks noChangeArrowheads="1"/>
          </p:cNvSpPr>
          <p:nvPr/>
        </p:nvSpPr>
        <p:spPr bwMode="auto">
          <a:xfrm>
            <a:off x="900113" y="5661025"/>
            <a:ext cx="6781800" cy="1041400"/>
          </a:xfrm>
          <a:prstGeom prst="rect">
            <a:avLst/>
          </a:prstGeom>
          <a:solidFill>
            <a:srgbClr val="66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30000"/>
              </a:lnSpc>
              <a:spcBef>
                <a:spcPct val="0"/>
              </a:spcBef>
              <a:buFontTx/>
              <a:buNone/>
            </a:pP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特点：</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a.  </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产物是酰胺。</a:t>
            </a:r>
          </a:p>
          <a:p>
            <a:pPr algn="just">
              <a:lnSpc>
                <a:spcPct val="130000"/>
              </a:lnSpc>
              <a:spcBef>
                <a:spcPct val="0"/>
              </a:spcBef>
              <a:buFontTx/>
              <a:buNone/>
            </a:pP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            </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b. </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反应活性</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  </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酰卤　</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酸酐 </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酯 </a:t>
            </a: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酰胺</a:t>
            </a:r>
          </a:p>
        </p:txBody>
      </p:sp>
      <p:sp>
        <p:nvSpPr>
          <p:cNvPr id="492547" name="Rectangle 3"/>
          <p:cNvSpPr>
            <a:spLocks noChangeArrowheads="1"/>
          </p:cNvSpPr>
          <p:nvPr/>
        </p:nvSpPr>
        <p:spPr bwMode="auto">
          <a:xfrm>
            <a:off x="611188" y="549275"/>
            <a:ext cx="1265090" cy="46166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(3)</a:t>
            </a:r>
            <a:r>
              <a:rPr kumimoji="0" lang="zh-CN" altLang="en-US" sz="2400" dirty="0">
                <a:latin typeface="Arial" panose="020B0604020202020204" pitchFamily="34" charset="0"/>
                <a:ea typeface="楷体" panose="02010609060101010101" pitchFamily="49" charset="-122"/>
                <a:cs typeface="Arial" panose="020B0604020202020204" pitchFamily="34" charset="0"/>
              </a:rPr>
              <a:t> 氨解</a:t>
            </a:r>
          </a:p>
        </p:txBody>
      </p:sp>
      <p:graphicFrame>
        <p:nvGraphicFramePr>
          <p:cNvPr id="492549" name="Object 5"/>
          <p:cNvGraphicFramePr>
            <a:graphicFrameLocks noChangeAspect="1"/>
          </p:cNvGraphicFramePr>
          <p:nvPr/>
        </p:nvGraphicFramePr>
        <p:xfrm>
          <a:off x="1258888" y="1484313"/>
          <a:ext cx="5834062" cy="2297112"/>
        </p:xfrm>
        <a:graphic>
          <a:graphicData uri="http://schemas.openxmlformats.org/presentationml/2006/ole">
            <mc:AlternateContent xmlns:mc="http://schemas.openxmlformats.org/markup-compatibility/2006">
              <mc:Choice xmlns:v="urn:schemas-microsoft-com:vml" Requires="v">
                <p:oleObj spid="_x0000_s45179" name="CS ChemDraw Drawing" r:id="rId3" imgW="7264400" imgH="2870200" progId="ChemDraw.Document.6.0">
                  <p:embed/>
                </p:oleObj>
              </mc:Choice>
              <mc:Fallback>
                <p:oleObj name="CS ChemDraw Drawing" r:id="rId3" imgW="7264400" imgH="2870200"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484313"/>
                        <a:ext cx="5834062" cy="229711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2550" name="Object 6"/>
          <p:cNvGraphicFramePr>
            <a:graphicFrameLocks noChangeAspect="1"/>
          </p:cNvGraphicFramePr>
          <p:nvPr/>
        </p:nvGraphicFramePr>
        <p:xfrm>
          <a:off x="1476375" y="3789363"/>
          <a:ext cx="5545138" cy="1860550"/>
        </p:xfrm>
        <a:graphic>
          <a:graphicData uri="http://schemas.openxmlformats.org/presentationml/2006/ole">
            <mc:AlternateContent xmlns:mc="http://schemas.openxmlformats.org/markup-compatibility/2006">
              <mc:Choice xmlns:v="urn:schemas-microsoft-com:vml" Requires="v">
                <p:oleObj spid="_x0000_s45180" name="CS ChemDraw Drawing" r:id="rId5" imgW="6731000" imgH="2273300" progId="ChemDraw.Document.6.0">
                  <p:embed/>
                </p:oleObj>
              </mc:Choice>
              <mc:Fallback>
                <p:oleObj name="CS ChemDraw Drawing" r:id="rId5" imgW="6731000" imgH="2273300" progId="ChemDraw.Document.6.0">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789363"/>
                        <a:ext cx="5545138" cy="18605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2551" name="Rectangle 7"/>
          <p:cNvSpPr>
            <a:spLocks noChangeArrowheads="1"/>
          </p:cNvSpPr>
          <p:nvPr/>
        </p:nvSpPr>
        <p:spPr bwMode="auto">
          <a:xfrm>
            <a:off x="2268538" y="1052513"/>
            <a:ext cx="363855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accent1"/>
              </a:buClr>
              <a:buSzPct val="65000"/>
              <a:buFont typeface="Wingdings" panose="05000000000000000000" pitchFamily="2" charset="2"/>
              <a:buNone/>
            </a:pPr>
            <a:r>
              <a:rPr kumimoji="0" lang="zh-CN" altLang="en-US" sz="2400">
                <a:latin typeface="Times New Roman" panose="02020603050405020304" pitchFamily="18" charset="0"/>
                <a:ea typeface="楷体" panose="02010609060101010101" pitchFamily="49" charset="-122"/>
                <a:cs typeface="Arial" panose="020B0604020202020204" pitchFamily="34" charset="0"/>
              </a:rPr>
              <a:t>氨解可使用氨或有机胺。</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92547"/>
                                        </p:tgtEl>
                                        <p:attrNameLst>
                                          <p:attrName>style.visibility</p:attrName>
                                        </p:attrNameLst>
                                      </p:cBhvr>
                                      <p:to>
                                        <p:strVal val="visible"/>
                                      </p:to>
                                    </p:set>
                                    <p:animEffect transition="in" filter="slide(fromBottom)">
                                      <p:cBhvr>
                                        <p:cTn id="7" dur="500"/>
                                        <p:tgtEl>
                                          <p:spTgt spid="49254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92551"/>
                                        </p:tgtEl>
                                        <p:attrNameLst>
                                          <p:attrName>style.visibility</p:attrName>
                                        </p:attrNameLst>
                                      </p:cBhvr>
                                      <p:to>
                                        <p:strVal val="visible"/>
                                      </p:to>
                                    </p:set>
                                    <p:animEffect transition="in" filter="slide(fromBottom)">
                                      <p:cBhvr>
                                        <p:cTn id="12" dur="500"/>
                                        <p:tgtEl>
                                          <p:spTgt spid="492551"/>
                                        </p:tgtEl>
                                      </p:cBhvr>
                                    </p:animEffect>
                                  </p:childTnLst>
                                </p:cTn>
                              </p:par>
                              <p:par>
                                <p:cTn id="13" presetID="12" presetClass="entr" presetSubtype="4" fill="hold" nodeType="withEffect">
                                  <p:stCondLst>
                                    <p:cond delay="0"/>
                                  </p:stCondLst>
                                  <p:childTnLst>
                                    <p:set>
                                      <p:cBhvr>
                                        <p:cTn id="14" dur="1" fill="hold">
                                          <p:stCondLst>
                                            <p:cond delay="0"/>
                                          </p:stCondLst>
                                        </p:cTn>
                                        <p:tgtEl>
                                          <p:spTgt spid="492549"/>
                                        </p:tgtEl>
                                        <p:attrNameLst>
                                          <p:attrName>style.visibility</p:attrName>
                                        </p:attrNameLst>
                                      </p:cBhvr>
                                      <p:to>
                                        <p:strVal val="visible"/>
                                      </p:to>
                                    </p:set>
                                    <p:animEffect transition="in" filter="slide(fromBottom)">
                                      <p:cBhvr>
                                        <p:cTn id="15" dur="500"/>
                                        <p:tgtEl>
                                          <p:spTgt spid="492549"/>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492550"/>
                                        </p:tgtEl>
                                        <p:attrNameLst>
                                          <p:attrName>style.visibility</p:attrName>
                                        </p:attrNameLst>
                                      </p:cBhvr>
                                      <p:to>
                                        <p:strVal val="visible"/>
                                      </p:to>
                                    </p:set>
                                    <p:animEffect transition="in" filter="slide(fromBottom)">
                                      <p:cBhvr>
                                        <p:cTn id="20" dur="500"/>
                                        <p:tgtEl>
                                          <p:spTgt spid="49255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92546"/>
                                        </p:tgtEl>
                                        <p:attrNameLst>
                                          <p:attrName>style.visibility</p:attrName>
                                        </p:attrNameLst>
                                      </p:cBhvr>
                                      <p:to>
                                        <p:strVal val="visible"/>
                                      </p:to>
                                    </p:set>
                                    <p:animEffect transition="in" filter="slide(fromBottom)">
                                      <p:cBhvr>
                                        <p:cTn id="25" dur="500"/>
                                        <p:tgtEl>
                                          <p:spTgt spid="492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6" grpId="0" animBg="1"/>
      <p:bldP spid="492547" grpId="0"/>
      <p:bldP spid="49255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5F826905-D7DA-40A2-81C8-D58AF235721C}" type="datetime11">
              <a:rPr lang="zh-CN" altLang="en-US" smtClean="0"/>
              <a:t>17:48:44</a:t>
            </a:fld>
            <a:endParaRPr lang="en-US" altLang="zh-CN"/>
          </a:p>
        </p:txBody>
      </p:sp>
      <p:sp>
        <p:nvSpPr>
          <p:cNvPr id="6" name="灯片编号占位符 3"/>
          <p:cNvSpPr>
            <a:spLocks noGrp="1"/>
          </p:cNvSpPr>
          <p:nvPr>
            <p:ph type="sldNum" sz="quarter" idx="12"/>
          </p:nvPr>
        </p:nvSpPr>
        <p:spPr/>
        <p:txBody>
          <a:bodyPr/>
          <a:lstStyle/>
          <a:p>
            <a:pPr>
              <a:defRPr/>
            </a:pPr>
            <a:fld id="{B48A1CFC-6DDE-4AFC-95BF-60C739EB1D2F}" type="slidenum">
              <a:rPr lang="en-US" altLang="zh-CN"/>
              <a:t>55</a:t>
            </a:fld>
            <a:endParaRPr lang="en-US" altLang="zh-CN"/>
          </a:p>
        </p:txBody>
      </p:sp>
      <p:graphicFrame>
        <p:nvGraphicFramePr>
          <p:cNvPr id="493570" name="Object 2"/>
          <p:cNvGraphicFramePr>
            <a:graphicFrameLocks noChangeAspect="1"/>
          </p:cNvGraphicFramePr>
          <p:nvPr/>
        </p:nvGraphicFramePr>
        <p:xfrm>
          <a:off x="1403350" y="764704"/>
          <a:ext cx="7216775" cy="5989637"/>
        </p:xfrm>
        <a:graphic>
          <a:graphicData uri="http://schemas.openxmlformats.org/presentationml/2006/ole">
            <mc:AlternateContent xmlns:mc="http://schemas.openxmlformats.org/markup-compatibility/2006">
              <mc:Choice xmlns:v="urn:schemas-microsoft-com:vml" Requires="v">
                <p:oleObj spid="_x0000_s46144" name="Document" r:id="rId3" imgW="3657600" imgH="3209925" progId="ChemWindow.Document">
                  <p:embed/>
                </p:oleObj>
              </mc:Choice>
              <mc:Fallback>
                <p:oleObj name="Document" r:id="rId3" imgW="3657600" imgH="3209925" progId="ChemWindow.Document">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764704"/>
                        <a:ext cx="7216775" cy="5989637"/>
                      </a:xfrm>
                      <a:prstGeom prst="rect">
                        <a:avLst/>
                      </a:prstGeom>
                      <a:solidFill>
                        <a:schemeClr val="bg1"/>
                      </a:solidFill>
                      <a:ln>
                        <a:noFill/>
                      </a:ln>
                      <a:effectLst/>
                      <a:extLst>
                        <a:ext uri="{91240B29-F687-4F45-9708-019B960494DF}">
                          <a14:hiddenLine xmlns:a14="http://schemas.microsoft.com/office/drawing/2010/main" w="9525">
                            <a:solidFill>
                              <a:srgbClr val="99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3571" name="Rectangle 3"/>
          <p:cNvSpPr>
            <a:spLocks noChangeArrowheads="1"/>
          </p:cNvSpPr>
          <p:nvPr/>
        </p:nvSpPr>
        <p:spPr bwMode="auto">
          <a:xfrm>
            <a:off x="304800" y="228600"/>
            <a:ext cx="324802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400">
                <a:solidFill>
                  <a:srgbClr val="FF0066"/>
                </a:solidFill>
                <a:latin typeface="Times New Roman" panose="02020603050405020304" pitchFamily="18" charset="0"/>
                <a:ea typeface="楷体" panose="02010609060101010101" pitchFamily="49" charset="-122"/>
                <a:cs typeface="Arial" panose="020B0604020202020204" pitchFamily="34" charset="0"/>
              </a:rPr>
              <a:t>羧酸衍生物的相互转化</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93571"/>
                                        </p:tgtEl>
                                        <p:attrNameLst>
                                          <p:attrName>style.visibility</p:attrName>
                                        </p:attrNameLst>
                                      </p:cBhvr>
                                      <p:to>
                                        <p:strVal val="visible"/>
                                      </p:to>
                                    </p:set>
                                    <p:animEffect transition="in" filter="slide(fromBottom)">
                                      <p:cBhvr>
                                        <p:cTn id="7" dur="500"/>
                                        <p:tgtEl>
                                          <p:spTgt spid="493571"/>
                                        </p:tgtEl>
                                      </p:cBhvr>
                                    </p:animEffect>
                                  </p:childTnLst>
                                </p:cTn>
                              </p:par>
                              <p:par>
                                <p:cTn id="8" presetID="12" presetClass="entr" presetSubtype="4" fill="hold" nodeType="withEffect">
                                  <p:stCondLst>
                                    <p:cond delay="0"/>
                                  </p:stCondLst>
                                  <p:childTnLst>
                                    <p:set>
                                      <p:cBhvr>
                                        <p:cTn id="9" dur="1" fill="hold">
                                          <p:stCondLst>
                                            <p:cond delay="0"/>
                                          </p:stCondLst>
                                        </p:cTn>
                                        <p:tgtEl>
                                          <p:spTgt spid="493570"/>
                                        </p:tgtEl>
                                        <p:attrNameLst>
                                          <p:attrName>style.visibility</p:attrName>
                                        </p:attrNameLst>
                                      </p:cBhvr>
                                      <p:to>
                                        <p:strVal val="visible"/>
                                      </p:to>
                                    </p:set>
                                    <p:animEffect transition="in" filter="slide(fromBottom)">
                                      <p:cBhvr>
                                        <p:cTn id="10" dur="500"/>
                                        <p:tgtEl>
                                          <p:spTgt spid="493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E8219BC5-A42A-4A09-9B58-3A3530F612B8}" type="datetime11">
              <a:rPr lang="zh-CN" altLang="en-US" smtClean="0"/>
              <a:t>17:48:44</a:t>
            </a:fld>
            <a:endParaRPr lang="en-US" altLang="zh-CN"/>
          </a:p>
        </p:txBody>
      </p:sp>
      <p:sp>
        <p:nvSpPr>
          <p:cNvPr id="11" name="灯片编号占位符 3"/>
          <p:cNvSpPr>
            <a:spLocks noGrp="1"/>
          </p:cNvSpPr>
          <p:nvPr>
            <p:ph type="sldNum" sz="quarter" idx="12"/>
          </p:nvPr>
        </p:nvSpPr>
        <p:spPr/>
        <p:txBody>
          <a:bodyPr/>
          <a:lstStyle/>
          <a:p>
            <a:pPr>
              <a:defRPr/>
            </a:pPr>
            <a:fld id="{57ADEAA5-9E35-4EF9-AA02-8630357CD54C}" type="slidenum">
              <a:rPr lang="en-US" altLang="zh-CN"/>
              <a:t>56</a:t>
            </a:fld>
            <a:endParaRPr lang="en-US" altLang="zh-CN"/>
          </a:p>
        </p:txBody>
      </p:sp>
      <p:sp>
        <p:nvSpPr>
          <p:cNvPr id="494594" name="Rectangle 2"/>
          <p:cNvSpPr>
            <a:spLocks noChangeArrowheads="1"/>
          </p:cNvSpPr>
          <p:nvPr/>
        </p:nvSpPr>
        <p:spPr bwMode="auto">
          <a:xfrm>
            <a:off x="304800" y="304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en-US" altLang="zh-CN" sz="2400">
                <a:latin typeface="宋体" panose="02010600030101010101" pitchFamily="2" charset="-122"/>
                <a:ea typeface="宋体" panose="02010600030101010101" pitchFamily="2" charset="-122"/>
              </a:rPr>
              <a:t> </a:t>
            </a:r>
            <a:r>
              <a:rPr kumimoji="0" lang="en-US" altLang="zh-CN" sz="2400">
                <a:latin typeface="Arial" panose="020B0604020202020204" pitchFamily="34" charset="0"/>
                <a:ea typeface="楷体" panose="02010609060101010101" pitchFamily="49" charset="-122"/>
                <a:cs typeface="Arial" panose="020B0604020202020204" pitchFamily="34" charset="0"/>
              </a:rPr>
              <a:t>2</a:t>
            </a:r>
            <a:r>
              <a:rPr kumimoji="0" lang="zh-CN" altLang="en-US" sz="2400">
                <a:latin typeface="Arial" panose="020B0604020202020204" pitchFamily="34" charset="0"/>
                <a:ea typeface="楷体" panose="02010609060101010101" pitchFamily="49" charset="-122"/>
                <a:cs typeface="Arial" panose="020B0604020202020204" pitchFamily="34" charset="0"/>
              </a:rPr>
              <a:t>、还原反应</a:t>
            </a:r>
          </a:p>
        </p:txBody>
      </p:sp>
      <p:sp>
        <p:nvSpPr>
          <p:cNvPr id="494595" name="Text Box 3"/>
          <p:cNvSpPr txBox="1">
            <a:spLocks noChangeArrowheads="1"/>
          </p:cNvSpPr>
          <p:nvPr/>
        </p:nvSpPr>
        <p:spPr bwMode="auto">
          <a:xfrm>
            <a:off x="228600" y="838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latin typeface="楷体" panose="02010609060101010101" pitchFamily="49" charset="-122"/>
                <a:ea typeface="楷体" panose="02010609060101010101" pitchFamily="49" charset="-122"/>
                <a:cs typeface="Arial" panose="020B0604020202020204" pitchFamily="34" charset="0"/>
              </a:rPr>
              <a:t> (1) LiAlH</a:t>
            </a:r>
            <a:r>
              <a:rPr lang="en-US" altLang="zh-CN" sz="2400" baseline="-25000" dirty="0">
                <a:latin typeface="楷体" panose="02010609060101010101" pitchFamily="49" charset="-122"/>
                <a:ea typeface="楷体" panose="02010609060101010101" pitchFamily="49" charset="-122"/>
                <a:cs typeface="Arial" panose="020B0604020202020204" pitchFamily="34" charset="0"/>
              </a:rPr>
              <a:t>4</a:t>
            </a:r>
            <a:r>
              <a:rPr lang="zh-CN" altLang="en-US" sz="2400" dirty="0">
                <a:latin typeface="楷体" panose="02010609060101010101" pitchFamily="49" charset="-122"/>
                <a:ea typeface="楷体" panose="02010609060101010101" pitchFamily="49" charset="-122"/>
                <a:cs typeface="Arial" panose="020B0604020202020204" pitchFamily="34" charset="0"/>
              </a:rPr>
              <a:t>还原</a:t>
            </a:r>
          </a:p>
        </p:txBody>
      </p:sp>
      <p:sp>
        <p:nvSpPr>
          <p:cNvPr id="494596" name="Text Box 4"/>
          <p:cNvSpPr txBox="1">
            <a:spLocks noChangeArrowheads="1"/>
          </p:cNvSpPr>
          <p:nvPr/>
        </p:nvSpPr>
        <p:spPr bwMode="auto">
          <a:xfrm>
            <a:off x="609600" y="1371600"/>
            <a:ext cx="82835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    </a:t>
            </a:r>
            <a:r>
              <a:rPr lang="zh-CN" altLang="en-US" sz="2400">
                <a:latin typeface="Arial" panose="020B0604020202020204" pitchFamily="34" charset="0"/>
                <a:ea typeface="楷体" panose="02010609060101010101" pitchFamily="49" charset="-122"/>
                <a:cs typeface="Arial" panose="020B0604020202020204" pitchFamily="34" charset="0"/>
              </a:rPr>
              <a:t>四种羧酸衍生物均可被</a:t>
            </a:r>
            <a:r>
              <a:rPr lang="en-US" altLang="zh-CN" sz="2400">
                <a:latin typeface="Arial" panose="020B0604020202020204" pitchFamily="34" charset="0"/>
                <a:ea typeface="楷体" panose="02010609060101010101" pitchFamily="49" charset="-122"/>
                <a:cs typeface="Arial" panose="020B0604020202020204" pitchFamily="34" charset="0"/>
              </a:rPr>
              <a:t>LiAlH</a:t>
            </a:r>
            <a:r>
              <a:rPr lang="en-US" altLang="zh-CN" sz="2400" baseline="-25000">
                <a:latin typeface="Arial" panose="020B0604020202020204" pitchFamily="34" charset="0"/>
                <a:ea typeface="楷体" panose="02010609060101010101" pitchFamily="49" charset="-122"/>
                <a:cs typeface="Arial" panose="020B0604020202020204" pitchFamily="34" charset="0"/>
              </a:rPr>
              <a:t>4</a:t>
            </a:r>
            <a:r>
              <a:rPr lang="zh-CN" altLang="en-US" sz="2400">
                <a:latin typeface="Arial" panose="020B0604020202020204" pitchFamily="34" charset="0"/>
                <a:ea typeface="楷体" panose="02010609060101010101" pitchFamily="49" charset="-122"/>
                <a:cs typeface="Arial" panose="020B0604020202020204" pitchFamily="34" charset="0"/>
              </a:rPr>
              <a:t>还原，其还原产物除酰胺还原得到相应的胺外，酰卤、酸酐和酯还原均得到相应的伯醇。</a:t>
            </a:r>
          </a:p>
        </p:txBody>
      </p:sp>
      <p:graphicFrame>
        <p:nvGraphicFramePr>
          <p:cNvPr id="494598" name="Object 6"/>
          <p:cNvGraphicFramePr>
            <a:graphicFrameLocks noChangeAspect="1"/>
          </p:cNvGraphicFramePr>
          <p:nvPr/>
        </p:nvGraphicFramePr>
        <p:xfrm>
          <a:off x="2339975" y="2349500"/>
          <a:ext cx="3960813" cy="746125"/>
        </p:xfrm>
        <a:graphic>
          <a:graphicData uri="http://schemas.openxmlformats.org/presentationml/2006/ole">
            <mc:AlternateContent xmlns:mc="http://schemas.openxmlformats.org/markup-compatibility/2006">
              <mc:Choice xmlns:v="urn:schemas-microsoft-com:vml" Requires="v">
                <p:oleObj spid="_x0000_s47345" name="CS ChemDraw Drawing" r:id="rId3" imgW="4203700" imgH="800100" progId="ChemDraw.Document.6.0">
                  <p:embed/>
                </p:oleObj>
              </mc:Choice>
              <mc:Fallback>
                <p:oleObj name="CS ChemDraw Drawing" r:id="rId3" imgW="4203700" imgH="800100"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349500"/>
                        <a:ext cx="3960813" cy="7461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4599" name="Object 7"/>
          <p:cNvGraphicFramePr>
            <a:graphicFrameLocks noChangeAspect="1"/>
          </p:cNvGraphicFramePr>
          <p:nvPr/>
        </p:nvGraphicFramePr>
        <p:xfrm>
          <a:off x="2268538" y="3068638"/>
          <a:ext cx="4248150" cy="1362075"/>
        </p:xfrm>
        <a:graphic>
          <a:graphicData uri="http://schemas.openxmlformats.org/presentationml/2006/ole">
            <mc:AlternateContent xmlns:mc="http://schemas.openxmlformats.org/markup-compatibility/2006">
              <mc:Choice xmlns:v="urn:schemas-microsoft-com:vml" Requires="v">
                <p:oleObj spid="_x0000_s47346" name="CS ChemDraw Drawing" r:id="rId5" imgW="4559300" imgH="1473200" progId="ChemDraw.Document.6.0">
                  <p:embed/>
                </p:oleObj>
              </mc:Choice>
              <mc:Fallback>
                <p:oleObj name="CS ChemDraw Drawing" r:id="rId5" imgW="4559300" imgH="1473200" progId="ChemDraw.Document.6.0">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3068638"/>
                        <a:ext cx="4248150" cy="13620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4600" name="Object 8"/>
          <p:cNvGraphicFramePr>
            <a:graphicFrameLocks noChangeAspect="1"/>
          </p:cNvGraphicFramePr>
          <p:nvPr/>
        </p:nvGraphicFramePr>
        <p:xfrm>
          <a:off x="1763713" y="4652963"/>
          <a:ext cx="6769100" cy="533400"/>
        </p:xfrm>
        <a:graphic>
          <a:graphicData uri="http://schemas.openxmlformats.org/presentationml/2006/ole">
            <mc:AlternateContent xmlns:mc="http://schemas.openxmlformats.org/markup-compatibility/2006">
              <mc:Choice xmlns:v="urn:schemas-microsoft-com:vml" Requires="v">
                <p:oleObj spid="_x0000_s47347" name="CS ChemDraw Drawing" r:id="rId7" imgW="7302500" imgH="584200" progId="ChemDraw.Document.6.0">
                  <p:embed/>
                </p:oleObj>
              </mc:Choice>
              <mc:Fallback>
                <p:oleObj name="CS ChemDraw Drawing" r:id="rId7" imgW="7302500" imgH="584200" progId="ChemDraw.Document.6.0">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4652963"/>
                        <a:ext cx="6769100" cy="5334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4601" name="Object 9"/>
          <p:cNvGraphicFramePr>
            <a:graphicFrameLocks noChangeAspect="1"/>
          </p:cNvGraphicFramePr>
          <p:nvPr/>
        </p:nvGraphicFramePr>
        <p:xfrm>
          <a:off x="2195513" y="5516563"/>
          <a:ext cx="4968875" cy="842962"/>
        </p:xfrm>
        <a:graphic>
          <a:graphicData uri="http://schemas.openxmlformats.org/presentationml/2006/ole">
            <mc:AlternateContent xmlns:mc="http://schemas.openxmlformats.org/markup-compatibility/2006">
              <mc:Choice xmlns:v="urn:schemas-microsoft-com:vml" Requires="v">
                <p:oleObj spid="_x0000_s47348" name="CS ChemDraw Drawing" r:id="rId9" imgW="5486400" imgH="939800" progId="ChemDraw.Document.6.0">
                  <p:embed/>
                </p:oleObj>
              </mc:Choice>
              <mc:Fallback>
                <p:oleObj name="CS ChemDraw Drawing" r:id="rId9" imgW="5486400" imgH="939800" progId="ChemDraw.Document.6.0">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5516563"/>
                        <a:ext cx="4968875" cy="84296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94594"/>
                                        </p:tgtEl>
                                        <p:attrNameLst>
                                          <p:attrName>style.visibility</p:attrName>
                                        </p:attrNameLst>
                                      </p:cBhvr>
                                      <p:to>
                                        <p:strVal val="visible"/>
                                      </p:to>
                                    </p:set>
                                    <p:animEffect transition="in" filter="slide(fromBottom)">
                                      <p:cBhvr>
                                        <p:cTn id="7" dur="500"/>
                                        <p:tgtEl>
                                          <p:spTgt spid="49459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94595"/>
                                        </p:tgtEl>
                                        <p:attrNameLst>
                                          <p:attrName>style.visibility</p:attrName>
                                        </p:attrNameLst>
                                      </p:cBhvr>
                                      <p:to>
                                        <p:strVal val="visible"/>
                                      </p:to>
                                    </p:set>
                                    <p:animEffect transition="in" filter="slide(fromBottom)">
                                      <p:cBhvr>
                                        <p:cTn id="12" dur="500"/>
                                        <p:tgtEl>
                                          <p:spTgt spid="49459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94596"/>
                                        </p:tgtEl>
                                        <p:attrNameLst>
                                          <p:attrName>style.visibility</p:attrName>
                                        </p:attrNameLst>
                                      </p:cBhvr>
                                      <p:to>
                                        <p:strVal val="visible"/>
                                      </p:to>
                                    </p:set>
                                    <p:animEffect transition="in" filter="slide(fromBottom)">
                                      <p:cBhvr>
                                        <p:cTn id="15" dur="500"/>
                                        <p:tgtEl>
                                          <p:spTgt spid="494596"/>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494598"/>
                                        </p:tgtEl>
                                        <p:attrNameLst>
                                          <p:attrName>style.visibility</p:attrName>
                                        </p:attrNameLst>
                                      </p:cBhvr>
                                      <p:to>
                                        <p:strVal val="visible"/>
                                      </p:to>
                                    </p:set>
                                    <p:animEffect transition="in" filter="slide(fromBottom)">
                                      <p:cBhvr>
                                        <p:cTn id="20" dur="500"/>
                                        <p:tgtEl>
                                          <p:spTgt spid="49459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94599"/>
                                        </p:tgtEl>
                                        <p:attrNameLst>
                                          <p:attrName>style.visibility</p:attrName>
                                        </p:attrNameLst>
                                      </p:cBhvr>
                                      <p:to>
                                        <p:strVal val="visible"/>
                                      </p:to>
                                    </p:set>
                                    <p:animEffect transition="in" filter="slide(fromBottom)">
                                      <p:cBhvr>
                                        <p:cTn id="25" dur="500"/>
                                        <p:tgtEl>
                                          <p:spTgt spid="494599"/>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494600"/>
                                        </p:tgtEl>
                                        <p:attrNameLst>
                                          <p:attrName>style.visibility</p:attrName>
                                        </p:attrNameLst>
                                      </p:cBhvr>
                                      <p:to>
                                        <p:strVal val="visible"/>
                                      </p:to>
                                    </p:set>
                                    <p:animEffect transition="in" filter="slide(fromBottom)">
                                      <p:cBhvr>
                                        <p:cTn id="30" dur="500"/>
                                        <p:tgtEl>
                                          <p:spTgt spid="494600"/>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494601"/>
                                        </p:tgtEl>
                                        <p:attrNameLst>
                                          <p:attrName>style.visibility</p:attrName>
                                        </p:attrNameLst>
                                      </p:cBhvr>
                                      <p:to>
                                        <p:strVal val="visible"/>
                                      </p:to>
                                    </p:set>
                                    <p:animEffect transition="in" filter="slide(fromBottom)">
                                      <p:cBhvr>
                                        <p:cTn id="35" dur="500"/>
                                        <p:tgtEl>
                                          <p:spTgt spid="494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4" grpId="0"/>
      <p:bldP spid="494595" grpId="0"/>
      <p:bldP spid="49459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98F85D19-8299-469A-8126-5D994D911A86}" type="datetime11">
              <a:rPr lang="zh-CN" altLang="en-US" smtClean="0"/>
              <a:t>17:48:44</a:t>
            </a:fld>
            <a:endParaRPr lang="en-US" altLang="zh-CN"/>
          </a:p>
        </p:txBody>
      </p:sp>
      <p:sp>
        <p:nvSpPr>
          <p:cNvPr id="12" name="灯片编号占位符 3"/>
          <p:cNvSpPr>
            <a:spLocks noGrp="1"/>
          </p:cNvSpPr>
          <p:nvPr>
            <p:ph type="sldNum" sz="quarter" idx="12"/>
          </p:nvPr>
        </p:nvSpPr>
        <p:spPr/>
        <p:txBody>
          <a:bodyPr/>
          <a:lstStyle/>
          <a:p>
            <a:pPr>
              <a:defRPr/>
            </a:pPr>
            <a:fld id="{23E65D75-E409-4034-B58B-D7C622220213}" type="slidenum">
              <a:rPr lang="en-US" altLang="zh-CN"/>
              <a:t>57</a:t>
            </a:fld>
            <a:endParaRPr lang="en-US" altLang="zh-CN"/>
          </a:p>
        </p:txBody>
      </p:sp>
      <p:sp>
        <p:nvSpPr>
          <p:cNvPr id="495618" name="Text Box 2"/>
          <p:cNvSpPr txBox="1">
            <a:spLocks noChangeArrowheads="1"/>
          </p:cNvSpPr>
          <p:nvPr/>
        </p:nvSpPr>
        <p:spPr bwMode="auto">
          <a:xfrm>
            <a:off x="468313" y="23241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2</a:t>
            </a:r>
            <a:r>
              <a:rPr lang="en-US" altLang="zh-CN" sz="2400" baseline="30000">
                <a:latin typeface="Arial" panose="020B0604020202020204" pitchFamily="34" charset="0"/>
                <a:ea typeface="楷体" panose="02010609060101010101" pitchFamily="49" charset="-122"/>
                <a:cs typeface="Arial" panose="020B0604020202020204" pitchFamily="34" charset="0"/>
              </a:rPr>
              <a:t>o  </a:t>
            </a:r>
            <a:r>
              <a:rPr lang="en-US" altLang="zh-CN" sz="2000">
                <a:latin typeface="Arial" panose="020B0604020202020204" pitchFamily="34" charset="0"/>
                <a:ea typeface="楷体" panose="02010609060101010101" pitchFamily="49" charset="-122"/>
                <a:cs typeface="Arial" panose="020B0604020202020204" pitchFamily="34" charset="0"/>
              </a:rPr>
              <a:t>Rosenmund</a:t>
            </a:r>
            <a:r>
              <a:rPr lang="zh-CN" altLang="en-US" sz="2400">
                <a:latin typeface="Arial" panose="020B0604020202020204" pitchFamily="34" charset="0"/>
                <a:ea typeface="楷体" panose="02010609060101010101" pitchFamily="49" charset="-122"/>
                <a:cs typeface="Arial" panose="020B0604020202020204" pitchFamily="34" charset="0"/>
              </a:rPr>
              <a:t>还原</a:t>
            </a:r>
          </a:p>
        </p:txBody>
      </p:sp>
      <p:sp>
        <p:nvSpPr>
          <p:cNvPr id="495619" name="Text Box 3"/>
          <p:cNvSpPr txBox="1">
            <a:spLocks noChangeArrowheads="1"/>
          </p:cNvSpPr>
          <p:nvPr/>
        </p:nvSpPr>
        <p:spPr bwMode="auto">
          <a:xfrm>
            <a:off x="539750" y="2708275"/>
            <a:ext cx="7772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solidFill>
                  <a:srgbClr val="008000"/>
                </a:solidFill>
                <a:latin typeface="宋体" panose="02010600030101010101" pitchFamily="2" charset="-122"/>
                <a:ea typeface="宋体" panose="02010600030101010101" pitchFamily="2" charset="-122"/>
              </a:rPr>
              <a:t>    </a:t>
            </a:r>
            <a:r>
              <a:rPr lang="zh-CN" altLang="en-US" sz="2400" dirty="0">
                <a:solidFill>
                  <a:srgbClr val="008000"/>
                </a:solidFill>
                <a:latin typeface="Arial" panose="020B0604020202020204" pitchFamily="34" charset="0"/>
                <a:ea typeface="楷体" panose="02010609060101010101" pitchFamily="49" charset="-122"/>
                <a:cs typeface="Arial" panose="020B0604020202020204" pitchFamily="34" charset="0"/>
              </a:rPr>
              <a:t>酰卤在</a:t>
            </a:r>
            <a:r>
              <a:rPr lang="en-US" altLang="zh-CN" sz="2000" dirty="0">
                <a:solidFill>
                  <a:srgbClr val="008000"/>
                </a:solidFill>
                <a:latin typeface="Arial" panose="020B0604020202020204" pitchFamily="34" charset="0"/>
                <a:ea typeface="楷体" panose="02010609060101010101" pitchFamily="49" charset="-122"/>
                <a:cs typeface="Arial" panose="020B0604020202020204" pitchFamily="34" charset="0"/>
              </a:rPr>
              <a:t>Pd/BaSO</a:t>
            </a:r>
            <a:r>
              <a:rPr lang="en-US" altLang="zh-CN" sz="2000" baseline="-25000" dirty="0">
                <a:solidFill>
                  <a:srgbClr val="008000"/>
                </a:solidFill>
                <a:latin typeface="Arial" panose="020B0604020202020204" pitchFamily="34" charset="0"/>
                <a:ea typeface="楷体" panose="02010609060101010101" pitchFamily="49" charset="-122"/>
                <a:cs typeface="Arial" panose="020B0604020202020204" pitchFamily="34" charset="0"/>
              </a:rPr>
              <a:t>4</a:t>
            </a:r>
            <a:r>
              <a:rPr lang="zh-CN" altLang="en-US" sz="2400" dirty="0">
                <a:solidFill>
                  <a:srgbClr val="008000"/>
                </a:solidFill>
                <a:latin typeface="Arial" panose="020B0604020202020204" pitchFamily="34" charset="0"/>
                <a:ea typeface="楷体" panose="02010609060101010101" pitchFamily="49" charset="-122"/>
                <a:cs typeface="Arial" panose="020B0604020202020204" pitchFamily="34" charset="0"/>
              </a:rPr>
              <a:t>催化剂存在下，进行常压加氢，可使酰卤还原成相应的醛，称为</a:t>
            </a:r>
            <a:r>
              <a:rPr lang="en-US" altLang="zh-CN" sz="2000" dirty="0" err="1">
                <a:solidFill>
                  <a:srgbClr val="008000"/>
                </a:solidFill>
                <a:latin typeface="Arial" panose="020B0604020202020204" pitchFamily="34" charset="0"/>
                <a:ea typeface="楷体" panose="02010609060101010101" pitchFamily="49" charset="-122"/>
                <a:cs typeface="Arial" panose="020B0604020202020204" pitchFamily="34" charset="0"/>
              </a:rPr>
              <a:t>Rosenmund</a:t>
            </a:r>
            <a:r>
              <a:rPr lang="zh-CN" altLang="en-US" sz="2400" dirty="0">
                <a:solidFill>
                  <a:srgbClr val="008000"/>
                </a:solidFill>
                <a:latin typeface="Arial" panose="020B0604020202020204" pitchFamily="34" charset="0"/>
                <a:ea typeface="楷体" panose="02010609060101010101" pitchFamily="49" charset="-122"/>
                <a:cs typeface="Arial" panose="020B0604020202020204" pitchFamily="34" charset="0"/>
              </a:rPr>
              <a:t>还原。</a:t>
            </a:r>
          </a:p>
        </p:txBody>
      </p:sp>
      <p:sp>
        <p:nvSpPr>
          <p:cNvPr id="495620" name="Text Box 4"/>
          <p:cNvSpPr txBox="1">
            <a:spLocks noChangeArrowheads="1"/>
          </p:cNvSpPr>
          <p:nvPr/>
        </p:nvSpPr>
        <p:spPr bwMode="auto">
          <a:xfrm>
            <a:off x="533400" y="5702300"/>
            <a:ext cx="81422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在反应中加入适量的喹啉</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–S</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或硫脲等作为“抑制剂”可降低催化剂的活性，以使反应停留在生成醛的阶段。</a:t>
            </a:r>
          </a:p>
        </p:txBody>
      </p:sp>
      <p:sp>
        <p:nvSpPr>
          <p:cNvPr id="495621" name="Rectangle 5"/>
          <p:cNvSpPr>
            <a:spLocks noChangeArrowheads="1"/>
          </p:cNvSpPr>
          <p:nvPr/>
        </p:nvSpPr>
        <p:spPr bwMode="auto">
          <a:xfrm>
            <a:off x="395288" y="188913"/>
            <a:ext cx="2743200" cy="45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(2)</a:t>
            </a:r>
            <a:r>
              <a:rPr kumimoji="0" lang="zh-CN" altLang="en-US" sz="2400">
                <a:latin typeface="Arial" panose="020B0604020202020204" pitchFamily="34" charset="0"/>
                <a:ea typeface="楷体" panose="02010609060101010101" pitchFamily="49" charset="-122"/>
                <a:cs typeface="Arial" panose="020B0604020202020204" pitchFamily="34" charset="0"/>
              </a:rPr>
              <a:t>、催化还原</a:t>
            </a:r>
          </a:p>
        </p:txBody>
      </p:sp>
      <p:graphicFrame>
        <p:nvGraphicFramePr>
          <p:cNvPr id="495623" name="Object 7"/>
          <p:cNvGraphicFramePr>
            <a:graphicFrameLocks noChangeAspect="1"/>
          </p:cNvGraphicFramePr>
          <p:nvPr/>
        </p:nvGraphicFramePr>
        <p:xfrm>
          <a:off x="1692275" y="1341438"/>
          <a:ext cx="5256213" cy="996950"/>
        </p:xfrm>
        <a:graphic>
          <a:graphicData uri="http://schemas.openxmlformats.org/presentationml/2006/ole">
            <mc:AlternateContent xmlns:mc="http://schemas.openxmlformats.org/markup-compatibility/2006">
              <mc:Choice xmlns:v="urn:schemas-microsoft-com:vml" Requires="v">
                <p:oleObj spid="_x0000_s48310" name="CS ChemDraw Drawing" r:id="rId3" imgW="5930900" imgH="1130300" progId="ChemDraw.Document.6.0">
                  <p:embed/>
                </p:oleObj>
              </mc:Choice>
              <mc:Fallback>
                <p:oleObj name="CS ChemDraw Drawing" r:id="rId3" imgW="5930900" imgH="1130300"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341438"/>
                        <a:ext cx="5256213" cy="9969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5624" name="Text Box 8"/>
          <p:cNvSpPr txBox="1">
            <a:spLocks noChangeArrowheads="1"/>
          </p:cNvSpPr>
          <p:nvPr/>
        </p:nvSpPr>
        <p:spPr bwMode="auto">
          <a:xfrm>
            <a:off x="468313" y="765175"/>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1</a:t>
            </a:r>
            <a:r>
              <a:rPr lang="en-US" altLang="zh-CN" sz="2400" baseline="30000">
                <a:latin typeface="Arial" panose="020B0604020202020204" pitchFamily="34" charset="0"/>
                <a:ea typeface="楷体" panose="02010609060101010101" pitchFamily="49" charset="-122"/>
                <a:cs typeface="Arial" panose="020B0604020202020204" pitchFamily="34" charset="0"/>
              </a:rPr>
              <a:t>o  </a:t>
            </a:r>
            <a:r>
              <a:rPr lang="zh-CN" altLang="en-US" sz="2400">
                <a:latin typeface="Arial" panose="020B0604020202020204" pitchFamily="34" charset="0"/>
                <a:ea typeface="楷体" panose="02010609060101010101" pitchFamily="49" charset="-122"/>
                <a:cs typeface="Arial" panose="020B0604020202020204" pitchFamily="34" charset="0"/>
              </a:rPr>
              <a:t>催化加氢</a:t>
            </a:r>
          </a:p>
        </p:txBody>
      </p:sp>
      <p:graphicFrame>
        <p:nvGraphicFramePr>
          <p:cNvPr id="495625" name="Object 9"/>
          <p:cNvGraphicFramePr>
            <a:graphicFrameLocks noChangeAspect="1"/>
          </p:cNvGraphicFramePr>
          <p:nvPr/>
        </p:nvGraphicFramePr>
        <p:xfrm>
          <a:off x="2124075" y="3500438"/>
          <a:ext cx="4752975" cy="990600"/>
        </p:xfrm>
        <a:graphic>
          <a:graphicData uri="http://schemas.openxmlformats.org/presentationml/2006/ole">
            <mc:AlternateContent xmlns:mc="http://schemas.openxmlformats.org/markup-compatibility/2006">
              <mc:Choice xmlns:v="urn:schemas-microsoft-com:vml" Requires="v">
                <p:oleObj spid="_x0000_s48311" name="CS ChemDraw Drawing" r:id="rId5" imgW="6172200" imgH="1295400" progId="ChemDraw.Document.6.0">
                  <p:embed/>
                </p:oleObj>
              </mc:Choice>
              <mc:Fallback>
                <p:oleObj name="CS ChemDraw Drawing" r:id="rId5" imgW="6172200" imgH="1295400" progId="ChemDraw.Document.6.0">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3500438"/>
                        <a:ext cx="4752975" cy="9906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5626" name="Object 10"/>
          <p:cNvGraphicFramePr>
            <a:graphicFrameLocks noChangeAspect="1"/>
          </p:cNvGraphicFramePr>
          <p:nvPr/>
        </p:nvGraphicFramePr>
        <p:xfrm>
          <a:off x="1835150" y="4868863"/>
          <a:ext cx="5759450" cy="639762"/>
        </p:xfrm>
        <a:graphic>
          <a:graphicData uri="http://schemas.openxmlformats.org/presentationml/2006/ole">
            <mc:AlternateContent xmlns:mc="http://schemas.openxmlformats.org/markup-compatibility/2006">
              <mc:Choice xmlns:v="urn:schemas-microsoft-com:vml" Requires="v">
                <p:oleObj spid="_x0000_s48312" name="CS ChemDraw Drawing" r:id="rId7" imgW="6997700" imgH="787400" progId="ChemDraw.Document.6.0">
                  <p:embed/>
                </p:oleObj>
              </mc:Choice>
              <mc:Fallback>
                <p:oleObj name="CS ChemDraw Drawing" r:id="rId7" imgW="6997700" imgH="787400" progId="ChemDraw.Document.6.0">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4868863"/>
                        <a:ext cx="5759450" cy="63976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95621"/>
                                        </p:tgtEl>
                                        <p:attrNameLst>
                                          <p:attrName>style.visibility</p:attrName>
                                        </p:attrNameLst>
                                      </p:cBhvr>
                                      <p:to>
                                        <p:strVal val="visible"/>
                                      </p:to>
                                    </p:set>
                                    <p:animEffect transition="in" filter="slide(fromBottom)">
                                      <p:cBhvr>
                                        <p:cTn id="7" dur="500"/>
                                        <p:tgtEl>
                                          <p:spTgt spid="49562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95624"/>
                                        </p:tgtEl>
                                        <p:attrNameLst>
                                          <p:attrName>style.visibility</p:attrName>
                                        </p:attrNameLst>
                                      </p:cBhvr>
                                      <p:to>
                                        <p:strVal val="visible"/>
                                      </p:to>
                                    </p:set>
                                    <p:animEffect transition="in" filter="slide(fromBottom)">
                                      <p:cBhvr>
                                        <p:cTn id="12" dur="500"/>
                                        <p:tgtEl>
                                          <p:spTgt spid="495624"/>
                                        </p:tgtEl>
                                      </p:cBhvr>
                                    </p:animEffect>
                                  </p:childTnLst>
                                </p:cTn>
                              </p:par>
                              <p:par>
                                <p:cTn id="13" presetID="12" presetClass="entr" presetSubtype="4" fill="hold" nodeType="withEffect">
                                  <p:stCondLst>
                                    <p:cond delay="0"/>
                                  </p:stCondLst>
                                  <p:childTnLst>
                                    <p:set>
                                      <p:cBhvr>
                                        <p:cTn id="14" dur="1" fill="hold">
                                          <p:stCondLst>
                                            <p:cond delay="0"/>
                                          </p:stCondLst>
                                        </p:cTn>
                                        <p:tgtEl>
                                          <p:spTgt spid="495623"/>
                                        </p:tgtEl>
                                        <p:attrNameLst>
                                          <p:attrName>style.visibility</p:attrName>
                                        </p:attrNameLst>
                                      </p:cBhvr>
                                      <p:to>
                                        <p:strVal val="visible"/>
                                      </p:to>
                                    </p:set>
                                    <p:animEffect transition="in" filter="slide(fromBottom)">
                                      <p:cBhvr>
                                        <p:cTn id="15" dur="500"/>
                                        <p:tgtEl>
                                          <p:spTgt spid="495623"/>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95618"/>
                                        </p:tgtEl>
                                        <p:attrNameLst>
                                          <p:attrName>style.visibility</p:attrName>
                                        </p:attrNameLst>
                                      </p:cBhvr>
                                      <p:to>
                                        <p:strVal val="visible"/>
                                      </p:to>
                                    </p:set>
                                    <p:animEffect transition="in" filter="slide(fromBottom)">
                                      <p:cBhvr>
                                        <p:cTn id="20" dur="500"/>
                                        <p:tgtEl>
                                          <p:spTgt spid="495618"/>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495619"/>
                                        </p:tgtEl>
                                        <p:attrNameLst>
                                          <p:attrName>style.visibility</p:attrName>
                                        </p:attrNameLst>
                                      </p:cBhvr>
                                      <p:to>
                                        <p:strVal val="visible"/>
                                      </p:to>
                                    </p:set>
                                    <p:animEffect transition="in" filter="slide(fromBottom)">
                                      <p:cBhvr>
                                        <p:cTn id="23" dur="500"/>
                                        <p:tgtEl>
                                          <p:spTgt spid="495619"/>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495625"/>
                                        </p:tgtEl>
                                        <p:attrNameLst>
                                          <p:attrName>style.visibility</p:attrName>
                                        </p:attrNameLst>
                                      </p:cBhvr>
                                      <p:to>
                                        <p:strVal val="visible"/>
                                      </p:to>
                                    </p:set>
                                    <p:animEffect transition="in" filter="slide(fromBottom)">
                                      <p:cBhvr>
                                        <p:cTn id="28" dur="500"/>
                                        <p:tgtEl>
                                          <p:spTgt spid="49562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495626"/>
                                        </p:tgtEl>
                                        <p:attrNameLst>
                                          <p:attrName>style.visibility</p:attrName>
                                        </p:attrNameLst>
                                      </p:cBhvr>
                                      <p:to>
                                        <p:strVal val="visible"/>
                                      </p:to>
                                    </p:set>
                                    <p:animEffect transition="in" filter="slide(fromBottom)">
                                      <p:cBhvr>
                                        <p:cTn id="33" dur="500"/>
                                        <p:tgtEl>
                                          <p:spTgt spid="495626"/>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495620"/>
                                        </p:tgtEl>
                                        <p:attrNameLst>
                                          <p:attrName>style.visibility</p:attrName>
                                        </p:attrNameLst>
                                      </p:cBhvr>
                                      <p:to>
                                        <p:strVal val="visible"/>
                                      </p:to>
                                    </p:set>
                                    <p:animEffect transition="in" filter="slide(fromBottom)">
                                      <p:cBhvr>
                                        <p:cTn id="38" dur="500"/>
                                        <p:tgtEl>
                                          <p:spTgt spid="495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8" grpId="0"/>
      <p:bldP spid="495619" grpId="0"/>
      <p:bldP spid="495620" grpId="0"/>
      <p:bldP spid="495621" grpId="0"/>
      <p:bldP spid="49562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D60B3926-C682-4D40-A4C6-25F7A7C03377}" type="datetime11">
              <a:rPr lang="zh-CN" altLang="en-US" smtClean="0"/>
              <a:t>17:48:44</a:t>
            </a:fld>
            <a:endParaRPr lang="en-US" altLang="zh-CN"/>
          </a:p>
        </p:txBody>
      </p:sp>
      <p:sp>
        <p:nvSpPr>
          <p:cNvPr id="132" name="灯片编号占位符 3"/>
          <p:cNvSpPr>
            <a:spLocks noGrp="1"/>
          </p:cNvSpPr>
          <p:nvPr>
            <p:ph type="sldNum" sz="quarter" idx="12"/>
          </p:nvPr>
        </p:nvSpPr>
        <p:spPr/>
        <p:txBody>
          <a:bodyPr/>
          <a:lstStyle/>
          <a:p>
            <a:pPr>
              <a:defRPr/>
            </a:pPr>
            <a:fld id="{1A5439E6-ED53-4673-8FF6-11804E69A8BB}" type="slidenum">
              <a:rPr lang="en-US" altLang="zh-CN"/>
              <a:t>58</a:t>
            </a:fld>
            <a:endParaRPr lang="en-US" altLang="zh-CN"/>
          </a:p>
        </p:txBody>
      </p:sp>
      <p:sp>
        <p:nvSpPr>
          <p:cNvPr id="496642" name="Text Box 2"/>
          <p:cNvSpPr txBox="1">
            <a:spLocks noChangeArrowheads="1"/>
          </p:cNvSpPr>
          <p:nvPr/>
        </p:nvSpPr>
        <p:spPr bwMode="auto">
          <a:xfrm>
            <a:off x="395288" y="333375"/>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(3)</a:t>
            </a:r>
            <a:r>
              <a:rPr lang="zh-CN" altLang="en-US" sz="2400">
                <a:latin typeface="Arial" panose="020B0604020202020204" pitchFamily="34" charset="0"/>
                <a:ea typeface="楷体" panose="02010609060101010101" pitchFamily="49" charset="-122"/>
                <a:cs typeface="Arial" panose="020B0604020202020204" pitchFamily="34" charset="0"/>
              </a:rPr>
              <a:t>、用金属钠</a:t>
            </a:r>
            <a:r>
              <a:rPr lang="en-US" altLang="zh-CN" sz="2400">
                <a:latin typeface="Arial" panose="020B0604020202020204" pitchFamily="34" charset="0"/>
                <a:ea typeface="楷体" panose="02010609060101010101" pitchFamily="49" charset="-122"/>
                <a:cs typeface="Arial" panose="020B0604020202020204" pitchFamily="34" charset="0"/>
              </a:rPr>
              <a:t>-</a:t>
            </a:r>
            <a:r>
              <a:rPr lang="zh-CN" altLang="en-US" sz="2400">
                <a:latin typeface="Arial" panose="020B0604020202020204" pitchFamily="34" charset="0"/>
                <a:ea typeface="楷体" panose="02010609060101010101" pitchFamily="49" charset="-122"/>
                <a:cs typeface="Arial" panose="020B0604020202020204" pitchFamily="34" charset="0"/>
              </a:rPr>
              <a:t>醇还原</a:t>
            </a:r>
          </a:p>
        </p:txBody>
      </p:sp>
      <p:sp>
        <p:nvSpPr>
          <p:cNvPr id="496643" name="Text Box 3"/>
          <p:cNvSpPr txBox="1">
            <a:spLocks noChangeArrowheads="1"/>
          </p:cNvSpPr>
          <p:nvPr/>
        </p:nvSpPr>
        <p:spPr bwMode="auto">
          <a:xfrm>
            <a:off x="827088" y="765175"/>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solidFill>
                  <a:srgbClr val="008000"/>
                </a:solidFill>
                <a:latin typeface="楷体" panose="02010609060101010101" pitchFamily="49" charset="-122"/>
                <a:ea typeface="楷体" panose="02010609060101010101" pitchFamily="49" charset="-122"/>
                <a:cs typeface="Arial" panose="020B0604020202020204" pitchFamily="34" charset="0"/>
              </a:rPr>
              <a:t>酯与金属钠在醇溶液中加热回流，可被还原成伯醇。</a:t>
            </a:r>
          </a:p>
        </p:txBody>
      </p:sp>
      <p:graphicFrame>
        <p:nvGraphicFramePr>
          <p:cNvPr id="496644" name="Object 4"/>
          <p:cNvGraphicFramePr>
            <a:graphicFrameLocks noChangeAspect="1"/>
          </p:cNvGraphicFramePr>
          <p:nvPr/>
        </p:nvGraphicFramePr>
        <p:xfrm>
          <a:off x="539750" y="1268413"/>
          <a:ext cx="8137525" cy="409575"/>
        </p:xfrm>
        <a:graphic>
          <a:graphicData uri="http://schemas.openxmlformats.org/presentationml/2006/ole">
            <mc:AlternateContent xmlns:mc="http://schemas.openxmlformats.org/markup-compatibility/2006">
              <mc:Choice xmlns:v="urn:schemas-microsoft-com:vml" Requires="v">
                <p:oleObj spid="_x0000_s49342" name="CS ChemDraw Drawing" r:id="rId3" imgW="8382000" imgH="431800" progId="ChemDraw.Document.6.0">
                  <p:embed/>
                </p:oleObj>
              </mc:Choice>
              <mc:Fallback>
                <p:oleObj name="CS ChemDraw Drawing" r:id="rId3" imgW="8382000" imgH="431800" progId="ChemDraw.Document.6.0">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268413"/>
                        <a:ext cx="8137525" cy="4095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6645" name="Rectangle 5"/>
          <p:cNvSpPr>
            <a:spLocks noChangeArrowheads="1"/>
          </p:cNvSpPr>
          <p:nvPr/>
        </p:nvSpPr>
        <p:spPr bwMode="auto">
          <a:xfrm>
            <a:off x="539750" y="1700213"/>
            <a:ext cx="7391400" cy="45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zh-CN" altLang="en-US" sz="2400">
                <a:solidFill>
                  <a:srgbClr val="000000"/>
                </a:solidFill>
                <a:latin typeface="Times New Roman" panose="02020603050405020304" pitchFamily="18" charset="0"/>
                <a:ea typeface="楷体" panose="02010609060101010101" pitchFamily="49" charset="-122"/>
                <a:cs typeface="Arial" panose="020B0604020202020204" pitchFamily="34" charset="0"/>
              </a:rPr>
              <a:t>各类含羰基化合物的还原产物和还原情况比较如下：</a:t>
            </a:r>
          </a:p>
        </p:txBody>
      </p:sp>
      <p:sp>
        <p:nvSpPr>
          <p:cNvPr id="496646" name="Rectangle 6"/>
          <p:cNvSpPr>
            <a:spLocks noChangeArrowheads="1"/>
          </p:cNvSpPr>
          <p:nvPr/>
        </p:nvSpPr>
        <p:spPr bwMode="auto">
          <a:xfrm>
            <a:off x="395288" y="6140450"/>
            <a:ext cx="8351837" cy="457200"/>
          </a:xfrm>
          <a:prstGeom prst="rect">
            <a:avLst/>
          </a:prstGeom>
          <a:noFill/>
          <a:ln>
            <a:noFill/>
          </a:ln>
          <a:effectLst/>
          <a:extLst>
            <a:ext uri="{909E8E84-426E-40DD-AFC4-6F175D3DCCD1}">
              <a14:hiddenFill xmlns:a14="http://schemas.microsoft.com/office/drawing/2010/main">
                <a:solidFill>
                  <a:srgbClr val="F7F7F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羧酸及其衍生物还原的顺序 </a:t>
            </a:r>
            <a:r>
              <a:rPr kumimoji="0"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a:t>
            </a:r>
            <a:r>
              <a:rPr kumimoji="0"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由易到难</a:t>
            </a:r>
            <a:r>
              <a:rPr kumimoji="0"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 </a:t>
            </a:r>
            <a:r>
              <a:rPr kumimoji="0"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酰氯 </a:t>
            </a:r>
            <a:r>
              <a:rPr kumimoji="0"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a:t>
            </a:r>
            <a:r>
              <a:rPr kumimoji="0"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酯 </a:t>
            </a:r>
            <a:r>
              <a:rPr kumimoji="0"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a:t>
            </a:r>
            <a:r>
              <a:rPr kumimoji="0"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羧酸</a:t>
            </a:r>
          </a:p>
        </p:txBody>
      </p:sp>
      <p:grpSp>
        <p:nvGrpSpPr>
          <p:cNvPr id="496647" name="Group 7"/>
          <p:cNvGrpSpPr/>
          <p:nvPr/>
        </p:nvGrpSpPr>
        <p:grpSpPr bwMode="auto">
          <a:xfrm>
            <a:off x="250825" y="2216150"/>
            <a:ext cx="8458200" cy="3733800"/>
            <a:chOff x="-3" y="-3"/>
            <a:chExt cx="3272" cy="3786"/>
          </a:xfrm>
        </p:grpSpPr>
        <p:grpSp>
          <p:nvGrpSpPr>
            <p:cNvPr id="49162" name="Group 8"/>
            <p:cNvGrpSpPr/>
            <p:nvPr/>
          </p:nvGrpSpPr>
          <p:grpSpPr bwMode="auto">
            <a:xfrm>
              <a:off x="0" y="0"/>
              <a:ext cx="3266" cy="3780"/>
              <a:chOff x="0" y="0"/>
              <a:chExt cx="3266" cy="3780"/>
            </a:xfrm>
          </p:grpSpPr>
          <p:grpSp>
            <p:nvGrpSpPr>
              <p:cNvPr id="49164" name="Group 9"/>
              <p:cNvGrpSpPr/>
              <p:nvPr/>
            </p:nvGrpSpPr>
            <p:grpSpPr bwMode="auto">
              <a:xfrm>
                <a:off x="0" y="0"/>
                <a:ext cx="520" cy="499"/>
                <a:chOff x="0" y="0"/>
                <a:chExt cx="520" cy="499"/>
              </a:xfrm>
            </p:grpSpPr>
            <p:sp>
              <p:nvSpPr>
                <p:cNvPr id="49282" name="Rectangle 10"/>
                <p:cNvSpPr>
                  <a:spLocks noChangeArrowheads="1"/>
                </p:cNvSpPr>
                <p:nvPr/>
              </p:nvSpPr>
              <p:spPr bwMode="auto">
                <a:xfrm>
                  <a:off x="43" y="0"/>
                  <a:ext cx="43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1800">
                      <a:latin typeface="Times New Roman" panose="02020603050405020304" pitchFamily="18" charset="0"/>
                      <a:ea typeface="宋体" panose="02010600030101010101" pitchFamily="2" charset="-122"/>
                    </a:rPr>
                    <a:t>名  称</a:t>
                  </a:r>
                </a:p>
              </p:txBody>
            </p:sp>
            <p:sp>
              <p:nvSpPr>
                <p:cNvPr id="49283" name="Rectangle 11"/>
                <p:cNvSpPr>
                  <a:spLocks noChangeArrowheads="1"/>
                </p:cNvSpPr>
                <p:nvPr/>
              </p:nvSpPr>
              <p:spPr bwMode="auto">
                <a:xfrm>
                  <a:off x="0" y="0"/>
                  <a:ext cx="520" cy="499"/>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65" name="Group 12"/>
              <p:cNvGrpSpPr/>
              <p:nvPr/>
            </p:nvGrpSpPr>
            <p:grpSpPr bwMode="auto">
              <a:xfrm>
                <a:off x="520" y="0"/>
                <a:ext cx="520" cy="499"/>
                <a:chOff x="520" y="0"/>
                <a:chExt cx="520" cy="499"/>
              </a:xfrm>
            </p:grpSpPr>
            <p:sp>
              <p:nvSpPr>
                <p:cNvPr id="49280" name="Rectangle 13"/>
                <p:cNvSpPr>
                  <a:spLocks noChangeArrowheads="1"/>
                </p:cNvSpPr>
                <p:nvPr/>
              </p:nvSpPr>
              <p:spPr bwMode="auto">
                <a:xfrm>
                  <a:off x="563" y="0"/>
                  <a:ext cx="43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1800">
                      <a:latin typeface="Times New Roman" panose="02020603050405020304" pitchFamily="18" charset="0"/>
                      <a:ea typeface="宋体" panose="02010600030101010101" pitchFamily="2" charset="-122"/>
                    </a:rPr>
                    <a:t>结  构</a:t>
                  </a:r>
                </a:p>
              </p:txBody>
            </p:sp>
            <p:sp>
              <p:nvSpPr>
                <p:cNvPr id="49281" name="Rectangle 14"/>
                <p:cNvSpPr>
                  <a:spLocks noChangeArrowheads="1"/>
                </p:cNvSpPr>
                <p:nvPr/>
              </p:nvSpPr>
              <p:spPr bwMode="auto">
                <a:xfrm>
                  <a:off x="520" y="0"/>
                  <a:ext cx="520" cy="499"/>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66" name="Group 15"/>
              <p:cNvGrpSpPr/>
              <p:nvPr/>
            </p:nvGrpSpPr>
            <p:grpSpPr bwMode="auto">
              <a:xfrm>
                <a:off x="1040" y="0"/>
                <a:ext cx="665" cy="499"/>
                <a:chOff x="1040" y="0"/>
                <a:chExt cx="665" cy="499"/>
              </a:xfrm>
            </p:grpSpPr>
            <p:sp>
              <p:nvSpPr>
                <p:cNvPr id="49278" name="Rectangle 16"/>
                <p:cNvSpPr>
                  <a:spLocks noChangeArrowheads="1"/>
                </p:cNvSpPr>
                <p:nvPr/>
              </p:nvSpPr>
              <p:spPr bwMode="auto">
                <a:xfrm>
                  <a:off x="1083" y="0"/>
                  <a:ext cx="579"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NaBH</a:t>
                  </a:r>
                  <a:r>
                    <a:rPr lang="en-US" altLang="zh-CN" sz="1800" baseline="-30000">
                      <a:latin typeface="Times New Roman" panose="02020603050405020304" pitchFamily="18" charset="0"/>
                      <a:ea typeface="宋体" panose="02010600030101010101" pitchFamily="2" charset="-122"/>
                    </a:rPr>
                    <a:t>4</a:t>
                  </a:r>
                  <a:r>
                    <a:rPr lang="en-US" altLang="zh-CN" sz="1800">
                      <a:latin typeface="Times New Roman" panose="02020603050405020304" pitchFamily="18" charset="0"/>
                      <a:ea typeface="宋体" panose="02010600030101010101" pitchFamily="2" charset="-122"/>
                    </a:rPr>
                    <a:t>/</a:t>
                  </a:r>
                  <a:r>
                    <a:rPr lang="zh-CN" altLang="en-US" sz="1800">
                      <a:latin typeface="Times New Roman" panose="02020603050405020304" pitchFamily="18" charset="0"/>
                      <a:ea typeface="宋体" panose="02010600030101010101" pitchFamily="2" charset="-122"/>
                    </a:rPr>
                    <a:t>乙醇</a:t>
                  </a:r>
                </a:p>
              </p:txBody>
            </p:sp>
            <p:sp>
              <p:nvSpPr>
                <p:cNvPr id="49279" name="Rectangle 17"/>
                <p:cNvSpPr>
                  <a:spLocks noChangeArrowheads="1"/>
                </p:cNvSpPr>
                <p:nvPr/>
              </p:nvSpPr>
              <p:spPr bwMode="auto">
                <a:xfrm>
                  <a:off x="1040" y="0"/>
                  <a:ext cx="665" cy="499"/>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67" name="Group 18"/>
              <p:cNvGrpSpPr/>
              <p:nvPr/>
            </p:nvGrpSpPr>
            <p:grpSpPr bwMode="auto">
              <a:xfrm>
                <a:off x="1705" y="0"/>
                <a:ext cx="665" cy="499"/>
                <a:chOff x="1705" y="0"/>
                <a:chExt cx="665" cy="499"/>
              </a:xfrm>
            </p:grpSpPr>
            <p:sp>
              <p:nvSpPr>
                <p:cNvPr id="49276" name="Rectangle 19"/>
                <p:cNvSpPr>
                  <a:spLocks noChangeArrowheads="1"/>
                </p:cNvSpPr>
                <p:nvPr/>
              </p:nvSpPr>
              <p:spPr bwMode="auto">
                <a:xfrm>
                  <a:off x="1748" y="0"/>
                  <a:ext cx="579"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LiAlH</a:t>
                  </a:r>
                  <a:r>
                    <a:rPr lang="en-US" altLang="zh-CN" sz="1800" baseline="-30000">
                      <a:latin typeface="Times New Roman" panose="02020603050405020304" pitchFamily="18" charset="0"/>
                      <a:ea typeface="宋体" panose="02010600030101010101" pitchFamily="2" charset="-122"/>
                    </a:rPr>
                    <a:t>4</a:t>
                  </a:r>
                  <a:r>
                    <a:rPr lang="en-US" altLang="zh-CN" sz="1800">
                      <a:latin typeface="Times New Roman" panose="02020603050405020304" pitchFamily="18" charset="0"/>
                      <a:ea typeface="宋体" panose="02010600030101010101" pitchFamily="2" charset="-122"/>
                    </a:rPr>
                    <a:t>/</a:t>
                  </a:r>
                  <a:r>
                    <a:rPr lang="zh-CN" altLang="en-US" sz="1800">
                      <a:latin typeface="Times New Roman" panose="02020603050405020304" pitchFamily="18" charset="0"/>
                      <a:ea typeface="宋体" panose="02010600030101010101" pitchFamily="2" charset="-122"/>
                    </a:rPr>
                    <a:t>乙醚 </a:t>
                  </a:r>
                </a:p>
              </p:txBody>
            </p:sp>
            <p:sp>
              <p:nvSpPr>
                <p:cNvPr id="49277" name="Rectangle 20"/>
                <p:cNvSpPr>
                  <a:spLocks noChangeArrowheads="1"/>
                </p:cNvSpPr>
                <p:nvPr/>
              </p:nvSpPr>
              <p:spPr bwMode="auto">
                <a:xfrm>
                  <a:off x="1705" y="0"/>
                  <a:ext cx="665" cy="499"/>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68" name="Group 21"/>
              <p:cNvGrpSpPr/>
              <p:nvPr/>
            </p:nvGrpSpPr>
            <p:grpSpPr bwMode="auto">
              <a:xfrm>
                <a:off x="2370" y="0"/>
                <a:ext cx="896" cy="499"/>
                <a:chOff x="2370" y="0"/>
                <a:chExt cx="896" cy="499"/>
              </a:xfrm>
            </p:grpSpPr>
            <p:sp>
              <p:nvSpPr>
                <p:cNvPr id="49274" name="Rectangle 22"/>
                <p:cNvSpPr>
                  <a:spLocks noChangeArrowheads="1"/>
                </p:cNvSpPr>
                <p:nvPr/>
              </p:nvSpPr>
              <p:spPr bwMode="auto">
                <a:xfrm>
                  <a:off x="2413" y="0"/>
                  <a:ext cx="810"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H</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a:t>
                  </a:r>
                  <a:r>
                    <a:rPr lang="zh-CN" altLang="en-US" sz="1800">
                      <a:latin typeface="Times New Roman" panose="02020603050405020304" pitchFamily="18" charset="0"/>
                      <a:ea typeface="宋体" panose="02010600030101010101" pitchFamily="2" charset="-122"/>
                    </a:rPr>
                    <a:t>催化</a:t>
                  </a:r>
                </a:p>
              </p:txBody>
            </p:sp>
            <p:sp>
              <p:nvSpPr>
                <p:cNvPr id="49275" name="Rectangle 23"/>
                <p:cNvSpPr>
                  <a:spLocks noChangeArrowheads="1"/>
                </p:cNvSpPr>
                <p:nvPr/>
              </p:nvSpPr>
              <p:spPr bwMode="auto">
                <a:xfrm>
                  <a:off x="2370" y="0"/>
                  <a:ext cx="896" cy="499"/>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69" name="Group 24"/>
              <p:cNvGrpSpPr/>
              <p:nvPr/>
            </p:nvGrpSpPr>
            <p:grpSpPr bwMode="auto">
              <a:xfrm>
                <a:off x="0" y="499"/>
                <a:ext cx="520" cy="518"/>
                <a:chOff x="0" y="499"/>
                <a:chExt cx="520" cy="518"/>
              </a:xfrm>
            </p:grpSpPr>
            <p:sp>
              <p:nvSpPr>
                <p:cNvPr id="49272" name="Rectangle 25"/>
                <p:cNvSpPr>
                  <a:spLocks noChangeArrowheads="1"/>
                </p:cNvSpPr>
                <p:nvPr/>
              </p:nvSpPr>
              <p:spPr bwMode="auto">
                <a:xfrm>
                  <a:off x="43" y="499"/>
                  <a:ext cx="43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1800">
                      <a:latin typeface="Times New Roman" panose="02020603050405020304" pitchFamily="18" charset="0"/>
                      <a:ea typeface="宋体" panose="02010600030101010101" pitchFamily="2" charset="-122"/>
                    </a:rPr>
                    <a:t>羧  酸</a:t>
                  </a:r>
                </a:p>
              </p:txBody>
            </p:sp>
            <p:sp>
              <p:nvSpPr>
                <p:cNvPr id="49273" name="Rectangle 26"/>
                <p:cNvSpPr>
                  <a:spLocks noChangeArrowheads="1"/>
                </p:cNvSpPr>
                <p:nvPr/>
              </p:nvSpPr>
              <p:spPr bwMode="auto">
                <a:xfrm>
                  <a:off x="0" y="499"/>
                  <a:ext cx="520"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70" name="Group 27"/>
              <p:cNvGrpSpPr/>
              <p:nvPr/>
            </p:nvGrpSpPr>
            <p:grpSpPr bwMode="auto">
              <a:xfrm>
                <a:off x="520" y="499"/>
                <a:ext cx="520" cy="518"/>
                <a:chOff x="520" y="499"/>
                <a:chExt cx="520" cy="518"/>
              </a:xfrm>
            </p:grpSpPr>
            <p:sp>
              <p:nvSpPr>
                <p:cNvPr id="49270" name="Rectangle 28"/>
                <p:cNvSpPr>
                  <a:spLocks noChangeArrowheads="1"/>
                </p:cNvSpPr>
                <p:nvPr/>
              </p:nvSpPr>
              <p:spPr bwMode="auto">
                <a:xfrm>
                  <a:off x="563" y="499"/>
                  <a:ext cx="43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RCOOH</a:t>
                  </a:r>
                </a:p>
              </p:txBody>
            </p:sp>
            <p:sp>
              <p:nvSpPr>
                <p:cNvPr id="49271" name="Rectangle 29"/>
                <p:cNvSpPr>
                  <a:spLocks noChangeArrowheads="1"/>
                </p:cNvSpPr>
                <p:nvPr/>
              </p:nvSpPr>
              <p:spPr bwMode="auto">
                <a:xfrm>
                  <a:off x="520" y="499"/>
                  <a:ext cx="520"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71" name="Group 30"/>
              <p:cNvGrpSpPr/>
              <p:nvPr/>
            </p:nvGrpSpPr>
            <p:grpSpPr bwMode="auto">
              <a:xfrm>
                <a:off x="1040" y="499"/>
                <a:ext cx="665" cy="518"/>
                <a:chOff x="1040" y="499"/>
                <a:chExt cx="665" cy="518"/>
              </a:xfrm>
            </p:grpSpPr>
            <p:sp>
              <p:nvSpPr>
                <p:cNvPr id="49268" name="Rectangle 31"/>
                <p:cNvSpPr>
                  <a:spLocks noChangeArrowheads="1"/>
                </p:cNvSpPr>
                <p:nvPr/>
              </p:nvSpPr>
              <p:spPr bwMode="auto">
                <a:xfrm>
                  <a:off x="1083" y="499"/>
                  <a:ext cx="57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a:t>
                  </a:r>
                </a:p>
              </p:txBody>
            </p:sp>
            <p:sp>
              <p:nvSpPr>
                <p:cNvPr id="49269" name="Rectangle 32"/>
                <p:cNvSpPr>
                  <a:spLocks noChangeArrowheads="1"/>
                </p:cNvSpPr>
                <p:nvPr/>
              </p:nvSpPr>
              <p:spPr bwMode="auto">
                <a:xfrm>
                  <a:off x="1040" y="499"/>
                  <a:ext cx="665"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72" name="Group 33"/>
              <p:cNvGrpSpPr/>
              <p:nvPr/>
            </p:nvGrpSpPr>
            <p:grpSpPr bwMode="auto">
              <a:xfrm>
                <a:off x="1705" y="499"/>
                <a:ext cx="665" cy="518"/>
                <a:chOff x="1705" y="499"/>
                <a:chExt cx="665" cy="518"/>
              </a:xfrm>
            </p:grpSpPr>
            <p:sp>
              <p:nvSpPr>
                <p:cNvPr id="49266" name="Rectangle 34"/>
                <p:cNvSpPr>
                  <a:spLocks noChangeArrowheads="1"/>
                </p:cNvSpPr>
                <p:nvPr/>
              </p:nvSpPr>
              <p:spPr bwMode="auto">
                <a:xfrm>
                  <a:off x="1748" y="499"/>
                  <a:ext cx="57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RCH</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OH</a:t>
                  </a:r>
                </a:p>
              </p:txBody>
            </p:sp>
            <p:sp>
              <p:nvSpPr>
                <p:cNvPr id="49267" name="Rectangle 35"/>
                <p:cNvSpPr>
                  <a:spLocks noChangeArrowheads="1"/>
                </p:cNvSpPr>
                <p:nvPr/>
              </p:nvSpPr>
              <p:spPr bwMode="auto">
                <a:xfrm>
                  <a:off x="1705" y="499"/>
                  <a:ext cx="665"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73" name="Group 36"/>
              <p:cNvGrpSpPr/>
              <p:nvPr/>
            </p:nvGrpSpPr>
            <p:grpSpPr bwMode="auto">
              <a:xfrm>
                <a:off x="2370" y="499"/>
                <a:ext cx="896" cy="518"/>
                <a:chOff x="2370" y="499"/>
                <a:chExt cx="896" cy="518"/>
              </a:xfrm>
            </p:grpSpPr>
            <p:sp>
              <p:nvSpPr>
                <p:cNvPr id="49264" name="Rectangle 37"/>
                <p:cNvSpPr>
                  <a:spLocks noChangeArrowheads="1"/>
                </p:cNvSpPr>
                <p:nvPr/>
              </p:nvSpPr>
              <p:spPr bwMode="auto">
                <a:xfrm>
                  <a:off x="2413" y="499"/>
                  <a:ext cx="81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a:t>
                  </a:r>
                </a:p>
              </p:txBody>
            </p:sp>
            <p:sp>
              <p:nvSpPr>
                <p:cNvPr id="49265" name="Rectangle 38"/>
                <p:cNvSpPr>
                  <a:spLocks noChangeArrowheads="1"/>
                </p:cNvSpPr>
                <p:nvPr/>
              </p:nvSpPr>
              <p:spPr bwMode="auto">
                <a:xfrm>
                  <a:off x="2370" y="499"/>
                  <a:ext cx="896"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74" name="Group 39"/>
              <p:cNvGrpSpPr/>
              <p:nvPr/>
            </p:nvGrpSpPr>
            <p:grpSpPr bwMode="auto">
              <a:xfrm>
                <a:off x="0" y="1017"/>
                <a:ext cx="520" cy="403"/>
                <a:chOff x="0" y="1017"/>
                <a:chExt cx="520" cy="403"/>
              </a:xfrm>
            </p:grpSpPr>
            <p:sp>
              <p:nvSpPr>
                <p:cNvPr id="49262" name="Rectangle 40"/>
                <p:cNvSpPr>
                  <a:spLocks noChangeArrowheads="1"/>
                </p:cNvSpPr>
                <p:nvPr/>
              </p:nvSpPr>
              <p:spPr bwMode="auto">
                <a:xfrm>
                  <a:off x="43" y="1017"/>
                  <a:ext cx="43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1800">
                      <a:latin typeface="Times New Roman" panose="02020603050405020304" pitchFamily="18" charset="0"/>
                      <a:ea typeface="宋体" panose="02010600030101010101" pitchFamily="2" charset="-122"/>
                    </a:rPr>
                    <a:t>酰  氯</a:t>
                  </a:r>
                </a:p>
              </p:txBody>
            </p:sp>
            <p:sp>
              <p:nvSpPr>
                <p:cNvPr id="49263" name="Rectangle 41"/>
                <p:cNvSpPr>
                  <a:spLocks noChangeArrowheads="1"/>
                </p:cNvSpPr>
                <p:nvPr/>
              </p:nvSpPr>
              <p:spPr bwMode="auto">
                <a:xfrm>
                  <a:off x="0" y="1017"/>
                  <a:ext cx="520"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75" name="Group 42"/>
              <p:cNvGrpSpPr/>
              <p:nvPr/>
            </p:nvGrpSpPr>
            <p:grpSpPr bwMode="auto">
              <a:xfrm>
                <a:off x="520" y="1017"/>
                <a:ext cx="520" cy="403"/>
                <a:chOff x="520" y="1017"/>
                <a:chExt cx="520" cy="403"/>
              </a:xfrm>
            </p:grpSpPr>
            <p:sp>
              <p:nvSpPr>
                <p:cNvPr id="49260" name="Rectangle 43"/>
                <p:cNvSpPr>
                  <a:spLocks noChangeArrowheads="1"/>
                </p:cNvSpPr>
                <p:nvPr/>
              </p:nvSpPr>
              <p:spPr bwMode="auto">
                <a:xfrm>
                  <a:off x="563" y="1017"/>
                  <a:ext cx="43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RCOCl</a:t>
                  </a:r>
                </a:p>
              </p:txBody>
            </p:sp>
            <p:sp>
              <p:nvSpPr>
                <p:cNvPr id="49261" name="Rectangle 44"/>
                <p:cNvSpPr>
                  <a:spLocks noChangeArrowheads="1"/>
                </p:cNvSpPr>
                <p:nvPr/>
              </p:nvSpPr>
              <p:spPr bwMode="auto">
                <a:xfrm>
                  <a:off x="520" y="1017"/>
                  <a:ext cx="520"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76" name="Group 45"/>
              <p:cNvGrpSpPr/>
              <p:nvPr/>
            </p:nvGrpSpPr>
            <p:grpSpPr bwMode="auto">
              <a:xfrm>
                <a:off x="1040" y="1017"/>
                <a:ext cx="665" cy="403"/>
                <a:chOff x="1040" y="1017"/>
                <a:chExt cx="665" cy="403"/>
              </a:xfrm>
            </p:grpSpPr>
            <p:sp>
              <p:nvSpPr>
                <p:cNvPr id="49258" name="Rectangle 46"/>
                <p:cNvSpPr>
                  <a:spLocks noChangeArrowheads="1"/>
                </p:cNvSpPr>
                <p:nvPr/>
              </p:nvSpPr>
              <p:spPr bwMode="auto">
                <a:xfrm>
                  <a:off x="1083" y="1017"/>
                  <a:ext cx="57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RCH</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OH</a:t>
                  </a:r>
                </a:p>
              </p:txBody>
            </p:sp>
            <p:sp>
              <p:nvSpPr>
                <p:cNvPr id="49259" name="Rectangle 47"/>
                <p:cNvSpPr>
                  <a:spLocks noChangeArrowheads="1"/>
                </p:cNvSpPr>
                <p:nvPr/>
              </p:nvSpPr>
              <p:spPr bwMode="auto">
                <a:xfrm>
                  <a:off x="1040" y="1017"/>
                  <a:ext cx="665"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77" name="Group 48"/>
              <p:cNvGrpSpPr/>
              <p:nvPr/>
            </p:nvGrpSpPr>
            <p:grpSpPr bwMode="auto">
              <a:xfrm>
                <a:off x="1705" y="1017"/>
                <a:ext cx="665" cy="403"/>
                <a:chOff x="1705" y="1017"/>
                <a:chExt cx="665" cy="403"/>
              </a:xfrm>
            </p:grpSpPr>
            <p:sp>
              <p:nvSpPr>
                <p:cNvPr id="49256" name="Rectangle 49"/>
                <p:cNvSpPr>
                  <a:spLocks noChangeArrowheads="1"/>
                </p:cNvSpPr>
                <p:nvPr/>
              </p:nvSpPr>
              <p:spPr bwMode="auto">
                <a:xfrm>
                  <a:off x="1748" y="1017"/>
                  <a:ext cx="57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RCH</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OH</a:t>
                  </a:r>
                </a:p>
              </p:txBody>
            </p:sp>
            <p:sp>
              <p:nvSpPr>
                <p:cNvPr id="49257" name="Rectangle 50"/>
                <p:cNvSpPr>
                  <a:spLocks noChangeArrowheads="1"/>
                </p:cNvSpPr>
                <p:nvPr/>
              </p:nvSpPr>
              <p:spPr bwMode="auto">
                <a:xfrm>
                  <a:off x="1705" y="1017"/>
                  <a:ext cx="665"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78" name="Group 51"/>
              <p:cNvGrpSpPr/>
              <p:nvPr/>
            </p:nvGrpSpPr>
            <p:grpSpPr bwMode="auto">
              <a:xfrm>
                <a:off x="2370" y="1017"/>
                <a:ext cx="896" cy="403"/>
                <a:chOff x="2370" y="1017"/>
                <a:chExt cx="896" cy="403"/>
              </a:xfrm>
            </p:grpSpPr>
            <p:sp>
              <p:nvSpPr>
                <p:cNvPr id="49254" name="Rectangle 52"/>
                <p:cNvSpPr>
                  <a:spLocks noChangeArrowheads="1"/>
                </p:cNvSpPr>
                <p:nvPr/>
              </p:nvSpPr>
              <p:spPr bwMode="auto">
                <a:xfrm>
                  <a:off x="2413" y="1017"/>
                  <a:ext cx="81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RCH</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OH</a:t>
                  </a:r>
                </a:p>
              </p:txBody>
            </p:sp>
            <p:sp>
              <p:nvSpPr>
                <p:cNvPr id="49255" name="Rectangle 53"/>
                <p:cNvSpPr>
                  <a:spLocks noChangeArrowheads="1"/>
                </p:cNvSpPr>
                <p:nvPr/>
              </p:nvSpPr>
              <p:spPr bwMode="auto">
                <a:xfrm>
                  <a:off x="2370" y="1017"/>
                  <a:ext cx="89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79" name="Group 54"/>
              <p:cNvGrpSpPr/>
              <p:nvPr/>
            </p:nvGrpSpPr>
            <p:grpSpPr bwMode="auto">
              <a:xfrm>
                <a:off x="0" y="1420"/>
                <a:ext cx="520" cy="518"/>
                <a:chOff x="0" y="1420"/>
                <a:chExt cx="520" cy="518"/>
              </a:xfrm>
            </p:grpSpPr>
            <p:sp>
              <p:nvSpPr>
                <p:cNvPr id="49252" name="Rectangle 55"/>
                <p:cNvSpPr>
                  <a:spLocks noChangeArrowheads="1"/>
                </p:cNvSpPr>
                <p:nvPr/>
              </p:nvSpPr>
              <p:spPr bwMode="auto">
                <a:xfrm>
                  <a:off x="43" y="1420"/>
                  <a:ext cx="43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1800">
                      <a:latin typeface="Times New Roman" panose="02020603050405020304" pitchFamily="18" charset="0"/>
                      <a:ea typeface="宋体" panose="02010600030101010101" pitchFamily="2" charset="-122"/>
                    </a:rPr>
                    <a:t>酯</a:t>
                  </a:r>
                </a:p>
              </p:txBody>
            </p:sp>
            <p:sp>
              <p:nvSpPr>
                <p:cNvPr id="49253" name="Rectangle 56"/>
                <p:cNvSpPr>
                  <a:spLocks noChangeArrowheads="1"/>
                </p:cNvSpPr>
                <p:nvPr/>
              </p:nvSpPr>
              <p:spPr bwMode="auto">
                <a:xfrm>
                  <a:off x="0" y="1420"/>
                  <a:ext cx="520"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80" name="Group 57"/>
              <p:cNvGrpSpPr/>
              <p:nvPr/>
            </p:nvGrpSpPr>
            <p:grpSpPr bwMode="auto">
              <a:xfrm>
                <a:off x="520" y="1420"/>
                <a:ext cx="520" cy="518"/>
                <a:chOff x="520" y="1420"/>
                <a:chExt cx="520" cy="518"/>
              </a:xfrm>
            </p:grpSpPr>
            <p:sp>
              <p:nvSpPr>
                <p:cNvPr id="49250" name="Rectangle 58"/>
                <p:cNvSpPr>
                  <a:spLocks noChangeArrowheads="1"/>
                </p:cNvSpPr>
                <p:nvPr/>
              </p:nvSpPr>
              <p:spPr bwMode="auto">
                <a:xfrm>
                  <a:off x="563" y="1420"/>
                  <a:ext cx="43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RCOOR’</a:t>
                  </a:r>
                </a:p>
              </p:txBody>
            </p:sp>
            <p:sp>
              <p:nvSpPr>
                <p:cNvPr id="49251" name="Rectangle 59"/>
                <p:cNvSpPr>
                  <a:spLocks noChangeArrowheads="1"/>
                </p:cNvSpPr>
                <p:nvPr/>
              </p:nvSpPr>
              <p:spPr bwMode="auto">
                <a:xfrm>
                  <a:off x="520" y="1420"/>
                  <a:ext cx="520"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81" name="Group 60"/>
              <p:cNvGrpSpPr/>
              <p:nvPr/>
            </p:nvGrpSpPr>
            <p:grpSpPr bwMode="auto">
              <a:xfrm>
                <a:off x="1040" y="1420"/>
                <a:ext cx="665" cy="518"/>
                <a:chOff x="1040" y="1420"/>
                <a:chExt cx="665" cy="518"/>
              </a:xfrm>
            </p:grpSpPr>
            <p:sp>
              <p:nvSpPr>
                <p:cNvPr id="49248" name="Rectangle 61"/>
                <p:cNvSpPr>
                  <a:spLocks noChangeArrowheads="1"/>
                </p:cNvSpPr>
                <p:nvPr/>
              </p:nvSpPr>
              <p:spPr bwMode="auto">
                <a:xfrm>
                  <a:off x="1083" y="1420"/>
                  <a:ext cx="57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a:t>
                  </a:r>
                </a:p>
              </p:txBody>
            </p:sp>
            <p:sp>
              <p:nvSpPr>
                <p:cNvPr id="49249" name="Rectangle 62"/>
                <p:cNvSpPr>
                  <a:spLocks noChangeArrowheads="1"/>
                </p:cNvSpPr>
                <p:nvPr/>
              </p:nvSpPr>
              <p:spPr bwMode="auto">
                <a:xfrm>
                  <a:off x="1040" y="1420"/>
                  <a:ext cx="665"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82" name="Group 63"/>
              <p:cNvGrpSpPr/>
              <p:nvPr/>
            </p:nvGrpSpPr>
            <p:grpSpPr bwMode="auto">
              <a:xfrm>
                <a:off x="1705" y="1420"/>
                <a:ext cx="665" cy="518"/>
                <a:chOff x="1705" y="1420"/>
                <a:chExt cx="665" cy="518"/>
              </a:xfrm>
            </p:grpSpPr>
            <p:sp>
              <p:nvSpPr>
                <p:cNvPr id="49246" name="Rectangle 64"/>
                <p:cNvSpPr>
                  <a:spLocks noChangeArrowheads="1"/>
                </p:cNvSpPr>
                <p:nvPr/>
              </p:nvSpPr>
              <p:spPr bwMode="auto">
                <a:xfrm>
                  <a:off x="1748" y="1420"/>
                  <a:ext cx="57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RCH</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OH,</a:t>
                  </a:r>
                </a:p>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R’OH</a:t>
                  </a:r>
                </a:p>
              </p:txBody>
            </p:sp>
            <p:sp>
              <p:nvSpPr>
                <p:cNvPr id="49247" name="Rectangle 65"/>
                <p:cNvSpPr>
                  <a:spLocks noChangeArrowheads="1"/>
                </p:cNvSpPr>
                <p:nvPr/>
              </p:nvSpPr>
              <p:spPr bwMode="auto">
                <a:xfrm>
                  <a:off x="1705" y="1420"/>
                  <a:ext cx="665"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83" name="Group 66"/>
              <p:cNvGrpSpPr/>
              <p:nvPr/>
            </p:nvGrpSpPr>
            <p:grpSpPr bwMode="auto">
              <a:xfrm>
                <a:off x="2370" y="1420"/>
                <a:ext cx="896" cy="518"/>
                <a:chOff x="2370" y="1420"/>
                <a:chExt cx="896" cy="518"/>
              </a:xfrm>
            </p:grpSpPr>
            <p:sp>
              <p:nvSpPr>
                <p:cNvPr id="49244" name="Rectangle 67"/>
                <p:cNvSpPr>
                  <a:spLocks noChangeArrowheads="1"/>
                </p:cNvSpPr>
                <p:nvPr/>
              </p:nvSpPr>
              <p:spPr bwMode="auto">
                <a:xfrm>
                  <a:off x="2413" y="1420"/>
                  <a:ext cx="81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RCH</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OH, R’OH</a:t>
                  </a:r>
                </a:p>
              </p:txBody>
            </p:sp>
            <p:sp>
              <p:nvSpPr>
                <p:cNvPr id="49245" name="Rectangle 68"/>
                <p:cNvSpPr>
                  <a:spLocks noChangeArrowheads="1"/>
                </p:cNvSpPr>
                <p:nvPr/>
              </p:nvSpPr>
              <p:spPr bwMode="auto">
                <a:xfrm>
                  <a:off x="2370" y="1420"/>
                  <a:ext cx="896"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84" name="Group 69"/>
              <p:cNvGrpSpPr/>
              <p:nvPr/>
            </p:nvGrpSpPr>
            <p:grpSpPr bwMode="auto">
              <a:xfrm>
                <a:off x="0" y="1938"/>
                <a:ext cx="520" cy="518"/>
                <a:chOff x="0" y="1938"/>
                <a:chExt cx="520" cy="518"/>
              </a:xfrm>
            </p:grpSpPr>
            <p:sp>
              <p:nvSpPr>
                <p:cNvPr id="49242" name="Rectangle 70"/>
                <p:cNvSpPr>
                  <a:spLocks noChangeArrowheads="1"/>
                </p:cNvSpPr>
                <p:nvPr/>
              </p:nvSpPr>
              <p:spPr bwMode="auto">
                <a:xfrm>
                  <a:off x="43" y="1938"/>
                  <a:ext cx="43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1800">
                      <a:latin typeface="Times New Roman" panose="02020603050405020304" pitchFamily="18" charset="0"/>
                      <a:ea typeface="宋体" panose="02010600030101010101" pitchFamily="2" charset="-122"/>
                    </a:rPr>
                    <a:t>酰  胺</a:t>
                  </a:r>
                </a:p>
              </p:txBody>
            </p:sp>
            <p:sp>
              <p:nvSpPr>
                <p:cNvPr id="49243" name="Rectangle 71"/>
                <p:cNvSpPr>
                  <a:spLocks noChangeArrowheads="1"/>
                </p:cNvSpPr>
                <p:nvPr/>
              </p:nvSpPr>
              <p:spPr bwMode="auto">
                <a:xfrm>
                  <a:off x="0" y="1938"/>
                  <a:ext cx="520"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85" name="Group 72"/>
              <p:cNvGrpSpPr/>
              <p:nvPr/>
            </p:nvGrpSpPr>
            <p:grpSpPr bwMode="auto">
              <a:xfrm>
                <a:off x="520" y="1938"/>
                <a:ext cx="520" cy="518"/>
                <a:chOff x="520" y="1938"/>
                <a:chExt cx="520" cy="518"/>
              </a:xfrm>
            </p:grpSpPr>
            <p:sp>
              <p:nvSpPr>
                <p:cNvPr id="49240" name="Rectangle 73"/>
                <p:cNvSpPr>
                  <a:spLocks noChangeArrowheads="1"/>
                </p:cNvSpPr>
                <p:nvPr/>
              </p:nvSpPr>
              <p:spPr bwMode="auto">
                <a:xfrm>
                  <a:off x="563" y="1938"/>
                  <a:ext cx="43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RCONH</a:t>
                  </a:r>
                  <a:r>
                    <a:rPr lang="en-US" altLang="zh-CN" sz="1800" baseline="-30000">
                      <a:latin typeface="Times New Roman" panose="02020603050405020304" pitchFamily="18" charset="0"/>
                      <a:ea typeface="宋体" panose="02010600030101010101" pitchFamily="2" charset="-122"/>
                    </a:rPr>
                    <a:t>2</a:t>
                  </a:r>
                  <a:endParaRPr lang="en-US" altLang="zh-CN" sz="1800">
                    <a:latin typeface="Times New Roman" panose="02020603050405020304" pitchFamily="18" charset="0"/>
                    <a:ea typeface="宋体" panose="02010600030101010101" pitchFamily="2" charset="-122"/>
                  </a:endParaRPr>
                </a:p>
              </p:txBody>
            </p:sp>
            <p:sp>
              <p:nvSpPr>
                <p:cNvPr id="49241" name="Rectangle 74"/>
                <p:cNvSpPr>
                  <a:spLocks noChangeArrowheads="1"/>
                </p:cNvSpPr>
                <p:nvPr/>
              </p:nvSpPr>
              <p:spPr bwMode="auto">
                <a:xfrm>
                  <a:off x="520" y="1938"/>
                  <a:ext cx="520"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86" name="Group 75"/>
              <p:cNvGrpSpPr/>
              <p:nvPr/>
            </p:nvGrpSpPr>
            <p:grpSpPr bwMode="auto">
              <a:xfrm>
                <a:off x="1040" y="1938"/>
                <a:ext cx="665" cy="518"/>
                <a:chOff x="1040" y="1938"/>
                <a:chExt cx="665" cy="518"/>
              </a:xfrm>
            </p:grpSpPr>
            <p:sp>
              <p:nvSpPr>
                <p:cNvPr id="49238" name="Rectangle 76"/>
                <p:cNvSpPr>
                  <a:spLocks noChangeArrowheads="1"/>
                </p:cNvSpPr>
                <p:nvPr/>
              </p:nvSpPr>
              <p:spPr bwMode="auto">
                <a:xfrm>
                  <a:off x="1083" y="1938"/>
                  <a:ext cx="57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a:t>
                  </a:r>
                </a:p>
              </p:txBody>
            </p:sp>
            <p:sp>
              <p:nvSpPr>
                <p:cNvPr id="49239" name="Rectangle 77"/>
                <p:cNvSpPr>
                  <a:spLocks noChangeArrowheads="1"/>
                </p:cNvSpPr>
                <p:nvPr/>
              </p:nvSpPr>
              <p:spPr bwMode="auto">
                <a:xfrm>
                  <a:off x="1040" y="1938"/>
                  <a:ext cx="665"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87" name="Group 78"/>
              <p:cNvGrpSpPr/>
              <p:nvPr/>
            </p:nvGrpSpPr>
            <p:grpSpPr bwMode="auto">
              <a:xfrm>
                <a:off x="1705" y="1938"/>
                <a:ext cx="665" cy="518"/>
                <a:chOff x="1705" y="1938"/>
                <a:chExt cx="665" cy="518"/>
              </a:xfrm>
            </p:grpSpPr>
            <p:sp>
              <p:nvSpPr>
                <p:cNvPr id="49236" name="Rectangle 79"/>
                <p:cNvSpPr>
                  <a:spLocks noChangeArrowheads="1"/>
                </p:cNvSpPr>
                <p:nvPr/>
              </p:nvSpPr>
              <p:spPr bwMode="auto">
                <a:xfrm>
                  <a:off x="1748" y="1938"/>
                  <a:ext cx="57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RCH</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NH</a:t>
                  </a:r>
                  <a:r>
                    <a:rPr lang="en-US" altLang="zh-CN" sz="1800" baseline="-30000">
                      <a:latin typeface="Times New Roman" panose="02020603050405020304" pitchFamily="18" charset="0"/>
                      <a:ea typeface="宋体" panose="02010600030101010101" pitchFamily="2" charset="-122"/>
                    </a:rPr>
                    <a:t>2</a:t>
                  </a:r>
                  <a:endParaRPr lang="en-US" altLang="zh-CN" sz="1800">
                    <a:latin typeface="Times New Roman" panose="02020603050405020304" pitchFamily="18" charset="0"/>
                    <a:ea typeface="宋体" panose="02010600030101010101" pitchFamily="2" charset="-122"/>
                  </a:endParaRPr>
                </a:p>
              </p:txBody>
            </p:sp>
            <p:sp>
              <p:nvSpPr>
                <p:cNvPr id="49237" name="Rectangle 80"/>
                <p:cNvSpPr>
                  <a:spLocks noChangeArrowheads="1"/>
                </p:cNvSpPr>
                <p:nvPr/>
              </p:nvSpPr>
              <p:spPr bwMode="auto">
                <a:xfrm>
                  <a:off x="1705" y="1938"/>
                  <a:ext cx="665"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88" name="Group 81"/>
              <p:cNvGrpSpPr/>
              <p:nvPr/>
            </p:nvGrpSpPr>
            <p:grpSpPr bwMode="auto">
              <a:xfrm>
                <a:off x="2370" y="1938"/>
                <a:ext cx="896" cy="518"/>
                <a:chOff x="2370" y="1938"/>
                <a:chExt cx="896" cy="518"/>
              </a:xfrm>
            </p:grpSpPr>
            <p:sp>
              <p:nvSpPr>
                <p:cNvPr id="49234" name="Rectangle 82"/>
                <p:cNvSpPr>
                  <a:spLocks noChangeArrowheads="1"/>
                </p:cNvSpPr>
                <p:nvPr/>
              </p:nvSpPr>
              <p:spPr bwMode="auto">
                <a:xfrm>
                  <a:off x="2413" y="1938"/>
                  <a:ext cx="81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RCH</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NH</a:t>
                  </a:r>
                  <a:r>
                    <a:rPr lang="en-US" altLang="zh-CN" sz="1800" baseline="-30000">
                      <a:latin typeface="Times New Roman" panose="02020603050405020304" pitchFamily="18" charset="0"/>
                      <a:ea typeface="宋体" panose="02010600030101010101" pitchFamily="2" charset="-122"/>
                    </a:rPr>
                    <a:t>2</a:t>
                  </a:r>
                  <a:r>
                    <a:rPr lang="zh-CN" altLang="en-US" sz="1800">
                      <a:latin typeface="Times New Roman" panose="02020603050405020304" pitchFamily="18" charset="0"/>
                      <a:ea typeface="宋体" panose="02010600030101010101" pitchFamily="2" charset="-122"/>
                    </a:rPr>
                    <a:t>（难）</a:t>
                  </a:r>
                </a:p>
              </p:txBody>
            </p:sp>
            <p:sp>
              <p:nvSpPr>
                <p:cNvPr id="49235" name="Rectangle 83"/>
                <p:cNvSpPr>
                  <a:spLocks noChangeArrowheads="1"/>
                </p:cNvSpPr>
                <p:nvPr/>
              </p:nvSpPr>
              <p:spPr bwMode="auto">
                <a:xfrm>
                  <a:off x="2370" y="1938"/>
                  <a:ext cx="896"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89" name="Group 84"/>
              <p:cNvGrpSpPr/>
              <p:nvPr/>
            </p:nvGrpSpPr>
            <p:grpSpPr bwMode="auto">
              <a:xfrm>
                <a:off x="0" y="2456"/>
                <a:ext cx="520" cy="518"/>
                <a:chOff x="0" y="2456"/>
                <a:chExt cx="520" cy="518"/>
              </a:xfrm>
            </p:grpSpPr>
            <p:sp>
              <p:nvSpPr>
                <p:cNvPr id="49232" name="Rectangle 85"/>
                <p:cNvSpPr>
                  <a:spLocks noChangeArrowheads="1"/>
                </p:cNvSpPr>
                <p:nvPr/>
              </p:nvSpPr>
              <p:spPr bwMode="auto">
                <a:xfrm>
                  <a:off x="43" y="2456"/>
                  <a:ext cx="43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1800">
                      <a:latin typeface="Times New Roman" panose="02020603050405020304" pitchFamily="18" charset="0"/>
                      <a:ea typeface="宋体" panose="02010600030101010101" pitchFamily="2" charset="-122"/>
                    </a:rPr>
                    <a:t>取代酰胺</a:t>
                  </a:r>
                </a:p>
              </p:txBody>
            </p:sp>
            <p:sp>
              <p:nvSpPr>
                <p:cNvPr id="49233" name="Rectangle 86"/>
                <p:cNvSpPr>
                  <a:spLocks noChangeArrowheads="1"/>
                </p:cNvSpPr>
                <p:nvPr/>
              </p:nvSpPr>
              <p:spPr bwMode="auto">
                <a:xfrm>
                  <a:off x="0" y="2456"/>
                  <a:ext cx="520"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90" name="Group 87"/>
              <p:cNvGrpSpPr/>
              <p:nvPr/>
            </p:nvGrpSpPr>
            <p:grpSpPr bwMode="auto">
              <a:xfrm>
                <a:off x="520" y="2456"/>
                <a:ext cx="520" cy="518"/>
                <a:chOff x="520" y="2456"/>
                <a:chExt cx="520" cy="518"/>
              </a:xfrm>
            </p:grpSpPr>
            <p:sp>
              <p:nvSpPr>
                <p:cNvPr id="49230" name="Rectangle 88"/>
                <p:cNvSpPr>
                  <a:spLocks noChangeArrowheads="1"/>
                </p:cNvSpPr>
                <p:nvPr/>
              </p:nvSpPr>
              <p:spPr bwMode="auto">
                <a:xfrm>
                  <a:off x="563" y="2456"/>
                  <a:ext cx="43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RCONHR</a:t>
                  </a:r>
                </a:p>
              </p:txBody>
            </p:sp>
            <p:sp>
              <p:nvSpPr>
                <p:cNvPr id="49231" name="Rectangle 89"/>
                <p:cNvSpPr>
                  <a:spLocks noChangeArrowheads="1"/>
                </p:cNvSpPr>
                <p:nvPr/>
              </p:nvSpPr>
              <p:spPr bwMode="auto">
                <a:xfrm>
                  <a:off x="520" y="2456"/>
                  <a:ext cx="520"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91" name="Group 90"/>
              <p:cNvGrpSpPr/>
              <p:nvPr/>
            </p:nvGrpSpPr>
            <p:grpSpPr bwMode="auto">
              <a:xfrm>
                <a:off x="1040" y="2456"/>
                <a:ext cx="665" cy="518"/>
                <a:chOff x="1040" y="2456"/>
                <a:chExt cx="665" cy="518"/>
              </a:xfrm>
            </p:grpSpPr>
            <p:sp>
              <p:nvSpPr>
                <p:cNvPr id="49228" name="Rectangle 91"/>
                <p:cNvSpPr>
                  <a:spLocks noChangeArrowheads="1"/>
                </p:cNvSpPr>
                <p:nvPr/>
              </p:nvSpPr>
              <p:spPr bwMode="auto">
                <a:xfrm>
                  <a:off x="1083" y="2456"/>
                  <a:ext cx="57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a:t>
                  </a:r>
                </a:p>
              </p:txBody>
            </p:sp>
            <p:sp>
              <p:nvSpPr>
                <p:cNvPr id="49229" name="Rectangle 92"/>
                <p:cNvSpPr>
                  <a:spLocks noChangeArrowheads="1"/>
                </p:cNvSpPr>
                <p:nvPr/>
              </p:nvSpPr>
              <p:spPr bwMode="auto">
                <a:xfrm>
                  <a:off x="1040" y="2456"/>
                  <a:ext cx="665"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92" name="Group 93"/>
              <p:cNvGrpSpPr/>
              <p:nvPr/>
            </p:nvGrpSpPr>
            <p:grpSpPr bwMode="auto">
              <a:xfrm>
                <a:off x="1705" y="2456"/>
                <a:ext cx="665" cy="518"/>
                <a:chOff x="1705" y="2456"/>
                <a:chExt cx="665" cy="518"/>
              </a:xfrm>
            </p:grpSpPr>
            <p:sp>
              <p:nvSpPr>
                <p:cNvPr id="49226" name="Rectangle 94"/>
                <p:cNvSpPr>
                  <a:spLocks noChangeArrowheads="1"/>
                </p:cNvSpPr>
                <p:nvPr/>
              </p:nvSpPr>
              <p:spPr bwMode="auto">
                <a:xfrm>
                  <a:off x="1748" y="2456"/>
                  <a:ext cx="579"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RCH</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NHR</a:t>
                  </a:r>
                </a:p>
              </p:txBody>
            </p:sp>
            <p:sp>
              <p:nvSpPr>
                <p:cNvPr id="49227" name="Rectangle 95"/>
                <p:cNvSpPr>
                  <a:spLocks noChangeArrowheads="1"/>
                </p:cNvSpPr>
                <p:nvPr/>
              </p:nvSpPr>
              <p:spPr bwMode="auto">
                <a:xfrm>
                  <a:off x="1705" y="2456"/>
                  <a:ext cx="665"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93" name="Group 96"/>
              <p:cNvGrpSpPr/>
              <p:nvPr/>
            </p:nvGrpSpPr>
            <p:grpSpPr bwMode="auto">
              <a:xfrm>
                <a:off x="2370" y="2456"/>
                <a:ext cx="896" cy="518"/>
                <a:chOff x="2370" y="2456"/>
                <a:chExt cx="896" cy="518"/>
              </a:xfrm>
            </p:grpSpPr>
            <p:sp>
              <p:nvSpPr>
                <p:cNvPr id="49224" name="Rectangle 97"/>
                <p:cNvSpPr>
                  <a:spLocks noChangeArrowheads="1"/>
                </p:cNvSpPr>
                <p:nvPr/>
              </p:nvSpPr>
              <p:spPr bwMode="auto">
                <a:xfrm>
                  <a:off x="2413" y="2456"/>
                  <a:ext cx="81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RCH</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NHR</a:t>
                  </a:r>
                </a:p>
              </p:txBody>
            </p:sp>
            <p:sp>
              <p:nvSpPr>
                <p:cNvPr id="49225" name="Rectangle 98"/>
                <p:cNvSpPr>
                  <a:spLocks noChangeArrowheads="1"/>
                </p:cNvSpPr>
                <p:nvPr/>
              </p:nvSpPr>
              <p:spPr bwMode="auto">
                <a:xfrm>
                  <a:off x="2370" y="2456"/>
                  <a:ext cx="896"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94" name="Group 99"/>
              <p:cNvGrpSpPr/>
              <p:nvPr/>
            </p:nvGrpSpPr>
            <p:grpSpPr bwMode="auto">
              <a:xfrm>
                <a:off x="0" y="2974"/>
                <a:ext cx="520" cy="403"/>
                <a:chOff x="0" y="2974"/>
                <a:chExt cx="520" cy="403"/>
              </a:xfrm>
            </p:grpSpPr>
            <p:sp>
              <p:nvSpPr>
                <p:cNvPr id="49222" name="Rectangle 100"/>
                <p:cNvSpPr>
                  <a:spLocks noChangeArrowheads="1"/>
                </p:cNvSpPr>
                <p:nvPr/>
              </p:nvSpPr>
              <p:spPr bwMode="auto">
                <a:xfrm>
                  <a:off x="43" y="2974"/>
                  <a:ext cx="43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1800">
                      <a:latin typeface="Times New Roman" panose="02020603050405020304" pitchFamily="18" charset="0"/>
                      <a:ea typeface="宋体" panose="02010600030101010101" pitchFamily="2" charset="-122"/>
                    </a:rPr>
                    <a:t>酮</a:t>
                  </a:r>
                </a:p>
              </p:txBody>
            </p:sp>
            <p:sp>
              <p:nvSpPr>
                <p:cNvPr id="49223" name="Rectangle 101"/>
                <p:cNvSpPr>
                  <a:spLocks noChangeArrowheads="1"/>
                </p:cNvSpPr>
                <p:nvPr/>
              </p:nvSpPr>
              <p:spPr bwMode="auto">
                <a:xfrm>
                  <a:off x="0" y="2974"/>
                  <a:ext cx="520"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95" name="Group 102"/>
              <p:cNvGrpSpPr/>
              <p:nvPr/>
            </p:nvGrpSpPr>
            <p:grpSpPr bwMode="auto">
              <a:xfrm>
                <a:off x="520" y="2974"/>
                <a:ext cx="520" cy="403"/>
                <a:chOff x="520" y="2974"/>
                <a:chExt cx="520" cy="403"/>
              </a:xfrm>
            </p:grpSpPr>
            <p:sp>
              <p:nvSpPr>
                <p:cNvPr id="49220" name="Rectangle 103"/>
                <p:cNvSpPr>
                  <a:spLocks noChangeArrowheads="1"/>
                </p:cNvSpPr>
                <p:nvPr/>
              </p:nvSpPr>
              <p:spPr bwMode="auto">
                <a:xfrm>
                  <a:off x="563" y="2974"/>
                  <a:ext cx="43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CO</a:t>
                  </a:r>
                </a:p>
              </p:txBody>
            </p:sp>
            <p:sp>
              <p:nvSpPr>
                <p:cNvPr id="49221" name="Rectangle 104"/>
                <p:cNvSpPr>
                  <a:spLocks noChangeArrowheads="1"/>
                </p:cNvSpPr>
                <p:nvPr/>
              </p:nvSpPr>
              <p:spPr bwMode="auto">
                <a:xfrm>
                  <a:off x="520" y="2974"/>
                  <a:ext cx="520"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96" name="Group 105"/>
              <p:cNvGrpSpPr/>
              <p:nvPr/>
            </p:nvGrpSpPr>
            <p:grpSpPr bwMode="auto">
              <a:xfrm>
                <a:off x="1040" y="2974"/>
                <a:ext cx="665" cy="403"/>
                <a:chOff x="1040" y="2974"/>
                <a:chExt cx="665" cy="403"/>
              </a:xfrm>
            </p:grpSpPr>
            <p:sp>
              <p:nvSpPr>
                <p:cNvPr id="49218" name="Rectangle 106"/>
                <p:cNvSpPr>
                  <a:spLocks noChangeArrowheads="1"/>
                </p:cNvSpPr>
                <p:nvPr/>
              </p:nvSpPr>
              <p:spPr bwMode="auto">
                <a:xfrm>
                  <a:off x="1083" y="2974"/>
                  <a:ext cx="57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CHOH</a:t>
                  </a:r>
                </a:p>
              </p:txBody>
            </p:sp>
            <p:sp>
              <p:nvSpPr>
                <p:cNvPr id="49219" name="Rectangle 107"/>
                <p:cNvSpPr>
                  <a:spLocks noChangeArrowheads="1"/>
                </p:cNvSpPr>
                <p:nvPr/>
              </p:nvSpPr>
              <p:spPr bwMode="auto">
                <a:xfrm>
                  <a:off x="1040" y="2974"/>
                  <a:ext cx="665"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97" name="Group 108"/>
              <p:cNvGrpSpPr/>
              <p:nvPr/>
            </p:nvGrpSpPr>
            <p:grpSpPr bwMode="auto">
              <a:xfrm>
                <a:off x="1705" y="2974"/>
                <a:ext cx="665" cy="403"/>
                <a:chOff x="1705" y="2974"/>
                <a:chExt cx="665" cy="403"/>
              </a:xfrm>
            </p:grpSpPr>
            <p:sp>
              <p:nvSpPr>
                <p:cNvPr id="49216" name="Rectangle 109"/>
                <p:cNvSpPr>
                  <a:spLocks noChangeArrowheads="1"/>
                </p:cNvSpPr>
                <p:nvPr/>
              </p:nvSpPr>
              <p:spPr bwMode="auto">
                <a:xfrm>
                  <a:off x="1748" y="2974"/>
                  <a:ext cx="57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CHOH</a:t>
                  </a:r>
                </a:p>
              </p:txBody>
            </p:sp>
            <p:sp>
              <p:nvSpPr>
                <p:cNvPr id="49217" name="Rectangle 110"/>
                <p:cNvSpPr>
                  <a:spLocks noChangeArrowheads="1"/>
                </p:cNvSpPr>
                <p:nvPr/>
              </p:nvSpPr>
              <p:spPr bwMode="auto">
                <a:xfrm>
                  <a:off x="1705" y="2974"/>
                  <a:ext cx="665"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98" name="Group 111"/>
              <p:cNvGrpSpPr/>
              <p:nvPr/>
            </p:nvGrpSpPr>
            <p:grpSpPr bwMode="auto">
              <a:xfrm>
                <a:off x="2370" y="2974"/>
                <a:ext cx="896" cy="403"/>
                <a:chOff x="2370" y="2974"/>
                <a:chExt cx="896" cy="403"/>
              </a:xfrm>
            </p:grpSpPr>
            <p:sp>
              <p:nvSpPr>
                <p:cNvPr id="49214" name="Rectangle 112"/>
                <p:cNvSpPr>
                  <a:spLocks noChangeArrowheads="1"/>
                </p:cNvSpPr>
                <p:nvPr/>
              </p:nvSpPr>
              <p:spPr bwMode="auto">
                <a:xfrm>
                  <a:off x="2413" y="2974"/>
                  <a:ext cx="81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CHOH</a:t>
                  </a:r>
                </a:p>
              </p:txBody>
            </p:sp>
            <p:sp>
              <p:nvSpPr>
                <p:cNvPr id="49215" name="Rectangle 113"/>
                <p:cNvSpPr>
                  <a:spLocks noChangeArrowheads="1"/>
                </p:cNvSpPr>
                <p:nvPr/>
              </p:nvSpPr>
              <p:spPr bwMode="auto">
                <a:xfrm>
                  <a:off x="2370" y="2974"/>
                  <a:ext cx="89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199" name="Group 114"/>
              <p:cNvGrpSpPr/>
              <p:nvPr/>
            </p:nvGrpSpPr>
            <p:grpSpPr bwMode="auto">
              <a:xfrm>
                <a:off x="0" y="3377"/>
                <a:ext cx="520" cy="403"/>
                <a:chOff x="0" y="3377"/>
                <a:chExt cx="520" cy="403"/>
              </a:xfrm>
            </p:grpSpPr>
            <p:sp>
              <p:nvSpPr>
                <p:cNvPr id="49212" name="Rectangle 115"/>
                <p:cNvSpPr>
                  <a:spLocks noChangeArrowheads="1"/>
                </p:cNvSpPr>
                <p:nvPr/>
              </p:nvSpPr>
              <p:spPr bwMode="auto">
                <a:xfrm>
                  <a:off x="43" y="3377"/>
                  <a:ext cx="43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1800">
                      <a:latin typeface="Times New Roman" panose="02020603050405020304" pitchFamily="18" charset="0"/>
                      <a:ea typeface="宋体" panose="02010600030101010101" pitchFamily="2" charset="-122"/>
                    </a:rPr>
                    <a:t>醛</a:t>
                  </a:r>
                </a:p>
              </p:txBody>
            </p:sp>
            <p:sp>
              <p:nvSpPr>
                <p:cNvPr id="49213" name="Rectangle 116"/>
                <p:cNvSpPr>
                  <a:spLocks noChangeArrowheads="1"/>
                </p:cNvSpPr>
                <p:nvPr/>
              </p:nvSpPr>
              <p:spPr bwMode="auto">
                <a:xfrm>
                  <a:off x="0" y="3377"/>
                  <a:ext cx="520"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200" name="Group 117"/>
              <p:cNvGrpSpPr/>
              <p:nvPr/>
            </p:nvGrpSpPr>
            <p:grpSpPr bwMode="auto">
              <a:xfrm>
                <a:off x="520" y="3377"/>
                <a:ext cx="520" cy="403"/>
                <a:chOff x="520" y="3377"/>
                <a:chExt cx="520" cy="403"/>
              </a:xfrm>
            </p:grpSpPr>
            <p:sp>
              <p:nvSpPr>
                <p:cNvPr id="49210" name="Rectangle 118"/>
                <p:cNvSpPr>
                  <a:spLocks noChangeArrowheads="1"/>
                </p:cNvSpPr>
                <p:nvPr/>
              </p:nvSpPr>
              <p:spPr bwMode="auto">
                <a:xfrm>
                  <a:off x="563" y="3377"/>
                  <a:ext cx="43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RCHO</a:t>
                  </a:r>
                </a:p>
              </p:txBody>
            </p:sp>
            <p:sp>
              <p:nvSpPr>
                <p:cNvPr id="49211" name="Rectangle 119"/>
                <p:cNvSpPr>
                  <a:spLocks noChangeArrowheads="1"/>
                </p:cNvSpPr>
                <p:nvPr/>
              </p:nvSpPr>
              <p:spPr bwMode="auto">
                <a:xfrm>
                  <a:off x="520" y="3377"/>
                  <a:ext cx="520"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201" name="Group 120"/>
              <p:cNvGrpSpPr/>
              <p:nvPr/>
            </p:nvGrpSpPr>
            <p:grpSpPr bwMode="auto">
              <a:xfrm>
                <a:off x="1040" y="3377"/>
                <a:ext cx="665" cy="403"/>
                <a:chOff x="1040" y="3377"/>
                <a:chExt cx="665" cy="403"/>
              </a:xfrm>
            </p:grpSpPr>
            <p:sp>
              <p:nvSpPr>
                <p:cNvPr id="49208" name="Rectangle 121"/>
                <p:cNvSpPr>
                  <a:spLocks noChangeArrowheads="1"/>
                </p:cNvSpPr>
                <p:nvPr/>
              </p:nvSpPr>
              <p:spPr bwMode="auto">
                <a:xfrm>
                  <a:off x="1083" y="3377"/>
                  <a:ext cx="57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RCH</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OH</a:t>
                  </a:r>
                </a:p>
              </p:txBody>
            </p:sp>
            <p:sp>
              <p:nvSpPr>
                <p:cNvPr id="49209" name="Rectangle 122"/>
                <p:cNvSpPr>
                  <a:spLocks noChangeArrowheads="1"/>
                </p:cNvSpPr>
                <p:nvPr/>
              </p:nvSpPr>
              <p:spPr bwMode="auto">
                <a:xfrm>
                  <a:off x="1040" y="3377"/>
                  <a:ext cx="665"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202" name="Group 123"/>
              <p:cNvGrpSpPr/>
              <p:nvPr/>
            </p:nvGrpSpPr>
            <p:grpSpPr bwMode="auto">
              <a:xfrm>
                <a:off x="1705" y="3377"/>
                <a:ext cx="665" cy="403"/>
                <a:chOff x="1705" y="3377"/>
                <a:chExt cx="665" cy="403"/>
              </a:xfrm>
            </p:grpSpPr>
            <p:sp>
              <p:nvSpPr>
                <p:cNvPr id="49206" name="Rectangle 124"/>
                <p:cNvSpPr>
                  <a:spLocks noChangeArrowheads="1"/>
                </p:cNvSpPr>
                <p:nvPr/>
              </p:nvSpPr>
              <p:spPr bwMode="auto">
                <a:xfrm>
                  <a:off x="1748" y="3377"/>
                  <a:ext cx="57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RCH</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OH</a:t>
                  </a:r>
                </a:p>
              </p:txBody>
            </p:sp>
            <p:sp>
              <p:nvSpPr>
                <p:cNvPr id="49207" name="Rectangle 125"/>
                <p:cNvSpPr>
                  <a:spLocks noChangeArrowheads="1"/>
                </p:cNvSpPr>
                <p:nvPr/>
              </p:nvSpPr>
              <p:spPr bwMode="auto">
                <a:xfrm>
                  <a:off x="1705" y="3377"/>
                  <a:ext cx="665"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nvGrpSpPr>
              <p:cNvPr id="49203" name="Group 126"/>
              <p:cNvGrpSpPr/>
              <p:nvPr/>
            </p:nvGrpSpPr>
            <p:grpSpPr bwMode="auto">
              <a:xfrm>
                <a:off x="2370" y="3377"/>
                <a:ext cx="896" cy="403"/>
                <a:chOff x="2370" y="3377"/>
                <a:chExt cx="896" cy="403"/>
              </a:xfrm>
            </p:grpSpPr>
            <p:sp>
              <p:nvSpPr>
                <p:cNvPr id="49204" name="Rectangle 127"/>
                <p:cNvSpPr>
                  <a:spLocks noChangeArrowheads="1"/>
                </p:cNvSpPr>
                <p:nvPr/>
              </p:nvSpPr>
              <p:spPr bwMode="auto">
                <a:xfrm>
                  <a:off x="2413" y="3377"/>
                  <a:ext cx="81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1800">
                      <a:latin typeface="Times New Roman" panose="02020603050405020304" pitchFamily="18" charset="0"/>
                      <a:ea typeface="宋体" panose="02010600030101010101" pitchFamily="2" charset="-122"/>
                    </a:rPr>
                    <a:t>RCH</a:t>
                  </a:r>
                  <a:r>
                    <a:rPr lang="en-US" altLang="zh-CN" sz="1800" baseline="-30000">
                      <a:latin typeface="Times New Roman" panose="02020603050405020304" pitchFamily="18" charset="0"/>
                      <a:ea typeface="宋体" panose="02010600030101010101" pitchFamily="2" charset="-122"/>
                    </a:rPr>
                    <a:t>2</a:t>
                  </a:r>
                  <a:r>
                    <a:rPr lang="en-US" altLang="zh-CN" sz="1800">
                      <a:latin typeface="Times New Roman" panose="02020603050405020304" pitchFamily="18" charset="0"/>
                      <a:ea typeface="宋体" panose="02010600030101010101" pitchFamily="2" charset="-122"/>
                    </a:rPr>
                    <a:t>OH</a:t>
                  </a:r>
                </a:p>
              </p:txBody>
            </p:sp>
            <p:sp>
              <p:nvSpPr>
                <p:cNvPr id="49205" name="Rectangle 128"/>
                <p:cNvSpPr>
                  <a:spLocks noChangeArrowheads="1"/>
                </p:cNvSpPr>
                <p:nvPr/>
              </p:nvSpPr>
              <p:spPr bwMode="auto">
                <a:xfrm>
                  <a:off x="2370" y="3377"/>
                  <a:ext cx="89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grpSp>
        <p:sp>
          <p:nvSpPr>
            <p:cNvPr id="49163" name="Rectangle 129"/>
            <p:cNvSpPr>
              <a:spLocks noChangeArrowheads="1"/>
            </p:cNvSpPr>
            <p:nvPr/>
          </p:nvSpPr>
          <p:spPr bwMode="auto">
            <a:xfrm>
              <a:off x="-3" y="-3"/>
              <a:ext cx="3272" cy="3786"/>
            </a:xfrm>
            <a:prstGeom prst="rect">
              <a:avLst/>
            </a:prstGeom>
            <a:noFill/>
            <a:ln w="11112">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solidFill>
                  <a:schemeClr val="bg1"/>
                </a:solidFill>
                <a:latin typeface="Times New Roman" panose="02020603050405020304" pitchFamily="18" charset="0"/>
                <a:ea typeface="黑体" panose="02010609060101010101" pitchFamily="49"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6642"/>
                                        </p:tgtEl>
                                        <p:attrNameLst>
                                          <p:attrName>style.visibility</p:attrName>
                                        </p:attrNameLst>
                                      </p:cBhvr>
                                      <p:to>
                                        <p:strVal val="visible"/>
                                      </p:to>
                                    </p:set>
                                    <p:anim calcmode="lin" valueType="num">
                                      <p:cBhvr additive="base">
                                        <p:cTn id="7" dur="500" fill="hold"/>
                                        <p:tgtEl>
                                          <p:spTgt spid="496642"/>
                                        </p:tgtEl>
                                        <p:attrNameLst>
                                          <p:attrName>ppt_x</p:attrName>
                                        </p:attrNameLst>
                                      </p:cBhvr>
                                      <p:tavLst>
                                        <p:tav tm="0">
                                          <p:val>
                                            <p:strVal val="0-#ppt_w/2"/>
                                          </p:val>
                                        </p:tav>
                                        <p:tav tm="100000">
                                          <p:val>
                                            <p:strVal val="#ppt_x"/>
                                          </p:val>
                                        </p:tav>
                                      </p:tavLst>
                                    </p:anim>
                                    <p:anim calcmode="lin" valueType="num">
                                      <p:cBhvr additive="base">
                                        <p:cTn id="8" dur="500" fill="hold"/>
                                        <p:tgtEl>
                                          <p:spTgt spid="4966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6643"/>
                                        </p:tgtEl>
                                        <p:attrNameLst>
                                          <p:attrName>style.visibility</p:attrName>
                                        </p:attrNameLst>
                                      </p:cBhvr>
                                      <p:to>
                                        <p:strVal val="visible"/>
                                      </p:to>
                                    </p:set>
                                    <p:anim calcmode="lin" valueType="num">
                                      <p:cBhvr additive="base">
                                        <p:cTn id="13" dur="500" fill="hold"/>
                                        <p:tgtEl>
                                          <p:spTgt spid="496643"/>
                                        </p:tgtEl>
                                        <p:attrNameLst>
                                          <p:attrName>ppt_x</p:attrName>
                                        </p:attrNameLst>
                                      </p:cBhvr>
                                      <p:tavLst>
                                        <p:tav tm="0">
                                          <p:val>
                                            <p:strVal val="0-#ppt_w/2"/>
                                          </p:val>
                                        </p:tav>
                                        <p:tav tm="100000">
                                          <p:val>
                                            <p:strVal val="#ppt_x"/>
                                          </p:val>
                                        </p:tav>
                                      </p:tavLst>
                                    </p:anim>
                                    <p:anim calcmode="lin" valueType="num">
                                      <p:cBhvr additive="base">
                                        <p:cTn id="14" dur="500" fill="hold"/>
                                        <p:tgtEl>
                                          <p:spTgt spid="496643"/>
                                        </p:tgtEl>
                                        <p:attrNameLst>
                                          <p:attrName>ppt_y</p:attrName>
                                        </p:attrNameLst>
                                      </p:cBhvr>
                                      <p:tavLst>
                                        <p:tav tm="0">
                                          <p:val>
                                            <p:strVal val="#ppt_y"/>
                                          </p:val>
                                        </p:tav>
                                        <p:tav tm="100000">
                                          <p:val>
                                            <p:strVal val="#ppt_y"/>
                                          </p:val>
                                        </p:tav>
                                      </p:tavLst>
                                    </p:anim>
                                  </p:childTnLst>
                                </p:cTn>
                              </p:par>
                              <p:par>
                                <p:cTn id="15" presetID="16" presetClass="entr" presetSubtype="26" fill="hold" nodeType="withEffect">
                                  <p:stCondLst>
                                    <p:cond delay="0"/>
                                  </p:stCondLst>
                                  <p:childTnLst>
                                    <p:set>
                                      <p:cBhvr>
                                        <p:cTn id="16" dur="1" fill="hold">
                                          <p:stCondLst>
                                            <p:cond delay="0"/>
                                          </p:stCondLst>
                                        </p:cTn>
                                        <p:tgtEl>
                                          <p:spTgt spid="496644"/>
                                        </p:tgtEl>
                                        <p:attrNameLst>
                                          <p:attrName>style.visibility</p:attrName>
                                        </p:attrNameLst>
                                      </p:cBhvr>
                                      <p:to>
                                        <p:strVal val="visible"/>
                                      </p:to>
                                    </p:set>
                                    <p:animEffect transition="in" filter="barn(inHorizontal)">
                                      <p:cBhvr>
                                        <p:cTn id="17" dur="500"/>
                                        <p:tgtEl>
                                          <p:spTgt spid="49664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496645"/>
                                        </p:tgtEl>
                                        <p:attrNameLst>
                                          <p:attrName>style.visibility</p:attrName>
                                        </p:attrNameLst>
                                      </p:cBhvr>
                                      <p:to>
                                        <p:strVal val="visible"/>
                                      </p:to>
                                    </p:set>
                                    <p:animEffect transition="in" filter="strips(downLeft)">
                                      <p:cBhvr>
                                        <p:cTn id="22" dur="500"/>
                                        <p:tgtEl>
                                          <p:spTgt spid="496645"/>
                                        </p:tgtEl>
                                      </p:cBhvr>
                                    </p:animEffect>
                                  </p:childTnLst>
                                </p:cTn>
                              </p:par>
                              <p:par>
                                <p:cTn id="23" presetID="18" presetClass="entr" presetSubtype="12" fill="hold" nodeType="withEffect">
                                  <p:stCondLst>
                                    <p:cond delay="0"/>
                                  </p:stCondLst>
                                  <p:childTnLst>
                                    <p:set>
                                      <p:cBhvr>
                                        <p:cTn id="24" dur="1" fill="hold">
                                          <p:stCondLst>
                                            <p:cond delay="0"/>
                                          </p:stCondLst>
                                        </p:cTn>
                                        <p:tgtEl>
                                          <p:spTgt spid="496647"/>
                                        </p:tgtEl>
                                        <p:attrNameLst>
                                          <p:attrName>style.visibility</p:attrName>
                                        </p:attrNameLst>
                                      </p:cBhvr>
                                      <p:to>
                                        <p:strVal val="visible"/>
                                      </p:to>
                                    </p:set>
                                    <p:animEffect transition="in" filter="strips(downLeft)">
                                      <p:cBhvr>
                                        <p:cTn id="25" dur="500"/>
                                        <p:tgtEl>
                                          <p:spTgt spid="496647"/>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496646">
                                            <p:txEl>
                                              <p:pRg st="0" end="0"/>
                                            </p:txEl>
                                          </p:spTgt>
                                        </p:tgtEl>
                                        <p:attrNameLst>
                                          <p:attrName>style.visibility</p:attrName>
                                        </p:attrNameLst>
                                      </p:cBhvr>
                                      <p:to>
                                        <p:strVal val="visible"/>
                                      </p:to>
                                    </p:set>
                                    <p:animEffect transition="in" filter="slide(fromBottom)">
                                      <p:cBhvr>
                                        <p:cTn id="30" dur="500"/>
                                        <p:tgtEl>
                                          <p:spTgt spid="4966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2" grpId="0" autoUpdateAnimBg="0"/>
      <p:bldP spid="496643" grpId="0" autoUpdateAnimBg="0"/>
      <p:bldP spid="49664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FE0C7B40-7D8C-43AF-8771-6A994984624E}" type="datetime11">
              <a:rPr lang="zh-CN" altLang="en-US" smtClean="0"/>
              <a:t>17:48:44</a:t>
            </a:fld>
            <a:endParaRPr lang="en-US" altLang="zh-CN"/>
          </a:p>
        </p:txBody>
      </p:sp>
      <p:sp>
        <p:nvSpPr>
          <p:cNvPr id="13" name="灯片编号占位符 3"/>
          <p:cNvSpPr>
            <a:spLocks noGrp="1"/>
          </p:cNvSpPr>
          <p:nvPr>
            <p:ph type="sldNum" sz="quarter" idx="12"/>
          </p:nvPr>
        </p:nvSpPr>
        <p:spPr/>
        <p:txBody>
          <a:bodyPr/>
          <a:lstStyle/>
          <a:p>
            <a:pPr>
              <a:defRPr/>
            </a:pPr>
            <a:fld id="{21ED8288-A6B7-46AB-B3A6-6DEAB99C74D6}" type="slidenum">
              <a:rPr lang="en-US" altLang="zh-CN"/>
              <a:t>59</a:t>
            </a:fld>
            <a:endParaRPr lang="en-US" altLang="zh-CN"/>
          </a:p>
        </p:txBody>
      </p:sp>
      <p:sp>
        <p:nvSpPr>
          <p:cNvPr id="497666" name="Rectangle 2"/>
          <p:cNvSpPr>
            <a:spLocks noChangeArrowheads="1"/>
          </p:cNvSpPr>
          <p:nvPr/>
        </p:nvSpPr>
        <p:spPr bwMode="auto">
          <a:xfrm>
            <a:off x="304800" y="304800"/>
            <a:ext cx="721952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kumimoji="0" lang="en-US" altLang="zh-CN" sz="2400" dirty="0">
                <a:latin typeface="宋体" panose="02010600030101010101" pitchFamily="2" charset="-122"/>
                <a:ea typeface="宋体" panose="02010600030101010101" pitchFamily="2" charset="-122"/>
              </a:rPr>
              <a:t> 3</a:t>
            </a:r>
            <a:r>
              <a:rPr kumimoji="0" lang="zh-CN" altLang="en-US" sz="2400" dirty="0">
                <a:latin typeface="宋体" panose="02010600030101010101" pitchFamily="2" charset="-122"/>
                <a:ea typeface="宋体" panose="02010600030101010101" pitchFamily="2" charset="-122"/>
              </a:rPr>
              <a:t>、</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羧酸衍生物与格氏试剂反应</a:t>
            </a:r>
          </a:p>
        </p:txBody>
      </p:sp>
      <p:sp>
        <p:nvSpPr>
          <p:cNvPr id="497667" name="Text Box 3"/>
          <p:cNvSpPr txBox="1">
            <a:spLocks noChangeArrowheads="1"/>
          </p:cNvSpPr>
          <p:nvPr/>
        </p:nvSpPr>
        <p:spPr bwMode="auto">
          <a:xfrm>
            <a:off x="457200" y="838200"/>
            <a:ext cx="814705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lang="en-US" altLang="zh-CN" sz="2400">
                <a:latin typeface="宋体" panose="02010600030101010101" pitchFamily="2" charset="-122"/>
                <a:ea typeface="宋体" panose="02010600030101010101" pitchFamily="2" charset="-122"/>
              </a:rPr>
              <a:t>    </a:t>
            </a:r>
            <a:r>
              <a:rPr lang="zh-CN" altLang="en-US" sz="2400">
                <a:latin typeface="Arial" panose="020B0604020202020204" pitchFamily="34" charset="0"/>
                <a:ea typeface="楷体" panose="02010609060101010101" pitchFamily="49" charset="-122"/>
                <a:cs typeface="Arial" panose="020B0604020202020204" pitchFamily="34" charset="0"/>
              </a:rPr>
              <a:t>四种羧酸衍生物均可与</a:t>
            </a:r>
            <a:r>
              <a:rPr lang="en-US" altLang="zh-CN" sz="2400">
                <a:solidFill>
                  <a:schemeClr val="tx2"/>
                </a:solidFill>
                <a:latin typeface="Arial" panose="020B0604020202020204" pitchFamily="34" charset="0"/>
                <a:ea typeface="楷体" panose="02010609060101010101" pitchFamily="49" charset="-122"/>
                <a:cs typeface="Arial" panose="020B0604020202020204" pitchFamily="34" charset="0"/>
              </a:rPr>
              <a:t>Grignard</a:t>
            </a:r>
            <a:r>
              <a:rPr lang="zh-CN" altLang="en-US" sz="2400">
                <a:solidFill>
                  <a:schemeClr val="tx2"/>
                </a:solidFill>
                <a:latin typeface="Arial" panose="020B0604020202020204" pitchFamily="34" charset="0"/>
                <a:ea typeface="楷体" panose="02010609060101010101" pitchFamily="49" charset="-122"/>
                <a:cs typeface="Arial" panose="020B0604020202020204" pitchFamily="34" charset="0"/>
              </a:rPr>
              <a:t>试剂作用，生成相应的叔醇。然而，在合成中用途比较大的是酯和酰卤</a:t>
            </a:r>
            <a:r>
              <a:rPr lang="en-US" altLang="zh-CN" sz="2400">
                <a:solidFill>
                  <a:schemeClr val="tx2"/>
                </a:solidFill>
                <a:latin typeface="Arial" panose="020B0604020202020204" pitchFamily="34" charset="0"/>
                <a:ea typeface="楷体" panose="02010609060101010101" pitchFamily="49" charset="-122"/>
                <a:cs typeface="Arial" panose="020B0604020202020204" pitchFamily="34" charset="0"/>
              </a:rPr>
              <a:t>(</a:t>
            </a:r>
            <a:r>
              <a:rPr lang="zh-CN" altLang="en-US" sz="2400">
                <a:solidFill>
                  <a:schemeClr val="tx2"/>
                </a:solidFill>
                <a:latin typeface="Arial" panose="020B0604020202020204" pitchFamily="34" charset="0"/>
                <a:ea typeface="楷体" panose="02010609060101010101" pitchFamily="49" charset="-122"/>
                <a:cs typeface="Arial" panose="020B0604020202020204" pitchFamily="34" charset="0"/>
              </a:rPr>
              <a:t>尤其是酯</a:t>
            </a:r>
            <a:r>
              <a:rPr lang="en-US" altLang="zh-CN" sz="2400">
                <a:solidFill>
                  <a:schemeClr val="tx2"/>
                </a:solidFill>
                <a:latin typeface="Arial" panose="020B0604020202020204" pitchFamily="34" charset="0"/>
                <a:ea typeface="楷体" panose="02010609060101010101" pitchFamily="49" charset="-122"/>
                <a:cs typeface="Arial" panose="020B0604020202020204" pitchFamily="34" charset="0"/>
              </a:rPr>
              <a:t>)</a:t>
            </a:r>
            <a:r>
              <a:rPr lang="zh-CN" altLang="en-US" sz="2400">
                <a:latin typeface="Arial" panose="020B0604020202020204" pitchFamily="34" charset="0"/>
                <a:ea typeface="楷体" panose="02010609060101010101" pitchFamily="49" charset="-122"/>
                <a:cs typeface="Arial" panose="020B0604020202020204" pitchFamily="34" charset="0"/>
              </a:rPr>
              <a:t>与</a:t>
            </a:r>
            <a:r>
              <a:rPr lang="en-US" altLang="zh-CN" sz="2400">
                <a:solidFill>
                  <a:schemeClr val="tx2"/>
                </a:solidFill>
                <a:latin typeface="Arial" panose="020B0604020202020204" pitchFamily="34" charset="0"/>
                <a:ea typeface="楷体" panose="02010609060101010101" pitchFamily="49" charset="-122"/>
                <a:cs typeface="Arial" panose="020B0604020202020204" pitchFamily="34" charset="0"/>
              </a:rPr>
              <a:t>Grignard</a:t>
            </a:r>
            <a:r>
              <a:rPr lang="zh-CN" altLang="en-US" sz="2400">
                <a:solidFill>
                  <a:schemeClr val="tx2"/>
                </a:solidFill>
                <a:latin typeface="Arial" panose="020B0604020202020204" pitchFamily="34" charset="0"/>
                <a:ea typeface="楷体" panose="02010609060101010101" pitchFamily="49" charset="-122"/>
                <a:cs typeface="Arial" panose="020B0604020202020204" pitchFamily="34" charset="0"/>
              </a:rPr>
              <a:t>试剂的作用。</a:t>
            </a:r>
          </a:p>
        </p:txBody>
      </p:sp>
      <p:sp>
        <p:nvSpPr>
          <p:cNvPr id="497668" name="Text Box 4"/>
          <p:cNvSpPr txBox="1">
            <a:spLocks noChangeArrowheads="1"/>
          </p:cNvSpPr>
          <p:nvPr/>
        </p:nvSpPr>
        <p:spPr bwMode="auto">
          <a:xfrm>
            <a:off x="539750" y="5019675"/>
            <a:ext cx="685800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7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a.    </a:t>
            </a:r>
            <a:r>
              <a:rPr kumimoji="0" lang="zh-CN" altLang="en-US" sz="2400">
                <a:latin typeface="Arial" panose="020B0604020202020204" pitchFamily="34" charset="0"/>
                <a:ea typeface="楷体" panose="02010609060101010101" pitchFamily="49" charset="-122"/>
                <a:cs typeface="Arial" panose="020B0604020202020204" pitchFamily="34" charset="0"/>
              </a:rPr>
              <a:t>低温且控制</a:t>
            </a:r>
            <a:r>
              <a:rPr kumimoji="0" lang="en-US" altLang="zh-CN" sz="2000">
                <a:latin typeface="Arial" panose="020B0604020202020204" pitchFamily="34" charset="0"/>
                <a:ea typeface="楷体" panose="02010609060101010101" pitchFamily="49" charset="-122"/>
                <a:cs typeface="Arial" panose="020B0604020202020204" pitchFamily="34" charset="0"/>
              </a:rPr>
              <a:t>R`MgX</a:t>
            </a:r>
            <a:r>
              <a:rPr kumimoji="0" lang="zh-CN" altLang="en-US" sz="2400">
                <a:latin typeface="Arial" panose="020B0604020202020204" pitchFamily="34" charset="0"/>
                <a:ea typeface="楷体" panose="02010609060101010101" pitchFamily="49" charset="-122"/>
                <a:cs typeface="Arial" panose="020B0604020202020204" pitchFamily="34" charset="0"/>
              </a:rPr>
              <a:t>不过量可用来制备酮。</a:t>
            </a:r>
          </a:p>
          <a:p>
            <a:pPr eaLnBrk="1" hangingPunct="1">
              <a:lnSpc>
                <a:spcPct val="7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b.   </a:t>
            </a:r>
            <a:r>
              <a:rPr kumimoji="0" lang="en-US" altLang="zh-CN" sz="1800">
                <a:latin typeface="Arial" panose="020B0604020202020204" pitchFamily="34" charset="0"/>
                <a:ea typeface="楷体" panose="02010609060101010101" pitchFamily="49" charset="-122"/>
                <a:cs typeface="Arial" panose="020B0604020202020204" pitchFamily="34" charset="0"/>
              </a:rPr>
              <a:t>R`MgX</a:t>
            </a:r>
            <a:r>
              <a:rPr kumimoji="0" lang="zh-CN" altLang="en-US" sz="2400">
                <a:latin typeface="Arial" panose="020B0604020202020204" pitchFamily="34" charset="0"/>
                <a:ea typeface="楷体" panose="02010609060101010101" pitchFamily="49" charset="-122"/>
                <a:cs typeface="Arial" panose="020B0604020202020204" pitchFamily="34" charset="0"/>
              </a:rPr>
              <a:t>过量，则主要产物为三级醇。</a:t>
            </a:r>
            <a:r>
              <a:rPr kumimoji="0" lang="zh-CN" altLang="en-US" sz="2400">
                <a:solidFill>
                  <a:schemeClr val="bg1"/>
                </a:solidFill>
                <a:latin typeface="Times New Roman" panose="02020603050405020304" pitchFamily="18" charset="0"/>
                <a:ea typeface="楷体" panose="02010609060101010101" pitchFamily="49" charset="-122"/>
                <a:cs typeface="Arial" panose="020B0604020202020204" pitchFamily="34" charset="0"/>
              </a:rPr>
              <a:t> </a:t>
            </a:r>
          </a:p>
        </p:txBody>
      </p:sp>
      <p:sp>
        <p:nvSpPr>
          <p:cNvPr id="497669" name="Text Box 5"/>
          <p:cNvSpPr txBox="1">
            <a:spLocks noChangeArrowheads="1"/>
          </p:cNvSpPr>
          <p:nvPr/>
        </p:nvSpPr>
        <p:spPr bwMode="auto">
          <a:xfrm>
            <a:off x="6932613" y="2420938"/>
            <a:ext cx="2211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1800">
                <a:solidFill>
                  <a:srgbClr val="0099FF"/>
                </a:solidFill>
                <a:latin typeface="Times New Roman" panose="02020603050405020304" pitchFamily="18" charset="0"/>
                <a:ea typeface="宋体" panose="02010600030101010101" pitchFamily="2" charset="-122"/>
              </a:rPr>
              <a:t>  </a:t>
            </a:r>
            <a:r>
              <a:rPr lang="zh-CN" altLang="en-US" sz="2000">
                <a:solidFill>
                  <a:srgbClr val="0000FF"/>
                </a:solidFill>
                <a:latin typeface="Times New Roman" panose="02020603050405020304" pitchFamily="18" charset="0"/>
                <a:ea typeface="楷体" panose="02010609060101010101" pitchFamily="49" charset="-122"/>
                <a:cs typeface="Arial" panose="020B0604020202020204" pitchFamily="34" charset="0"/>
              </a:rPr>
              <a:t>结构对称的叔醇</a:t>
            </a:r>
          </a:p>
        </p:txBody>
      </p:sp>
      <p:sp>
        <p:nvSpPr>
          <p:cNvPr id="497670" name="Rectangle 6"/>
          <p:cNvSpPr>
            <a:spLocks noChangeArrowheads="1"/>
          </p:cNvSpPr>
          <p:nvPr/>
        </p:nvSpPr>
        <p:spPr bwMode="auto">
          <a:xfrm>
            <a:off x="457200" y="2209800"/>
            <a:ext cx="4043363" cy="45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⑴ </a:t>
            </a:r>
            <a:r>
              <a:rPr kumimoji="0"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酰氯与格氏试剂的反应</a:t>
            </a:r>
            <a:r>
              <a:rPr kumimoji="0" lang="zh-CN" altLang="en-US" sz="240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p:txBody>
      </p:sp>
      <p:graphicFrame>
        <p:nvGraphicFramePr>
          <p:cNvPr id="497672" name="Object 8"/>
          <p:cNvGraphicFramePr>
            <a:graphicFrameLocks noChangeAspect="1"/>
          </p:cNvGraphicFramePr>
          <p:nvPr/>
        </p:nvGraphicFramePr>
        <p:xfrm>
          <a:off x="1042988" y="5838825"/>
          <a:ext cx="7056437" cy="903288"/>
        </p:xfrm>
        <a:graphic>
          <a:graphicData uri="http://schemas.openxmlformats.org/presentationml/2006/ole">
            <mc:AlternateContent xmlns:mc="http://schemas.openxmlformats.org/markup-compatibility/2006">
              <mc:Choice xmlns:v="urn:schemas-microsoft-com:vml" Requires="v">
                <p:oleObj spid="_x0000_s50359" name="CS ChemDraw Drawing" r:id="rId3" imgW="7696200" imgH="1003300" progId="ChemDraw.Document.6.0">
                  <p:embed/>
                </p:oleObj>
              </mc:Choice>
              <mc:Fallback>
                <p:oleObj name="CS ChemDraw Drawing" r:id="rId3" imgW="7696200" imgH="1003300"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5838825"/>
                        <a:ext cx="7056437" cy="90328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7673" name="Text Box 9"/>
          <p:cNvSpPr txBox="1">
            <a:spLocks noChangeArrowheads="1"/>
          </p:cNvSpPr>
          <p:nvPr/>
        </p:nvSpPr>
        <p:spPr bwMode="auto">
          <a:xfrm>
            <a:off x="323850" y="40767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宋体" panose="02010600030101010101" pitchFamily="2" charset="-122"/>
                <a:ea typeface="宋体" panose="02010600030101010101" pitchFamily="2" charset="-122"/>
              </a:rPr>
              <a:t> </a:t>
            </a:r>
            <a:r>
              <a:rPr lang="zh-CN" altLang="en-US" sz="2400">
                <a:latin typeface="楷体" panose="02010609060101010101" pitchFamily="49" charset="-122"/>
                <a:ea typeface="楷体" panose="02010609060101010101" pitchFamily="49" charset="-122"/>
                <a:cs typeface="Arial" panose="020B0604020202020204" pitchFamily="34" charset="0"/>
              </a:rPr>
              <a:t>比较反应活性：</a:t>
            </a:r>
          </a:p>
        </p:txBody>
      </p:sp>
      <p:graphicFrame>
        <p:nvGraphicFramePr>
          <p:cNvPr id="497674" name="Object 10"/>
          <p:cNvGraphicFramePr>
            <a:graphicFrameLocks noChangeAspect="1"/>
          </p:cNvGraphicFramePr>
          <p:nvPr/>
        </p:nvGraphicFramePr>
        <p:xfrm>
          <a:off x="3203575" y="4005263"/>
          <a:ext cx="2087563" cy="758825"/>
        </p:xfrm>
        <a:graphic>
          <a:graphicData uri="http://schemas.openxmlformats.org/presentationml/2006/ole">
            <mc:AlternateContent xmlns:mc="http://schemas.openxmlformats.org/markup-compatibility/2006">
              <mc:Choice xmlns:v="urn:schemas-microsoft-com:vml" Requires="v">
                <p:oleObj spid="_x0000_s50360" name="CS ChemDraw Drawing" r:id="rId5" imgW="2425700" imgH="889000" progId="ChemDraw.Document.6.0">
                  <p:embed/>
                </p:oleObj>
              </mc:Choice>
              <mc:Fallback>
                <p:oleObj name="CS ChemDraw Drawing" r:id="rId5" imgW="2425700" imgH="889000" progId="ChemDraw.Document.6.0">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4005263"/>
                        <a:ext cx="2087563" cy="7588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7676" name="Object 12"/>
          <p:cNvGraphicFramePr>
            <a:graphicFrameLocks noChangeAspect="1"/>
          </p:cNvGraphicFramePr>
          <p:nvPr/>
        </p:nvGraphicFramePr>
        <p:xfrm>
          <a:off x="827088" y="2852738"/>
          <a:ext cx="7561262" cy="1020762"/>
        </p:xfrm>
        <a:graphic>
          <a:graphicData uri="http://schemas.openxmlformats.org/presentationml/2006/ole">
            <mc:AlternateContent xmlns:mc="http://schemas.openxmlformats.org/markup-compatibility/2006">
              <mc:Choice xmlns:v="urn:schemas-microsoft-com:vml" Requires="v">
                <p:oleObj spid="_x0000_s50361" name="CS ChemDraw Drawing" r:id="rId7" imgW="8356600" imgH="1143000" progId="ChemDraw.Document.6.0">
                  <p:embed/>
                </p:oleObj>
              </mc:Choice>
              <mc:Fallback>
                <p:oleObj name="CS ChemDraw Drawing" r:id="rId7" imgW="8356600" imgH="1143000" progId="ChemDraw.Document.6.0">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852738"/>
                        <a:ext cx="7561262" cy="102076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97666"/>
                                        </p:tgtEl>
                                        <p:attrNameLst>
                                          <p:attrName>style.visibility</p:attrName>
                                        </p:attrNameLst>
                                      </p:cBhvr>
                                      <p:to>
                                        <p:strVal val="visible"/>
                                      </p:to>
                                    </p:set>
                                    <p:animEffect transition="in" filter="slide(fromBottom)">
                                      <p:cBhvr>
                                        <p:cTn id="7" dur="500"/>
                                        <p:tgtEl>
                                          <p:spTgt spid="49766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97667"/>
                                        </p:tgtEl>
                                        <p:attrNameLst>
                                          <p:attrName>style.visibility</p:attrName>
                                        </p:attrNameLst>
                                      </p:cBhvr>
                                      <p:to>
                                        <p:strVal val="visible"/>
                                      </p:to>
                                    </p:set>
                                    <p:animEffect transition="in" filter="slide(fromBottom)">
                                      <p:cBhvr>
                                        <p:cTn id="12" dur="500"/>
                                        <p:tgtEl>
                                          <p:spTgt spid="49766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97670"/>
                                        </p:tgtEl>
                                        <p:attrNameLst>
                                          <p:attrName>style.visibility</p:attrName>
                                        </p:attrNameLst>
                                      </p:cBhvr>
                                      <p:to>
                                        <p:strVal val="visible"/>
                                      </p:to>
                                    </p:set>
                                    <p:animEffect transition="in" filter="slide(fromBottom)">
                                      <p:cBhvr>
                                        <p:cTn id="17" dur="500"/>
                                        <p:tgtEl>
                                          <p:spTgt spid="497670"/>
                                        </p:tgtEl>
                                      </p:cBhvr>
                                    </p:animEffect>
                                  </p:childTnLst>
                                </p:cTn>
                              </p:par>
                              <p:par>
                                <p:cTn id="18" presetID="12" presetClass="entr" presetSubtype="4" fill="hold" nodeType="withEffect">
                                  <p:stCondLst>
                                    <p:cond delay="0"/>
                                  </p:stCondLst>
                                  <p:childTnLst>
                                    <p:set>
                                      <p:cBhvr>
                                        <p:cTn id="19" dur="1" fill="hold">
                                          <p:stCondLst>
                                            <p:cond delay="0"/>
                                          </p:stCondLst>
                                        </p:cTn>
                                        <p:tgtEl>
                                          <p:spTgt spid="497676"/>
                                        </p:tgtEl>
                                        <p:attrNameLst>
                                          <p:attrName>style.visibility</p:attrName>
                                        </p:attrNameLst>
                                      </p:cBhvr>
                                      <p:to>
                                        <p:strVal val="visible"/>
                                      </p:to>
                                    </p:set>
                                    <p:animEffect transition="in" filter="slide(fromBottom)">
                                      <p:cBhvr>
                                        <p:cTn id="20" dur="500"/>
                                        <p:tgtEl>
                                          <p:spTgt spid="497676"/>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497669"/>
                                        </p:tgtEl>
                                        <p:attrNameLst>
                                          <p:attrName>style.visibility</p:attrName>
                                        </p:attrNameLst>
                                      </p:cBhvr>
                                      <p:to>
                                        <p:strVal val="visible"/>
                                      </p:to>
                                    </p:set>
                                    <p:animEffect transition="in" filter="slide(fromBottom)">
                                      <p:cBhvr>
                                        <p:cTn id="23" dur="500"/>
                                        <p:tgtEl>
                                          <p:spTgt spid="497669"/>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497673"/>
                                        </p:tgtEl>
                                        <p:attrNameLst>
                                          <p:attrName>style.visibility</p:attrName>
                                        </p:attrNameLst>
                                      </p:cBhvr>
                                      <p:to>
                                        <p:strVal val="visible"/>
                                      </p:to>
                                    </p:set>
                                    <p:animEffect transition="in" filter="slide(fromBottom)">
                                      <p:cBhvr>
                                        <p:cTn id="28" dur="500"/>
                                        <p:tgtEl>
                                          <p:spTgt spid="497673"/>
                                        </p:tgtEl>
                                      </p:cBhvr>
                                    </p:animEffect>
                                  </p:childTnLst>
                                </p:cTn>
                              </p:par>
                              <p:par>
                                <p:cTn id="29" presetID="12" presetClass="entr" presetSubtype="4" fill="hold" nodeType="withEffect">
                                  <p:stCondLst>
                                    <p:cond delay="0"/>
                                  </p:stCondLst>
                                  <p:childTnLst>
                                    <p:set>
                                      <p:cBhvr>
                                        <p:cTn id="30" dur="1" fill="hold">
                                          <p:stCondLst>
                                            <p:cond delay="0"/>
                                          </p:stCondLst>
                                        </p:cTn>
                                        <p:tgtEl>
                                          <p:spTgt spid="497674"/>
                                        </p:tgtEl>
                                        <p:attrNameLst>
                                          <p:attrName>style.visibility</p:attrName>
                                        </p:attrNameLst>
                                      </p:cBhvr>
                                      <p:to>
                                        <p:strVal val="visible"/>
                                      </p:to>
                                    </p:set>
                                    <p:animEffect transition="in" filter="slide(fromBottom)">
                                      <p:cBhvr>
                                        <p:cTn id="31" dur="500"/>
                                        <p:tgtEl>
                                          <p:spTgt spid="497674"/>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497668"/>
                                        </p:tgtEl>
                                        <p:attrNameLst>
                                          <p:attrName>style.visibility</p:attrName>
                                        </p:attrNameLst>
                                      </p:cBhvr>
                                      <p:to>
                                        <p:strVal val="visible"/>
                                      </p:to>
                                    </p:set>
                                    <p:animEffect transition="in" filter="slide(fromBottom)">
                                      <p:cBhvr>
                                        <p:cTn id="36" dur="500"/>
                                        <p:tgtEl>
                                          <p:spTgt spid="497668"/>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497672"/>
                                        </p:tgtEl>
                                        <p:attrNameLst>
                                          <p:attrName>style.visibility</p:attrName>
                                        </p:attrNameLst>
                                      </p:cBhvr>
                                      <p:to>
                                        <p:strVal val="visible"/>
                                      </p:to>
                                    </p:set>
                                    <p:animEffect transition="in" filter="slide(fromBottom)">
                                      <p:cBhvr>
                                        <p:cTn id="41" dur="500"/>
                                        <p:tgtEl>
                                          <p:spTgt spid="497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6" grpId="0"/>
      <p:bldP spid="497667" grpId="0"/>
      <p:bldP spid="497668" grpId="0"/>
      <p:bldP spid="497669" grpId="0"/>
      <p:bldP spid="497670" grpId="0"/>
      <p:bldP spid="497673"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74812" name="Object 28"/>
          <p:cNvGraphicFramePr>
            <a:graphicFrameLocks noGrp="1" noChangeAspect="1"/>
          </p:cNvGraphicFramePr>
          <p:nvPr>
            <p:ph sz="half" idx="2"/>
          </p:nvPr>
        </p:nvGraphicFramePr>
        <p:xfrm>
          <a:off x="684213" y="1196975"/>
          <a:ext cx="7561262" cy="2500313"/>
        </p:xfrm>
        <a:graphic>
          <a:graphicData uri="http://schemas.openxmlformats.org/presentationml/2006/ole">
            <mc:AlternateContent xmlns:mc="http://schemas.openxmlformats.org/markup-compatibility/2006">
              <mc:Choice xmlns:v="urn:schemas-microsoft-com:vml" Requires="v">
                <p:oleObj spid="_x0000_s12355" name="CS ChemDraw Drawing" r:id="rId3" imgW="8382000" imgH="2781300" progId="ChemDraw.Document.6.0">
                  <p:embed/>
                </p:oleObj>
              </mc:Choice>
              <mc:Fallback>
                <p:oleObj name="CS ChemDraw Drawing" r:id="rId3" imgW="8382000" imgH="2781300" progId="ChemDraw.Document.6.0">
                  <p:embed/>
                  <p:pic>
                    <p:nvPicPr>
                      <p:cNvPr id="0" name="Object 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196975"/>
                        <a:ext cx="7561262" cy="2500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01D5D153-4AD7-46C8-B01C-29CDD43D3B4E}" type="datetime11">
              <a:rPr lang="zh-CN" altLang="en-US" smtClean="0"/>
              <a:t>17:48:43</a:t>
            </a:fld>
            <a:endParaRPr lang="en-US" altLang="zh-CN"/>
          </a:p>
        </p:txBody>
      </p:sp>
      <p:sp>
        <p:nvSpPr>
          <p:cNvPr id="9" name="灯片编号占位符 6"/>
          <p:cNvSpPr>
            <a:spLocks noGrp="1"/>
          </p:cNvSpPr>
          <p:nvPr>
            <p:ph type="sldNum" sz="quarter" idx="12"/>
          </p:nvPr>
        </p:nvSpPr>
        <p:spPr/>
        <p:txBody>
          <a:bodyPr/>
          <a:lstStyle/>
          <a:p>
            <a:pPr>
              <a:defRPr/>
            </a:pPr>
            <a:fld id="{485D311D-88D1-4B93-A2A4-4ED323C91475}" type="slidenum">
              <a:rPr lang="en-US" altLang="zh-CN"/>
              <a:t>6</a:t>
            </a:fld>
            <a:endParaRPr lang="en-US" altLang="zh-CN"/>
          </a:p>
        </p:txBody>
      </p:sp>
      <p:sp>
        <p:nvSpPr>
          <p:cNvPr id="374804" name="Text Box 20"/>
          <p:cNvSpPr txBox="1">
            <a:spLocks noChangeArrowheads="1"/>
          </p:cNvSpPr>
          <p:nvPr/>
        </p:nvSpPr>
        <p:spPr bwMode="auto">
          <a:xfrm>
            <a:off x="539750" y="4292600"/>
            <a:ext cx="8218488" cy="23923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80000"/>
              </a:lnSpc>
              <a:spcBef>
                <a:spcPct val="50000"/>
              </a:spcBef>
              <a:buFontTx/>
              <a:buNone/>
            </a:pP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a.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含羧基的最长碳链。</a:t>
            </a:r>
          </a:p>
          <a:p>
            <a:pPr algn="just" eaLnBrk="1" hangingPunct="1">
              <a:lnSpc>
                <a:spcPct val="80000"/>
              </a:lnSpc>
              <a:spcBef>
                <a:spcPct val="50000"/>
              </a:spcBef>
              <a:buFontTx/>
              <a:buNone/>
            </a:pP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b.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编号，从羧基</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C</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原子开始编号。</a:t>
            </a:r>
          </a:p>
          <a:p>
            <a:pPr algn="just" eaLnBrk="1" hangingPunct="1">
              <a:lnSpc>
                <a:spcPct val="80000"/>
              </a:lnSpc>
              <a:spcBef>
                <a:spcPct val="50000"/>
              </a:spcBef>
              <a:buFontTx/>
              <a:buNone/>
            </a:pP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c.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如有不饱和键角要标明烯（或炔）键的位次。并主链包括         双键和叁键。</a:t>
            </a:r>
          </a:p>
          <a:p>
            <a:pPr algn="just" eaLnBrk="1" hangingPunct="1">
              <a:lnSpc>
                <a:spcPct val="80000"/>
              </a:lnSpc>
              <a:spcBef>
                <a:spcPct val="50000"/>
              </a:spcBef>
              <a:buFontTx/>
              <a:buNone/>
            </a:pP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d.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脂环族羧酸。简单的在脂环烃后加羧酸二字，复杂的环可作为取代基。</a:t>
            </a:r>
          </a:p>
        </p:txBody>
      </p:sp>
      <p:sp>
        <p:nvSpPr>
          <p:cNvPr id="374805" name="Text Box 21"/>
          <p:cNvSpPr txBox="1">
            <a:spLocks noChangeArrowheads="1"/>
          </p:cNvSpPr>
          <p:nvPr/>
        </p:nvSpPr>
        <p:spPr bwMode="auto">
          <a:xfrm>
            <a:off x="611188" y="188913"/>
            <a:ext cx="172878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3</a:t>
            </a:r>
            <a:r>
              <a:rPr lang="zh-CN" altLang="en-US" sz="2400">
                <a:latin typeface="Arial" panose="020B0604020202020204" pitchFamily="34" charset="0"/>
                <a:ea typeface="楷体" panose="02010609060101010101" pitchFamily="49" charset="-122"/>
                <a:cs typeface="Arial" panose="020B0604020202020204" pitchFamily="34" charset="0"/>
              </a:rPr>
              <a:t>、命名</a:t>
            </a:r>
          </a:p>
        </p:txBody>
      </p:sp>
      <p:sp>
        <p:nvSpPr>
          <p:cNvPr id="374808" name="Rectangle 24"/>
          <p:cNvSpPr>
            <a:spLocks noChangeArrowheads="1"/>
          </p:cNvSpPr>
          <p:nvPr/>
        </p:nvSpPr>
        <p:spPr bwMode="auto">
          <a:xfrm>
            <a:off x="611188" y="3789363"/>
            <a:ext cx="219551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2</a:t>
            </a:r>
            <a:r>
              <a:rPr kumimoji="0" lang="en-US" altLang="zh-CN" sz="2400" baseline="30000">
                <a:latin typeface="Arial" panose="020B0604020202020204" pitchFamily="34" charset="0"/>
                <a:ea typeface="楷体" panose="02010609060101010101" pitchFamily="49" charset="-122"/>
                <a:cs typeface="Arial" panose="020B0604020202020204" pitchFamily="34" charset="0"/>
              </a:rPr>
              <a:t>o</a:t>
            </a:r>
            <a:r>
              <a:rPr kumimoji="0" lang="en-US" altLang="zh-CN" sz="2400">
                <a:latin typeface="Arial" panose="020B0604020202020204" pitchFamily="34" charset="0"/>
                <a:ea typeface="楷体" panose="02010609060101010101" pitchFamily="49" charset="-122"/>
                <a:cs typeface="Arial" panose="020B0604020202020204" pitchFamily="34" charset="0"/>
              </a:rPr>
              <a:t> </a:t>
            </a:r>
            <a:r>
              <a:rPr kumimoji="0" lang="zh-CN" altLang="en-US" sz="2400">
                <a:latin typeface="Arial" panose="020B0604020202020204" pitchFamily="34" charset="0"/>
                <a:ea typeface="楷体" panose="02010609060101010101" pitchFamily="49" charset="-122"/>
                <a:cs typeface="Arial" panose="020B0604020202020204" pitchFamily="34" charset="0"/>
              </a:rPr>
              <a:t>系统命名法</a:t>
            </a:r>
          </a:p>
        </p:txBody>
      </p:sp>
      <p:sp>
        <p:nvSpPr>
          <p:cNvPr id="374811" name="Rectangle 27"/>
          <p:cNvSpPr>
            <a:spLocks noChangeArrowheads="1"/>
          </p:cNvSpPr>
          <p:nvPr/>
        </p:nvSpPr>
        <p:spPr bwMode="auto">
          <a:xfrm>
            <a:off x="539750" y="620713"/>
            <a:ext cx="223202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1</a:t>
            </a:r>
            <a:r>
              <a:rPr kumimoji="0" lang="en-US" altLang="zh-CN" sz="2400" baseline="30000">
                <a:latin typeface="Arial" panose="020B0604020202020204" pitchFamily="34" charset="0"/>
                <a:ea typeface="楷体" panose="02010609060101010101" pitchFamily="49" charset="-122"/>
                <a:cs typeface="Arial" panose="020B0604020202020204" pitchFamily="34" charset="0"/>
              </a:rPr>
              <a:t>o</a:t>
            </a:r>
            <a:r>
              <a:rPr kumimoji="0" lang="en-US" altLang="zh-CN" sz="2400">
                <a:latin typeface="Arial" panose="020B0604020202020204" pitchFamily="34" charset="0"/>
                <a:ea typeface="楷体" panose="02010609060101010101" pitchFamily="49" charset="-122"/>
                <a:cs typeface="Arial" panose="020B0604020202020204" pitchFamily="34" charset="0"/>
              </a:rPr>
              <a:t> </a:t>
            </a:r>
            <a:r>
              <a:rPr kumimoji="0" lang="zh-CN" altLang="en-US" sz="2400">
                <a:latin typeface="Arial" panose="020B0604020202020204" pitchFamily="34" charset="0"/>
                <a:ea typeface="楷体" panose="02010609060101010101" pitchFamily="49" charset="-122"/>
                <a:cs typeface="Arial" panose="020B0604020202020204" pitchFamily="34" charset="0"/>
              </a:rPr>
              <a:t>俗名</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74805"/>
                                        </p:tgtEl>
                                        <p:attrNameLst>
                                          <p:attrName>style.visibility</p:attrName>
                                        </p:attrNameLst>
                                      </p:cBhvr>
                                      <p:to>
                                        <p:strVal val="visible"/>
                                      </p:to>
                                    </p:set>
                                    <p:animEffect transition="in" filter="slide(fromBottom)">
                                      <p:cBhvr>
                                        <p:cTn id="7" dur="500"/>
                                        <p:tgtEl>
                                          <p:spTgt spid="37480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74811"/>
                                        </p:tgtEl>
                                        <p:attrNameLst>
                                          <p:attrName>style.visibility</p:attrName>
                                        </p:attrNameLst>
                                      </p:cBhvr>
                                      <p:to>
                                        <p:strVal val="visible"/>
                                      </p:to>
                                    </p:set>
                                    <p:animEffect transition="in" filter="slide(fromBottom)">
                                      <p:cBhvr>
                                        <p:cTn id="12" dur="500"/>
                                        <p:tgtEl>
                                          <p:spTgt spid="374811"/>
                                        </p:tgtEl>
                                      </p:cBhvr>
                                    </p:animEffect>
                                  </p:childTnLst>
                                </p:cTn>
                              </p:par>
                              <p:par>
                                <p:cTn id="13" presetID="12" presetClass="entr" presetSubtype="4" fill="hold" nodeType="withEffect">
                                  <p:stCondLst>
                                    <p:cond delay="0"/>
                                  </p:stCondLst>
                                  <p:childTnLst>
                                    <p:set>
                                      <p:cBhvr>
                                        <p:cTn id="14" dur="1" fill="hold">
                                          <p:stCondLst>
                                            <p:cond delay="0"/>
                                          </p:stCondLst>
                                        </p:cTn>
                                        <p:tgtEl>
                                          <p:spTgt spid="374812"/>
                                        </p:tgtEl>
                                        <p:attrNameLst>
                                          <p:attrName>style.visibility</p:attrName>
                                        </p:attrNameLst>
                                      </p:cBhvr>
                                      <p:to>
                                        <p:strVal val="visible"/>
                                      </p:to>
                                    </p:set>
                                    <p:animEffect transition="in" filter="slide(fromBottom)">
                                      <p:cBhvr>
                                        <p:cTn id="15" dur="500"/>
                                        <p:tgtEl>
                                          <p:spTgt spid="374812"/>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74808"/>
                                        </p:tgtEl>
                                        <p:attrNameLst>
                                          <p:attrName>style.visibility</p:attrName>
                                        </p:attrNameLst>
                                      </p:cBhvr>
                                      <p:to>
                                        <p:strVal val="visible"/>
                                      </p:to>
                                    </p:set>
                                    <p:animEffect transition="in" filter="slide(fromBottom)">
                                      <p:cBhvr>
                                        <p:cTn id="20" dur="500"/>
                                        <p:tgtEl>
                                          <p:spTgt spid="37480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74804">
                                            <p:txEl>
                                              <p:pRg st="0" end="0"/>
                                            </p:txEl>
                                          </p:spTgt>
                                        </p:tgtEl>
                                        <p:attrNameLst>
                                          <p:attrName>style.visibility</p:attrName>
                                        </p:attrNameLst>
                                      </p:cBhvr>
                                      <p:to>
                                        <p:strVal val="visible"/>
                                      </p:to>
                                    </p:set>
                                    <p:animEffect transition="in" filter="slide(fromBottom)">
                                      <p:cBhvr>
                                        <p:cTn id="25" dur="500"/>
                                        <p:tgtEl>
                                          <p:spTgt spid="37480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374804">
                                            <p:txEl>
                                              <p:pRg st="1" end="1"/>
                                            </p:txEl>
                                          </p:spTgt>
                                        </p:tgtEl>
                                        <p:attrNameLst>
                                          <p:attrName>style.visibility</p:attrName>
                                        </p:attrNameLst>
                                      </p:cBhvr>
                                      <p:to>
                                        <p:strVal val="visible"/>
                                      </p:to>
                                    </p:set>
                                    <p:animEffect transition="in" filter="slide(fromBottom)">
                                      <p:cBhvr>
                                        <p:cTn id="30" dur="500"/>
                                        <p:tgtEl>
                                          <p:spTgt spid="37480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374804">
                                            <p:txEl>
                                              <p:pRg st="2" end="2"/>
                                            </p:txEl>
                                          </p:spTgt>
                                        </p:tgtEl>
                                        <p:attrNameLst>
                                          <p:attrName>style.visibility</p:attrName>
                                        </p:attrNameLst>
                                      </p:cBhvr>
                                      <p:to>
                                        <p:strVal val="visible"/>
                                      </p:to>
                                    </p:set>
                                    <p:animEffect transition="in" filter="slide(fromBottom)">
                                      <p:cBhvr>
                                        <p:cTn id="35" dur="500"/>
                                        <p:tgtEl>
                                          <p:spTgt spid="37480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374804">
                                            <p:txEl>
                                              <p:pRg st="3" end="3"/>
                                            </p:txEl>
                                          </p:spTgt>
                                        </p:tgtEl>
                                        <p:attrNameLst>
                                          <p:attrName>style.visibility</p:attrName>
                                        </p:attrNameLst>
                                      </p:cBhvr>
                                      <p:to>
                                        <p:strVal val="visible"/>
                                      </p:to>
                                    </p:set>
                                    <p:animEffect transition="in" filter="slide(fromBottom)">
                                      <p:cBhvr>
                                        <p:cTn id="40" dur="500"/>
                                        <p:tgtEl>
                                          <p:spTgt spid="3748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805" grpId="0"/>
      <p:bldP spid="374808" grpId="0"/>
      <p:bldP spid="3748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8F31EEF8-4D45-4CF9-BC40-1903A81EB910}" type="datetime11">
              <a:rPr lang="zh-CN" altLang="en-US" smtClean="0"/>
              <a:t>17:48:44</a:t>
            </a:fld>
            <a:endParaRPr lang="en-US" altLang="zh-CN"/>
          </a:p>
        </p:txBody>
      </p:sp>
      <p:sp>
        <p:nvSpPr>
          <p:cNvPr id="10" name="灯片编号占位符 3"/>
          <p:cNvSpPr>
            <a:spLocks noGrp="1"/>
          </p:cNvSpPr>
          <p:nvPr>
            <p:ph type="sldNum" sz="quarter" idx="12"/>
          </p:nvPr>
        </p:nvSpPr>
        <p:spPr/>
        <p:txBody>
          <a:bodyPr/>
          <a:lstStyle/>
          <a:p>
            <a:pPr>
              <a:defRPr/>
            </a:pPr>
            <a:fld id="{CBFB6710-71CA-414A-B9B5-98BE39BF4EFB}" type="slidenum">
              <a:rPr lang="en-US" altLang="zh-CN"/>
              <a:t>60</a:t>
            </a:fld>
            <a:endParaRPr lang="en-US" altLang="zh-CN"/>
          </a:p>
        </p:txBody>
      </p:sp>
      <p:sp>
        <p:nvSpPr>
          <p:cNvPr id="498692" name="Rectangle 4"/>
          <p:cNvSpPr>
            <a:spLocks noChangeArrowheads="1"/>
          </p:cNvSpPr>
          <p:nvPr/>
        </p:nvSpPr>
        <p:spPr bwMode="auto">
          <a:xfrm>
            <a:off x="323850" y="476250"/>
            <a:ext cx="4038600" cy="45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a:t>
            </a:r>
            <a:r>
              <a:rPr kumimoji="0"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2</a:t>
            </a:r>
            <a:r>
              <a:rPr kumimoji="0"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 酯与格氏试剂的反应</a:t>
            </a:r>
            <a:r>
              <a:rPr kumimoji="0" lang="zh-CN" altLang="en-US" sz="240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p:txBody>
      </p:sp>
      <p:sp>
        <p:nvSpPr>
          <p:cNvPr id="498694" name="Text Box 6"/>
          <p:cNvSpPr txBox="1">
            <a:spLocks noChangeArrowheads="1"/>
          </p:cNvSpPr>
          <p:nvPr/>
        </p:nvSpPr>
        <p:spPr bwMode="auto">
          <a:xfrm>
            <a:off x="827088" y="3429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latin typeface="Times New Roman" panose="02020603050405020304" pitchFamily="18" charset="0"/>
                <a:ea typeface="楷体" panose="02010609060101010101" pitchFamily="49" charset="-122"/>
                <a:cs typeface="Arial" panose="020B0604020202020204" pitchFamily="34" charset="0"/>
              </a:rPr>
              <a:t>反应活性：</a:t>
            </a:r>
          </a:p>
        </p:txBody>
      </p:sp>
      <p:graphicFrame>
        <p:nvGraphicFramePr>
          <p:cNvPr id="498695" name="Object 7"/>
          <p:cNvGraphicFramePr>
            <a:graphicFrameLocks noChangeAspect="1"/>
          </p:cNvGraphicFramePr>
          <p:nvPr/>
        </p:nvGraphicFramePr>
        <p:xfrm>
          <a:off x="3059113" y="3284538"/>
          <a:ext cx="2376487" cy="800100"/>
        </p:xfrm>
        <a:graphic>
          <a:graphicData uri="http://schemas.openxmlformats.org/presentationml/2006/ole">
            <mc:AlternateContent xmlns:mc="http://schemas.openxmlformats.org/markup-compatibility/2006">
              <mc:Choice xmlns:v="urn:schemas-microsoft-com:vml" Requires="v">
                <p:oleObj spid="_x0000_s51380" name="CS ChemDraw Drawing" r:id="rId3" imgW="2857500" imgH="965200" progId="ChemDraw.Document.6.0">
                  <p:embed/>
                </p:oleObj>
              </mc:Choice>
              <mc:Fallback>
                <p:oleObj name="CS ChemDraw Drawing" r:id="rId3" imgW="2857500" imgH="965200"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3284538"/>
                        <a:ext cx="2376487" cy="8001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8696" name="Rectangle 8"/>
          <p:cNvSpPr>
            <a:spLocks noChangeArrowheads="1"/>
          </p:cNvSpPr>
          <p:nvPr/>
        </p:nvSpPr>
        <p:spPr bwMode="auto">
          <a:xfrm>
            <a:off x="395288" y="4365625"/>
            <a:ext cx="8208962" cy="1041400"/>
          </a:xfrm>
          <a:prstGeom prst="rect">
            <a:avLst/>
          </a:prstGeom>
          <a:solidFill>
            <a:srgbClr val="66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30000"/>
              </a:lnSpc>
              <a:spcBef>
                <a:spcPct val="0"/>
              </a:spcBef>
              <a:buFontTx/>
              <a:buNone/>
            </a:pP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a.  </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可制得两个烃基相同的叔醇。</a:t>
            </a:r>
          </a:p>
          <a:p>
            <a:pPr>
              <a:lnSpc>
                <a:spcPct val="130000"/>
              </a:lnSpc>
              <a:spcBef>
                <a:spcPct val="0"/>
              </a:spcBef>
              <a:buFontTx/>
              <a:buNone/>
            </a:pPr>
            <a:r>
              <a:rPr kumimoji="0" lang="en-US" altLang="zh-CN" sz="2400">
                <a:solidFill>
                  <a:schemeClr val="bg1"/>
                </a:solidFill>
                <a:latin typeface="Arial" panose="020B0604020202020204" pitchFamily="34" charset="0"/>
                <a:ea typeface="楷体" panose="02010609060101010101" pitchFamily="49" charset="-122"/>
                <a:cs typeface="Arial" panose="020B0604020202020204" pitchFamily="34" charset="0"/>
              </a:rPr>
              <a:t>b. </a:t>
            </a:r>
            <a:r>
              <a:rPr kumimoji="0" lang="zh-CN" altLang="en-US" sz="2400">
                <a:solidFill>
                  <a:schemeClr val="bg1"/>
                </a:solidFill>
                <a:latin typeface="Arial" panose="020B0604020202020204" pitchFamily="34" charset="0"/>
                <a:ea typeface="楷体" panose="02010609060101010101" pitchFamily="49" charset="-122"/>
                <a:cs typeface="Arial" panose="020B0604020202020204" pitchFamily="34" charset="0"/>
              </a:rPr>
              <a:t>反应难停留在酮的阶段，因为酮与格试剂反应比酯快。 </a:t>
            </a:r>
          </a:p>
        </p:txBody>
      </p:sp>
      <p:graphicFrame>
        <p:nvGraphicFramePr>
          <p:cNvPr id="498697" name="Object 9"/>
          <p:cNvGraphicFramePr>
            <a:graphicFrameLocks noChangeAspect="1"/>
          </p:cNvGraphicFramePr>
          <p:nvPr/>
        </p:nvGraphicFramePr>
        <p:xfrm>
          <a:off x="1331913" y="5734050"/>
          <a:ext cx="6192837" cy="822325"/>
        </p:xfrm>
        <a:graphic>
          <a:graphicData uri="http://schemas.openxmlformats.org/presentationml/2006/ole">
            <mc:AlternateContent xmlns:mc="http://schemas.openxmlformats.org/markup-compatibility/2006">
              <mc:Choice xmlns:v="urn:schemas-microsoft-com:vml" Requires="v">
                <p:oleObj spid="_x0000_s51381" name="CS ChemDraw Drawing" r:id="rId5" imgW="6502400" imgH="876300" progId="ChemDraw.Document.6.0">
                  <p:embed/>
                </p:oleObj>
              </mc:Choice>
              <mc:Fallback>
                <p:oleObj name="CS ChemDraw Drawing" r:id="rId5" imgW="6502400" imgH="876300" progId="ChemDraw.Document.6.0">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5734050"/>
                        <a:ext cx="6192837" cy="8223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8698" name="Object 10"/>
          <p:cNvGraphicFramePr>
            <a:graphicFrameLocks noChangeAspect="1"/>
          </p:cNvGraphicFramePr>
          <p:nvPr/>
        </p:nvGraphicFramePr>
        <p:xfrm>
          <a:off x="827088" y="1844675"/>
          <a:ext cx="7848600" cy="1073150"/>
        </p:xfrm>
        <a:graphic>
          <a:graphicData uri="http://schemas.openxmlformats.org/presentationml/2006/ole">
            <mc:AlternateContent xmlns:mc="http://schemas.openxmlformats.org/markup-compatibility/2006">
              <mc:Choice xmlns:v="urn:schemas-microsoft-com:vml" Requires="v">
                <p:oleObj spid="_x0000_s51382" name="CS ChemDraw Drawing" r:id="rId7" imgW="8699500" imgH="1206500" progId="ChemDraw.Document.6.0">
                  <p:embed/>
                </p:oleObj>
              </mc:Choice>
              <mc:Fallback>
                <p:oleObj name="CS ChemDraw Drawing" r:id="rId7" imgW="8699500" imgH="1206500" progId="ChemDraw.Document.6.0">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1844675"/>
                        <a:ext cx="7848600" cy="10731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98692"/>
                                        </p:tgtEl>
                                        <p:attrNameLst>
                                          <p:attrName>style.visibility</p:attrName>
                                        </p:attrNameLst>
                                      </p:cBhvr>
                                      <p:to>
                                        <p:strVal val="visible"/>
                                      </p:to>
                                    </p:set>
                                    <p:animEffect transition="in" filter="slide(fromBottom)">
                                      <p:cBhvr>
                                        <p:cTn id="7" dur="500"/>
                                        <p:tgtEl>
                                          <p:spTgt spid="498692"/>
                                        </p:tgtEl>
                                      </p:cBhvr>
                                    </p:animEffect>
                                  </p:childTnLst>
                                </p:cTn>
                              </p:par>
                              <p:par>
                                <p:cTn id="8" presetID="12" presetClass="entr" presetSubtype="4" fill="hold" nodeType="withEffect">
                                  <p:stCondLst>
                                    <p:cond delay="0"/>
                                  </p:stCondLst>
                                  <p:childTnLst>
                                    <p:set>
                                      <p:cBhvr>
                                        <p:cTn id="9" dur="1" fill="hold">
                                          <p:stCondLst>
                                            <p:cond delay="0"/>
                                          </p:stCondLst>
                                        </p:cTn>
                                        <p:tgtEl>
                                          <p:spTgt spid="498698"/>
                                        </p:tgtEl>
                                        <p:attrNameLst>
                                          <p:attrName>style.visibility</p:attrName>
                                        </p:attrNameLst>
                                      </p:cBhvr>
                                      <p:to>
                                        <p:strVal val="visible"/>
                                      </p:to>
                                    </p:set>
                                    <p:animEffect transition="in" filter="slide(fromBottom)">
                                      <p:cBhvr>
                                        <p:cTn id="10" dur="500"/>
                                        <p:tgtEl>
                                          <p:spTgt spid="498698"/>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98694"/>
                                        </p:tgtEl>
                                        <p:attrNameLst>
                                          <p:attrName>style.visibility</p:attrName>
                                        </p:attrNameLst>
                                      </p:cBhvr>
                                      <p:to>
                                        <p:strVal val="visible"/>
                                      </p:to>
                                    </p:set>
                                    <p:animEffect transition="in" filter="slide(fromBottom)">
                                      <p:cBhvr>
                                        <p:cTn id="15" dur="500"/>
                                        <p:tgtEl>
                                          <p:spTgt spid="498694"/>
                                        </p:tgtEl>
                                      </p:cBhvr>
                                    </p:animEffect>
                                  </p:childTnLst>
                                </p:cTn>
                              </p:par>
                              <p:par>
                                <p:cTn id="16" presetID="12" presetClass="entr" presetSubtype="4" fill="hold" nodeType="withEffect">
                                  <p:stCondLst>
                                    <p:cond delay="0"/>
                                  </p:stCondLst>
                                  <p:childTnLst>
                                    <p:set>
                                      <p:cBhvr>
                                        <p:cTn id="17" dur="1" fill="hold">
                                          <p:stCondLst>
                                            <p:cond delay="0"/>
                                          </p:stCondLst>
                                        </p:cTn>
                                        <p:tgtEl>
                                          <p:spTgt spid="498695"/>
                                        </p:tgtEl>
                                        <p:attrNameLst>
                                          <p:attrName>style.visibility</p:attrName>
                                        </p:attrNameLst>
                                      </p:cBhvr>
                                      <p:to>
                                        <p:strVal val="visible"/>
                                      </p:to>
                                    </p:set>
                                    <p:animEffect transition="in" filter="slide(fromBottom)">
                                      <p:cBhvr>
                                        <p:cTn id="18" dur="500"/>
                                        <p:tgtEl>
                                          <p:spTgt spid="498695"/>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498696"/>
                                        </p:tgtEl>
                                        <p:attrNameLst>
                                          <p:attrName>style.visibility</p:attrName>
                                        </p:attrNameLst>
                                      </p:cBhvr>
                                      <p:to>
                                        <p:strVal val="visible"/>
                                      </p:to>
                                    </p:set>
                                    <p:animEffect transition="in" filter="slide(fromBottom)">
                                      <p:cBhvr>
                                        <p:cTn id="23" dur="500"/>
                                        <p:tgtEl>
                                          <p:spTgt spid="498696"/>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498697"/>
                                        </p:tgtEl>
                                        <p:attrNameLst>
                                          <p:attrName>style.visibility</p:attrName>
                                        </p:attrNameLst>
                                      </p:cBhvr>
                                      <p:to>
                                        <p:strVal val="visible"/>
                                      </p:to>
                                    </p:set>
                                    <p:animEffect transition="in" filter="slide(fromBottom)">
                                      <p:cBhvr>
                                        <p:cTn id="28" dur="500"/>
                                        <p:tgtEl>
                                          <p:spTgt spid="498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2" grpId="0"/>
      <p:bldP spid="498694" grpId="0"/>
      <p:bldP spid="49869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BBD10FEE-7C7C-4764-AFDF-E0F6571B60F9}" type="datetime11">
              <a:rPr lang="zh-CN" altLang="en-US" smtClean="0"/>
              <a:t>17:48:44</a:t>
            </a:fld>
            <a:endParaRPr lang="en-US" altLang="zh-CN"/>
          </a:p>
        </p:txBody>
      </p:sp>
      <p:sp>
        <p:nvSpPr>
          <p:cNvPr id="6" name="灯片编号占位符 3"/>
          <p:cNvSpPr>
            <a:spLocks noGrp="1"/>
          </p:cNvSpPr>
          <p:nvPr>
            <p:ph type="sldNum" sz="quarter" idx="12"/>
          </p:nvPr>
        </p:nvSpPr>
        <p:spPr/>
        <p:txBody>
          <a:bodyPr/>
          <a:lstStyle/>
          <a:p>
            <a:pPr>
              <a:defRPr/>
            </a:pPr>
            <a:fld id="{6396836D-65BA-44D5-85DD-782611D4746D}" type="slidenum">
              <a:rPr lang="en-US" altLang="zh-CN"/>
              <a:t>61</a:t>
            </a:fld>
            <a:endParaRPr lang="en-US" altLang="zh-CN"/>
          </a:p>
        </p:txBody>
      </p:sp>
      <p:sp>
        <p:nvSpPr>
          <p:cNvPr id="499714" name="Rectangle 2"/>
          <p:cNvSpPr>
            <a:spLocks noChangeArrowheads="1"/>
          </p:cNvSpPr>
          <p:nvPr/>
        </p:nvSpPr>
        <p:spPr bwMode="auto">
          <a:xfrm>
            <a:off x="684213" y="1052513"/>
            <a:ext cx="7315200" cy="45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zh-CN" altLang="en-US" sz="2400">
                <a:latin typeface="Arial" panose="020B0604020202020204" pitchFamily="34" charset="0"/>
                <a:ea typeface="楷体" panose="02010609060101010101" pitchFamily="49" charset="-122"/>
                <a:cs typeface="Arial" panose="020B0604020202020204" pitchFamily="34" charset="0"/>
              </a:rPr>
              <a:t>例如：要合成</a:t>
            </a:r>
            <a:r>
              <a:rPr kumimoji="0" lang="en-US" altLang="zh-CN" sz="2400">
                <a:latin typeface="Arial" panose="020B0604020202020204" pitchFamily="34" charset="0"/>
                <a:ea typeface="楷体" panose="02010609060101010101" pitchFamily="49" charset="-122"/>
                <a:cs typeface="Arial" panose="020B0604020202020204" pitchFamily="34" charset="0"/>
              </a:rPr>
              <a:t>3-</a:t>
            </a:r>
            <a:r>
              <a:rPr kumimoji="0" lang="zh-CN" altLang="en-US" sz="2400">
                <a:latin typeface="Arial" panose="020B0604020202020204" pitchFamily="34" charset="0"/>
                <a:ea typeface="楷体" panose="02010609060101010101" pitchFamily="49" charset="-122"/>
                <a:cs typeface="Arial" panose="020B0604020202020204" pitchFamily="34" charset="0"/>
              </a:rPr>
              <a:t>甲基</a:t>
            </a:r>
            <a:r>
              <a:rPr kumimoji="0" lang="en-US" altLang="zh-CN" sz="2400">
                <a:latin typeface="Arial" panose="020B0604020202020204" pitchFamily="34" charset="0"/>
                <a:ea typeface="楷体" panose="02010609060101010101" pitchFamily="49" charset="-122"/>
                <a:cs typeface="Arial" panose="020B0604020202020204" pitchFamily="34" charset="0"/>
              </a:rPr>
              <a:t>-3-</a:t>
            </a:r>
            <a:r>
              <a:rPr kumimoji="0" lang="zh-CN" altLang="en-US" sz="2400">
                <a:latin typeface="Arial" panose="020B0604020202020204" pitchFamily="34" charset="0"/>
                <a:ea typeface="楷体" panose="02010609060101010101" pitchFamily="49" charset="-122"/>
                <a:cs typeface="Arial" panose="020B0604020202020204" pitchFamily="34" charset="0"/>
              </a:rPr>
              <a:t>戊醇，可有如下几种方法。</a:t>
            </a:r>
            <a:r>
              <a:rPr kumimoji="0" lang="zh-CN" altLang="en-US" sz="2400">
                <a:latin typeface="Times New Roman" panose="02020603050405020304" pitchFamily="18" charset="0"/>
                <a:ea typeface="楷体" panose="02010609060101010101" pitchFamily="49" charset="-122"/>
                <a:cs typeface="Arial" panose="020B0604020202020204" pitchFamily="34" charset="0"/>
              </a:rPr>
              <a:t> </a:t>
            </a:r>
          </a:p>
        </p:txBody>
      </p:sp>
      <p:graphicFrame>
        <p:nvGraphicFramePr>
          <p:cNvPr id="499715" name="Object 3"/>
          <p:cNvGraphicFramePr>
            <a:graphicFrameLocks noChangeAspect="1"/>
          </p:cNvGraphicFramePr>
          <p:nvPr/>
        </p:nvGraphicFramePr>
        <p:xfrm>
          <a:off x="755650" y="2349500"/>
          <a:ext cx="7273925" cy="1857375"/>
        </p:xfrm>
        <a:graphic>
          <a:graphicData uri="http://schemas.openxmlformats.org/presentationml/2006/ole">
            <mc:AlternateContent xmlns:mc="http://schemas.openxmlformats.org/markup-compatibility/2006">
              <mc:Choice xmlns:v="urn:schemas-microsoft-com:vml" Requires="v">
                <p:oleObj spid="_x0000_s52288" name="CS ChemDraw Drawing" r:id="rId3" imgW="7277100" imgH="1866900" progId="ChemDraw.Document.6.0">
                  <p:embed/>
                </p:oleObj>
              </mc:Choice>
              <mc:Fallback>
                <p:oleObj name="CS ChemDraw Drawing" r:id="rId3" imgW="7277100" imgH="1866900" progId="ChemDraw.Document.6.0">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349500"/>
                        <a:ext cx="7273925" cy="18573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99714"/>
                                        </p:tgtEl>
                                        <p:attrNameLst>
                                          <p:attrName>style.visibility</p:attrName>
                                        </p:attrNameLst>
                                      </p:cBhvr>
                                      <p:to>
                                        <p:strVal val="visible"/>
                                      </p:to>
                                    </p:set>
                                    <p:animEffect transition="in" filter="slide(fromBottom)">
                                      <p:cBhvr>
                                        <p:cTn id="7" dur="500"/>
                                        <p:tgtEl>
                                          <p:spTgt spid="499714"/>
                                        </p:tgtEl>
                                      </p:cBhvr>
                                    </p:animEffect>
                                  </p:childTnLst>
                                </p:cTn>
                              </p:par>
                              <p:par>
                                <p:cTn id="8" presetID="12" presetClass="entr" presetSubtype="4" fill="hold" nodeType="withEffect">
                                  <p:stCondLst>
                                    <p:cond delay="0"/>
                                  </p:stCondLst>
                                  <p:childTnLst>
                                    <p:set>
                                      <p:cBhvr>
                                        <p:cTn id="9" dur="1" fill="hold">
                                          <p:stCondLst>
                                            <p:cond delay="0"/>
                                          </p:stCondLst>
                                        </p:cTn>
                                        <p:tgtEl>
                                          <p:spTgt spid="499715"/>
                                        </p:tgtEl>
                                        <p:attrNameLst>
                                          <p:attrName>style.visibility</p:attrName>
                                        </p:attrNameLst>
                                      </p:cBhvr>
                                      <p:to>
                                        <p:strVal val="visible"/>
                                      </p:to>
                                    </p:set>
                                    <p:animEffect transition="in" filter="slide(fromBottom)">
                                      <p:cBhvr>
                                        <p:cTn id="10" dur="500"/>
                                        <p:tgtEl>
                                          <p:spTgt spid="499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0740" name="Object 4"/>
          <p:cNvGraphicFramePr>
            <a:graphicFrameLocks noGrp="1" noChangeAspect="1"/>
          </p:cNvGraphicFramePr>
          <p:nvPr>
            <p:ph sz="half" idx="1"/>
          </p:nvPr>
        </p:nvGraphicFramePr>
        <p:xfrm>
          <a:off x="838200" y="2924175"/>
          <a:ext cx="7681913" cy="715963"/>
        </p:xfrm>
        <a:graphic>
          <a:graphicData uri="http://schemas.openxmlformats.org/presentationml/2006/ole">
            <mc:AlternateContent xmlns:mc="http://schemas.openxmlformats.org/markup-compatibility/2006">
              <mc:Choice xmlns:v="urn:schemas-microsoft-com:vml" Requires="v">
                <p:oleObj spid="_x0000_s53370" name="CS ChemDraw Drawing" r:id="rId3" imgW="8826500" imgH="838200" progId="ChemDraw.Document.6.0">
                  <p:embed/>
                </p:oleObj>
              </mc:Choice>
              <mc:Fallback>
                <p:oleObj name="CS ChemDraw Drawing" r:id="rId3" imgW="8826500" imgH="838200" progId="ChemDraw.Document.6.0">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924175"/>
                        <a:ext cx="7681913" cy="7159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0741" name="Object 5"/>
          <p:cNvGraphicFramePr>
            <a:graphicFrameLocks noGrp="1" noChangeAspect="1"/>
          </p:cNvGraphicFramePr>
          <p:nvPr>
            <p:ph sz="half" idx="2"/>
          </p:nvPr>
        </p:nvGraphicFramePr>
        <p:xfrm>
          <a:off x="973138" y="3968750"/>
          <a:ext cx="7197725" cy="2339975"/>
        </p:xfrm>
        <a:graphic>
          <a:graphicData uri="http://schemas.openxmlformats.org/presentationml/2006/ole">
            <mc:AlternateContent xmlns:mc="http://schemas.openxmlformats.org/markup-compatibility/2006">
              <mc:Choice xmlns:v="urn:schemas-microsoft-com:vml" Requires="v">
                <p:oleObj spid="_x0000_s53371" name="CS ChemDraw Drawing" r:id="rId5" imgW="8089900" imgH="2641600" progId="ChemDraw.Document.6.0">
                  <p:embed/>
                </p:oleObj>
              </mc:Choice>
              <mc:Fallback>
                <p:oleObj name="CS ChemDraw Drawing" r:id="rId5" imgW="8089900" imgH="2641600" progId="ChemDraw.Document.6.0">
                  <p:embed/>
                  <p:pic>
                    <p:nvPicPr>
                      <p:cNvPr id="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138" y="3968750"/>
                        <a:ext cx="7197725" cy="23399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CF061CED-C29F-463F-A812-649A7065D9FB}" type="datetime11">
              <a:rPr lang="zh-CN" altLang="en-US" smtClean="0"/>
              <a:t>17:48:44</a:t>
            </a:fld>
            <a:endParaRPr lang="en-US" altLang="zh-CN"/>
          </a:p>
        </p:txBody>
      </p:sp>
      <p:sp>
        <p:nvSpPr>
          <p:cNvPr id="8" name="灯片编号占位符 6"/>
          <p:cNvSpPr>
            <a:spLocks noGrp="1"/>
          </p:cNvSpPr>
          <p:nvPr>
            <p:ph type="sldNum" sz="quarter" idx="12"/>
          </p:nvPr>
        </p:nvSpPr>
        <p:spPr/>
        <p:txBody>
          <a:bodyPr/>
          <a:lstStyle/>
          <a:p>
            <a:pPr>
              <a:defRPr/>
            </a:pPr>
            <a:fld id="{10C77C15-A54F-46F6-A15D-4CFCFB4426F0}" type="slidenum">
              <a:rPr lang="en-US" altLang="zh-CN"/>
              <a:t>62</a:t>
            </a:fld>
            <a:endParaRPr lang="en-US" altLang="zh-CN"/>
          </a:p>
        </p:txBody>
      </p:sp>
      <p:sp>
        <p:nvSpPr>
          <p:cNvPr id="500738" name="Rectangle 2"/>
          <p:cNvSpPr>
            <a:spLocks noChangeArrowheads="1"/>
          </p:cNvSpPr>
          <p:nvPr/>
        </p:nvSpPr>
        <p:spPr bwMode="auto">
          <a:xfrm>
            <a:off x="900113" y="333375"/>
            <a:ext cx="4376737" cy="4619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4</a:t>
            </a:r>
            <a:r>
              <a:rPr kumimoji="0" lang="zh-CN" altLang="en-US" sz="2400">
                <a:latin typeface="Arial" panose="020B0604020202020204" pitchFamily="34" charset="0"/>
                <a:ea typeface="楷体" panose="02010609060101010101" pitchFamily="49" charset="-122"/>
                <a:cs typeface="Arial" panose="020B0604020202020204" pitchFamily="34" charset="0"/>
              </a:rPr>
              <a:t>、酯的缩合反应</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克莱森缩合</a:t>
            </a:r>
            <a:r>
              <a:rPr kumimoji="0" lang="en-US" altLang="zh-CN" sz="2400">
                <a:latin typeface="Arial" panose="020B0604020202020204" pitchFamily="34" charset="0"/>
                <a:ea typeface="楷体" panose="02010609060101010101" pitchFamily="49" charset="-122"/>
                <a:cs typeface="Arial" panose="020B0604020202020204" pitchFamily="34" charset="0"/>
              </a:rPr>
              <a:t>)</a:t>
            </a:r>
          </a:p>
        </p:txBody>
      </p:sp>
      <p:sp>
        <p:nvSpPr>
          <p:cNvPr id="500739" name="Rectangle 3"/>
          <p:cNvSpPr>
            <a:spLocks noChangeArrowheads="1"/>
          </p:cNvSpPr>
          <p:nvPr/>
        </p:nvSpPr>
        <p:spPr bwMode="auto">
          <a:xfrm>
            <a:off x="323850" y="908050"/>
            <a:ext cx="8640763" cy="202723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kumimoji="0" lang="en-US" altLang="zh-CN" sz="2400" b="0" dirty="0">
                <a:latin typeface="Times New Roman" panose="02020603050405020304" pitchFamily="18" charset="0"/>
                <a:ea typeface="楷体" panose="02010609060101010101" pitchFamily="49" charset="-122"/>
                <a:cs typeface="Arial" panose="020B0604020202020204" pitchFamily="34" charset="0"/>
              </a:rPr>
              <a:t>       </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羧酸酯的特性：由于酯分子中羰基的吸电子作用，导致</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sym typeface="Symbol" panose="05050102010706020507" pitchFamily="18" charset="2"/>
              </a:rPr>
              <a:t></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sym typeface="Symbol" panose="05050102010706020507" pitchFamily="18" charset="2"/>
              </a:rPr>
              <a:t>-H</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sym typeface="Symbol" panose="05050102010706020507" pitchFamily="18" charset="2"/>
              </a:rPr>
              <a:t>具有酸性。</a:t>
            </a:r>
          </a:p>
          <a:p>
            <a:pPr eaLnBrk="1" hangingPunct="1">
              <a:lnSpc>
                <a:spcPct val="120000"/>
              </a:lnSpc>
              <a:spcBef>
                <a:spcPct val="50000"/>
              </a:spcBef>
              <a:buFontTx/>
              <a:buNone/>
            </a:pPr>
            <a:r>
              <a:rPr kumimoji="0" lang="zh-CN" altLang="en-US" sz="2400" dirty="0">
                <a:latin typeface="Times New Roman" panose="02020603050405020304" pitchFamily="18" charset="0"/>
                <a:ea typeface="楷体" panose="02010609060101010101" pitchFamily="49" charset="-122"/>
                <a:cs typeface="Arial" panose="020B0604020202020204" pitchFamily="34" charset="0"/>
                <a:sym typeface="Symbol" panose="05050102010706020507" pitchFamily="18" charset="2"/>
              </a:rPr>
              <a:t>       在强碱的作用下，使得两分子的酯缩合并脱去一分子醇，得到</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sym typeface="Symbol" panose="05050102010706020507" pitchFamily="18" charset="2"/>
              </a:rPr>
              <a:t>-</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sym typeface="Symbol" panose="05050102010706020507" pitchFamily="18" charset="2"/>
              </a:rPr>
              <a:t>羰基酯，并且碳链得到增长，称为克莱森缩合反应。</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0738"/>
                                        </p:tgtEl>
                                        <p:attrNameLst>
                                          <p:attrName>style.visibility</p:attrName>
                                        </p:attrNameLst>
                                      </p:cBhvr>
                                      <p:to>
                                        <p:strVal val="visible"/>
                                      </p:to>
                                    </p:set>
                                    <p:animEffect transition="in" filter="slide(fromBottom)">
                                      <p:cBhvr>
                                        <p:cTn id="7" dur="500"/>
                                        <p:tgtEl>
                                          <p:spTgt spid="5007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00739">
                                            <p:txEl>
                                              <p:pRg st="0" end="0"/>
                                            </p:txEl>
                                          </p:spTgt>
                                        </p:tgtEl>
                                        <p:attrNameLst>
                                          <p:attrName>style.visibility</p:attrName>
                                        </p:attrNameLst>
                                      </p:cBhvr>
                                      <p:to>
                                        <p:strVal val="visible"/>
                                      </p:to>
                                    </p:set>
                                    <p:animEffect transition="in" filter="slide(fromBottom)">
                                      <p:cBhvr>
                                        <p:cTn id="12" dur="500"/>
                                        <p:tgtEl>
                                          <p:spTgt spid="5007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00739">
                                            <p:txEl>
                                              <p:pRg st="1" end="1"/>
                                            </p:txEl>
                                          </p:spTgt>
                                        </p:tgtEl>
                                        <p:attrNameLst>
                                          <p:attrName>style.visibility</p:attrName>
                                        </p:attrNameLst>
                                      </p:cBhvr>
                                      <p:to>
                                        <p:strVal val="visible"/>
                                      </p:to>
                                    </p:set>
                                    <p:animEffect transition="in" filter="slide(fromBottom)">
                                      <p:cBhvr>
                                        <p:cTn id="17" dur="500"/>
                                        <p:tgtEl>
                                          <p:spTgt spid="5007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00740"/>
                                        </p:tgtEl>
                                        <p:attrNameLst>
                                          <p:attrName>style.visibility</p:attrName>
                                        </p:attrNameLst>
                                      </p:cBhvr>
                                      <p:to>
                                        <p:strVal val="visible"/>
                                      </p:to>
                                    </p:set>
                                    <p:animEffect transition="in" filter="slide(fromBottom)">
                                      <p:cBhvr>
                                        <p:cTn id="22" dur="500"/>
                                        <p:tgtEl>
                                          <p:spTgt spid="50074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500741"/>
                                        </p:tgtEl>
                                        <p:attrNameLst>
                                          <p:attrName>style.visibility</p:attrName>
                                        </p:attrNameLst>
                                      </p:cBhvr>
                                      <p:to>
                                        <p:strVal val="visible"/>
                                      </p:to>
                                    </p:set>
                                    <p:animEffect transition="in" filter="slide(fromBottom)">
                                      <p:cBhvr>
                                        <p:cTn id="27" dur="500"/>
                                        <p:tgtEl>
                                          <p:spTgt spid="500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63" name="Object 3"/>
          <p:cNvGraphicFramePr>
            <a:graphicFrameLocks noGrp="1" noChangeAspect="1"/>
          </p:cNvGraphicFramePr>
          <p:nvPr>
            <p:ph sz="half" idx="1"/>
          </p:nvPr>
        </p:nvGraphicFramePr>
        <p:xfrm>
          <a:off x="906463" y="1484313"/>
          <a:ext cx="7331075" cy="600075"/>
        </p:xfrm>
        <a:graphic>
          <a:graphicData uri="http://schemas.openxmlformats.org/presentationml/2006/ole">
            <mc:AlternateContent xmlns:mc="http://schemas.openxmlformats.org/markup-compatibility/2006">
              <mc:Choice xmlns:v="urn:schemas-microsoft-com:vml" Requires="v">
                <p:oleObj spid="_x0000_s54450" name="CS ChemDraw Drawing" r:id="rId3" imgW="7772400" imgH="647700" progId="ChemDraw.Document.6.0">
                  <p:embed/>
                </p:oleObj>
              </mc:Choice>
              <mc:Fallback>
                <p:oleObj name="CS ChemDraw Drawing" r:id="rId3" imgW="7772400" imgH="647700" progId="ChemDraw.Document.6.0">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1484313"/>
                        <a:ext cx="7331075" cy="6000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764" name="Object 4"/>
          <p:cNvGraphicFramePr>
            <a:graphicFrameLocks noGrp="1" noChangeAspect="1"/>
          </p:cNvGraphicFramePr>
          <p:nvPr>
            <p:ph sz="quarter" idx="2"/>
          </p:nvPr>
        </p:nvGraphicFramePr>
        <p:xfrm>
          <a:off x="827088" y="3068638"/>
          <a:ext cx="7777162" cy="1098550"/>
        </p:xfrm>
        <a:graphic>
          <a:graphicData uri="http://schemas.openxmlformats.org/presentationml/2006/ole">
            <mc:AlternateContent xmlns:mc="http://schemas.openxmlformats.org/markup-compatibility/2006">
              <mc:Choice xmlns:v="urn:schemas-microsoft-com:vml" Requires="v">
                <p:oleObj spid="_x0000_s54451" name="CS ChemDraw Drawing" r:id="rId5" imgW="8648700" imgH="1231900" progId="ChemDraw.Document.6.0">
                  <p:embed/>
                </p:oleObj>
              </mc:Choice>
              <mc:Fallback>
                <p:oleObj name="CS ChemDraw Drawing" r:id="rId5" imgW="8648700" imgH="1231900" progId="ChemDraw.Document.6.0">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068638"/>
                        <a:ext cx="7777162" cy="10985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765" name="Object 5"/>
          <p:cNvGraphicFramePr>
            <a:graphicFrameLocks noGrp="1" noChangeAspect="1"/>
          </p:cNvGraphicFramePr>
          <p:nvPr>
            <p:ph sz="quarter" idx="3"/>
          </p:nvPr>
        </p:nvGraphicFramePr>
        <p:xfrm>
          <a:off x="900113" y="4652963"/>
          <a:ext cx="7559675" cy="765175"/>
        </p:xfrm>
        <a:graphic>
          <a:graphicData uri="http://schemas.openxmlformats.org/presentationml/2006/ole">
            <mc:AlternateContent xmlns:mc="http://schemas.openxmlformats.org/markup-compatibility/2006">
              <mc:Choice xmlns:v="urn:schemas-microsoft-com:vml" Requires="v">
                <p:oleObj spid="_x0000_s54452" name="CS ChemDraw Drawing" r:id="rId7" imgW="8432800" imgH="863600" progId="ChemDraw.Document.6.0">
                  <p:embed/>
                </p:oleObj>
              </mc:Choice>
              <mc:Fallback>
                <p:oleObj name="CS ChemDraw Drawing" r:id="rId7" imgW="8432800" imgH="863600" progId="ChemDraw.Document.6.0">
                  <p:embed/>
                  <p:pic>
                    <p:nvPicPr>
                      <p:cNvPr id="0" name="Object 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4652963"/>
                        <a:ext cx="7559675" cy="7651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D7A35C2C-2A2A-4CB3-8624-6F67E9E7357C}" type="datetime11">
              <a:rPr lang="zh-CN" altLang="en-US" smtClean="0"/>
              <a:t>17:48:44</a:t>
            </a:fld>
            <a:endParaRPr lang="en-US" altLang="zh-CN"/>
          </a:p>
        </p:txBody>
      </p:sp>
      <p:sp>
        <p:nvSpPr>
          <p:cNvPr id="8" name="灯片编号占位符 7"/>
          <p:cNvSpPr>
            <a:spLocks noGrp="1"/>
          </p:cNvSpPr>
          <p:nvPr>
            <p:ph type="sldNum" sz="quarter" idx="12"/>
          </p:nvPr>
        </p:nvSpPr>
        <p:spPr/>
        <p:txBody>
          <a:bodyPr/>
          <a:lstStyle/>
          <a:p>
            <a:pPr>
              <a:defRPr/>
            </a:pPr>
            <a:fld id="{23F5FFD0-2FC9-4FD0-BAF5-7048E914D4A1}" type="slidenum">
              <a:rPr lang="en-US" altLang="zh-CN"/>
              <a:t>63</a:t>
            </a:fld>
            <a:endParaRPr lang="en-US" altLang="zh-CN"/>
          </a:p>
        </p:txBody>
      </p:sp>
      <p:sp>
        <p:nvSpPr>
          <p:cNvPr id="501762" name="Rectangle 2"/>
          <p:cNvSpPr>
            <a:spLocks noChangeArrowheads="1"/>
          </p:cNvSpPr>
          <p:nvPr/>
        </p:nvSpPr>
        <p:spPr bwMode="auto">
          <a:xfrm>
            <a:off x="468313" y="549275"/>
            <a:ext cx="541178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a:latin typeface="Times New Roman" panose="02020603050405020304" pitchFamily="18" charset="0"/>
                <a:ea typeface="楷体" panose="02010609060101010101" pitchFamily="49" charset="-122"/>
                <a:cs typeface="Arial" panose="020B0604020202020204" pitchFamily="34" charset="0"/>
              </a:rPr>
              <a:t>交叉酯缩合：一般要求某一个酯无</a:t>
            </a:r>
            <a:r>
              <a:rPr kumimoji="0" lang="zh-CN" altLang="en-US" sz="2400">
                <a:latin typeface="Times New Roman" panose="02020603050405020304" pitchFamily="18" charset="0"/>
                <a:ea typeface="楷体" panose="02010609060101010101" pitchFamily="49" charset="-122"/>
                <a:cs typeface="Arial" panose="020B0604020202020204" pitchFamily="34" charset="0"/>
                <a:sym typeface="Symbol" panose="05050102010706020507" pitchFamily="18" charset="2"/>
              </a:rPr>
              <a:t></a:t>
            </a:r>
            <a:r>
              <a:rPr kumimoji="0" lang="en-US" altLang="zh-CN" sz="2400">
                <a:latin typeface="Times New Roman" panose="02020603050405020304" pitchFamily="18" charset="0"/>
                <a:ea typeface="楷体" panose="02010609060101010101" pitchFamily="49" charset="-122"/>
                <a:cs typeface="Arial" panose="020B0604020202020204" pitchFamily="34" charset="0"/>
                <a:sym typeface="Symbol" panose="05050102010706020507" pitchFamily="18" charset="2"/>
              </a:rPr>
              <a:t>-H</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62"/>
                                        </p:tgtEl>
                                        <p:attrNameLst>
                                          <p:attrName>style.visibility</p:attrName>
                                        </p:attrNameLst>
                                      </p:cBhvr>
                                      <p:to>
                                        <p:strVal val="visible"/>
                                      </p:to>
                                    </p:set>
                                    <p:anim calcmode="lin" valueType="num">
                                      <p:cBhvr additive="base">
                                        <p:cTn id="7" dur="500" fill="hold"/>
                                        <p:tgtEl>
                                          <p:spTgt spid="501762"/>
                                        </p:tgtEl>
                                        <p:attrNameLst>
                                          <p:attrName>ppt_x</p:attrName>
                                        </p:attrNameLst>
                                      </p:cBhvr>
                                      <p:tavLst>
                                        <p:tav tm="0">
                                          <p:val>
                                            <p:strVal val="#ppt_x"/>
                                          </p:val>
                                        </p:tav>
                                        <p:tav tm="100000">
                                          <p:val>
                                            <p:strVal val="#ppt_x"/>
                                          </p:val>
                                        </p:tav>
                                      </p:tavLst>
                                    </p:anim>
                                    <p:anim calcmode="lin" valueType="num">
                                      <p:cBhvr additive="base">
                                        <p:cTn id="8" dur="500" fill="hold"/>
                                        <p:tgtEl>
                                          <p:spTgt spid="5017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501763"/>
                                        </p:tgtEl>
                                        <p:attrNameLst>
                                          <p:attrName>style.visibility</p:attrName>
                                        </p:attrNameLst>
                                      </p:cBhvr>
                                      <p:to>
                                        <p:strVal val="visible"/>
                                      </p:to>
                                    </p:set>
                                    <p:animEffect transition="in" filter="strips(downLeft)">
                                      <p:cBhvr>
                                        <p:cTn id="13" dur="500"/>
                                        <p:tgtEl>
                                          <p:spTgt spid="501763"/>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501764"/>
                                        </p:tgtEl>
                                        <p:attrNameLst>
                                          <p:attrName>style.visibility</p:attrName>
                                        </p:attrNameLst>
                                      </p:cBhvr>
                                      <p:to>
                                        <p:strVal val="visible"/>
                                      </p:to>
                                    </p:set>
                                    <p:animEffect transition="in" filter="strips(downLeft)">
                                      <p:cBhvr>
                                        <p:cTn id="18" dur="500"/>
                                        <p:tgtEl>
                                          <p:spTgt spid="501764"/>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501765"/>
                                        </p:tgtEl>
                                        <p:attrNameLst>
                                          <p:attrName>style.visibility</p:attrName>
                                        </p:attrNameLst>
                                      </p:cBhvr>
                                      <p:to>
                                        <p:strVal val="visible"/>
                                      </p:to>
                                    </p:set>
                                    <p:animEffect transition="in" filter="strips(downLeft)">
                                      <p:cBhvr>
                                        <p:cTn id="23" dur="500"/>
                                        <p:tgtEl>
                                          <p:spTgt spid="501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ADAF02D6-F19B-40A6-9E95-9EC16D4EA995}" type="datetime11">
              <a:rPr lang="zh-CN" altLang="en-US" smtClean="0"/>
              <a:t>17:48:44</a:t>
            </a:fld>
            <a:endParaRPr lang="en-US" altLang="zh-CN"/>
          </a:p>
        </p:txBody>
      </p:sp>
      <p:sp>
        <p:nvSpPr>
          <p:cNvPr id="10" name="灯片编号占位符 3"/>
          <p:cNvSpPr>
            <a:spLocks noGrp="1"/>
          </p:cNvSpPr>
          <p:nvPr>
            <p:ph type="sldNum" sz="quarter" idx="12"/>
          </p:nvPr>
        </p:nvSpPr>
        <p:spPr/>
        <p:txBody>
          <a:bodyPr/>
          <a:lstStyle/>
          <a:p>
            <a:pPr>
              <a:defRPr/>
            </a:pPr>
            <a:fld id="{A94A7698-7980-4F2A-94B8-B79247A2E320}" type="slidenum">
              <a:rPr lang="en-US" altLang="zh-CN"/>
              <a:t>64</a:t>
            </a:fld>
            <a:endParaRPr lang="en-US" altLang="zh-CN"/>
          </a:p>
        </p:txBody>
      </p:sp>
      <p:sp>
        <p:nvSpPr>
          <p:cNvPr id="502786" name="Rectangle 2"/>
          <p:cNvSpPr>
            <a:spLocks noChangeArrowheads="1"/>
          </p:cNvSpPr>
          <p:nvPr/>
        </p:nvSpPr>
        <p:spPr bwMode="auto">
          <a:xfrm>
            <a:off x="323850" y="333375"/>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en-US" altLang="zh-CN" sz="2400">
                <a:latin typeface="Arial" panose="020B0604020202020204" pitchFamily="34" charset="0"/>
                <a:ea typeface="楷体" panose="02010609060101010101" pitchFamily="49" charset="-122"/>
                <a:cs typeface="Arial" panose="020B0604020202020204" pitchFamily="34" charset="0"/>
              </a:rPr>
              <a:t>5</a:t>
            </a:r>
            <a:r>
              <a:rPr kumimoji="0" lang="zh-CN" altLang="en-US" sz="2400">
                <a:latin typeface="Arial" panose="020B0604020202020204" pitchFamily="34" charset="0"/>
                <a:ea typeface="楷体" panose="02010609060101010101" pitchFamily="49" charset="-122"/>
                <a:cs typeface="Arial" panose="020B0604020202020204" pitchFamily="34" charset="0"/>
              </a:rPr>
              <a:t>、酰胺的特殊反应</a:t>
            </a:r>
          </a:p>
        </p:txBody>
      </p:sp>
      <p:sp>
        <p:nvSpPr>
          <p:cNvPr id="502787" name="Rectangle 3"/>
          <p:cNvSpPr>
            <a:spLocks noChangeArrowheads="1"/>
          </p:cNvSpPr>
          <p:nvPr/>
        </p:nvSpPr>
        <p:spPr bwMode="auto">
          <a:xfrm>
            <a:off x="539750" y="908050"/>
            <a:ext cx="1905000" cy="45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solidFill>
                  <a:srgbClr val="6600FF"/>
                </a:solidFill>
                <a:latin typeface="Arial" panose="020B0604020202020204" pitchFamily="34" charset="0"/>
                <a:ea typeface="楷体" panose="02010609060101010101" pitchFamily="49" charset="-122"/>
                <a:cs typeface="Arial" panose="020B0604020202020204" pitchFamily="34" charset="0"/>
              </a:rPr>
              <a:t>⑴ </a:t>
            </a:r>
            <a:r>
              <a:rPr kumimoji="0" lang="zh-CN" altLang="en-US" sz="2400">
                <a:solidFill>
                  <a:srgbClr val="6600FF"/>
                </a:solidFill>
                <a:latin typeface="Arial" panose="020B0604020202020204" pitchFamily="34" charset="0"/>
                <a:ea typeface="楷体" panose="02010609060101010101" pitchFamily="49" charset="-122"/>
                <a:cs typeface="Arial" panose="020B0604020202020204" pitchFamily="34" charset="0"/>
              </a:rPr>
              <a:t>酸碱性</a:t>
            </a:r>
          </a:p>
        </p:txBody>
      </p:sp>
      <p:graphicFrame>
        <p:nvGraphicFramePr>
          <p:cNvPr id="502788" name="Object 4"/>
          <p:cNvGraphicFramePr>
            <a:graphicFrameLocks noChangeAspect="1"/>
          </p:cNvGraphicFramePr>
          <p:nvPr/>
        </p:nvGraphicFramePr>
        <p:xfrm>
          <a:off x="3563938" y="1773238"/>
          <a:ext cx="3384550" cy="801687"/>
        </p:xfrm>
        <a:graphic>
          <a:graphicData uri="http://schemas.openxmlformats.org/presentationml/2006/ole">
            <mc:AlternateContent xmlns:mc="http://schemas.openxmlformats.org/markup-compatibility/2006">
              <mc:Choice xmlns:v="urn:schemas-microsoft-com:vml" Requires="v">
                <p:oleObj spid="_x0000_s55532" name="CS ChemDraw Drawing" r:id="rId3" imgW="3632200" imgH="863600" progId="ChemDraw.Document.6.0">
                  <p:embed/>
                </p:oleObj>
              </mc:Choice>
              <mc:Fallback>
                <p:oleObj name="CS ChemDraw Drawing" r:id="rId3" imgW="3632200" imgH="863600" progId="ChemDraw.Document.6.0">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773238"/>
                        <a:ext cx="3384550" cy="80168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789" name="Object 5"/>
          <p:cNvGraphicFramePr>
            <a:graphicFrameLocks noChangeAspect="1"/>
          </p:cNvGraphicFramePr>
          <p:nvPr/>
        </p:nvGraphicFramePr>
        <p:xfrm>
          <a:off x="1763713" y="1700213"/>
          <a:ext cx="1152525" cy="1081087"/>
        </p:xfrm>
        <a:graphic>
          <a:graphicData uri="http://schemas.openxmlformats.org/presentationml/2006/ole">
            <mc:AlternateContent xmlns:mc="http://schemas.openxmlformats.org/markup-compatibility/2006">
              <mc:Choice xmlns:v="urn:schemas-microsoft-com:vml" Requires="v">
                <p:oleObj spid="_x0000_s55533" name="CS ChemDraw Drawing" r:id="rId5" imgW="1219200" imgH="1143000" progId="ChemDraw.Document.6.0">
                  <p:embed/>
                </p:oleObj>
              </mc:Choice>
              <mc:Fallback>
                <p:oleObj name="CS ChemDraw Drawing" r:id="rId5" imgW="1219200" imgH="1143000" progId="ChemDraw.Document.6.0">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1700213"/>
                        <a:ext cx="1152525" cy="108108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790" name="Object 6"/>
          <p:cNvGraphicFramePr>
            <a:graphicFrameLocks noChangeAspect="1"/>
          </p:cNvGraphicFramePr>
          <p:nvPr/>
        </p:nvGraphicFramePr>
        <p:xfrm>
          <a:off x="1979613" y="3141663"/>
          <a:ext cx="5184775" cy="1154112"/>
        </p:xfrm>
        <a:graphic>
          <a:graphicData uri="http://schemas.openxmlformats.org/presentationml/2006/ole">
            <mc:AlternateContent xmlns:mc="http://schemas.openxmlformats.org/markup-compatibility/2006">
              <mc:Choice xmlns:v="urn:schemas-microsoft-com:vml" Requires="v">
                <p:oleObj spid="_x0000_s55534" name="CS ChemDraw Drawing" r:id="rId7" imgW="5016500" imgH="1130300" progId="ChemDraw.Document.6.0">
                  <p:embed/>
                </p:oleObj>
              </mc:Choice>
              <mc:Fallback>
                <p:oleObj name="CS ChemDraw Drawing" r:id="rId7" imgW="5016500" imgH="1130300" progId="ChemDraw.Document.6.0">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3141663"/>
                        <a:ext cx="5184775" cy="115411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791" name="Object 7"/>
          <p:cNvGraphicFramePr>
            <a:graphicFrameLocks noChangeAspect="1"/>
          </p:cNvGraphicFramePr>
          <p:nvPr/>
        </p:nvGraphicFramePr>
        <p:xfrm>
          <a:off x="1763713" y="4724400"/>
          <a:ext cx="6408737" cy="1439863"/>
        </p:xfrm>
        <a:graphic>
          <a:graphicData uri="http://schemas.openxmlformats.org/presentationml/2006/ole">
            <mc:AlternateContent xmlns:mc="http://schemas.openxmlformats.org/markup-compatibility/2006">
              <mc:Choice xmlns:v="urn:schemas-microsoft-com:vml" Requires="v">
                <p:oleObj spid="_x0000_s55535" name="CS ChemDraw Drawing" r:id="rId9" imgW="6819900" imgH="1536700" progId="ChemDraw.Document.6.0">
                  <p:embed/>
                </p:oleObj>
              </mc:Choice>
              <mc:Fallback>
                <p:oleObj name="CS ChemDraw Drawing" r:id="rId9" imgW="6819900" imgH="1536700" progId="ChemDraw.Document.6.0">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4724400"/>
                        <a:ext cx="6408737" cy="14398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2786"/>
                                        </p:tgtEl>
                                        <p:attrNameLst>
                                          <p:attrName>style.visibility</p:attrName>
                                        </p:attrNameLst>
                                      </p:cBhvr>
                                      <p:to>
                                        <p:strVal val="visible"/>
                                      </p:to>
                                    </p:set>
                                    <p:anim calcmode="lin" valueType="num">
                                      <p:cBhvr additive="base">
                                        <p:cTn id="7" dur="500" fill="hold"/>
                                        <p:tgtEl>
                                          <p:spTgt spid="502786"/>
                                        </p:tgtEl>
                                        <p:attrNameLst>
                                          <p:attrName>ppt_x</p:attrName>
                                        </p:attrNameLst>
                                      </p:cBhvr>
                                      <p:tavLst>
                                        <p:tav tm="0">
                                          <p:val>
                                            <p:strVal val="#ppt_x"/>
                                          </p:val>
                                        </p:tav>
                                        <p:tav tm="100000">
                                          <p:val>
                                            <p:strVal val="#ppt_x"/>
                                          </p:val>
                                        </p:tav>
                                      </p:tavLst>
                                    </p:anim>
                                    <p:anim calcmode="lin" valueType="num">
                                      <p:cBhvr additive="base">
                                        <p:cTn id="8" dur="500" fill="hold"/>
                                        <p:tgtEl>
                                          <p:spTgt spid="5027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2787"/>
                                        </p:tgtEl>
                                        <p:attrNameLst>
                                          <p:attrName>style.visibility</p:attrName>
                                        </p:attrNameLst>
                                      </p:cBhvr>
                                      <p:to>
                                        <p:strVal val="visible"/>
                                      </p:to>
                                    </p:set>
                                    <p:anim calcmode="lin" valueType="num">
                                      <p:cBhvr additive="base">
                                        <p:cTn id="13" dur="500" fill="hold"/>
                                        <p:tgtEl>
                                          <p:spTgt spid="502787"/>
                                        </p:tgtEl>
                                        <p:attrNameLst>
                                          <p:attrName>ppt_x</p:attrName>
                                        </p:attrNameLst>
                                      </p:cBhvr>
                                      <p:tavLst>
                                        <p:tav tm="0">
                                          <p:val>
                                            <p:strVal val="0-#ppt_w/2"/>
                                          </p:val>
                                        </p:tav>
                                        <p:tav tm="100000">
                                          <p:val>
                                            <p:strVal val="#ppt_x"/>
                                          </p:val>
                                        </p:tav>
                                      </p:tavLst>
                                    </p:anim>
                                    <p:anim calcmode="lin" valueType="num">
                                      <p:cBhvr additive="base">
                                        <p:cTn id="14" dur="500" fill="hold"/>
                                        <p:tgtEl>
                                          <p:spTgt spid="50278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502789"/>
                                        </p:tgtEl>
                                        <p:attrNameLst>
                                          <p:attrName>style.visibility</p:attrName>
                                        </p:attrNameLst>
                                      </p:cBhvr>
                                      <p:to>
                                        <p:strVal val="visible"/>
                                      </p:to>
                                    </p:set>
                                    <p:animEffect transition="in" filter="strips(downLeft)">
                                      <p:cBhvr>
                                        <p:cTn id="19" dur="500"/>
                                        <p:tgtEl>
                                          <p:spTgt spid="502789"/>
                                        </p:tgtEl>
                                      </p:cBhvr>
                                    </p:animEffect>
                                  </p:childTnLst>
                                </p:cTn>
                              </p:par>
                              <p:par>
                                <p:cTn id="20" presetID="18" presetClass="entr" presetSubtype="12" fill="hold" nodeType="withEffect">
                                  <p:stCondLst>
                                    <p:cond delay="0"/>
                                  </p:stCondLst>
                                  <p:childTnLst>
                                    <p:set>
                                      <p:cBhvr>
                                        <p:cTn id="21" dur="1" fill="hold">
                                          <p:stCondLst>
                                            <p:cond delay="0"/>
                                          </p:stCondLst>
                                        </p:cTn>
                                        <p:tgtEl>
                                          <p:spTgt spid="502788"/>
                                        </p:tgtEl>
                                        <p:attrNameLst>
                                          <p:attrName>style.visibility</p:attrName>
                                        </p:attrNameLst>
                                      </p:cBhvr>
                                      <p:to>
                                        <p:strVal val="visible"/>
                                      </p:to>
                                    </p:set>
                                    <p:animEffect transition="in" filter="strips(downLeft)">
                                      <p:cBhvr>
                                        <p:cTn id="22" dur="500"/>
                                        <p:tgtEl>
                                          <p:spTgt spid="50278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502790"/>
                                        </p:tgtEl>
                                        <p:attrNameLst>
                                          <p:attrName>style.visibility</p:attrName>
                                        </p:attrNameLst>
                                      </p:cBhvr>
                                      <p:to>
                                        <p:strVal val="visible"/>
                                      </p:to>
                                    </p:set>
                                    <p:animEffect transition="in" filter="barn(inHorizontal)">
                                      <p:cBhvr>
                                        <p:cTn id="27" dur="500"/>
                                        <p:tgtEl>
                                          <p:spTgt spid="50279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502791"/>
                                        </p:tgtEl>
                                        <p:attrNameLst>
                                          <p:attrName>style.visibility</p:attrName>
                                        </p:attrNameLst>
                                      </p:cBhvr>
                                      <p:to>
                                        <p:strVal val="visible"/>
                                      </p:to>
                                    </p:set>
                                    <p:animEffect transition="in" filter="slide(fromBottom)">
                                      <p:cBhvr>
                                        <p:cTn id="32" dur="500"/>
                                        <p:tgtEl>
                                          <p:spTgt spid="502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6" grpId="0"/>
      <p:bldP spid="502787"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3812" name="Object 4"/>
          <p:cNvGraphicFramePr>
            <a:graphicFrameLocks noGrp="1" noChangeAspect="1"/>
          </p:cNvGraphicFramePr>
          <p:nvPr>
            <p:ph sz="half" idx="1"/>
          </p:nvPr>
        </p:nvGraphicFramePr>
        <p:xfrm>
          <a:off x="323850" y="5108575"/>
          <a:ext cx="8496944" cy="311338"/>
        </p:xfrm>
        <a:graphic>
          <a:graphicData uri="http://schemas.openxmlformats.org/presentationml/2006/ole">
            <mc:AlternateContent xmlns:mc="http://schemas.openxmlformats.org/markup-compatibility/2006">
              <mc:Choice xmlns:v="urn:schemas-microsoft-com:vml" Requires="v">
                <p:oleObj spid="_x0000_s56504" name="CS ChemDraw Drawing" r:id="rId3" imgW="7810500" imgH="304800" progId="ChemDraw.Document.6.0">
                  <p:embed/>
                </p:oleObj>
              </mc:Choice>
              <mc:Fallback>
                <p:oleObj name="CS ChemDraw Drawing" r:id="rId3" imgW="7810500" imgH="304800" progId="ChemDraw.Document.6.0">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5108575"/>
                        <a:ext cx="8496944" cy="311338"/>
                      </a:xfrm>
                      <a:prstGeom prst="rect">
                        <a:avLst/>
                      </a:prstGeom>
                      <a:noFill/>
                      <a:ln>
                        <a:noFill/>
                      </a:ln>
                      <a:effectLst/>
                    </p:spPr>
                  </p:pic>
                </p:oleObj>
              </mc:Fallback>
            </mc:AlternateContent>
          </a:graphicData>
        </a:graphic>
      </p:graphicFrame>
      <p:graphicFrame>
        <p:nvGraphicFramePr>
          <p:cNvPr id="503817" name="Object 9"/>
          <p:cNvGraphicFramePr>
            <a:graphicFrameLocks noGrp="1" noChangeAspect="1"/>
          </p:cNvGraphicFramePr>
          <p:nvPr>
            <p:ph sz="quarter" idx="2"/>
          </p:nvPr>
        </p:nvGraphicFramePr>
        <p:xfrm>
          <a:off x="2124075" y="1052513"/>
          <a:ext cx="4751388" cy="1408112"/>
        </p:xfrm>
        <a:graphic>
          <a:graphicData uri="http://schemas.openxmlformats.org/presentationml/2006/ole">
            <mc:AlternateContent xmlns:mc="http://schemas.openxmlformats.org/markup-compatibility/2006">
              <mc:Choice xmlns:v="urn:schemas-microsoft-com:vml" Requires="v">
                <p:oleObj spid="_x0000_s56505" name="CS ChemDraw Drawing" r:id="rId5" imgW="4851400" imgH="1447800" progId="ChemDraw.Document.6.0">
                  <p:embed/>
                </p:oleObj>
              </mc:Choice>
              <mc:Fallback>
                <p:oleObj name="CS ChemDraw Drawing" r:id="rId5" imgW="4851400" imgH="1447800" progId="ChemDraw.Document.6.0">
                  <p:embed/>
                  <p:pic>
                    <p:nvPicPr>
                      <p:cNvPr id="0" name="Object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1052513"/>
                        <a:ext cx="4751388" cy="14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03816" name="Object 8"/>
          <p:cNvGraphicFramePr>
            <a:graphicFrameLocks noGrp="1" noChangeAspect="1"/>
          </p:cNvGraphicFramePr>
          <p:nvPr>
            <p:ph sz="quarter" idx="3"/>
          </p:nvPr>
        </p:nvGraphicFramePr>
        <p:xfrm>
          <a:off x="1476375" y="3213100"/>
          <a:ext cx="6048375" cy="552450"/>
        </p:xfrm>
        <a:graphic>
          <a:graphicData uri="http://schemas.openxmlformats.org/presentationml/2006/ole">
            <mc:AlternateContent xmlns:mc="http://schemas.openxmlformats.org/markup-compatibility/2006">
              <mc:Choice xmlns:v="urn:schemas-microsoft-com:vml" Requires="v">
                <p:oleObj spid="_x0000_s56506" name="CS ChemDraw Drawing" r:id="rId7" imgW="6172200" imgH="571500" progId="ChemDraw.Document.6.0">
                  <p:embed/>
                </p:oleObj>
              </mc:Choice>
              <mc:Fallback>
                <p:oleObj name="CS ChemDraw Drawing" r:id="rId7" imgW="6172200" imgH="571500" progId="ChemDraw.Document.6.0">
                  <p:embed/>
                  <p:pic>
                    <p:nvPicPr>
                      <p:cNvPr id="0" name="Object 8"/>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3213100"/>
                        <a:ext cx="6048375" cy="5524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0FB33271-1B21-4680-91CE-27C99B609607}" type="datetime11">
              <a:rPr lang="zh-CN" altLang="en-US" smtClean="0"/>
              <a:t>17:48:44</a:t>
            </a:fld>
            <a:endParaRPr lang="en-US" altLang="zh-CN"/>
          </a:p>
        </p:txBody>
      </p:sp>
      <p:sp>
        <p:nvSpPr>
          <p:cNvPr id="11" name="灯片编号占位符 7"/>
          <p:cNvSpPr>
            <a:spLocks noGrp="1"/>
          </p:cNvSpPr>
          <p:nvPr>
            <p:ph type="sldNum" sz="quarter" idx="12"/>
          </p:nvPr>
        </p:nvSpPr>
        <p:spPr/>
        <p:txBody>
          <a:bodyPr/>
          <a:lstStyle/>
          <a:p>
            <a:pPr>
              <a:defRPr/>
            </a:pPr>
            <a:fld id="{D55C1C3F-02CB-4CE3-AB11-604305F96ABD}" type="slidenum">
              <a:rPr lang="en-US" altLang="zh-CN"/>
              <a:t>65</a:t>
            </a:fld>
            <a:endParaRPr lang="en-US" altLang="zh-CN"/>
          </a:p>
        </p:txBody>
      </p:sp>
      <p:sp>
        <p:nvSpPr>
          <p:cNvPr id="503810" name="Rectangle 2"/>
          <p:cNvSpPr>
            <a:spLocks noChangeArrowheads="1"/>
          </p:cNvSpPr>
          <p:nvPr/>
        </p:nvSpPr>
        <p:spPr bwMode="auto">
          <a:xfrm>
            <a:off x="468313" y="4149725"/>
            <a:ext cx="7543800" cy="45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⑶ </a:t>
            </a:r>
            <a:r>
              <a:rPr kumimoji="0" lang="en-US" altLang="zh-CN" sz="2400" dirty="0" err="1">
                <a:latin typeface="Arial" panose="020B0604020202020204" pitchFamily="34" charset="0"/>
                <a:ea typeface="楷体" panose="02010609060101010101" pitchFamily="49" charset="-122"/>
                <a:cs typeface="Arial" panose="020B0604020202020204" pitchFamily="34" charset="0"/>
              </a:rPr>
              <a:t>Hofmam</a:t>
            </a:r>
            <a:r>
              <a:rPr kumimoji="0" lang="zh-CN" altLang="en-US" sz="2400" dirty="0">
                <a:latin typeface="Arial" panose="020B0604020202020204" pitchFamily="34" charset="0"/>
                <a:ea typeface="楷体" panose="02010609060101010101" pitchFamily="49" charset="-122"/>
                <a:cs typeface="Arial" panose="020B0604020202020204" pitchFamily="34" charset="0"/>
              </a:rPr>
              <a:t>降解反应   可制备少一个</a:t>
            </a:r>
            <a:r>
              <a:rPr kumimoji="0" lang="en-US" altLang="zh-CN" sz="2400" dirty="0">
                <a:latin typeface="Arial" panose="020B0604020202020204" pitchFamily="34" charset="0"/>
                <a:ea typeface="楷体" panose="02010609060101010101" pitchFamily="49" charset="-122"/>
                <a:cs typeface="Arial" panose="020B0604020202020204" pitchFamily="34" charset="0"/>
              </a:rPr>
              <a:t>C</a:t>
            </a:r>
            <a:r>
              <a:rPr kumimoji="0" lang="zh-CN" altLang="en-US" sz="2400" dirty="0">
                <a:latin typeface="Arial" panose="020B0604020202020204" pitchFamily="34" charset="0"/>
                <a:ea typeface="楷体" panose="02010609060101010101" pitchFamily="49" charset="-122"/>
                <a:cs typeface="Arial" panose="020B0604020202020204" pitchFamily="34" charset="0"/>
              </a:rPr>
              <a:t>原子的伯胺。</a:t>
            </a:r>
          </a:p>
        </p:txBody>
      </p:sp>
      <p:sp>
        <p:nvSpPr>
          <p:cNvPr id="503811" name="Rectangle 3"/>
          <p:cNvSpPr>
            <a:spLocks noChangeArrowheads="1"/>
          </p:cNvSpPr>
          <p:nvPr/>
        </p:nvSpPr>
        <p:spPr bwMode="auto">
          <a:xfrm>
            <a:off x="323850" y="5949950"/>
            <a:ext cx="8640763" cy="45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zh-CN" altLang="en-US" sz="2400">
                <a:solidFill>
                  <a:srgbClr val="FF0000"/>
                </a:solidFill>
                <a:latin typeface="Arial" panose="020B0604020202020204" pitchFamily="34" charset="0"/>
                <a:ea typeface="楷体" panose="02010609060101010101" pitchFamily="49" charset="-122"/>
                <a:cs typeface="Arial" panose="020B0604020202020204" pitchFamily="34" charset="0"/>
              </a:rPr>
              <a:t>注意：</a:t>
            </a:r>
            <a:r>
              <a:rPr kumimoji="0" lang="en-US" altLang="zh-CN" sz="2400">
                <a:solidFill>
                  <a:srgbClr val="FF0000"/>
                </a:solidFill>
                <a:latin typeface="Arial" panose="020B0604020202020204" pitchFamily="34" charset="0"/>
                <a:ea typeface="楷体" panose="02010609060101010101" pitchFamily="49" charset="-122"/>
                <a:cs typeface="Arial" panose="020B0604020202020204" pitchFamily="34" charset="0"/>
              </a:rPr>
              <a:t>N-</a:t>
            </a:r>
            <a:r>
              <a:rPr kumimoji="0" lang="zh-CN" altLang="en-US" sz="2400">
                <a:solidFill>
                  <a:srgbClr val="FF0000"/>
                </a:solidFill>
                <a:latin typeface="Arial" panose="020B0604020202020204" pitchFamily="34" charset="0"/>
                <a:ea typeface="楷体" panose="02010609060101010101" pitchFamily="49" charset="-122"/>
                <a:cs typeface="Arial" panose="020B0604020202020204" pitchFamily="34" charset="0"/>
              </a:rPr>
              <a:t>取代的酰胺不能发生脱水反应和</a:t>
            </a:r>
            <a:r>
              <a:rPr kumimoji="0" lang="en-US" altLang="zh-CN" sz="2400">
                <a:solidFill>
                  <a:srgbClr val="FF0000"/>
                </a:solidFill>
                <a:latin typeface="Arial" panose="020B0604020202020204" pitchFamily="34" charset="0"/>
                <a:ea typeface="楷体" panose="02010609060101010101" pitchFamily="49" charset="-122"/>
                <a:cs typeface="Arial" panose="020B0604020202020204" pitchFamily="34" charset="0"/>
              </a:rPr>
              <a:t>Hofmann</a:t>
            </a:r>
            <a:r>
              <a:rPr kumimoji="0" lang="zh-CN" altLang="en-US" sz="2400">
                <a:solidFill>
                  <a:srgbClr val="FF0000"/>
                </a:solidFill>
                <a:latin typeface="Arial" panose="020B0604020202020204" pitchFamily="34" charset="0"/>
                <a:ea typeface="楷体" panose="02010609060101010101" pitchFamily="49" charset="-122"/>
                <a:cs typeface="Arial" panose="020B0604020202020204" pitchFamily="34" charset="0"/>
              </a:rPr>
              <a:t>降解反应。 </a:t>
            </a:r>
          </a:p>
        </p:txBody>
      </p:sp>
      <p:sp>
        <p:nvSpPr>
          <p:cNvPr id="503814" name="Rectangle 6"/>
          <p:cNvSpPr>
            <a:spLocks noChangeArrowheads="1"/>
          </p:cNvSpPr>
          <p:nvPr/>
        </p:nvSpPr>
        <p:spPr bwMode="auto">
          <a:xfrm>
            <a:off x="468313" y="620713"/>
            <a:ext cx="7315200" cy="45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⑵ </a:t>
            </a:r>
            <a:r>
              <a:rPr kumimoji="0" lang="zh-CN" altLang="en-US" sz="2400">
                <a:latin typeface="Arial" panose="020B0604020202020204" pitchFamily="34" charset="0"/>
                <a:ea typeface="楷体" panose="02010609060101010101" pitchFamily="49" charset="-122"/>
                <a:cs typeface="Arial" panose="020B0604020202020204" pitchFamily="34" charset="0"/>
              </a:rPr>
              <a:t>脱水反应   酰胺脱水实验室制备腈的一种方法。</a:t>
            </a:r>
            <a:r>
              <a:rPr kumimoji="0" lang="zh-CN" altLang="en-US" sz="2400">
                <a:latin typeface="Times New Roman" panose="02020603050405020304" pitchFamily="18" charset="0"/>
                <a:ea typeface="楷体" panose="02010609060101010101" pitchFamily="49" charset="-122"/>
                <a:cs typeface="Arial" panose="020B0604020202020204" pitchFamily="34" charset="0"/>
              </a:rPr>
              <a:t> </a:t>
            </a:r>
          </a:p>
        </p:txBody>
      </p:sp>
      <p:sp>
        <p:nvSpPr>
          <p:cNvPr id="503815" name="Rectangle 7"/>
          <p:cNvSpPr>
            <a:spLocks noChangeArrowheads="1"/>
          </p:cNvSpPr>
          <p:nvPr/>
        </p:nvSpPr>
        <p:spPr bwMode="auto">
          <a:xfrm>
            <a:off x="755650" y="2565400"/>
            <a:ext cx="3886200" cy="45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zh-CN" altLang="en-US" sz="2400">
                <a:latin typeface="Times New Roman" panose="02020603050405020304" pitchFamily="18" charset="0"/>
                <a:ea typeface="楷体" panose="02010609060101010101" pitchFamily="49" charset="-122"/>
                <a:cs typeface="Arial" panose="020B0604020202020204" pitchFamily="34" charset="0"/>
              </a:rPr>
              <a:t>酰胺、铵盐和腈的关系：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3814"/>
                                        </p:tgtEl>
                                        <p:attrNameLst>
                                          <p:attrName>style.visibility</p:attrName>
                                        </p:attrNameLst>
                                      </p:cBhvr>
                                      <p:to>
                                        <p:strVal val="visible"/>
                                      </p:to>
                                    </p:set>
                                    <p:anim calcmode="lin" valueType="num">
                                      <p:cBhvr additive="base">
                                        <p:cTn id="7" dur="500" fill="hold"/>
                                        <p:tgtEl>
                                          <p:spTgt spid="503814"/>
                                        </p:tgtEl>
                                        <p:attrNameLst>
                                          <p:attrName>ppt_x</p:attrName>
                                        </p:attrNameLst>
                                      </p:cBhvr>
                                      <p:tavLst>
                                        <p:tav tm="0">
                                          <p:val>
                                            <p:strVal val="0-#ppt_w/2"/>
                                          </p:val>
                                        </p:tav>
                                        <p:tav tm="100000">
                                          <p:val>
                                            <p:strVal val="#ppt_x"/>
                                          </p:val>
                                        </p:tav>
                                      </p:tavLst>
                                    </p:anim>
                                    <p:anim calcmode="lin" valueType="num">
                                      <p:cBhvr additive="base">
                                        <p:cTn id="8" dur="500" fill="hold"/>
                                        <p:tgtEl>
                                          <p:spTgt spid="5038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503817"/>
                                        </p:tgtEl>
                                        <p:attrNameLst>
                                          <p:attrName>style.visibility</p:attrName>
                                        </p:attrNameLst>
                                      </p:cBhvr>
                                      <p:to>
                                        <p:strVal val="visible"/>
                                      </p:to>
                                    </p:set>
                                    <p:animEffect transition="in" filter="strips(downLeft)">
                                      <p:cBhvr>
                                        <p:cTn id="13" dur="500"/>
                                        <p:tgtEl>
                                          <p:spTgt spid="50381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03815"/>
                                        </p:tgtEl>
                                        <p:attrNameLst>
                                          <p:attrName>style.visibility</p:attrName>
                                        </p:attrNameLst>
                                      </p:cBhvr>
                                      <p:to>
                                        <p:strVal val="visible"/>
                                      </p:to>
                                    </p:set>
                                    <p:anim calcmode="lin" valueType="num">
                                      <p:cBhvr additive="base">
                                        <p:cTn id="18" dur="500" fill="hold"/>
                                        <p:tgtEl>
                                          <p:spTgt spid="503815"/>
                                        </p:tgtEl>
                                        <p:attrNameLst>
                                          <p:attrName>ppt_x</p:attrName>
                                        </p:attrNameLst>
                                      </p:cBhvr>
                                      <p:tavLst>
                                        <p:tav tm="0">
                                          <p:val>
                                            <p:strVal val="0-#ppt_w/2"/>
                                          </p:val>
                                        </p:tav>
                                        <p:tav tm="100000">
                                          <p:val>
                                            <p:strVal val="#ppt_x"/>
                                          </p:val>
                                        </p:tav>
                                      </p:tavLst>
                                    </p:anim>
                                    <p:anim calcmode="lin" valueType="num">
                                      <p:cBhvr additive="base">
                                        <p:cTn id="19" dur="500" fill="hold"/>
                                        <p:tgtEl>
                                          <p:spTgt spid="503815"/>
                                        </p:tgtEl>
                                        <p:attrNameLst>
                                          <p:attrName>ppt_y</p:attrName>
                                        </p:attrNameLst>
                                      </p:cBhvr>
                                      <p:tavLst>
                                        <p:tav tm="0">
                                          <p:val>
                                            <p:strVal val="#ppt_y"/>
                                          </p:val>
                                        </p:tav>
                                        <p:tav tm="100000">
                                          <p:val>
                                            <p:strVal val="#ppt_y"/>
                                          </p:val>
                                        </p:tav>
                                      </p:tavLst>
                                    </p:anim>
                                  </p:childTnLst>
                                </p:cTn>
                              </p:par>
                              <p:par>
                                <p:cTn id="20" presetID="18" presetClass="entr" presetSubtype="12" fill="hold" nodeType="withEffect">
                                  <p:stCondLst>
                                    <p:cond delay="0"/>
                                  </p:stCondLst>
                                  <p:childTnLst>
                                    <p:set>
                                      <p:cBhvr>
                                        <p:cTn id="21" dur="1" fill="hold">
                                          <p:stCondLst>
                                            <p:cond delay="0"/>
                                          </p:stCondLst>
                                        </p:cTn>
                                        <p:tgtEl>
                                          <p:spTgt spid="503816"/>
                                        </p:tgtEl>
                                        <p:attrNameLst>
                                          <p:attrName>style.visibility</p:attrName>
                                        </p:attrNameLst>
                                      </p:cBhvr>
                                      <p:to>
                                        <p:strVal val="visible"/>
                                      </p:to>
                                    </p:set>
                                    <p:animEffect transition="in" filter="strips(downLeft)">
                                      <p:cBhvr>
                                        <p:cTn id="22" dur="500"/>
                                        <p:tgtEl>
                                          <p:spTgt spid="50381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03810"/>
                                        </p:tgtEl>
                                        <p:attrNameLst>
                                          <p:attrName>style.visibility</p:attrName>
                                        </p:attrNameLst>
                                      </p:cBhvr>
                                      <p:to>
                                        <p:strVal val="visible"/>
                                      </p:to>
                                    </p:set>
                                    <p:anim calcmode="lin" valueType="num">
                                      <p:cBhvr additive="base">
                                        <p:cTn id="27" dur="500" fill="hold"/>
                                        <p:tgtEl>
                                          <p:spTgt spid="503810"/>
                                        </p:tgtEl>
                                        <p:attrNameLst>
                                          <p:attrName>ppt_x</p:attrName>
                                        </p:attrNameLst>
                                      </p:cBhvr>
                                      <p:tavLst>
                                        <p:tav tm="0">
                                          <p:val>
                                            <p:strVal val="0-#ppt_w/2"/>
                                          </p:val>
                                        </p:tav>
                                        <p:tav tm="100000">
                                          <p:val>
                                            <p:strVal val="#ppt_x"/>
                                          </p:val>
                                        </p:tav>
                                      </p:tavLst>
                                    </p:anim>
                                    <p:anim calcmode="lin" valueType="num">
                                      <p:cBhvr additive="base">
                                        <p:cTn id="28" dur="500" fill="hold"/>
                                        <p:tgtEl>
                                          <p:spTgt spid="503810"/>
                                        </p:tgtEl>
                                        <p:attrNameLst>
                                          <p:attrName>ppt_y</p:attrName>
                                        </p:attrNameLst>
                                      </p:cBhvr>
                                      <p:tavLst>
                                        <p:tav tm="0">
                                          <p:val>
                                            <p:strVal val="#ppt_y"/>
                                          </p:val>
                                        </p:tav>
                                        <p:tav tm="100000">
                                          <p:val>
                                            <p:strVal val="#ppt_y"/>
                                          </p:val>
                                        </p:tav>
                                      </p:tavLst>
                                    </p:anim>
                                  </p:childTnLst>
                                </p:cTn>
                              </p:par>
                              <p:par>
                                <p:cTn id="29" presetID="12" presetClass="entr" presetSubtype="4" fill="hold" nodeType="withEffect">
                                  <p:stCondLst>
                                    <p:cond delay="0"/>
                                  </p:stCondLst>
                                  <p:childTnLst>
                                    <p:set>
                                      <p:cBhvr>
                                        <p:cTn id="30" dur="1" fill="hold">
                                          <p:stCondLst>
                                            <p:cond delay="0"/>
                                          </p:stCondLst>
                                        </p:cTn>
                                        <p:tgtEl>
                                          <p:spTgt spid="503812"/>
                                        </p:tgtEl>
                                        <p:attrNameLst>
                                          <p:attrName>style.visibility</p:attrName>
                                        </p:attrNameLst>
                                      </p:cBhvr>
                                      <p:to>
                                        <p:strVal val="visible"/>
                                      </p:to>
                                    </p:set>
                                    <p:animEffect transition="in" filter="slide(fromBottom)">
                                      <p:cBhvr>
                                        <p:cTn id="31" dur="500"/>
                                        <p:tgtEl>
                                          <p:spTgt spid="50381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503811"/>
                                        </p:tgtEl>
                                        <p:attrNameLst>
                                          <p:attrName>style.visibility</p:attrName>
                                        </p:attrNameLst>
                                      </p:cBhvr>
                                      <p:to>
                                        <p:strVal val="visible"/>
                                      </p:to>
                                    </p:set>
                                    <p:anim calcmode="lin" valueType="num">
                                      <p:cBhvr additive="base">
                                        <p:cTn id="36" dur="500" fill="hold"/>
                                        <p:tgtEl>
                                          <p:spTgt spid="503811"/>
                                        </p:tgtEl>
                                        <p:attrNameLst>
                                          <p:attrName>ppt_x</p:attrName>
                                        </p:attrNameLst>
                                      </p:cBhvr>
                                      <p:tavLst>
                                        <p:tav tm="0">
                                          <p:val>
                                            <p:strVal val="0-#ppt_w/2"/>
                                          </p:val>
                                        </p:tav>
                                        <p:tav tm="100000">
                                          <p:val>
                                            <p:strVal val="#ppt_x"/>
                                          </p:val>
                                        </p:tav>
                                      </p:tavLst>
                                    </p:anim>
                                    <p:anim calcmode="lin" valueType="num">
                                      <p:cBhvr additive="base">
                                        <p:cTn id="37" dur="500" fill="hold"/>
                                        <p:tgtEl>
                                          <p:spTgt spid="5038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0" grpId="0" autoUpdateAnimBg="0"/>
      <p:bldP spid="503811" grpId="0" autoUpdateAnimBg="0"/>
      <p:bldP spid="503814" grpId="0" autoUpdateAnimBg="0"/>
      <p:bldP spid="503815"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B3C89C36-DB80-4FC3-A566-FE2128D2FCA8}" type="datetime11">
              <a:rPr lang="zh-CN" altLang="en-US" smtClean="0"/>
              <a:t>17:48:44</a:t>
            </a:fld>
            <a:endParaRPr lang="en-US" altLang="zh-CN"/>
          </a:p>
        </p:txBody>
      </p:sp>
      <p:sp>
        <p:nvSpPr>
          <p:cNvPr id="10" name="灯片编号占位符 5"/>
          <p:cNvSpPr>
            <a:spLocks noGrp="1"/>
          </p:cNvSpPr>
          <p:nvPr>
            <p:ph type="sldNum" sz="quarter" idx="12"/>
          </p:nvPr>
        </p:nvSpPr>
        <p:spPr/>
        <p:txBody>
          <a:bodyPr/>
          <a:lstStyle/>
          <a:p>
            <a:pPr>
              <a:defRPr/>
            </a:pPr>
            <a:fld id="{D5360F15-A1DE-482F-A941-91D1709854B3}" type="slidenum">
              <a:rPr lang="en-US" altLang="zh-CN"/>
              <a:t>66</a:t>
            </a:fld>
            <a:endParaRPr lang="en-US" altLang="zh-CN"/>
          </a:p>
        </p:txBody>
      </p:sp>
      <p:graphicFrame>
        <p:nvGraphicFramePr>
          <p:cNvPr id="517124" name="Object 4"/>
          <p:cNvGraphicFramePr>
            <a:graphicFrameLocks noChangeAspect="1"/>
          </p:cNvGraphicFramePr>
          <p:nvPr/>
        </p:nvGraphicFramePr>
        <p:xfrm>
          <a:off x="395288" y="2379663"/>
          <a:ext cx="4419600" cy="973137"/>
        </p:xfrm>
        <a:graphic>
          <a:graphicData uri="http://schemas.openxmlformats.org/presentationml/2006/ole">
            <mc:AlternateContent xmlns:mc="http://schemas.openxmlformats.org/markup-compatibility/2006">
              <mc:Choice xmlns:v="urn:schemas-microsoft-com:vml" Requires="v">
                <p:oleObj spid="_x0000_s57636" name="Document" r:id="rId3" imgW="2895600" imgH="638175" progId="ChemWindow.Document">
                  <p:embed/>
                </p:oleObj>
              </mc:Choice>
              <mc:Fallback>
                <p:oleObj name="Document" r:id="rId3" imgW="2895600" imgH="638175" progId="ChemWindow.Document">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379663"/>
                        <a:ext cx="4419600" cy="97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7125" name="Object 5"/>
          <p:cNvGraphicFramePr>
            <a:graphicFrameLocks noChangeAspect="1"/>
          </p:cNvGraphicFramePr>
          <p:nvPr/>
        </p:nvGraphicFramePr>
        <p:xfrm>
          <a:off x="3748088" y="2989263"/>
          <a:ext cx="3505200" cy="571500"/>
        </p:xfrm>
        <a:graphic>
          <a:graphicData uri="http://schemas.openxmlformats.org/presentationml/2006/ole">
            <mc:AlternateContent xmlns:mc="http://schemas.openxmlformats.org/markup-compatibility/2006">
              <mc:Choice xmlns:v="urn:schemas-microsoft-com:vml" Requires="v">
                <p:oleObj spid="_x0000_s57637" name="Document" r:id="rId5" imgW="2276475" imgH="371475" progId="ChemWindow.Document">
                  <p:embed/>
                </p:oleObj>
              </mc:Choice>
              <mc:Fallback>
                <p:oleObj name="Document" r:id="rId5" imgW="2276475" imgH="371475" progId="ChemWindow.Document">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8088" y="2989263"/>
                        <a:ext cx="35052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7126" name="Object 6"/>
          <p:cNvGraphicFramePr>
            <a:graphicFrameLocks noChangeAspect="1"/>
          </p:cNvGraphicFramePr>
          <p:nvPr/>
        </p:nvGraphicFramePr>
        <p:xfrm>
          <a:off x="3214688" y="3065463"/>
          <a:ext cx="1905000" cy="1019175"/>
        </p:xfrm>
        <a:graphic>
          <a:graphicData uri="http://schemas.openxmlformats.org/presentationml/2006/ole">
            <mc:AlternateContent xmlns:mc="http://schemas.openxmlformats.org/markup-compatibility/2006">
              <mc:Choice xmlns:v="urn:schemas-microsoft-com:vml" Requires="v">
                <p:oleObj spid="_x0000_s57638" name="Document" r:id="rId7" imgW="1228725" imgH="657225" progId="ChemWindow.Document">
                  <p:embed/>
                </p:oleObj>
              </mc:Choice>
              <mc:Fallback>
                <p:oleObj name="Document" r:id="rId7" imgW="1228725" imgH="657225" progId="ChemWindow.Document">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4688" y="3065463"/>
                        <a:ext cx="190500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7127" name="Object 7"/>
          <p:cNvGraphicFramePr>
            <a:graphicFrameLocks noChangeAspect="1"/>
          </p:cNvGraphicFramePr>
          <p:nvPr/>
        </p:nvGraphicFramePr>
        <p:xfrm>
          <a:off x="852488" y="3425825"/>
          <a:ext cx="6172200" cy="1011238"/>
        </p:xfrm>
        <a:graphic>
          <a:graphicData uri="http://schemas.openxmlformats.org/presentationml/2006/ole">
            <mc:AlternateContent xmlns:mc="http://schemas.openxmlformats.org/markup-compatibility/2006">
              <mc:Choice xmlns:v="urn:schemas-microsoft-com:vml" Requires="v">
                <p:oleObj spid="_x0000_s57639" name="Document" r:id="rId9" imgW="4010025" imgH="657225" progId="ChemWindow.Document">
                  <p:embed/>
                </p:oleObj>
              </mc:Choice>
              <mc:Fallback>
                <p:oleObj name="Document" r:id="rId9" imgW="4010025" imgH="657225" progId="ChemWindow.Document">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2488" y="3425825"/>
                        <a:ext cx="6172200"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7128" name="Object 8"/>
          <p:cNvGraphicFramePr>
            <a:graphicFrameLocks noChangeAspect="1"/>
          </p:cNvGraphicFramePr>
          <p:nvPr/>
        </p:nvGraphicFramePr>
        <p:xfrm>
          <a:off x="7024688" y="3598863"/>
          <a:ext cx="1828800" cy="479425"/>
        </p:xfrm>
        <a:graphic>
          <a:graphicData uri="http://schemas.openxmlformats.org/presentationml/2006/ole">
            <mc:AlternateContent xmlns:mc="http://schemas.openxmlformats.org/markup-compatibility/2006">
              <mc:Choice xmlns:v="urn:schemas-microsoft-com:vml" Requires="v">
                <p:oleObj spid="_x0000_s57640" name="Document" r:id="rId11" imgW="1381125" imgH="361950" progId="ChemWindow.Document">
                  <p:embed/>
                </p:oleObj>
              </mc:Choice>
              <mc:Fallback>
                <p:oleObj name="Document" r:id="rId11" imgW="1381125" imgH="361950" progId="ChemWindow.Document">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24688" y="3598863"/>
                        <a:ext cx="18288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7129" name="Text Box 9"/>
          <p:cNvSpPr txBox="1">
            <a:spLocks noChangeArrowheads="1"/>
          </p:cNvSpPr>
          <p:nvPr/>
        </p:nvSpPr>
        <p:spPr bwMode="auto">
          <a:xfrm>
            <a:off x="323850" y="765175"/>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Hofmann</a:t>
            </a:r>
            <a:r>
              <a:rPr lang="zh-CN" altLang="en-US" sz="2400">
                <a:latin typeface="Arial" panose="020B0604020202020204" pitchFamily="34" charset="0"/>
                <a:ea typeface="楷体" panose="02010609060101010101" pitchFamily="49" charset="-122"/>
                <a:cs typeface="Arial" panose="020B0604020202020204" pitchFamily="34" charset="0"/>
              </a:rPr>
              <a:t>降解反应的反应历程：</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7129">
                                            <p:txEl>
                                              <p:pRg st="0" end="0"/>
                                            </p:txEl>
                                          </p:spTgt>
                                        </p:tgtEl>
                                        <p:attrNameLst>
                                          <p:attrName>style.visibility</p:attrName>
                                        </p:attrNameLst>
                                      </p:cBhvr>
                                      <p:to>
                                        <p:strVal val="visible"/>
                                      </p:to>
                                    </p:set>
                                    <p:animEffect transition="in" filter="wipe(left)">
                                      <p:cBhvr>
                                        <p:cTn id="7" dur="500"/>
                                        <p:tgtEl>
                                          <p:spTgt spid="5171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7124"/>
                                        </p:tgtEl>
                                        <p:attrNameLst>
                                          <p:attrName>style.visibility</p:attrName>
                                        </p:attrNameLst>
                                      </p:cBhvr>
                                      <p:to>
                                        <p:strVal val="visible"/>
                                      </p:to>
                                    </p:set>
                                    <p:animEffect transition="in" filter="wipe(left)">
                                      <p:cBhvr>
                                        <p:cTn id="12" dur="500"/>
                                        <p:tgtEl>
                                          <p:spTgt spid="517124"/>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2" fill="hold" nodeType="clickEffect">
                                  <p:stCondLst>
                                    <p:cond delay="0"/>
                                  </p:stCondLst>
                                  <p:childTnLst>
                                    <p:set>
                                      <p:cBhvr>
                                        <p:cTn id="16" dur="1" fill="hold">
                                          <p:stCondLst>
                                            <p:cond delay="0"/>
                                          </p:stCondLst>
                                        </p:cTn>
                                        <p:tgtEl>
                                          <p:spTgt spid="517125"/>
                                        </p:tgtEl>
                                        <p:attrNameLst>
                                          <p:attrName>style.visibility</p:attrName>
                                        </p:attrNameLst>
                                      </p:cBhvr>
                                      <p:to>
                                        <p:strVal val="visible"/>
                                      </p:to>
                                    </p:set>
                                    <p:anim calcmode="lin" valueType="num">
                                      <p:cBhvr>
                                        <p:cTn id="17" dur="500" fill="hold"/>
                                        <p:tgtEl>
                                          <p:spTgt spid="517125"/>
                                        </p:tgtEl>
                                        <p:attrNameLst>
                                          <p:attrName>ppt_x</p:attrName>
                                        </p:attrNameLst>
                                      </p:cBhvr>
                                      <p:tavLst>
                                        <p:tav tm="0">
                                          <p:val>
                                            <p:strVal val="#ppt_x+#ppt_w/2"/>
                                          </p:val>
                                        </p:tav>
                                        <p:tav tm="100000">
                                          <p:val>
                                            <p:strVal val="#ppt_x"/>
                                          </p:val>
                                        </p:tav>
                                      </p:tavLst>
                                    </p:anim>
                                    <p:anim calcmode="lin" valueType="num">
                                      <p:cBhvr>
                                        <p:cTn id="18" dur="500" fill="hold"/>
                                        <p:tgtEl>
                                          <p:spTgt spid="517125"/>
                                        </p:tgtEl>
                                        <p:attrNameLst>
                                          <p:attrName>ppt_y</p:attrName>
                                        </p:attrNameLst>
                                      </p:cBhvr>
                                      <p:tavLst>
                                        <p:tav tm="0">
                                          <p:val>
                                            <p:strVal val="#ppt_y"/>
                                          </p:val>
                                        </p:tav>
                                        <p:tav tm="100000">
                                          <p:val>
                                            <p:strVal val="#ppt_y"/>
                                          </p:val>
                                        </p:tav>
                                      </p:tavLst>
                                    </p:anim>
                                    <p:anim calcmode="lin" valueType="num">
                                      <p:cBhvr>
                                        <p:cTn id="19" dur="500" fill="hold"/>
                                        <p:tgtEl>
                                          <p:spTgt spid="517125"/>
                                        </p:tgtEl>
                                        <p:attrNameLst>
                                          <p:attrName>ppt_w</p:attrName>
                                        </p:attrNameLst>
                                      </p:cBhvr>
                                      <p:tavLst>
                                        <p:tav tm="0">
                                          <p:val>
                                            <p:fltVal val="0"/>
                                          </p:val>
                                        </p:tav>
                                        <p:tav tm="100000">
                                          <p:val>
                                            <p:strVal val="#ppt_w"/>
                                          </p:val>
                                        </p:tav>
                                      </p:tavLst>
                                    </p:anim>
                                    <p:anim calcmode="lin" valueType="num">
                                      <p:cBhvr>
                                        <p:cTn id="20" dur="500" fill="hold"/>
                                        <p:tgtEl>
                                          <p:spTgt spid="517125"/>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517126"/>
                                        </p:tgtEl>
                                        <p:attrNameLst>
                                          <p:attrName>style.visibility</p:attrName>
                                        </p:attrNameLst>
                                      </p:cBhvr>
                                      <p:to>
                                        <p:strVal val="visible"/>
                                      </p:to>
                                    </p:set>
                                    <p:anim calcmode="lin" valueType="num">
                                      <p:cBhvr>
                                        <p:cTn id="25" dur="500" fill="hold"/>
                                        <p:tgtEl>
                                          <p:spTgt spid="517126"/>
                                        </p:tgtEl>
                                        <p:attrNameLst>
                                          <p:attrName>ppt_x</p:attrName>
                                        </p:attrNameLst>
                                      </p:cBhvr>
                                      <p:tavLst>
                                        <p:tav tm="0">
                                          <p:val>
                                            <p:strVal val="#ppt_x"/>
                                          </p:val>
                                        </p:tav>
                                        <p:tav tm="100000">
                                          <p:val>
                                            <p:strVal val="#ppt_x"/>
                                          </p:val>
                                        </p:tav>
                                      </p:tavLst>
                                    </p:anim>
                                    <p:anim calcmode="lin" valueType="num">
                                      <p:cBhvr>
                                        <p:cTn id="26" dur="500" fill="hold"/>
                                        <p:tgtEl>
                                          <p:spTgt spid="517126"/>
                                        </p:tgtEl>
                                        <p:attrNameLst>
                                          <p:attrName>ppt_y</p:attrName>
                                        </p:attrNameLst>
                                      </p:cBhvr>
                                      <p:tavLst>
                                        <p:tav tm="0">
                                          <p:val>
                                            <p:strVal val="#ppt_y-#ppt_h/2"/>
                                          </p:val>
                                        </p:tav>
                                        <p:tav tm="100000">
                                          <p:val>
                                            <p:strVal val="#ppt_y"/>
                                          </p:val>
                                        </p:tav>
                                      </p:tavLst>
                                    </p:anim>
                                    <p:anim calcmode="lin" valueType="num">
                                      <p:cBhvr>
                                        <p:cTn id="27" dur="500" fill="hold"/>
                                        <p:tgtEl>
                                          <p:spTgt spid="517126"/>
                                        </p:tgtEl>
                                        <p:attrNameLst>
                                          <p:attrName>ppt_w</p:attrName>
                                        </p:attrNameLst>
                                      </p:cBhvr>
                                      <p:tavLst>
                                        <p:tav tm="0">
                                          <p:val>
                                            <p:strVal val="#ppt_w"/>
                                          </p:val>
                                        </p:tav>
                                        <p:tav tm="100000">
                                          <p:val>
                                            <p:strVal val="#ppt_w"/>
                                          </p:val>
                                        </p:tav>
                                      </p:tavLst>
                                    </p:anim>
                                    <p:anim calcmode="lin" valueType="num">
                                      <p:cBhvr>
                                        <p:cTn id="28" dur="500" fill="hold"/>
                                        <p:tgtEl>
                                          <p:spTgt spid="517126"/>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17127"/>
                                        </p:tgtEl>
                                        <p:attrNameLst>
                                          <p:attrName>style.visibility</p:attrName>
                                        </p:attrNameLst>
                                      </p:cBhvr>
                                      <p:to>
                                        <p:strVal val="visible"/>
                                      </p:to>
                                    </p:set>
                                    <p:animEffect transition="in" filter="wipe(left)">
                                      <p:cBhvr>
                                        <p:cTn id="33" dur="500"/>
                                        <p:tgtEl>
                                          <p:spTgt spid="517127"/>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517128"/>
                                        </p:tgtEl>
                                        <p:attrNameLst>
                                          <p:attrName>style.visibility</p:attrName>
                                        </p:attrNameLst>
                                      </p:cBhvr>
                                      <p:to>
                                        <p:strVal val="visible"/>
                                      </p:to>
                                    </p:set>
                                    <p:anim calcmode="lin" valueType="num">
                                      <p:cBhvr>
                                        <p:cTn id="38" dur="500" fill="hold"/>
                                        <p:tgtEl>
                                          <p:spTgt spid="517128"/>
                                        </p:tgtEl>
                                        <p:attrNameLst>
                                          <p:attrName>ppt_x</p:attrName>
                                        </p:attrNameLst>
                                      </p:cBhvr>
                                      <p:tavLst>
                                        <p:tav tm="0">
                                          <p:val>
                                            <p:strVal val="#ppt_x-#ppt_w/2"/>
                                          </p:val>
                                        </p:tav>
                                        <p:tav tm="100000">
                                          <p:val>
                                            <p:strVal val="#ppt_x"/>
                                          </p:val>
                                        </p:tav>
                                      </p:tavLst>
                                    </p:anim>
                                    <p:anim calcmode="lin" valueType="num">
                                      <p:cBhvr>
                                        <p:cTn id="39" dur="500" fill="hold"/>
                                        <p:tgtEl>
                                          <p:spTgt spid="517128"/>
                                        </p:tgtEl>
                                        <p:attrNameLst>
                                          <p:attrName>ppt_y</p:attrName>
                                        </p:attrNameLst>
                                      </p:cBhvr>
                                      <p:tavLst>
                                        <p:tav tm="0">
                                          <p:val>
                                            <p:strVal val="#ppt_y"/>
                                          </p:val>
                                        </p:tav>
                                        <p:tav tm="100000">
                                          <p:val>
                                            <p:strVal val="#ppt_y"/>
                                          </p:val>
                                        </p:tav>
                                      </p:tavLst>
                                    </p:anim>
                                    <p:anim calcmode="lin" valueType="num">
                                      <p:cBhvr>
                                        <p:cTn id="40" dur="500" fill="hold"/>
                                        <p:tgtEl>
                                          <p:spTgt spid="517128"/>
                                        </p:tgtEl>
                                        <p:attrNameLst>
                                          <p:attrName>ppt_w</p:attrName>
                                        </p:attrNameLst>
                                      </p:cBhvr>
                                      <p:tavLst>
                                        <p:tav tm="0">
                                          <p:val>
                                            <p:fltVal val="0"/>
                                          </p:val>
                                        </p:tav>
                                        <p:tav tm="100000">
                                          <p:val>
                                            <p:strVal val="#ppt_w"/>
                                          </p:val>
                                        </p:tav>
                                      </p:tavLst>
                                    </p:anim>
                                    <p:anim calcmode="lin" valueType="num">
                                      <p:cBhvr>
                                        <p:cTn id="41" dur="500" fill="hold"/>
                                        <p:tgtEl>
                                          <p:spTgt spid="5171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9"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4CBFAA16-47E8-47B4-8199-C9425D972CE9}" type="datetime11">
              <a:rPr lang="zh-CN" altLang="en-US" smtClean="0"/>
              <a:t>17:48:44</a:t>
            </a:fld>
            <a:endParaRPr lang="en-US" altLang="zh-CN"/>
          </a:p>
        </p:txBody>
      </p:sp>
      <p:sp>
        <p:nvSpPr>
          <p:cNvPr id="11" name="灯片编号占位符 4"/>
          <p:cNvSpPr>
            <a:spLocks noGrp="1"/>
          </p:cNvSpPr>
          <p:nvPr>
            <p:ph type="sldNum" sz="quarter" idx="12"/>
          </p:nvPr>
        </p:nvSpPr>
        <p:spPr/>
        <p:txBody>
          <a:bodyPr/>
          <a:lstStyle/>
          <a:p>
            <a:pPr>
              <a:defRPr/>
            </a:pPr>
            <a:fld id="{B5CA9688-5DD4-460B-9F2D-96C9CA96E65C}" type="slidenum">
              <a:rPr lang="en-US" altLang="zh-CN"/>
              <a:t>67</a:t>
            </a:fld>
            <a:endParaRPr lang="en-US" altLang="zh-CN"/>
          </a:p>
        </p:txBody>
      </p:sp>
      <p:sp>
        <p:nvSpPr>
          <p:cNvPr id="518149" name="Rectangle 5"/>
          <p:cNvSpPr>
            <a:spLocks noChangeArrowheads="1"/>
          </p:cNvSpPr>
          <p:nvPr/>
        </p:nvSpPr>
        <p:spPr bwMode="auto">
          <a:xfrm>
            <a:off x="2916238" y="260350"/>
            <a:ext cx="2984500" cy="5191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a:solidFill>
                  <a:srgbClr val="000099"/>
                </a:solidFill>
                <a:latin typeface="Arial" panose="020B0604020202020204" pitchFamily="34" charset="0"/>
                <a:ea typeface="楷体" panose="02010609060101010101" pitchFamily="49" charset="-122"/>
                <a:cs typeface="Arial" panose="020B0604020202020204" pitchFamily="34" charset="0"/>
              </a:rPr>
              <a:t>第三节 取代羧酸</a:t>
            </a:r>
          </a:p>
        </p:txBody>
      </p:sp>
      <p:sp>
        <p:nvSpPr>
          <p:cNvPr id="518150" name="Rectangle 6"/>
          <p:cNvSpPr>
            <a:spLocks noChangeArrowheads="1"/>
          </p:cNvSpPr>
          <p:nvPr/>
        </p:nvSpPr>
        <p:spPr bwMode="auto">
          <a:xfrm>
            <a:off x="468313" y="908720"/>
            <a:ext cx="8064500" cy="14065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kumimoji="0" lang="en-US" altLang="zh-CN" sz="2400" b="0" dirty="0">
                <a:solidFill>
                  <a:schemeClr val="hlink"/>
                </a:solidFill>
                <a:latin typeface="Times New Roman" panose="02020603050405020304" pitchFamily="18" charset="0"/>
                <a:ea typeface="黑体" panose="02010609060101010101" pitchFamily="49" charset="-122"/>
              </a:rPr>
              <a:t>       </a:t>
            </a:r>
            <a:r>
              <a:rPr kumimoji="0" lang="zh-CN" altLang="en-US" sz="2400" dirty="0">
                <a:solidFill>
                  <a:schemeClr val="hlink"/>
                </a:solidFill>
                <a:latin typeface="Times New Roman" panose="02020603050405020304" pitchFamily="18" charset="0"/>
                <a:ea typeface="楷体" panose="02010609060101010101" pitchFamily="49" charset="-122"/>
                <a:cs typeface="Arial" panose="020B0604020202020204" pitchFamily="34" charset="0"/>
              </a:rPr>
              <a:t>取代酸是指具有两种或两种以上官能团的有机物，既具有羧酸的性质，又具有取代基的性质，同时还表现出两者相互影响所具有的特殊性质。</a:t>
            </a:r>
          </a:p>
        </p:txBody>
      </p:sp>
      <p:sp>
        <p:nvSpPr>
          <p:cNvPr id="518151" name="Rectangle 7"/>
          <p:cNvSpPr>
            <a:spLocks noChangeArrowheads="1"/>
          </p:cNvSpPr>
          <p:nvPr/>
        </p:nvSpPr>
        <p:spPr bwMode="auto">
          <a:xfrm>
            <a:off x="468313" y="2277145"/>
            <a:ext cx="181451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b="0">
                <a:solidFill>
                  <a:schemeClr val="hlink"/>
                </a:solidFill>
                <a:latin typeface="Times New Roman" panose="02020603050405020304" pitchFamily="18" charset="0"/>
                <a:ea typeface="楷体" panose="02010609060101010101" pitchFamily="49" charset="-122"/>
                <a:cs typeface="Arial" panose="020B0604020202020204" pitchFamily="34" charset="0"/>
              </a:rPr>
              <a:t>一、</a:t>
            </a:r>
            <a:r>
              <a:rPr kumimoji="0" lang="zh-CN" altLang="en-US" sz="2400">
                <a:solidFill>
                  <a:schemeClr val="hlink"/>
                </a:solidFill>
                <a:latin typeface="Times New Roman" panose="02020603050405020304" pitchFamily="18" charset="0"/>
                <a:ea typeface="楷体" panose="02010609060101010101" pitchFamily="49" charset="-122"/>
                <a:cs typeface="Arial" panose="020B0604020202020204" pitchFamily="34" charset="0"/>
              </a:rPr>
              <a:t>卤代酸</a:t>
            </a:r>
          </a:p>
        </p:txBody>
      </p:sp>
      <p:sp>
        <p:nvSpPr>
          <p:cNvPr id="14" name="Rectangle 6"/>
          <p:cNvSpPr>
            <a:spLocks noChangeArrowheads="1"/>
          </p:cNvSpPr>
          <p:nvPr/>
        </p:nvSpPr>
        <p:spPr bwMode="auto">
          <a:xfrm>
            <a:off x="3810000" y="4878660"/>
            <a:ext cx="164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r>
              <a:rPr lang="el-GR" altLang="zh-CN" sz="2400" b="1">
                <a:solidFill>
                  <a:srgbClr val="6576F1"/>
                </a:solidFill>
              </a:rPr>
              <a:t>β</a:t>
            </a:r>
            <a:r>
              <a:rPr lang="en-US" altLang="zh-CN" sz="2400" b="1">
                <a:solidFill>
                  <a:srgbClr val="6576F1"/>
                </a:solidFill>
                <a:ea typeface="宋体" panose="02010600030101010101" pitchFamily="2" charset="-122"/>
              </a:rPr>
              <a:t>-</a:t>
            </a:r>
            <a:r>
              <a:rPr lang="zh-CN" altLang="en-US" sz="2400" b="1">
                <a:solidFill>
                  <a:srgbClr val="6576F1"/>
                </a:solidFill>
                <a:ea typeface="宋体" panose="02010600030101010101" pitchFamily="2" charset="-122"/>
              </a:rPr>
              <a:t>溴丁酸</a:t>
            </a:r>
          </a:p>
        </p:txBody>
      </p:sp>
      <p:sp>
        <p:nvSpPr>
          <p:cNvPr id="15" name="Rectangle 7"/>
          <p:cNvSpPr>
            <a:spLocks noChangeArrowheads="1"/>
          </p:cNvSpPr>
          <p:nvPr/>
        </p:nvSpPr>
        <p:spPr bwMode="auto">
          <a:xfrm>
            <a:off x="1066800" y="4878660"/>
            <a:ext cx="164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r>
              <a:rPr lang="el-GR" altLang="zh-CN" sz="2400" b="1">
                <a:solidFill>
                  <a:srgbClr val="6576F1"/>
                </a:solidFill>
              </a:rPr>
              <a:t>α</a:t>
            </a:r>
            <a:r>
              <a:rPr lang="en-US" altLang="zh-CN" sz="2400" b="1">
                <a:solidFill>
                  <a:srgbClr val="6576F1"/>
                </a:solidFill>
                <a:ea typeface="宋体" panose="02010600030101010101" pitchFamily="2" charset="-122"/>
              </a:rPr>
              <a:t>-</a:t>
            </a:r>
            <a:r>
              <a:rPr lang="zh-CN" altLang="en-US" sz="2400" b="1">
                <a:solidFill>
                  <a:srgbClr val="6576F1"/>
                </a:solidFill>
                <a:ea typeface="宋体" panose="02010600030101010101" pitchFamily="2" charset="-122"/>
              </a:rPr>
              <a:t>溴丁酸</a:t>
            </a:r>
          </a:p>
        </p:txBody>
      </p:sp>
      <p:sp>
        <p:nvSpPr>
          <p:cNvPr id="16" name="Rectangle 9"/>
          <p:cNvSpPr>
            <a:spLocks noChangeArrowheads="1"/>
          </p:cNvSpPr>
          <p:nvPr/>
        </p:nvSpPr>
        <p:spPr bwMode="auto">
          <a:xfrm>
            <a:off x="6705600" y="4878660"/>
            <a:ext cx="155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r>
              <a:rPr lang="el-GR" altLang="zh-CN" sz="2400" b="1">
                <a:solidFill>
                  <a:srgbClr val="6576F1"/>
                </a:solidFill>
              </a:rPr>
              <a:t>ω</a:t>
            </a:r>
            <a:r>
              <a:rPr lang="en-US" altLang="zh-CN" sz="2400" b="1">
                <a:solidFill>
                  <a:srgbClr val="6576F1"/>
                </a:solidFill>
                <a:ea typeface="宋体" panose="02010600030101010101" pitchFamily="2" charset="-122"/>
              </a:rPr>
              <a:t>-</a:t>
            </a:r>
            <a:r>
              <a:rPr lang="zh-CN" altLang="en-US" sz="2400" b="1">
                <a:solidFill>
                  <a:srgbClr val="6576F1"/>
                </a:solidFill>
                <a:ea typeface="宋体" panose="02010600030101010101" pitchFamily="2" charset="-122"/>
              </a:rPr>
              <a:t>溴戊酸</a:t>
            </a:r>
          </a:p>
        </p:txBody>
      </p:sp>
      <p:grpSp>
        <p:nvGrpSpPr>
          <p:cNvPr id="17" name="组合 12"/>
          <p:cNvGrpSpPr/>
          <p:nvPr/>
        </p:nvGrpSpPr>
        <p:grpSpPr bwMode="auto">
          <a:xfrm>
            <a:off x="381000" y="2745060"/>
            <a:ext cx="8534400" cy="1905000"/>
            <a:chOff x="381000" y="1371600"/>
            <a:chExt cx="8382000" cy="1524000"/>
          </a:xfrm>
        </p:grpSpPr>
        <p:sp>
          <p:nvSpPr>
            <p:cNvPr id="18" name="Rectangle 2"/>
            <p:cNvSpPr>
              <a:spLocks noChangeArrowheads="1"/>
            </p:cNvSpPr>
            <p:nvPr/>
          </p:nvSpPr>
          <p:spPr bwMode="auto">
            <a:xfrm>
              <a:off x="6096000" y="1371600"/>
              <a:ext cx="2667000" cy="1524000"/>
            </a:xfrm>
            <a:prstGeom prst="rect">
              <a:avLst/>
            </a:prstGeom>
            <a:solidFill>
              <a:srgbClr val="E6EFFE"/>
            </a:solidFill>
            <a:ln w="28575">
              <a:solidFill>
                <a:srgbClr val="6576F1"/>
              </a:solidFill>
              <a:miter lim="800000"/>
            </a:ln>
          </p:spPr>
          <p:txBody>
            <a:bodyPr wrap="none" anchor="ct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lnSpc>
                  <a:spcPct val="130000"/>
                </a:lnSpc>
              </a:pPr>
              <a:endParaRPr lang="zh-CN" altLang="en-US">
                <a:ea typeface="宋体" panose="02010600030101010101" pitchFamily="2" charset="-122"/>
              </a:endParaRPr>
            </a:p>
          </p:txBody>
        </p:sp>
        <p:sp>
          <p:nvSpPr>
            <p:cNvPr id="19" name="Rectangle 3"/>
            <p:cNvSpPr>
              <a:spLocks noChangeArrowheads="1"/>
            </p:cNvSpPr>
            <p:nvPr/>
          </p:nvSpPr>
          <p:spPr bwMode="auto">
            <a:xfrm>
              <a:off x="381000" y="1371600"/>
              <a:ext cx="2362200" cy="1524000"/>
            </a:xfrm>
            <a:prstGeom prst="rect">
              <a:avLst/>
            </a:prstGeom>
            <a:solidFill>
              <a:srgbClr val="E6EFFE"/>
            </a:solidFill>
            <a:ln w="28575">
              <a:solidFill>
                <a:srgbClr val="6576F1"/>
              </a:solidFill>
              <a:miter lim="800000"/>
            </a:ln>
          </p:spPr>
          <p:txBody>
            <a:bodyPr wrap="none" anchor="ct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lnSpc>
                  <a:spcPct val="130000"/>
                </a:lnSpc>
              </a:pPr>
              <a:endParaRPr lang="zh-CN" altLang="en-US">
                <a:solidFill>
                  <a:srgbClr val="6576F1"/>
                </a:solidFill>
                <a:ea typeface="宋体" panose="02010600030101010101" pitchFamily="2" charset="-122"/>
              </a:endParaRPr>
            </a:p>
          </p:txBody>
        </p:sp>
        <p:sp>
          <p:nvSpPr>
            <p:cNvPr id="20" name="Rectangle 4"/>
            <p:cNvSpPr>
              <a:spLocks noChangeArrowheads="1"/>
            </p:cNvSpPr>
            <p:nvPr/>
          </p:nvSpPr>
          <p:spPr bwMode="auto">
            <a:xfrm>
              <a:off x="3238500" y="1371600"/>
              <a:ext cx="2362200" cy="1524000"/>
            </a:xfrm>
            <a:prstGeom prst="rect">
              <a:avLst/>
            </a:prstGeom>
            <a:solidFill>
              <a:srgbClr val="E6EFFE"/>
            </a:solidFill>
            <a:ln w="28575">
              <a:solidFill>
                <a:srgbClr val="6576F1"/>
              </a:solidFill>
              <a:miter lim="800000"/>
            </a:ln>
          </p:spPr>
          <p:txBody>
            <a:bodyPr wrap="none" anchor="ct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lnSpc>
                  <a:spcPct val="130000"/>
                </a:lnSpc>
              </a:pPr>
              <a:endParaRPr lang="zh-CN" altLang="en-US">
                <a:ea typeface="宋体" panose="02010600030101010101" pitchFamily="2" charset="-122"/>
              </a:endParaRPr>
            </a:p>
          </p:txBody>
        </p:sp>
        <p:graphicFrame>
          <p:nvGraphicFramePr>
            <p:cNvPr id="21" name="Object 8"/>
            <p:cNvGraphicFramePr>
              <a:graphicFrameLocks noChangeAspect="1"/>
            </p:cNvGraphicFramePr>
            <p:nvPr/>
          </p:nvGraphicFramePr>
          <p:xfrm>
            <a:off x="533400" y="1752600"/>
            <a:ext cx="4953000" cy="950913"/>
          </p:xfrm>
          <a:graphic>
            <a:graphicData uri="http://schemas.openxmlformats.org/presentationml/2006/ole">
              <mc:AlternateContent xmlns:mc="http://schemas.openxmlformats.org/markup-compatibility/2006">
                <mc:Choice xmlns:v="urn:schemas-microsoft-com:vml" Requires="v">
                  <p:oleObj spid="_x0000_s58452" name="CS ChemDraw Drawing" r:id="rId3" imgW="5655310" imgH="692150" progId="ChemDraw.Document.6.0">
                    <p:embed/>
                  </p:oleObj>
                </mc:Choice>
                <mc:Fallback>
                  <p:oleObj name="CS ChemDraw Drawing" r:id="rId3" imgW="5655310" imgH="692150"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r="36275"/>
                        <a:stretch>
                          <a:fillRect/>
                        </a:stretch>
                      </p:blipFill>
                      <p:spPr bwMode="auto">
                        <a:xfrm>
                          <a:off x="533400" y="1752600"/>
                          <a:ext cx="495300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11"/>
            <p:cNvGraphicFramePr>
              <a:graphicFrameLocks noChangeAspect="1"/>
            </p:cNvGraphicFramePr>
            <p:nvPr/>
          </p:nvGraphicFramePr>
          <p:xfrm>
            <a:off x="6248400" y="1719263"/>
            <a:ext cx="2286000" cy="871537"/>
          </p:xfrm>
          <a:graphic>
            <a:graphicData uri="http://schemas.openxmlformats.org/presentationml/2006/ole">
              <mc:AlternateContent xmlns:mc="http://schemas.openxmlformats.org/markup-compatibility/2006">
                <mc:Choice xmlns:v="urn:schemas-microsoft-com:vml" Requires="v">
                  <p:oleObj spid="_x0000_s58453" name="CS ChemDraw Drawing" r:id="rId5" imgW="1687195" imgH="645160" progId="ChemDraw.Document.6.0">
                    <p:embed/>
                  </p:oleObj>
                </mc:Choice>
                <mc:Fallback>
                  <p:oleObj name="CS ChemDraw Drawing" r:id="rId5" imgW="1687195" imgH="645160" progId="ChemDraw.Document.6.0">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1719263"/>
                          <a:ext cx="22860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10"/>
            <p:cNvSpPr>
              <a:spLocks noChangeArrowheads="1"/>
            </p:cNvSpPr>
            <p:nvPr/>
          </p:nvSpPr>
          <p:spPr bwMode="auto">
            <a:xfrm>
              <a:off x="6372225" y="1825625"/>
              <a:ext cx="666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r>
                <a:rPr lang="en-US" altLang="zh-CN" sz="2800">
                  <a:solidFill>
                    <a:srgbClr val="FF0000"/>
                  </a:solidFill>
                  <a:ea typeface="宋体" panose="02010600030101010101" pitchFamily="2" charset="-122"/>
                </a:rPr>
                <a:t>*</a:t>
              </a:r>
            </a:p>
          </p:txBody>
        </p:sp>
      </p:grpSp>
      <p:sp>
        <p:nvSpPr>
          <p:cNvPr id="24" name="AutoShape 12"/>
          <p:cNvSpPr/>
          <p:nvPr/>
        </p:nvSpPr>
        <p:spPr bwMode="auto">
          <a:xfrm>
            <a:off x="3505200" y="5716860"/>
            <a:ext cx="2667000" cy="952500"/>
          </a:xfrm>
          <a:prstGeom prst="borderCallout1">
            <a:avLst>
              <a:gd name="adj1" fmla="val 12000"/>
              <a:gd name="adj2" fmla="val 102856"/>
              <a:gd name="adj3" fmla="val -92000"/>
              <a:gd name="adj4" fmla="val 111431"/>
            </a:avLst>
          </a:prstGeom>
          <a:noFill/>
          <a:ln w="28575" algn="ctr">
            <a:solidFill>
              <a:srgbClr val="FF505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algn="ctr" eaLnBrk="1" hangingPunct="1">
              <a:lnSpc>
                <a:spcPct val="130000"/>
              </a:lnSpc>
            </a:pPr>
            <a:r>
              <a:rPr lang="zh-CN" altLang="en-US">
                <a:solidFill>
                  <a:srgbClr val="FF0000"/>
                </a:solidFill>
                <a:ea typeface="宋体" panose="02010600030101010101" pitchFamily="2" charset="-122"/>
              </a:rPr>
              <a:t>卤原子在碳链的末端－羧基的另一端</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8149"/>
                                        </p:tgtEl>
                                        <p:attrNameLst>
                                          <p:attrName>style.visibility</p:attrName>
                                        </p:attrNameLst>
                                      </p:cBhvr>
                                      <p:to>
                                        <p:strVal val="visible"/>
                                      </p:to>
                                    </p:set>
                                    <p:animEffect transition="in" filter="slide(fromBottom)">
                                      <p:cBhvr>
                                        <p:cTn id="7" dur="500"/>
                                        <p:tgtEl>
                                          <p:spTgt spid="51814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18150"/>
                                        </p:tgtEl>
                                        <p:attrNameLst>
                                          <p:attrName>style.visibility</p:attrName>
                                        </p:attrNameLst>
                                      </p:cBhvr>
                                      <p:to>
                                        <p:strVal val="visible"/>
                                      </p:to>
                                    </p:set>
                                    <p:animEffect transition="in" filter="slide(fromBottom)">
                                      <p:cBhvr>
                                        <p:cTn id="12" dur="500"/>
                                        <p:tgtEl>
                                          <p:spTgt spid="51815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18151"/>
                                        </p:tgtEl>
                                        <p:attrNameLst>
                                          <p:attrName>style.visibility</p:attrName>
                                        </p:attrNameLst>
                                      </p:cBhvr>
                                      <p:to>
                                        <p:strVal val="visible"/>
                                      </p:to>
                                    </p:set>
                                    <p:animEffect transition="in" filter="slide(fromBottom)">
                                      <p:cBhvr>
                                        <p:cTn id="17" dur="500"/>
                                        <p:tgtEl>
                                          <p:spTgt spid="518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9" grpId="0"/>
      <p:bldP spid="518150" grpId="0"/>
      <p:bldP spid="51815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4CBFAA16-47E8-47B4-8199-C9425D972CE9}" type="datetime11">
              <a:rPr lang="zh-CN" altLang="en-US" smtClean="0"/>
              <a:t>17:48:44</a:t>
            </a:fld>
            <a:endParaRPr lang="en-US" altLang="zh-CN"/>
          </a:p>
        </p:txBody>
      </p:sp>
      <p:sp>
        <p:nvSpPr>
          <p:cNvPr id="11" name="灯片编号占位符 4"/>
          <p:cNvSpPr>
            <a:spLocks noGrp="1"/>
          </p:cNvSpPr>
          <p:nvPr>
            <p:ph type="sldNum" sz="quarter" idx="12"/>
          </p:nvPr>
        </p:nvSpPr>
        <p:spPr/>
        <p:txBody>
          <a:bodyPr/>
          <a:lstStyle/>
          <a:p>
            <a:pPr>
              <a:defRPr/>
            </a:pPr>
            <a:fld id="{B5CA9688-5DD4-460B-9F2D-96C9CA96E65C}" type="slidenum">
              <a:rPr lang="en-US" altLang="zh-CN"/>
              <a:t>68</a:t>
            </a:fld>
            <a:endParaRPr lang="en-US" altLang="zh-CN"/>
          </a:p>
        </p:txBody>
      </p:sp>
      <p:sp>
        <p:nvSpPr>
          <p:cNvPr id="518152" name="Rectangle 8"/>
          <p:cNvSpPr>
            <a:spLocks noChangeArrowheads="1"/>
          </p:cNvSpPr>
          <p:nvPr/>
        </p:nvSpPr>
        <p:spPr bwMode="auto">
          <a:xfrm>
            <a:off x="684213" y="251669"/>
            <a:ext cx="8064500" cy="870046"/>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10000"/>
              </a:lnSpc>
              <a:spcBef>
                <a:spcPct val="5000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1</a:t>
            </a:r>
            <a:r>
              <a:rPr kumimoji="0" lang="zh-CN" altLang="en-US" sz="2400" dirty="0">
                <a:latin typeface="Arial" panose="020B0604020202020204" pitchFamily="34" charset="0"/>
                <a:ea typeface="楷体" panose="02010609060101010101" pitchFamily="49" charset="-122"/>
                <a:cs typeface="Arial" panose="020B0604020202020204" pitchFamily="34" charset="0"/>
              </a:rPr>
              <a:t>、性质主要表现为：对羧酸酸性的影响。最重要的是</a:t>
            </a:r>
            <a:r>
              <a:rPr kumimoji="0" lang="zh-CN" altLang="en-US" sz="2400" dirty="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kumimoji="0" lang="en-US" altLang="zh-CN" sz="2400" dirty="0">
                <a:latin typeface="Arial" panose="020B0604020202020204" pitchFamily="34" charset="0"/>
                <a:ea typeface="楷体" panose="02010609060101010101" pitchFamily="49" charset="-122"/>
                <a:cs typeface="Arial" panose="020B0604020202020204" pitchFamily="34" charset="0"/>
              </a:rPr>
              <a:t>-</a:t>
            </a:r>
            <a:r>
              <a:rPr kumimoji="0" lang="zh-CN" altLang="en-US" sz="2400" dirty="0">
                <a:latin typeface="Arial" panose="020B0604020202020204" pitchFamily="34" charset="0"/>
                <a:ea typeface="楷体" panose="02010609060101010101" pitchFamily="49" charset="-122"/>
                <a:cs typeface="Arial" panose="020B0604020202020204" pitchFamily="34" charset="0"/>
              </a:rPr>
              <a:t>卤代酸。</a:t>
            </a:r>
          </a:p>
        </p:txBody>
      </p:sp>
      <p:sp>
        <p:nvSpPr>
          <p:cNvPr id="15" name="Text Box 4"/>
          <p:cNvSpPr txBox="1">
            <a:spLocks noChangeArrowheads="1"/>
          </p:cNvSpPr>
          <p:nvPr/>
        </p:nvSpPr>
        <p:spPr bwMode="auto">
          <a:xfrm>
            <a:off x="457200" y="1517104"/>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algn="ctr" eaLnBrk="1" hangingPunct="1"/>
            <a:r>
              <a:rPr lang="zh-CN" altLang="en-US" sz="2400" b="1">
                <a:solidFill>
                  <a:srgbClr val="008000"/>
                </a:solidFill>
                <a:ea typeface="宋体" panose="02010600030101010101" pitchFamily="2" charset="-122"/>
              </a:rPr>
              <a:t>酸性强弱</a:t>
            </a:r>
            <a:endParaRPr lang="en-US" altLang="zh-CN" sz="2400" b="1">
              <a:solidFill>
                <a:srgbClr val="008000"/>
              </a:solidFill>
              <a:ea typeface="宋体" panose="02010600030101010101" pitchFamily="2" charset="-122"/>
            </a:endParaRPr>
          </a:p>
        </p:txBody>
      </p:sp>
      <p:sp>
        <p:nvSpPr>
          <p:cNvPr id="16" name="AutoShape 5"/>
          <p:cNvSpPr>
            <a:spLocks noChangeArrowheads="1"/>
          </p:cNvSpPr>
          <p:nvPr/>
        </p:nvSpPr>
        <p:spPr bwMode="auto">
          <a:xfrm>
            <a:off x="457200" y="1440904"/>
            <a:ext cx="1905000" cy="711200"/>
          </a:xfrm>
          <a:prstGeom prst="roundRect">
            <a:avLst>
              <a:gd name="adj" fmla="val 23611"/>
            </a:avLst>
          </a:prstGeom>
          <a:noFill/>
          <a:ln w="28575">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lnSpc>
                <a:spcPct val="130000"/>
              </a:lnSpc>
            </a:pPr>
            <a:endParaRPr lang="zh-CN" altLang="en-US">
              <a:ea typeface="宋体" panose="02010600030101010101" pitchFamily="2" charset="-122"/>
            </a:endParaRPr>
          </a:p>
        </p:txBody>
      </p:sp>
      <p:sp>
        <p:nvSpPr>
          <p:cNvPr id="17" name="Rectangle 24"/>
          <p:cNvSpPr>
            <a:spLocks noChangeArrowheads="1"/>
          </p:cNvSpPr>
          <p:nvPr/>
        </p:nvSpPr>
        <p:spPr bwMode="auto">
          <a:xfrm>
            <a:off x="396875" y="5654129"/>
            <a:ext cx="7412038" cy="511175"/>
          </a:xfrm>
          <a:prstGeom prst="rect">
            <a:avLst/>
          </a:prstGeom>
          <a:solidFill>
            <a:srgbClr val="CFF7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lnSpc>
                <a:spcPct val="130000"/>
              </a:lnSpc>
            </a:pPr>
            <a:endParaRPr lang="zh-CN" altLang="en-US">
              <a:ea typeface="宋体" panose="02010600030101010101" pitchFamily="2" charset="-122"/>
            </a:endParaRPr>
          </a:p>
        </p:txBody>
      </p:sp>
      <p:sp>
        <p:nvSpPr>
          <p:cNvPr id="18" name="Rectangle 23"/>
          <p:cNvSpPr>
            <a:spLocks noChangeArrowheads="1"/>
          </p:cNvSpPr>
          <p:nvPr/>
        </p:nvSpPr>
        <p:spPr bwMode="auto">
          <a:xfrm>
            <a:off x="381000" y="3317329"/>
            <a:ext cx="8310563" cy="511175"/>
          </a:xfrm>
          <a:prstGeom prst="rect">
            <a:avLst/>
          </a:prstGeom>
          <a:solidFill>
            <a:srgbClr val="CBF9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lnSpc>
                <a:spcPct val="130000"/>
              </a:lnSpc>
            </a:pPr>
            <a:endParaRPr lang="zh-CN" altLang="en-US">
              <a:ea typeface="宋体" panose="02010600030101010101" pitchFamily="2" charset="-122"/>
            </a:endParaRPr>
          </a:p>
        </p:txBody>
      </p:sp>
      <p:sp>
        <p:nvSpPr>
          <p:cNvPr id="19" name="Rectangle 22"/>
          <p:cNvSpPr>
            <a:spLocks noChangeArrowheads="1"/>
          </p:cNvSpPr>
          <p:nvPr/>
        </p:nvSpPr>
        <p:spPr bwMode="auto">
          <a:xfrm>
            <a:off x="396875" y="4266654"/>
            <a:ext cx="7412038" cy="1387475"/>
          </a:xfrm>
          <a:prstGeom prst="rect">
            <a:avLst/>
          </a:prstGeom>
          <a:solidFill>
            <a:srgbClr val="D6FA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lnSpc>
                <a:spcPct val="130000"/>
              </a:lnSpc>
            </a:pPr>
            <a:endParaRPr lang="zh-CN" altLang="en-US">
              <a:ea typeface="宋体" panose="02010600030101010101" pitchFamily="2" charset="-122"/>
            </a:endParaRPr>
          </a:p>
        </p:txBody>
      </p:sp>
      <p:sp>
        <p:nvSpPr>
          <p:cNvPr id="20" name="Rectangle 21"/>
          <p:cNvSpPr>
            <a:spLocks noChangeArrowheads="1"/>
          </p:cNvSpPr>
          <p:nvPr/>
        </p:nvSpPr>
        <p:spPr bwMode="auto">
          <a:xfrm>
            <a:off x="381000" y="2660104"/>
            <a:ext cx="8310563" cy="657225"/>
          </a:xfrm>
          <a:prstGeom prst="rect">
            <a:avLst/>
          </a:prstGeom>
          <a:solidFill>
            <a:srgbClr val="D6FA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lnSpc>
                <a:spcPct val="130000"/>
              </a:lnSpc>
            </a:pPr>
            <a:endParaRPr lang="zh-CN" altLang="en-US">
              <a:ea typeface="宋体" panose="02010600030101010101" pitchFamily="2" charset="-122"/>
            </a:endParaRPr>
          </a:p>
        </p:txBody>
      </p:sp>
      <p:sp>
        <p:nvSpPr>
          <p:cNvPr id="21" name="Text Box 6"/>
          <p:cNvSpPr txBox="1">
            <a:spLocks noChangeArrowheads="1"/>
          </p:cNvSpPr>
          <p:nvPr/>
        </p:nvSpPr>
        <p:spPr bwMode="auto">
          <a:xfrm>
            <a:off x="990600" y="2768054"/>
            <a:ext cx="79914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lnSpc>
                <a:spcPct val="120000"/>
              </a:lnSpc>
            </a:pPr>
            <a:r>
              <a:rPr lang="en-US" altLang="zh-CN" sz="2400">
                <a:solidFill>
                  <a:srgbClr val="3333FF"/>
                </a:solidFill>
                <a:ea typeface="宋体" panose="02010600030101010101" pitchFamily="2" charset="-122"/>
              </a:rPr>
              <a:t>C</a:t>
            </a:r>
            <a:r>
              <a:rPr lang="en-US" altLang="zh-CN" sz="2400" baseline="-25000">
                <a:solidFill>
                  <a:srgbClr val="3333FF"/>
                </a:solidFill>
                <a:ea typeface="宋体" panose="02010600030101010101" pitchFamily="2" charset="-122"/>
              </a:rPr>
              <a:t>2</a:t>
            </a:r>
            <a:r>
              <a:rPr lang="en-US" altLang="zh-CN" sz="2400">
                <a:solidFill>
                  <a:srgbClr val="3333FF"/>
                </a:solidFill>
                <a:ea typeface="宋体" panose="02010600030101010101" pitchFamily="2" charset="-122"/>
              </a:rPr>
              <a:t>H</a:t>
            </a:r>
            <a:r>
              <a:rPr lang="en-US" altLang="zh-CN" sz="2400" baseline="-25000">
                <a:solidFill>
                  <a:srgbClr val="3333FF"/>
                </a:solidFill>
                <a:ea typeface="宋体" panose="02010600030101010101" pitchFamily="2" charset="-122"/>
              </a:rPr>
              <a:t>6</a:t>
            </a:r>
            <a:r>
              <a:rPr lang="en-US" altLang="zh-CN" sz="2400">
                <a:solidFill>
                  <a:srgbClr val="3333FF"/>
                </a:solidFill>
                <a:ea typeface="宋体" panose="02010600030101010101" pitchFamily="2" charset="-122"/>
              </a:rPr>
              <a:t>    C</a:t>
            </a:r>
            <a:r>
              <a:rPr lang="en-US" altLang="zh-CN" sz="2400" baseline="-25000">
                <a:solidFill>
                  <a:srgbClr val="3333FF"/>
                </a:solidFill>
                <a:ea typeface="宋体" panose="02010600030101010101" pitchFamily="2" charset="-122"/>
              </a:rPr>
              <a:t>2</a:t>
            </a:r>
            <a:r>
              <a:rPr lang="en-US" altLang="zh-CN" sz="2400">
                <a:solidFill>
                  <a:srgbClr val="3333FF"/>
                </a:solidFill>
                <a:ea typeface="宋体" panose="02010600030101010101" pitchFamily="2" charset="-122"/>
              </a:rPr>
              <a:t>H</a:t>
            </a:r>
            <a:r>
              <a:rPr lang="en-US" altLang="zh-CN" sz="2400" baseline="-25000">
                <a:solidFill>
                  <a:srgbClr val="3333FF"/>
                </a:solidFill>
                <a:ea typeface="宋体" panose="02010600030101010101" pitchFamily="2" charset="-122"/>
              </a:rPr>
              <a:t>4</a:t>
            </a:r>
            <a:r>
              <a:rPr lang="en-US" altLang="zh-CN" sz="2400">
                <a:solidFill>
                  <a:srgbClr val="3333FF"/>
                </a:solidFill>
                <a:ea typeface="宋体" panose="02010600030101010101" pitchFamily="2" charset="-122"/>
              </a:rPr>
              <a:t>    NH</a:t>
            </a:r>
            <a:r>
              <a:rPr lang="en-US" altLang="zh-CN" sz="2400" baseline="-25000">
                <a:solidFill>
                  <a:srgbClr val="3333FF"/>
                </a:solidFill>
                <a:ea typeface="宋体" panose="02010600030101010101" pitchFamily="2" charset="-122"/>
              </a:rPr>
              <a:t>3</a:t>
            </a:r>
            <a:r>
              <a:rPr lang="en-US" altLang="zh-CN" sz="2400">
                <a:solidFill>
                  <a:srgbClr val="3333FF"/>
                </a:solidFill>
                <a:ea typeface="宋体" panose="02010600030101010101" pitchFamily="2" charset="-122"/>
              </a:rPr>
              <a:t>   CH</a:t>
            </a:r>
            <a:r>
              <a:rPr lang="en-US" altLang="zh-CN" sz="2400">
                <a:solidFill>
                  <a:srgbClr val="3333FF"/>
                </a:solidFill>
                <a:ea typeface="宋体" panose="02010600030101010101" pitchFamily="2" charset="-122"/>
                <a:cs typeface="Times New Roman" panose="02020603050405020304" pitchFamily="18" charset="0"/>
              </a:rPr>
              <a:t>≡CH   CH</a:t>
            </a:r>
            <a:r>
              <a:rPr lang="en-US" altLang="zh-CN" sz="2400" baseline="-25000">
                <a:solidFill>
                  <a:srgbClr val="3333FF"/>
                </a:solidFill>
                <a:ea typeface="宋体" panose="02010600030101010101" pitchFamily="2" charset="-122"/>
                <a:cs typeface="Times New Roman" panose="02020603050405020304" pitchFamily="18" charset="0"/>
              </a:rPr>
              <a:t>3</a:t>
            </a:r>
            <a:r>
              <a:rPr lang="en-US" altLang="zh-CN" sz="2400">
                <a:solidFill>
                  <a:srgbClr val="3333FF"/>
                </a:solidFill>
                <a:ea typeface="宋体" panose="02010600030101010101" pitchFamily="2" charset="-122"/>
                <a:cs typeface="Times New Roman" panose="02020603050405020304" pitchFamily="18" charset="0"/>
              </a:rPr>
              <a:t>COCH</a:t>
            </a:r>
            <a:r>
              <a:rPr lang="en-US" altLang="zh-CN" sz="2400" baseline="-25000">
                <a:solidFill>
                  <a:srgbClr val="3333FF"/>
                </a:solidFill>
                <a:ea typeface="宋体" panose="02010600030101010101" pitchFamily="2" charset="-122"/>
                <a:cs typeface="Times New Roman" panose="02020603050405020304" pitchFamily="18" charset="0"/>
              </a:rPr>
              <a:t>3</a:t>
            </a:r>
            <a:r>
              <a:rPr lang="en-US" altLang="zh-CN" sz="2400">
                <a:solidFill>
                  <a:srgbClr val="3333FF"/>
                </a:solidFill>
                <a:ea typeface="宋体" panose="02010600030101010101" pitchFamily="2" charset="-122"/>
                <a:cs typeface="Times New Roman" panose="02020603050405020304" pitchFamily="18" charset="0"/>
              </a:rPr>
              <a:t>   ROH   </a:t>
            </a:r>
            <a:r>
              <a:rPr lang="en-US" altLang="zh-CN" sz="2400">
                <a:solidFill>
                  <a:srgbClr val="3333FF"/>
                </a:solidFill>
                <a:ea typeface="宋体" panose="02010600030101010101" pitchFamily="2" charset="-122"/>
              </a:rPr>
              <a:t>H</a:t>
            </a:r>
            <a:r>
              <a:rPr lang="en-US" altLang="zh-CN" sz="2400" baseline="-25000">
                <a:solidFill>
                  <a:srgbClr val="3333FF"/>
                </a:solidFill>
                <a:ea typeface="宋体" panose="02010600030101010101" pitchFamily="2" charset="-122"/>
              </a:rPr>
              <a:t>2</a:t>
            </a:r>
            <a:r>
              <a:rPr lang="en-US" altLang="zh-CN" sz="2400">
                <a:solidFill>
                  <a:srgbClr val="3333FF"/>
                </a:solidFill>
                <a:ea typeface="宋体" panose="02010600030101010101" pitchFamily="2" charset="-122"/>
              </a:rPr>
              <a:t>O</a:t>
            </a:r>
          </a:p>
        </p:txBody>
      </p:sp>
      <p:sp>
        <p:nvSpPr>
          <p:cNvPr id="22" name="Rectangle 7"/>
          <p:cNvSpPr>
            <a:spLocks noChangeArrowheads="1"/>
          </p:cNvSpPr>
          <p:nvPr/>
        </p:nvSpPr>
        <p:spPr bwMode="auto">
          <a:xfrm>
            <a:off x="1219200" y="4869904"/>
            <a:ext cx="7924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lnSpc>
                <a:spcPct val="120000"/>
              </a:lnSpc>
            </a:pPr>
            <a:r>
              <a:rPr lang="en-US" altLang="zh-CN" sz="2400">
                <a:solidFill>
                  <a:srgbClr val="3333FF"/>
                </a:solidFill>
                <a:ea typeface="宋体" panose="02010600030101010101" pitchFamily="2" charset="-122"/>
              </a:rPr>
              <a:t>               H</a:t>
            </a:r>
            <a:r>
              <a:rPr lang="en-US" altLang="zh-CN" sz="2400" baseline="-25000">
                <a:solidFill>
                  <a:srgbClr val="3333FF"/>
                </a:solidFill>
                <a:ea typeface="宋体" panose="02010600030101010101" pitchFamily="2" charset="-122"/>
              </a:rPr>
              <a:t>2</a:t>
            </a:r>
            <a:r>
              <a:rPr lang="en-US" altLang="zh-CN" sz="2400">
                <a:solidFill>
                  <a:srgbClr val="3333FF"/>
                </a:solidFill>
                <a:ea typeface="宋体" panose="02010600030101010101" pitchFamily="2" charset="-122"/>
              </a:rPr>
              <a:t>CO</a:t>
            </a:r>
            <a:r>
              <a:rPr lang="en-US" altLang="zh-CN" sz="2400" baseline="-25000">
                <a:solidFill>
                  <a:srgbClr val="3333FF"/>
                </a:solidFill>
                <a:ea typeface="宋体" panose="02010600030101010101" pitchFamily="2" charset="-122"/>
              </a:rPr>
              <a:t>3</a:t>
            </a:r>
            <a:r>
              <a:rPr lang="en-US" altLang="zh-CN" sz="2400">
                <a:solidFill>
                  <a:srgbClr val="3333FF"/>
                </a:solidFill>
                <a:ea typeface="宋体" panose="02010600030101010101" pitchFamily="2" charset="-122"/>
              </a:rPr>
              <a:t>   RCOOH    H</a:t>
            </a:r>
            <a:r>
              <a:rPr lang="en-US" altLang="zh-CN" sz="2400" baseline="-25000">
                <a:solidFill>
                  <a:srgbClr val="3333FF"/>
                </a:solidFill>
                <a:ea typeface="宋体" panose="02010600030101010101" pitchFamily="2" charset="-122"/>
              </a:rPr>
              <a:t>3</a:t>
            </a:r>
            <a:r>
              <a:rPr lang="en-US" altLang="zh-CN" sz="2400">
                <a:solidFill>
                  <a:srgbClr val="3333FF"/>
                </a:solidFill>
                <a:ea typeface="宋体" panose="02010600030101010101" pitchFamily="2" charset="-122"/>
              </a:rPr>
              <a:t>PO</a:t>
            </a:r>
            <a:r>
              <a:rPr lang="en-US" altLang="zh-CN" sz="2400" baseline="-25000">
                <a:solidFill>
                  <a:srgbClr val="3333FF"/>
                </a:solidFill>
                <a:ea typeface="宋体" panose="02010600030101010101" pitchFamily="2" charset="-122"/>
              </a:rPr>
              <a:t>4</a:t>
            </a:r>
            <a:r>
              <a:rPr lang="en-US" altLang="zh-CN" sz="2400">
                <a:solidFill>
                  <a:srgbClr val="3333FF"/>
                </a:solidFill>
                <a:ea typeface="宋体" panose="02010600030101010101" pitchFamily="2" charset="-122"/>
              </a:rPr>
              <a:t>   </a:t>
            </a:r>
            <a:r>
              <a:rPr lang="en-US" altLang="zh-CN" sz="2400">
                <a:solidFill>
                  <a:srgbClr val="FF0000"/>
                </a:solidFill>
                <a:ea typeface="宋体" panose="02010600030101010101" pitchFamily="2" charset="-122"/>
              </a:rPr>
              <a:t>F</a:t>
            </a:r>
            <a:r>
              <a:rPr lang="en-US" altLang="zh-CN" sz="2400" baseline="-25000">
                <a:solidFill>
                  <a:srgbClr val="FF0000"/>
                </a:solidFill>
                <a:ea typeface="宋体" panose="02010600030101010101" pitchFamily="2" charset="-122"/>
              </a:rPr>
              <a:t>3</a:t>
            </a:r>
            <a:r>
              <a:rPr lang="en-US" altLang="zh-CN" sz="2400">
                <a:solidFill>
                  <a:srgbClr val="FF0000"/>
                </a:solidFill>
                <a:ea typeface="宋体" panose="02010600030101010101" pitchFamily="2" charset="-122"/>
              </a:rPr>
              <a:t>CCOOH</a:t>
            </a:r>
          </a:p>
        </p:txBody>
      </p:sp>
      <p:graphicFrame>
        <p:nvGraphicFramePr>
          <p:cNvPr id="23" name="Object 8"/>
          <p:cNvGraphicFramePr>
            <a:graphicFrameLocks noChangeAspect="1"/>
          </p:cNvGraphicFramePr>
          <p:nvPr/>
        </p:nvGraphicFramePr>
        <p:xfrm>
          <a:off x="1371600" y="4336504"/>
          <a:ext cx="917575" cy="1246188"/>
        </p:xfrm>
        <a:graphic>
          <a:graphicData uri="http://schemas.openxmlformats.org/presentationml/2006/ole">
            <mc:AlternateContent xmlns:mc="http://schemas.openxmlformats.org/markup-compatibility/2006">
              <mc:Choice xmlns:v="urn:schemas-microsoft-com:vml" Requires="v">
                <p:oleObj spid="_x0000_s97298" name="CS ChemDraw Drawing" r:id="rId3" imgW="441960" imgH="666750" progId="ChemDraw.Document.6.0">
                  <p:embed/>
                </p:oleObj>
              </mc:Choice>
              <mc:Fallback>
                <p:oleObj name="CS ChemDraw Drawing" r:id="rId3" imgW="441960" imgH="666750"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r="17380" b="25000"/>
                      <a:stretch>
                        <a:fillRect/>
                      </a:stretch>
                    </p:blipFill>
                    <p:spPr bwMode="auto">
                      <a:xfrm>
                        <a:off x="1371600" y="4336504"/>
                        <a:ext cx="917575"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Line 9"/>
          <p:cNvSpPr>
            <a:spLocks noChangeShapeType="1"/>
          </p:cNvSpPr>
          <p:nvPr/>
        </p:nvSpPr>
        <p:spPr bwMode="auto">
          <a:xfrm>
            <a:off x="381000" y="3317329"/>
            <a:ext cx="83105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10"/>
          <p:cNvSpPr>
            <a:spLocks noChangeShapeType="1"/>
          </p:cNvSpPr>
          <p:nvPr/>
        </p:nvSpPr>
        <p:spPr bwMode="auto">
          <a:xfrm>
            <a:off x="381000" y="5654129"/>
            <a:ext cx="742791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Text Box 11"/>
          <p:cNvSpPr txBox="1">
            <a:spLocks noChangeArrowheads="1"/>
          </p:cNvSpPr>
          <p:nvPr/>
        </p:nvSpPr>
        <p:spPr bwMode="auto">
          <a:xfrm>
            <a:off x="304800" y="3388767"/>
            <a:ext cx="830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r>
              <a:rPr lang="en-US" altLang="zh-CN" b="1">
                <a:solidFill>
                  <a:srgbClr val="3333FF"/>
                </a:solidFill>
                <a:ea typeface="宋体" panose="02010600030101010101" pitchFamily="2" charset="-122"/>
              </a:rPr>
              <a:t>pKa</a:t>
            </a:r>
            <a:r>
              <a:rPr lang="zh-CN" altLang="en-US" b="1">
                <a:solidFill>
                  <a:srgbClr val="3333FF"/>
                </a:solidFill>
                <a:ea typeface="宋体" panose="02010600030101010101" pitchFamily="2" charset="-122"/>
              </a:rPr>
              <a:t>　  </a:t>
            </a:r>
            <a:r>
              <a:rPr lang="en-US" altLang="zh-CN" b="1">
                <a:solidFill>
                  <a:srgbClr val="3333FF"/>
                </a:solidFill>
                <a:ea typeface="宋体" panose="02010600030101010101" pitchFamily="2" charset="-122"/>
              </a:rPr>
              <a:t>~50      ~44         34          ~25                 20               15.9    15.74</a:t>
            </a:r>
          </a:p>
        </p:txBody>
      </p:sp>
      <p:sp>
        <p:nvSpPr>
          <p:cNvPr id="27" name="Text Box 12"/>
          <p:cNvSpPr txBox="1">
            <a:spLocks noChangeArrowheads="1"/>
          </p:cNvSpPr>
          <p:nvPr/>
        </p:nvSpPr>
        <p:spPr bwMode="auto">
          <a:xfrm>
            <a:off x="512763" y="5690642"/>
            <a:ext cx="6837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r>
              <a:rPr lang="en-US" altLang="zh-CN" b="1">
                <a:solidFill>
                  <a:srgbClr val="3333FF"/>
                </a:solidFill>
                <a:ea typeface="宋体" panose="02010600030101010101" pitchFamily="2" charset="-122"/>
              </a:rPr>
              <a:t>pKa        10            6.5             4~5               2.1            </a:t>
            </a:r>
            <a:r>
              <a:rPr lang="en-US" altLang="zh-CN" b="1">
                <a:solidFill>
                  <a:srgbClr val="FF0000"/>
                </a:solidFill>
                <a:ea typeface="宋体" panose="02010600030101010101" pitchFamily="2" charset="-122"/>
              </a:rPr>
              <a:t> 0.23</a:t>
            </a:r>
          </a:p>
        </p:txBody>
      </p:sp>
      <p:sp>
        <p:nvSpPr>
          <p:cNvPr id="28" name="Line 13"/>
          <p:cNvSpPr>
            <a:spLocks noChangeShapeType="1"/>
          </p:cNvSpPr>
          <p:nvPr/>
        </p:nvSpPr>
        <p:spPr bwMode="auto">
          <a:xfrm>
            <a:off x="381000" y="3828504"/>
            <a:ext cx="83105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14"/>
          <p:cNvSpPr>
            <a:spLocks noChangeShapeType="1"/>
          </p:cNvSpPr>
          <p:nvPr/>
        </p:nvSpPr>
        <p:spPr bwMode="auto">
          <a:xfrm>
            <a:off x="381000" y="6165304"/>
            <a:ext cx="742791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15"/>
          <p:cNvSpPr>
            <a:spLocks noChangeShapeType="1"/>
          </p:cNvSpPr>
          <p:nvPr/>
        </p:nvSpPr>
        <p:spPr bwMode="auto">
          <a:xfrm>
            <a:off x="381000" y="4266654"/>
            <a:ext cx="742791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16"/>
          <p:cNvSpPr>
            <a:spLocks noChangeShapeType="1"/>
          </p:cNvSpPr>
          <p:nvPr/>
        </p:nvSpPr>
        <p:spPr bwMode="auto">
          <a:xfrm>
            <a:off x="381000" y="2660104"/>
            <a:ext cx="83105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18152">
                                            <p:txEl>
                                              <p:pRg st="0" end="0"/>
                                            </p:txEl>
                                          </p:spTgt>
                                        </p:tgtEl>
                                        <p:attrNameLst>
                                          <p:attrName>style.visibility</p:attrName>
                                        </p:attrNameLst>
                                      </p:cBhvr>
                                      <p:to>
                                        <p:strVal val="visible"/>
                                      </p:to>
                                    </p:set>
                                    <p:animEffect transition="in" filter="slide(fromBottom)">
                                      <p:cBhvr>
                                        <p:cTn id="7" dur="500"/>
                                        <p:tgtEl>
                                          <p:spTgt spid="5181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8157" name="Object 13"/>
          <p:cNvGraphicFramePr>
            <a:graphicFrameLocks noGrp="1" noChangeAspect="1"/>
          </p:cNvGraphicFramePr>
          <p:nvPr>
            <p:ph/>
          </p:nvPr>
        </p:nvGraphicFramePr>
        <p:xfrm>
          <a:off x="899592" y="4069940"/>
          <a:ext cx="6454897" cy="1872208"/>
        </p:xfrm>
        <a:graphic>
          <a:graphicData uri="http://schemas.openxmlformats.org/presentationml/2006/ole">
            <mc:AlternateContent xmlns:mc="http://schemas.openxmlformats.org/markup-compatibility/2006">
              <mc:Choice xmlns:v="urn:schemas-microsoft-com:vml" Requires="v">
                <p:oleObj spid="_x0000_s98334" name="CS ChemDraw Drawing" r:id="rId3" imgW="7620000" imgH="2222500" progId="ChemDraw.Document.6.0">
                  <p:embed/>
                </p:oleObj>
              </mc:Choice>
              <mc:Fallback>
                <p:oleObj name="CS ChemDraw Drawing" r:id="rId3" imgW="7620000" imgH="2222500" progId="ChemDraw.Document.6.0">
                  <p:embed/>
                  <p:pic>
                    <p:nvPicPr>
                      <p:cNvPr id="0" name="Object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069940"/>
                        <a:ext cx="6454897" cy="1872208"/>
                      </a:xfrm>
                      <a:prstGeom prst="rect">
                        <a:avLst/>
                      </a:prstGeom>
                      <a:noFill/>
                      <a:ln>
                        <a:noFill/>
                      </a:ln>
                      <a:effectLst/>
                    </p:spPr>
                  </p:pic>
                </p:oleObj>
              </mc:Fallback>
            </mc:AlternateContent>
          </a:graphicData>
        </a:graphic>
      </p:graphicFrame>
      <p:sp>
        <p:nvSpPr>
          <p:cNvPr id="2" name="日期占位符 1"/>
          <p:cNvSpPr>
            <a:spLocks noGrp="1"/>
          </p:cNvSpPr>
          <p:nvPr>
            <p:ph type="dt" sz="quarter" idx="10"/>
          </p:nvPr>
        </p:nvSpPr>
        <p:spPr/>
        <p:txBody>
          <a:bodyPr/>
          <a:lstStyle/>
          <a:p>
            <a:pPr>
              <a:defRPr/>
            </a:pPr>
            <a:fld id="{4CBFAA16-47E8-47B4-8199-C9425D972CE9}" type="datetime11">
              <a:rPr lang="zh-CN" altLang="en-US" smtClean="0"/>
              <a:t>17:48:44</a:t>
            </a:fld>
            <a:endParaRPr lang="en-US" altLang="zh-CN"/>
          </a:p>
        </p:txBody>
      </p:sp>
      <p:sp>
        <p:nvSpPr>
          <p:cNvPr id="11" name="灯片编号占位符 4"/>
          <p:cNvSpPr>
            <a:spLocks noGrp="1"/>
          </p:cNvSpPr>
          <p:nvPr>
            <p:ph type="sldNum" sz="quarter" idx="12"/>
          </p:nvPr>
        </p:nvSpPr>
        <p:spPr/>
        <p:txBody>
          <a:bodyPr/>
          <a:lstStyle/>
          <a:p>
            <a:pPr>
              <a:defRPr/>
            </a:pPr>
            <a:fld id="{B5CA9688-5DD4-460B-9F2D-96C9CA96E65C}" type="slidenum">
              <a:rPr lang="en-US" altLang="zh-CN"/>
              <a:t>69</a:t>
            </a:fld>
            <a:endParaRPr lang="en-US" altLang="zh-CN"/>
          </a:p>
        </p:txBody>
      </p:sp>
      <p:sp>
        <p:nvSpPr>
          <p:cNvPr id="518152" name="Rectangle 8"/>
          <p:cNvSpPr>
            <a:spLocks noChangeArrowheads="1"/>
          </p:cNvSpPr>
          <p:nvPr/>
        </p:nvSpPr>
        <p:spPr bwMode="auto">
          <a:xfrm>
            <a:off x="684213" y="251669"/>
            <a:ext cx="8064500" cy="870046"/>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10000"/>
              </a:lnSpc>
              <a:spcBef>
                <a:spcPct val="5000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2</a:t>
            </a:r>
            <a:r>
              <a:rPr kumimoji="0" lang="zh-CN" altLang="en-US" sz="2400" dirty="0">
                <a:latin typeface="Arial" panose="020B0604020202020204" pitchFamily="34" charset="0"/>
                <a:ea typeface="楷体" panose="02010609060101010101" pitchFamily="49" charset="-122"/>
                <a:cs typeface="Arial" panose="020B0604020202020204" pitchFamily="34" charset="0"/>
              </a:rPr>
              <a:t>、利用羧酸</a:t>
            </a:r>
            <a:r>
              <a:rPr kumimoji="0" lang="zh-CN" altLang="en-US" sz="2400" dirty="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kumimoji="0" lang="en-US" altLang="zh-CN" sz="2400" dirty="0">
                <a:latin typeface="Arial" panose="020B0604020202020204" pitchFamily="34" charset="0"/>
                <a:ea typeface="楷体" panose="02010609060101010101" pitchFamily="49" charset="-122"/>
                <a:cs typeface="Arial" panose="020B0604020202020204" pitchFamily="34" charset="0"/>
              </a:rPr>
              <a:t>-H</a:t>
            </a:r>
            <a:r>
              <a:rPr kumimoji="0" lang="zh-CN" altLang="en-US" sz="2400" dirty="0">
                <a:latin typeface="Arial" panose="020B0604020202020204" pitchFamily="34" charset="0"/>
                <a:ea typeface="楷体" panose="02010609060101010101" pitchFamily="49" charset="-122"/>
                <a:cs typeface="Arial" panose="020B0604020202020204" pitchFamily="34" charset="0"/>
              </a:rPr>
              <a:t>卤代反应制备，一般利用卤素单质在红</a:t>
            </a:r>
            <a:r>
              <a:rPr kumimoji="0" lang="en-US" altLang="zh-CN" sz="2400" dirty="0">
                <a:latin typeface="Arial" panose="020B0604020202020204" pitchFamily="34" charset="0"/>
                <a:ea typeface="楷体" panose="02010609060101010101" pitchFamily="49" charset="-122"/>
                <a:cs typeface="Arial" panose="020B0604020202020204" pitchFamily="34" charset="0"/>
              </a:rPr>
              <a:t>P</a:t>
            </a:r>
            <a:r>
              <a:rPr kumimoji="0" lang="zh-CN" altLang="en-US" sz="2400" dirty="0">
                <a:latin typeface="Arial" panose="020B0604020202020204" pitchFamily="34" charset="0"/>
                <a:ea typeface="楷体" panose="02010609060101010101" pitchFamily="49" charset="-122"/>
                <a:cs typeface="Arial" panose="020B0604020202020204" pitchFamily="34" charset="0"/>
              </a:rPr>
              <a:t>催化条件下制得</a:t>
            </a:r>
            <a:r>
              <a:rPr kumimoji="0" lang="zh-CN" altLang="en-US" sz="2400" dirty="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kumimoji="0" lang="en-US" altLang="zh-CN" sz="2400" dirty="0">
                <a:latin typeface="Arial" panose="020B0604020202020204" pitchFamily="34" charset="0"/>
                <a:ea typeface="楷体" panose="02010609060101010101" pitchFamily="49" charset="-122"/>
                <a:cs typeface="Arial" panose="020B0604020202020204" pitchFamily="34" charset="0"/>
              </a:rPr>
              <a:t>-</a:t>
            </a:r>
            <a:r>
              <a:rPr kumimoji="0" lang="zh-CN" altLang="en-US" sz="2400" dirty="0">
                <a:latin typeface="Arial" panose="020B0604020202020204" pitchFamily="34" charset="0"/>
                <a:ea typeface="楷体" panose="02010609060101010101" pitchFamily="49" charset="-122"/>
                <a:cs typeface="Arial" panose="020B0604020202020204" pitchFamily="34" charset="0"/>
              </a:rPr>
              <a:t>卤代酸。</a:t>
            </a:r>
          </a:p>
        </p:txBody>
      </p:sp>
      <p:sp>
        <p:nvSpPr>
          <p:cNvPr id="518155" name="Rectangle 11"/>
          <p:cNvSpPr>
            <a:spLocks noChangeArrowheads="1"/>
          </p:cNvSpPr>
          <p:nvPr/>
        </p:nvSpPr>
        <p:spPr bwMode="auto">
          <a:xfrm>
            <a:off x="5279566" y="4653136"/>
            <a:ext cx="3419475" cy="3968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000" dirty="0">
                <a:latin typeface="Arial" panose="020B0604020202020204" pitchFamily="34" charset="0"/>
                <a:ea typeface="楷体" panose="02010609060101010101" pitchFamily="49" charset="-122"/>
                <a:cs typeface="Arial" panose="020B0604020202020204" pitchFamily="34" charset="0"/>
              </a:rPr>
              <a:t>制备羟基酸或</a:t>
            </a:r>
            <a:r>
              <a:rPr kumimoji="0" lang="zh-CN" altLang="en-US" sz="2000" dirty="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kumimoji="0" lang="en-US" altLang="zh-CN" sz="2000" dirty="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kumimoji="0" lang="zh-CN" altLang="en-US" sz="2000" dirty="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不饱和酸</a:t>
            </a:r>
          </a:p>
        </p:txBody>
      </p:sp>
      <p:sp>
        <p:nvSpPr>
          <p:cNvPr id="518159" name="Rectangle 15"/>
          <p:cNvSpPr>
            <a:spLocks noChangeArrowheads="1"/>
          </p:cNvSpPr>
          <p:nvPr/>
        </p:nvSpPr>
        <p:spPr bwMode="auto">
          <a:xfrm>
            <a:off x="5279169" y="6093296"/>
            <a:ext cx="1819275" cy="3667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spcBef>
                <a:spcPct val="0"/>
              </a:spcBef>
              <a:buFontTx/>
              <a:buNone/>
            </a:pPr>
            <a:r>
              <a:rPr kumimoji="0" lang="zh-CN" altLang="en-US" sz="2000" dirty="0">
                <a:latin typeface="Times New Roman" panose="02020603050405020304" pitchFamily="18" charset="0"/>
                <a:ea typeface="楷体" panose="02010609060101010101" pitchFamily="49" charset="-122"/>
              </a:rPr>
              <a:t>制备二元羧酸</a:t>
            </a:r>
          </a:p>
        </p:txBody>
      </p:sp>
      <p:graphicFrame>
        <p:nvGraphicFramePr>
          <p:cNvPr id="12" name="Object 10"/>
          <p:cNvGraphicFramePr>
            <a:graphicFrameLocks noChangeAspect="1"/>
          </p:cNvGraphicFramePr>
          <p:nvPr/>
        </p:nvGraphicFramePr>
        <p:xfrm>
          <a:off x="1512016" y="1268760"/>
          <a:ext cx="6119968" cy="1340420"/>
        </p:xfrm>
        <a:graphic>
          <a:graphicData uri="http://schemas.openxmlformats.org/presentationml/2006/ole">
            <mc:AlternateContent xmlns:mc="http://schemas.openxmlformats.org/markup-compatibility/2006">
              <mc:Choice xmlns:v="urn:schemas-microsoft-com:vml" Requires="v">
                <p:oleObj spid="_x0000_s98335" name="CS ChemDraw Drawing" r:id="rId5" imgW="3660775" imgH="801370" progId="ChemDraw.Document.6.0">
                  <p:embed/>
                </p:oleObj>
              </mc:Choice>
              <mc:Fallback>
                <p:oleObj name="CS ChemDraw Drawing" r:id="rId5" imgW="3660775" imgH="801370" progId="ChemDraw.Document.6.0">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2016" y="1268760"/>
                        <a:ext cx="6119968" cy="1340420"/>
                      </a:xfrm>
                      <a:prstGeom prst="rect">
                        <a:avLst/>
                      </a:prstGeom>
                      <a:noFill/>
                      <a:ln>
                        <a:noFill/>
                      </a:ln>
                      <a:effectLst/>
                    </p:spPr>
                  </p:pic>
                </p:oleObj>
              </mc:Fallback>
            </mc:AlternateContent>
          </a:graphicData>
        </a:graphic>
      </p:graphicFrame>
      <p:sp>
        <p:nvSpPr>
          <p:cNvPr id="13" name="Text Box 9"/>
          <p:cNvSpPr txBox="1">
            <a:spLocks noChangeArrowheads="1"/>
          </p:cNvSpPr>
          <p:nvPr/>
        </p:nvSpPr>
        <p:spPr bwMode="auto">
          <a:xfrm>
            <a:off x="432593" y="2852936"/>
            <a:ext cx="8278813" cy="100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50000"/>
              </a:spcBef>
            </a:pPr>
            <a:r>
              <a:rPr lang="zh-CN" altLang="en-US" b="1" dirty="0">
                <a:solidFill>
                  <a:srgbClr val="FF0000"/>
                </a:solidFill>
                <a:ea typeface="宋体" panose="02010600030101010101" pitchFamily="2" charset="-122"/>
              </a:rPr>
              <a:t>卤原子受羰基影响，反应活性增强，因此易与各种亲核试剂发生</a:t>
            </a:r>
            <a:r>
              <a:rPr lang="en-US" altLang="zh-CN" b="1" dirty="0">
                <a:solidFill>
                  <a:srgbClr val="FF0000"/>
                </a:solidFill>
                <a:ea typeface="宋体" panose="02010600030101010101" pitchFamily="2" charset="-122"/>
              </a:rPr>
              <a:t>S</a:t>
            </a:r>
            <a:r>
              <a:rPr lang="en-US" altLang="zh-CN" b="1" baseline="-25000" dirty="0">
                <a:solidFill>
                  <a:srgbClr val="FF0000"/>
                </a:solidFill>
                <a:ea typeface="宋体" panose="02010600030101010101" pitchFamily="2" charset="-122"/>
              </a:rPr>
              <a:t>N</a:t>
            </a:r>
            <a:r>
              <a:rPr lang="en-US" altLang="zh-CN" b="1" dirty="0">
                <a:solidFill>
                  <a:srgbClr val="FF0000"/>
                </a:solidFill>
                <a:ea typeface="宋体" panose="02010600030101010101" pitchFamily="2" charset="-122"/>
              </a:rPr>
              <a:t>2</a:t>
            </a:r>
            <a:r>
              <a:rPr lang="zh-CN" altLang="en-US" b="1" dirty="0">
                <a:solidFill>
                  <a:srgbClr val="FF0000"/>
                </a:solidFill>
                <a:ea typeface="宋体" panose="02010600030101010101" pitchFamily="2" charset="-122"/>
              </a:rPr>
              <a:t>反应，生成</a:t>
            </a:r>
            <a:r>
              <a:rPr lang="el-GR" altLang="zh-CN" b="1" dirty="0">
                <a:solidFill>
                  <a:srgbClr val="FF0000"/>
                </a:solidFill>
              </a:rPr>
              <a:t>α</a:t>
            </a:r>
            <a:r>
              <a:rPr lang="en-US" altLang="zh-CN" b="1" dirty="0">
                <a:solidFill>
                  <a:srgbClr val="FF0000"/>
                </a:solidFill>
                <a:ea typeface="宋体" panose="02010600030101010101" pitchFamily="2" charset="-122"/>
              </a:rPr>
              <a:t>-</a:t>
            </a:r>
            <a:r>
              <a:rPr lang="zh-CN" altLang="en-US" b="1" dirty="0">
                <a:solidFill>
                  <a:srgbClr val="FF0000"/>
                </a:solidFill>
                <a:ea typeface="宋体" panose="02010600030101010101" pitchFamily="2" charset="-122"/>
              </a:rPr>
              <a:t>取代羧酸</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18152">
                                            <p:txEl>
                                              <p:pRg st="0" end="0"/>
                                            </p:txEl>
                                          </p:spTgt>
                                        </p:tgtEl>
                                        <p:attrNameLst>
                                          <p:attrName>style.visibility</p:attrName>
                                        </p:attrNameLst>
                                      </p:cBhvr>
                                      <p:to>
                                        <p:strVal val="visible"/>
                                      </p:to>
                                    </p:set>
                                    <p:animEffect transition="in" filter="slide(fromBottom)">
                                      <p:cBhvr>
                                        <p:cTn id="7" dur="500"/>
                                        <p:tgtEl>
                                          <p:spTgt spid="5181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18157"/>
                                        </p:tgtEl>
                                        <p:attrNameLst>
                                          <p:attrName>style.visibility</p:attrName>
                                        </p:attrNameLst>
                                      </p:cBhvr>
                                      <p:to>
                                        <p:strVal val="visible"/>
                                      </p:to>
                                    </p:set>
                                    <p:animEffect transition="in" filter="slide(fromBottom)">
                                      <p:cBhvr>
                                        <p:cTn id="12" dur="500"/>
                                        <p:tgtEl>
                                          <p:spTgt spid="518157"/>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18155"/>
                                        </p:tgtEl>
                                        <p:attrNameLst>
                                          <p:attrName>style.visibility</p:attrName>
                                        </p:attrNameLst>
                                      </p:cBhvr>
                                      <p:to>
                                        <p:strVal val="visible"/>
                                      </p:to>
                                    </p:set>
                                    <p:animEffect transition="in" filter="slide(fromBottom)">
                                      <p:cBhvr>
                                        <p:cTn id="15" dur="500"/>
                                        <p:tgtEl>
                                          <p:spTgt spid="518155"/>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518159"/>
                                        </p:tgtEl>
                                        <p:attrNameLst>
                                          <p:attrName>style.visibility</p:attrName>
                                        </p:attrNameLst>
                                      </p:cBhvr>
                                      <p:to>
                                        <p:strVal val="visible"/>
                                      </p:to>
                                    </p:set>
                                    <p:animEffect transition="in" filter="slide(fromBottom)">
                                      <p:cBhvr>
                                        <p:cTn id="18" dur="500"/>
                                        <p:tgtEl>
                                          <p:spTgt spid="518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55" grpId="0"/>
      <p:bldP spid="5181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C27E23A5-AC4F-4A18-82AB-F67E87C66493}" type="datetime11">
              <a:rPr lang="zh-CN" altLang="en-US" smtClean="0"/>
              <a:t>17:48:43</a:t>
            </a:fld>
            <a:endParaRPr lang="en-US" altLang="zh-CN"/>
          </a:p>
        </p:txBody>
      </p:sp>
      <p:sp>
        <p:nvSpPr>
          <p:cNvPr id="9" name="灯片编号占位符 3"/>
          <p:cNvSpPr>
            <a:spLocks noGrp="1"/>
          </p:cNvSpPr>
          <p:nvPr>
            <p:ph type="sldNum" sz="quarter" idx="12"/>
          </p:nvPr>
        </p:nvSpPr>
        <p:spPr/>
        <p:txBody>
          <a:bodyPr/>
          <a:lstStyle/>
          <a:p>
            <a:pPr>
              <a:defRPr/>
            </a:pPr>
            <a:fld id="{8281DB40-A3E1-4A41-86F5-7EE54CAEB466}" type="slidenum">
              <a:rPr lang="en-US" altLang="zh-CN"/>
              <a:t>7</a:t>
            </a:fld>
            <a:endParaRPr lang="en-US" altLang="zh-CN"/>
          </a:p>
        </p:txBody>
      </p:sp>
      <p:sp>
        <p:nvSpPr>
          <p:cNvPr id="450567" name="Text Box 7"/>
          <p:cNvSpPr txBox="1">
            <a:spLocks noChangeArrowheads="1"/>
          </p:cNvSpPr>
          <p:nvPr/>
        </p:nvSpPr>
        <p:spPr bwMode="auto">
          <a:xfrm>
            <a:off x="762000" y="609600"/>
            <a:ext cx="7543800" cy="115093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80000"/>
              </a:lnSpc>
              <a:spcBef>
                <a:spcPct val="50000"/>
              </a:spcBef>
              <a:buFontTx/>
              <a:buNone/>
            </a:pP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e.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芳香酸可作脂肪酸的芳基取代物命名。</a:t>
            </a:r>
          </a:p>
          <a:p>
            <a:pPr algn="just" eaLnBrk="1" hangingPunct="1">
              <a:lnSpc>
                <a:spcPct val="80000"/>
              </a:lnSpc>
              <a:spcBef>
                <a:spcPct val="50000"/>
              </a:spcBef>
              <a:buFontTx/>
              <a:buNone/>
            </a:pP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f.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多元羧酸：选择含两个羧基的碳链为主链，按</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C</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原子数目称为某二酸。</a:t>
            </a:r>
          </a:p>
        </p:txBody>
      </p:sp>
      <p:graphicFrame>
        <p:nvGraphicFramePr>
          <p:cNvPr id="450568" name="Object 8"/>
          <p:cNvGraphicFramePr>
            <a:graphicFrameLocks noChangeAspect="1"/>
          </p:cNvGraphicFramePr>
          <p:nvPr/>
        </p:nvGraphicFramePr>
        <p:xfrm>
          <a:off x="1908175" y="1989138"/>
          <a:ext cx="4464050" cy="1063625"/>
        </p:xfrm>
        <a:graphic>
          <a:graphicData uri="http://schemas.openxmlformats.org/presentationml/2006/ole">
            <mc:AlternateContent xmlns:mc="http://schemas.openxmlformats.org/markup-compatibility/2006">
              <mc:Choice xmlns:v="urn:schemas-microsoft-com:vml" Requires="v">
                <p:oleObj spid="_x0000_s13547" name="CS ChemDraw Drawing" r:id="rId3" imgW="4775200" imgH="1143000" progId="ChemDraw.Document.6.0">
                  <p:embed/>
                </p:oleObj>
              </mc:Choice>
              <mc:Fallback>
                <p:oleObj name="CS ChemDraw Drawing" r:id="rId3" imgW="4775200" imgH="1143000"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989138"/>
                        <a:ext cx="4464050" cy="10636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569" name="Object 9"/>
          <p:cNvGraphicFramePr>
            <a:graphicFrameLocks noChangeAspect="1"/>
          </p:cNvGraphicFramePr>
          <p:nvPr/>
        </p:nvGraphicFramePr>
        <p:xfrm>
          <a:off x="2555875" y="3357563"/>
          <a:ext cx="2736850" cy="603250"/>
        </p:xfrm>
        <a:graphic>
          <a:graphicData uri="http://schemas.openxmlformats.org/presentationml/2006/ole">
            <mc:AlternateContent xmlns:mc="http://schemas.openxmlformats.org/markup-compatibility/2006">
              <mc:Choice xmlns:v="urn:schemas-microsoft-com:vml" Requires="v">
                <p:oleObj spid="_x0000_s13548" name="CS ChemDraw Drawing" r:id="rId5" imgW="2946400" imgH="660400" progId="ChemDraw.Document.6.0">
                  <p:embed/>
                </p:oleObj>
              </mc:Choice>
              <mc:Fallback>
                <p:oleObj name="CS ChemDraw Drawing" r:id="rId5" imgW="2946400" imgH="660400" progId="ChemDraw.Document.6.0">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3357563"/>
                        <a:ext cx="2736850" cy="6032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570" name="Object 10"/>
          <p:cNvGraphicFramePr>
            <a:graphicFrameLocks noChangeAspect="1"/>
          </p:cNvGraphicFramePr>
          <p:nvPr/>
        </p:nvGraphicFramePr>
        <p:xfrm>
          <a:off x="1979613" y="4149725"/>
          <a:ext cx="4895850" cy="989013"/>
        </p:xfrm>
        <a:graphic>
          <a:graphicData uri="http://schemas.openxmlformats.org/presentationml/2006/ole">
            <mc:AlternateContent xmlns:mc="http://schemas.openxmlformats.org/markup-compatibility/2006">
              <mc:Choice xmlns:v="urn:schemas-microsoft-com:vml" Requires="v">
                <p:oleObj spid="_x0000_s13549" name="CS ChemDraw Drawing" r:id="rId7" imgW="5156200" imgH="1054100" progId="ChemDraw.Document.6.0">
                  <p:embed/>
                </p:oleObj>
              </mc:Choice>
              <mc:Fallback>
                <p:oleObj name="CS ChemDraw Drawing" r:id="rId7" imgW="5156200" imgH="1054100" progId="ChemDraw.Document.6.0">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4149725"/>
                        <a:ext cx="4895850" cy="9890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571" name="Object 11"/>
          <p:cNvGraphicFramePr>
            <a:graphicFrameLocks noChangeAspect="1"/>
          </p:cNvGraphicFramePr>
          <p:nvPr/>
        </p:nvGraphicFramePr>
        <p:xfrm>
          <a:off x="1692275" y="5445125"/>
          <a:ext cx="5327650" cy="1135063"/>
        </p:xfrm>
        <a:graphic>
          <a:graphicData uri="http://schemas.openxmlformats.org/presentationml/2006/ole">
            <mc:AlternateContent xmlns:mc="http://schemas.openxmlformats.org/markup-compatibility/2006">
              <mc:Choice xmlns:v="urn:schemas-microsoft-com:vml" Requires="v">
                <p:oleObj spid="_x0000_s13550" name="CS ChemDraw Drawing" r:id="rId9" imgW="5867400" imgH="1257300" progId="ChemDraw.Document.6.0">
                  <p:embed/>
                </p:oleObj>
              </mc:Choice>
              <mc:Fallback>
                <p:oleObj name="CS ChemDraw Drawing" r:id="rId9" imgW="5867400" imgH="1257300" progId="ChemDraw.Document.6.0">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5445125"/>
                        <a:ext cx="5327650" cy="11350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50567">
                                            <p:txEl>
                                              <p:pRg st="0" end="0"/>
                                            </p:txEl>
                                          </p:spTgt>
                                        </p:tgtEl>
                                        <p:attrNameLst>
                                          <p:attrName>style.visibility</p:attrName>
                                        </p:attrNameLst>
                                      </p:cBhvr>
                                      <p:to>
                                        <p:strVal val="visible"/>
                                      </p:to>
                                    </p:set>
                                    <p:animEffect transition="in" filter="slide(fromBottom)">
                                      <p:cBhvr>
                                        <p:cTn id="7" dur="500"/>
                                        <p:tgtEl>
                                          <p:spTgt spid="4505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50567">
                                            <p:txEl>
                                              <p:pRg st="1" end="1"/>
                                            </p:txEl>
                                          </p:spTgt>
                                        </p:tgtEl>
                                        <p:attrNameLst>
                                          <p:attrName>style.visibility</p:attrName>
                                        </p:attrNameLst>
                                      </p:cBhvr>
                                      <p:to>
                                        <p:strVal val="visible"/>
                                      </p:to>
                                    </p:set>
                                    <p:animEffect transition="in" filter="slide(fromBottom)">
                                      <p:cBhvr>
                                        <p:cTn id="12" dur="500"/>
                                        <p:tgtEl>
                                          <p:spTgt spid="4505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50568"/>
                                        </p:tgtEl>
                                        <p:attrNameLst>
                                          <p:attrName>style.visibility</p:attrName>
                                        </p:attrNameLst>
                                      </p:cBhvr>
                                      <p:to>
                                        <p:strVal val="visible"/>
                                      </p:to>
                                    </p:set>
                                    <p:animEffect transition="in" filter="slide(fromBottom)">
                                      <p:cBhvr>
                                        <p:cTn id="17" dur="500"/>
                                        <p:tgtEl>
                                          <p:spTgt spid="45056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50569"/>
                                        </p:tgtEl>
                                        <p:attrNameLst>
                                          <p:attrName>style.visibility</p:attrName>
                                        </p:attrNameLst>
                                      </p:cBhvr>
                                      <p:to>
                                        <p:strVal val="visible"/>
                                      </p:to>
                                    </p:set>
                                    <p:animEffect transition="in" filter="slide(fromBottom)">
                                      <p:cBhvr>
                                        <p:cTn id="22" dur="500"/>
                                        <p:tgtEl>
                                          <p:spTgt spid="45056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450570"/>
                                        </p:tgtEl>
                                        <p:attrNameLst>
                                          <p:attrName>style.visibility</p:attrName>
                                        </p:attrNameLst>
                                      </p:cBhvr>
                                      <p:to>
                                        <p:strVal val="visible"/>
                                      </p:to>
                                    </p:set>
                                    <p:animEffect transition="in" filter="slide(fromBottom)">
                                      <p:cBhvr>
                                        <p:cTn id="27" dur="500"/>
                                        <p:tgtEl>
                                          <p:spTgt spid="45057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450571"/>
                                        </p:tgtEl>
                                        <p:attrNameLst>
                                          <p:attrName>style.visibility</p:attrName>
                                        </p:attrNameLst>
                                      </p:cBhvr>
                                      <p:to>
                                        <p:strVal val="visible"/>
                                      </p:to>
                                    </p:set>
                                    <p:animEffect transition="in" filter="slide(fromBottom)">
                                      <p:cBhvr>
                                        <p:cTn id="32" dur="500"/>
                                        <p:tgtEl>
                                          <p:spTgt spid="450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1229" name="Object 13"/>
          <p:cNvGraphicFramePr>
            <a:graphicFrameLocks noGrp="1" noChangeAspect="1"/>
          </p:cNvGraphicFramePr>
          <p:nvPr>
            <p:ph sz="half" idx="1"/>
          </p:nvPr>
        </p:nvGraphicFramePr>
        <p:xfrm>
          <a:off x="1520638" y="4193456"/>
          <a:ext cx="6102723" cy="2162894"/>
        </p:xfrm>
        <a:graphic>
          <a:graphicData uri="http://schemas.openxmlformats.org/presentationml/2006/ole">
            <mc:AlternateContent xmlns:mc="http://schemas.openxmlformats.org/markup-compatibility/2006">
              <mc:Choice xmlns:v="urn:schemas-microsoft-com:vml" Requires="v">
                <p:oleObj spid="_x0000_s59516" name="CS ChemDraw Drawing" r:id="rId3" imgW="6451600" imgH="2298700" progId="ChemDraw.Document.6.0">
                  <p:embed/>
                </p:oleObj>
              </mc:Choice>
              <mc:Fallback>
                <p:oleObj name="CS ChemDraw Drawing" r:id="rId3" imgW="6451600" imgH="2298700" progId="ChemDraw.Document.6.0">
                  <p:embed/>
                  <p:pic>
                    <p:nvPicPr>
                      <p:cNvPr id="0" name="Object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638" y="4193456"/>
                        <a:ext cx="6102723" cy="2162894"/>
                      </a:xfrm>
                      <a:prstGeom prst="rect">
                        <a:avLst/>
                      </a:prstGeom>
                      <a:noFill/>
                      <a:ln>
                        <a:noFill/>
                      </a:ln>
                      <a:effectLst/>
                    </p:spPr>
                  </p:pic>
                </p:oleObj>
              </mc:Fallback>
            </mc:AlternateContent>
          </a:graphicData>
        </a:graphic>
      </p:graphicFrame>
      <p:graphicFrame>
        <p:nvGraphicFramePr>
          <p:cNvPr id="521224" name="Object 8"/>
          <p:cNvGraphicFramePr>
            <a:graphicFrameLocks noGrp="1" noChangeAspect="1"/>
          </p:cNvGraphicFramePr>
          <p:nvPr>
            <p:ph sz="half" idx="2"/>
          </p:nvPr>
        </p:nvGraphicFramePr>
        <p:xfrm>
          <a:off x="454252" y="2060687"/>
          <a:ext cx="8235495" cy="1656458"/>
        </p:xfrm>
        <a:graphic>
          <a:graphicData uri="http://schemas.openxmlformats.org/presentationml/2006/ole">
            <mc:AlternateContent xmlns:mc="http://schemas.openxmlformats.org/markup-compatibility/2006">
              <mc:Choice xmlns:v="urn:schemas-microsoft-com:vml" Requires="v">
                <p:oleObj spid="_x0000_s59517" name="CS ChemDraw Drawing" r:id="rId5" imgW="7810500" imgH="1574800" progId="ChemDraw.Document.6.0">
                  <p:embed/>
                </p:oleObj>
              </mc:Choice>
              <mc:Fallback>
                <p:oleObj name="CS ChemDraw Drawing" r:id="rId5" imgW="7810500" imgH="1574800" progId="ChemDraw.Document.6.0">
                  <p:embed/>
                  <p:pic>
                    <p:nvPicPr>
                      <p:cNvPr id="0" name="Object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252" y="2060687"/>
                        <a:ext cx="8235495" cy="1656458"/>
                      </a:xfrm>
                      <a:prstGeom prst="rect">
                        <a:avLst/>
                      </a:prstGeom>
                      <a:noFill/>
                      <a:ln>
                        <a:noFill/>
                      </a:ln>
                      <a:effectLst/>
                    </p:spPr>
                  </p:pic>
                </p:oleObj>
              </mc:Fallback>
            </mc:AlternateContent>
          </a:graphicData>
        </a:graphic>
      </p:graphicFrame>
      <p:sp>
        <p:nvSpPr>
          <p:cNvPr id="2" name="日期占位符 1"/>
          <p:cNvSpPr>
            <a:spLocks noGrp="1"/>
          </p:cNvSpPr>
          <p:nvPr>
            <p:ph type="dt" sz="quarter" idx="10"/>
          </p:nvPr>
        </p:nvSpPr>
        <p:spPr/>
        <p:txBody>
          <a:bodyPr/>
          <a:lstStyle/>
          <a:p>
            <a:pPr>
              <a:defRPr/>
            </a:pPr>
            <a:fld id="{2A86CF8F-5A2D-4EF5-9350-0768DFFC98A8}" type="datetime11">
              <a:rPr lang="zh-CN" altLang="en-US" smtClean="0"/>
              <a:t>17:48:44</a:t>
            </a:fld>
            <a:endParaRPr lang="en-US" altLang="zh-CN"/>
          </a:p>
        </p:txBody>
      </p:sp>
      <p:sp>
        <p:nvSpPr>
          <p:cNvPr id="8" name="灯片编号占位符 6"/>
          <p:cNvSpPr>
            <a:spLocks noGrp="1"/>
          </p:cNvSpPr>
          <p:nvPr>
            <p:ph type="sldNum" sz="quarter" idx="12"/>
          </p:nvPr>
        </p:nvSpPr>
        <p:spPr/>
        <p:txBody>
          <a:bodyPr/>
          <a:lstStyle/>
          <a:p>
            <a:pPr>
              <a:defRPr/>
            </a:pPr>
            <a:fld id="{380FD6FB-19C6-4DEE-99E8-192E1F4DA0B9}" type="slidenum">
              <a:rPr lang="en-US" altLang="zh-CN"/>
              <a:t>70</a:t>
            </a:fld>
            <a:endParaRPr lang="en-US" altLang="zh-CN"/>
          </a:p>
        </p:txBody>
      </p:sp>
      <p:sp>
        <p:nvSpPr>
          <p:cNvPr id="521221" name="Rectangle 5"/>
          <p:cNvSpPr>
            <a:spLocks noChangeArrowheads="1"/>
          </p:cNvSpPr>
          <p:nvPr/>
        </p:nvSpPr>
        <p:spPr bwMode="auto">
          <a:xfrm>
            <a:off x="395288" y="404813"/>
            <a:ext cx="21209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b="0">
                <a:solidFill>
                  <a:schemeClr val="hlink"/>
                </a:solidFill>
                <a:latin typeface="Times New Roman" panose="02020603050405020304" pitchFamily="18" charset="0"/>
                <a:ea typeface="楷体" panose="02010609060101010101" pitchFamily="49" charset="-122"/>
                <a:cs typeface="Arial" panose="020B0604020202020204" pitchFamily="34" charset="0"/>
              </a:rPr>
              <a:t>二、</a:t>
            </a:r>
            <a:r>
              <a:rPr kumimoji="0" lang="zh-CN" altLang="en-US" sz="2400">
                <a:solidFill>
                  <a:schemeClr val="hlink"/>
                </a:solidFill>
                <a:latin typeface="Times New Roman" panose="02020603050405020304" pitchFamily="18" charset="0"/>
                <a:ea typeface="楷体" panose="02010609060101010101" pitchFamily="49" charset="-122"/>
                <a:cs typeface="Arial" panose="020B0604020202020204" pitchFamily="34" charset="0"/>
              </a:rPr>
              <a:t>羟基羧酸</a:t>
            </a:r>
          </a:p>
        </p:txBody>
      </p:sp>
      <p:sp>
        <p:nvSpPr>
          <p:cNvPr id="521223" name="Rectangle 7"/>
          <p:cNvSpPr>
            <a:spLocks noChangeArrowheads="1"/>
          </p:cNvSpPr>
          <p:nvPr/>
        </p:nvSpPr>
        <p:spPr bwMode="auto">
          <a:xfrm>
            <a:off x="250825" y="1125538"/>
            <a:ext cx="500697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1</a:t>
            </a:r>
            <a:r>
              <a:rPr kumimoji="0" lang="zh-CN" altLang="en-US" sz="2400">
                <a:latin typeface="Arial" panose="020B0604020202020204" pitchFamily="34" charset="0"/>
                <a:ea typeface="楷体" panose="02010609060101010101" pitchFamily="49" charset="-122"/>
                <a:cs typeface="Arial" panose="020B0604020202020204" pitchFamily="34" charset="0"/>
              </a:rPr>
              <a:t>、羟基酸的命名       较多使用俗名</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21221"/>
                                        </p:tgtEl>
                                        <p:attrNameLst>
                                          <p:attrName>style.visibility</p:attrName>
                                        </p:attrNameLst>
                                      </p:cBhvr>
                                      <p:to>
                                        <p:strVal val="visible"/>
                                      </p:to>
                                    </p:set>
                                    <p:animEffect transition="in" filter="slide(fromBottom)">
                                      <p:cBhvr>
                                        <p:cTn id="7" dur="500"/>
                                        <p:tgtEl>
                                          <p:spTgt spid="52122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21223"/>
                                        </p:tgtEl>
                                        <p:attrNameLst>
                                          <p:attrName>style.visibility</p:attrName>
                                        </p:attrNameLst>
                                      </p:cBhvr>
                                      <p:to>
                                        <p:strVal val="visible"/>
                                      </p:to>
                                    </p:set>
                                    <p:animEffect transition="in" filter="slide(fromBottom)">
                                      <p:cBhvr>
                                        <p:cTn id="12" dur="500"/>
                                        <p:tgtEl>
                                          <p:spTgt spid="52122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21224"/>
                                        </p:tgtEl>
                                        <p:attrNameLst>
                                          <p:attrName>style.visibility</p:attrName>
                                        </p:attrNameLst>
                                      </p:cBhvr>
                                      <p:to>
                                        <p:strVal val="visible"/>
                                      </p:to>
                                    </p:set>
                                    <p:animEffect transition="in" filter="slide(fromBottom)">
                                      <p:cBhvr>
                                        <p:cTn id="17" dur="500"/>
                                        <p:tgtEl>
                                          <p:spTgt spid="52122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21229"/>
                                        </p:tgtEl>
                                        <p:attrNameLst>
                                          <p:attrName>style.visibility</p:attrName>
                                        </p:attrNameLst>
                                      </p:cBhvr>
                                      <p:to>
                                        <p:strVal val="visible"/>
                                      </p:to>
                                    </p:set>
                                    <p:animEffect transition="in" filter="slide(fromBottom)">
                                      <p:cBhvr>
                                        <p:cTn id="22" dur="500"/>
                                        <p:tgtEl>
                                          <p:spTgt spid="521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1" grpId="0"/>
      <p:bldP spid="52122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56" name="Object 16"/>
          <p:cNvGraphicFramePr>
            <a:graphicFrameLocks noGrp="1" noChangeAspect="1"/>
          </p:cNvGraphicFramePr>
          <p:nvPr>
            <p:ph sz="half" idx="1"/>
          </p:nvPr>
        </p:nvGraphicFramePr>
        <p:xfrm>
          <a:off x="485188" y="1880753"/>
          <a:ext cx="8173624" cy="3096493"/>
        </p:xfrm>
        <a:graphic>
          <a:graphicData uri="http://schemas.openxmlformats.org/presentationml/2006/ole">
            <mc:AlternateContent xmlns:mc="http://schemas.openxmlformats.org/markup-compatibility/2006">
              <mc:Choice xmlns:v="urn:schemas-microsoft-com:vml" Requires="v">
                <p:oleObj spid="_x0000_s60479" name="CS ChemDraw Drawing" r:id="rId3" imgW="6908800" imgH="2628900" progId="ChemDraw.Document.6.0">
                  <p:embed/>
                </p:oleObj>
              </mc:Choice>
              <mc:Fallback>
                <p:oleObj name="CS ChemDraw Drawing" r:id="rId3" imgW="6908800" imgH="2628900" progId="ChemDraw.Document.6.0">
                  <p:embed/>
                  <p:pic>
                    <p:nvPicPr>
                      <p:cNvPr id="0" name="Object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188" y="1880753"/>
                        <a:ext cx="8173624" cy="3096493"/>
                      </a:xfrm>
                      <a:prstGeom prst="rect">
                        <a:avLst/>
                      </a:prstGeom>
                      <a:noFill/>
                      <a:ln>
                        <a:noFill/>
                      </a:ln>
                      <a:effectLst/>
                    </p:spPr>
                  </p:pic>
                </p:oleObj>
              </mc:Fallback>
            </mc:AlternateContent>
          </a:graphicData>
        </a:graphic>
      </p:graphicFrame>
      <p:sp>
        <p:nvSpPr>
          <p:cNvPr id="2" name="日期占位符 1"/>
          <p:cNvSpPr>
            <a:spLocks noGrp="1"/>
          </p:cNvSpPr>
          <p:nvPr>
            <p:ph type="dt" sz="quarter" idx="10"/>
          </p:nvPr>
        </p:nvSpPr>
        <p:spPr/>
        <p:txBody>
          <a:bodyPr/>
          <a:lstStyle/>
          <a:p>
            <a:pPr>
              <a:defRPr/>
            </a:pPr>
            <a:fld id="{2D3F2E6A-B751-426B-A585-FB27269D97AD}" type="datetime11">
              <a:rPr lang="zh-CN" altLang="en-US" smtClean="0"/>
              <a:t>17:48:44</a:t>
            </a:fld>
            <a:endParaRPr lang="en-US" altLang="zh-CN"/>
          </a:p>
        </p:txBody>
      </p:sp>
      <p:sp>
        <p:nvSpPr>
          <p:cNvPr id="5" name="灯片编号占位符 6"/>
          <p:cNvSpPr>
            <a:spLocks noGrp="1"/>
          </p:cNvSpPr>
          <p:nvPr>
            <p:ph type="sldNum" sz="quarter" idx="12"/>
          </p:nvPr>
        </p:nvSpPr>
        <p:spPr/>
        <p:txBody>
          <a:bodyPr/>
          <a:lstStyle/>
          <a:p>
            <a:pPr>
              <a:defRPr/>
            </a:pPr>
            <a:fld id="{A88F181B-D3B0-4BBB-BE58-BA0AF6F1A0FD}" type="slidenum">
              <a:rPr lang="en-US" altLang="zh-CN"/>
              <a:t>71</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22256"/>
                                        </p:tgtEl>
                                        <p:attrNameLst>
                                          <p:attrName>style.visibility</p:attrName>
                                        </p:attrNameLst>
                                      </p:cBhvr>
                                      <p:to>
                                        <p:strVal val="visible"/>
                                      </p:to>
                                    </p:set>
                                    <p:animEffect transition="in" filter="slide(fromBottom)">
                                      <p:cBhvr>
                                        <p:cTn id="7" dur="500"/>
                                        <p:tgtEl>
                                          <p:spTgt spid="522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4297" name="Object 9"/>
          <p:cNvGraphicFramePr>
            <a:graphicFrameLocks noGrp="1" noChangeAspect="1"/>
          </p:cNvGraphicFramePr>
          <p:nvPr>
            <p:ph sz="quarter" idx="1"/>
          </p:nvPr>
        </p:nvGraphicFramePr>
        <p:xfrm>
          <a:off x="1258888" y="1844675"/>
          <a:ext cx="5399087" cy="673100"/>
        </p:xfrm>
        <a:graphic>
          <a:graphicData uri="http://schemas.openxmlformats.org/presentationml/2006/ole">
            <mc:AlternateContent xmlns:mc="http://schemas.openxmlformats.org/markup-compatibility/2006">
              <mc:Choice xmlns:v="urn:schemas-microsoft-com:vml" Requires="v">
                <p:oleObj spid="_x0000_s61678" name="CS ChemDraw Drawing" r:id="rId3" imgW="6311900" imgH="800100" progId="ChemDraw.Document.6.0">
                  <p:embed/>
                </p:oleObj>
              </mc:Choice>
              <mc:Fallback>
                <p:oleObj name="CS ChemDraw Drawing" r:id="rId3" imgW="6311900" imgH="800100" progId="ChemDraw.Document.6.0">
                  <p:embed/>
                  <p:pic>
                    <p:nvPicPr>
                      <p:cNvPr id="0"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844675"/>
                        <a:ext cx="5399087" cy="6731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4299" name="Object 11"/>
          <p:cNvGraphicFramePr>
            <a:graphicFrameLocks noGrp="1" noChangeAspect="1"/>
          </p:cNvGraphicFramePr>
          <p:nvPr>
            <p:ph sz="quarter" idx="2"/>
          </p:nvPr>
        </p:nvGraphicFramePr>
        <p:xfrm>
          <a:off x="1116013" y="2636838"/>
          <a:ext cx="5980112" cy="842962"/>
        </p:xfrm>
        <a:graphic>
          <a:graphicData uri="http://schemas.openxmlformats.org/presentationml/2006/ole">
            <mc:AlternateContent xmlns:mc="http://schemas.openxmlformats.org/markup-compatibility/2006">
              <mc:Choice xmlns:v="urn:schemas-microsoft-com:vml" Requires="v">
                <p:oleObj spid="_x0000_s61679" name="CS ChemDraw Drawing" r:id="rId5" imgW="7493000" imgH="1066800" progId="ChemDraw.Document.6.0">
                  <p:embed/>
                </p:oleObj>
              </mc:Choice>
              <mc:Fallback>
                <p:oleObj name="CS ChemDraw Drawing" r:id="rId5" imgW="7493000" imgH="1066800" progId="ChemDraw.Document.6.0">
                  <p:embed/>
                  <p:pic>
                    <p:nvPicPr>
                      <p:cNvPr id="0" name="Object 1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2636838"/>
                        <a:ext cx="5980112" cy="84296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4302" name="Object 14"/>
          <p:cNvGraphicFramePr>
            <a:graphicFrameLocks noGrp="1" noChangeAspect="1"/>
          </p:cNvGraphicFramePr>
          <p:nvPr>
            <p:ph sz="quarter" idx="3"/>
          </p:nvPr>
        </p:nvGraphicFramePr>
        <p:xfrm>
          <a:off x="1187450" y="3716338"/>
          <a:ext cx="6337300" cy="842962"/>
        </p:xfrm>
        <a:graphic>
          <a:graphicData uri="http://schemas.openxmlformats.org/presentationml/2006/ole">
            <mc:AlternateContent xmlns:mc="http://schemas.openxmlformats.org/markup-compatibility/2006">
              <mc:Choice xmlns:v="urn:schemas-microsoft-com:vml" Requires="v">
                <p:oleObj spid="_x0000_s61680" name="CS ChemDraw Drawing" r:id="rId7" imgW="8051800" imgH="1079500" progId="ChemDraw.Document.6.0">
                  <p:embed/>
                </p:oleObj>
              </mc:Choice>
              <mc:Fallback>
                <p:oleObj name="CS ChemDraw Drawing" r:id="rId7" imgW="8051800" imgH="1079500" progId="ChemDraw.Document.6.0">
                  <p:embed/>
                  <p:pic>
                    <p:nvPicPr>
                      <p:cNvPr id="0" name="Object 14"/>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3716338"/>
                        <a:ext cx="6337300" cy="84296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4306" name="Object 18"/>
          <p:cNvGraphicFramePr>
            <a:graphicFrameLocks noGrp="1" noChangeAspect="1"/>
          </p:cNvGraphicFramePr>
          <p:nvPr>
            <p:ph sz="quarter" idx="4"/>
          </p:nvPr>
        </p:nvGraphicFramePr>
        <p:xfrm>
          <a:off x="1050925" y="5516563"/>
          <a:ext cx="6823075" cy="690562"/>
        </p:xfrm>
        <a:graphic>
          <a:graphicData uri="http://schemas.openxmlformats.org/presentationml/2006/ole">
            <mc:AlternateContent xmlns:mc="http://schemas.openxmlformats.org/markup-compatibility/2006">
              <mc:Choice xmlns:v="urn:schemas-microsoft-com:vml" Requires="v">
                <p:oleObj spid="_x0000_s61681" name="CS ChemDraw Drawing" r:id="rId9" imgW="8458200" imgH="863600" progId="ChemDraw.Document.6.0">
                  <p:embed/>
                </p:oleObj>
              </mc:Choice>
              <mc:Fallback>
                <p:oleObj name="CS ChemDraw Drawing" r:id="rId9" imgW="8458200" imgH="863600" progId="ChemDraw.Document.6.0">
                  <p:embed/>
                  <p:pic>
                    <p:nvPicPr>
                      <p:cNvPr id="0" name="Object 18"/>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0925" y="5516563"/>
                        <a:ext cx="6823075" cy="69056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FD523D85-23D3-42F8-98B2-63205B3FDEB7}" type="datetime11">
              <a:rPr lang="zh-CN" altLang="en-US" smtClean="0"/>
              <a:t>17:48:44</a:t>
            </a:fld>
            <a:endParaRPr lang="en-US" altLang="zh-CN"/>
          </a:p>
        </p:txBody>
      </p:sp>
      <p:sp>
        <p:nvSpPr>
          <p:cNvPr id="12" name="灯片编号占位符 8"/>
          <p:cNvSpPr>
            <a:spLocks noGrp="1"/>
          </p:cNvSpPr>
          <p:nvPr>
            <p:ph type="sldNum" sz="quarter" idx="12"/>
          </p:nvPr>
        </p:nvSpPr>
        <p:spPr/>
        <p:txBody>
          <a:bodyPr/>
          <a:lstStyle/>
          <a:p>
            <a:pPr>
              <a:defRPr/>
            </a:pPr>
            <a:fld id="{EC1F67B4-3568-4BF4-8166-3E7036CD63F0}" type="slidenum">
              <a:rPr lang="en-US" altLang="zh-CN"/>
              <a:t>72</a:t>
            </a:fld>
            <a:endParaRPr lang="en-US" altLang="zh-CN"/>
          </a:p>
        </p:txBody>
      </p:sp>
      <p:sp>
        <p:nvSpPr>
          <p:cNvPr id="524291" name="Rectangle 3"/>
          <p:cNvSpPr>
            <a:spLocks noChangeArrowheads="1"/>
          </p:cNvSpPr>
          <p:nvPr/>
        </p:nvSpPr>
        <p:spPr bwMode="auto">
          <a:xfrm>
            <a:off x="611188" y="765175"/>
            <a:ext cx="2173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(1) </a:t>
            </a:r>
            <a:r>
              <a:rPr lang="zh-CN" altLang="en-US" sz="2400">
                <a:latin typeface="Arial" panose="020B0604020202020204" pitchFamily="34" charset="0"/>
                <a:ea typeface="楷体" panose="02010609060101010101" pitchFamily="49" charset="-122"/>
                <a:cs typeface="Arial" panose="020B0604020202020204" pitchFamily="34" charset="0"/>
              </a:rPr>
              <a:t>羟基腈水解</a:t>
            </a:r>
          </a:p>
        </p:txBody>
      </p:sp>
      <p:sp>
        <p:nvSpPr>
          <p:cNvPr id="524292" name="Rectangle 4"/>
          <p:cNvSpPr>
            <a:spLocks noChangeArrowheads="1"/>
          </p:cNvSpPr>
          <p:nvPr/>
        </p:nvSpPr>
        <p:spPr bwMode="auto">
          <a:xfrm>
            <a:off x="755650" y="1243013"/>
            <a:ext cx="352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A. </a:t>
            </a:r>
            <a:r>
              <a:rPr lang="en-US" altLang="zh-CN"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lang="en-US" altLang="zh-CN" sz="2400">
                <a:latin typeface="Arial" panose="020B0604020202020204" pitchFamily="34" charset="0"/>
                <a:ea typeface="楷体" panose="02010609060101010101" pitchFamily="49" charset="-122"/>
                <a:cs typeface="Arial" panose="020B0604020202020204" pitchFamily="34" charset="0"/>
              </a:rPr>
              <a:t>-</a:t>
            </a:r>
            <a:r>
              <a:rPr lang="zh-CN" altLang="en-US" sz="2400">
                <a:latin typeface="Arial" panose="020B0604020202020204" pitchFamily="34" charset="0"/>
                <a:ea typeface="楷体" panose="02010609060101010101" pitchFamily="49" charset="-122"/>
                <a:cs typeface="Arial" panose="020B0604020202020204" pitchFamily="34" charset="0"/>
              </a:rPr>
              <a:t>羟基腈水解</a:t>
            </a:r>
          </a:p>
        </p:txBody>
      </p:sp>
      <p:sp>
        <p:nvSpPr>
          <p:cNvPr id="524296" name="Rectangle 8"/>
          <p:cNvSpPr>
            <a:spLocks noChangeArrowheads="1"/>
          </p:cNvSpPr>
          <p:nvPr/>
        </p:nvSpPr>
        <p:spPr bwMode="auto">
          <a:xfrm>
            <a:off x="611188" y="188913"/>
            <a:ext cx="6985148"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2</a:t>
            </a:r>
            <a:r>
              <a:rPr kumimoji="0" lang="zh-CN" altLang="en-US" sz="2400" dirty="0">
                <a:latin typeface="Arial" panose="020B0604020202020204" pitchFamily="34" charset="0"/>
                <a:ea typeface="楷体" panose="02010609060101010101" pitchFamily="49" charset="-122"/>
                <a:cs typeface="Arial" panose="020B0604020202020204" pitchFamily="34" charset="0"/>
              </a:rPr>
              <a:t>、羟基酸的制备</a:t>
            </a:r>
          </a:p>
        </p:txBody>
      </p:sp>
      <p:sp>
        <p:nvSpPr>
          <p:cNvPr id="524305" name="Rectangle 17"/>
          <p:cNvSpPr>
            <a:spLocks noChangeArrowheads="1"/>
          </p:cNvSpPr>
          <p:nvPr/>
        </p:nvSpPr>
        <p:spPr bwMode="auto">
          <a:xfrm>
            <a:off x="755650" y="4627563"/>
            <a:ext cx="3406775" cy="457200"/>
          </a:xfrm>
          <a:prstGeom prst="rect">
            <a:avLst/>
          </a:prstGeom>
          <a:noFill/>
          <a:ln>
            <a:noFill/>
          </a:ln>
          <a:effectLst/>
        </p:spPr>
        <p:txBody>
          <a:bodyPr>
            <a:spAutoFit/>
          </a:bodyPr>
          <a:lstStyle/>
          <a:p>
            <a:pPr eaLnBrk="1" hangingPunct="1">
              <a:defRPr/>
            </a:pPr>
            <a:r>
              <a:rPr lang="en-US" altLang="zh-CN">
                <a:solidFill>
                  <a:schemeClr val="tx1"/>
                </a:solidFill>
                <a:effectLst>
                  <a:outerShdw blurRad="38100" dist="38100" dir="2700000" algn="tl">
                    <a:srgbClr val="C0C0C0"/>
                  </a:outerShdw>
                </a:effectLst>
                <a:latin typeface="Arial" panose="020B0604020202020204" pitchFamily="34" charset="0"/>
                <a:ea typeface="楷体" panose="02010609060101010101" pitchFamily="49" charset="-122"/>
                <a:cs typeface="Arial" panose="020B0604020202020204" pitchFamily="34" charset="0"/>
              </a:rPr>
              <a:t>B. </a:t>
            </a:r>
            <a:r>
              <a:rPr lang="en-US" altLang="zh-CN">
                <a:solidFill>
                  <a:schemeClr val="tx1"/>
                </a:solidFill>
                <a:effectLst>
                  <a:outerShdw blurRad="38100" dist="38100" dir="2700000" algn="tl">
                    <a:srgbClr val="C0C0C0"/>
                  </a:outerShdw>
                </a:effectLst>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lang="en-US" altLang="zh-CN">
                <a:solidFill>
                  <a:schemeClr val="tx1"/>
                </a:solidFill>
                <a:effectLst>
                  <a:outerShdw blurRad="38100" dist="38100" dir="2700000" algn="tl">
                    <a:srgbClr val="C0C0C0"/>
                  </a:outerShdw>
                </a:effectLst>
                <a:latin typeface="Arial" panose="020B0604020202020204" pitchFamily="34" charset="0"/>
                <a:ea typeface="楷体" panose="02010609060101010101" pitchFamily="49" charset="-122"/>
                <a:cs typeface="Arial" panose="020B0604020202020204" pitchFamily="34" charset="0"/>
              </a:rPr>
              <a:t>-</a:t>
            </a:r>
            <a:r>
              <a:rPr lang="zh-CN" altLang="en-US">
                <a:solidFill>
                  <a:schemeClr val="tx1"/>
                </a:solidFill>
                <a:effectLst>
                  <a:outerShdw blurRad="38100" dist="38100" dir="2700000" algn="tl">
                    <a:srgbClr val="C0C0C0"/>
                  </a:outerShdw>
                </a:effectLst>
                <a:latin typeface="Arial" panose="020B0604020202020204" pitchFamily="34" charset="0"/>
                <a:ea typeface="楷体" panose="02010609060101010101" pitchFamily="49" charset="-122"/>
                <a:cs typeface="Arial" panose="020B0604020202020204" pitchFamily="34" charset="0"/>
              </a:rPr>
              <a:t>羟基腈水解</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24296"/>
                                        </p:tgtEl>
                                        <p:attrNameLst>
                                          <p:attrName>style.visibility</p:attrName>
                                        </p:attrNameLst>
                                      </p:cBhvr>
                                      <p:to>
                                        <p:strVal val="visible"/>
                                      </p:to>
                                    </p:set>
                                    <p:animEffect transition="in" filter="slide(fromBottom)">
                                      <p:cBhvr>
                                        <p:cTn id="7" dur="500"/>
                                        <p:tgtEl>
                                          <p:spTgt spid="52429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24291"/>
                                        </p:tgtEl>
                                        <p:attrNameLst>
                                          <p:attrName>style.visibility</p:attrName>
                                        </p:attrNameLst>
                                      </p:cBhvr>
                                      <p:to>
                                        <p:strVal val="visible"/>
                                      </p:to>
                                    </p:set>
                                    <p:animEffect transition="in" filter="slide(fromBottom)">
                                      <p:cBhvr>
                                        <p:cTn id="12" dur="500"/>
                                        <p:tgtEl>
                                          <p:spTgt spid="52429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24292"/>
                                        </p:tgtEl>
                                        <p:attrNameLst>
                                          <p:attrName>style.visibility</p:attrName>
                                        </p:attrNameLst>
                                      </p:cBhvr>
                                      <p:to>
                                        <p:strVal val="visible"/>
                                      </p:to>
                                    </p:set>
                                    <p:animEffect transition="in" filter="slide(fromBottom)">
                                      <p:cBhvr>
                                        <p:cTn id="17" dur="500"/>
                                        <p:tgtEl>
                                          <p:spTgt spid="524292"/>
                                        </p:tgtEl>
                                      </p:cBhvr>
                                    </p:animEffect>
                                  </p:childTnLst>
                                </p:cTn>
                              </p:par>
                              <p:par>
                                <p:cTn id="18" presetID="12" presetClass="entr" presetSubtype="4" fill="hold" nodeType="withEffect">
                                  <p:stCondLst>
                                    <p:cond delay="0"/>
                                  </p:stCondLst>
                                  <p:childTnLst>
                                    <p:set>
                                      <p:cBhvr>
                                        <p:cTn id="19" dur="1" fill="hold">
                                          <p:stCondLst>
                                            <p:cond delay="0"/>
                                          </p:stCondLst>
                                        </p:cTn>
                                        <p:tgtEl>
                                          <p:spTgt spid="524297"/>
                                        </p:tgtEl>
                                        <p:attrNameLst>
                                          <p:attrName>style.visibility</p:attrName>
                                        </p:attrNameLst>
                                      </p:cBhvr>
                                      <p:to>
                                        <p:strVal val="visible"/>
                                      </p:to>
                                    </p:set>
                                    <p:animEffect transition="in" filter="slide(fromBottom)">
                                      <p:cBhvr>
                                        <p:cTn id="20" dur="500"/>
                                        <p:tgtEl>
                                          <p:spTgt spid="52429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524299"/>
                                        </p:tgtEl>
                                        <p:attrNameLst>
                                          <p:attrName>style.visibility</p:attrName>
                                        </p:attrNameLst>
                                      </p:cBhvr>
                                      <p:to>
                                        <p:strVal val="visible"/>
                                      </p:to>
                                    </p:set>
                                    <p:animEffect transition="in" filter="slide(fromBottom)">
                                      <p:cBhvr>
                                        <p:cTn id="25" dur="500"/>
                                        <p:tgtEl>
                                          <p:spTgt spid="524299"/>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524302"/>
                                        </p:tgtEl>
                                        <p:attrNameLst>
                                          <p:attrName>style.visibility</p:attrName>
                                        </p:attrNameLst>
                                      </p:cBhvr>
                                      <p:to>
                                        <p:strVal val="visible"/>
                                      </p:to>
                                    </p:set>
                                    <p:animEffect transition="in" filter="slide(fromBottom)">
                                      <p:cBhvr>
                                        <p:cTn id="30" dur="500"/>
                                        <p:tgtEl>
                                          <p:spTgt spid="524302"/>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524305"/>
                                        </p:tgtEl>
                                        <p:attrNameLst>
                                          <p:attrName>style.visibility</p:attrName>
                                        </p:attrNameLst>
                                      </p:cBhvr>
                                      <p:to>
                                        <p:strVal val="visible"/>
                                      </p:to>
                                    </p:set>
                                    <p:animEffect transition="in" filter="slide(fromBottom)">
                                      <p:cBhvr>
                                        <p:cTn id="35" dur="500"/>
                                        <p:tgtEl>
                                          <p:spTgt spid="524305"/>
                                        </p:tgtEl>
                                      </p:cBhvr>
                                    </p:animEffect>
                                  </p:childTnLst>
                                </p:cTn>
                              </p:par>
                              <p:par>
                                <p:cTn id="36" presetID="12" presetClass="entr" presetSubtype="4" fill="hold" nodeType="withEffect">
                                  <p:stCondLst>
                                    <p:cond delay="0"/>
                                  </p:stCondLst>
                                  <p:childTnLst>
                                    <p:set>
                                      <p:cBhvr>
                                        <p:cTn id="37" dur="1" fill="hold">
                                          <p:stCondLst>
                                            <p:cond delay="0"/>
                                          </p:stCondLst>
                                        </p:cTn>
                                        <p:tgtEl>
                                          <p:spTgt spid="524306"/>
                                        </p:tgtEl>
                                        <p:attrNameLst>
                                          <p:attrName>style.visibility</p:attrName>
                                        </p:attrNameLst>
                                      </p:cBhvr>
                                      <p:to>
                                        <p:strVal val="visible"/>
                                      </p:to>
                                    </p:set>
                                    <p:animEffect transition="in" filter="slide(fromBottom)">
                                      <p:cBhvr>
                                        <p:cTn id="38" dur="500"/>
                                        <p:tgtEl>
                                          <p:spTgt spid="524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p:bldP spid="524292" grpId="0"/>
      <p:bldP spid="524296" grpId="0"/>
      <p:bldP spid="52430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5318" name="Object 6"/>
          <p:cNvGraphicFramePr>
            <a:graphicFrameLocks noGrp="1" noChangeAspect="1"/>
          </p:cNvGraphicFramePr>
          <p:nvPr>
            <p:ph sz="half" idx="1"/>
          </p:nvPr>
        </p:nvGraphicFramePr>
        <p:xfrm>
          <a:off x="1308927" y="2039214"/>
          <a:ext cx="6526146" cy="1080120"/>
        </p:xfrm>
        <a:graphic>
          <a:graphicData uri="http://schemas.openxmlformats.org/presentationml/2006/ole">
            <mc:AlternateContent xmlns:mc="http://schemas.openxmlformats.org/markup-compatibility/2006">
              <mc:Choice xmlns:v="urn:schemas-microsoft-com:vml" Requires="v">
                <p:oleObj spid="_x0000_s62576" name="CS ChemDraw Drawing" r:id="rId3" imgW="4419600" imgH="736600" progId="ChemDraw.Document.6.0">
                  <p:embed/>
                </p:oleObj>
              </mc:Choice>
              <mc:Fallback>
                <p:oleObj name="CS ChemDraw Drawing" r:id="rId3" imgW="4419600" imgH="736600" progId="ChemDraw.Document.6.0">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927" y="2039214"/>
                        <a:ext cx="6526146" cy="1080120"/>
                      </a:xfrm>
                      <a:prstGeom prst="rect">
                        <a:avLst/>
                      </a:prstGeom>
                      <a:noFill/>
                      <a:ln>
                        <a:noFill/>
                      </a:ln>
                      <a:effectLst/>
                    </p:spPr>
                  </p:pic>
                </p:oleObj>
              </mc:Fallback>
            </mc:AlternateContent>
          </a:graphicData>
        </a:graphic>
      </p:graphicFrame>
      <p:sp>
        <p:nvSpPr>
          <p:cNvPr id="2" name="日期占位符 1"/>
          <p:cNvSpPr>
            <a:spLocks noGrp="1"/>
          </p:cNvSpPr>
          <p:nvPr>
            <p:ph type="dt" sz="quarter" idx="10"/>
          </p:nvPr>
        </p:nvSpPr>
        <p:spPr/>
        <p:txBody>
          <a:bodyPr/>
          <a:lstStyle/>
          <a:p>
            <a:pPr>
              <a:defRPr/>
            </a:pPr>
            <a:fld id="{DE0E6DEC-3DEC-47CC-8071-465F8F99D508}" type="datetime11">
              <a:rPr lang="zh-CN" altLang="en-US" smtClean="0"/>
              <a:t>17:48:44</a:t>
            </a:fld>
            <a:endParaRPr lang="en-US" altLang="zh-CN"/>
          </a:p>
        </p:txBody>
      </p:sp>
      <p:sp>
        <p:nvSpPr>
          <p:cNvPr id="9" name="灯片编号占位符 6"/>
          <p:cNvSpPr>
            <a:spLocks noGrp="1"/>
          </p:cNvSpPr>
          <p:nvPr>
            <p:ph type="sldNum" sz="quarter" idx="12"/>
          </p:nvPr>
        </p:nvSpPr>
        <p:spPr/>
        <p:txBody>
          <a:bodyPr/>
          <a:lstStyle/>
          <a:p>
            <a:pPr>
              <a:defRPr/>
            </a:pPr>
            <a:fld id="{F9758466-BE27-4CD8-BB10-8A91B6F0F518}" type="slidenum">
              <a:rPr lang="en-US" altLang="zh-CN"/>
              <a:t>73</a:t>
            </a:fld>
            <a:endParaRPr lang="en-US" altLang="zh-CN"/>
          </a:p>
        </p:txBody>
      </p:sp>
      <p:sp>
        <p:nvSpPr>
          <p:cNvPr id="525314" name="Rectangle 2"/>
          <p:cNvSpPr>
            <a:spLocks noChangeArrowheads="1"/>
          </p:cNvSpPr>
          <p:nvPr/>
        </p:nvSpPr>
        <p:spPr bwMode="auto">
          <a:xfrm>
            <a:off x="611188" y="620713"/>
            <a:ext cx="43412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(2) </a:t>
            </a:r>
            <a:r>
              <a:rPr lang="zh-CN" altLang="en-US" sz="2400" dirty="0">
                <a:latin typeface="Arial" panose="020B0604020202020204" pitchFamily="34" charset="0"/>
                <a:ea typeface="楷体" panose="02010609060101010101" pitchFamily="49" charset="-122"/>
                <a:cs typeface="Arial" panose="020B0604020202020204" pitchFamily="34" charset="0"/>
              </a:rPr>
              <a:t>卤代酸水解：</a:t>
            </a:r>
            <a:r>
              <a:rPr lang="zh-CN" altLang="en-US" sz="2400" dirty="0">
                <a:solidFill>
                  <a:schemeClr val="hlink"/>
                </a:solidFill>
                <a:latin typeface="Arial" panose="020B0604020202020204" pitchFamily="34" charset="0"/>
                <a:ea typeface="楷体" panose="02010609060101010101" pitchFamily="49" charset="-122"/>
                <a:cs typeface="Arial" panose="020B0604020202020204" pitchFamily="34" charset="0"/>
              </a:rPr>
              <a:t>制备</a:t>
            </a:r>
            <a:r>
              <a:rPr lang="en-US" altLang="zh-CN" sz="2400" dirty="0">
                <a:solidFill>
                  <a:schemeClr val="hlink"/>
                </a:solidFill>
                <a:latin typeface="Arial" panose="020B0604020202020204" pitchFamily="34" charset="0"/>
                <a:ea typeface="楷体" panose="02010609060101010101" pitchFamily="49" charset="-122"/>
                <a:cs typeface="Arial" panose="020B0604020202020204" pitchFamily="34" charset="0"/>
              </a:rPr>
              <a:t>α-</a:t>
            </a:r>
            <a:r>
              <a:rPr lang="zh-CN" altLang="en-US" sz="2400" dirty="0">
                <a:solidFill>
                  <a:schemeClr val="hlink"/>
                </a:solidFill>
                <a:latin typeface="Arial" panose="020B0604020202020204" pitchFamily="34" charset="0"/>
                <a:ea typeface="楷体" panose="02010609060101010101" pitchFamily="49" charset="-122"/>
                <a:cs typeface="Arial" panose="020B0604020202020204" pitchFamily="34" charset="0"/>
              </a:rPr>
              <a:t>羟基酸</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25314"/>
                                        </p:tgtEl>
                                        <p:attrNameLst>
                                          <p:attrName>style.visibility</p:attrName>
                                        </p:attrNameLst>
                                      </p:cBhvr>
                                      <p:to>
                                        <p:strVal val="visible"/>
                                      </p:to>
                                    </p:set>
                                    <p:animEffect transition="in" filter="slide(fromBottom)">
                                      <p:cBhvr>
                                        <p:cTn id="7" dur="500"/>
                                        <p:tgtEl>
                                          <p:spTgt spid="525314"/>
                                        </p:tgtEl>
                                      </p:cBhvr>
                                    </p:animEffect>
                                  </p:childTnLst>
                                </p:cTn>
                              </p:par>
                              <p:par>
                                <p:cTn id="8" presetID="12" presetClass="entr" presetSubtype="4" fill="hold" nodeType="withEffect">
                                  <p:stCondLst>
                                    <p:cond delay="0"/>
                                  </p:stCondLst>
                                  <p:childTnLst>
                                    <p:set>
                                      <p:cBhvr>
                                        <p:cTn id="9" dur="1" fill="hold">
                                          <p:stCondLst>
                                            <p:cond delay="0"/>
                                          </p:stCondLst>
                                        </p:cTn>
                                        <p:tgtEl>
                                          <p:spTgt spid="525318"/>
                                        </p:tgtEl>
                                        <p:attrNameLst>
                                          <p:attrName>style.visibility</p:attrName>
                                        </p:attrNameLst>
                                      </p:cBhvr>
                                      <p:to>
                                        <p:strVal val="visible"/>
                                      </p:to>
                                    </p:set>
                                    <p:animEffect transition="in" filter="slide(fromBottom)">
                                      <p:cBhvr>
                                        <p:cTn id="10" dur="500"/>
                                        <p:tgtEl>
                                          <p:spTgt spid="525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7370" name="Object 10"/>
          <p:cNvGraphicFramePr>
            <a:graphicFrameLocks noGrp="1" noChangeAspect="1"/>
          </p:cNvGraphicFramePr>
          <p:nvPr>
            <p:ph sz="quarter" idx="1"/>
          </p:nvPr>
        </p:nvGraphicFramePr>
        <p:xfrm>
          <a:off x="1547813" y="1484313"/>
          <a:ext cx="3816350" cy="1865312"/>
        </p:xfrm>
        <a:graphic>
          <a:graphicData uri="http://schemas.openxmlformats.org/presentationml/2006/ole">
            <mc:AlternateContent xmlns:mc="http://schemas.openxmlformats.org/markup-compatibility/2006">
              <mc:Choice xmlns:v="urn:schemas-microsoft-com:vml" Requires="v">
                <p:oleObj spid="_x0000_s63735" name="CS ChemDraw Drawing" r:id="rId3" imgW="4089400" imgH="2006600" progId="ChemDraw.Document.6.0">
                  <p:embed/>
                </p:oleObj>
              </mc:Choice>
              <mc:Fallback>
                <p:oleObj name="CS ChemDraw Drawing" r:id="rId3" imgW="4089400" imgH="2006600" progId="ChemDraw.Document.6.0">
                  <p:embed/>
                  <p:pic>
                    <p:nvPicPr>
                      <p:cNvPr id="0" name="Object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484313"/>
                        <a:ext cx="3816350" cy="186531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7373" name="Object 13"/>
          <p:cNvGraphicFramePr>
            <a:graphicFrameLocks noGrp="1" noChangeAspect="1"/>
          </p:cNvGraphicFramePr>
          <p:nvPr>
            <p:ph sz="quarter" idx="2"/>
          </p:nvPr>
        </p:nvGraphicFramePr>
        <p:xfrm>
          <a:off x="1763713" y="3789363"/>
          <a:ext cx="4824412" cy="979487"/>
        </p:xfrm>
        <a:graphic>
          <a:graphicData uri="http://schemas.openxmlformats.org/presentationml/2006/ole">
            <mc:AlternateContent xmlns:mc="http://schemas.openxmlformats.org/markup-compatibility/2006">
              <mc:Choice xmlns:v="urn:schemas-microsoft-com:vml" Requires="v">
                <p:oleObj spid="_x0000_s63736" name="CS ChemDraw Drawing" r:id="rId5" imgW="5829300" imgH="1193800" progId="ChemDraw.Document.6.0">
                  <p:embed/>
                </p:oleObj>
              </mc:Choice>
              <mc:Fallback>
                <p:oleObj name="CS ChemDraw Drawing" r:id="rId5" imgW="5829300" imgH="1193800" progId="ChemDraw.Document.6.0">
                  <p:embed/>
                  <p:pic>
                    <p:nvPicPr>
                      <p:cNvPr id="0" name="Object 1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3789363"/>
                        <a:ext cx="4824412" cy="97948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2" name="Object 16"/>
          <p:cNvGraphicFramePr>
            <a:graphicFrameLocks noGrp="1" noChangeAspect="1"/>
          </p:cNvGraphicFramePr>
          <p:nvPr>
            <p:ph sz="quarter" idx="3"/>
          </p:nvPr>
        </p:nvGraphicFramePr>
        <p:xfrm>
          <a:off x="1419225" y="5301208"/>
          <a:ext cx="1963738" cy="1023937"/>
        </p:xfrm>
        <a:graphic>
          <a:graphicData uri="http://schemas.openxmlformats.org/presentationml/2006/ole">
            <mc:AlternateContent xmlns:mc="http://schemas.openxmlformats.org/markup-compatibility/2006">
              <mc:Choice xmlns:v="urn:schemas-microsoft-com:vml" Requires="v">
                <p:oleObj spid="_x0000_s63737" name="CS ChemDraw Drawing" r:id="rId7" imgW="2628900" imgH="1371600" progId="ChemDraw.Document.6.0">
                  <p:embed/>
                </p:oleObj>
              </mc:Choice>
              <mc:Fallback>
                <p:oleObj name="CS ChemDraw Drawing" r:id="rId7" imgW="2628900" imgH="1371600" progId="ChemDraw.Document.6.0">
                  <p:embed/>
                  <p:pic>
                    <p:nvPicPr>
                      <p:cNvPr id="0" name="Object 16"/>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225" y="5301208"/>
                        <a:ext cx="1963738" cy="102393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7379" name="Object 19"/>
          <p:cNvGraphicFramePr>
            <a:graphicFrameLocks noGrp="1" noChangeAspect="1"/>
          </p:cNvGraphicFramePr>
          <p:nvPr>
            <p:ph sz="quarter" idx="4"/>
          </p:nvPr>
        </p:nvGraphicFramePr>
        <p:xfrm>
          <a:off x="4500563" y="5300663"/>
          <a:ext cx="2449512" cy="1254125"/>
        </p:xfrm>
        <a:graphic>
          <a:graphicData uri="http://schemas.openxmlformats.org/presentationml/2006/ole">
            <mc:AlternateContent xmlns:mc="http://schemas.openxmlformats.org/markup-compatibility/2006">
              <mc:Choice xmlns:v="urn:schemas-microsoft-com:vml" Requires="v">
                <p:oleObj spid="_x0000_s63738" name="CS ChemDraw Drawing" r:id="rId9" imgW="2717800" imgH="1397000" progId="ChemDraw.Document.6.0">
                  <p:embed/>
                </p:oleObj>
              </mc:Choice>
              <mc:Fallback>
                <p:oleObj name="CS ChemDraw Drawing" r:id="rId9" imgW="2717800" imgH="1397000" progId="ChemDraw.Document.6.0">
                  <p:embed/>
                  <p:pic>
                    <p:nvPicPr>
                      <p:cNvPr id="0" name="Object 19"/>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0563" y="5300663"/>
                        <a:ext cx="2449512" cy="12541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CA4904E1-84E8-4B3D-8AFD-7281783F882E}" type="datetime11">
              <a:rPr lang="zh-CN" altLang="en-US" smtClean="0"/>
              <a:t>17:48:44</a:t>
            </a:fld>
            <a:endParaRPr lang="en-US" altLang="zh-CN"/>
          </a:p>
        </p:txBody>
      </p:sp>
      <p:sp>
        <p:nvSpPr>
          <p:cNvPr id="13" name="灯片编号占位符 8"/>
          <p:cNvSpPr>
            <a:spLocks noGrp="1"/>
          </p:cNvSpPr>
          <p:nvPr>
            <p:ph type="sldNum" sz="quarter" idx="12"/>
          </p:nvPr>
        </p:nvSpPr>
        <p:spPr/>
        <p:txBody>
          <a:bodyPr/>
          <a:lstStyle/>
          <a:p>
            <a:pPr>
              <a:defRPr/>
            </a:pPr>
            <a:fld id="{426749AB-B718-41CA-A47C-253927604677}" type="slidenum">
              <a:rPr lang="en-US" altLang="zh-CN"/>
              <a:t>74</a:t>
            </a:fld>
            <a:endParaRPr lang="en-US" altLang="zh-CN"/>
          </a:p>
        </p:txBody>
      </p:sp>
      <p:sp>
        <p:nvSpPr>
          <p:cNvPr id="527363" name="Rectangle 3"/>
          <p:cNvSpPr>
            <a:spLocks noChangeArrowheads="1"/>
          </p:cNvSpPr>
          <p:nvPr/>
        </p:nvSpPr>
        <p:spPr bwMode="auto">
          <a:xfrm>
            <a:off x="468313" y="1052513"/>
            <a:ext cx="644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 </a:t>
            </a:r>
            <a:r>
              <a:rPr lang="en-US" altLang="zh-CN" sz="2400">
                <a:latin typeface="Arial" panose="020B0604020202020204" pitchFamily="34" charset="0"/>
                <a:ea typeface="楷体" panose="02010609060101010101" pitchFamily="49" charset="-122"/>
                <a:cs typeface="Arial" panose="020B0604020202020204" pitchFamily="34" charset="0"/>
              </a:rPr>
              <a:t>-</a:t>
            </a:r>
            <a:r>
              <a:rPr lang="zh-CN" altLang="en-US" sz="2400">
                <a:latin typeface="Arial" panose="020B0604020202020204" pitchFamily="34" charset="0"/>
                <a:ea typeface="楷体" panose="02010609060101010101" pitchFamily="49" charset="-122"/>
                <a:cs typeface="Arial" panose="020B0604020202020204" pitchFamily="34" charset="0"/>
              </a:rPr>
              <a:t>羟基酸分子间脱水生成交酯</a:t>
            </a:r>
          </a:p>
        </p:txBody>
      </p:sp>
      <p:sp>
        <p:nvSpPr>
          <p:cNvPr id="527364" name="Rectangle 4"/>
          <p:cNvSpPr>
            <a:spLocks noChangeArrowheads="1"/>
          </p:cNvSpPr>
          <p:nvPr/>
        </p:nvSpPr>
        <p:spPr bwMode="auto">
          <a:xfrm>
            <a:off x="395288" y="620713"/>
            <a:ext cx="311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(1) </a:t>
            </a:r>
            <a:r>
              <a:rPr lang="zh-CN" altLang="en-US" sz="2400">
                <a:latin typeface="Arial" panose="020B0604020202020204" pitchFamily="34" charset="0"/>
                <a:ea typeface="楷体" panose="02010609060101010101" pitchFamily="49" charset="-122"/>
                <a:cs typeface="Arial" panose="020B0604020202020204" pitchFamily="34" charset="0"/>
              </a:rPr>
              <a:t>脱水反应</a:t>
            </a:r>
          </a:p>
        </p:txBody>
      </p:sp>
      <p:sp>
        <p:nvSpPr>
          <p:cNvPr id="527368" name="Rectangle 8"/>
          <p:cNvSpPr>
            <a:spLocks noChangeArrowheads="1"/>
          </p:cNvSpPr>
          <p:nvPr/>
        </p:nvSpPr>
        <p:spPr bwMode="auto">
          <a:xfrm>
            <a:off x="395288" y="188913"/>
            <a:ext cx="3243262" cy="46196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3</a:t>
            </a:r>
            <a:r>
              <a:rPr kumimoji="0" lang="zh-CN" altLang="en-US" sz="2400">
                <a:latin typeface="Arial" panose="020B0604020202020204" pitchFamily="34" charset="0"/>
                <a:ea typeface="楷体" panose="02010609060101010101" pitchFamily="49" charset="-122"/>
                <a:cs typeface="Arial" panose="020B0604020202020204" pitchFamily="34" charset="0"/>
              </a:rPr>
              <a:t>、羟基酸的化学性质</a:t>
            </a:r>
          </a:p>
        </p:txBody>
      </p:sp>
      <p:sp>
        <p:nvSpPr>
          <p:cNvPr id="527369" name="Rectangle 9"/>
          <p:cNvSpPr>
            <a:spLocks noChangeArrowheads="1"/>
          </p:cNvSpPr>
          <p:nvPr/>
        </p:nvSpPr>
        <p:spPr bwMode="auto">
          <a:xfrm>
            <a:off x="395288" y="3284538"/>
            <a:ext cx="619283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B. </a:t>
            </a:r>
            <a:r>
              <a:rPr lang="en-US" altLang="zh-CN" sz="2400">
                <a:latin typeface="Arial" panose="020B0604020202020204" pitchFamily="34" charset="0"/>
                <a:ea typeface="楷体" panose="02010609060101010101" pitchFamily="49" charset="-122"/>
                <a:cs typeface="Arial" panose="020B0604020202020204" pitchFamily="34" charset="0"/>
              </a:rPr>
              <a:t>-</a:t>
            </a:r>
            <a:r>
              <a:rPr lang="zh-CN" altLang="en-US" sz="2400">
                <a:latin typeface="Arial" panose="020B0604020202020204" pitchFamily="34" charset="0"/>
                <a:ea typeface="楷体" panose="02010609060101010101" pitchFamily="49" charset="-122"/>
                <a:cs typeface="Arial" panose="020B0604020202020204" pitchFamily="34" charset="0"/>
              </a:rPr>
              <a:t>羟基酸分子内脱水生成</a:t>
            </a:r>
            <a:r>
              <a:rPr lang="zh-CN" altLang="en-US"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lang="en-US" altLang="zh-CN"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 </a:t>
            </a:r>
            <a:r>
              <a:rPr lang="en-US" altLang="zh-CN" sz="2400">
                <a:latin typeface="Arial" panose="020B0604020202020204" pitchFamily="34" charset="0"/>
                <a:ea typeface="楷体" panose="02010609060101010101" pitchFamily="49" charset="-122"/>
                <a:cs typeface="Arial" panose="020B0604020202020204" pitchFamily="34" charset="0"/>
              </a:rPr>
              <a:t>-</a:t>
            </a:r>
            <a:r>
              <a:rPr lang="zh-CN" altLang="en-US" sz="2400">
                <a:latin typeface="Arial" panose="020B0604020202020204" pitchFamily="34" charset="0"/>
                <a:ea typeface="楷体" panose="02010609060101010101" pitchFamily="49" charset="-122"/>
                <a:cs typeface="Arial" panose="020B0604020202020204" pitchFamily="34" charset="0"/>
              </a:rPr>
              <a:t>不饱和酸</a:t>
            </a:r>
          </a:p>
        </p:txBody>
      </p:sp>
      <p:sp>
        <p:nvSpPr>
          <p:cNvPr id="527372" name="Rectangle 12"/>
          <p:cNvSpPr>
            <a:spLocks noChangeArrowheads="1"/>
          </p:cNvSpPr>
          <p:nvPr/>
        </p:nvSpPr>
        <p:spPr bwMode="auto">
          <a:xfrm>
            <a:off x="468313" y="4772025"/>
            <a:ext cx="551021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C. , </a:t>
            </a:r>
            <a:r>
              <a:rPr lang="en-US" altLang="zh-CN" sz="2400" dirty="0">
                <a:latin typeface="Arial" panose="020B0604020202020204" pitchFamily="34" charset="0"/>
                <a:ea typeface="楷体" panose="02010609060101010101" pitchFamily="49" charset="-122"/>
                <a:cs typeface="Arial" panose="020B0604020202020204" pitchFamily="34" charset="0"/>
              </a:rPr>
              <a:t>-</a:t>
            </a:r>
            <a:r>
              <a:rPr lang="zh-CN" altLang="en-US" sz="2400" dirty="0">
                <a:latin typeface="Arial" panose="020B0604020202020204" pitchFamily="34" charset="0"/>
                <a:ea typeface="楷体" panose="02010609060101010101" pitchFamily="49" charset="-122"/>
                <a:cs typeface="Arial" panose="020B0604020202020204" pitchFamily="34" charset="0"/>
              </a:rPr>
              <a:t>羟基酸分子内脱水生成环状内酯</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27368"/>
                                        </p:tgtEl>
                                        <p:attrNameLst>
                                          <p:attrName>style.visibility</p:attrName>
                                        </p:attrNameLst>
                                      </p:cBhvr>
                                      <p:to>
                                        <p:strVal val="visible"/>
                                      </p:to>
                                    </p:set>
                                    <p:animEffect transition="in" filter="slide(fromBottom)">
                                      <p:cBhvr>
                                        <p:cTn id="7" dur="500"/>
                                        <p:tgtEl>
                                          <p:spTgt spid="52736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27364"/>
                                        </p:tgtEl>
                                        <p:attrNameLst>
                                          <p:attrName>style.visibility</p:attrName>
                                        </p:attrNameLst>
                                      </p:cBhvr>
                                      <p:to>
                                        <p:strVal val="visible"/>
                                      </p:to>
                                    </p:set>
                                    <p:animEffect transition="in" filter="slide(fromBottom)">
                                      <p:cBhvr>
                                        <p:cTn id="12" dur="500"/>
                                        <p:tgtEl>
                                          <p:spTgt spid="52736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27363"/>
                                        </p:tgtEl>
                                        <p:attrNameLst>
                                          <p:attrName>style.visibility</p:attrName>
                                        </p:attrNameLst>
                                      </p:cBhvr>
                                      <p:to>
                                        <p:strVal val="visible"/>
                                      </p:to>
                                    </p:set>
                                    <p:animEffect transition="in" filter="slide(fromBottom)">
                                      <p:cBhvr>
                                        <p:cTn id="17" dur="500"/>
                                        <p:tgtEl>
                                          <p:spTgt spid="527363"/>
                                        </p:tgtEl>
                                      </p:cBhvr>
                                    </p:animEffect>
                                  </p:childTnLst>
                                </p:cTn>
                              </p:par>
                              <p:par>
                                <p:cTn id="18" presetID="12" presetClass="entr" presetSubtype="4" fill="hold" nodeType="withEffect">
                                  <p:stCondLst>
                                    <p:cond delay="0"/>
                                  </p:stCondLst>
                                  <p:childTnLst>
                                    <p:set>
                                      <p:cBhvr>
                                        <p:cTn id="19" dur="1" fill="hold">
                                          <p:stCondLst>
                                            <p:cond delay="0"/>
                                          </p:stCondLst>
                                        </p:cTn>
                                        <p:tgtEl>
                                          <p:spTgt spid="527370"/>
                                        </p:tgtEl>
                                        <p:attrNameLst>
                                          <p:attrName>style.visibility</p:attrName>
                                        </p:attrNameLst>
                                      </p:cBhvr>
                                      <p:to>
                                        <p:strVal val="visible"/>
                                      </p:to>
                                    </p:set>
                                    <p:animEffect transition="in" filter="slide(fromBottom)">
                                      <p:cBhvr>
                                        <p:cTn id="20" dur="500"/>
                                        <p:tgtEl>
                                          <p:spTgt spid="527370"/>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527369"/>
                                        </p:tgtEl>
                                        <p:attrNameLst>
                                          <p:attrName>style.visibility</p:attrName>
                                        </p:attrNameLst>
                                      </p:cBhvr>
                                      <p:to>
                                        <p:strVal val="visible"/>
                                      </p:to>
                                    </p:set>
                                    <p:anim calcmode="lin" valueType="num">
                                      <p:cBhvr>
                                        <p:cTn id="25" dur="1000" fill="hold"/>
                                        <p:tgtEl>
                                          <p:spTgt spid="527369"/>
                                        </p:tgtEl>
                                        <p:attrNameLst>
                                          <p:attrName>ppt_w</p:attrName>
                                        </p:attrNameLst>
                                      </p:cBhvr>
                                      <p:tavLst>
                                        <p:tav tm="0">
                                          <p:val>
                                            <p:strVal val="#ppt_w*0.70"/>
                                          </p:val>
                                        </p:tav>
                                        <p:tav tm="100000">
                                          <p:val>
                                            <p:strVal val="#ppt_w"/>
                                          </p:val>
                                        </p:tav>
                                      </p:tavLst>
                                    </p:anim>
                                    <p:anim calcmode="lin" valueType="num">
                                      <p:cBhvr>
                                        <p:cTn id="26" dur="1000" fill="hold"/>
                                        <p:tgtEl>
                                          <p:spTgt spid="527369"/>
                                        </p:tgtEl>
                                        <p:attrNameLst>
                                          <p:attrName>ppt_h</p:attrName>
                                        </p:attrNameLst>
                                      </p:cBhvr>
                                      <p:tavLst>
                                        <p:tav tm="0">
                                          <p:val>
                                            <p:strVal val="#ppt_h"/>
                                          </p:val>
                                        </p:tav>
                                        <p:tav tm="100000">
                                          <p:val>
                                            <p:strVal val="#ppt_h"/>
                                          </p:val>
                                        </p:tav>
                                      </p:tavLst>
                                    </p:anim>
                                    <p:animEffect transition="in" filter="fade">
                                      <p:cBhvr>
                                        <p:cTn id="27" dur="1000"/>
                                        <p:tgtEl>
                                          <p:spTgt spid="527369"/>
                                        </p:tgtEl>
                                      </p:cBhvr>
                                    </p:animEffect>
                                  </p:childTnLst>
                                </p:cTn>
                              </p:par>
                              <p:par>
                                <p:cTn id="28" presetID="12" presetClass="entr" presetSubtype="4" fill="hold" nodeType="withEffect">
                                  <p:stCondLst>
                                    <p:cond delay="0"/>
                                  </p:stCondLst>
                                  <p:childTnLst>
                                    <p:set>
                                      <p:cBhvr>
                                        <p:cTn id="29" dur="1" fill="hold">
                                          <p:stCondLst>
                                            <p:cond delay="0"/>
                                          </p:stCondLst>
                                        </p:cTn>
                                        <p:tgtEl>
                                          <p:spTgt spid="527373"/>
                                        </p:tgtEl>
                                        <p:attrNameLst>
                                          <p:attrName>style.visibility</p:attrName>
                                        </p:attrNameLst>
                                      </p:cBhvr>
                                      <p:to>
                                        <p:strVal val="visible"/>
                                      </p:to>
                                    </p:set>
                                    <p:animEffect transition="in" filter="slide(fromBottom)">
                                      <p:cBhvr>
                                        <p:cTn id="30" dur="500"/>
                                        <p:tgtEl>
                                          <p:spTgt spid="527373"/>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527372"/>
                                        </p:tgtEl>
                                        <p:attrNameLst>
                                          <p:attrName>style.visibility</p:attrName>
                                        </p:attrNameLst>
                                      </p:cBhvr>
                                      <p:to>
                                        <p:strVal val="visible"/>
                                      </p:to>
                                    </p:set>
                                    <p:animEffect transition="in" filter="slide(fromBottom)">
                                      <p:cBhvr>
                                        <p:cTn id="35" dur="500"/>
                                        <p:tgtEl>
                                          <p:spTgt spid="527372"/>
                                        </p:tgtEl>
                                      </p:cBhvr>
                                    </p:animEffect>
                                  </p:childTnLst>
                                </p:cTn>
                              </p:par>
                              <p:par>
                                <p:cTn id="36" presetID="12" presetClass="entr" presetSubtype="4" fill="hold" nodeType="withEffect">
                                  <p:stCondLst>
                                    <p:cond delay="0"/>
                                  </p:stCondLst>
                                  <p:childTnLst>
                                    <p:set>
                                      <p:cBhvr>
                                        <p:cTn id="37" dur="1" fill="hold">
                                          <p:stCondLst>
                                            <p:cond delay="0"/>
                                          </p:stCondLst>
                                        </p:cTn>
                                        <p:tgtEl>
                                          <p:spTgt spid="527379"/>
                                        </p:tgtEl>
                                        <p:attrNameLst>
                                          <p:attrName>style.visibility</p:attrName>
                                        </p:attrNameLst>
                                      </p:cBhvr>
                                      <p:to>
                                        <p:strVal val="visible"/>
                                      </p:to>
                                    </p:set>
                                    <p:animEffect transition="in" filter="slide(fromBottom)">
                                      <p:cBhvr>
                                        <p:cTn id="38" dur="500"/>
                                        <p:tgtEl>
                                          <p:spTgt spid="527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p:bldP spid="527364" grpId="0"/>
      <p:bldP spid="527368" grpId="0"/>
      <p:bldP spid="527369" grpId="0"/>
      <p:bldP spid="52737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8397" name="Object 13"/>
          <p:cNvGraphicFramePr>
            <a:graphicFrameLocks noGrp="1" noChangeAspect="1"/>
          </p:cNvGraphicFramePr>
          <p:nvPr>
            <p:ph sz="quarter" idx="2"/>
          </p:nvPr>
        </p:nvGraphicFramePr>
        <p:xfrm>
          <a:off x="1595153" y="4852503"/>
          <a:ext cx="5953692" cy="1020316"/>
        </p:xfrm>
        <a:graphic>
          <a:graphicData uri="http://schemas.openxmlformats.org/presentationml/2006/ole">
            <mc:AlternateContent xmlns:mc="http://schemas.openxmlformats.org/markup-compatibility/2006">
              <mc:Choice xmlns:v="urn:schemas-microsoft-com:vml" Requires="v">
                <p:oleObj spid="_x0000_s64728" name="CS ChemDraw Drawing" r:id="rId3" imgW="5994400" imgH="1041400" progId="ChemDraw.Document.6.0">
                  <p:embed/>
                </p:oleObj>
              </mc:Choice>
              <mc:Fallback>
                <p:oleObj name="CS ChemDraw Drawing" r:id="rId3" imgW="5994400" imgH="1041400" progId="ChemDraw.Document.6.0">
                  <p:embed/>
                  <p:pic>
                    <p:nvPicPr>
                      <p:cNvPr id="0" name="Object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153" y="4852503"/>
                        <a:ext cx="5953692" cy="1020316"/>
                      </a:xfrm>
                      <a:prstGeom prst="rect">
                        <a:avLst/>
                      </a:prstGeom>
                      <a:noFill/>
                      <a:ln>
                        <a:noFill/>
                      </a:ln>
                      <a:effectLst/>
                    </p:spPr>
                  </p:pic>
                </p:oleObj>
              </mc:Fallback>
            </mc:AlternateContent>
          </a:graphicData>
        </a:graphic>
      </p:graphicFrame>
      <p:sp>
        <p:nvSpPr>
          <p:cNvPr id="2" name="日期占位符 1"/>
          <p:cNvSpPr>
            <a:spLocks noGrp="1"/>
          </p:cNvSpPr>
          <p:nvPr>
            <p:ph type="dt" sz="quarter" idx="10"/>
          </p:nvPr>
        </p:nvSpPr>
        <p:spPr/>
        <p:txBody>
          <a:bodyPr/>
          <a:lstStyle/>
          <a:p>
            <a:pPr>
              <a:defRPr/>
            </a:pPr>
            <a:fld id="{C5E2518A-88EC-462B-AA88-9E4DC8D6F778}" type="datetime11">
              <a:rPr lang="zh-CN" altLang="en-US" smtClean="0"/>
              <a:t>17:48:44</a:t>
            </a:fld>
            <a:endParaRPr lang="en-US" altLang="zh-CN"/>
          </a:p>
        </p:txBody>
      </p:sp>
      <p:sp>
        <p:nvSpPr>
          <p:cNvPr id="10" name="灯片编号占位符 8"/>
          <p:cNvSpPr>
            <a:spLocks noGrp="1"/>
          </p:cNvSpPr>
          <p:nvPr>
            <p:ph type="sldNum" sz="quarter" idx="12"/>
          </p:nvPr>
        </p:nvSpPr>
        <p:spPr/>
        <p:txBody>
          <a:bodyPr/>
          <a:lstStyle/>
          <a:p>
            <a:pPr>
              <a:defRPr/>
            </a:pPr>
            <a:fld id="{D7861C5C-CD9F-4049-B405-499A76B15686}" type="slidenum">
              <a:rPr lang="en-US" altLang="zh-CN"/>
              <a:t>75</a:t>
            </a:fld>
            <a:endParaRPr lang="en-US" altLang="zh-CN"/>
          </a:p>
        </p:txBody>
      </p:sp>
      <p:sp>
        <p:nvSpPr>
          <p:cNvPr id="528396" name="Rectangle 12"/>
          <p:cNvSpPr>
            <a:spLocks noChangeArrowheads="1"/>
          </p:cNvSpPr>
          <p:nvPr/>
        </p:nvSpPr>
        <p:spPr bwMode="auto">
          <a:xfrm>
            <a:off x="395288" y="3938103"/>
            <a:ext cx="656431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(2) </a:t>
            </a:r>
            <a:r>
              <a:rPr kumimoji="0" lang="zh-CN" altLang="en-US" sz="2400" dirty="0">
                <a:latin typeface="Arial" panose="020B0604020202020204" pitchFamily="34" charset="0"/>
                <a:ea typeface="楷体" panose="02010609060101010101" pitchFamily="49" charset="-122"/>
                <a:cs typeface="Arial" panose="020B0604020202020204" pitchFamily="34" charset="0"/>
              </a:rPr>
              <a:t>酸性：羟基强的吸电子效应，使酸性增强。</a:t>
            </a:r>
          </a:p>
        </p:txBody>
      </p:sp>
      <p:sp>
        <p:nvSpPr>
          <p:cNvPr id="13" name="Text Box 2"/>
          <p:cNvSpPr txBox="1">
            <a:spLocks noChangeArrowheads="1"/>
          </p:cNvSpPr>
          <p:nvPr/>
        </p:nvSpPr>
        <p:spPr bwMode="auto">
          <a:xfrm>
            <a:off x="395288" y="557580"/>
            <a:ext cx="53206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marL="101600" eaLnBrk="1" hangingPunct="1">
              <a:spcBef>
                <a:spcPct val="50000"/>
              </a:spcBef>
            </a:pPr>
            <a:r>
              <a:rPr lang="en-US" altLang="zh-CN" sz="2400" dirty="0">
                <a:solidFill>
                  <a:schemeClr val="tx1"/>
                </a:solidFill>
                <a:ea typeface="楷体" panose="02010609060101010101" pitchFamily="49" charset="-122"/>
                <a:cs typeface="Arial" panose="020B0604020202020204" pitchFamily="34" charset="0"/>
              </a:rPr>
              <a:t>D.</a:t>
            </a:r>
            <a:r>
              <a:rPr lang="zh-CN" altLang="el-GR" sz="2400" dirty="0">
                <a:solidFill>
                  <a:schemeClr val="tx1"/>
                </a:solidFill>
                <a:ea typeface="楷体" panose="02010609060101010101" pitchFamily="49" charset="-122"/>
                <a:cs typeface="Arial" panose="020B0604020202020204" pitchFamily="34" charset="0"/>
              </a:rPr>
              <a:t>羟基与羧基相隔五碳以上的羟基酸</a:t>
            </a:r>
            <a:r>
              <a:rPr lang="zh-CN" altLang="en-US" sz="2400" dirty="0">
                <a:solidFill>
                  <a:schemeClr val="tx1"/>
                </a:solidFill>
                <a:ea typeface="楷体" panose="02010609060101010101" pitchFamily="49" charset="-122"/>
                <a:cs typeface="Arial" panose="020B0604020202020204" pitchFamily="34" charset="0"/>
              </a:rPr>
              <a:t> </a:t>
            </a:r>
            <a:endParaRPr lang="zh-CN" altLang="el-GR" sz="2400" dirty="0">
              <a:solidFill>
                <a:schemeClr val="tx1"/>
              </a:solidFill>
              <a:ea typeface="楷体" panose="02010609060101010101" pitchFamily="49" charset="-122"/>
              <a:cs typeface="Arial" panose="020B0604020202020204" pitchFamily="34" charset="0"/>
            </a:endParaRPr>
          </a:p>
        </p:txBody>
      </p:sp>
      <p:sp>
        <p:nvSpPr>
          <p:cNvPr id="15" name="Text Box 4"/>
          <p:cNvSpPr txBox="1">
            <a:spLocks noChangeArrowheads="1"/>
          </p:cNvSpPr>
          <p:nvPr/>
        </p:nvSpPr>
        <p:spPr bwMode="auto">
          <a:xfrm>
            <a:off x="1247775" y="1382861"/>
            <a:ext cx="6648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r>
              <a:rPr lang="zh-CN" altLang="en-US" sz="2400" b="1" dirty="0">
                <a:latin typeface="黑体" panose="02010609060101010101" pitchFamily="49" charset="-122"/>
                <a:ea typeface="宋体" panose="02010600030101010101" pitchFamily="2" charset="-122"/>
              </a:rPr>
              <a:t>加热后发生分子间脱水，生成链状结构的聚酯。</a:t>
            </a:r>
          </a:p>
        </p:txBody>
      </p:sp>
      <p:grpSp>
        <p:nvGrpSpPr>
          <p:cNvPr id="16" name="组合 6"/>
          <p:cNvGrpSpPr/>
          <p:nvPr/>
        </p:nvGrpSpPr>
        <p:grpSpPr bwMode="auto">
          <a:xfrm>
            <a:off x="528637" y="2135024"/>
            <a:ext cx="8086725" cy="1293976"/>
            <a:chOff x="388937" y="1556912"/>
            <a:chExt cx="8086725" cy="1293724"/>
          </a:xfrm>
        </p:grpSpPr>
        <p:sp>
          <p:nvSpPr>
            <p:cNvPr id="17" name="Text Box 12"/>
            <p:cNvSpPr txBox="1">
              <a:spLocks noChangeArrowheads="1"/>
            </p:cNvSpPr>
            <p:nvPr/>
          </p:nvSpPr>
          <p:spPr bwMode="auto">
            <a:xfrm>
              <a:off x="7249318" y="2393525"/>
              <a:ext cx="1014413" cy="45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1pPr>
              <a:lvl2pPr marL="742950" indent="-28575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2pPr>
              <a:lvl3pPr marL="11430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3pPr>
              <a:lvl4pPr marL="16002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4pPr>
              <a:lvl5pPr marL="2057400" indent="-228600" eaLnBrk="0" hangingPunct="0">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5pPr>
              <a:lvl6pPr marL="25146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6pPr>
              <a:lvl7pPr marL="29718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7pPr>
              <a:lvl8pPr marL="34290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8pPr>
              <a:lvl9pPr marL="3886200" indent="-228600" eaLnBrk="0" fontAlgn="base" hangingPunct="0">
                <a:spcBef>
                  <a:spcPct val="0"/>
                </a:spcBef>
                <a:spcAft>
                  <a:spcPct val="0"/>
                </a:spcAft>
                <a:defRPr sz="2000">
                  <a:solidFill>
                    <a:srgbClr val="006600"/>
                  </a:solidFill>
                  <a:latin typeface="Arial" panose="020B0604020202020204" pitchFamily="34" charset="0"/>
                  <a:ea typeface="黑体" panose="02010609060101010101" pitchFamily="49" charset="-122"/>
                  <a:cs typeface="黑体" panose="02010609060101010101" pitchFamily="49" charset="-122"/>
                </a:defRPr>
              </a:lvl9pPr>
            </a:lstStyle>
            <a:p>
              <a:pPr eaLnBrk="1" hangingPunct="1"/>
              <a:r>
                <a:rPr lang="en-US" altLang="zh-CN" sz="2400" b="1" dirty="0">
                  <a:ea typeface="宋体" panose="02010600030101010101" pitchFamily="2" charset="-122"/>
                </a:rPr>
                <a:t>n </a:t>
              </a:r>
              <a:r>
                <a:rPr lang="en-US" altLang="zh-CN" sz="2400" b="1" dirty="0">
                  <a:ea typeface="宋体" panose="02010600030101010101" pitchFamily="2" charset="-122"/>
                  <a:cs typeface="Arial" panose="020B0604020202020204" pitchFamily="34" charset="0"/>
                </a:rPr>
                <a:t>≥ 5</a:t>
              </a:r>
            </a:p>
          </p:txBody>
        </p:sp>
        <p:graphicFrame>
          <p:nvGraphicFramePr>
            <p:cNvPr id="18" name="Object 13"/>
            <p:cNvGraphicFramePr>
              <a:graphicFrameLocks noChangeAspect="1"/>
            </p:cNvGraphicFramePr>
            <p:nvPr/>
          </p:nvGraphicFramePr>
          <p:xfrm>
            <a:off x="388937" y="1556912"/>
            <a:ext cx="8086725" cy="836613"/>
          </p:xfrm>
          <a:graphic>
            <a:graphicData uri="http://schemas.openxmlformats.org/presentationml/2006/ole">
              <mc:AlternateContent xmlns:mc="http://schemas.openxmlformats.org/markup-compatibility/2006">
                <mc:Choice xmlns:v="urn:schemas-microsoft-com:vml" Requires="v">
                  <p:oleObj spid="_x0000_s64729" name="CS ChemDraw Drawing" r:id="rId5" imgW="4703445" imgH="479425" progId="ChemDraw.Document.6.0">
                    <p:embed/>
                  </p:oleObj>
                </mc:Choice>
                <mc:Fallback>
                  <p:oleObj name="CS ChemDraw Drawing" r:id="rId5" imgW="4703445" imgH="479425" progId="ChemDraw.Document.6.0">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937" y="1556912"/>
                          <a:ext cx="808672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28396"/>
                                        </p:tgtEl>
                                        <p:attrNameLst>
                                          <p:attrName>style.visibility</p:attrName>
                                        </p:attrNameLst>
                                      </p:cBhvr>
                                      <p:to>
                                        <p:strVal val="visible"/>
                                      </p:to>
                                    </p:set>
                                    <p:animEffect transition="in" filter="slide(fromBottom)">
                                      <p:cBhvr>
                                        <p:cTn id="7" dur="500"/>
                                        <p:tgtEl>
                                          <p:spTgt spid="528396"/>
                                        </p:tgtEl>
                                      </p:cBhvr>
                                    </p:animEffect>
                                  </p:childTnLst>
                                </p:cTn>
                              </p:par>
                              <p:par>
                                <p:cTn id="8" presetID="12" presetClass="entr" presetSubtype="4" fill="hold" nodeType="withEffect">
                                  <p:stCondLst>
                                    <p:cond delay="0"/>
                                  </p:stCondLst>
                                  <p:childTnLst>
                                    <p:set>
                                      <p:cBhvr>
                                        <p:cTn id="9" dur="1" fill="hold">
                                          <p:stCondLst>
                                            <p:cond delay="0"/>
                                          </p:stCondLst>
                                        </p:cTn>
                                        <p:tgtEl>
                                          <p:spTgt spid="528397"/>
                                        </p:tgtEl>
                                        <p:attrNameLst>
                                          <p:attrName>style.visibility</p:attrName>
                                        </p:attrNameLst>
                                      </p:cBhvr>
                                      <p:to>
                                        <p:strVal val="visible"/>
                                      </p:to>
                                    </p:set>
                                    <p:animEffect transition="in" filter="slide(fromBottom)">
                                      <p:cBhvr>
                                        <p:cTn id="10" dur="500"/>
                                        <p:tgtEl>
                                          <p:spTgt spid="528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9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4" name="Object 24"/>
          <p:cNvGraphicFramePr>
            <a:graphicFrameLocks noGrp="1" noChangeAspect="1"/>
          </p:cNvGraphicFramePr>
          <p:nvPr>
            <p:ph sz="half" idx="1"/>
          </p:nvPr>
        </p:nvGraphicFramePr>
        <p:xfrm>
          <a:off x="1831616" y="5403328"/>
          <a:ext cx="5480767" cy="804317"/>
        </p:xfrm>
        <a:graphic>
          <a:graphicData uri="http://schemas.openxmlformats.org/presentationml/2006/ole">
            <mc:AlternateContent xmlns:mc="http://schemas.openxmlformats.org/markup-compatibility/2006">
              <mc:Choice xmlns:v="urn:schemas-microsoft-com:vml" Requires="v">
                <p:oleObj spid="_x0000_s65662" name="CS ChemDraw Drawing" r:id="rId3" imgW="4279900" imgH="635000" progId="ChemDraw.Document.6.0">
                  <p:embed/>
                </p:oleObj>
              </mc:Choice>
              <mc:Fallback>
                <p:oleObj name="CS ChemDraw Drawing" r:id="rId3" imgW="4279900" imgH="635000" progId="ChemDraw.Document.6.0">
                  <p:embed/>
                  <p:pic>
                    <p:nvPicPr>
                      <p:cNvPr id="0" name="Object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616" y="5403328"/>
                        <a:ext cx="5480767" cy="804317"/>
                      </a:xfrm>
                      <a:prstGeom prst="rect">
                        <a:avLst/>
                      </a:prstGeom>
                      <a:noFill/>
                      <a:ln>
                        <a:noFill/>
                      </a:ln>
                      <a:effectLst/>
                    </p:spPr>
                  </p:pic>
                </p:oleObj>
              </mc:Fallback>
            </mc:AlternateContent>
          </a:graphicData>
        </a:graphic>
      </p:graphicFrame>
      <p:graphicFrame>
        <p:nvGraphicFramePr>
          <p:cNvPr id="532509" name="Object 29"/>
          <p:cNvGraphicFramePr>
            <a:graphicFrameLocks noGrp="1" noChangeAspect="1"/>
          </p:cNvGraphicFramePr>
          <p:nvPr>
            <p:ph sz="half" idx="2"/>
          </p:nvPr>
        </p:nvGraphicFramePr>
        <p:xfrm>
          <a:off x="1331913" y="2708275"/>
          <a:ext cx="7127875" cy="1819275"/>
        </p:xfrm>
        <a:graphic>
          <a:graphicData uri="http://schemas.openxmlformats.org/presentationml/2006/ole">
            <mc:AlternateContent xmlns:mc="http://schemas.openxmlformats.org/markup-compatibility/2006">
              <mc:Choice xmlns:v="urn:schemas-microsoft-com:vml" Requires="v">
                <p:oleObj spid="_x0000_s65663" name="CS ChemDraw Drawing" r:id="rId5" imgW="7251700" imgH="1866900" progId="ChemDraw.Document.6.0">
                  <p:embed/>
                </p:oleObj>
              </mc:Choice>
              <mc:Fallback>
                <p:oleObj name="CS ChemDraw Drawing" r:id="rId5" imgW="7251700" imgH="1866900" progId="ChemDraw.Document.6.0">
                  <p:embed/>
                  <p:pic>
                    <p:nvPicPr>
                      <p:cNvPr id="0" name="Object 2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708275"/>
                        <a:ext cx="712787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F047DC43-ABEE-4A1F-83DD-4E05B4851842}" type="datetime11">
              <a:rPr lang="zh-CN" altLang="en-US" smtClean="0"/>
              <a:t>17:48:44</a:t>
            </a:fld>
            <a:endParaRPr lang="en-US" altLang="zh-CN"/>
          </a:p>
        </p:txBody>
      </p:sp>
      <p:sp>
        <p:nvSpPr>
          <p:cNvPr id="10" name="灯片编号占位符 6"/>
          <p:cNvSpPr>
            <a:spLocks noGrp="1"/>
          </p:cNvSpPr>
          <p:nvPr>
            <p:ph type="sldNum" sz="quarter" idx="12"/>
          </p:nvPr>
        </p:nvSpPr>
        <p:spPr/>
        <p:txBody>
          <a:bodyPr/>
          <a:lstStyle/>
          <a:p>
            <a:pPr>
              <a:defRPr/>
            </a:pPr>
            <a:fld id="{3446E1A3-8F68-487D-9A1A-7DAC8C522D1E}" type="slidenum">
              <a:rPr lang="en-US" altLang="zh-CN"/>
              <a:t>76</a:t>
            </a:fld>
            <a:endParaRPr lang="en-US" altLang="zh-CN"/>
          </a:p>
        </p:txBody>
      </p:sp>
      <p:sp>
        <p:nvSpPr>
          <p:cNvPr id="532499" name="Rectangle 19"/>
          <p:cNvSpPr>
            <a:spLocks noChangeArrowheads="1"/>
          </p:cNvSpPr>
          <p:nvPr/>
        </p:nvSpPr>
        <p:spPr bwMode="auto">
          <a:xfrm>
            <a:off x="323850" y="476250"/>
            <a:ext cx="1893888"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a:solidFill>
                  <a:schemeClr val="hlink"/>
                </a:solidFill>
                <a:latin typeface="Arial" panose="020B0604020202020204" pitchFamily="34" charset="0"/>
                <a:ea typeface="楷体" panose="02010609060101010101" pitchFamily="49" charset="-122"/>
                <a:cs typeface="Arial" panose="020B0604020202020204" pitchFamily="34" charset="0"/>
              </a:rPr>
              <a:t>三、 羰基酸</a:t>
            </a:r>
          </a:p>
        </p:txBody>
      </p:sp>
      <p:sp>
        <p:nvSpPr>
          <p:cNvPr id="532500" name="Rectangle 20"/>
          <p:cNvSpPr>
            <a:spLocks noChangeArrowheads="1"/>
          </p:cNvSpPr>
          <p:nvPr/>
        </p:nvSpPr>
        <p:spPr bwMode="auto">
          <a:xfrm>
            <a:off x="323850" y="1052513"/>
            <a:ext cx="8640763" cy="8223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     </a:t>
            </a:r>
            <a:r>
              <a:rPr kumimoji="0" lang="zh-CN" altLang="en-US" sz="2400">
                <a:latin typeface="Arial" panose="020B0604020202020204" pitchFamily="34" charset="0"/>
                <a:ea typeface="楷体" panose="02010609060101010101" pitchFamily="49" charset="-122"/>
                <a:cs typeface="Arial" panose="020B0604020202020204" pitchFamily="34" charset="0"/>
              </a:rPr>
              <a:t>羰基酸性质活泼，以</a:t>
            </a:r>
            <a:r>
              <a:rPr kumimoji="0" lang="zh-CN" altLang="en-US"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和羰基酸性质特殊。其余基本上表现出各自官能团的单独性质。</a:t>
            </a:r>
          </a:p>
        </p:txBody>
      </p:sp>
      <p:sp>
        <p:nvSpPr>
          <p:cNvPr id="532502" name="Rectangle 22"/>
          <p:cNvSpPr>
            <a:spLocks noChangeArrowheads="1"/>
          </p:cNvSpPr>
          <p:nvPr/>
        </p:nvSpPr>
        <p:spPr bwMode="auto">
          <a:xfrm>
            <a:off x="611188" y="1989138"/>
            <a:ext cx="424815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a:latin typeface="Times New Roman" panose="02020603050405020304" pitchFamily="18" charset="0"/>
                <a:ea typeface="楷体" panose="02010609060101010101" pitchFamily="49" charset="-122"/>
                <a:cs typeface="Arial" panose="020B0604020202020204" pitchFamily="34" charset="0"/>
                <a:sym typeface="Symbol" panose="05050102010706020507" pitchFamily="18" charset="2"/>
              </a:rPr>
              <a:t>它们的主要性质是分解反应。</a:t>
            </a:r>
          </a:p>
        </p:txBody>
      </p:sp>
      <p:sp>
        <p:nvSpPr>
          <p:cNvPr id="532503" name="Rectangle 23"/>
          <p:cNvSpPr>
            <a:spLocks noChangeArrowheads="1"/>
          </p:cNvSpPr>
          <p:nvPr/>
        </p:nvSpPr>
        <p:spPr bwMode="auto">
          <a:xfrm>
            <a:off x="611188" y="4797425"/>
            <a:ext cx="212407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a:latin typeface="Times New Roman" panose="02020603050405020304" pitchFamily="18" charset="0"/>
                <a:ea typeface="楷体" panose="02010609060101010101" pitchFamily="49" charset="-122"/>
                <a:cs typeface="Arial" panose="020B0604020202020204" pitchFamily="34" charset="0"/>
              </a:rPr>
              <a:t>羰基酸的脱羧</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2499"/>
                                        </p:tgtEl>
                                        <p:attrNameLst>
                                          <p:attrName>style.visibility</p:attrName>
                                        </p:attrNameLst>
                                      </p:cBhvr>
                                      <p:to>
                                        <p:strVal val="visible"/>
                                      </p:to>
                                    </p:set>
                                    <p:animEffect transition="in" filter="slide(fromBottom)">
                                      <p:cBhvr>
                                        <p:cTn id="7" dur="500"/>
                                        <p:tgtEl>
                                          <p:spTgt spid="53249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32500"/>
                                        </p:tgtEl>
                                        <p:attrNameLst>
                                          <p:attrName>style.visibility</p:attrName>
                                        </p:attrNameLst>
                                      </p:cBhvr>
                                      <p:to>
                                        <p:strVal val="visible"/>
                                      </p:to>
                                    </p:set>
                                    <p:animEffect transition="in" filter="slide(fromBottom)">
                                      <p:cBhvr>
                                        <p:cTn id="12" dur="500"/>
                                        <p:tgtEl>
                                          <p:spTgt spid="53250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32502"/>
                                        </p:tgtEl>
                                        <p:attrNameLst>
                                          <p:attrName>style.visibility</p:attrName>
                                        </p:attrNameLst>
                                      </p:cBhvr>
                                      <p:to>
                                        <p:strVal val="visible"/>
                                      </p:to>
                                    </p:set>
                                    <p:animEffect transition="in" filter="slide(fromBottom)">
                                      <p:cBhvr>
                                        <p:cTn id="17" dur="500"/>
                                        <p:tgtEl>
                                          <p:spTgt spid="532502"/>
                                        </p:tgtEl>
                                      </p:cBhvr>
                                    </p:animEffect>
                                  </p:childTnLst>
                                </p:cTn>
                              </p:par>
                              <p:par>
                                <p:cTn id="18" presetID="12" presetClass="entr" presetSubtype="4" fill="hold" nodeType="withEffect">
                                  <p:stCondLst>
                                    <p:cond delay="0"/>
                                  </p:stCondLst>
                                  <p:childTnLst>
                                    <p:set>
                                      <p:cBhvr>
                                        <p:cTn id="19" dur="1" fill="hold">
                                          <p:stCondLst>
                                            <p:cond delay="0"/>
                                          </p:stCondLst>
                                        </p:cTn>
                                        <p:tgtEl>
                                          <p:spTgt spid="532509"/>
                                        </p:tgtEl>
                                        <p:attrNameLst>
                                          <p:attrName>style.visibility</p:attrName>
                                        </p:attrNameLst>
                                      </p:cBhvr>
                                      <p:to>
                                        <p:strVal val="visible"/>
                                      </p:to>
                                    </p:set>
                                    <p:animEffect transition="in" filter="slide(fromBottom)">
                                      <p:cBhvr>
                                        <p:cTn id="20" dur="500"/>
                                        <p:tgtEl>
                                          <p:spTgt spid="532509"/>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32503"/>
                                        </p:tgtEl>
                                        <p:attrNameLst>
                                          <p:attrName>style.visibility</p:attrName>
                                        </p:attrNameLst>
                                      </p:cBhvr>
                                      <p:to>
                                        <p:strVal val="visible"/>
                                      </p:to>
                                    </p:set>
                                    <p:animEffect transition="in" filter="slide(fromBottom)">
                                      <p:cBhvr>
                                        <p:cTn id="25" dur="500"/>
                                        <p:tgtEl>
                                          <p:spTgt spid="532503"/>
                                        </p:tgtEl>
                                      </p:cBhvr>
                                    </p:animEffect>
                                  </p:childTnLst>
                                </p:cTn>
                              </p:par>
                              <p:par>
                                <p:cTn id="26" presetID="12" presetClass="entr" presetSubtype="4" fill="hold" nodeType="withEffect">
                                  <p:stCondLst>
                                    <p:cond delay="0"/>
                                  </p:stCondLst>
                                  <p:childTnLst>
                                    <p:set>
                                      <p:cBhvr>
                                        <p:cTn id="27" dur="1" fill="hold">
                                          <p:stCondLst>
                                            <p:cond delay="0"/>
                                          </p:stCondLst>
                                        </p:cTn>
                                        <p:tgtEl>
                                          <p:spTgt spid="532504"/>
                                        </p:tgtEl>
                                        <p:attrNameLst>
                                          <p:attrName>style.visibility</p:attrName>
                                        </p:attrNameLst>
                                      </p:cBhvr>
                                      <p:to>
                                        <p:strVal val="visible"/>
                                      </p:to>
                                    </p:set>
                                    <p:animEffect transition="in" filter="slide(fromBottom)">
                                      <p:cBhvr>
                                        <p:cTn id="28" dur="500"/>
                                        <p:tgtEl>
                                          <p:spTgt spid="532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99" grpId="0"/>
      <p:bldP spid="532500" grpId="0"/>
      <p:bldP spid="532502" grpId="0"/>
      <p:bldP spid="53250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4600" name="Object 72"/>
          <p:cNvGraphicFramePr>
            <a:graphicFrameLocks noGrp="1" noChangeAspect="1"/>
          </p:cNvGraphicFramePr>
          <p:nvPr>
            <p:ph sz="half" idx="1"/>
          </p:nvPr>
        </p:nvGraphicFramePr>
        <p:xfrm>
          <a:off x="1403350" y="2781300"/>
          <a:ext cx="7199313" cy="2262188"/>
        </p:xfrm>
        <a:graphic>
          <a:graphicData uri="http://schemas.openxmlformats.org/presentationml/2006/ole">
            <mc:AlternateContent xmlns:mc="http://schemas.openxmlformats.org/markup-compatibility/2006">
              <mc:Choice xmlns:v="urn:schemas-microsoft-com:vml" Requires="v">
                <p:oleObj spid="_x0000_s66683" name="CS ChemDraw Drawing" r:id="rId3" imgW="8242300" imgH="2603500" progId="ChemDraw.Document.6.0">
                  <p:embed/>
                </p:oleObj>
              </mc:Choice>
              <mc:Fallback>
                <p:oleObj name="CS ChemDraw Drawing" r:id="rId3" imgW="8242300" imgH="2603500" progId="ChemDraw.Document.6.0">
                  <p:embed/>
                  <p:pic>
                    <p:nvPicPr>
                      <p:cNvPr id="0" name="Object 7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781300"/>
                        <a:ext cx="7199313" cy="226218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4596" name="Object 68"/>
          <p:cNvGraphicFramePr>
            <a:graphicFrameLocks noGrp="1" noChangeAspect="1"/>
          </p:cNvGraphicFramePr>
          <p:nvPr>
            <p:ph sz="half" idx="2"/>
          </p:nvPr>
        </p:nvGraphicFramePr>
        <p:xfrm>
          <a:off x="903288" y="5734050"/>
          <a:ext cx="7481887" cy="946150"/>
        </p:xfrm>
        <a:graphic>
          <a:graphicData uri="http://schemas.openxmlformats.org/presentationml/2006/ole">
            <mc:AlternateContent xmlns:mc="http://schemas.openxmlformats.org/markup-compatibility/2006">
              <mc:Choice xmlns:v="urn:schemas-microsoft-com:vml" Requires="v">
                <p:oleObj spid="_x0000_s66684" name="CS ChemDraw Drawing" r:id="rId5" imgW="8661400" imgH="1104900" progId="ChemDraw.Document.6.0">
                  <p:embed/>
                </p:oleObj>
              </mc:Choice>
              <mc:Fallback>
                <p:oleObj name="CS ChemDraw Drawing" r:id="rId5" imgW="8661400" imgH="1104900" progId="ChemDraw.Document.6.0">
                  <p:embed/>
                  <p:pic>
                    <p:nvPicPr>
                      <p:cNvPr id="0" name="Object 6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288" y="5734050"/>
                        <a:ext cx="7481887" cy="9461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782669AD-8301-4390-8DCC-480D73F300AB}" type="datetime11">
              <a:rPr lang="zh-CN" altLang="en-US" smtClean="0"/>
              <a:t>17:48:44</a:t>
            </a:fld>
            <a:endParaRPr lang="en-US" altLang="zh-CN"/>
          </a:p>
        </p:txBody>
      </p:sp>
      <p:sp>
        <p:nvSpPr>
          <p:cNvPr id="9" name="灯片编号占位符 6"/>
          <p:cNvSpPr>
            <a:spLocks noGrp="1"/>
          </p:cNvSpPr>
          <p:nvPr>
            <p:ph type="sldNum" sz="quarter" idx="12"/>
          </p:nvPr>
        </p:nvSpPr>
        <p:spPr/>
        <p:txBody>
          <a:bodyPr/>
          <a:lstStyle/>
          <a:p>
            <a:pPr>
              <a:defRPr/>
            </a:pPr>
            <a:fld id="{8DC46668-D627-450C-B180-2CF95B3821DC}" type="slidenum">
              <a:rPr lang="en-US" altLang="zh-CN"/>
              <a:t>77</a:t>
            </a:fld>
            <a:endParaRPr lang="en-US" altLang="zh-CN"/>
          </a:p>
        </p:txBody>
      </p:sp>
      <p:sp>
        <p:nvSpPr>
          <p:cNvPr id="534592" name="Rectangle 64"/>
          <p:cNvSpPr>
            <a:spLocks noChangeArrowheads="1"/>
          </p:cNvSpPr>
          <p:nvPr/>
        </p:nvSpPr>
        <p:spPr bwMode="auto">
          <a:xfrm>
            <a:off x="468313" y="1052513"/>
            <a:ext cx="8353425" cy="15525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      </a:t>
            </a:r>
            <a:r>
              <a:rPr kumimoji="0" lang="zh-CN" altLang="en-US" sz="2400">
                <a:latin typeface="Arial" panose="020B0604020202020204" pitchFamily="34" charset="0"/>
                <a:ea typeface="楷体" panose="02010609060101010101" pitchFamily="49" charset="-122"/>
                <a:cs typeface="Arial" panose="020B0604020202020204" pitchFamily="34" charset="0"/>
              </a:rPr>
              <a:t>由于分子中两个羰基处于间位，中间相隔一个亚甲基</a:t>
            </a:r>
            <a:r>
              <a:rPr kumimoji="0" lang="en-US" altLang="zh-CN" sz="2400">
                <a:latin typeface="Arial" panose="020B0604020202020204" pitchFamily="34" charset="0"/>
                <a:ea typeface="楷体" panose="02010609060101010101" pitchFamily="49" charset="-122"/>
                <a:cs typeface="Arial" panose="020B0604020202020204" pitchFamily="34" charset="0"/>
              </a:rPr>
              <a:t>-CH</a:t>
            </a:r>
            <a:r>
              <a:rPr kumimoji="0" lang="en-US" altLang="zh-CN" sz="2400" baseline="-25000">
                <a:latin typeface="Arial" panose="020B0604020202020204" pitchFamily="34" charset="0"/>
                <a:ea typeface="楷体" panose="02010609060101010101" pitchFamily="49" charset="-122"/>
                <a:cs typeface="Arial" panose="020B0604020202020204" pitchFamily="34" charset="0"/>
              </a:rPr>
              <a:t>2</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。羰基的强吸电子作用，使得</a:t>
            </a:r>
            <a:r>
              <a:rPr kumimoji="0" lang="zh-CN" altLang="en-US"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kumimoji="0" lang="en-US" altLang="zh-CN"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-H</a:t>
            </a:r>
            <a:r>
              <a:rPr kumimoji="0" lang="zh-CN" altLang="en-US"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很强的活泼性和酸性。因此，</a:t>
            </a:r>
            <a:r>
              <a:rPr kumimoji="0" lang="en-US" altLang="zh-CN"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kumimoji="0" lang="zh-CN" altLang="en-US"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二羰基化合物具有特殊的化学反应和重要的有机合成价值。</a:t>
            </a:r>
          </a:p>
        </p:txBody>
      </p:sp>
      <p:sp>
        <p:nvSpPr>
          <p:cNvPr id="534593" name="Rectangle 65"/>
          <p:cNvSpPr>
            <a:spLocks noChangeArrowheads="1"/>
          </p:cNvSpPr>
          <p:nvPr/>
        </p:nvSpPr>
        <p:spPr bwMode="auto">
          <a:xfrm>
            <a:off x="1042988" y="404813"/>
            <a:ext cx="238283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zh-CN"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kumimoji="0" lang="zh-CN"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二羰基化合物</a:t>
            </a:r>
          </a:p>
        </p:txBody>
      </p:sp>
      <p:sp>
        <p:nvSpPr>
          <p:cNvPr id="534603" name="Rectangle 75"/>
          <p:cNvSpPr>
            <a:spLocks noChangeArrowheads="1"/>
          </p:cNvSpPr>
          <p:nvPr/>
        </p:nvSpPr>
        <p:spPr bwMode="auto">
          <a:xfrm>
            <a:off x="827088" y="5084763"/>
            <a:ext cx="89852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a:latin typeface="Times New Roman" panose="02020603050405020304" pitchFamily="18" charset="0"/>
                <a:ea typeface="楷体" panose="02010609060101010101" pitchFamily="49" charset="-122"/>
                <a:cs typeface="Arial" panose="020B0604020202020204" pitchFamily="34" charset="0"/>
              </a:rPr>
              <a:t>酸性</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4593"/>
                                        </p:tgtEl>
                                        <p:attrNameLst>
                                          <p:attrName>style.visibility</p:attrName>
                                        </p:attrNameLst>
                                      </p:cBhvr>
                                      <p:to>
                                        <p:strVal val="visible"/>
                                      </p:to>
                                    </p:set>
                                    <p:animEffect transition="in" filter="slide(fromBottom)">
                                      <p:cBhvr>
                                        <p:cTn id="7" dur="500"/>
                                        <p:tgtEl>
                                          <p:spTgt spid="53459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34592"/>
                                        </p:tgtEl>
                                        <p:attrNameLst>
                                          <p:attrName>style.visibility</p:attrName>
                                        </p:attrNameLst>
                                      </p:cBhvr>
                                      <p:to>
                                        <p:strVal val="visible"/>
                                      </p:to>
                                    </p:set>
                                    <p:animEffect transition="in" filter="slide(fromBottom)">
                                      <p:cBhvr>
                                        <p:cTn id="12" dur="500"/>
                                        <p:tgtEl>
                                          <p:spTgt spid="53459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34600"/>
                                        </p:tgtEl>
                                        <p:attrNameLst>
                                          <p:attrName>style.visibility</p:attrName>
                                        </p:attrNameLst>
                                      </p:cBhvr>
                                      <p:to>
                                        <p:strVal val="visible"/>
                                      </p:to>
                                    </p:set>
                                    <p:animEffect transition="in" filter="slide(fromBottom)">
                                      <p:cBhvr>
                                        <p:cTn id="17" dur="500"/>
                                        <p:tgtEl>
                                          <p:spTgt spid="53460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34603"/>
                                        </p:tgtEl>
                                        <p:attrNameLst>
                                          <p:attrName>style.visibility</p:attrName>
                                        </p:attrNameLst>
                                      </p:cBhvr>
                                      <p:to>
                                        <p:strVal val="visible"/>
                                      </p:to>
                                    </p:set>
                                    <p:animEffect transition="in" filter="slide(fromBottom)">
                                      <p:cBhvr>
                                        <p:cTn id="22" dur="500"/>
                                        <p:tgtEl>
                                          <p:spTgt spid="534603"/>
                                        </p:tgtEl>
                                      </p:cBhvr>
                                    </p:animEffect>
                                  </p:childTnLst>
                                </p:cTn>
                              </p:par>
                              <p:par>
                                <p:cTn id="23" presetID="12" presetClass="entr" presetSubtype="4" fill="hold" nodeType="withEffect">
                                  <p:stCondLst>
                                    <p:cond delay="0"/>
                                  </p:stCondLst>
                                  <p:childTnLst>
                                    <p:set>
                                      <p:cBhvr>
                                        <p:cTn id="24" dur="1" fill="hold">
                                          <p:stCondLst>
                                            <p:cond delay="0"/>
                                          </p:stCondLst>
                                        </p:cTn>
                                        <p:tgtEl>
                                          <p:spTgt spid="534596"/>
                                        </p:tgtEl>
                                        <p:attrNameLst>
                                          <p:attrName>style.visibility</p:attrName>
                                        </p:attrNameLst>
                                      </p:cBhvr>
                                      <p:to>
                                        <p:strVal val="visible"/>
                                      </p:to>
                                    </p:set>
                                    <p:animEffect transition="in" filter="slide(fromBottom)">
                                      <p:cBhvr>
                                        <p:cTn id="25" dur="500"/>
                                        <p:tgtEl>
                                          <p:spTgt spid="534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92" grpId="0"/>
      <p:bldP spid="534593" grpId="0"/>
      <p:bldP spid="53460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7663" name="Object 63"/>
          <p:cNvGraphicFramePr>
            <a:graphicFrameLocks noGrp="1" noChangeAspect="1"/>
          </p:cNvGraphicFramePr>
          <p:nvPr>
            <p:ph sz="half" idx="1"/>
          </p:nvPr>
        </p:nvGraphicFramePr>
        <p:xfrm>
          <a:off x="1403350" y="1196975"/>
          <a:ext cx="6046788" cy="1590675"/>
        </p:xfrm>
        <a:graphic>
          <a:graphicData uri="http://schemas.openxmlformats.org/presentationml/2006/ole">
            <mc:AlternateContent xmlns:mc="http://schemas.openxmlformats.org/markup-compatibility/2006">
              <mc:Choice xmlns:v="urn:schemas-microsoft-com:vml" Requires="v">
                <p:oleObj spid="_x0000_s67706" name="CS ChemDraw Drawing" r:id="rId3" imgW="5613400" imgH="1485900" progId="ChemDraw.Document.6.0">
                  <p:embed/>
                </p:oleObj>
              </mc:Choice>
              <mc:Fallback>
                <p:oleObj name="CS ChemDraw Drawing" r:id="rId3" imgW="5613400" imgH="1485900" progId="ChemDraw.Document.6.0">
                  <p:embed/>
                  <p:pic>
                    <p:nvPicPr>
                      <p:cNvPr id="0" name="Object 6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196975"/>
                        <a:ext cx="6046788" cy="15906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7666" name="Object 66"/>
          <p:cNvGraphicFramePr>
            <a:graphicFrameLocks noGrp="1" noChangeAspect="1"/>
          </p:cNvGraphicFramePr>
          <p:nvPr>
            <p:ph sz="half" idx="2"/>
          </p:nvPr>
        </p:nvGraphicFramePr>
        <p:xfrm>
          <a:off x="1403350" y="4149725"/>
          <a:ext cx="6337300" cy="1803400"/>
        </p:xfrm>
        <a:graphic>
          <a:graphicData uri="http://schemas.openxmlformats.org/presentationml/2006/ole">
            <mc:AlternateContent xmlns:mc="http://schemas.openxmlformats.org/markup-compatibility/2006">
              <mc:Choice xmlns:v="urn:schemas-microsoft-com:vml" Requires="v">
                <p:oleObj spid="_x0000_s67707" name="CS ChemDraw Drawing" r:id="rId5" imgW="6019800" imgH="1727200" progId="ChemDraw.Document.6.0">
                  <p:embed/>
                </p:oleObj>
              </mc:Choice>
              <mc:Fallback>
                <p:oleObj name="CS ChemDraw Drawing" r:id="rId5" imgW="6019800" imgH="1727200" progId="ChemDraw.Document.6.0">
                  <p:embed/>
                  <p:pic>
                    <p:nvPicPr>
                      <p:cNvPr id="0" name="Object 6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149725"/>
                        <a:ext cx="6337300" cy="18034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B9E4696E-DC5D-4719-9429-75701AAFCB89}" type="datetime11">
              <a:rPr lang="zh-CN" altLang="en-US" smtClean="0"/>
              <a:t>17:48:44</a:t>
            </a:fld>
            <a:endParaRPr lang="en-US" altLang="zh-CN"/>
          </a:p>
        </p:txBody>
      </p:sp>
      <p:sp>
        <p:nvSpPr>
          <p:cNvPr id="8" name="灯片编号占位符 6"/>
          <p:cNvSpPr>
            <a:spLocks noGrp="1"/>
          </p:cNvSpPr>
          <p:nvPr>
            <p:ph type="sldNum" sz="quarter" idx="12"/>
          </p:nvPr>
        </p:nvSpPr>
        <p:spPr/>
        <p:txBody>
          <a:bodyPr/>
          <a:lstStyle/>
          <a:p>
            <a:pPr>
              <a:defRPr/>
            </a:pPr>
            <a:fld id="{7884065C-EE4D-4041-8564-C7AA90253B5D}" type="slidenum">
              <a:rPr lang="en-US" altLang="zh-CN"/>
              <a:t>78</a:t>
            </a:fld>
            <a:endParaRPr lang="en-US" altLang="zh-CN"/>
          </a:p>
        </p:txBody>
      </p:sp>
      <p:sp>
        <p:nvSpPr>
          <p:cNvPr id="537661" name="Rectangle 61"/>
          <p:cNvSpPr>
            <a:spLocks noChangeArrowheads="1"/>
          </p:cNvSpPr>
          <p:nvPr/>
        </p:nvSpPr>
        <p:spPr bwMode="auto">
          <a:xfrm>
            <a:off x="611188" y="404813"/>
            <a:ext cx="441801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1</a:t>
            </a:r>
            <a:r>
              <a:rPr kumimoji="0" lang="zh-CN" altLang="en-US" sz="2400">
                <a:latin typeface="Arial" panose="020B0604020202020204" pitchFamily="34" charset="0"/>
                <a:ea typeface="楷体" panose="02010609060101010101" pitchFamily="49" charset="-122"/>
                <a:cs typeface="Arial" panose="020B0604020202020204" pitchFamily="34" charset="0"/>
              </a:rPr>
              <a:t>、乙酰乙酸乙酯的结构和性质</a:t>
            </a:r>
          </a:p>
        </p:txBody>
      </p:sp>
      <p:sp>
        <p:nvSpPr>
          <p:cNvPr id="537665" name="Rectangle 65"/>
          <p:cNvSpPr>
            <a:spLocks noChangeArrowheads="1"/>
          </p:cNvSpPr>
          <p:nvPr/>
        </p:nvSpPr>
        <p:spPr bwMode="auto">
          <a:xfrm>
            <a:off x="684213" y="3284538"/>
            <a:ext cx="64135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a:latin typeface="Times New Roman" panose="02020603050405020304" pitchFamily="18" charset="0"/>
                <a:ea typeface="楷体" panose="02010609060101010101" pitchFamily="49" charset="-122"/>
                <a:cs typeface="Arial" panose="020B0604020202020204" pitchFamily="34" charset="0"/>
              </a:rPr>
              <a:t>以上性质说明乙酰乙酸乙酯具有互变异构现象</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7661"/>
                                        </p:tgtEl>
                                        <p:attrNameLst>
                                          <p:attrName>style.visibility</p:attrName>
                                        </p:attrNameLst>
                                      </p:cBhvr>
                                      <p:to>
                                        <p:strVal val="visible"/>
                                      </p:to>
                                    </p:set>
                                    <p:animEffect transition="in" filter="slide(fromBottom)">
                                      <p:cBhvr>
                                        <p:cTn id="7" dur="500"/>
                                        <p:tgtEl>
                                          <p:spTgt spid="537661"/>
                                        </p:tgtEl>
                                      </p:cBhvr>
                                    </p:animEffect>
                                  </p:childTnLst>
                                </p:cTn>
                              </p:par>
                              <p:par>
                                <p:cTn id="8" presetID="12" presetClass="entr" presetSubtype="4" fill="hold" nodeType="withEffect">
                                  <p:stCondLst>
                                    <p:cond delay="0"/>
                                  </p:stCondLst>
                                  <p:childTnLst>
                                    <p:set>
                                      <p:cBhvr>
                                        <p:cTn id="9" dur="1" fill="hold">
                                          <p:stCondLst>
                                            <p:cond delay="0"/>
                                          </p:stCondLst>
                                        </p:cTn>
                                        <p:tgtEl>
                                          <p:spTgt spid="537663"/>
                                        </p:tgtEl>
                                        <p:attrNameLst>
                                          <p:attrName>style.visibility</p:attrName>
                                        </p:attrNameLst>
                                      </p:cBhvr>
                                      <p:to>
                                        <p:strVal val="visible"/>
                                      </p:to>
                                    </p:set>
                                    <p:animEffect transition="in" filter="slide(fromBottom)">
                                      <p:cBhvr>
                                        <p:cTn id="10" dur="500"/>
                                        <p:tgtEl>
                                          <p:spTgt spid="537663"/>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537665"/>
                                        </p:tgtEl>
                                        <p:attrNameLst>
                                          <p:attrName>style.visibility</p:attrName>
                                        </p:attrNameLst>
                                      </p:cBhvr>
                                      <p:to>
                                        <p:strVal val="visible"/>
                                      </p:to>
                                    </p:set>
                                    <p:animEffect transition="in" filter="slide(fromBottom)">
                                      <p:cBhvr>
                                        <p:cTn id="15" dur="500"/>
                                        <p:tgtEl>
                                          <p:spTgt spid="537665"/>
                                        </p:tgtEl>
                                      </p:cBhvr>
                                    </p:animEffect>
                                  </p:childTnLst>
                                </p:cTn>
                              </p:par>
                              <p:par>
                                <p:cTn id="16" presetID="12" presetClass="entr" presetSubtype="4" fill="hold" nodeType="withEffect">
                                  <p:stCondLst>
                                    <p:cond delay="0"/>
                                  </p:stCondLst>
                                  <p:childTnLst>
                                    <p:set>
                                      <p:cBhvr>
                                        <p:cTn id="17" dur="1" fill="hold">
                                          <p:stCondLst>
                                            <p:cond delay="0"/>
                                          </p:stCondLst>
                                        </p:cTn>
                                        <p:tgtEl>
                                          <p:spTgt spid="537666"/>
                                        </p:tgtEl>
                                        <p:attrNameLst>
                                          <p:attrName>style.visibility</p:attrName>
                                        </p:attrNameLst>
                                      </p:cBhvr>
                                      <p:to>
                                        <p:strVal val="visible"/>
                                      </p:to>
                                    </p:set>
                                    <p:animEffect transition="in" filter="slide(fromBottom)">
                                      <p:cBhvr>
                                        <p:cTn id="18" dur="500"/>
                                        <p:tgtEl>
                                          <p:spTgt spid="537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61" grpId="0"/>
      <p:bldP spid="53766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9744" name="Object 96"/>
          <p:cNvGraphicFramePr>
            <a:graphicFrameLocks noGrp="1" noChangeAspect="1"/>
          </p:cNvGraphicFramePr>
          <p:nvPr>
            <p:ph sz="half" idx="1"/>
          </p:nvPr>
        </p:nvGraphicFramePr>
        <p:xfrm>
          <a:off x="1806873" y="5445224"/>
          <a:ext cx="5530254" cy="960262"/>
        </p:xfrm>
        <a:graphic>
          <a:graphicData uri="http://schemas.openxmlformats.org/presentationml/2006/ole">
            <mc:AlternateContent xmlns:mc="http://schemas.openxmlformats.org/markup-compatibility/2006">
              <mc:Choice xmlns:v="urn:schemas-microsoft-com:vml" Requires="v">
                <p:oleObj spid="_x0000_s68731" name="CS ChemDraw Drawing" r:id="rId3" imgW="4368800" imgH="762000" progId="ChemDraw.Document.6.0">
                  <p:embed/>
                </p:oleObj>
              </mc:Choice>
              <mc:Fallback>
                <p:oleObj name="CS ChemDraw Drawing" r:id="rId3" imgW="4368800" imgH="762000" progId="ChemDraw.Document.6.0">
                  <p:embed/>
                  <p:pic>
                    <p:nvPicPr>
                      <p:cNvPr id="0" name="Object 9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873" y="5445224"/>
                        <a:ext cx="5530254" cy="960262"/>
                      </a:xfrm>
                      <a:prstGeom prst="rect">
                        <a:avLst/>
                      </a:prstGeom>
                      <a:noFill/>
                      <a:ln>
                        <a:noFill/>
                      </a:ln>
                      <a:effectLst/>
                    </p:spPr>
                  </p:pic>
                </p:oleObj>
              </mc:Fallback>
            </mc:AlternateContent>
          </a:graphicData>
        </a:graphic>
      </p:graphicFrame>
      <p:graphicFrame>
        <p:nvGraphicFramePr>
          <p:cNvPr id="539740" name="Object 92"/>
          <p:cNvGraphicFramePr>
            <a:graphicFrameLocks noGrp="1" noChangeAspect="1"/>
          </p:cNvGraphicFramePr>
          <p:nvPr>
            <p:ph sz="quarter" idx="2"/>
          </p:nvPr>
        </p:nvGraphicFramePr>
        <p:xfrm>
          <a:off x="1258888" y="1268413"/>
          <a:ext cx="6480175" cy="3390900"/>
        </p:xfrm>
        <a:graphic>
          <a:graphicData uri="http://schemas.openxmlformats.org/presentationml/2006/ole">
            <mc:AlternateContent xmlns:mc="http://schemas.openxmlformats.org/markup-compatibility/2006">
              <mc:Choice xmlns:v="urn:schemas-microsoft-com:vml" Requires="v">
                <p:oleObj spid="_x0000_s68732" name="CS ChemDraw Drawing" r:id="rId5" imgW="8483600" imgH="4445000" progId="ChemDraw.Document.6.0">
                  <p:embed/>
                </p:oleObj>
              </mc:Choice>
              <mc:Fallback>
                <p:oleObj name="CS ChemDraw Drawing" r:id="rId5" imgW="8483600" imgH="4445000" progId="ChemDraw.Document.6.0">
                  <p:embed/>
                  <p:pic>
                    <p:nvPicPr>
                      <p:cNvPr id="0" name="Object 9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268413"/>
                        <a:ext cx="6480175" cy="33909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FA035A1C-BBA4-4C79-9032-265A2287FD71}" type="datetime11">
              <a:rPr lang="zh-CN" altLang="en-US" smtClean="0"/>
              <a:t>17:48:44</a:t>
            </a:fld>
            <a:endParaRPr lang="en-US" altLang="zh-CN"/>
          </a:p>
        </p:txBody>
      </p:sp>
      <p:sp>
        <p:nvSpPr>
          <p:cNvPr id="9" name="灯片编号占位符 7"/>
          <p:cNvSpPr>
            <a:spLocks noGrp="1"/>
          </p:cNvSpPr>
          <p:nvPr>
            <p:ph type="sldNum" sz="quarter" idx="12"/>
          </p:nvPr>
        </p:nvSpPr>
        <p:spPr/>
        <p:txBody>
          <a:bodyPr/>
          <a:lstStyle/>
          <a:p>
            <a:pPr>
              <a:defRPr/>
            </a:pPr>
            <a:fld id="{77859280-1444-4CCE-8037-E05FEF89DA49}" type="slidenum">
              <a:rPr lang="en-US" altLang="zh-CN"/>
              <a:t>79</a:t>
            </a:fld>
            <a:endParaRPr lang="en-US" altLang="zh-CN"/>
          </a:p>
        </p:txBody>
      </p:sp>
      <p:sp>
        <p:nvSpPr>
          <p:cNvPr id="539702" name="Rectangle 54"/>
          <p:cNvSpPr>
            <a:spLocks noChangeArrowheads="1"/>
          </p:cNvSpPr>
          <p:nvPr/>
        </p:nvSpPr>
        <p:spPr bwMode="auto">
          <a:xfrm>
            <a:off x="468313" y="4868863"/>
            <a:ext cx="809942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v"/>
            </a:pPr>
            <a:r>
              <a:rPr kumimoji="0" lang="zh-CN" altLang="en-US" sz="2400">
                <a:latin typeface="楷体" panose="02010609060101010101" pitchFamily="49" charset="-122"/>
                <a:ea typeface="楷体" panose="02010609060101010101" pitchFamily="49" charset="-122"/>
              </a:rPr>
              <a:t>酰胺型</a:t>
            </a:r>
            <a:r>
              <a:rPr kumimoji="0" lang="en-US" altLang="zh-CN" sz="2400">
                <a:latin typeface="楷体" panose="02010609060101010101" pitchFamily="49" charset="-122"/>
                <a:ea typeface="楷体" panose="02010609060101010101" pitchFamily="49" charset="-122"/>
              </a:rPr>
              <a:t>-</a:t>
            </a:r>
            <a:r>
              <a:rPr kumimoji="0" lang="zh-CN" altLang="en-US" sz="2400">
                <a:latin typeface="楷体" panose="02010609060101010101" pitchFamily="49" charset="-122"/>
                <a:ea typeface="楷体" panose="02010609060101010101" pitchFamily="49" charset="-122"/>
              </a:rPr>
              <a:t>亚胺醇型、</a:t>
            </a:r>
            <a:r>
              <a:rPr kumimoji="0" lang="zh-CN" altLang="en-US" sz="2400">
                <a:latin typeface="Arial" panose="020B0604020202020204" pitchFamily="34" charset="0"/>
                <a:ea typeface="楷体" panose="02010609060101010101" pitchFamily="49" charset="-122"/>
                <a:cs typeface="Arial" panose="020B0604020202020204" pitchFamily="34" charset="0"/>
              </a:rPr>
              <a:t>硝基式</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酸式</a:t>
            </a:r>
            <a:r>
              <a:rPr kumimoji="0" lang="zh-CN" altLang="en-US" sz="2400">
                <a:latin typeface="楷体" panose="02010609060101010101" pitchFamily="49" charset="-122"/>
                <a:ea typeface="楷体" panose="02010609060101010101" pitchFamily="49" charset="-122"/>
              </a:rPr>
              <a:t>互变</a:t>
            </a:r>
          </a:p>
        </p:txBody>
      </p:sp>
      <p:sp>
        <p:nvSpPr>
          <p:cNvPr id="539739" name="Rectangle 91"/>
          <p:cNvSpPr>
            <a:spLocks noChangeArrowheads="1"/>
          </p:cNvSpPr>
          <p:nvPr/>
        </p:nvSpPr>
        <p:spPr bwMode="auto">
          <a:xfrm>
            <a:off x="468313" y="260350"/>
            <a:ext cx="257333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(1)</a:t>
            </a:r>
            <a:r>
              <a:rPr kumimoji="0" lang="en-US" altLang="zh-CN" sz="2400">
                <a:latin typeface="Times New Roman" panose="02020603050405020304" pitchFamily="18" charset="0"/>
                <a:ea typeface="楷体" panose="02010609060101010101" pitchFamily="49" charset="-122"/>
                <a:cs typeface="Arial" panose="020B0604020202020204" pitchFamily="34" charset="0"/>
              </a:rPr>
              <a:t> </a:t>
            </a:r>
            <a:r>
              <a:rPr kumimoji="0" lang="zh-CN" altLang="en-US" sz="2400">
                <a:latin typeface="Times New Roman" panose="02020603050405020304" pitchFamily="18" charset="0"/>
                <a:ea typeface="楷体" panose="02010609060101010101" pitchFamily="49" charset="-122"/>
                <a:cs typeface="Arial" panose="020B0604020202020204" pitchFamily="34" charset="0"/>
              </a:rPr>
              <a:t>互变异构现象</a:t>
            </a:r>
          </a:p>
        </p:txBody>
      </p:sp>
      <p:sp>
        <p:nvSpPr>
          <p:cNvPr id="539743" name="Rectangle 95"/>
          <p:cNvSpPr>
            <a:spLocks noChangeArrowheads="1"/>
          </p:cNvSpPr>
          <p:nvPr/>
        </p:nvSpPr>
        <p:spPr bwMode="auto">
          <a:xfrm>
            <a:off x="468313" y="765175"/>
            <a:ext cx="2808287" cy="42068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v"/>
            </a:pPr>
            <a:r>
              <a:rPr kumimoji="0" lang="en-US" altLang="zh-CN" sz="2400">
                <a:latin typeface="Arial" panose="020B0604020202020204" pitchFamily="34" charset="0"/>
                <a:ea typeface="楷体" panose="02010609060101010101" pitchFamily="49" charset="-122"/>
                <a:cs typeface="Arial" panose="020B0604020202020204" pitchFamily="34" charset="0"/>
              </a:rPr>
              <a:t> </a:t>
            </a:r>
            <a:r>
              <a:rPr kumimoji="0" lang="zh-CN" altLang="en-US" sz="2400">
                <a:latin typeface="Arial" panose="020B0604020202020204" pitchFamily="34" charset="0"/>
                <a:ea typeface="楷体" panose="02010609060101010101" pitchFamily="49" charset="-122"/>
                <a:cs typeface="Arial" panose="020B0604020202020204" pitchFamily="34" charset="0"/>
              </a:rPr>
              <a:t>酮式</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烯醇式互变</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9739"/>
                                        </p:tgtEl>
                                        <p:attrNameLst>
                                          <p:attrName>style.visibility</p:attrName>
                                        </p:attrNameLst>
                                      </p:cBhvr>
                                      <p:to>
                                        <p:strVal val="visible"/>
                                      </p:to>
                                    </p:set>
                                    <p:animEffect transition="in" filter="slide(fromBottom)">
                                      <p:cBhvr>
                                        <p:cTn id="7" dur="500"/>
                                        <p:tgtEl>
                                          <p:spTgt spid="53973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39743"/>
                                        </p:tgtEl>
                                        <p:attrNameLst>
                                          <p:attrName>style.visibility</p:attrName>
                                        </p:attrNameLst>
                                      </p:cBhvr>
                                      <p:to>
                                        <p:strVal val="visible"/>
                                      </p:to>
                                    </p:set>
                                    <p:animEffect transition="in" filter="slide(fromBottom)">
                                      <p:cBhvr>
                                        <p:cTn id="12" dur="500"/>
                                        <p:tgtEl>
                                          <p:spTgt spid="539743"/>
                                        </p:tgtEl>
                                      </p:cBhvr>
                                    </p:animEffect>
                                  </p:childTnLst>
                                </p:cTn>
                              </p:par>
                              <p:par>
                                <p:cTn id="13" presetID="12" presetClass="entr" presetSubtype="4" fill="hold" nodeType="withEffect">
                                  <p:stCondLst>
                                    <p:cond delay="0"/>
                                  </p:stCondLst>
                                  <p:childTnLst>
                                    <p:set>
                                      <p:cBhvr>
                                        <p:cTn id="14" dur="1" fill="hold">
                                          <p:stCondLst>
                                            <p:cond delay="0"/>
                                          </p:stCondLst>
                                        </p:cTn>
                                        <p:tgtEl>
                                          <p:spTgt spid="539740"/>
                                        </p:tgtEl>
                                        <p:attrNameLst>
                                          <p:attrName>style.visibility</p:attrName>
                                        </p:attrNameLst>
                                      </p:cBhvr>
                                      <p:to>
                                        <p:strVal val="visible"/>
                                      </p:to>
                                    </p:set>
                                    <p:animEffect transition="in" filter="slide(fromBottom)">
                                      <p:cBhvr>
                                        <p:cTn id="15" dur="500"/>
                                        <p:tgtEl>
                                          <p:spTgt spid="539740"/>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539702"/>
                                        </p:tgtEl>
                                        <p:attrNameLst>
                                          <p:attrName>style.visibility</p:attrName>
                                        </p:attrNameLst>
                                      </p:cBhvr>
                                      <p:to>
                                        <p:strVal val="visible"/>
                                      </p:to>
                                    </p:set>
                                    <p:animEffect transition="in" filter="slide(fromBottom)">
                                      <p:cBhvr>
                                        <p:cTn id="20" dur="500"/>
                                        <p:tgtEl>
                                          <p:spTgt spid="539702"/>
                                        </p:tgtEl>
                                      </p:cBhvr>
                                    </p:animEffect>
                                  </p:childTnLst>
                                </p:cTn>
                              </p:par>
                              <p:par>
                                <p:cTn id="21" presetID="12" presetClass="entr" presetSubtype="4" fill="hold" nodeType="withEffect">
                                  <p:stCondLst>
                                    <p:cond delay="0"/>
                                  </p:stCondLst>
                                  <p:childTnLst>
                                    <p:set>
                                      <p:cBhvr>
                                        <p:cTn id="22" dur="1" fill="hold">
                                          <p:stCondLst>
                                            <p:cond delay="0"/>
                                          </p:stCondLst>
                                        </p:cTn>
                                        <p:tgtEl>
                                          <p:spTgt spid="539744"/>
                                        </p:tgtEl>
                                        <p:attrNameLst>
                                          <p:attrName>style.visibility</p:attrName>
                                        </p:attrNameLst>
                                      </p:cBhvr>
                                      <p:to>
                                        <p:strVal val="visible"/>
                                      </p:to>
                                    </p:set>
                                    <p:animEffect transition="in" filter="slide(fromBottom)">
                                      <p:cBhvr>
                                        <p:cTn id="23" dur="500"/>
                                        <p:tgtEl>
                                          <p:spTgt spid="539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702" grpId="0"/>
      <p:bldP spid="539739" grpId="0"/>
      <p:bldP spid="5397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a:defRPr/>
            </a:pPr>
            <a:fld id="{C585DE08-AE0B-4B9B-8FF0-031231C9C9EF}" type="datetime11">
              <a:rPr lang="zh-CN" altLang="en-US" smtClean="0"/>
              <a:t>17:48:43</a:t>
            </a:fld>
            <a:endParaRPr lang="en-US" altLang="zh-CN"/>
          </a:p>
        </p:txBody>
      </p:sp>
      <p:sp>
        <p:nvSpPr>
          <p:cNvPr id="6" name="灯片编号占位符 3"/>
          <p:cNvSpPr>
            <a:spLocks noGrp="1"/>
          </p:cNvSpPr>
          <p:nvPr>
            <p:ph type="sldNum" sz="quarter" idx="12"/>
          </p:nvPr>
        </p:nvSpPr>
        <p:spPr/>
        <p:txBody>
          <a:bodyPr/>
          <a:lstStyle/>
          <a:p>
            <a:pPr>
              <a:defRPr/>
            </a:pPr>
            <a:fld id="{6BD1B7B2-3A27-482E-8D87-0D48D9A45470}" type="slidenum">
              <a:rPr lang="en-US" altLang="zh-CN"/>
              <a:t>8</a:t>
            </a:fld>
            <a:endParaRPr lang="en-US" altLang="zh-CN"/>
          </a:p>
        </p:txBody>
      </p:sp>
      <p:graphicFrame>
        <p:nvGraphicFramePr>
          <p:cNvPr id="372754" name="Object 18"/>
          <p:cNvGraphicFramePr>
            <a:graphicFrameLocks noChangeAspect="1"/>
          </p:cNvGraphicFramePr>
          <p:nvPr/>
        </p:nvGraphicFramePr>
        <p:xfrm>
          <a:off x="1638300" y="1152525"/>
          <a:ext cx="5578475" cy="1830388"/>
        </p:xfrm>
        <a:graphic>
          <a:graphicData uri="http://schemas.openxmlformats.org/presentationml/2006/ole">
            <mc:AlternateContent xmlns:mc="http://schemas.openxmlformats.org/markup-compatibility/2006">
              <mc:Choice xmlns:v="urn:schemas-microsoft-com:vml" Requires="v">
                <p:oleObj spid="_x0000_s14456" name="CS ChemDraw Drawing" r:id="rId3" imgW="3816350" imgH="1254760" progId="ChemDraw.Document.6.0">
                  <p:embed/>
                </p:oleObj>
              </mc:Choice>
              <mc:Fallback>
                <p:oleObj name="CS ChemDraw Drawing" r:id="rId3" imgW="3816350" imgH="1254760" progId="ChemDraw.Document.6.0">
                  <p:embed/>
                  <p:pic>
                    <p:nvPicPr>
                      <p:cNvPr id="0" name="Object 18"/>
                      <p:cNvPicPr>
                        <a:picLocks noChangeAspect="1" noChangeArrowheads="1"/>
                      </p:cNvPicPr>
                      <p:nvPr/>
                    </p:nvPicPr>
                    <p:blipFill>
                      <a:blip r:embed="rId4"/>
                      <a:srcRect/>
                      <a:stretch>
                        <a:fillRect/>
                      </a:stretch>
                    </p:blipFill>
                    <p:spPr bwMode="auto">
                      <a:xfrm>
                        <a:off x="1638300" y="1152525"/>
                        <a:ext cx="5578475" cy="183038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2756" name="Object 20"/>
          <p:cNvGraphicFramePr>
            <a:graphicFrameLocks noChangeAspect="1"/>
          </p:cNvGraphicFramePr>
          <p:nvPr/>
        </p:nvGraphicFramePr>
        <p:xfrm>
          <a:off x="1547837" y="3632299"/>
          <a:ext cx="5832475" cy="1812925"/>
        </p:xfrm>
        <a:graphic>
          <a:graphicData uri="http://schemas.openxmlformats.org/presentationml/2006/ole">
            <mc:AlternateContent xmlns:mc="http://schemas.openxmlformats.org/markup-compatibility/2006">
              <mc:Choice xmlns:v="urn:schemas-microsoft-com:vml" Requires="v">
                <p:oleObj spid="_x0000_s14457" name="CS ChemDraw Drawing" r:id="rId5" imgW="6146800" imgH="1917700" progId="ChemDraw.Document.6.0">
                  <p:embed/>
                </p:oleObj>
              </mc:Choice>
              <mc:Fallback>
                <p:oleObj name="CS ChemDraw Drawing" r:id="rId5" imgW="6146800" imgH="1917700" progId="ChemDraw.Document.6.0">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37" y="3632299"/>
                        <a:ext cx="5832475" cy="18129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72754"/>
                                        </p:tgtEl>
                                        <p:attrNameLst>
                                          <p:attrName>style.visibility</p:attrName>
                                        </p:attrNameLst>
                                      </p:cBhvr>
                                      <p:to>
                                        <p:strVal val="visible"/>
                                      </p:to>
                                    </p:set>
                                    <p:animEffect transition="in" filter="slide(fromBottom)">
                                      <p:cBhvr>
                                        <p:cTn id="7" dur="500"/>
                                        <p:tgtEl>
                                          <p:spTgt spid="37275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72756"/>
                                        </p:tgtEl>
                                        <p:attrNameLst>
                                          <p:attrName>style.visibility</p:attrName>
                                        </p:attrNameLst>
                                      </p:cBhvr>
                                      <p:to>
                                        <p:strVal val="visible"/>
                                      </p:to>
                                    </p:set>
                                    <p:animEffect transition="in" filter="slide(fromBottom)">
                                      <p:cBhvr>
                                        <p:cTn id="12" dur="500"/>
                                        <p:tgtEl>
                                          <p:spTgt spid="372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0688" name="Object 16"/>
          <p:cNvGraphicFramePr>
            <a:graphicFrameLocks noGrp="1" noChangeAspect="1"/>
          </p:cNvGraphicFramePr>
          <p:nvPr>
            <p:ph sz="half" idx="1"/>
          </p:nvPr>
        </p:nvGraphicFramePr>
        <p:xfrm>
          <a:off x="1246541" y="3576569"/>
          <a:ext cx="6650918" cy="704280"/>
        </p:xfrm>
        <a:graphic>
          <a:graphicData uri="http://schemas.openxmlformats.org/presentationml/2006/ole">
            <mc:AlternateContent xmlns:mc="http://schemas.openxmlformats.org/markup-compatibility/2006">
              <mc:Choice xmlns:v="urn:schemas-microsoft-com:vml" Requires="v">
                <p:oleObj spid="_x0000_s69756" name="CS ChemDraw Drawing" r:id="rId3" imgW="7988300" imgH="863600" progId="ChemDraw.Document.6.0">
                  <p:embed/>
                </p:oleObj>
              </mc:Choice>
              <mc:Fallback>
                <p:oleObj name="CS ChemDraw Drawing" r:id="rId3" imgW="7988300" imgH="863600" progId="ChemDraw.Document.6.0">
                  <p:embed/>
                  <p:pic>
                    <p:nvPicPr>
                      <p:cNvPr id="0" name="Object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6541" y="3576569"/>
                        <a:ext cx="6650918" cy="704280"/>
                      </a:xfrm>
                      <a:prstGeom prst="rect">
                        <a:avLst/>
                      </a:prstGeom>
                      <a:noFill/>
                      <a:ln>
                        <a:noFill/>
                      </a:ln>
                    </p:spPr>
                  </p:pic>
                </p:oleObj>
              </mc:Fallback>
            </mc:AlternateContent>
          </a:graphicData>
        </a:graphic>
      </p:graphicFrame>
      <p:graphicFrame>
        <p:nvGraphicFramePr>
          <p:cNvPr id="540684" name="Object 12"/>
          <p:cNvGraphicFramePr>
            <a:graphicFrameLocks noGrp="1" noChangeAspect="1"/>
          </p:cNvGraphicFramePr>
          <p:nvPr>
            <p:ph sz="half" idx="2"/>
          </p:nvPr>
        </p:nvGraphicFramePr>
        <p:xfrm>
          <a:off x="1258888" y="5589588"/>
          <a:ext cx="6913562" cy="841375"/>
        </p:xfrm>
        <a:graphic>
          <a:graphicData uri="http://schemas.openxmlformats.org/presentationml/2006/ole">
            <mc:AlternateContent xmlns:mc="http://schemas.openxmlformats.org/markup-compatibility/2006">
              <mc:Choice xmlns:v="urn:schemas-microsoft-com:vml" Requires="v">
                <p:oleObj spid="_x0000_s69757" name="CS ChemDraw Drawing" r:id="rId5" imgW="7226300" imgH="889000" progId="ChemDraw.Document.6.0">
                  <p:embed/>
                </p:oleObj>
              </mc:Choice>
              <mc:Fallback>
                <p:oleObj name="CS ChemDraw Drawing" r:id="rId5" imgW="7226300" imgH="889000" progId="ChemDraw.Document.6.0">
                  <p:embed/>
                  <p:pic>
                    <p:nvPicPr>
                      <p:cNvPr id="0" name="Object 1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5589588"/>
                        <a:ext cx="6913562" cy="8413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E1EE1A34-2EED-408A-A6A1-50BB1A1FD31C}" type="datetime11">
              <a:rPr lang="zh-CN" altLang="en-US" smtClean="0"/>
              <a:t>17:48:44</a:t>
            </a:fld>
            <a:endParaRPr lang="en-US" altLang="zh-CN"/>
          </a:p>
        </p:txBody>
      </p:sp>
      <p:sp>
        <p:nvSpPr>
          <p:cNvPr id="10" name="灯片编号占位符 6"/>
          <p:cNvSpPr>
            <a:spLocks noGrp="1"/>
          </p:cNvSpPr>
          <p:nvPr>
            <p:ph type="sldNum" sz="quarter" idx="12"/>
          </p:nvPr>
        </p:nvSpPr>
        <p:spPr/>
        <p:txBody>
          <a:bodyPr/>
          <a:lstStyle/>
          <a:p>
            <a:pPr>
              <a:defRPr/>
            </a:pPr>
            <a:fld id="{A0611FCD-23B8-42E9-A164-C71B069A9B10}" type="slidenum">
              <a:rPr lang="en-US" altLang="zh-CN"/>
              <a:t>80</a:t>
            </a:fld>
            <a:endParaRPr lang="en-US" altLang="zh-CN"/>
          </a:p>
        </p:txBody>
      </p:sp>
      <p:sp>
        <p:nvSpPr>
          <p:cNvPr id="540678" name="Rectangle 6"/>
          <p:cNvSpPr>
            <a:spLocks noChangeArrowheads="1"/>
          </p:cNvSpPr>
          <p:nvPr/>
        </p:nvSpPr>
        <p:spPr bwMode="auto">
          <a:xfrm>
            <a:off x="684213" y="692150"/>
            <a:ext cx="446405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(2) </a:t>
            </a:r>
            <a:r>
              <a:rPr kumimoji="0" lang="zh-CN" altLang="en-US" sz="2400">
                <a:latin typeface="Arial" panose="020B0604020202020204" pitchFamily="34" charset="0"/>
                <a:ea typeface="楷体" panose="02010609060101010101" pitchFamily="49" charset="-122"/>
                <a:cs typeface="Arial" panose="020B0604020202020204" pitchFamily="34" charset="0"/>
              </a:rPr>
              <a:t>乙酰乙酸乙酯的分解</a:t>
            </a:r>
          </a:p>
        </p:txBody>
      </p:sp>
      <p:sp>
        <p:nvSpPr>
          <p:cNvPr id="540679" name="Rectangle 7"/>
          <p:cNvSpPr>
            <a:spLocks noRot="1" noChangeArrowheads="1"/>
          </p:cNvSpPr>
          <p:nvPr/>
        </p:nvSpPr>
        <p:spPr bwMode="auto">
          <a:xfrm>
            <a:off x="539750" y="1268413"/>
            <a:ext cx="82296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Char char="v"/>
            </a:pPr>
            <a:r>
              <a:rPr kumimoji="0" lang="zh-CN" altLang="en-US" sz="2400">
                <a:latin typeface="Arial" panose="020B0604020202020204" pitchFamily="34" charset="0"/>
                <a:ea typeface="楷体" panose="02010609060101010101" pitchFamily="49" charset="-122"/>
                <a:cs typeface="Arial" panose="020B0604020202020204" pitchFamily="34" charset="0"/>
              </a:rPr>
              <a:t>乙酰乙酸乙酯分子中亚甲基上的电子密度较低，因此，其两侧的</a:t>
            </a:r>
            <a:r>
              <a:rPr kumimoji="0" lang="en-US" altLang="zh-CN" sz="2400">
                <a:latin typeface="Arial" panose="020B0604020202020204" pitchFamily="34" charset="0"/>
                <a:ea typeface="楷体" panose="02010609060101010101" pitchFamily="49" charset="-122"/>
                <a:cs typeface="Arial" panose="020B0604020202020204" pitchFamily="34" charset="0"/>
              </a:rPr>
              <a:t>C-C</a:t>
            </a:r>
            <a:r>
              <a:rPr kumimoji="0" lang="zh-CN" altLang="en-US" sz="2400">
                <a:latin typeface="Arial" panose="020B0604020202020204" pitchFamily="34" charset="0"/>
                <a:ea typeface="楷体" panose="02010609060101010101" pitchFamily="49" charset="-122"/>
                <a:cs typeface="Arial" panose="020B0604020202020204" pitchFamily="34" charset="0"/>
              </a:rPr>
              <a:t>键均易发生断裂。不同的条件可发生不同形式的分解。</a:t>
            </a:r>
          </a:p>
        </p:txBody>
      </p:sp>
      <p:sp>
        <p:nvSpPr>
          <p:cNvPr id="540680" name="Rectangle 8"/>
          <p:cNvSpPr>
            <a:spLocks noChangeArrowheads="1"/>
          </p:cNvSpPr>
          <p:nvPr/>
        </p:nvSpPr>
        <p:spPr bwMode="auto">
          <a:xfrm>
            <a:off x="611188" y="2565400"/>
            <a:ext cx="82296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Char char="v"/>
            </a:pPr>
            <a:r>
              <a:rPr kumimoji="0" lang="zh-CN" altLang="en-US" sz="2400">
                <a:latin typeface="Times New Roman" panose="02020603050405020304" pitchFamily="18" charset="0"/>
                <a:ea typeface="楷体" panose="02010609060101010101" pitchFamily="49" charset="-122"/>
                <a:cs typeface="Arial" panose="020B0604020202020204" pitchFamily="34" charset="0"/>
              </a:rPr>
              <a:t>成酮分解：在稀碱的催化下加热，亚甲基与酯基断裂脱羧，形成酮式化合物。</a:t>
            </a:r>
          </a:p>
        </p:txBody>
      </p:sp>
      <p:sp>
        <p:nvSpPr>
          <p:cNvPr id="540681" name="Rectangle 9"/>
          <p:cNvSpPr>
            <a:spLocks noChangeArrowheads="1"/>
          </p:cNvSpPr>
          <p:nvPr/>
        </p:nvSpPr>
        <p:spPr bwMode="auto">
          <a:xfrm>
            <a:off x="611188" y="4652963"/>
            <a:ext cx="82296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Char char="v"/>
            </a:pPr>
            <a:r>
              <a:rPr kumimoji="0" lang="zh-CN" altLang="en-US" sz="2400">
                <a:latin typeface="Times New Roman" panose="02020603050405020304" pitchFamily="18" charset="0"/>
                <a:ea typeface="楷体" panose="02010609060101010101" pitchFamily="49" charset="-122"/>
                <a:cs typeface="Arial" panose="020B0604020202020204" pitchFamily="34" charset="0"/>
              </a:rPr>
              <a:t>成酸分解：在浓碱的催化下加热，亚甲基与酰基断裂，形成羧酸。</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0678"/>
                                        </p:tgtEl>
                                        <p:attrNameLst>
                                          <p:attrName>style.visibility</p:attrName>
                                        </p:attrNameLst>
                                      </p:cBhvr>
                                      <p:to>
                                        <p:strVal val="visible"/>
                                      </p:to>
                                    </p:set>
                                    <p:animEffect transition="in" filter="slide(fromBottom)">
                                      <p:cBhvr>
                                        <p:cTn id="7" dur="500"/>
                                        <p:tgtEl>
                                          <p:spTgt spid="54067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40679"/>
                                        </p:tgtEl>
                                        <p:attrNameLst>
                                          <p:attrName>style.visibility</p:attrName>
                                        </p:attrNameLst>
                                      </p:cBhvr>
                                      <p:to>
                                        <p:strVal val="visible"/>
                                      </p:to>
                                    </p:set>
                                    <p:animEffect transition="in" filter="slide(fromBottom)">
                                      <p:cBhvr>
                                        <p:cTn id="12" dur="500"/>
                                        <p:tgtEl>
                                          <p:spTgt spid="54067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40680"/>
                                        </p:tgtEl>
                                        <p:attrNameLst>
                                          <p:attrName>style.visibility</p:attrName>
                                        </p:attrNameLst>
                                      </p:cBhvr>
                                      <p:to>
                                        <p:strVal val="visible"/>
                                      </p:to>
                                    </p:set>
                                    <p:animEffect transition="in" filter="slide(fromBottom)">
                                      <p:cBhvr>
                                        <p:cTn id="17" dur="500"/>
                                        <p:tgtEl>
                                          <p:spTgt spid="540680"/>
                                        </p:tgtEl>
                                      </p:cBhvr>
                                    </p:animEffect>
                                  </p:childTnLst>
                                </p:cTn>
                              </p:par>
                              <p:par>
                                <p:cTn id="18" presetID="12" presetClass="entr" presetSubtype="4" fill="hold" nodeType="withEffect">
                                  <p:stCondLst>
                                    <p:cond delay="0"/>
                                  </p:stCondLst>
                                  <p:childTnLst>
                                    <p:set>
                                      <p:cBhvr>
                                        <p:cTn id="19" dur="1" fill="hold">
                                          <p:stCondLst>
                                            <p:cond delay="0"/>
                                          </p:stCondLst>
                                        </p:cTn>
                                        <p:tgtEl>
                                          <p:spTgt spid="540688"/>
                                        </p:tgtEl>
                                        <p:attrNameLst>
                                          <p:attrName>style.visibility</p:attrName>
                                        </p:attrNameLst>
                                      </p:cBhvr>
                                      <p:to>
                                        <p:strVal val="visible"/>
                                      </p:to>
                                    </p:set>
                                    <p:animEffect transition="in" filter="slide(fromBottom)">
                                      <p:cBhvr>
                                        <p:cTn id="20" dur="500"/>
                                        <p:tgtEl>
                                          <p:spTgt spid="54068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40681"/>
                                        </p:tgtEl>
                                        <p:attrNameLst>
                                          <p:attrName>style.visibility</p:attrName>
                                        </p:attrNameLst>
                                      </p:cBhvr>
                                      <p:to>
                                        <p:strVal val="visible"/>
                                      </p:to>
                                    </p:set>
                                    <p:animEffect transition="in" filter="slide(fromBottom)">
                                      <p:cBhvr>
                                        <p:cTn id="25" dur="500"/>
                                        <p:tgtEl>
                                          <p:spTgt spid="540681"/>
                                        </p:tgtEl>
                                      </p:cBhvr>
                                    </p:animEffect>
                                  </p:childTnLst>
                                </p:cTn>
                              </p:par>
                              <p:par>
                                <p:cTn id="26" presetID="12" presetClass="entr" presetSubtype="4" fill="hold" nodeType="withEffect">
                                  <p:stCondLst>
                                    <p:cond delay="0"/>
                                  </p:stCondLst>
                                  <p:childTnLst>
                                    <p:set>
                                      <p:cBhvr>
                                        <p:cTn id="27" dur="1" fill="hold">
                                          <p:stCondLst>
                                            <p:cond delay="0"/>
                                          </p:stCondLst>
                                        </p:cTn>
                                        <p:tgtEl>
                                          <p:spTgt spid="540684"/>
                                        </p:tgtEl>
                                        <p:attrNameLst>
                                          <p:attrName>style.visibility</p:attrName>
                                        </p:attrNameLst>
                                      </p:cBhvr>
                                      <p:to>
                                        <p:strVal val="visible"/>
                                      </p:to>
                                    </p:set>
                                    <p:animEffect transition="in" filter="slide(fromBottom)">
                                      <p:cBhvr>
                                        <p:cTn id="28" dur="500"/>
                                        <p:tgtEl>
                                          <p:spTgt spid="540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8" grpId="0"/>
      <p:bldP spid="540679" grpId="0"/>
      <p:bldP spid="540680" grpId="0"/>
      <p:bldP spid="54068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3754" name="Object 10"/>
          <p:cNvGraphicFramePr>
            <a:graphicFrameLocks noGrp="1" noChangeAspect="1"/>
          </p:cNvGraphicFramePr>
          <p:nvPr>
            <p:ph/>
          </p:nvPr>
        </p:nvGraphicFramePr>
        <p:xfrm>
          <a:off x="179388" y="2636838"/>
          <a:ext cx="8543925" cy="3722687"/>
        </p:xfrm>
        <a:graphic>
          <a:graphicData uri="http://schemas.openxmlformats.org/presentationml/2006/ole">
            <mc:AlternateContent xmlns:mc="http://schemas.openxmlformats.org/markup-compatibility/2006">
              <mc:Choice xmlns:v="urn:schemas-microsoft-com:vml" Requires="v">
                <p:oleObj spid="_x0000_s70722" name="CS ChemDraw Drawing" r:id="rId3" imgW="8890000" imgH="3873500" progId="ChemDraw.Document.6.0">
                  <p:embed/>
                </p:oleObj>
              </mc:Choice>
              <mc:Fallback>
                <p:oleObj name="CS ChemDraw Drawing" r:id="rId3" imgW="8890000" imgH="3873500" progId="ChemDraw.Document.6.0">
                  <p:embed/>
                  <p:pic>
                    <p:nvPicPr>
                      <p:cNvPr id="0" name="Object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636838"/>
                        <a:ext cx="8543925" cy="3722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23A2D5AE-529C-4DA1-9092-98EF1C02F662}" type="datetime11">
              <a:rPr lang="zh-CN" altLang="en-US" smtClean="0"/>
              <a:t>17:48:44</a:t>
            </a:fld>
            <a:endParaRPr lang="en-US" altLang="zh-CN"/>
          </a:p>
        </p:txBody>
      </p:sp>
      <p:sp>
        <p:nvSpPr>
          <p:cNvPr id="8" name="灯片编号占位符 4"/>
          <p:cNvSpPr>
            <a:spLocks noGrp="1"/>
          </p:cNvSpPr>
          <p:nvPr>
            <p:ph type="sldNum" sz="quarter" idx="12"/>
          </p:nvPr>
        </p:nvSpPr>
        <p:spPr/>
        <p:txBody>
          <a:bodyPr/>
          <a:lstStyle/>
          <a:p>
            <a:pPr>
              <a:defRPr/>
            </a:pPr>
            <a:fld id="{737128BE-06AB-4C96-A481-58C65DACD459}" type="slidenum">
              <a:rPr lang="en-US" altLang="zh-CN"/>
              <a:t>81</a:t>
            </a:fld>
            <a:endParaRPr lang="en-US" altLang="zh-CN"/>
          </a:p>
        </p:txBody>
      </p:sp>
      <p:sp>
        <p:nvSpPr>
          <p:cNvPr id="543748" name="Rectangle 4"/>
          <p:cNvSpPr>
            <a:spLocks noChangeArrowheads="1"/>
          </p:cNvSpPr>
          <p:nvPr/>
        </p:nvSpPr>
        <p:spPr bwMode="auto">
          <a:xfrm>
            <a:off x="468313" y="333375"/>
            <a:ext cx="662463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2</a:t>
            </a:r>
            <a:r>
              <a:rPr kumimoji="0" lang="zh-CN" altLang="en-US"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kumimoji="0" lang="zh-CN" altLang="zh-CN"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kumimoji="0" lang="zh-CN"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二羰基化合物的反应</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乙酰乙酸乙酯</a:t>
            </a:r>
          </a:p>
        </p:txBody>
      </p:sp>
      <p:sp>
        <p:nvSpPr>
          <p:cNvPr id="543749" name="Rectangle 5"/>
          <p:cNvSpPr>
            <a:spLocks noChangeArrowheads="1"/>
          </p:cNvSpPr>
          <p:nvPr/>
        </p:nvSpPr>
        <p:spPr bwMode="auto">
          <a:xfrm>
            <a:off x="539750" y="981075"/>
            <a:ext cx="625792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(1) </a:t>
            </a:r>
            <a:r>
              <a:rPr kumimoji="0" lang="zh-CN" altLang="en-US" sz="2400">
                <a:latin typeface="Arial" panose="020B0604020202020204" pitchFamily="34" charset="0"/>
                <a:ea typeface="楷体" panose="02010609060101010101" pitchFamily="49" charset="-122"/>
                <a:cs typeface="Arial" panose="020B0604020202020204" pitchFamily="34" charset="0"/>
              </a:rPr>
              <a:t>碳负离子和卤代烷烃反应，即烷基化反应</a:t>
            </a:r>
            <a:endParaRPr kumimoji="0" lang="zh-CN" altLang="en-US" sz="2400">
              <a:latin typeface="Times New Roman" panose="02020603050405020304" pitchFamily="18" charset="0"/>
              <a:ea typeface="楷体" panose="02010609060101010101" pitchFamily="49" charset="-122"/>
              <a:cs typeface="Arial" panose="020B0604020202020204" pitchFamily="34" charset="0"/>
            </a:endParaRPr>
          </a:p>
        </p:txBody>
      </p:sp>
      <p:sp>
        <p:nvSpPr>
          <p:cNvPr id="543750" name="Rectangle 6"/>
          <p:cNvSpPr>
            <a:spLocks noChangeArrowheads="1"/>
          </p:cNvSpPr>
          <p:nvPr/>
        </p:nvSpPr>
        <p:spPr bwMode="auto">
          <a:xfrm>
            <a:off x="755650" y="1577975"/>
            <a:ext cx="250507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A.</a:t>
            </a:r>
            <a:r>
              <a:rPr kumimoji="0" lang="en-US" altLang="zh-CN" sz="2400">
                <a:latin typeface="Times New Roman" panose="02020603050405020304" pitchFamily="18" charset="0"/>
                <a:ea typeface="楷体" panose="02010609060101010101" pitchFamily="49" charset="-122"/>
                <a:cs typeface="Arial" panose="020B0604020202020204" pitchFamily="34" charset="0"/>
              </a:rPr>
              <a:t> </a:t>
            </a:r>
            <a:r>
              <a:rPr kumimoji="0" lang="zh-CN" altLang="en-US" sz="2400">
                <a:latin typeface="Times New Roman" panose="02020603050405020304" pitchFamily="18" charset="0"/>
                <a:ea typeface="楷体" panose="02010609060101010101" pitchFamily="49" charset="-122"/>
                <a:cs typeface="Arial" panose="020B0604020202020204" pitchFamily="34" charset="0"/>
              </a:rPr>
              <a:t>制备取代乙酸</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3748"/>
                                        </p:tgtEl>
                                        <p:attrNameLst>
                                          <p:attrName>style.visibility</p:attrName>
                                        </p:attrNameLst>
                                      </p:cBhvr>
                                      <p:to>
                                        <p:strVal val="visible"/>
                                      </p:to>
                                    </p:set>
                                    <p:animEffect transition="in" filter="slide(fromBottom)">
                                      <p:cBhvr>
                                        <p:cTn id="7" dur="500"/>
                                        <p:tgtEl>
                                          <p:spTgt spid="54374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43749"/>
                                        </p:tgtEl>
                                        <p:attrNameLst>
                                          <p:attrName>style.visibility</p:attrName>
                                        </p:attrNameLst>
                                      </p:cBhvr>
                                      <p:to>
                                        <p:strVal val="visible"/>
                                      </p:to>
                                    </p:set>
                                    <p:animEffect transition="in" filter="slide(fromBottom)">
                                      <p:cBhvr>
                                        <p:cTn id="12" dur="500"/>
                                        <p:tgtEl>
                                          <p:spTgt spid="54374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43750"/>
                                        </p:tgtEl>
                                        <p:attrNameLst>
                                          <p:attrName>style.visibility</p:attrName>
                                        </p:attrNameLst>
                                      </p:cBhvr>
                                      <p:to>
                                        <p:strVal val="visible"/>
                                      </p:to>
                                    </p:set>
                                    <p:animEffect transition="in" filter="slide(fromBottom)">
                                      <p:cBhvr>
                                        <p:cTn id="17" dur="500"/>
                                        <p:tgtEl>
                                          <p:spTgt spid="543750"/>
                                        </p:tgtEl>
                                      </p:cBhvr>
                                    </p:animEffect>
                                  </p:childTnLst>
                                </p:cTn>
                              </p:par>
                              <p:par>
                                <p:cTn id="18" presetID="12" presetClass="entr" presetSubtype="4" fill="hold" nodeType="withEffect">
                                  <p:stCondLst>
                                    <p:cond delay="0"/>
                                  </p:stCondLst>
                                  <p:childTnLst>
                                    <p:set>
                                      <p:cBhvr>
                                        <p:cTn id="19" dur="1" fill="hold">
                                          <p:stCondLst>
                                            <p:cond delay="0"/>
                                          </p:stCondLst>
                                        </p:cTn>
                                        <p:tgtEl>
                                          <p:spTgt spid="543754"/>
                                        </p:tgtEl>
                                        <p:attrNameLst>
                                          <p:attrName>style.visibility</p:attrName>
                                        </p:attrNameLst>
                                      </p:cBhvr>
                                      <p:to>
                                        <p:strVal val="visible"/>
                                      </p:to>
                                    </p:set>
                                    <p:animEffect transition="in" filter="slide(fromBottom)">
                                      <p:cBhvr>
                                        <p:cTn id="20" dur="500"/>
                                        <p:tgtEl>
                                          <p:spTgt spid="543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8" grpId="0"/>
      <p:bldP spid="543749" grpId="0"/>
      <p:bldP spid="54375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5800" name="Object 8"/>
          <p:cNvGraphicFramePr>
            <a:graphicFrameLocks noGrp="1" noChangeAspect="1"/>
          </p:cNvGraphicFramePr>
          <p:nvPr>
            <p:ph sz="half" idx="1"/>
          </p:nvPr>
        </p:nvGraphicFramePr>
        <p:xfrm>
          <a:off x="1258888" y="1989138"/>
          <a:ext cx="6680200" cy="822325"/>
        </p:xfrm>
        <a:graphic>
          <a:graphicData uri="http://schemas.openxmlformats.org/presentationml/2006/ole">
            <mc:AlternateContent xmlns:mc="http://schemas.openxmlformats.org/markup-compatibility/2006">
              <mc:Choice xmlns:v="urn:schemas-microsoft-com:vml" Requires="v">
                <p:oleObj spid="_x0000_s71801" name="CS ChemDraw Drawing" r:id="rId3" imgW="7302500" imgH="914400" progId="ChemDraw.Document.6.0">
                  <p:embed/>
                </p:oleObj>
              </mc:Choice>
              <mc:Fallback>
                <p:oleObj name="CS ChemDraw Drawing" r:id="rId3" imgW="7302500" imgH="914400" progId="ChemDraw.Document.6.0">
                  <p:embed/>
                  <p:pic>
                    <p:nvPicPr>
                      <p:cNvPr id="0"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989138"/>
                        <a:ext cx="6680200" cy="8223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5802" name="Object 10"/>
          <p:cNvGraphicFramePr>
            <a:graphicFrameLocks noGrp="1" noChangeAspect="1"/>
          </p:cNvGraphicFramePr>
          <p:nvPr>
            <p:ph sz="half" idx="2"/>
          </p:nvPr>
        </p:nvGraphicFramePr>
        <p:xfrm>
          <a:off x="1335088" y="3860800"/>
          <a:ext cx="6686550" cy="1089025"/>
        </p:xfrm>
        <a:graphic>
          <a:graphicData uri="http://schemas.openxmlformats.org/presentationml/2006/ole">
            <mc:AlternateContent xmlns:mc="http://schemas.openxmlformats.org/markup-compatibility/2006">
              <mc:Choice xmlns:v="urn:schemas-microsoft-com:vml" Requires="v">
                <p:oleObj spid="_x0000_s71802" name="CS ChemDraw Drawing" r:id="rId5" imgW="7239000" imgH="1193800" progId="ChemDraw.Document.6.0">
                  <p:embed/>
                </p:oleObj>
              </mc:Choice>
              <mc:Fallback>
                <p:oleObj name="CS ChemDraw Drawing" r:id="rId5" imgW="7239000" imgH="1193800" progId="ChemDraw.Document.6.0">
                  <p:embed/>
                  <p:pic>
                    <p:nvPicPr>
                      <p:cNvPr id="0" name="Object 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5088" y="3860800"/>
                        <a:ext cx="6686550" cy="10890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B958BE7D-69D4-466F-9810-0E1E5E0FF767}" type="datetime11">
              <a:rPr lang="zh-CN" altLang="en-US" smtClean="0"/>
              <a:t>17:48:44</a:t>
            </a:fld>
            <a:endParaRPr lang="en-US" altLang="zh-CN"/>
          </a:p>
        </p:txBody>
      </p:sp>
      <p:sp>
        <p:nvSpPr>
          <p:cNvPr id="7" name="灯片编号占位符 6"/>
          <p:cNvSpPr>
            <a:spLocks noGrp="1"/>
          </p:cNvSpPr>
          <p:nvPr>
            <p:ph type="sldNum" sz="quarter" idx="12"/>
          </p:nvPr>
        </p:nvSpPr>
        <p:spPr/>
        <p:txBody>
          <a:bodyPr/>
          <a:lstStyle/>
          <a:p>
            <a:pPr>
              <a:defRPr/>
            </a:pPr>
            <a:fld id="{693B0083-900B-43D8-BD11-4D2028BB25C0}" type="slidenum">
              <a:rPr lang="en-US" altLang="zh-CN"/>
              <a:t>82</a:t>
            </a:fld>
            <a:endParaRPr lang="en-US" altLang="zh-CN"/>
          </a:p>
        </p:txBody>
      </p:sp>
      <p:sp>
        <p:nvSpPr>
          <p:cNvPr id="545796" name="Rectangle 4"/>
          <p:cNvSpPr>
            <a:spLocks noChangeArrowheads="1"/>
          </p:cNvSpPr>
          <p:nvPr/>
        </p:nvSpPr>
        <p:spPr bwMode="auto">
          <a:xfrm>
            <a:off x="468313" y="765175"/>
            <a:ext cx="6839991"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B. </a:t>
            </a:r>
            <a:r>
              <a:rPr kumimoji="0" lang="zh-CN" altLang="en-US" sz="2400" dirty="0">
                <a:latin typeface="Arial" panose="020B0604020202020204" pitchFamily="34" charset="0"/>
                <a:ea typeface="楷体" panose="02010609060101010101" pitchFamily="49" charset="-122"/>
                <a:cs typeface="Arial" panose="020B0604020202020204" pitchFamily="34" charset="0"/>
              </a:rPr>
              <a:t>制备取代丙酮</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5796"/>
                                        </p:tgtEl>
                                        <p:attrNameLst>
                                          <p:attrName>style.visibility</p:attrName>
                                        </p:attrNameLst>
                                      </p:cBhvr>
                                      <p:to>
                                        <p:strVal val="visible"/>
                                      </p:to>
                                    </p:set>
                                    <p:animEffect transition="in" filter="slide(fromBottom)">
                                      <p:cBhvr>
                                        <p:cTn id="7" dur="500"/>
                                        <p:tgtEl>
                                          <p:spTgt spid="545796"/>
                                        </p:tgtEl>
                                      </p:cBhvr>
                                    </p:animEffect>
                                  </p:childTnLst>
                                </p:cTn>
                              </p:par>
                              <p:par>
                                <p:cTn id="8" presetID="12" presetClass="entr" presetSubtype="4" fill="hold" nodeType="withEffect">
                                  <p:stCondLst>
                                    <p:cond delay="0"/>
                                  </p:stCondLst>
                                  <p:childTnLst>
                                    <p:set>
                                      <p:cBhvr>
                                        <p:cTn id="9" dur="1" fill="hold">
                                          <p:stCondLst>
                                            <p:cond delay="0"/>
                                          </p:stCondLst>
                                        </p:cTn>
                                        <p:tgtEl>
                                          <p:spTgt spid="545800"/>
                                        </p:tgtEl>
                                        <p:attrNameLst>
                                          <p:attrName>style.visibility</p:attrName>
                                        </p:attrNameLst>
                                      </p:cBhvr>
                                      <p:to>
                                        <p:strVal val="visible"/>
                                      </p:to>
                                    </p:set>
                                    <p:animEffect transition="in" filter="slide(fromBottom)">
                                      <p:cBhvr>
                                        <p:cTn id="10" dur="500"/>
                                        <p:tgtEl>
                                          <p:spTgt spid="545800"/>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545802"/>
                                        </p:tgtEl>
                                        <p:attrNameLst>
                                          <p:attrName>style.visibility</p:attrName>
                                        </p:attrNameLst>
                                      </p:cBhvr>
                                      <p:to>
                                        <p:strVal val="visible"/>
                                      </p:to>
                                    </p:set>
                                    <p:animEffect transition="in" filter="slide(fromBottom)">
                                      <p:cBhvr>
                                        <p:cTn id="15" dur="500"/>
                                        <p:tgtEl>
                                          <p:spTgt spid="545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6821" name="Object 5"/>
          <p:cNvGraphicFramePr>
            <a:graphicFrameLocks noGrp="1" noChangeAspect="1"/>
          </p:cNvGraphicFramePr>
          <p:nvPr>
            <p:ph/>
          </p:nvPr>
        </p:nvGraphicFramePr>
        <p:xfrm>
          <a:off x="683491" y="1166849"/>
          <a:ext cx="7777018" cy="5205412"/>
        </p:xfrm>
        <a:graphic>
          <a:graphicData uri="http://schemas.openxmlformats.org/presentationml/2006/ole">
            <mc:AlternateContent xmlns:mc="http://schemas.openxmlformats.org/markup-compatibility/2006">
              <mc:Choice xmlns:v="urn:schemas-microsoft-com:vml" Requires="v">
                <p:oleObj spid="_x0000_s72768" name="CS ChemDraw Drawing" r:id="rId3" imgW="8483600" imgH="5676900" progId="ChemDraw.Document.6.0">
                  <p:embed/>
                </p:oleObj>
              </mc:Choice>
              <mc:Fallback>
                <p:oleObj name="CS ChemDraw Drawing" r:id="rId3" imgW="8483600" imgH="5676900" progId="ChemDraw.Document.6.0">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491" y="1166849"/>
                        <a:ext cx="7777018" cy="5205412"/>
                      </a:xfrm>
                      <a:prstGeom prst="rect">
                        <a:avLst/>
                      </a:prstGeom>
                      <a:noFill/>
                      <a:ln>
                        <a:noFill/>
                      </a:ln>
                      <a:effectLst/>
                    </p:spPr>
                  </p:pic>
                </p:oleObj>
              </mc:Fallback>
            </mc:AlternateContent>
          </a:graphicData>
        </a:graphic>
      </p:graphicFrame>
      <p:sp>
        <p:nvSpPr>
          <p:cNvPr id="2" name="日期占位符 1"/>
          <p:cNvSpPr>
            <a:spLocks noGrp="1"/>
          </p:cNvSpPr>
          <p:nvPr>
            <p:ph type="dt" sz="quarter" idx="10"/>
          </p:nvPr>
        </p:nvSpPr>
        <p:spPr/>
        <p:txBody>
          <a:bodyPr/>
          <a:lstStyle/>
          <a:p>
            <a:pPr>
              <a:defRPr/>
            </a:pPr>
            <a:fld id="{075FB03D-5475-4A3F-89D9-4559F5F864DF}" type="datetime11">
              <a:rPr lang="zh-CN" altLang="en-US" smtClean="0"/>
              <a:t>17:48:44</a:t>
            </a:fld>
            <a:endParaRPr lang="en-US" altLang="zh-CN"/>
          </a:p>
        </p:txBody>
      </p:sp>
      <p:sp>
        <p:nvSpPr>
          <p:cNvPr id="6" name="灯片编号占位符 4"/>
          <p:cNvSpPr>
            <a:spLocks noGrp="1"/>
          </p:cNvSpPr>
          <p:nvPr>
            <p:ph type="sldNum" sz="quarter" idx="12"/>
          </p:nvPr>
        </p:nvSpPr>
        <p:spPr/>
        <p:txBody>
          <a:bodyPr/>
          <a:lstStyle/>
          <a:p>
            <a:pPr>
              <a:defRPr/>
            </a:pPr>
            <a:fld id="{B2D597CD-6470-41A6-8486-1E2BC974A97D}" type="slidenum">
              <a:rPr lang="en-US" altLang="zh-CN"/>
              <a:t>83</a:t>
            </a:fld>
            <a:endParaRPr lang="en-US" altLang="zh-CN"/>
          </a:p>
        </p:txBody>
      </p:sp>
      <p:sp>
        <p:nvSpPr>
          <p:cNvPr id="546820" name="Rectangle 4"/>
          <p:cNvSpPr>
            <a:spLocks noChangeArrowheads="1"/>
          </p:cNvSpPr>
          <p:nvPr/>
        </p:nvSpPr>
        <p:spPr bwMode="auto">
          <a:xfrm>
            <a:off x="395288" y="476250"/>
            <a:ext cx="705643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en-US" altLang="zh-CN" sz="2400">
                <a:latin typeface="Arial" panose="020B0604020202020204" pitchFamily="34" charset="0"/>
                <a:ea typeface="楷体" panose="02010609060101010101" pitchFamily="49" charset="-122"/>
                <a:cs typeface="Arial" panose="020B0604020202020204" pitchFamily="34" charset="0"/>
              </a:rPr>
              <a:t>(2) </a:t>
            </a:r>
            <a:r>
              <a:rPr kumimoji="0" lang="zh-CN" altLang="en-US" sz="2400">
                <a:latin typeface="Arial" panose="020B0604020202020204" pitchFamily="34" charset="0"/>
                <a:ea typeface="楷体" panose="02010609060101010101" pitchFamily="49" charset="-122"/>
                <a:cs typeface="Arial" panose="020B0604020202020204" pitchFamily="34" charset="0"/>
              </a:rPr>
              <a:t>碳负离子和酰卤、酸酐反应，即酰基化反应</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6820"/>
                                        </p:tgtEl>
                                        <p:attrNameLst>
                                          <p:attrName>style.visibility</p:attrName>
                                        </p:attrNameLst>
                                      </p:cBhvr>
                                      <p:to>
                                        <p:strVal val="visible"/>
                                      </p:to>
                                    </p:set>
                                    <p:animEffect transition="in" filter="slide(fromBottom)">
                                      <p:cBhvr>
                                        <p:cTn id="7" dur="500"/>
                                        <p:tgtEl>
                                          <p:spTgt spid="546820"/>
                                        </p:tgtEl>
                                      </p:cBhvr>
                                    </p:animEffect>
                                  </p:childTnLst>
                                </p:cTn>
                              </p:par>
                              <p:par>
                                <p:cTn id="8" presetID="12" presetClass="entr" presetSubtype="4" fill="hold" nodeType="withEffect">
                                  <p:stCondLst>
                                    <p:cond delay="0"/>
                                  </p:stCondLst>
                                  <p:childTnLst>
                                    <p:set>
                                      <p:cBhvr>
                                        <p:cTn id="9" dur="1" fill="hold">
                                          <p:stCondLst>
                                            <p:cond delay="0"/>
                                          </p:stCondLst>
                                        </p:cTn>
                                        <p:tgtEl>
                                          <p:spTgt spid="546821"/>
                                        </p:tgtEl>
                                        <p:attrNameLst>
                                          <p:attrName>style.visibility</p:attrName>
                                        </p:attrNameLst>
                                      </p:cBhvr>
                                      <p:to>
                                        <p:strVal val="visible"/>
                                      </p:to>
                                    </p:set>
                                    <p:animEffect transition="in" filter="slide(fromBottom)">
                                      <p:cBhvr>
                                        <p:cTn id="10" dur="500"/>
                                        <p:tgtEl>
                                          <p:spTgt spid="546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9828" name="Object 4"/>
          <p:cNvGraphicFramePr>
            <a:graphicFrameLocks noGrp="1" noChangeAspect="1"/>
          </p:cNvGraphicFramePr>
          <p:nvPr>
            <p:ph/>
          </p:nvPr>
        </p:nvGraphicFramePr>
        <p:xfrm>
          <a:off x="226952" y="1003711"/>
          <a:ext cx="8690096" cy="4850578"/>
        </p:xfrm>
        <a:graphic>
          <a:graphicData uri="http://schemas.openxmlformats.org/presentationml/2006/ole">
            <mc:AlternateContent xmlns:mc="http://schemas.openxmlformats.org/markup-compatibility/2006">
              <mc:Choice xmlns:v="urn:schemas-microsoft-com:vml" Requires="v">
                <p:oleObj spid="_x0000_s73791" name="CS ChemDraw Drawing" r:id="rId3" imgW="8813800" imgH="4927600" progId="ChemDraw.Document.6.0">
                  <p:embed/>
                </p:oleObj>
              </mc:Choice>
              <mc:Fallback>
                <p:oleObj name="CS ChemDraw Drawing" r:id="rId3" imgW="8813800" imgH="4927600" progId="ChemDraw.Document.6.0">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952" y="1003711"/>
                        <a:ext cx="8690096" cy="4850578"/>
                      </a:xfrm>
                      <a:prstGeom prst="rect">
                        <a:avLst/>
                      </a:prstGeom>
                      <a:noFill/>
                      <a:ln>
                        <a:noFill/>
                      </a:ln>
                      <a:effectLst/>
                    </p:spPr>
                  </p:pic>
                </p:oleObj>
              </mc:Fallback>
            </mc:AlternateContent>
          </a:graphicData>
        </a:graphic>
      </p:graphicFrame>
      <p:sp>
        <p:nvSpPr>
          <p:cNvPr id="2" name="日期占位符 1"/>
          <p:cNvSpPr>
            <a:spLocks noGrp="1"/>
          </p:cNvSpPr>
          <p:nvPr>
            <p:ph type="dt" sz="quarter" idx="10"/>
          </p:nvPr>
        </p:nvSpPr>
        <p:spPr/>
        <p:txBody>
          <a:bodyPr/>
          <a:lstStyle/>
          <a:p>
            <a:pPr>
              <a:defRPr/>
            </a:pPr>
            <a:fld id="{57E53E96-1021-4F67-AE5A-33EA7F5779C6}" type="datetime11">
              <a:rPr lang="zh-CN" altLang="en-US" smtClean="0"/>
              <a:t>17:48:44</a:t>
            </a:fld>
            <a:endParaRPr lang="en-US" altLang="zh-CN"/>
          </a:p>
        </p:txBody>
      </p:sp>
      <p:sp>
        <p:nvSpPr>
          <p:cNvPr id="5" name="灯片编号占位符 4"/>
          <p:cNvSpPr>
            <a:spLocks noGrp="1"/>
          </p:cNvSpPr>
          <p:nvPr>
            <p:ph type="sldNum" sz="quarter" idx="12"/>
          </p:nvPr>
        </p:nvSpPr>
        <p:spPr/>
        <p:txBody>
          <a:bodyPr/>
          <a:lstStyle/>
          <a:p>
            <a:pPr>
              <a:defRPr/>
            </a:pPr>
            <a:fld id="{52BF15A2-DE4A-4987-9C44-08D92B8E3CD3}" type="slidenum">
              <a:rPr lang="en-US" altLang="zh-CN"/>
              <a:t>84</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89828"/>
                                        </p:tgtEl>
                                        <p:attrNameLst>
                                          <p:attrName>style.visibility</p:attrName>
                                        </p:attrNameLst>
                                      </p:cBhvr>
                                      <p:to>
                                        <p:strVal val="visible"/>
                                      </p:to>
                                    </p:set>
                                    <p:animEffect transition="in" filter="checkerboard(across)">
                                      <p:cBhvr>
                                        <p:cTn id="7" dur="500"/>
                                        <p:tgtEl>
                                          <p:spTgt spid="589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9894" name="Object 6"/>
          <p:cNvGraphicFramePr>
            <a:graphicFrameLocks noGrp="1" noChangeAspect="1"/>
          </p:cNvGraphicFramePr>
          <p:nvPr>
            <p:ph sz="half" idx="1"/>
          </p:nvPr>
        </p:nvGraphicFramePr>
        <p:xfrm>
          <a:off x="827088" y="1628775"/>
          <a:ext cx="7416800" cy="1338263"/>
        </p:xfrm>
        <a:graphic>
          <a:graphicData uri="http://schemas.openxmlformats.org/presentationml/2006/ole">
            <mc:AlternateContent xmlns:mc="http://schemas.openxmlformats.org/markup-compatibility/2006">
              <mc:Choice xmlns:v="urn:schemas-microsoft-com:vml" Requires="v">
                <p:oleObj spid="_x0000_s74876" name="CS ChemDraw Drawing" r:id="rId3" imgW="8242300" imgH="1498600" progId="ChemDraw.Document.6.0">
                  <p:embed/>
                </p:oleObj>
              </mc:Choice>
              <mc:Fallback>
                <p:oleObj name="CS ChemDraw Drawing" r:id="rId3" imgW="8242300" imgH="1498600" progId="ChemDraw.Document.6.0">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628775"/>
                        <a:ext cx="7416800" cy="13382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9898" name="Object 10"/>
          <p:cNvGraphicFramePr>
            <a:graphicFrameLocks noGrp="1" noChangeAspect="1"/>
          </p:cNvGraphicFramePr>
          <p:nvPr>
            <p:ph sz="half" idx="2"/>
          </p:nvPr>
        </p:nvGraphicFramePr>
        <p:xfrm>
          <a:off x="611188" y="4941888"/>
          <a:ext cx="7848600" cy="1130300"/>
        </p:xfrm>
        <a:graphic>
          <a:graphicData uri="http://schemas.openxmlformats.org/presentationml/2006/ole">
            <mc:AlternateContent xmlns:mc="http://schemas.openxmlformats.org/markup-compatibility/2006">
              <mc:Choice xmlns:v="urn:schemas-microsoft-com:vml" Requires="v">
                <p:oleObj spid="_x0000_s74877" name="CS ChemDraw Drawing" r:id="rId5" imgW="8318500" imgH="1206500" progId="ChemDraw.Document.6.0">
                  <p:embed/>
                </p:oleObj>
              </mc:Choice>
              <mc:Fallback>
                <p:oleObj name="CS ChemDraw Drawing" r:id="rId5" imgW="8318500" imgH="1206500" progId="ChemDraw.Document.6.0">
                  <p:embed/>
                  <p:pic>
                    <p:nvPicPr>
                      <p:cNvPr id="0" name="Object 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941888"/>
                        <a:ext cx="7848600" cy="11303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59621161-A597-4F86-8926-8CCFBCBBF9BA}" type="datetime11">
              <a:rPr lang="zh-CN" altLang="en-US" smtClean="0"/>
              <a:t>17:48:44</a:t>
            </a:fld>
            <a:endParaRPr lang="en-US" altLang="zh-CN"/>
          </a:p>
        </p:txBody>
      </p:sp>
      <p:sp>
        <p:nvSpPr>
          <p:cNvPr id="10" name="灯片编号占位符 6"/>
          <p:cNvSpPr>
            <a:spLocks noGrp="1"/>
          </p:cNvSpPr>
          <p:nvPr>
            <p:ph type="sldNum" sz="quarter" idx="12"/>
          </p:nvPr>
        </p:nvSpPr>
        <p:spPr/>
        <p:txBody>
          <a:bodyPr/>
          <a:lstStyle/>
          <a:p>
            <a:pPr>
              <a:defRPr/>
            </a:pPr>
            <a:fld id="{E59C3B52-279D-4900-AF24-62C5B02A5484}" type="slidenum">
              <a:rPr lang="en-US" altLang="zh-CN"/>
              <a:t>85</a:t>
            </a:fld>
            <a:endParaRPr lang="en-US" altLang="zh-CN"/>
          </a:p>
        </p:txBody>
      </p:sp>
      <p:sp>
        <p:nvSpPr>
          <p:cNvPr id="549892" name="Rectangle 4"/>
          <p:cNvSpPr>
            <a:spLocks noChangeArrowheads="1"/>
          </p:cNvSpPr>
          <p:nvPr/>
        </p:nvSpPr>
        <p:spPr bwMode="auto">
          <a:xfrm>
            <a:off x="468313" y="981075"/>
            <a:ext cx="288766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(1) </a:t>
            </a:r>
            <a:r>
              <a:rPr kumimoji="0" lang="zh-CN" altLang="en-US" sz="2400">
                <a:latin typeface="Arial" panose="020B0604020202020204" pitchFamily="34" charset="0"/>
                <a:ea typeface="楷体" panose="02010609060101010101" pitchFamily="49" charset="-122"/>
                <a:cs typeface="Arial" panose="020B0604020202020204" pitchFamily="34" charset="0"/>
              </a:rPr>
              <a:t>丙二酸酯的制备</a:t>
            </a:r>
          </a:p>
        </p:txBody>
      </p:sp>
      <p:sp>
        <p:nvSpPr>
          <p:cNvPr id="549893" name="Rectangle 5"/>
          <p:cNvSpPr>
            <a:spLocks noChangeArrowheads="1"/>
          </p:cNvSpPr>
          <p:nvPr/>
        </p:nvSpPr>
        <p:spPr bwMode="auto">
          <a:xfrm>
            <a:off x="468313" y="333375"/>
            <a:ext cx="662463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3</a:t>
            </a:r>
            <a:r>
              <a:rPr kumimoji="0" lang="zh-CN" altLang="en-US"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kumimoji="0" lang="zh-CN" altLang="zh-CN" sz="240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kumimoji="0" lang="zh-CN"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二羰基化合物的反应</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丙二酸二乙酯</a:t>
            </a:r>
          </a:p>
        </p:txBody>
      </p:sp>
      <p:sp>
        <p:nvSpPr>
          <p:cNvPr id="549896" name="Rectangle 8"/>
          <p:cNvSpPr>
            <a:spLocks noChangeArrowheads="1"/>
          </p:cNvSpPr>
          <p:nvPr/>
        </p:nvSpPr>
        <p:spPr bwMode="auto">
          <a:xfrm>
            <a:off x="423863" y="3357563"/>
            <a:ext cx="350043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(2) </a:t>
            </a:r>
            <a:r>
              <a:rPr kumimoji="0" lang="zh-CN" altLang="en-US" sz="2400">
                <a:latin typeface="Arial" panose="020B0604020202020204" pitchFamily="34" charset="0"/>
                <a:ea typeface="楷体" panose="02010609060101010101" pitchFamily="49" charset="-122"/>
                <a:cs typeface="Arial" panose="020B0604020202020204" pitchFamily="34" charset="0"/>
              </a:rPr>
              <a:t>丙二酸酯的合成应用</a:t>
            </a:r>
          </a:p>
        </p:txBody>
      </p:sp>
      <p:sp>
        <p:nvSpPr>
          <p:cNvPr id="549897" name="Rectangle 9"/>
          <p:cNvSpPr>
            <a:spLocks noChangeArrowheads="1"/>
          </p:cNvSpPr>
          <p:nvPr/>
        </p:nvSpPr>
        <p:spPr bwMode="auto">
          <a:xfrm>
            <a:off x="539750" y="4076700"/>
            <a:ext cx="404495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A. </a:t>
            </a:r>
            <a:r>
              <a:rPr lang="zh-CN" altLang="en-US" sz="2400">
                <a:latin typeface="Arial" panose="020B0604020202020204" pitchFamily="34" charset="0"/>
                <a:ea typeface="楷体" panose="02010609060101010101" pitchFamily="49" charset="-122"/>
                <a:cs typeface="Arial" panose="020B0604020202020204" pitchFamily="34" charset="0"/>
              </a:rPr>
              <a:t>丙二酸酯制备一取代乙酸</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9893"/>
                                        </p:tgtEl>
                                        <p:attrNameLst>
                                          <p:attrName>style.visibility</p:attrName>
                                        </p:attrNameLst>
                                      </p:cBhvr>
                                      <p:to>
                                        <p:strVal val="visible"/>
                                      </p:to>
                                    </p:set>
                                    <p:animEffect transition="in" filter="slide(fromBottom)">
                                      <p:cBhvr>
                                        <p:cTn id="7" dur="500"/>
                                        <p:tgtEl>
                                          <p:spTgt spid="54989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49892"/>
                                        </p:tgtEl>
                                        <p:attrNameLst>
                                          <p:attrName>style.visibility</p:attrName>
                                        </p:attrNameLst>
                                      </p:cBhvr>
                                      <p:to>
                                        <p:strVal val="visible"/>
                                      </p:to>
                                    </p:set>
                                    <p:animEffect transition="in" filter="slide(fromBottom)">
                                      <p:cBhvr>
                                        <p:cTn id="12" dur="500"/>
                                        <p:tgtEl>
                                          <p:spTgt spid="549892"/>
                                        </p:tgtEl>
                                      </p:cBhvr>
                                    </p:animEffect>
                                  </p:childTnLst>
                                </p:cTn>
                              </p:par>
                              <p:par>
                                <p:cTn id="13" presetID="12" presetClass="entr" presetSubtype="4" fill="hold" nodeType="withEffect">
                                  <p:stCondLst>
                                    <p:cond delay="0"/>
                                  </p:stCondLst>
                                  <p:childTnLst>
                                    <p:set>
                                      <p:cBhvr>
                                        <p:cTn id="14" dur="1" fill="hold">
                                          <p:stCondLst>
                                            <p:cond delay="0"/>
                                          </p:stCondLst>
                                        </p:cTn>
                                        <p:tgtEl>
                                          <p:spTgt spid="549894"/>
                                        </p:tgtEl>
                                        <p:attrNameLst>
                                          <p:attrName>style.visibility</p:attrName>
                                        </p:attrNameLst>
                                      </p:cBhvr>
                                      <p:to>
                                        <p:strVal val="visible"/>
                                      </p:to>
                                    </p:set>
                                    <p:animEffect transition="in" filter="slide(fromBottom)">
                                      <p:cBhvr>
                                        <p:cTn id="15" dur="500"/>
                                        <p:tgtEl>
                                          <p:spTgt spid="549894"/>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549896"/>
                                        </p:tgtEl>
                                        <p:attrNameLst>
                                          <p:attrName>style.visibility</p:attrName>
                                        </p:attrNameLst>
                                      </p:cBhvr>
                                      <p:to>
                                        <p:strVal val="visible"/>
                                      </p:to>
                                    </p:set>
                                    <p:animEffect transition="in" filter="slide(fromBottom)">
                                      <p:cBhvr>
                                        <p:cTn id="20" dur="500"/>
                                        <p:tgtEl>
                                          <p:spTgt spid="54989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49897"/>
                                        </p:tgtEl>
                                        <p:attrNameLst>
                                          <p:attrName>style.visibility</p:attrName>
                                        </p:attrNameLst>
                                      </p:cBhvr>
                                      <p:to>
                                        <p:strVal val="visible"/>
                                      </p:to>
                                    </p:set>
                                    <p:animEffect transition="in" filter="slide(fromBottom)">
                                      <p:cBhvr>
                                        <p:cTn id="25" dur="500"/>
                                        <p:tgtEl>
                                          <p:spTgt spid="549897"/>
                                        </p:tgtEl>
                                      </p:cBhvr>
                                    </p:animEffect>
                                  </p:childTnLst>
                                </p:cTn>
                              </p:par>
                              <p:par>
                                <p:cTn id="26" presetID="12" presetClass="entr" presetSubtype="4" fill="hold" nodeType="withEffect">
                                  <p:stCondLst>
                                    <p:cond delay="0"/>
                                  </p:stCondLst>
                                  <p:childTnLst>
                                    <p:set>
                                      <p:cBhvr>
                                        <p:cTn id="27" dur="1" fill="hold">
                                          <p:stCondLst>
                                            <p:cond delay="0"/>
                                          </p:stCondLst>
                                        </p:cTn>
                                        <p:tgtEl>
                                          <p:spTgt spid="549898"/>
                                        </p:tgtEl>
                                        <p:attrNameLst>
                                          <p:attrName>style.visibility</p:attrName>
                                        </p:attrNameLst>
                                      </p:cBhvr>
                                      <p:to>
                                        <p:strVal val="visible"/>
                                      </p:to>
                                    </p:set>
                                    <p:animEffect transition="in" filter="slide(fromBottom)">
                                      <p:cBhvr>
                                        <p:cTn id="28" dur="500"/>
                                        <p:tgtEl>
                                          <p:spTgt spid="549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2" grpId="0"/>
      <p:bldP spid="549893" grpId="0"/>
      <p:bldP spid="549896" grpId="0"/>
      <p:bldP spid="54989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0919" name="Object 7"/>
          <p:cNvGraphicFramePr>
            <a:graphicFrameLocks noGrp="1" noChangeAspect="1"/>
          </p:cNvGraphicFramePr>
          <p:nvPr>
            <p:ph sz="half" idx="1"/>
          </p:nvPr>
        </p:nvGraphicFramePr>
        <p:xfrm>
          <a:off x="971550" y="1341438"/>
          <a:ext cx="7343775" cy="1468437"/>
        </p:xfrm>
        <a:graphic>
          <a:graphicData uri="http://schemas.openxmlformats.org/presentationml/2006/ole">
            <mc:AlternateContent xmlns:mc="http://schemas.openxmlformats.org/markup-compatibility/2006">
              <mc:Choice xmlns:v="urn:schemas-microsoft-com:vml" Requires="v">
                <p:oleObj spid="_x0000_s75955" name="CS ChemDraw Drawing" r:id="rId3" imgW="8128000" imgH="1638300" progId="ChemDraw.Document.6.0">
                  <p:embed/>
                </p:oleObj>
              </mc:Choice>
              <mc:Fallback>
                <p:oleObj name="CS ChemDraw Drawing" r:id="rId3" imgW="8128000" imgH="1638300" progId="ChemDraw.Document.6.0">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341438"/>
                        <a:ext cx="7343775" cy="146843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0922" name="Object 10"/>
          <p:cNvGraphicFramePr>
            <a:graphicFrameLocks noGrp="1" noChangeAspect="1"/>
          </p:cNvGraphicFramePr>
          <p:nvPr>
            <p:ph sz="quarter" idx="2"/>
          </p:nvPr>
        </p:nvGraphicFramePr>
        <p:xfrm>
          <a:off x="1189038" y="4005263"/>
          <a:ext cx="5902325" cy="663575"/>
        </p:xfrm>
        <a:graphic>
          <a:graphicData uri="http://schemas.openxmlformats.org/presentationml/2006/ole">
            <mc:AlternateContent xmlns:mc="http://schemas.openxmlformats.org/markup-compatibility/2006">
              <mc:Choice xmlns:v="urn:schemas-microsoft-com:vml" Requires="v">
                <p:oleObj spid="_x0000_s75956" name="CS ChemDraw Drawing" r:id="rId5" imgW="6921500" imgH="787400" progId="ChemDraw.Document.6.0">
                  <p:embed/>
                </p:oleObj>
              </mc:Choice>
              <mc:Fallback>
                <p:oleObj name="CS ChemDraw Drawing" r:id="rId5" imgW="6921500" imgH="787400" progId="ChemDraw.Document.6.0">
                  <p:embed/>
                  <p:pic>
                    <p:nvPicPr>
                      <p:cNvPr id="0" name="Object 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038" y="4005263"/>
                        <a:ext cx="5902325" cy="6635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0925" name="Object 13"/>
          <p:cNvGraphicFramePr>
            <a:graphicFrameLocks noGrp="1" noChangeAspect="1"/>
          </p:cNvGraphicFramePr>
          <p:nvPr>
            <p:ph sz="quarter" idx="3"/>
          </p:nvPr>
        </p:nvGraphicFramePr>
        <p:xfrm>
          <a:off x="974725" y="5157788"/>
          <a:ext cx="7119938" cy="617537"/>
        </p:xfrm>
        <a:graphic>
          <a:graphicData uri="http://schemas.openxmlformats.org/presentationml/2006/ole">
            <mc:AlternateContent xmlns:mc="http://schemas.openxmlformats.org/markup-compatibility/2006">
              <mc:Choice xmlns:v="urn:schemas-microsoft-com:vml" Requires="v">
                <p:oleObj spid="_x0000_s75957" name="CS ChemDraw Drawing" r:id="rId7" imgW="8547100" imgH="749300" progId="ChemDraw.Document.6.0">
                  <p:embed/>
                </p:oleObj>
              </mc:Choice>
              <mc:Fallback>
                <p:oleObj name="CS ChemDraw Drawing" r:id="rId7" imgW="8547100" imgH="749300" progId="ChemDraw.Document.6.0">
                  <p:embed/>
                  <p:pic>
                    <p:nvPicPr>
                      <p:cNvPr id="0" name="Object 13"/>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725" y="5157788"/>
                        <a:ext cx="7119938" cy="61753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CABD50F6-880E-4F7E-9770-00971625CB32}" type="datetime11">
              <a:rPr lang="zh-CN" altLang="en-US" smtClean="0"/>
              <a:t>17:48:44</a:t>
            </a:fld>
            <a:endParaRPr lang="en-US" altLang="zh-CN"/>
          </a:p>
        </p:txBody>
      </p:sp>
      <p:sp>
        <p:nvSpPr>
          <p:cNvPr id="9" name="灯片编号占位符 7"/>
          <p:cNvSpPr>
            <a:spLocks noGrp="1"/>
          </p:cNvSpPr>
          <p:nvPr>
            <p:ph type="sldNum" sz="quarter" idx="12"/>
          </p:nvPr>
        </p:nvSpPr>
        <p:spPr/>
        <p:txBody>
          <a:bodyPr/>
          <a:lstStyle/>
          <a:p>
            <a:pPr>
              <a:defRPr/>
            </a:pPr>
            <a:fld id="{8EB7F83E-B343-4F1F-A81A-DCAD053253CF}" type="slidenum">
              <a:rPr lang="en-US" altLang="zh-CN"/>
              <a:t>86</a:t>
            </a:fld>
            <a:endParaRPr lang="en-US" altLang="zh-CN"/>
          </a:p>
        </p:txBody>
      </p:sp>
      <p:sp>
        <p:nvSpPr>
          <p:cNvPr id="550917" name="Rectangle 5"/>
          <p:cNvSpPr>
            <a:spLocks noChangeArrowheads="1"/>
          </p:cNvSpPr>
          <p:nvPr/>
        </p:nvSpPr>
        <p:spPr bwMode="auto">
          <a:xfrm>
            <a:off x="539750" y="765175"/>
            <a:ext cx="683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B. </a:t>
            </a:r>
            <a:r>
              <a:rPr lang="zh-CN" altLang="en-US" sz="2400">
                <a:latin typeface="Arial" panose="020B0604020202020204" pitchFamily="34" charset="0"/>
                <a:ea typeface="楷体" panose="02010609060101010101" pitchFamily="49" charset="-122"/>
                <a:cs typeface="Arial" panose="020B0604020202020204" pitchFamily="34" charset="0"/>
              </a:rPr>
              <a:t>丙二酸酯制备二取代乙酸</a:t>
            </a:r>
          </a:p>
        </p:txBody>
      </p:sp>
      <p:sp>
        <p:nvSpPr>
          <p:cNvPr id="550921" name="Rectangle 9"/>
          <p:cNvSpPr>
            <a:spLocks noChangeArrowheads="1"/>
          </p:cNvSpPr>
          <p:nvPr/>
        </p:nvSpPr>
        <p:spPr bwMode="auto">
          <a:xfrm>
            <a:off x="395288" y="3141663"/>
            <a:ext cx="468153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C. </a:t>
            </a:r>
            <a:r>
              <a:rPr lang="zh-CN" altLang="en-US" sz="2400">
                <a:latin typeface="Arial" panose="020B0604020202020204" pitchFamily="34" charset="0"/>
                <a:ea typeface="楷体" panose="02010609060101010101" pitchFamily="49" charset="-122"/>
                <a:cs typeface="Arial" panose="020B0604020202020204" pitchFamily="34" charset="0"/>
              </a:rPr>
              <a:t>丙二酸酯制备二元酸</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50917"/>
                                        </p:tgtEl>
                                        <p:attrNameLst>
                                          <p:attrName>style.visibility</p:attrName>
                                        </p:attrNameLst>
                                      </p:cBhvr>
                                      <p:to>
                                        <p:strVal val="visible"/>
                                      </p:to>
                                    </p:set>
                                    <p:animEffect transition="in" filter="slide(fromBottom)">
                                      <p:cBhvr>
                                        <p:cTn id="7" dur="500"/>
                                        <p:tgtEl>
                                          <p:spTgt spid="550917"/>
                                        </p:tgtEl>
                                      </p:cBhvr>
                                    </p:animEffect>
                                  </p:childTnLst>
                                </p:cTn>
                              </p:par>
                              <p:par>
                                <p:cTn id="8" presetID="12" presetClass="entr" presetSubtype="4" fill="hold" nodeType="withEffect">
                                  <p:stCondLst>
                                    <p:cond delay="0"/>
                                  </p:stCondLst>
                                  <p:childTnLst>
                                    <p:set>
                                      <p:cBhvr>
                                        <p:cTn id="9" dur="1" fill="hold">
                                          <p:stCondLst>
                                            <p:cond delay="0"/>
                                          </p:stCondLst>
                                        </p:cTn>
                                        <p:tgtEl>
                                          <p:spTgt spid="550919"/>
                                        </p:tgtEl>
                                        <p:attrNameLst>
                                          <p:attrName>style.visibility</p:attrName>
                                        </p:attrNameLst>
                                      </p:cBhvr>
                                      <p:to>
                                        <p:strVal val="visible"/>
                                      </p:to>
                                    </p:set>
                                    <p:animEffect transition="in" filter="slide(fromBottom)">
                                      <p:cBhvr>
                                        <p:cTn id="10" dur="500"/>
                                        <p:tgtEl>
                                          <p:spTgt spid="550919"/>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550921"/>
                                        </p:tgtEl>
                                        <p:attrNameLst>
                                          <p:attrName>style.visibility</p:attrName>
                                        </p:attrNameLst>
                                      </p:cBhvr>
                                      <p:to>
                                        <p:strVal val="visible"/>
                                      </p:to>
                                    </p:set>
                                    <p:animEffect transition="in" filter="slide(fromBottom)">
                                      <p:cBhvr>
                                        <p:cTn id="15" dur="500"/>
                                        <p:tgtEl>
                                          <p:spTgt spid="550921"/>
                                        </p:tgtEl>
                                      </p:cBhvr>
                                    </p:animEffect>
                                  </p:childTnLst>
                                </p:cTn>
                              </p:par>
                              <p:par>
                                <p:cTn id="16" presetID="12" presetClass="entr" presetSubtype="4" fill="hold" nodeType="withEffect">
                                  <p:stCondLst>
                                    <p:cond delay="0"/>
                                  </p:stCondLst>
                                  <p:childTnLst>
                                    <p:set>
                                      <p:cBhvr>
                                        <p:cTn id="17" dur="1" fill="hold">
                                          <p:stCondLst>
                                            <p:cond delay="0"/>
                                          </p:stCondLst>
                                        </p:cTn>
                                        <p:tgtEl>
                                          <p:spTgt spid="550922"/>
                                        </p:tgtEl>
                                        <p:attrNameLst>
                                          <p:attrName>style.visibility</p:attrName>
                                        </p:attrNameLst>
                                      </p:cBhvr>
                                      <p:to>
                                        <p:strVal val="visible"/>
                                      </p:to>
                                    </p:set>
                                    <p:animEffect transition="in" filter="slide(fromBottom)">
                                      <p:cBhvr>
                                        <p:cTn id="18" dur="500"/>
                                        <p:tgtEl>
                                          <p:spTgt spid="55092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550925"/>
                                        </p:tgtEl>
                                        <p:attrNameLst>
                                          <p:attrName>style.visibility</p:attrName>
                                        </p:attrNameLst>
                                      </p:cBhvr>
                                      <p:to>
                                        <p:strVal val="visible"/>
                                      </p:to>
                                    </p:set>
                                    <p:animEffect transition="in" filter="slide(fromBottom)">
                                      <p:cBhvr>
                                        <p:cTn id="23" dur="500"/>
                                        <p:tgtEl>
                                          <p:spTgt spid="550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7" grpId="0"/>
      <p:bldP spid="550921"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77872" name="Object 16"/>
          <p:cNvGraphicFramePr>
            <a:graphicFrameLocks noGrp="1" noChangeAspect="1"/>
          </p:cNvGraphicFramePr>
          <p:nvPr>
            <p:ph/>
          </p:nvPr>
        </p:nvGraphicFramePr>
        <p:xfrm>
          <a:off x="1908175" y="1052513"/>
          <a:ext cx="4465638" cy="984250"/>
        </p:xfrm>
        <a:graphic>
          <a:graphicData uri="http://schemas.openxmlformats.org/presentationml/2006/ole">
            <mc:AlternateContent xmlns:mc="http://schemas.openxmlformats.org/markup-compatibility/2006">
              <mc:Choice xmlns:v="urn:schemas-microsoft-com:vml" Requires="v">
                <p:oleObj spid="_x0000_s15427" name="CS ChemDraw Drawing" r:id="rId3" imgW="5016500" imgH="1117600" progId="ChemDraw.Document.6.0">
                  <p:embed/>
                </p:oleObj>
              </mc:Choice>
              <mc:Fallback>
                <p:oleObj name="CS ChemDraw Drawing" r:id="rId3" imgW="5016500" imgH="1117600" progId="ChemDraw.Document.6.0">
                  <p:embed/>
                  <p:pic>
                    <p:nvPicPr>
                      <p:cNvPr id="0" name="Object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052513"/>
                        <a:ext cx="4465638" cy="9842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ACFEC6C8-2DEC-4E9E-B42F-ED0AFCC5C072}" type="datetime11">
              <a:rPr lang="zh-CN" altLang="en-US" smtClean="0"/>
              <a:t>17:48:43</a:t>
            </a:fld>
            <a:endParaRPr lang="en-US" altLang="zh-CN"/>
          </a:p>
        </p:txBody>
      </p:sp>
      <p:sp>
        <p:nvSpPr>
          <p:cNvPr id="9" name="灯片编号占位符 4"/>
          <p:cNvSpPr>
            <a:spLocks noGrp="1"/>
          </p:cNvSpPr>
          <p:nvPr>
            <p:ph type="sldNum" sz="quarter" idx="12"/>
          </p:nvPr>
        </p:nvSpPr>
        <p:spPr/>
        <p:txBody>
          <a:bodyPr/>
          <a:lstStyle/>
          <a:p>
            <a:pPr>
              <a:defRPr/>
            </a:pPr>
            <a:fld id="{449CBF0D-6BB2-4994-A7A3-9449A55494A2}" type="slidenum">
              <a:rPr lang="en-US" altLang="zh-CN"/>
              <a:t>9</a:t>
            </a:fld>
            <a:endParaRPr lang="en-US" altLang="zh-CN"/>
          </a:p>
        </p:txBody>
      </p:sp>
      <p:sp>
        <p:nvSpPr>
          <p:cNvPr id="377861" name="Rectangle 5"/>
          <p:cNvSpPr>
            <a:spLocks noChangeArrowheads="1"/>
          </p:cNvSpPr>
          <p:nvPr/>
        </p:nvSpPr>
        <p:spPr bwMode="auto">
          <a:xfrm>
            <a:off x="539750" y="333375"/>
            <a:ext cx="3398838" cy="5191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a:solidFill>
                  <a:srgbClr val="333399"/>
                </a:solidFill>
                <a:latin typeface="Times New Roman" panose="02020603050405020304" pitchFamily="18" charset="0"/>
                <a:ea typeface="楷体" panose="02010609060101010101" pitchFamily="49" charset="-122"/>
                <a:cs typeface="Arial" panose="020B0604020202020204" pitchFamily="34" charset="0"/>
              </a:rPr>
              <a:t>二、羧酸的物理性质</a:t>
            </a:r>
          </a:p>
        </p:txBody>
      </p:sp>
      <p:sp>
        <p:nvSpPr>
          <p:cNvPr id="377862" name="Rectangle 6"/>
          <p:cNvSpPr>
            <a:spLocks noChangeArrowheads="1"/>
          </p:cNvSpPr>
          <p:nvPr/>
        </p:nvSpPr>
        <p:spPr bwMode="auto">
          <a:xfrm>
            <a:off x="381000" y="5011316"/>
            <a:ext cx="8294688" cy="137001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solidFill>
                  <a:srgbClr val="008000"/>
                </a:solidFill>
                <a:latin typeface="Arial" panose="020B0604020202020204" pitchFamily="34" charset="0"/>
                <a:ea typeface="楷体" panose="02010609060101010101" pitchFamily="49" charset="-122"/>
                <a:cs typeface="Arial" panose="020B0604020202020204" pitchFamily="34" charset="0"/>
              </a:rPr>
              <a:t>b.p</a:t>
            </a:r>
            <a:r>
              <a:rPr lang="zh-CN" altLang="en-US" sz="2400">
                <a:solidFill>
                  <a:srgbClr val="008000"/>
                </a:solidFill>
                <a:latin typeface="Arial" panose="020B0604020202020204" pitchFamily="34" charset="0"/>
                <a:ea typeface="楷体" panose="02010609060101010101" pitchFamily="49" charset="-122"/>
                <a:cs typeface="Arial" panose="020B0604020202020204" pitchFamily="34" charset="0"/>
              </a:rPr>
              <a:t>：</a:t>
            </a:r>
            <a:r>
              <a:rPr lang="zh-CN" altLang="en-US" sz="2400">
                <a:solidFill>
                  <a:schemeClr val="accent2"/>
                </a:solidFill>
                <a:latin typeface="Arial" panose="020B0604020202020204" pitchFamily="34" charset="0"/>
                <a:ea typeface="楷体" panose="02010609060101010101" pitchFamily="49" charset="-122"/>
                <a:cs typeface="Arial" panose="020B0604020202020204" pitchFamily="34" charset="0"/>
              </a:rPr>
              <a:t>羧酸</a:t>
            </a:r>
            <a:r>
              <a:rPr lang="zh-CN" altLang="en-US" sz="2400">
                <a:latin typeface="Arial" panose="020B0604020202020204" pitchFamily="34" charset="0"/>
                <a:ea typeface="楷体" panose="02010609060101010101" pitchFamily="49" charset="-122"/>
                <a:cs typeface="Arial" panose="020B0604020202020204" pitchFamily="34" charset="0"/>
              </a:rPr>
              <a:t> ＞ </a:t>
            </a:r>
            <a:r>
              <a:rPr lang="en-US" altLang="zh-CN" sz="2400">
                <a:latin typeface="Arial" panose="020B0604020202020204" pitchFamily="34" charset="0"/>
                <a:ea typeface="楷体" panose="02010609060101010101" pitchFamily="49" charset="-122"/>
                <a:cs typeface="Arial" panose="020B0604020202020204" pitchFamily="34" charset="0"/>
              </a:rPr>
              <a:t>M </a:t>
            </a:r>
            <a:r>
              <a:rPr lang="zh-CN" altLang="en-US" sz="2400">
                <a:latin typeface="Arial" panose="020B0604020202020204" pitchFamily="34" charset="0"/>
                <a:ea typeface="楷体" panose="02010609060101010101" pitchFamily="49" charset="-122"/>
                <a:cs typeface="Arial" panose="020B0604020202020204" pitchFamily="34" charset="0"/>
              </a:rPr>
              <a:t>相同的</a:t>
            </a:r>
            <a:r>
              <a:rPr lang="zh-CN" altLang="en-US" sz="2400">
                <a:solidFill>
                  <a:srgbClr val="CC6600"/>
                </a:solidFill>
                <a:latin typeface="Arial" panose="020B0604020202020204" pitchFamily="34" charset="0"/>
                <a:ea typeface="楷体" panose="02010609060101010101" pitchFamily="49" charset="-122"/>
                <a:cs typeface="Arial" panose="020B0604020202020204" pitchFamily="34" charset="0"/>
              </a:rPr>
              <a:t>醇</a:t>
            </a:r>
            <a:r>
              <a:rPr lang="zh-CN" altLang="en-US" sz="2400">
                <a:latin typeface="Arial" panose="020B0604020202020204" pitchFamily="34" charset="0"/>
                <a:ea typeface="楷体" panose="02010609060101010101" pitchFamily="49" charset="-122"/>
                <a:cs typeface="Arial" panose="020B0604020202020204" pitchFamily="34" charset="0"/>
              </a:rPr>
              <a:t>。</a:t>
            </a:r>
          </a:p>
          <a:p>
            <a:pPr eaLnBrk="1" hangingPunct="1">
              <a:lnSpc>
                <a:spcPct val="100000"/>
              </a:lnSpc>
              <a:spcBef>
                <a:spcPct val="50000"/>
              </a:spcBef>
              <a:buFontTx/>
              <a:buNone/>
            </a:pPr>
            <a:r>
              <a:rPr lang="en-US" altLang="zh-CN" sz="2400">
                <a:solidFill>
                  <a:srgbClr val="FF0066"/>
                </a:solidFill>
                <a:latin typeface="Arial" panose="020B0604020202020204" pitchFamily="34" charset="0"/>
                <a:ea typeface="楷体" panose="02010609060101010101" pitchFamily="49" charset="-122"/>
                <a:cs typeface="Arial" panose="020B0604020202020204" pitchFamily="34" charset="0"/>
              </a:rPr>
              <a:t>m.p</a:t>
            </a:r>
            <a:r>
              <a:rPr lang="zh-CN" altLang="en-US" sz="2400">
                <a:solidFill>
                  <a:srgbClr val="FF0066"/>
                </a:solidFill>
                <a:latin typeface="Arial" panose="020B0604020202020204" pitchFamily="34" charset="0"/>
                <a:ea typeface="楷体" panose="02010609060101010101" pitchFamily="49" charset="-122"/>
                <a:cs typeface="Arial" panose="020B0604020202020204" pitchFamily="34" charset="0"/>
              </a:rPr>
              <a:t>：</a:t>
            </a:r>
            <a:r>
              <a:rPr lang="zh-CN" altLang="en-US" sz="2400">
                <a:latin typeface="Arial" panose="020B0604020202020204" pitchFamily="34" charset="0"/>
                <a:ea typeface="楷体" panose="02010609060101010101" pitchFamily="49" charset="-122"/>
                <a:cs typeface="Arial" panose="020B0604020202020204" pitchFamily="34" charset="0"/>
              </a:rPr>
              <a:t>随</a:t>
            </a:r>
            <a:r>
              <a:rPr lang="en-US" altLang="zh-CN" sz="2400">
                <a:latin typeface="Arial" panose="020B0604020202020204" pitchFamily="34" charset="0"/>
                <a:ea typeface="楷体" panose="02010609060101010101" pitchFamily="49" charset="-122"/>
                <a:cs typeface="Arial" panose="020B0604020202020204" pitchFamily="34" charset="0"/>
              </a:rPr>
              <a:t>M↑</a:t>
            </a:r>
            <a:r>
              <a:rPr lang="zh-CN" altLang="en-US" sz="2400">
                <a:latin typeface="Arial" panose="020B0604020202020204" pitchFamily="34" charset="0"/>
                <a:ea typeface="楷体" panose="02010609060101010101" pitchFamily="49" charset="-122"/>
                <a:cs typeface="Arial" panose="020B0604020202020204" pitchFamily="34" charset="0"/>
              </a:rPr>
              <a:t>呈锯齿形上升。</a:t>
            </a:r>
            <a:r>
              <a:rPr lang="zh-CN" altLang="en-US" sz="2400">
                <a:solidFill>
                  <a:srgbClr val="008000"/>
                </a:solidFill>
                <a:latin typeface="Arial" panose="020B0604020202020204" pitchFamily="34" charset="0"/>
                <a:ea typeface="楷体" panose="02010609060101010101" pitchFamily="49" charset="-122"/>
                <a:cs typeface="Arial" panose="020B0604020202020204" pitchFamily="34" charset="0"/>
              </a:rPr>
              <a:t>偶数碳原子</a:t>
            </a:r>
            <a:r>
              <a:rPr lang="zh-CN" altLang="en-US" sz="2400">
                <a:latin typeface="Arial" panose="020B0604020202020204" pitchFamily="34" charset="0"/>
                <a:ea typeface="楷体" panose="02010609060101010101" pitchFamily="49" charset="-122"/>
                <a:cs typeface="Arial" panose="020B0604020202020204" pitchFamily="34" charset="0"/>
              </a:rPr>
              <a:t>羧酸的</a:t>
            </a:r>
            <a:r>
              <a:rPr lang="en-US" altLang="zh-CN" sz="2400">
                <a:latin typeface="Arial" panose="020B0604020202020204" pitchFamily="34" charset="0"/>
                <a:ea typeface="楷体" panose="02010609060101010101" pitchFamily="49" charset="-122"/>
                <a:cs typeface="Arial" panose="020B0604020202020204" pitchFamily="34" charset="0"/>
              </a:rPr>
              <a:t>m.p</a:t>
            </a:r>
            <a:r>
              <a:rPr lang="zh-CN" altLang="en-US" sz="2400">
                <a:latin typeface="Arial" panose="020B0604020202020204" pitchFamily="34" charset="0"/>
                <a:ea typeface="楷体" panose="02010609060101010101" pitchFamily="49" charset="-122"/>
                <a:cs typeface="Arial" panose="020B0604020202020204" pitchFamily="34" charset="0"/>
              </a:rPr>
              <a:t>＞相邻两个同系物的</a:t>
            </a:r>
            <a:r>
              <a:rPr lang="en-US" altLang="zh-CN" sz="2400">
                <a:latin typeface="Arial" panose="020B0604020202020204" pitchFamily="34" charset="0"/>
                <a:ea typeface="楷体" panose="02010609060101010101" pitchFamily="49" charset="-122"/>
                <a:cs typeface="Arial" panose="020B0604020202020204" pitchFamily="34" charset="0"/>
              </a:rPr>
              <a:t>m.p</a:t>
            </a:r>
            <a:r>
              <a:rPr lang="zh-CN" altLang="en-US" sz="2400">
                <a:latin typeface="Arial" panose="020B0604020202020204" pitchFamily="34" charset="0"/>
                <a:ea typeface="楷体" panose="02010609060101010101" pitchFamily="49" charset="-122"/>
                <a:cs typeface="Arial" panose="020B0604020202020204" pitchFamily="34" charset="0"/>
              </a:rPr>
              <a:t>。</a:t>
            </a:r>
          </a:p>
        </p:txBody>
      </p:sp>
      <p:sp>
        <p:nvSpPr>
          <p:cNvPr id="377866" name="Rectangle 10"/>
          <p:cNvSpPr>
            <a:spLocks noChangeArrowheads="1"/>
          </p:cNvSpPr>
          <p:nvPr/>
        </p:nvSpPr>
        <p:spPr bwMode="auto">
          <a:xfrm>
            <a:off x="539750" y="3371508"/>
            <a:ext cx="7842250" cy="15696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indent="2667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zh-CN" altLang="en-US" sz="2400" dirty="0">
                <a:latin typeface="Arial" panose="020B0604020202020204" pitchFamily="34" charset="0"/>
                <a:ea typeface="楷体" panose="02010609060101010101" pitchFamily="49" charset="-122"/>
                <a:cs typeface="Arial" panose="020B0604020202020204" pitchFamily="34" charset="0"/>
              </a:rPr>
              <a:t>物态：</a:t>
            </a:r>
            <a:r>
              <a:rPr lang="en-US" altLang="zh-CN" sz="2400" dirty="0">
                <a:latin typeface="Arial" panose="020B0604020202020204" pitchFamily="34" charset="0"/>
                <a:ea typeface="楷体" panose="02010609060101010101" pitchFamily="49" charset="-122"/>
                <a:cs typeface="Arial" panose="020B0604020202020204" pitchFamily="34" charset="0"/>
              </a:rPr>
              <a:t>C</a:t>
            </a:r>
            <a:r>
              <a:rPr lang="en-US" altLang="zh-CN" sz="2400" baseline="-30000" dirty="0">
                <a:latin typeface="Arial" panose="020B0604020202020204" pitchFamily="34" charset="0"/>
                <a:ea typeface="楷体" panose="02010609060101010101" pitchFamily="49" charset="-122"/>
                <a:cs typeface="Arial" panose="020B0604020202020204" pitchFamily="34" charset="0"/>
              </a:rPr>
              <a:t>1</a:t>
            </a:r>
            <a:r>
              <a:rPr lang="en-US" altLang="zh-CN" sz="2400" dirty="0">
                <a:latin typeface="Arial" panose="020B0604020202020204" pitchFamily="34" charset="0"/>
                <a:ea typeface="楷体" panose="02010609060101010101" pitchFamily="49" charset="-122"/>
                <a:cs typeface="Arial" panose="020B0604020202020204" pitchFamily="34" charset="0"/>
              </a:rPr>
              <a:t>~C</a:t>
            </a:r>
            <a:r>
              <a:rPr lang="en-US" altLang="zh-CN" sz="2400" baseline="-30000" dirty="0">
                <a:latin typeface="Arial" panose="020B0604020202020204" pitchFamily="34" charset="0"/>
                <a:ea typeface="楷体" panose="02010609060101010101" pitchFamily="49" charset="-122"/>
                <a:cs typeface="Arial" panose="020B0604020202020204" pitchFamily="34" charset="0"/>
              </a:rPr>
              <a:t>3 </a:t>
            </a:r>
            <a:r>
              <a:rPr lang="en-US" altLang="zh-CN" sz="2400" dirty="0">
                <a:latin typeface="Arial" panose="020B0604020202020204" pitchFamily="34" charset="0"/>
                <a:ea typeface="楷体" panose="02010609060101010101" pitchFamily="49" charset="-122"/>
                <a:cs typeface="Arial" panose="020B0604020202020204" pitchFamily="34" charset="0"/>
              </a:rPr>
              <a:t> </a:t>
            </a:r>
            <a:r>
              <a:rPr lang="zh-CN" altLang="en-US" sz="2400" dirty="0">
                <a:latin typeface="Arial" panose="020B0604020202020204" pitchFamily="34" charset="0"/>
                <a:ea typeface="楷体" panose="02010609060101010101" pitchFamily="49" charset="-122"/>
                <a:cs typeface="Arial" panose="020B0604020202020204" pitchFamily="34" charset="0"/>
              </a:rPr>
              <a:t>有刺激性酸味的液体，溶于水。</a:t>
            </a:r>
          </a:p>
          <a:p>
            <a:pPr algn="just">
              <a:lnSpc>
                <a:spcPct val="100000"/>
              </a:lnSpc>
              <a:spcBef>
                <a:spcPct val="0"/>
              </a:spcBef>
              <a:buFontTx/>
              <a:buNone/>
            </a:pPr>
            <a:r>
              <a:rPr lang="zh-CN" altLang="en-US" sz="2400" dirty="0">
                <a:latin typeface="Arial" panose="020B0604020202020204" pitchFamily="34" charset="0"/>
                <a:ea typeface="楷体" panose="02010609060101010101" pitchFamily="49" charset="-122"/>
                <a:cs typeface="Arial" panose="020B0604020202020204" pitchFamily="34" charset="0"/>
              </a:rPr>
              <a:t>           </a:t>
            </a:r>
            <a:r>
              <a:rPr lang="en-US" altLang="zh-CN" sz="2400" dirty="0">
                <a:latin typeface="Arial" panose="020B0604020202020204" pitchFamily="34" charset="0"/>
                <a:ea typeface="楷体" panose="02010609060101010101" pitchFamily="49" charset="-122"/>
                <a:cs typeface="Arial" panose="020B0604020202020204" pitchFamily="34" charset="0"/>
              </a:rPr>
              <a:t>C</a:t>
            </a:r>
            <a:r>
              <a:rPr lang="en-US" altLang="zh-CN" sz="2400" baseline="-30000" dirty="0">
                <a:latin typeface="Arial" panose="020B0604020202020204" pitchFamily="34" charset="0"/>
                <a:ea typeface="楷体" panose="02010609060101010101" pitchFamily="49" charset="-122"/>
                <a:cs typeface="Arial" panose="020B0604020202020204" pitchFamily="34" charset="0"/>
              </a:rPr>
              <a:t>4</a:t>
            </a:r>
            <a:r>
              <a:rPr lang="en-US" altLang="zh-CN" sz="2400" dirty="0">
                <a:latin typeface="Arial" panose="020B0604020202020204" pitchFamily="34" charset="0"/>
                <a:ea typeface="楷体" panose="02010609060101010101" pitchFamily="49" charset="-122"/>
                <a:cs typeface="Arial" panose="020B0604020202020204" pitchFamily="34" charset="0"/>
              </a:rPr>
              <a:t>~C</a:t>
            </a:r>
            <a:r>
              <a:rPr lang="en-US" altLang="zh-CN" sz="2400" baseline="-30000" dirty="0">
                <a:latin typeface="Arial" panose="020B0604020202020204" pitchFamily="34" charset="0"/>
                <a:ea typeface="楷体" panose="02010609060101010101" pitchFamily="49" charset="-122"/>
                <a:cs typeface="Arial" panose="020B0604020202020204" pitchFamily="34" charset="0"/>
              </a:rPr>
              <a:t>9 </a:t>
            </a:r>
            <a:r>
              <a:rPr lang="zh-CN" altLang="en-US" sz="2400" dirty="0">
                <a:latin typeface="Arial" panose="020B0604020202020204" pitchFamily="34" charset="0"/>
                <a:ea typeface="楷体" panose="02010609060101010101" pitchFamily="49" charset="-122"/>
                <a:cs typeface="Arial" panose="020B0604020202020204" pitchFamily="34" charset="0"/>
              </a:rPr>
              <a:t>有酸腐臭味的油状液体</a:t>
            </a:r>
            <a:r>
              <a:rPr lang="en-US" altLang="zh-CN" sz="2400" dirty="0">
                <a:latin typeface="Arial" panose="020B0604020202020204" pitchFamily="34" charset="0"/>
                <a:ea typeface="楷体" panose="02010609060101010101" pitchFamily="49" charset="-122"/>
                <a:cs typeface="Arial" panose="020B0604020202020204" pitchFamily="34" charset="0"/>
              </a:rPr>
              <a:t>(</a:t>
            </a:r>
            <a:r>
              <a:rPr lang="zh-CN" altLang="en-US" sz="2400" dirty="0">
                <a:latin typeface="Arial" panose="020B0604020202020204" pitchFamily="34" charset="0"/>
                <a:ea typeface="楷体" panose="02010609060101010101" pitchFamily="49" charset="-122"/>
                <a:cs typeface="Arial" panose="020B0604020202020204" pitchFamily="34" charset="0"/>
              </a:rPr>
              <a:t>正丁酸：动物汗液及奶油发酸变坏气味的起因</a:t>
            </a:r>
            <a:r>
              <a:rPr lang="en-US" altLang="zh-CN" sz="2400" dirty="0">
                <a:latin typeface="Arial" panose="020B0604020202020204" pitchFamily="34" charset="0"/>
                <a:ea typeface="楷体" panose="02010609060101010101" pitchFamily="49" charset="-122"/>
                <a:cs typeface="Arial" panose="020B0604020202020204" pitchFamily="34" charset="0"/>
              </a:rPr>
              <a:t>)</a:t>
            </a:r>
            <a:r>
              <a:rPr lang="zh-CN" altLang="en-US" sz="2400" dirty="0">
                <a:latin typeface="Arial" panose="020B0604020202020204" pitchFamily="34" charset="0"/>
                <a:ea typeface="楷体" panose="02010609060101010101" pitchFamily="49" charset="-122"/>
                <a:cs typeface="Arial" panose="020B0604020202020204" pitchFamily="34" charset="0"/>
              </a:rPr>
              <a:t>，难溶于水。</a:t>
            </a:r>
          </a:p>
          <a:p>
            <a:pPr>
              <a:lnSpc>
                <a:spcPct val="100000"/>
              </a:lnSpc>
              <a:spcBef>
                <a:spcPct val="0"/>
              </a:spcBef>
              <a:buFontTx/>
              <a:buNone/>
            </a:pPr>
            <a:r>
              <a:rPr lang="zh-CN" altLang="en-US" sz="2400" dirty="0">
                <a:latin typeface="Arial" panose="020B0604020202020204" pitchFamily="34" charset="0"/>
                <a:ea typeface="楷体" panose="02010609060101010101" pitchFamily="49" charset="-122"/>
                <a:cs typeface="Arial" panose="020B0604020202020204" pitchFamily="34" charset="0"/>
              </a:rPr>
              <a:t>           </a:t>
            </a:r>
            <a:r>
              <a:rPr lang="en-US" altLang="zh-CN" sz="2400" dirty="0">
                <a:latin typeface="Arial" panose="020B0604020202020204" pitchFamily="34" charset="0"/>
                <a:ea typeface="楷体" panose="02010609060101010101" pitchFamily="49" charset="-122"/>
                <a:cs typeface="Arial" panose="020B0604020202020204" pitchFamily="34" charset="0"/>
              </a:rPr>
              <a:t>&gt; C</a:t>
            </a:r>
            <a:r>
              <a:rPr lang="en-US" altLang="zh-CN" sz="2400" baseline="-30000" dirty="0">
                <a:latin typeface="Arial" panose="020B0604020202020204" pitchFamily="34" charset="0"/>
                <a:ea typeface="楷体" panose="02010609060101010101" pitchFamily="49" charset="-122"/>
                <a:cs typeface="Arial" panose="020B0604020202020204" pitchFamily="34" charset="0"/>
              </a:rPr>
              <a:t>9    </a:t>
            </a:r>
            <a:r>
              <a:rPr lang="zh-CN" altLang="en-US" sz="2400" dirty="0">
                <a:latin typeface="Arial" panose="020B0604020202020204" pitchFamily="34" charset="0"/>
                <a:ea typeface="楷体" panose="02010609060101010101" pitchFamily="49" charset="-122"/>
                <a:cs typeface="Arial" panose="020B0604020202020204" pitchFamily="34" charset="0"/>
              </a:rPr>
              <a:t>腊状固体，无气味。</a:t>
            </a:r>
            <a:r>
              <a:rPr lang="zh-CN" altLang="en-US" sz="2400" dirty="0">
                <a:latin typeface="Times New Roman" panose="02020603050405020304" pitchFamily="18" charset="0"/>
                <a:ea typeface="楷体" panose="02010609060101010101" pitchFamily="49" charset="-122"/>
                <a:cs typeface="Arial" panose="020B0604020202020204" pitchFamily="34" charset="0"/>
              </a:rPr>
              <a:t> </a:t>
            </a:r>
          </a:p>
        </p:txBody>
      </p:sp>
      <p:sp>
        <p:nvSpPr>
          <p:cNvPr id="377868" name="Rectangle 12"/>
          <p:cNvSpPr>
            <a:spLocks noChangeArrowheads="1"/>
          </p:cNvSpPr>
          <p:nvPr/>
        </p:nvSpPr>
        <p:spPr bwMode="auto">
          <a:xfrm>
            <a:off x="533400" y="2060848"/>
            <a:ext cx="7848600" cy="11874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latin typeface="宋体" panose="02010600030101010101" pitchFamily="2" charset="-122"/>
                <a:ea typeface="宋体" panose="02010600030101010101" pitchFamily="2" charset="-122"/>
              </a:rPr>
              <a:t>    </a:t>
            </a:r>
            <a:r>
              <a:rPr lang="zh-CN" altLang="en-US" sz="2400" dirty="0">
                <a:latin typeface="Arial" panose="020B0604020202020204" pitchFamily="34" charset="0"/>
                <a:ea typeface="楷体" panose="02010609060101010101" pitchFamily="49" charset="-122"/>
                <a:cs typeface="Arial" panose="020B0604020202020204" pitchFamily="34" charset="0"/>
              </a:rPr>
              <a:t>羧酸是极性分子，能与水形成氢键，故低级一元酸可与水互溶，但随</a:t>
            </a:r>
            <a:r>
              <a:rPr lang="en-US" altLang="zh-CN" sz="2400" dirty="0">
                <a:latin typeface="Arial" panose="020B0604020202020204" pitchFamily="34" charset="0"/>
                <a:ea typeface="楷体" panose="02010609060101010101" pitchFamily="49" charset="-122"/>
                <a:cs typeface="Arial" panose="020B0604020202020204" pitchFamily="34" charset="0"/>
              </a:rPr>
              <a:t>M↑</a:t>
            </a:r>
            <a:r>
              <a:rPr lang="zh-CN" altLang="en-US" sz="2400" dirty="0">
                <a:latin typeface="Arial" panose="020B0604020202020204" pitchFamily="34" charset="0"/>
                <a:ea typeface="楷体" panose="02010609060101010101" pitchFamily="49" charset="-122"/>
                <a:cs typeface="Arial" panose="020B0604020202020204" pitchFamily="34" charset="0"/>
              </a:rPr>
              <a:t>，在水中的溶解度↓，正戊酸在水中的溶解度只有</a:t>
            </a:r>
            <a:r>
              <a:rPr lang="en-US" altLang="zh-CN" sz="2400" dirty="0">
                <a:latin typeface="Arial" panose="020B0604020202020204" pitchFamily="34" charset="0"/>
                <a:ea typeface="楷体" panose="02010609060101010101" pitchFamily="49" charset="-122"/>
                <a:cs typeface="Arial" panose="020B0604020202020204" pitchFamily="34" charset="0"/>
              </a:rPr>
              <a:t>3.7 %</a:t>
            </a:r>
            <a:r>
              <a:rPr lang="zh-CN" altLang="en-US" sz="2400" dirty="0">
                <a:latin typeface="Arial" panose="020B0604020202020204" pitchFamily="34" charset="0"/>
                <a:ea typeface="楷体" panose="02010609060101010101" pitchFamily="49" charset="-122"/>
                <a:cs typeface="Arial" panose="020B0604020202020204" pitchFamily="34" charset="0"/>
              </a:rPr>
              <a:t>，＞</a:t>
            </a:r>
            <a:r>
              <a:rPr lang="en-US" altLang="zh-CN" sz="2400" dirty="0">
                <a:latin typeface="Arial" panose="020B0604020202020204" pitchFamily="34" charset="0"/>
                <a:ea typeface="楷体" panose="02010609060101010101" pitchFamily="49" charset="-122"/>
                <a:cs typeface="Arial" panose="020B0604020202020204" pitchFamily="34" charset="0"/>
              </a:rPr>
              <a:t>C</a:t>
            </a:r>
            <a:r>
              <a:rPr lang="en-US" altLang="zh-CN" sz="2400" baseline="-25000" dirty="0">
                <a:latin typeface="Arial" panose="020B0604020202020204" pitchFamily="34" charset="0"/>
                <a:ea typeface="楷体" panose="02010609060101010101" pitchFamily="49" charset="-122"/>
                <a:cs typeface="Arial" panose="020B0604020202020204" pitchFamily="34" charset="0"/>
              </a:rPr>
              <a:t>10</a:t>
            </a:r>
            <a:r>
              <a:rPr lang="zh-CN" altLang="en-US" sz="2400" dirty="0">
                <a:latin typeface="Arial" panose="020B0604020202020204" pitchFamily="34" charset="0"/>
                <a:ea typeface="楷体" panose="02010609060101010101" pitchFamily="49" charset="-122"/>
                <a:cs typeface="Arial" panose="020B0604020202020204" pitchFamily="34" charset="0"/>
              </a:rPr>
              <a:t>的羧酸不溶于水。</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77861"/>
                                        </p:tgtEl>
                                        <p:attrNameLst>
                                          <p:attrName>style.visibility</p:attrName>
                                        </p:attrNameLst>
                                      </p:cBhvr>
                                      <p:to>
                                        <p:strVal val="visible"/>
                                      </p:to>
                                    </p:set>
                                    <p:animEffect transition="in" filter="slide(fromBottom)">
                                      <p:cBhvr>
                                        <p:cTn id="7" dur="500"/>
                                        <p:tgtEl>
                                          <p:spTgt spid="37786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77872"/>
                                        </p:tgtEl>
                                        <p:attrNameLst>
                                          <p:attrName>style.visibility</p:attrName>
                                        </p:attrNameLst>
                                      </p:cBhvr>
                                      <p:to>
                                        <p:strVal val="visible"/>
                                      </p:to>
                                    </p:set>
                                    <p:animEffect transition="in" filter="slide(fromBottom)">
                                      <p:cBhvr>
                                        <p:cTn id="12" dur="500"/>
                                        <p:tgtEl>
                                          <p:spTgt spid="37787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77868"/>
                                        </p:tgtEl>
                                        <p:attrNameLst>
                                          <p:attrName>style.visibility</p:attrName>
                                        </p:attrNameLst>
                                      </p:cBhvr>
                                      <p:to>
                                        <p:strVal val="visible"/>
                                      </p:to>
                                    </p:set>
                                    <p:animEffect transition="in" filter="slide(fromBottom)">
                                      <p:cBhvr>
                                        <p:cTn id="15" dur="500"/>
                                        <p:tgtEl>
                                          <p:spTgt spid="377868"/>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77866"/>
                                        </p:tgtEl>
                                        <p:attrNameLst>
                                          <p:attrName>style.visibility</p:attrName>
                                        </p:attrNameLst>
                                      </p:cBhvr>
                                      <p:to>
                                        <p:strVal val="visible"/>
                                      </p:to>
                                    </p:set>
                                    <p:animEffect transition="in" filter="slide(fromBottom)">
                                      <p:cBhvr>
                                        <p:cTn id="20" dur="500"/>
                                        <p:tgtEl>
                                          <p:spTgt spid="37786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77862"/>
                                        </p:tgtEl>
                                        <p:attrNameLst>
                                          <p:attrName>style.visibility</p:attrName>
                                        </p:attrNameLst>
                                      </p:cBhvr>
                                      <p:to>
                                        <p:strVal val="visible"/>
                                      </p:to>
                                    </p:set>
                                    <p:animEffect transition="in" filter="slide(fromBottom)">
                                      <p:cBhvr>
                                        <p:cTn id="25" dur="500"/>
                                        <p:tgtEl>
                                          <p:spTgt spid="377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p:bldP spid="377862" grpId="0"/>
      <p:bldP spid="377866" grpId="0"/>
      <p:bldP spid="377868"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AyYTdmZmQ4ODg0NDk1MDY4MGEwMzAwOWUyZjljNGIifQ=="/>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3970</Words>
  <Application>Microsoft Office PowerPoint</Application>
  <PresentationFormat>全屏显示(4:3)</PresentationFormat>
  <Paragraphs>567</Paragraphs>
  <Slides>86</Slides>
  <Notes>4</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86</vt:i4>
      </vt:variant>
    </vt:vector>
  </HeadingPairs>
  <TitlesOfParts>
    <vt:vector size="99" baseType="lpstr">
      <vt:lpstr>等线</vt:lpstr>
      <vt:lpstr>等线 Light</vt:lpstr>
      <vt:lpstr>黑体</vt:lpstr>
      <vt:lpstr>楷体</vt:lpstr>
      <vt:lpstr>宋体</vt:lpstr>
      <vt:lpstr>Arial</vt:lpstr>
      <vt:lpstr>Arial Narrow</vt:lpstr>
      <vt:lpstr>Times New Roman</vt:lpstr>
      <vt:lpstr>Wingdings</vt:lpstr>
      <vt:lpstr>自定义设计方案</vt:lpstr>
      <vt:lpstr>默认设计模板</vt:lpstr>
      <vt:lpstr>Document</vt:lpstr>
      <vt:lpstr>CS ChemDraw Drawing</vt:lpstr>
      <vt:lpstr>Chapter 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Carboxylic Acid Derivatives  羧酸衍生物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dupl</dc:creator>
  <cp:lastModifiedBy>du pengli</cp:lastModifiedBy>
  <cp:revision>302</cp:revision>
  <dcterms:created xsi:type="dcterms:W3CDTF">2003-02-21T06:57:00Z</dcterms:created>
  <dcterms:modified xsi:type="dcterms:W3CDTF">2023-06-14T09:55:33Z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644851840C2F439E830880F9C177A995</vt:lpwstr>
  </property>
  <property fmtid="{D5CDD505-2E9C-101B-9397-08002B2CF9AE}" pid="3" name="KSOProductBuildVer">
    <vt:lpwstr>2052-11.1.0.13703</vt:lpwstr>
  </property>
</Properties>
</file>