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75"/>
  </p:notesMasterIdLst>
  <p:sldIdLst>
    <p:sldId id="329" r:id="rId2"/>
    <p:sldId id="472" r:id="rId3"/>
    <p:sldId id="258" r:id="rId4"/>
    <p:sldId id="259" r:id="rId5"/>
    <p:sldId id="260" r:id="rId6"/>
    <p:sldId id="261" r:id="rId7"/>
    <p:sldId id="387" r:id="rId8"/>
    <p:sldId id="330" r:id="rId9"/>
    <p:sldId id="266" r:id="rId10"/>
    <p:sldId id="268" r:id="rId11"/>
    <p:sldId id="471" r:id="rId12"/>
    <p:sldId id="269" r:id="rId13"/>
    <p:sldId id="476" r:id="rId14"/>
    <p:sldId id="404" r:id="rId15"/>
    <p:sldId id="270" r:id="rId16"/>
    <p:sldId id="432" r:id="rId17"/>
    <p:sldId id="273" r:id="rId18"/>
    <p:sldId id="274" r:id="rId19"/>
    <p:sldId id="499" r:id="rId20"/>
    <p:sldId id="500" r:id="rId21"/>
    <p:sldId id="501" r:id="rId22"/>
    <p:sldId id="537" r:id="rId23"/>
    <p:sldId id="502" r:id="rId24"/>
    <p:sldId id="276" r:id="rId25"/>
    <p:sldId id="566" r:id="rId26"/>
    <p:sldId id="567" r:id="rId27"/>
    <p:sldId id="448" r:id="rId28"/>
    <p:sldId id="568" r:id="rId29"/>
    <p:sldId id="569" r:id="rId30"/>
    <p:sldId id="570" r:id="rId31"/>
    <p:sldId id="513" r:id="rId32"/>
    <p:sldId id="450" r:id="rId33"/>
    <p:sldId id="275" r:id="rId34"/>
    <p:sldId id="281" r:id="rId35"/>
    <p:sldId id="282" r:id="rId36"/>
    <p:sldId id="283" r:id="rId37"/>
    <p:sldId id="280" r:id="rId38"/>
    <p:sldId id="285" r:id="rId39"/>
    <p:sldId id="388" r:id="rId40"/>
    <p:sldId id="332" r:id="rId41"/>
    <p:sldId id="289" r:id="rId42"/>
    <p:sldId id="291" r:id="rId43"/>
    <p:sldId id="292" r:id="rId44"/>
    <p:sldId id="293" r:id="rId45"/>
    <p:sldId id="296" r:id="rId46"/>
    <p:sldId id="389" r:id="rId47"/>
    <p:sldId id="461" r:id="rId48"/>
    <p:sldId id="348" r:id="rId49"/>
    <p:sldId id="349" r:id="rId50"/>
    <p:sldId id="350" r:id="rId51"/>
    <p:sldId id="395" r:id="rId52"/>
    <p:sldId id="418" r:id="rId53"/>
    <p:sldId id="357" r:id="rId54"/>
    <p:sldId id="462" r:id="rId55"/>
    <p:sldId id="533" r:id="rId56"/>
    <p:sldId id="363" r:id="rId57"/>
    <p:sldId id="544" r:id="rId58"/>
    <p:sldId id="545" r:id="rId59"/>
    <p:sldId id="390" r:id="rId60"/>
    <p:sldId id="391" r:id="rId61"/>
    <p:sldId id="392" r:id="rId62"/>
    <p:sldId id="393" r:id="rId63"/>
    <p:sldId id="365" r:id="rId64"/>
    <p:sldId id="366" r:id="rId65"/>
    <p:sldId id="367" r:id="rId66"/>
    <p:sldId id="370" r:id="rId67"/>
    <p:sldId id="384" r:id="rId68"/>
    <p:sldId id="563" r:id="rId69"/>
    <p:sldId id="320" r:id="rId70"/>
    <p:sldId id="322" r:id="rId71"/>
    <p:sldId id="325" r:id="rId72"/>
    <p:sldId id="565" r:id="rId73"/>
    <p:sldId id="331" r:id="rId7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FFFF00"/>
    <a:srgbClr val="FF0000"/>
    <a:srgbClr val="003399"/>
    <a:srgbClr val="0000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99" autoAdjust="0"/>
  </p:normalViewPr>
  <p:slideViewPr>
    <p:cSldViewPr>
      <p:cViewPr varScale="1">
        <p:scale>
          <a:sx n="86" d="100"/>
          <a:sy n="86" d="100"/>
        </p:scale>
        <p:origin x="1110"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emf"/><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png"/><Relationship Id="rId1" Type="http://schemas.openxmlformats.org/officeDocument/2006/relationships/image" Target="../media/image6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22.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image" Target="../media/image95.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 Id="rId4" Type="http://schemas.openxmlformats.org/officeDocument/2006/relationships/image" Target="../media/image1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950F6D-F37C-4E77-BDA1-577E7E42B18F}"/>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endParaRPr lang="zh-CN" altLang="en-US"/>
          </a:p>
        </p:txBody>
      </p:sp>
      <p:sp>
        <p:nvSpPr>
          <p:cNvPr id="3" name="日期占位符 2">
            <a:extLst>
              <a:ext uri="{FF2B5EF4-FFF2-40B4-BE49-F238E27FC236}">
                <a16:creationId xmlns:a16="http://schemas.microsoft.com/office/drawing/2014/main" id="{47364C10-AFBE-45B8-8367-1925E436B7A5}"/>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fld id="{FDFD52B0-35ED-45AC-8983-1252E4A6C15D}" type="datetimeFigureOut">
              <a:rPr lang="zh-CN" altLang="en-US"/>
              <a:pPr/>
              <a:t>2023/4/6</a:t>
            </a:fld>
            <a:endParaRPr lang="zh-CN" altLang="en-US"/>
          </a:p>
        </p:txBody>
      </p:sp>
      <p:sp>
        <p:nvSpPr>
          <p:cNvPr id="4" name="幻灯片图像占位符 3">
            <a:extLst>
              <a:ext uri="{FF2B5EF4-FFF2-40B4-BE49-F238E27FC236}">
                <a16:creationId xmlns:a16="http://schemas.microsoft.com/office/drawing/2014/main" id="{34B722AA-98B2-4A23-8376-72C4FAC866A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AEE921D-716A-4734-86A9-1244679F4A04}"/>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496B7313-AAEC-4A9B-B336-F721F01DDBC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endParaRPr lang="zh-CN" altLang="en-US"/>
          </a:p>
        </p:txBody>
      </p:sp>
      <p:sp>
        <p:nvSpPr>
          <p:cNvPr id="7" name="灯片编号占位符 6">
            <a:extLst>
              <a:ext uri="{FF2B5EF4-FFF2-40B4-BE49-F238E27FC236}">
                <a16:creationId xmlns:a16="http://schemas.microsoft.com/office/drawing/2014/main" id="{DA8FEAD3-700F-4F98-A444-39BC5BC709E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A41B8207-FFF2-4F33-B3BE-04C3CDAE62C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2pPr>
    <a:lvl3pPr marL="9144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3pPr>
    <a:lvl4pPr marL="13716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4pPr>
    <a:lvl5pPr marL="18288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84415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11</a:t>
            </a:fld>
            <a:endParaRPr lang="zh-CN" altLang="en-US"/>
          </a:p>
        </p:txBody>
      </p:sp>
    </p:spTree>
    <p:extLst>
      <p:ext uri="{BB962C8B-B14F-4D97-AF65-F5344CB8AC3E}">
        <p14:creationId xmlns:p14="http://schemas.microsoft.com/office/powerpoint/2010/main" val="35845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4975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117571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16</a:t>
            </a:fld>
            <a:endParaRPr lang="zh-CN" altLang="en-US"/>
          </a:p>
        </p:txBody>
      </p:sp>
    </p:spTree>
    <p:extLst>
      <p:ext uri="{BB962C8B-B14F-4D97-AF65-F5344CB8AC3E}">
        <p14:creationId xmlns:p14="http://schemas.microsoft.com/office/powerpoint/2010/main" val="358694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5DC6BC27-9376-43A8-900A-CCBDEBF0B02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9A1E4146-0EC9-4792-A627-C49E3D74AD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661E3A19-B1FD-4E32-9B27-68C79987B41A}"/>
              </a:ext>
            </a:extLst>
          </p:cNvPr>
          <p:cNvSpPr>
            <a:spLocks noGrp="1"/>
          </p:cNvSpPr>
          <p:nvPr>
            <p:ph type="sldNum" sz="quarter" idx="5"/>
          </p:nvPr>
        </p:nvSpPr>
        <p:spPr/>
        <p:txBody>
          <a:bodyPr/>
          <a:lstStyle/>
          <a:p>
            <a:pPr>
              <a:defRPr/>
            </a:pPr>
            <a:fld id="{50D84C9A-96C4-45E4-A591-2829053B1619}" type="slidenum">
              <a:rPr lang="zh-CN" altLang="en-US" smtClean="0"/>
              <a:pPr>
                <a:defRPr/>
              </a:pPr>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BC58AE4-A458-4A50-85FF-2DB47B3045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spcBef>
                <a:spcPct val="0"/>
              </a:spcBef>
            </a:pPr>
            <a:fld id="{B5949B81-31EC-42C5-80DD-0CFD6C5C483E}" type="slidenum">
              <a:rPr lang="en-US" altLang="zh-CN">
                <a:latin typeface="Arial" panose="020B0604020202020204" pitchFamily="34" charset="0"/>
                <a:ea typeface="宋体" panose="02010600030101010101" pitchFamily="2" charset="-122"/>
              </a:rPr>
              <a:pPr>
                <a:spcBef>
                  <a:spcPct val="0"/>
                </a:spcBef>
              </a:pPr>
              <a:t>68</a:t>
            </a:fld>
            <a:endParaRPr lang="en-US" altLang="zh-CN">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C41CE0CB-3EF6-4658-B9F0-2CE50638DF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94E3D05C-E701-42B9-A529-585DA437442F}"/>
              </a:ext>
            </a:extLst>
          </p:cNvPr>
          <p:cNvSpPr>
            <a:spLocks noGrp="1" noChangeArrowheads="1"/>
          </p:cNvSpPr>
          <p:nvPr>
            <p:ph type="body" idx="1"/>
          </p:nvPr>
        </p:nvSpPr>
        <p:spPr bwMode="auto">
          <a:xfrm>
            <a:off x="901700" y="4722813"/>
            <a:ext cx="4957763" cy="4473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40E4E9-6732-49B0-8E87-6725FE43BFF8}"/>
              </a:ext>
            </a:extLst>
          </p:cNvPr>
          <p:cNvSpPr>
            <a:spLocks noGrp="1"/>
          </p:cNvSpPr>
          <p:nvPr>
            <p:ph type="dt" sz="half" idx="10"/>
          </p:nvPr>
        </p:nvSpPr>
        <p:spPr/>
        <p:txBody>
          <a:bodyPr/>
          <a:lstStyle>
            <a:lvl1pPr>
              <a:defRPr/>
            </a:lvl1pPr>
          </a:lstStyle>
          <a:p>
            <a:fld id="{940E1701-A730-4DBE-837F-C9D163989C10}" type="datetime11">
              <a:rPr lang="zh-CN" altLang="en-US" smtClean="0"/>
              <a:t>11:00:14</a:t>
            </a:fld>
            <a:endParaRPr lang="en-US" altLang="zh-CN"/>
          </a:p>
        </p:txBody>
      </p:sp>
      <p:sp>
        <p:nvSpPr>
          <p:cNvPr id="5" name="页脚占位符 4">
            <a:extLst>
              <a:ext uri="{FF2B5EF4-FFF2-40B4-BE49-F238E27FC236}">
                <a16:creationId xmlns:a16="http://schemas.microsoft.com/office/drawing/2014/main" id="{86EF45D6-3839-47C4-A736-B387C8183C61}"/>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2A47B17A-0823-489D-9FB6-548CD7CBE49C}"/>
              </a:ext>
            </a:extLst>
          </p:cNvPr>
          <p:cNvSpPr>
            <a:spLocks noGrp="1"/>
          </p:cNvSpPr>
          <p:nvPr>
            <p:ph type="sldNum" sz="quarter" idx="12"/>
          </p:nvPr>
        </p:nvSpPr>
        <p:spPr/>
        <p:txBody>
          <a:bodyPr/>
          <a:lstStyle>
            <a:lvl1pPr>
              <a:defRPr/>
            </a:lvl1pPr>
          </a:lstStyle>
          <a:p>
            <a:fld id="{BB680EAE-2361-4A3C-AD4E-4462F0F838EA}" type="slidenum">
              <a:rPr lang="en-US" altLang="zh-CN"/>
              <a:pPr/>
              <a:t>‹#›</a:t>
            </a:fld>
            <a:endParaRPr lang="en-US" altLang="zh-CN"/>
          </a:p>
        </p:txBody>
      </p:sp>
    </p:spTree>
    <p:extLst>
      <p:ext uri="{BB962C8B-B14F-4D97-AF65-F5344CB8AC3E}">
        <p14:creationId xmlns:p14="http://schemas.microsoft.com/office/powerpoint/2010/main" val="138000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49269-8F7B-47B2-BD83-3956FB1A7BA8}"/>
              </a:ext>
            </a:extLst>
          </p:cNvPr>
          <p:cNvSpPr>
            <a:spLocks noGrp="1"/>
          </p:cNvSpPr>
          <p:nvPr>
            <p:ph type="dt" sz="half" idx="10"/>
          </p:nvPr>
        </p:nvSpPr>
        <p:spPr/>
        <p:txBody>
          <a:bodyPr/>
          <a:lstStyle>
            <a:lvl1pPr>
              <a:defRPr/>
            </a:lvl1pPr>
          </a:lstStyle>
          <a:p>
            <a:fld id="{6A7E1161-F6B9-4A88-BA18-FD4DDE0B39B0}" type="datetime11">
              <a:rPr lang="zh-CN" altLang="en-US" smtClean="0"/>
              <a:t>11:00:14</a:t>
            </a:fld>
            <a:endParaRPr lang="en-US" altLang="zh-CN"/>
          </a:p>
        </p:txBody>
      </p:sp>
      <p:sp>
        <p:nvSpPr>
          <p:cNvPr id="5" name="页脚占位符 4">
            <a:extLst>
              <a:ext uri="{FF2B5EF4-FFF2-40B4-BE49-F238E27FC236}">
                <a16:creationId xmlns:a16="http://schemas.microsoft.com/office/drawing/2014/main" id="{20481013-5F9F-4BE3-84E3-BBF6B052BE58}"/>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F57F6AD0-7DB8-4640-869A-C2D679FE0D5D}"/>
              </a:ext>
            </a:extLst>
          </p:cNvPr>
          <p:cNvSpPr>
            <a:spLocks noGrp="1"/>
          </p:cNvSpPr>
          <p:nvPr>
            <p:ph type="sldNum" sz="quarter" idx="12"/>
          </p:nvPr>
        </p:nvSpPr>
        <p:spPr/>
        <p:txBody>
          <a:bodyPr/>
          <a:lstStyle>
            <a:lvl1pPr>
              <a:defRPr/>
            </a:lvl1pPr>
          </a:lstStyle>
          <a:p>
            <a:fld id="{9FA5A2D7-12D2-4BC5-AA61-69A1EAF60916}" type="slidenum">
              <a:rPr lang="en-US" altLang="zh-CN"/>
              <a:pPr/>
              <a:t>‹#›</a:t>
            </a:fld>
            <a:endParaRPr lang="en-US" altLang="zh-CN"/>
          </a:p>
        </p:txBody>
      </p:sp>
    </p:spTree>
    <p:extLst>
      <p:ext uri="{BB962C8B-B14F-4D97-AF65-F5344CB8AC3E}">
        <p14:creationId xmlns:p14="http://schemas.microsoft.com/office/powerpoint/2010/main" val="42752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CF4E76-9546-4F53-B0EC-D83BB653D10D}"/>
              </a:ext>
            </a:extLst>
          </p:cNvPr>
          <p:cNvSpPr>
            <a:spLocks noGrp="1"/>
          </p:cNvSpPr>
          <p:nvPr>
            <p:ph type="dt" sz="half" idx="10"/>
          </p:nvPr>
        </p:nvSpPr>
        <p:spPr/>
        <p:txBody>
          <a:bodyPr/>
          <a:lstStyle>
            <a:lvl1pPr>
              <a:defRPr/>
            </a:lvl1pPr>
          </a:lstStyle>
          <a:p>
            <a:fld id="{063D032F-C14B-4B6D-92D6-F0B46D53DF8C}" type="datetime11">
              <a:rPr lang="zh-CN" altLang="en-US" smtClean="0"/>
              <a:t>11:00:14</a:t>
            </a:fld>
            <a:endParaRPr lang="en-US" altLang="zh-CN"/>
          </a:p>
        </p:txBody>
      </p:sp>
      <p:sp>
        <p:nvSpPr>
          <p:cNvPr id="5" name="页脚占位符 4">
            <a:extLst>
              <a:ext uri="{FF2B5EF4-FFF2-40B4-BE49-F238E27FC236}">
                <a16:creationId xmlns:a16="http://schemas.microsoft.com/office/drawing/2014/main" id="{01954374-7594-42E9-8447-2433D5A360FA}"/>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F11CD99D-9EA9-41B4-85D1-72224D5B2853}"/>
              </a:ext>
            </a:extLst>
          </p:cNvPr>
          <p:cNvSpPr>
            <a:spLocks noGrp="1"/>
          </p:cNvSpPr>
          <p:nvPr>
            <p:ph type="sldNum" sz="quarter" idx="12"/>
          </p:nvPr>
        </p:nvSpPr>
        <p:spPr/>
        <p:txBody>
          <a:bodyPr/>
          <a:lstStyle>
            <a:lvl1pPr>
              <a:defRPr/>
            </a:lvl1pPr>
          </a:lstStyle>
          <a:p>
            <a:fld id="{0B760283-97F4-423B-B744-8A1A71BFF490}" type="slidenum">
              <a:rPr lang="en-US" altLang="zh-CN"/>
              <a:pPr/>
              <a:t>‹#›</a:t>
            </a:fld>
            <a:endParaRPr lang="en-US" altLang="zh-CN"/>
          </a:p>
        </p:txBody>
      </p:sp>
    </p:spTree>
    <p:extLst>
      <p:ext uri="{BB962C8B-B14F-4D97-AF65-F5344CB8AC3E}">
        <p14:creationId xmlns:p14="http://schemas.microsoft.com/office/powerpoint/2010/main" val="216495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a:extLst>
              <a:ext uri="{FF2B5EF4-FFF2-40B4-BE49-F238E27FC236}">
                <a16:creationId xmlns:a16="http://schemas.microsoft.com/office/drawing/2014/main" id="{0D1DCBFE-8880-4CEF-B12E-D711769119A5}"/>
              </a:ext>
            </a:extLst>
          </p:cNvPr>
          <p:cNvSpPr>
            <a:spLocks noGrp="1"/>
          </p:cNvSpPr>
          <p:nvPr>
            <p:ph type="dt" sz="half" idx="10"/>
          </p:nvPr>
        </p:nvSpPr>
        <p:spPr/>
        <p:txBody>
          <a:bodyPr/>
          <a:lstStyle>
            <a:lvl1pPr>
              <a:defRPr/>
            </a:lvl1pPr>
          </a:lstStyle>
          <a:p>
            <a:fld id="{00C41E50-5FFA-4889-BED4-62151A2E00DB}" type="datetime11">
              <a:rPr lang="zh-CN" altLang="en-US" smtClean="0"/>
              <a:t>11:00:14</a:t>
            </a:fld>
            <a:endParaRPr lang="en-US" altLang="zh-CN"/>
          </a:p>
        </p:txBody>
      </p:sp>
      <p:sp>
        <p:nvSpPr>
          <p:cNvPr id="4" name="页脚占位符 4">
            <a:extLst>
              <a:ext uri="{FF2B5EF4-FFF2-40B4-BE49-F238E27FC236}">
                <a16:creationId xmlns:a16="http://schemas.microsoft.com/office/drawing/2014/main" id="{4E2AE8BD-D6A1-4584-835F-3E9B4FFDCA60}"/>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5" name="灯片编号占位符 5">
            <a:extLst>
              <a:ext uri="{FF2B5EF4-FFF2-40B4-BE49-F238E27FC236}">
                <a16:creationId xmlns:a16="http://schemas.microsoft.com/office/drawing/2014/main" id="{8C4FD18F-B096-48FA-B620-7EC33F44CC04}"/>
              </a:ext>
            </a:extLst>
          </p:cNvPr>
          <p:cNvSpPr>
            <a:spLocks noGrp="1"/>
          </p:cNvSpPr>
          <p:nvPr>
            <p:ph type="sldNum" sz="quarter" idx="12"/>
          </p:nvPr>
        </p:nvSpPr>
        <p:spPr/>
        <p:txBody>
          <a:bodyPr/>
          <a:lstStyle>
            <a:lvl1pPr>
              <a:defRPr/>
            </a:lvl1pPr>
          </a:lstStyle>
          <a:p>
            <a:fld id="{D99924DE-C742-497D-BC80-D8F7F7832158}" type="slidenum">
              <a:rPr lang="en-US" altLang="zh-CN"/>
              <a:pPr/>
              <a:t>‹#›</a:t>
            </a:fld>
            <a:endParaRPr lang="en-US" altLang="zh-CN"/>
          </a:p>
        </p:txBody>
      </p:sp>
    </p:spTree>
    <p:extLst>
      <p:ext uri="{BB962C8B-B14F-4D97-AF65-F5344CB8AC3E}">
        <p14:creationId xmlns:p14="http://schemas.microsoft.com/office/powerpoint/2010/main" val="11960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BE3BCF74-7688-469B-8C66-095C5FAF631B}"/>
              </a:ext>
            </a:extLst>
          </p:cNvPr>
          <p:cNvSpPr>
            <a:spLocks noGrp="1"/>
          </p:cNvSpPr>
          <p:nvPr>
            <p:ph type="dt" sz="half" idx="10"/>
          </p:nvPr>
        </p:nvSpPr>
        <p:spPr/>
        <p:txBody>
          <a:bodyPr/>
          <a:lstStyle>
            <a:lvl1pPr>
              <a:defRPr/>
            </a:lvl1pPr>
          </a:lstStyle>
          <a:p>
            <a:fld id="{68BCCC96-F274-40BF-A9E8-0177D03CDB50}" type="datetime11">
              <a:rPr lang="zh-CN" altLang="en-US" smtClean="0"/>
              <a:t>11:00:14</a:t>
            </a:fld>
            <a:endParaRPr lang="en-US" altLang="zh-CN"/>
          </a:p>
        </p:txBody>
      </p:sp>
      <p:sp>
        <p:nvSpPr>
          <p:cNvPr id="7" name="页脚占位符 4">
            <a:extLst>
              <a:ext uri="{FF2B5EF4-FFF2-40B4-BE49-F238E27FC236}">
                <a16:creationId xmlns:a16="http://schemas.microsoft.com/office/drawing/2014/main" id="{29ACAC7B-06BB-43D5-9240-3742F1C31AE1}"/>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8" name="灯片编号占位符 5">
            <a:extLst>
              <a:ext uri="{FF2B5EF4-FFF2-40B4-BE49-F238E27FC236}">
                <a16:creationId xmlns:a16="http://schemas.microsoft.com/office/drawing/2014/main" id="{CE34CEDF-53A9-4DEB-8D70-D71AFEBEB624}"/>
              </a:ext>
            </a:extLst>
          </p:cNvPr>
          <p:cNvSpPr>
            <a:spLocks noGrp="1"/>
          </p:cNvSpPr>
          <p:nvPr>
            <p:ph type="sldNum" sz="quarter" idx="12"/>
          </p:nvPr>
        </p:nvSpPr>
        <p:spPr/>
        <p:txBody>
          <a:bodyPr/>
          <a:lstStyle>
            <a:lvl1pPr>
              <a:defRPr/>
            </a:lvl1pPr>
          </a:lstStyle>
          <a:p>
            <a:fld id="{F68B112C-A1B5-4C65-879A-925327079F53}" type="slidenum">
              <a:rPr lang="en-US" altLang="zh-CN"/>
              <a:pPr/>
              <a:t>‹#›</a:t>
            </a:fld>
            <a:endParaRPr lang="en-US" altLang="zh-CN"/>
          </a:p>
        </p:txBody>
      </p:sp>
    </p:spTree>
    <p:extLst>
      <p:ext uri="{BB962C8B-B14F-4D97-AF65-F5344CB8AC3E}">
        <p14:creationId xmlns:p14="http://schemas.microsoft.com/office/powerpoint/2010/main" val="173785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7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F07F0A-B1D2-485C-B37F-010D0498A5A9}"/>
              </a:ext>
            </a:extLst>
          </p:cNvPr>
          <p:cNvSpPr>
            <a:spLocks noGrp="1"/>
          </p:cNvSpPr>
          <p:nvPr>
            <p:ph type="dt" sz="half" idx="10"/>
          </p:nvPr>
        </p:nvSpPr>
        <p:spPr/>
        <p:txBody>
          <a:bodyPr/>
          <a:lstStyle>
            <a:lvl1pPr>
              <a:defRPr/>
            </a:lvl1pPr>
          </a:lstStyle>
          <a:p>
            <a:fld id="{25E8F136-F5EF-4D49-A641-7A7B2C7E7336}" type="datetime11">
              <a:rPr lang="zh-CN" altLang="en-US" smtClean="0"/>
              <a:t>11:00:14</a:t>
            </a:fld>
            <a:endParaRPr lang="en-US" altLang="zh-CN"/>
          </a:p>
        </p:txBody>
      </p:sp>
      <p:sp>
        <p:nvSpPr>
          <p:cNvPr id="5" name="页脚占位符 4">
            <a:extLst>
              <a:ext uri="{FF2B5EF4-FFF2-40B4-BE49-F238E27FC236}">
                <a16:creationId xmlns:a16="http://schemas.microsoft.com/office/drawing/2014/main" id="{15607418-605A-4424-8E2A-153C24AE56C8}"/>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9629600F-431D-4F73-9170-402CBFF69BA6}"/>
              </a:ext>
            </a:extLst>
          </p:cNvPr>
          <p:cNvSpPr>
            <a:spLocks noGrp="1"/>
          </p:cNvSpPr>
          <p:nvPr>
            <p:ph type="sldNum" sz="quarter" idx="12"/>
          </p:nvPr>
        </p:nvSpPr>
        <p:spPr/>
        <p:txBody>
          <a:bodyPr/>
          <a:lstStyle>
            <a:lvl1pPr>
              <a:defRPr/>
            </a:lvl1pPr>
          </a:lstStyle>
          <a:p>
            <a:fld id="{FE898774-C246-4EA0-9DB3-CBE68BFEFAE5}" type="slidenum">
              <a:rPr lang="en-US" altLang="zh-CN"/>
              <a:pPr/>
              <a:t>‹#›</a:t>
            </a:fld>
            <a:endParaRPr lang="en-US" altLang="zh-CN"/>
          </a:p>
        </p:txBody>
      </p:sp>
    </p:spTree>
    <p:extLst>
      <p:ext uri="{BB962C8B-B14F-4D97-AF65-F5344CB8AC3E}">
        <p14:creationId xmlns:p14="http://schemas.microsoft.com/office/powerpoint/2010/main" val="138613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498037-4502-4268-9103-66413589059E}"/>
              </a:ext>
            </a:extLst>
          </p:cNvPr>
          <p:cNvSpPr>
            <a:spLocks noGrp="1"/>
          </p:cNvSpPr>
          <p:nvPr>
            <p:ph type="dt" sz="half" idx="10"/>
          </p:nvPr>
        </p:nvSpPr>
        <p:spPr/>
        <p:txBody>
          <a:bodyPr/>
          <a:lstStyle>
            <a:lvl1pPr>
              <a:defRPr/>
            </a:lvl1pPr>
          </a:lstStyle>
          <a:p>
            <a:fld id="{887534F4-4301-446C-A050-DF06F7ECF25F}" type="datetime11">
              <a:rPr lang="zh-CN" altLang="en-US" smtClean="0"/>
              <a:t>11:00:14</a:t>
            </a:fld>
            <a:endParaRPr lang="en-US" altLang="zh-CN"/>
          </a:p>
        </p:txBody>
      </p:sp>
      <p:sp>
        <p:nvSpPr>
          <p:cNvPr id="5" name="页脚占位符 4">
            <a:extLst>
              <a:ext uri="{FF2B5EF4-FFF2-40B4-BE49-F238E27FC236}">
                <a16:creationId xmlns:a16="http://schemas.microsoft.com/office/drawing/2014/main" id="{A03EB1FB-CE90-4C35-9FDC-19392DAADB6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4CB2EC94-F06A-4532-8C67-B985EE09DB1C}"/>
              </a:ext>
            </a:extLst>
          </p:cNvPr>
          <p:cNvSpPr>
            <a:spLocks noGrp="1"/>
          </p:cNvSpPr>
          <p:nvPr>
            <p:ph type="sldNum" sz="quarter" idx="12"/>
          </p:nvPr>
        </p:nvSpPr>
        <p:spPr/>
        <p:txBody>
          <a:bodyPr/>
          <a:lstStyle>
            <a:lvl1pPr>
              <a:defRPr/>
            </a:lvl1pPr>
          </a:lstStyle>
          <a:p>
            <a:fld id="{9B6617AA-315D-4B33-ABCC-5B5E8D47FF51}" type="slidenum">
              <a:rPr lang="en-US" altLang="zh-CN"/>
              <a:pPr/>
              <a:t>‹#›</a:t>
            </a:fld>
            <a:endParaRPr lang="en-US" altLang="zh-CN"/>
          </a:p>
        </p:txBody>
      </p:sp>
    </p:spTree>
    <p:extLst>
      <p:ext uri="{BB962C8B-B14F-4D97-AF65-F5344CB8AC3E}">
        <p14:creationId xmlns:p14="http://schemas.microsoft.com/office/powerpoint/2010/main" val="381734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a:extLst>
              <a:ext uri="{FF2B5EF4-FFF2-40B4-BE49-F238E27FC236}">
                <a16:creationId xmlns:a16="http://schemas.microsoft.com/office/drawing/2014/main" id="{0EDEBF9F-31F9-4CCD-989E-B2E296868A9E}"/>
              </a:ext>
            </a:extLst>
          </p:cNvPr>
          <p:cNvSpPr>
            <a:spLocks noGrp="1"/>
          </p:cNvSpPr>
          <p:nvPr>
            <p:ph type="dt" sz="half" idx="10"/>
          </p:nvPr>
        </p:nvSpPr>
        <p:spPr/>
        <p:txBody>
          <a:bodyPr/>
          <a:lstStyle>
            <a:lvl1pPr>
              <a:defRPr/>
            </a:lvl1pPr>
          </a:lstStyle>
          <a:p>
            <a:fld id="{FB014209-54D5-46FE-ACE7-BB08CBBC6B9C}" type="datetime11">
              <a:rPr lang="zh-CN" altLang="en-US" smtClean="0"/>
              <a:t>11:00:14</a:t>
            </a:fld>
            <a:endParaRPr lang="en-US" altLang="zh-CN"/>
          </a:p>
        </p:txBody>
      </p:sp>
      <p:sp>
        <p:nvSpPr>
          <p:cNvPr id="6" name="页脚占位符 4">
            <a:extLst>
              <a:ext uri="{FF2B5EF4-FFF2-40B4-BE49-F238E27FC236}">
                <a16:creationId xmlns:a16="http://schemas.microsoft.com/office/drawing/2014/main" id="{23A3BADD-AE98-4D67-BFD9-F6C8FEB62C2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22567E0B-DFAC-48E1-A43F-554C5CF8184B}"/>
              </a:ext>
            </a:extLst>
          </p:cNvPr>
          <p:cNvSpPr>
            <a:spLocks noGrp="1"/>
          </p:cNvSpPr>
          <p:nvPr>
            <p:ph type="sldNum" sz="quarter" idx="12"/>
          </p:nvPr>
        </p:nvSpPr>
        <p:spPr/>
        <p:txBody>
          <a:bodyPr/>
          <a:lstStyle>
            <a:lvl1pPr>
              <a:defRPr/>
            </a:lvl1pPr>
          </a:lstStyle>
          <a:p>
            <a:fld id="{2393C02E-39DA-44C0-B538-4F306B954E32}" type="slidenum">
              <a:rPr lang="en-US" altLang="zh-CN"/>
              <a:pPr/>
              <a:t>‹#›</a:t>
            </a:fld>
            <a:endParaRPr lang="en-US" altLang="zh-CN"/>
          </a:p>
        </p:txBody>
      </p:sp>
    </p:spTree>
    <p:extLst>
      <p:ext uri="{BB962C8B-B14F-4D97-AF65-F5344CB8AC3E}">
        <p14:creationId xmlns:p14="http://schemas.microsoft.com/office/powerpoint/2010/main" val="115381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a:extLst>
              <a:ext uri="{FF2B5EF4-FFF2-40B4-BE49-F238E27FC236}">
                <a16:creationId xmlns:a16="http://schemas.microsoft.com/office/drawing/2014/main" id="{1DDFDBE5-5692-48F2-BFE7-782C89F29A1A}"/>
              </a:ext>
            </a:extLst>
          </p:cNvPr>
          <p:cNvSpPr>
            <a:spLocks noGrp="1"/>
          </p:cNvSpPr>
          <p:nvPr>
            <p:ph type="dt" sz="half" idx="10"/>
          </p:nvPr>
        </p:nvSpPr>
        <p:spPr/>
        <p:txBody>
          <a:bodyPr/>
          <a:lstStyle>
            <a:lvl1pPr>
              <a:defRPr/>
            </a:lvl1pPr>
          </a:lstStyle>
          <a:p>
            <a:fld id="{B5DBECDE-782A-40DE-92CF-F4E49AA2699D}" type="datetime11">
              <a:rPr lang="zh-CN" altLang="en-US" smtClean="0"/>
              <a:t>11:00:14</a:t>
            </a:fld>
            <a:endParaRPr lang="en-US" altLang="zh-CN"/>
          </a:p>
        </p:txBody>
      </p:sp>
      <p:sp>
        <p:nvSpPr>
          <p:cNvPr id="8" name="页脚占位符 4">
            <a:extLst>
              <a:ext uri="{FF2B5EF4-FFF2-40B4-BE49-F238E27FC236}">
                <a16:creationId xmlns:a16="http://schemas.microsoft.com/office/drawing/2014/main" id="{1F5E5065-B9D5-4BF8-BA10-5E9C196639D2}"/>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9" name="灯片编号占位符 5">
            <a:extLst>
              <a:ext uri="{FF2B5EF4-FFF2-40B4-BE49-F238E27FC236}">
                <a16:creationId xmlns:a16="http://schemas.microsoft.com/office/drawing/2014/main" id="{4538E813-685A-4550-8D83-6C1EEB44C978}"/>
              </a:ext>
            </a:extLst>
          </p:cNvPr>
          <p:cNvSpPr>
            <a:spLocks noGrp="1"/>
          </p:cNvSpPr>
          <p:nvPr>
            <p:ph type="sldNum" sz="quarter" idx="12"/>
          </p:nvPr>
        </p:nvSpPr>
        <p:spPr/>
        <p:txBody>
          <a:bodyPr/>
          <a:lstStyle>
            <a:lvl1pPr>
              <a:defRPr/>
            </a:lvl1pPr>
          </a:lstStyle>
          <a:p>
            <a:fld id="{121F1AC0-F0CB-445F-81BC-8BF7DEDB6470}" type="slidenum">
              <a:rPr lang="en-US" altLang="zh-CN"/>
              <a:pPr/>
              <a:t>‹#›</a:t>
            </a:fld>
            <a:endParaRPr lang="en-US" altLang="zh-CN"/>
          </a:p>
        </p:txBody>
      </p:sp>
    </p:spTree>
    <p:extLst>
      <p:ext uri="{BB962C8B-B14F-4D97-AF65-F5344CB8AC3E}">
        <p14:creationId xmlns:p14="http://schemas.microsoft.com/office/powerpoint/2010/main" val="4017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29F7F41-8D9C-4E7B-B77C-837A33AF0970}"/>
              </a:ext>
            </a:extLst>
          </p:cNvPr>
          <p:cNvSpPr>
            <a:spLocks noGrp="1"/>
          </p:cNvSpPr>
          <p:nvPr>
            <p:ph type="dt" sz="half" idx="10"/>
          </p:nvPr>
        </p:nvSpPr>
        <p:spPr/>
        <p:txBody>
          <a:bodyPr/>
          <a:lstStyle>
            <a:lvl1pPr>
              <a:defRPr/>
            </a:lvl1pPr>
          </a:lstStyle>
          <a:p>
            <a:fld id="{81043279-7571-4990-81D3-35B0D6A6815D}" type="datetime11">
              <a:rPr lang="zh-CN" altLang="en-US" smtClean="0"/>
              <a:t>11:00:14</a:t>
            </a:fld>
            <a:endParaRPr lang="en-US" altLang="zh-CN"/>
          </a:p>
        </p:txBody>
      </p:sp>
      <p:sp>
        <p:nvSpPr>
          <p:cNvPr id="4" name="页脚占位符 4">
            <a:extLst>
              <a:ext uri="{FF2B5EF4-FFF2-40B4-BE49-F238E27FC236}">
                <a16:creationId xmlns:a16="http://schemas.microsoft.com/office/drawing/2014/main" id="{A55A8A1E-6D58-496C-8A4F-7E4BE84E4E1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5" name="灯片编号占位符 5">
            <a:extLst>
              <a:ext uri="{FF2B5EF4-FFF2-40B4-BE49-F238E27FC236}">
                <a16:creationId xmlns:a16="http://schemas.microsoft.com/office/drawing/2014/main" id="{47E13E0D-4004-402F-A314-4A8C5F608ADD}"/>
              </a:ext>
            </a:extLst>
          </p:cNvPr>
          <p:cNvSpPr>
            <a:spLocks noGrp="1"/>
          </p:cNvSpPr>
          <p:nvPr>
            <p:ph type="sldNum" sz="quarter" idx="12"/>
          </p:nvPr>
        </p:nvSpPr>
        <p:spPr/>
        <p:txBody>
          <a:bodyPr/>
          <a:lstStyle>
            <a:lvl1pPr>
              <a:defRPr/>
            </a:lvl1pPr>
          </a:lstStyle>
          <a:p>
            <a:fld id="{78C5E80D-B43E-459E-A1E7-D05FCD586D84}" type="slidenum">
              <a:rPr lang="en-US" altLang="zh-CN"/>
              <a:pPr/>
              <a:t>‹#›</a:t>
            </a:fld>
            <a:endParaRPr lang="en-US" altLang="zh-CN"/>
          </a:p>
        </p:txBody>
      </p:sp>
    </p:spTree>
    <p:extLst>
      <p:ext uri="{BB962C8B-B14F-4D97-AF65-F5344CB8AC3E}">
        <p14:creationId xmlns:p14="http://schemas.microsoft.com/office/powerpoint/2010/main" val="278525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6BFA755-5361-46A5-84D5-646377C2DC9B}"/>
              </a:ext>
            </a:extLst>
          </p:cNvPr>
          <p:cNvSpPr>
            <a:spLocks noGrp="1"/>
          </p:cNvSpPr>
          <p:nvPr>
            <p:ph type="dt" sz="half" idx="10"/>
          </p:nvPr>
        </p:nvSpPr>
        <p:spPr/>
        <p:txBody>
          <a:bodyPr/>
          <a:lstStyle>
            <a:lvl1pPr>
              <a:defRPr/>
            </a:lvl1pPr>
          </a:lstStyle>
          <a:p>
            <a:fld id="{C2B7021C-9977-4980-955A-67B192489342}" type="datetime11">
              <a:rPr lang="zh-CN" altLang="en-US" smtClean="0"/>
              <a:t>11:00:13</a:t>
            </a:fld>
            <a:endParaRPr lang="en-US" altLang="zh-CN"/>
          </a:p>
        </p:txBody>
      </p:sp>
      <p:sp>
        <p:nvSpPr>
          <p:cNvPr id="3" name="页脚占位符 4">
            <a:extLst>
              <a:ext uri="{FF2B5EF4-FFF2-40B4-BE49-F238E27FC236}">
                <a16:creationId xmlns:a16="http://schemas.microsoft.com/office/drawing/2014/main" id="{1380E167-144A-4972-9CEB-554510B52013}"/>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4" name="灯片编号占位符 5">
            <a:extLst>
              <a:ext uri="{FF2B5EF4-FFF2-40B4-BE49-F238E27FC236}">
                <a16:creationId xmlns:a16="http://schemas.microsoft.com/office/drawing/2014/main" id="{F2770DEC-AB5F-4D54-B657-28B9775F1E51}"/>
              </a:ext>
            </a:extLst>
          </p:cNvPr>
          <p:cNvSpPr>
            <a:spLocks noGrp="1"/>
          </p:cNvSpPr>
          <p:nvPr>
            <p:ph type="sldNum" sz="quarter" idx="12"/>
          </p:nvPr>
        </p:nvSpPr>
        <p:spPr/>
        <p:txBody>
          <a:bodyPr/>
          <a:lstStyle>
            <a:lvl1pPr>
              <a:defRPr/>
            </a:lvl1pPr>
          </a:lstStyle>
          <a:p>
            <a:fld id="{D7769F10-7BD6-4BFF-95E1-168F116D81DD}" type="slidenum">
              <a:rPr lang="en-US" altLang="zh-CN"/>
              <a:pPr/>
              <a:t>‹#›</a:t>
            </a:fld>
            <a:endParaRPr lang="en-US" altLang="zh-CN"/>
          </a:p>
        </p:txBody>
      </p:sp>
    </p:spTree>
    <p:extLst>
      <p:ext uri="{BB962C8B-B14F-4D97-AF65-F5344CB8AC3E}">
        <p14:creationId xmlns:p14="http://schemas.microsoft.com/office/powerpoint/2010/main" val="67079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F083A5E-319E-4BB4-B253-7F1768AAD246}"/>
              </a:ext>
            </a:extLst>
          </p:cNvPr>
          <p:cNvSpPr>
            <a:spLocks noGrp="1"/>
          </p:cNvSpPr>
          <p:nvPr>
            <p:ph type="dt" sz="half" idx="10"/>
          </p:nvPr>
        </p:nvSpPr>
        <p:spPr/>
        <p:txBody>
          <a:bodyPr/>
          <a:lstStyle>
            <a:lvl1pPr>
              <a:defRPr/>
            </a:lvl1pPr>
          </a:lstStyle>
          <a:p>
            <a:fld id="{6C38D13A-578F-40DA-8B5D-11B7DBB6C482}" type="datetime11">
              <a:rPr lang="zh-CN" altLang="en-US" smtClean="0"/>
              <a:t>11:00:14</a:t>
            </a:fld>
            <a:endParaRPr lang="en-US" altLang="zh-CN"/>
          </a:p>
        </p:txBody>
      </p:sp>
      <p:sp>
        <p:nvSpPr>
          <p:cNvPr id="6" name="页脚占位符 4">
            <a:extLst>
              <a:ext uri="{FF2B5EF4-FFF2-40B4-BE49-F238E27FC236}">
                <a16:creationId xmlns:a16="http://schemas.microsoft.com/office/drawing/2014/main" id="{D7630670-C666-4C3C-9561-EB8A9BF7AD97}"/>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8024C37C-329B-4181-8C44-F506716C3923}"/>
              </a:ext>
            </a:extLst>
          </p:cNvPr>
          <p:cNvSpPr>
            <a:spLocks noGrp="1"/>
          </p:cNvSpPr>
          <p:nvPr>
            <p:ph type="sldNum" sz="quarter" idx="12"/>
          </p:nvPr>
        </p:nvSpPr>
        <p:spPr/>
        <p:txBody>
          <a:bodyPr/>
          <a:lstStyle>
            <a:lvl1pPr>
              <a:defRPr/>
            </a:lvl1pPr>
          </a:lstStyle>
          <a:p>
            <a:fld id="{1C98631B-797F-4C73-B464-6C081B086ED3}" type="slidenum">
              <a:rPr lang="en-US" altLang="zh-CN"/>
              <a:pPr/>
              <a:t>‹#›</a:t>
            </a:fld>
            <a:endParaRPr lang="en-US" altLang="zh-CN"/>
          </a:p>
        </p:txBody>
      </p:sp>
    </p:spTree>
    <p:extLst>
      <p:ext uri="{BB962C8B-B14F-4D97-AF65-F5344CB8AC3E}">
        <p14:creationId xmlns:p14="http://schemas.microsoft.com/office/powerpoint/2010/main" val="304254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C0533D-B3B8-43B6-98F4-D38B5F9EA881}"/>
              </a:ext>
            </a:extLst>
          </p:cNvPr>
          <p:cNvSpPr>
            <a:spLocks noGrp="1"/>
          </p:cNvSpPr>
          <p:nvPr>
            <p:ph type="dt" sz="half" idx="10"/>
          </p:nvPr>
        </p:nvSpPr>
        <p:spPr/>
        <p:txBody>
          <a:bodyPr/>
          <a:lstStyle>
            <a:lvl1pPr>
              <a:defRPr/>
            </a:lvl1pPr>
          </a:lstStyle>
          <a:p>
            <a:fld id="{2B6CAC57-E509-4CD8-8BC7-BC94DC212D1A}" type="datetime11">
              <a:rPr lang="zh-CN" altLang="en-US" smtClean="0"/>
              <a:t>11:00:14</a:t>
            </a:fld>
            <a:endParaRPr lang="en-US" altLang="zh-CN"/>
          </a:p>
        </p:txBody>
      </p:sp>
      <p:sp>
        <p:nvSpPr>
          <p:cNvPr id="6" name="页脚占位符 4">
            <a:extLst>
              <a:ext uri="{FF2B5EF4-FFF2-40B4-BE49-F238E27FC236}">
                <a16:creationId xmlns:a16="http://schemas.microsoft.com/office/drawing/2014/main" id="{14CD3918-6969-49A6-9A95-5874CC80FF44}"/>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DB677854-2169-4E5F-B30C-BC4258FB9589}"/>
              </a:ext>
            </a:extLst>
          </p:cNvPr>
          <p:cNvSpPr>
            <a:spLocks noGrp="1"/>
          </p:cNvSpPr>
          <p:nvPr>
            <p:ph type="sldNum" sz="quarter" idx="12"/>
          </p:nvPr>
        </p:nvSpPr>
        <p:spPr/>
        <p:txBody>
          <a:bodyPr/>
          <a:lstStyle>
            <a:lvl1pPr>
              <a:defRPr/>
            </a:lvl1pPr>
          </a:lstStyle>
          <a:p>
            <a:fld id="{8D27B7AD-F1C9-432E-9083-F80D9C15AEDC}" type="slidenum">
              <a:rPr lang="en-US" altLang="zh-CN"/>
              <a:pPr/>
              <a:t>‹#›</a:t>
            </a:fld>
            <a:endParaRPr lang="en-US" altLang="zh-CN"/>
          </a:p>
        </p:txBody>
      </p:sp>
    </p:spTree>
    <p:extLst>
      <p:ext uri="{BB962C8B-B14F-4D97-AF65-F5344CB8AC3E}">
        <p14:creationId xmlns:p14="http://schemas.microsoft.com/office/powerpoint/2010/main" val="37149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EA5D717-432F-4EBA-9D07-50EFB9BE65F2}"/>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341E06A-BF72-4431-A7B5-8598E69C6D9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36FCF5-8AAA-41EF-BA03-4BD8CF62C950}"/>
              </a:ext>
            </a:extLst>
          </p:cNvPr>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fld id="{EF00A91B-F2DA-4E72-B864-7E2559A2ABA5}" type="datetime11">
              <a:rPr lang="zh-CN" altLang="en-US" smtClean="0"/>
              <a:t>11:00:13</a:t>
            </a:fld>
            <a:endParaRPr lang="en-US" altLang="zh-CN"/>
          </a:p>
        </p:txBody>
      </p:sp>
      <p:sp>
        <p:nvSpPr>
          <p:cNvPr id="5" name="页脚占位符 4">
            <a:extLst>
              <a:ext uri="{FF2B5EF4-FFF2-40B4-BE49-F238E27FC236}">
                <a16:creationId xmlns:a16="http://schemas.microsoft.com/office/drawing/2014/main" id="{FF88DDC1-AC44-4369-89B6-CD35915598AD}"/>
              </a:ext>
            </a:extLst>
          </p:cNvPr>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ea typeface="宋体" panose="02010600030101010101" pitchFamily="2" charset="-122"/>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67F2B3F8-C9BA-43F0-954D-8DFF5E447271}"/>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fld id="{8305F439-56A0-46D7-BFB0-BC5C899CBB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9" r:id="rId13"/>
    <p:sldLayoutId id="2147483790" r:id="rId14"/>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等线 Light" panose="02010600030101010101" pitchFamily="2" charset="-122"/>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等线" panose="02010600030101010101" pitchFamily="2" charset="-122"/>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等线" panose="02010600030101010101" pitchFamily="2" charset="-122"/>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等线" panose="02010600030101010101" pitchFamily="2" charset="-122"/>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等线" panose="02010600030101010101" pitchFamily="2" charset="-122"/>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等线" panose="02010600030101010101" pitchFamily="2"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emf"/><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e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28.png"/><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8.emf"/><Relationship Id="rId5" Type="http://schemas.openxmlformats.org/officeDocument/2006/relationships/oleObject" Target="../embeddings/oleObject32.bin"/><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1.emf"/><Relationship Id="rId5" Type="http://schemas.openxmlformats.org/officeDocument/2006/relationships/oleObject" Target="../embeddings/oleObject34.bin"/><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37.bin"/><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50.emf"/><Relationship Id="rId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53.png"/><Relationship Id="rId4" Type="http://schemas.openxmlformats.org/officeDocument/2006/relationships/image" Target="../media/image5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6.emf"/><Relationship Id="rId5" Type="http://schemas.openxmlformats.org/officeDocument/2006/relationships/oleObject" Target="../embeddings/oleObject48.bin"/><Relationship Id="rId4"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8.emf"/><Relationship Id="rId5" Type="http://schemas.openxmlformats.org/officeDocument/2006/relationships/oleObject" Target="../embeddings/oleObject50.bin"/><Relationship Id="rId4" Type="http://schemas.openxmlformats.org/officeDocument/2006/relationships/image" Target="../media/image5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59.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1.emf"/><Relationship Id="rId5" Type="http://schemas.openxmlformats.org/officeDocument/2006/relationships/oleObject" Target="../embeddings/oleObject53.bin"/><Relationship Id="rId4" Type="http://schemas.openxmlformats.org/officeDocument/2006/relationships/image" Target="../media/image6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6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63.emf"/></Relationships>
</file>

<file path=ppt/slides/_rels/slide3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oleObject" Target="../embeddings/oleObject56.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8.emf"/><Relationship Id="rId5" Type="http://schemas.openxmlformats.org/officeDocument/2006/relationships/image" Target="../media/image67.emf"/><Relationship Id="rId10" Type="http://schemas.openxmlformats.org/officeDocument/2006/relationships/image" Target="../media/image66.emf"/><Relationship Id="rId4" Type="http://schemas.openxmlformats.org/officeDocument/2006/relationships/image" Target="../media/image64.wmf"/><Relationship Id="rId9" Type="http://schemas.openxmlformats.org/officeDocument/2006/relationships/oleObject" Target="../embeddings/oleObject5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6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1.emf"/><Relationship Id="rId5" Type="http://schemas.openxmlformats.org/officeDocument/2006/relationships/oleObject" Target="../embeddings/oleObject61.bin"/><Relationship Id="rId4" Type="http://schemas.openxmlformats.org/officeDocument/2006/relationships/image" Target="../media/image7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7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74.emf"/><Relationship Id="rId5" Type="http://schemas.openxmlformats.org/officeDocument/2006/relationships/oleObject" Target="../embeddings/oleObject64.bin"/><Relationship Id="rId4" Type="http://schemas.openxmlformats.org/officeDocument/2006/relationships/image" Target="../media/image7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7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77.emf"/><Relationship Id="rId5" Type="http://schemas.openxmlformats.org/officeDocument/2006/relationships/oleObject" Target="../embeddings/oleObject67.bin"/><Relationship Id="rId4" Type="http://schemas.openxmlformats.org/officeDocument/2006/relationships/image" Target="../media/image7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7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80.emf"/><Relationship Id="rId5" Type="http://schemas.openxmlformats.org/officeDocument/2006/relationships/oleObject" Target="../embeddings/oleObject70.bin"/><Relationship Id="rId4" Type="http://schemas.openxmlformats.org/officeDocument/2006/relationships/image" Target="../media/image79.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8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45.vml"/><Relationship Id="rId4" Type="http://schemas.openxmlformats.org/officeDocument/2006/relationships/image" Target="../media/image82.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8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83.wmf"/></Relationships>
</file>

<file path=ppt/slides/_rels/slide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86.emf"/><Relationship Id="rId5" Type="http://schemas.openxmlformats.org/officeDocument/2006/relationships/oleObject" Target="../embeddings/oleObject75.bin"/><Relationship Id="rId4" Type="http://schemas.openxmlformats.org/officeDocument/2006/relationships/image" Target="../media/image85.emf"/></Relationships>
</file>

<file path=ppt/slides/_rels/slide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49.vml"/><Relationship Id="rId4" Type="http://schemas.openxmlformats.org/officeDocument/2006/relationships/image" Target="../media/image89.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image" Target="../media/image12.emf"/><Relationship Id="rId5" Type="http://schemas.openxmlformats.org/officeDocument/2006/relationships/oleObject" Target="../embeddings/oleObject79.bin"/><Relationship Id="rId4" Type="http://schemas.openxmlformats.org/officeDocument/2006/relationships/image" Target="../media/image22.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51.vml"/><Relationship Id="rId4" Type="http://schemas.openxmlformats.org/officeDocument/2006/relationships/image" Target="../media/image90.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52.vml"/><Relationship Id="rId6" Type="http://schemas.openxmlformats.org/officeDocument/2006/relationships/image" Target="../media/image92.emf"/><Relationship Id="rId5" Type="http://schemas.openxmlformats.org/officeDocument/2006/relationships/oleObject" Target="../embeddings/oleObject83.bin"/><Relationship Id="rId4" Type="http://schemas.openxmlformats.org/officeDocument/2006/relationships/image" Target="../media/image9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94.emf"/><Relationship Id="rId5" Type="http://schemas.openxmlformats.org/officeDocument/2006/relationships/oleObject" Target="../embeddings/oleObject85.bin"/><Relationship Id="rId4" Type="http://schemas.openxmlformats.org/officeDocument/2006/relationships/image" Target="../media/image93.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96.emf"/><Relationship Id="rId5" Type="http://schemas.openxmlformats.org/officeDocument/2006/relationships/oleObject" Target="../embeddings/oleObject87.bin"/><Relationship Id="rId4" Type="http://schemas.openxmlformats.org/officeDocument/2006/relationships/image" Target="../media/image95.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98.emf"/><Relationship Id="rId5" Type="http://schemas.openxmlformats.org/officeDocument/2006/relationships/oleObject" Target="../embeddings/oleObject89.bin"/><Relationship Id="rId4" Type="http://schemas.openxmlformats.org/officeDocument/2006/relationships/image" Target="../media/image97.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99.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01.emf"/><Relationship Id="rId5" Type="http://schemas.openxmlformats.org/officeDocument/2006/relationships/oleObject" Target="../embeddings/oleObject92.bin"/><Relationship Id="rId4" Type="http://schemas.openxmlformats.org/officeDocument/2006/relationships/image" Target="../media/image100.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03.wmf"/><Relationship Id="rId5" Type="http://schemas.openxmlformats.org/officeDocument/2006/relationships/oleObject" Target="../embeddings/oleObject94.bin"/><Relationship Id="rId4" Type="http://schemas.openxmlformats.org/officeDocument/2006/relationships/image" Target="../media/image10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05.emf"/><Relationship Id="rId5" Type="http://schemas.openxmlformats.org/officeDocument/2006/relationships/oleObject" Target="../embeddings/oleObject96.bin"/><Relationship Id="rId4" Type="http://schemas.openxmlformats.org/officeDocument/2006/relationships/image" Target="../media/image104.emf"/></Relationships>
</file>

<file path=ppt/slides/_rels/slide71.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08.emf"/><Relationship Id="rId5" Type="http://schemas.openxmlformats.org/officeDocument/2006/relationships/oleObject" Target="../embeddings/oleObject99.bin"/><Relationship Id="rId10" Type="http://schemas.openxmlformats.org/officeDocument/2006/relationships/image" Target="../media/image110.emf"/><Relationship Id="rId4" Type="http://schemas.openxmlformats.org/officeDocument/2006/relationships/image" Target="../media/image107.emf"/><Relationship Id="rId9" Type="http://schemas.openxmlformats.org/officeDocument/2006/relationships/oleObject" Target="../embeddings/oleObject10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a:extLst>
              <a:ext uri="{FF2B5EF4-FFF2-40B4-BE49-F238E27FC236}">
                <a16:creationId xmlns:a16="http://schemas.microsoft.com/office/drawing/2014/main" id="{BA394411-86BE-4AEF-8C3E-199875B58EB7}"/>
              </a:ext>
            </a:extLst>
          </p:cNvPr>
          <p:cNvSpPr>
            <a:spLocks noRot="1" noChangeArrowheads="1"/>
          </p:cNvSpPr>
          <p:nvPr/>
        </p:nvSpPr>
        <p:spPr bwMode="auto">
          <a:xfrm>
            <a:off x="1187450" y="3141663"/>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en-US" altLang="zh-CN" sz="3200" b="1">
                <a:solidFill>
                  <a:srgbClr val="003399"/>
                </a:solidFill>
                <a:latin typeface="楷体" panose="02010609060101010101" pitchFamily="49" charset="-122"/>
                <a:ea typeface="宋体" panose="02010600030101010101" pitchFamily="2" charset="-122"/>
              </a:rPr>
              <a:t>   </a:t>
            </a:r>
            <a:r>
              <a:rPr lang="zh-CN" altLang="en-US" sz="4000" b="1">
                <a:solidFill>
                  <a:srgbClr val="003399"/>
                </a:solidFill>
                <a:latin typeface="楷体" panose="02010609060101010101" pitchFamily="49" charset="-122"/>
                <a:ea typeface="宋体" panose="02010600030101010101" pitchFamily="2" charset="-122"/>
              </a:rPr>
              <a:t>第六章 卤 代 烃</a:t>
            </a:r>
            <a:endParaRPr lang="zh-CN" altLang="en-US" sz="4000">
              <a:solidFill>
                <a:srgbClr val="003399"/>
              </a:solidFill>
              <a:latin typeface="楷体" panose="02010609060101010101" pitchFamily="49" charset="-122"/>
              <a:ea typeface="宋体" panose="02010600030101010101" pitchFamily="2" charset="-122"/>
            </a:endParaRPr>
          </a:p>
        </p:txBody>
      </p:sp>
      <p:sp>
        <p:nvSpPr>
          <p:cNvPr id="9" name="日期占位符 8">
            <a:extLst>
              <a:ext uri="{FF2B5EF4-FFF2-40B4-BE49-F238E27FC236}">
                <a16:creationId xmlns:a16="http://schemas.microsoft.com/office/drawing/2014/main" id="{FFFAEFFC-2E27-4E81-8A3C-DA058BF87EA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3CC447B-4B97-41C6-8DF0-F96F0AC1771E}" type="datetime11">
              <a:rPr lang="zh-CN" altLang="en-US" smtClean="0">
                <a:solidFill>
                  <a:srgbClr val="898989"/>
                </a:solidFill>
                <a:ea typeface="宋体" panose="02010600030101010101" pitchFamily="2" charset="-122"/>
              </a:rPr>
              <a:t>11:00:13</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752C0A7F-7A7D-4BD0-A19A-3160E78D13B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1222548-CB2A-4D3C-8E63-6D9B12089539}" type="slidenum">
              <a:rPr lang="en-US" altLang="zh-CN">
                <a:solidFill>
                  <a:srgbClr val="898989"/>
                </a:solidFill>
                <a:ea typeface="宋体" panose="02010600030101010101" pitchFamily="2" charset="-122"/>
              </a:rPr>
              <a:pPr/>
              <a:t>1</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B4CD4C8-8DF3-4EC2-BA4C-87479FD2DD1D}"/>
              </a:ext>
            </a:extLst>
          </p:cNvPr>
          <p:cNvSpPr>
            <a:spLocks noGrp="1" noRot="1" noChangeArrowheads="1"/>
          </p:cNvSpPr>
          <p:nvPr>
            <p:ph type="title" idx="4294967295"/>
          </p:nvPr>
        </p:nvSpPr>
        <p:spPr>
          <a:xfrm>
            <a:off x="0" y="549399"/>
            <a:ext cx="4543425" cy="457200"/>
          </a:xfrm>
        </p:spPr>
        <p:txBody>
          <a:bodyPr rtlCol="0">
            <a:normAutofit fontScale="90000"/>
          </a:bodyPr>
          <a:lstStyle/>
          <a:p>
            <a:pPr eaLnBrk="1" fontAlgn="auto" hangingPunct="1">
              <a:spcAft>
                <a:spcPts val="0"/>
              </a:spcAft>
              <a:defRPr/>
            </a:pPr>
            <a:r>
              <a:rPr lang="en-US" altLang="zh-CN" sz="2800" b="1" dirty="0">
                <a:latin typeface="楷体" panose="02010609060101010101" pitchFamily="49" charset="-122"/>
                <a:ea typeface="楷体" panose="02010609060101010101" pitchFamily="49" charset="-122"/>
                <a:cs typeface="Times New Roman" panose="02020603050405020304" pitchFamily="18" charset="0"/>
              </a:rPr>
              <a:t>1</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、亲核取代反应</a:t>
            </a:r>
            <a:r>
              <a:rPr lang="zh-CN" altLang="en-US" sz="2400" dirty="0">
                <a:ea typeface="楷体" panose="02010609060101010101" pitchFamily="49" charset="-122"/>
                <a:cs typeface="Times New Roman" panose="02020603050405020304" pitchFamily="18" charset="0"/>
              </a:rPr>
              <a:t> </a:t>
            </a:r>
          </a:p>
        </p:txBody>
      </p:sp>
      <p:sp>
        <p:nvSpPr>
          <p:cNvPr id="21513" name="Rectangle 1033">
            <a:extLst>
              <a:ext uri="{FF2B5EF4-FFF2-40B4-BE49-F238E27FC236}">
                <a16:creationId xmlns:a16="http://schemas.microsoft.com/office/drawing/2014/main" id="{EDE1CA61-A82D-4EEB-BC0B-88B449930438}"/>
              </a:ext>
            </a:extLst>
          </p:cNvPr>
          <p:cNvSpPr>
            <a:spLocks noChangeArrowheads="1"/>
          </p:cNvSpPr>
          <p:nvPr/>
        </p:nvSpPr>
        <p:spPr bwMode="auto">
          <a:xfrm>
            <a:off x="104775" y="2492499"/>
            <a:ext cx="87153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lang="en-US" altLang="zh-CN" sz="2400" b="1">
                <a:latin typeface="楷体" panose="02010609060101010101" pitchFamily="49" charset="-122"/>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:Nu——</a:t>
            </a:r>
            <a:r>
              <a:rPr lang="zh-CN" altLang="en-US" sz="2400" b="1">
                <a:latin typeface="Times New Roman" panose="02020603050405020304" pitchFamily="18" charset="0"/>
                <a:ea typeface="宋体" panose="02010600030101010101" pitchFamily="2" charset="-122"/>
              </a:rPr>
              <a:t>亲核试剂。由亲核试剂进攻引起的取代反应称为亲核取代反应</a:t>
            </a:r>
            <a:r>
              <a:rPr lang="en-US" altLang="zh-CN" sz="2400" b="1">
                <a:latin typeface="Times New Roman" panose="02020603050405020304" pitchFamily="18" charset="0"/>
                <a:ea typeface="宋体" panose="02010600030101010101" pitchFamily="2" charset="-122"/>
              </a:rPr>
              <a:t>(</a:t>
            </a:r>
            <a:r>
              <a:rPr lang="zh-CN" altLang="en-US" sz="2400" b="1">
                <a:latin typeface="Times New Roman" panose="02020603050405020304" pitchFamily="18" charset="0"/>
                <a:ea typeface="宋体" panose="02010600030101010101" pitchFamily="2" charset="-122"/>
              </a:rPr>
              <a:t>用</a:t>
            </a: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N</a:t>
            </a:r>
            <a:r>
              <a:rPr lang="zh-CN" altLang="en-US" sz="2400" b="1">
                <a:latin typeface="Times New Roman" panose="02020603050405020304" pitchFamily="18" charset="0"/>
                <a:ea typeface="宋体" panose="02010600030101010101" pitchFamily="2" charset="-122"/>
              </a:rPr>
              <a:t>表示</a:t>
            </a:r>
            <a:r>
              <a:rPr lang="en-US" altLang="zh-CN" sz="2400" b="1">
                <a:latin typeface="Times New Roman" panose="02020603050405020304" pitchFamily="18" charset="0"/>
                <a:ea typeface="宋体" panose="02010600030101010101" pitchFamily="2" charset="-122"/>
              </a:rPr>
              <a:t>)</a:t>
            </a:r>
            <a:r>
              <a:rPr lang="zh-CN" altLang="en-US" sz="2400" b="1">
                <a:latin typeface="Times New Roman" panose="02020603050405020304" pitchFamily="18" charset="0"/>
                <a:ea typeface="宋体" panose="02010600030101010101" pitchFamily="2" charset="-122"/>
              </a:rPr>
              <a:t>。</a:t>
            </a:r>
          </a:p>
        </p:txBody>
      </p:sp>
      <p:graphicFrame>
        <p:nvGraphicFramePr>
          <p:cNvPr id="21515" name="Object 1035">
            <a:extLst>
              <a:ext uri="{FF2B5EF4-FFF2-40B4-BE49-F238E27FC236}">
                <a16:creationId xmlns:a16="http://schemas.microsoft.com/office/drawing/2014/main" id="{2B464DB1-D115-480F-AF2F-BF39B5ED2CF3}"/>
              </a:ext>
            </a:extLst>
          </p:cNvPr>
          <p:cNvGraphicFramePr>
            <a:graphicFrameLocks noChangeAspect="1"/>
          </p:cNvGraphicFramePr>
          <p:nvPr>
            <p:extLst>
              <p:ext uri="{D42A27DB-BD31-4B8C-83A1-F6EECF244321}">
                <p14:modId xmlns:p14="http://schemas.microsoft.com/office/powerpoint/2010/main" val="1855818202"/>
              </p:ext>
            </p:extLst>
          </p:nvPr>
        </p:nvGraphicFramePr>
        <p:xfrm>
          <a:off x="2124075" y="1197099"/>
          <a:ext cx="4032250" cy="1038225"/>
        </p:xfrm>
        <a:graphic>
          <a:graphicData uri="http://schemas.openxmlformats.org/presentationml/2006/ole">
            <mc:AlternateContent xmlns:mc="http://schemas.openxmlformats.org/markup-compatibility/2006">
              <mc:Choice xmlns:v="urn:schemas-microsoft-com:vml" Requires="v">
                <p:oleObj spid="_x0000_s12354" name="CS ChemDraw Drawing" r:id="rId3" imgW="3020368" imgH="778488" progId="ChemDraw.Document.6.0">
                  <p:embed/>
                </p:oleObj>
              </mc:Choice>
              <mc:Fallback>
                <p:oleObj name="CS ChemDraw Drawing" r:id="rId3" imgW="3020368" imgH="778488" progId="ChemDraw.Document.6.0">
                  <p:embed/>
                  <p:pic>
                    <p:nvPicPr>
                      <p:cNvPr id="0" name="Object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197099"/>
                        <a:ext cx="40322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A591775A-C87C-4A98-A9F5-E17929B3685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B8AA40B-EEF0-4C0F-BDFE-CF410D773B6C}"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E07BDAC-482D-428C-A9AC-01799DA22EF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11D8767-9E59-41B4-BE78-D9FF74E088D7}" type="slidenum">
              <a:rPr lang="en-US" altLang="zh-CN">
                <a:solidFill>
                  <a:srgbClr val="898989"/>
                </a:solidFill>
                <a:ea typeface="宋体" panose="02010600030101010101" pitchFamily="2" charset="-122"/>
              </a:rPr>
              <a:pPr/>
              <a:t>10</a:t>
            </a:fld>
            <a:endParaRPr lang="en-US" altLang="zh-CN">
              <a:solidFill>
                <a:srgbClr val="898989"/>
              </a:solidFill>
              <a:ea typeface="宋体" panose="02010600030101010101" pitchFamily="2" charset="-122"/>
            </a:endParaRPr>
          </a:p>
        </p:txBody>
      </p:sp>
      <p:sp>
        <p:nvSpPr>
          <p:cNvPr id="10" name="Rectangle 7">
            <a:extLst>
              <a:ext uri="{FF2B5EF4-FFF2-40B4-BE49-F238E27FC236}">
                <a16:creationId xmlns:a16="http://schemas.microsoft.com/office/drawing/2014/main" id="{AFB35DD1-8430-4BF8-9BE7-C0A3A82C8B02}"/>
              </a:ext>
            </a:extLst>
          </p:cNvPr>
          <p:cNvSpPr>
            <a:spLocks noChangeArrowheads="1"/>
          </p:cNvSpPr>
          <p:nvPr/>
        </p:nvSpPr>
        <p:spPr bwMode="auto">
          <a:xfrm>
            <a:off x="611560" y="3874455"/>
            <a:ext cx="2765501"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卤代烃的化学活性为：</a:t>
            </a:r>
          </a:p>
        </p:txBody>
      </p:sp>
      <p:sp>
        <p:nvSpPr>
          <p:cNvPr id="12" name="Rectangle 8">
            <a:extLst>
              <a:ext uri="{FF2B5EF4-FFF2-40B4-BE49-F238E27FC236}">
                <a16:creationId xmlns:a16="http://schemas.microsoft.com/office/drawing/2014/main" id="{8A191A42-6659-4CDA-893C-2F2EF86EA72B}"/>
              </a:ext>
            </a:extLst>
          </p:cNvPr>
          <p:cNvSpPr>
            <a:spLocks noChangeArrowheads="1"/>
          </p:cNvSpPr>
          <p:nvPr/>
        </p:nvSpPr>
        <p:spPr bwMode="auto">
          <a:xfrm>
            <a:off x="539552" y="4418722"/>
            <a:ext cx="8445197" cy="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对烃基结构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-X/Ar-CH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  &gt;   R</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CH-X  &gt; 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=CH-X/</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Ar</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a:t>
            </a:r>
          </a:p>
          <a:p>
            <a:pPr>
              <a:lnSpc>
                <a:spcPts val="2800"/>
              </a:lnSpc>
            </a:pP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3</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   &gt;   2</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   &gt;  1</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a:t>
            </a:r>
          </a:p>
        </p:txBody>
      </p:sp>
      <p:sp>
        <p:nvSpPr>
          <p:cNvPr id="13" name="Rectangle 6">
            <a:extLst>
              <a:ext uri="{FF2B5EF4-FFF2-40B4-BE49-F238E27FC236}">
                <a16:creationId xmlns:a16="http://schemas.microsoft.com/office/drawing/2014/main" id="{F74771E1-D0D7-41E4-B7DB-F217A00018BF}"/>
              </a:ext>
            </a:extLst>
          </p:cNvPr>
          <p:cNvSpPr>
            <a:spLocks noChangeArrowheads="1"/>
          </p:cNvSpPr>
          <p:nvPr/>
        </p:nvSpPr>
        <p:spPr bwMode="auto">
          <a:xfrm>
            <a:off x="467544" y="5353858"/>
            <a:ext cx="4113818"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对卤素性质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R-I  &gt;   R-Br   &gt;   R-Cl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inHorizontal)">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1515"/>
                                        </p:tgtEl>
                                        <p:attrNameLst>
                                          <p:attrName>style.visibility</p:attrName>
                                        </p:attrNameLst>
                                      </p:cBhvr>
                                      <p:to>
                                        <p:strVal val="visible"/>
                                      </p:to>
                                    </p:set>
                                    <p:animEffect transition="in" filter="strips(downLeft)">
                                      <p:cBhvr>
                                        <p:cTn id="12" dur="500"/>
                                        <p:tgtEl>
                                          <p:spTgt spid="21515"/>
                                        </p:tgtEl>
                                      </p:cBhvr>
                                    </p:animEffect>
                                  </p:childTnLst>
                                </p:cTn>
                              </p:par>
                              <p:par>
                                <p:cTn id="13" presetID="16" presetClass="entr" presetSubtype="26" fill="hold" nodeType="withEffect">
                                  <p:stCondLst>
                                    <p:cond delay="0"/>
                                  </p:stCondLst>
                                  <p:childTnLst>
                                    <p:set>
                                      <p:cBhvr>
                                        <p:cTn id="14" dur="1" fill="hold">
                                          <p:stCondLst>
                                            <p:cond delay="0"/>
                                          </p:stCondLst>
                                        </p:cTn>
                                        <p:tgtEl>
                                          <p:spTgt spid="21513">
                                            <p:txEl>
                                              <p:pRg st="0" end="0"/>
                                            </p:txEl>
                                          </p:spTgt>
                                        </p:tgtEl>
                                        <p:attrNameLst>
                                          <p:attrName>style.visibility</p:attrName>
                                        </p:attrNameLst>
                                      </p:cBhvr>
                                      <p:to>
                                        <p:strVal val="visible"/>
                                      </p:to>
                                    </p:set>
                                    <p:animEffect transition="in" filter="barn(inHorizontal)">
                                      <p:cBhvr>
                                        <p:cTn id="15" dur="500"/>
                                        <p:tgtEl>
                                          <p:spTgt spid="215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Bottom)">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10"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658786772"/>
              </p:ext>
            </p:extLst>
          </p:nvPr>
        </p:nvGraphicFramePr>
        <p:xfrm>
          <a:off x="1135587" y="1700808"/>
          <a:ext cx="6872825" cy="576065"/>
        </p:xfrm>
        <a:graphic>
          <a:graphicData uri="http://schemas.openxmlformats.org/presentationml/2006/ole">
            <mc:AlternateContent xmlns:mc="http://schemas.openxmlformats.org/markup-compatibility/2006">
              <mc:Choice xmlns:v="urn:schemas-microsoft-com:vml" Requires="v">
                <p:oleObj spid="_x0000_s88242" name="CS ChemDraw Drawing" r:id="rId4" imgW="3533526" imgH="296657" progId="ChemDraw.Document.6.0">
                  <p:embed/>
                </p:oleObj>
              </mc:Choice>
              <mc:Fallback>
                <p:oleObj name="CS ChemDraw Drawing" r:id="rId4" imgW="3533526" imgH="296657" progId="ChemDraw.Document.6.0">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587" y="1700808"/>
                        <a:ext cx="6872825" cy="576065"/>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5567398"/>
              </p:ext>
            </p:extLst>
          </p:nvPr>
        </p:nvGraphicFramePr>
        <p:xfrm>
          <a:off x="827584" y="4397614"/>
          <a:ext cx="7340584" cy="906056"/>
        </p:xfrm>
        <a:graphic>
          <a:graphicData uri="http://schemas.openxmlformats.org/presentationml/2006/ole">
            <mc:AlternateContent xmlns:mc="http://schemas.openxmlformats.org/markup-compatibility/2006">
              <mc:Choice xmlns:v="urn:schemas-microsoft-com:vml" Requires="v">
                <p:oleObj spid="_x0000_s88243" name="CS ChemDraw Drawing" r:id="rId6" imgW="5202570" imgH="641362" progId="ChemDraw.Document.6.0">
                  <p:embed/>
                </p:oleObj>
              </mc:Choice>
              <mc:Fallback>
                <p:oleObj name="CS ChemDraw Drawing" r:id="rId6" imgW="5202570" imgH="641362" progId="ChemDraw.Document.6.0">
                  <p:embed/>
                  <p:pic>
                    <p:nvPicPr>
                      <p:cNvPr id="14"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397614"/>
                        <a:ext cx="7340584" cy="906056"/>
                      </a:xfrm>
                      <a:prstGeom prst="rect">
                        <a:avLst/>
                      </a:prstGeom>
                      <a:noFill/>
                      <a:ln>
                        <a:noFill/>
                      </a:ln>
                      <a:effec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887533158"/>
              </p:ext>
            </p:extLst>
          </p:nvPr>
        </p:nvGraphicFramePr>
        <p:xfrm>
          <a:off x="1135587" y="5483273"/>
          <a:ext cx="4789328" cy="1296144"/>
        </p:xfrm>
        <a:graphic>
          <a:graphicData uri="http://schemas.openxmlformats.org/presentationml/2006/ole">
            <mc:AlternateContent xmlns:mc="http://schemas.openxmlformats.org/markup-compatibility/2006">
              <mc:Choice xmlns:v="urn:schemas-microsoft-com:vml" Requires="v">
                <p:oleObj spid="_x0000_s88244" name="CS ChemDraw Drawing" r:id="rId8" imgW="3274653" imgH="886462" progId="ChemDraw.Document.6.0">
                  <p:embed/>
                </p:oleObj>
              </mc:Choice>
              <mc:Fallback>
                <p:oleObj name="CS ChemDraw Drawing" r:id="rId8" imgW="3274653" imgH="886462" progId="ChemDraw.Document.6.0">
                  <p:embed/>
                  <p:pic>
                    <p:nvPicPr>
                      <p:cNvPr id="15" name="对象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5587" y="5483273"/>
                        <a:ext cx="4789328" cy="1296144"/>
                      </a:xfrm>
                      <a:prstGeom prst="rect">
                        <a:avLst/>
                      </a:prstGeom>
                      <a:noFill/>
                      <a:ln>
                        <a:noFill/>
                      </a:ln>
                      <a:effectLst/>
                    </p:spPr>
                  </p:pic>
                </p:oleObj>
              </mc:Fallback>
            </mc:AlternateContent>
          </a:graphicData>
        </a:graphic>
      </p:graphicFrame>
      <p:sp>
        <p:nvSpPr>
          <p:cNvPr id="7" name="Rectangle 1031">
            <a:extLst>
              <a:ext uri="{FF2B5EF4-FFF2-40B4-BE49-F238E27FC236}">
                <a16:creationId xmlns:a16="http://schemas.microsoft.com/office/drawing/2014/main" id="{78C78680-63B0-4275-95F6-D895EA53BA61}"/>
              </a:ext>
            </a:extLst>
          </p:cNvPr>
          <p:cNvSpPr>
            <a:spLocks noChangeArrowheads="1"/>
          </p:cNvSpPr>
          <p:nvPr/>
        </p:nvSpPr>
        <p:spPr bwMode="auto">
          <a:xfrm>
            <a:off x="395536" y="836712"/>
            <a:ext cx="8352928" cy="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卤代烃与</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NaOH</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的水溶液作用，卤原子则被羟基取代，产物是醇。这个反应也叫卤代烃的水解反应。</a:t>
            </a:r>
          </a:p>
        </p:txBody>
      </p:sp>
      <p:graphicFrame>
        <p:nvGraphicFramePr>
          <p:cNvPr id="3" name="对象 2">
            <a:extLst>
              <a:ext uri="{FF2B5EF4-FFF2-40B4-BE49-F238E27FC236}">
                <a16:creationId xmlns:a16="http://schemas.microsoft.com/office/drawing/2014/main" id="{82EEFD66-99BF-4DEB-B079-885490C40C11}"/>
              </a:ext>
            </a:extLst>
          </p:cNvPr>
          <p:cNvGraphicFramePr>
            <a:graphicFrameLocks noChangeAspect="1"/>
          </p:cNvGraphicFramePr>
          <p:nvPr>
            <p:extLst>
              <p:ext uri="{D42A27DB-BD31-4B8C-83A1-F6EECF244321}">
                <p14:modId xmlns:p14="http://schemas.microsoft.com/office/powerpoint/2010/main" val="639868894"/>
              </p:ext>
            </p:extLst>
          </p:nvPr>
        </p:nvGraphicFramePr>
        <p:xfrm>
          <a:off x="1135587" y="3899322"/>
          <a:ext cx="5184575" cy="459794"/>
        </p:xfrm>
        <a:graphic>
          <a:graphicData uri="http://schemas.openxmlformats.org/presentationml/2006/ole">
            <mc:AlternateContent xmlns:mc="http://schemas.openxmlformats.org/markup-compatibility/2006">
              <mc:Choice xmlns:v="urn:schemas-microsoft-com:vml" Requires="v">
                <p:oleObj spid="_x0000_s88245" name="CS ChemDraw Drawing" r:id="rId10" imgW="3581036" imgH="310424" progId="ChemDraw.Document.6.0">
                  <p:embed/>
                </p:oleObj>
              </mc:Choice>
              <mc:Fallback>
                <p:oleObj name="CS ChemDraw Drawing" r:id="rId10" imgW="3581036" imgH="310424" progId="ChemDraw.Document.6.0">
                  <p:embed/>
                  <p:pic>
                    <p:nvPicPr>
                      <p:cNvPr id="3" name="对象 2">
                        <a:extLst>
                          <a:ext uri="{FF2B5EF4-FFF2-40B4-BE49-F238E27FC236}">
                            <a16:creationId xmlns:a16="http://schemas.microsoft.com/office/drawing/2014/main" id="{82EEFD66-99BF-4DEB-B079-885490C40C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5587" y="3899322"/>
                        <a:ext cx="5184575" cy="459794"/>
                      </a:xfrm>
                      <a:prstGeom prst="rect">
                        <a:avLst/>
                      </a:prstGeom>
                      <a:noFill/>
                    </p:spPr>
                  </p:pic>
                </p:oleObj>
              </mc:Fallback>
            </mc:AlternateContent>
          </a:graphicData>
        </a:graphic>
      </p:graphicFrame>
      <p:sp>
        <p:nvSpPr>
          <p:cNvPr id="10" name="Rectangle 1029">
            <a:extLst>
              <a:ext uri="{FF2B5EF4-FFF2-40B4-BE49-F238E27FC236}">
                <a16:creationId xmlns:a16="http://schemas.microsoft.com/office/drawing/2014/main" id="{63170D1A-0EF4-44BF-898A-5239F24C4E80}"/>
              </a:ext>
            </a:extLst>
          </p:cNvPr>
          <p:cNvSpPr>
            <a:spLocks noChangeArrowheads="1"/>
          </p:cNvSpPr>
          <p:nvPr/>
        </p:nvSpPr>
        <p:spPr bwMode="auto">
          <a:xfrm>
            <a:off x="304800" y="260648"/>
            <a:ext cx="4627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 水解反应（被羟基取代）</a:t>
            </a:r>
            <a:r>
              <a:rPr kumimoji="1" lang="zh-CN" altLang="en-US" sz="2400" dirty="0">
                <a:latin typeface="宋体" panose="02010600030101010101" pitchFamily="2" charset="-122"/>
                <a:ea typeface="宋体" panose="02010600030101010101" pitchFamily="2" charset="-122"/>
              </a:rPr>
              <a:t> </a:t>
            </a:r>
            <a:endParaRPr kumimoji="1" lang="zh-CN" altLang="en-US" sz="2400" dirty="0">
              <a:latin typeface="Times New Roman" panose="02020603050405020304" pitchFamily="18" charset="0"/>
              <a:ea typeface="宋体" panose="02010600030101010101" pitchFamily="2" charset="-122"/>
            </a:endParaRPr>
          </a:p>
        </p:txBody>
      </p:sp>
      <p:sp>
        <p:nvSpPr>
          <p:cNvPr id="16" name="Rectangle 1031">
            <a:extLst>
              <a:ext uri="{FF2B5EF4-FFF2-40B4-BE49-F238E27FC236}">
                <a16:creationId xmlns:a16="http://schemas.microsoft.com/office/drawing/2014/main" id="{60902A6A-62E5-4854-AE5A-6D46995A77D6}"/>
              </a:ext>
            </a:extLst>
          </p:cNvPr>
          <p:cNvSpPr>
            <a:spLocks noChangeArrowheads="1"/>
          </p:cNvSpPr>
          <p:nvPr/>
        </p:nvSpPr>
        <p:spPr bwMode="auto">
          <a:xfrm>
            <a:off x="342898" y="2344762"/>
            <a:ext cx="84582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457200" indent="-457200" eaLnBrk="1" hangingPunct="1">
              <a:lnSpc>
                <a:spcPct val="130000"/>
              </a:lnSpc>
              <a:buAutoNum type="arabicPeriod"/>
            </a:pPr>
            <a:r>
              <a:rPr kumimoji="1" lang="zh-CN" altLang="en-US" sz="2400" b="1" dirty="0">
                <a:latin typeface="Times New Roman" panose="02020603050405020304" pitchFamily="18" charset="0"/>
                <a:ea typeface="宋体" panose="02010600030101010101" pitchFamily="2" charset="-122"/>
              </a:rPr>
              <a:t>加</a:t>
            </a:r>
            <a:r>
              <a:rPr kumimoji="1" lang="en-US" altLang="zh-CN" sz="2400" b="1" dirty="0">
                <a:latin typeface="Times New Roman" panose="02020603050405020304" pitchFamily="18" charset="0"/>
                <a:ea typeface="宋体" panose="02010600030101010101" pitchFamily="2" charset="-122"/>
              </a:rPr>
              <a:t>NaOH</a:t>
            </a:r>
            <a:r>
              <a:rPr kumimoji="1" lang="zh-CN" altLang="en-US" sz="2400" b="1" dirty="0">
                <a:latin typeface="Times New Roman" panose="02020603050405020304" pitchFamily="18" charset="0"/>
                <a:ea typeface="宋体" panose="02010600030101010101" pitchFamily="2" charset="-122"/>
              </a:rPr>
              <a:t>是为了加快反应的进行，使反应完全。</a:t>
            </a:r>
            <a:endParaRPr kumimoji="1" lang="en-US" altLang="zh-CN" sz="2400" b="1" dirty="0">
              <a:latin typeface="Times New Roman" panose="02020603050405020304" pitchFamily="18" charset="0"/>
              <a:ea typeface="宋体" panose="02010600030101010101" pitchFamily="2" charset="-122"/>
            </a:endParaRPr>
          </a:p>
          <a:p>
            <a:pPr marL="457200" indent="-457200" eaLnBrk="1" hangingPunct="1">
              <a:lnSpc>
                <a:spcPct val="130000"/>
              </a:lnSpc>
              <a:buAutoNum type="arabicPeriod"/>
            </a:pPr>
            <a:r>
              <a:rPr kumimoji="1" lang="zh-CN" altLang="en-US" sz="2400" b="1" dirty="0">
                <a:latin typeface="Times New Roman" panose="02020603050405020304" pitchFamily="18" charset="0"/>
                <a:ea typeface="宋体" panose="02010600030101010101" pitchFamily="2" charset="-122"/>
              </a:rPr>
              <a:t>此反应是制备醇的一种方法，但制一般醇无合成价值，可用于制取引入</a:t>
            </a:r>
            <a:r>
              <a:rPr kumimoji="1" lang="en-US" altLang="zh-CN" sz="2400" b="1" dirty="0">
                <a:latin typeface="Times New Roman" panose="02020603050405020304" pitchFamily="18" charset="0"/>
                <a:ea typeface="宋体" panose="02010600030101010101" pitchFamily="2" charset="-122"/>
              </a:rPr>
              <a:t>-OH</a:t>
            </a:r>
            <a:r>
              <a:rPr kumimoji="1" lang="zh-CN" altLang="en-US" sz="2400" b="1" dirty="0">
                <a:latin typeface="Times New Roman" panose="02020603050405020304" pitchFamily="18" charset="0"/>
                <a:ea typeface="宋体" panose="02010600030101010101" pitchFamily="2" charset="-122"/>
              </a:rPr>
              <a:t>比引入卤素困难的醇。</a:t>
            </a:r>
          </a:p>
        </p:txBody>
      </p:sp>
    </p:spTree>
    <p:extLst>
      <p:ext uri="{BB962C8B-B14F-4D97-AF65-F5344CB8AC3E}">
        <p14:creationId xmlns:p14="http://schemas.microsoft.com/office/powerpoint/2010/main" val="25793704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lide(fromBottom)">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down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a:extLst>
              <a:ext uri="{FF2B5EF4-FFF2-40B4-BE49-F238E27FC236}">
                <a16:creationId xmlns:a16="http://schemas.microsoft.com/office/drawing/2014/main" id="{FE80619C-54B8-41F1-BAB9-CF6AF2007C52}"/>
              </a:ext>
            </a:extLst>
          </p:cNvPr>
          <p:cNvSpPr>
            <a:spLocks noChangeArrowheads="1"/>
          </p:cNvSpPr>
          <p:nvPr/>
        </p:nvSpPr>
        <p:spPr bwMode="auto">
          <a:xfrm>
            <a:off x="228600" y="381000"/>
            <a:ext cx="49914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 与氰化钠反应（被氰基取代）</a:t>
            </a:r>
            <a:r>
              <a:rPr kumimoji="1" lang="zh-CN" altLang="en-US" sz="2400" dirty="0">
                <a:latin typeface="宋体" panose="02010600030101010101" pitchFamily="2" charset="-122"/>
                <a:ea typeface="宋体" panose="02010600030101010101" pitchFamily="2" charset="-122"/>
              </a:rPr>
              <a:t> </a:t>
            </a:r>
          </a:p>
        </p:txBody>
      </p:sp>
      <p:sp>
        <p:nvSpPr>
          <p:cNvPr id="25607" name="Rectangle 7">
            <a:extLst>
              <a:ext uri="{FF2B5EF4-FFF2-40B4-BE49-F238E27FC236}">
                <a16:creationId xmlns:a16="http://schemas.microsoft.com/office/drawing/2014/main" id="{65E8EE0F-A64A-4B1E-9406-FFF09A02A927}"/>
              </a:ext>
            </a:extLst>
          </p:cNvPr>
          <p:cNvSpPr>
            <a:spLocks noChangeArrowheads="1"/>
          </p:cNvSpPr>
          <p:nvPr/>
        </p:nvSpPr>
        <p:spPr bwMode="auto">
          <a:xfrm>
            <a:off x="228600" y="2852936"/>
            <a:ext cx="8610600" cy="186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457200" indent="-457200" eaLnBrk="1" hangingPunct="1">
              <a:lnSpc>
                <a:spcPct val="150000"/>
              </a:lnSpc>
              <a:spcBef>
                <a:spcPct val="50000"/>
              </a:spcBef>
              <a:buAutoNum type="arabicPeriod"/>
            </a:pPr>
            <a:r>
              <a:rPr kumimoji="1" lang="zh-CN" altLang="en-US" sz="2400" b="1" dirty="0">
                <a:solidFill>
                  <a:schemeClr val="tx2"/>
                </a:solidFill>
                <a:latin typeface="Times New Roman" panose="02020603050405020304" pitchFamily="18" charset="0"/>
                <a:ea typeface="宋体" panose="02010600030101010101" pitchFamily="2" charset="-122"/>
              </a:rPr>
              <a:t>反应后分子中</a:t>
            </a:r>
            <a:r>
              <a:rPr kumimoji="1" lang="zh-CN" altLang="en-US" sz="2400" b="1" dirty="0">
                <a:solidFill>
                  <a:srgbClr val="FF0000"/>
                </a:solidFill>
                <a:latin typeface="Times New Roman" panose="02020603050405020304" pitchFamily="18" charset="0"/>
                <a:ea typeface="宋体" panose="02010600030101010101" pitchFamily="2" charset="-122"/>
              </a:rPr>
              <a:t>增加了一个碳原子</a:t>
            </a:r>
            <a:r>
              <a:rPr kumimoji="1" lang="zh-CN" altLang="en-US" sz="2400" b="1" dirty="0">
                <a:solidFill>
                  <a:schemeClr val="tx2"/>
                </a:solidFill>
                <a:latin typeface="Times New Roman" panose="02020603050405020304" pitchFamily="18" charset="0"/>
                <a:ea typeface="宋体" panose="02010600030101010101" pitchFamily="2" charset="-122"/>
              </a:rPr>
              <a:t>，是有机合成中增长碳链的方法之一。</a:t>
            </a:r>
            <a:endParaRPr kumimoji="1" lang="en-US" altLang="zh-CN" sz="2400" b="1" dirty="0">
              <a:solidFill>
                <a:schemeClr val="tx2"/>
              </a:solidFill>
              <a:latin typeface="Times New Roman" panose="02020603050405020304" pitchFamily="18" charset="0"/>
              <a:ea typeface="宋体" panose="02010600030101010101" pitchFamily="2" charset="-122"/>
            </a:endParaRPr>
          </a:p>
          <a:p>
            <a:pPr marL="457200" indent="-457200" eaLnBrk="1" hangingPunct="1">
              <a:lnSpc>
                <a:spcPct val="150000"/>
              </a:lnSpc>
              <a:spcBef>
                <a:spcPct val="50000"/>
              </a:spcBef>
              <a:buAutoNum type="arabicPeriod"/>
            </a:pPr>
            <a:r>
              <a:rPr kumimoji="1" lang="en-US" altLang="zh-CN" sz="2400" b="1" dirty="0">
                <a:solidFill>
                  <a:schemeClr val="tx2"/>
                </a:solidFill>
                <a:latin typeface="Times New Roman" panose="02020603050405020304" pitchFamily="18" charset="0"/>
                <a:ea typeface="宋体" panose="02010600030101010101" pitchFamily="2" charset="-122"/>
              </a:rPr>
              <a:t>-CN</a:t>
            </a:r>
            <a:r>
              <a:rPr kumimoji="1" lang="zh-CN" altLang="en-US" sz="2400" b="1" dirty="0">
                <a:solidFill>
                  <a:schemeClr val="tx2"/>
                </a:solidFill>
                <a:latin typeface="Times New Roman" panose="02020603050405020304" pitchFamily="18" charset="0"/>
                <a:ea typeface="宋体" panose="02010600030101010101" pitchFamily="2" charset="-122"/>
              </a:rPr>
              <a:t>可进一步转化为</a:t>
            </a:r>
            <a:r>
              <a:rPr kumimoji="1" lang="en-US" altLang="zh-CN" sz="2400" b="1" dirty="0">
                <a:solidFill>
                  <a:schemeClr val="tx2"/>
                </a:solidFill>
                <a:latin typeface="Times New Roman" panose="02020603050405020304" pitchFamily="18" charset="0"/>
                <a:ea typeface="宋体" panose="02010600030101010101" pitchFamily="2" charset="-122"/>
              </a:rPr>
              <a:t>–COOH</a:t>
            </a:r>
            <a:r>
              <a:rPr kumimoji="1" lang="zh-CN" altLang="en-US" sz="2400" b="1" dirty="0">
                <a:solidFill>
                  <a:schemeClr val="tx2"/>
                </a:solidFill>
                <a:latin typeface="Times New Roman" panose="02020603050405020304" pitchFamily="18" charset="0"/>
                <a:ea typeface="宋体" panose="02010600030101010101" pitchFamily="2" charset="-122"/>
              </a:rPr>
              <a:t>，</a:t>
            </a:r>
            <a:r>
              <a:rPr kumimoji="1" lang="en-US" altLang="zh-CN" sz="2400" b="1" dirty="0">
                <a:solidFill>
                  <a:schemeClr val="tx2"/>
                </a:solidFill>
                <a:latin typeface="Times New Roman" panose="02020603050405020304" pitchFamily="18" charset="0"/>
                <a:ea typeface="宋体" panose="02010600030101010101" pitchFamily="2" charset="-122"/>
              </a:rPr>
              <a:t>-CONH</a:t>
            </a:r>
            <a:r>
              <a:rPr kumimoji="1" lang="en-US" altLang="zh-CN" sz="2400" b="1" baseline="-30000" dirty="0">
                <a:solidFill>
                  <a:schemeClr val="tx2"/>
                </a:solidFill>
                <a:latin typeface="Times New Roman" panose="02020603050405020304" pitchFamily="18" charset="0"/>
                <a:ea typeface="宋体" panose="02010600030101010101" pitchFamily="2" charset="-122"/>
              </a:rPr>
              <a:t>2</a:t>
            </a:r>
            <a:r>
              <a:rPr kumimoji="1" lang="zh-CN" altLang="en-US" sz="2400" b="1" dirty="0">
                <a:solidFill>
                  <a:schemeClr val="tx2"/>
                </a:solidFill>
                <a:latin typeface="Times New Roman" panose="02020603050405020304" pitchFamily="18" charset="0"/>
                <a:ea typeface="宋体" panose="02010600030101010101" pitchFamily="2" charset="-122"/>
              </a:rPr>
              <a:t>等基团。</a:t>
            </a:r>
            <a:r>
              <a:rPr kumimoji="1" lang="zh-CN" altLang="en-US" sz="2400" b="1" dirty="0">
                <a:solidFill>
                  <a:schemeClr val="tx2"/>
                </a:solidFill>
                <a:latin typeface="宋体" panose="02010600030101010101" pitchFamily="2" charset="-122"/>
                <a:ea typeface="宋体" panose="02010600030101010101" pitchFamily="2" charset="-122"/>
              </a:rPr>
              <a:t> </a:t>
            </a:r>
            <a:endParaRPr kumimoji="1" lang="zh-CN" altLang="en-US" sz="2400" b="1" dirty="0">
              <a:solidFill>
                <a:schemeClr val="tx2"/>
              </a:solidFill>
              <a:latin typeface="Times New Roman" panose="02020603050405020304" pitchFamily="18" charset="0"/>
              <a:ea typeface="宋体" panose="02010600030101010101" pitchFamily="2" charset="-122"/>
            </a:endParaRPr>
          </a:p>
        </p:txBody>
      </p:sp>
      <p:graphicFrame>
        <p:nvGraphicFramePr>
          <p:cNvPr id="25610" name="Object 10">
            <a:extLst>
              <a:ext uri="{FF2B5EF4-FFF2-40B4-BE49-F238E27FC236}">
                <a16:creationId xmlns:a16="http://schemas.microsoft.com/office/drawing/2014/main" id="{F0EE3908-3F1C-42C8-A005-DECB6B08A619}"/>
              </a:ext>
            </a:extLst>
          </p:cNvPr>
          <p:cNvGraphicFramePr>
            <a:graphicFrameLocks noChangeAspect="1"/>
          </p:cNvGraphicFramePr>
          <p:nvPr>
            <p:extLst>
              <p:ext uri="{D42A27DB-BD31-4B8C-83A1-F6EECF244321}">
                <p14:modId xmlns:p14="http://schemas.microsoft.com/office/powerpoint/2010/main" val="1311663179"/>
              </p:ext>
            </p:extLst>
          </p:nvPr>
        </p:nvGraphicFramePr>
        <p:xfrm>
          <a:off x="1331913" y="1844824"/>
          <a:ext cx="5545137" cy="873125"/>
        </p:xfrm>
        <a:graphic>
          <a:graphicData uri="http://schemas.openxmlformats.org/presentationml/2006/ole">
            <mc:AlternateContent xmlns:mc="http://schemas.openxmlformats.org/markup-compatibility/2006">
              <mc:Choice xmlns:v="urn:schemas-microsoft-com:vml" Requires="v">
                <p:oleObj spid="_x0000_s13419" name="CS ChemDraw Drawing" r:id="rId3" imgW="3317303" imgH="522321" progId="ChemDraw.Document.6.0">
                  <p:embed/>
                </p:oleObj>
              </mc:Choice>
              <mc:Fallback>
                <p:oleObj name="CS ChemDraw Drawing" r:id="rId3" imgW="3317303" imgH="522321"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844824"/>
                        <a:ext cx="554513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CAA008F-3583-422A-9F97-44FBFD7278A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87067A2-3593-4255-A290-7BD2B3A90B0E}"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231AAF5-E8DE-4BFD-88D3-97F10505D48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73EC1B8-B5BC-4B0B-9215-B6649AD95676}" type="slidenum">
              <a:rPr lang="en-US" altLang="zh-CN">
                <a:solidFill>
                  <a:srgbClr val="898989"/>
                </a:solidFill>
                <a:ea typeface="宋体" panose="02010600030101010101" pitchFamily="2" charset="-122"/>
              </a:rPr>
              <a:pPr/>
              <a:t>12</a:t>
            </a:fld>
            <a:endParaRPr lang="en-US" altLang="zh-CN">
              <a:solidFill>
                <a:srgbClr val="898989"/>
              </a:solidFill>
              <a:ea typeface="宋体" panose="02010600030101010101" pitchFamily="2" charset="-122"/>
            </a:endParaRPr>
          </a:p>
        </p:txBody>
      </p:sp>
      <p:sp>
        <p:nvSpPr>
          <p:cNvPr id="10" name="Rectangle 7">
            <a:extLst>
              <a:ext uri="{FF2B5EF4-FFF2-40B4-BE49-F238E27FC236}">
                <a16:creationId xmlns:a16="http://schemas.microsoft.com/office/drawing/2014/main" id="{62FCCD2D-98B0-4592-A649-7E46053A1FCE}"/>
              </a:ext>
            </a:extLst>
          </p:cNvPr>
          <p:cNvSpPr>
            <a:spLocks noChangeArrowheads="1"/>
          </p:cNvSpPr>
          <p:nvPr/>
        </p:nvSpPr>
        <p:spPr bwMode="auto">
          <a:xfrm>
            <a:off x="164575" y="999617"/>
            <a:ext cx="8814849" cy="77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        卤代烷与</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NaCN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KCN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的醇溶液共热，卤原子则被氰基</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取代生成腈。反应后分子中增加了一个碳原子，是有机合成中增长碳链的方法之一。</a:t>
            </a:r>
          </a:p>
        </p:txBody>
      </p:sp>
      <p:graphicFrame>
        <p:nvGraphicFramePr>
          <p:cNvPr id="12" name="对象 11">
            <a:extLst>
              <a:ext uri="{FF2B5EF4-FFF2-40B4-BE49-F238E27FC236}">
                <a16:creationId xmlns:a16="http://schemas.microsoft.com/office/drawing/2014/main" id="{70DCBC0F-EDDF-4DC0-BDC0-1CA1891B2329}"/>
              </a:ext>
            </a:extLst>
          </p:cNvPr>
          <p:cNvGraphicFramePr>
            <a:graphicFrameLocks noChangeAspect="1"/>
          </p:cNvGraphicFramePr>
          <p:nvPr>
            <p:extLst>
              <p:ext uri="{D42A27DB-BD31-4B8C-83A1-F6EECF244321}">
                <p14:modId xmlns:p14="http://schemas.microsoft.com/office/powerpoint/2010/main" val="3536052877"/>
              </p:ext>
            </p:extLst>
          </p:nvPr>
        </p:nvGraphicFramePr>
        <p:xfrm>
          <a:off x="1900566" y="4918130"/>
          <a:ext cx="5342868" cy="1529447"/>
        </p:xfrm>
        <a:graphic>
          <a:graphicData uri="http://schemas.openxmlformats.org/presentationml/2006/ole">
            <mc:AlternateContent xmlns:mc="http://schemas.openxmlformats.org/markup-compatibility/2006">
              <mc:Choice xmlns:v="urn:schemas-microsoft-com:vml" Requires="v">
                <p:oleObj spid="_x0000_s13420" name="CS ChemDraw Drawing" r:id="rId5" imgW="3162087" imgH="906437" progId="ChemDraw.Document.6.0">
                  <p:embed/>
                </p:oleObj>
              </mc:Choice>
              <mc:Fallback>
                <p:oleObj name="CS ChemDraw Drawing" r:id="rId5" imgW="3162087" imgH="906437" progId="ChemDraw.Document.6.0">
                  <p:embed/>
                  <p:pic>
                    <p:nvPicPr>
                      <p:cNvPr id="9" name="对象 8">
                        <a:extLst>
                          <a:ext uri="{FF2B5EF4-FFF2-40B4-BE49-F238E27FC236}">
                            <a16:creationId xmlns:a16="http://schemas.microsoft.com/office/drawing/2014/main" id="{751FC5BA-93D8-4DD7-981F-3F9D9D808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566" y="4918130"/>
                        <a:ext cx="5342868" cy="152944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25610"/>
                                        </p:tgtEl>
                                        <p:attrNameLst>
                                          <p:attrName>style.visibility</p:attrName>
                                        </p:attrNameLst>
                                      </p:cBhvr>
                                      <p:to>
                                        <p:strVal val="visible"/>
                                      </p:to>
                                    </p:set>
                                    <p:animEffect transition="in" filter="barn(inHorizontal)">
                                      <p:cBhvr>
                                        <p:cTn id="13" dur="500"/>
                                        <p:tgtEl>
                                          <p:spTgt spid="256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5607"/>
                                        </p:tgtEl>
                                        <p:attrNameLst>
                                          <p:attrName>style.visibility</p:attrName>
                                        </p:attrNameLst>
                                      </p:cBhvr>
                                      <p:to>
                                        <p:strVal val="visible"/>
                                      </p:to>
                                    </p:set>
                                    <p:animEffect transition="in" filter="slide(fromBottom)">
                                      <p:cBhvr>
                                        <p:cTn id="18" dur="500"/>
                                        <p:tgtEl>
                                          <p:spTgt spid="2560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Bottom)">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utoUpdateAnimBg="0"/>
      <p:bldP spid="2560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7">
            <a:extLst>
              <a:ext uri="{FF2B5EF4-FFF2-40B4-BE49-F238E27FC236}">
                <a16:creationId xmlns:a16="http://schemas.microsoft.com/office/drawing/2014/main" id="{D13EB057-539F-4D0C-AE88-DB09D65B3AB7}"/>
              </a:ext>
            </a:extLst>
          </p:cNvPr>
          <p:cNvSpPr>
            <a:spLocks noChangeArrowheads="1"/>
          </p:cNvSpPr>
          <p:nvPr/>
        </p:nvSpPr>
        <p:spPr bwMode="auto">
          <a:xfrm>
            <a:off x="802988" y="3933056"/>
            <a:ext cx="7538024"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由于氨（包括生成的胺）比水及醇更具有亲核性，故反应生成的伯胺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RNH</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会进一步与卤代烷反应生成仲胺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，叔胺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及季铵盐</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4</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。若要制伯胺，需要卤代烷与过量的氨作用。</a:t>
            </a:r>
          </a:p>
        </p:txBody>
      </p:sp>
      <p:sp>
        <p:nvSpPr>
          <p:cNvPr id="27" name="Rectangle 8">
            <a:extLst>
              <a:ext uri="{FF2B5EF4-FFF2-40B4-BE49-F238E27FC236}">
                <a16:creationId xmlns:a16="http://schemas.microsoft.com/office/drawing/2014/main" id="{BBC3A966-937F-4370-9EE6-150793BAA205}"/>
              </a:ext>
            </a:extLst>
          </p:cNvPr>
          <p:cNvSpPr>
            <a:spLocks noChangeArrowheads="1"/>
          </p:cNvSpPr>
          <p:nvPr/>
        </p:nvSpPr>
        <p:spPr bwMode="auto">
          <a:xfrm>
            <a:off x="217488" y="586817"/>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zh-CN" altLang="en-US" sz="2400" b="1" dirty="0">
                <a:latin typeface="Times New Roman" panose="02020603050405020304" pitchFamily="18" charset="0"/>
                <a:ea typeface="宋体" panose="02010600030101010101" pitchFamily="2" charset="-122"/>
              </a:rPr>
              <a:t>） 与氨反应（被氨基取代）</a:t>
            </a:r>
          </a:p>
        </p:txBody>
      </p:sp>
      <p:graphicFrame>
        <p:nvGraphicFramePr>
          <p:cNvPr id="28" name="Object 11">
            <a:extLst>
              <a:ext uri="{FF2B5EF4-FFF2-40B4-BE49-F238E27FC236}">
                <a16:creationId xmlns:a16="http://schemas.microsoft.com/office/drawing/2014/main" id="{A0B0B34A-DBC0-41E2-850A-8F7AA5A97917}"/>
              </a:ext>
            </a:extLst>
          </p:cNvPr>
          <p:cNvGraphicFramePr>
            <a:graphicFrameLocks noChangeAspect="1"/>
          </p:cNvGraphicFramePr>
          <p:nvPr>
            <p:extLst>
              <p:ext uri="{D42A27DB-BD31-4B8C-83A1-F6EECF244321}">
                <p14:modId xmlns:p14="http://schemas.microsoft.com/office/powerpoint/2010/main" val="815918034"/>
              </p:ext>
            </p:extLst>
          </p:nvPr>
        </p:nvGraphicFramePr>
        <p:xfrm>
          <a:off x="1547019" y="2897634"/>
          <a:ext cx="6049962" cy="387350"/>
        </p:xfrm>
        <a:graphic>
          <a:graphicData uri="http://schemas.openxmlformats.org/presentationml/2006/ole">
            <mc:AlternateContent xmlns:mc="http://schemas.openxmlformats.org/markup-compatibility/2006">
              <mc:Choice xmlns:v="urn:schemas-microsoft-com:vml" Requires="v">
                <p:oleObj spid="_x0000_s89135" name="CS ChemDraw Drawing" r:id="rId4" imgW="3375341" imgH="215947" progId="ChemDraw.Document.6.0">
                  <p:embed/>
                </p:oleObj>
              </mc:Choice>
              <mc:Fallback>
                <p:oleObj name="CS ChemDraw Drawing" r:id="rId4" imgW="3375341" imgH="215947" progId="ChemDraw.Document.6.0">
                  <p:embed/>
                  <p:pic>
                    <p:nvPicPr>
                      <p:cNvPr id="25611" name="Object 11">
                        <a:extLst>
                          <a:ext uri="{FF2B5EF4-FFF2-40B4-BE49-F238E27FC236}">
                            <a16:creationId xmlns:a16="http://schemas.microsoft.com/office/drawing/2014/main" id="{9DA99A5A-6797-4389-A742-5FF9822B2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019" y="2897634"/>
                        <a:ext cx="604996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7">
            <a:extLst>
              <a:ext uri="{FF2B5EF4-FFF2-40B4-BE49-F238E27FC236}">
                <a16:creationId xmlns:a16="http://schemas.microsoft.com/office/drawing/2014/main" id="{C8D6625B-A3AB-435E-8B86-88E9571C4908}"/>
              </a:ext>
            </a:extLst>
          </p:cNvPr>
          <p:cNvSpPr>
            <a:spLocks noChangeArrowheads="1"/>
          </p:cNvSpPr>
          <p:nvPr/>
        </p:nvSpPr>
        <p:spPr bwMode="auto">
          <a:xfrm>
            <a:off x="547188" y="1556792"/>
            <a:ext cx="8049623"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卤代烃与氨作用，卤原子可被氨基（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）取代生成胺。</a:t>
            </a:r>
          </a:p>
        </p:txBody>
      </p:sp>
    </p:spTree>
    <p:extLst>
      <p:ext uri="{BB962C8B-B14F-4D97-AF65-F5344CB8AC3E}">
        <p14:creationId xmlns:p14="http://schemas.microsoft.com/office/powerpoint/2010/main" val="35480738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slide(fromBottom)">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Left)">
                                      <p:cBhvr>
                                        <p:cTn id="12" dur="500"/>
                                        <p:tgtEl>
                                          <p:spTgt spid="27"/>
                                        </p:tgtEl>
                                      </p:cBhvr>
                                    </p:animEffect>
                                  </p:childTnLst>
                                </p:cTn>
                              </p:par>
                              <p:par>
                                <p:cTn id="13" presetID="18"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trips(down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slide(fromBottom)">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a:spLocks noChangeArrowheads="1"/>
          </p:cNvSpPr>
          <p:nvPr/>
        </p:nvSpPr>
        <p:spPr bwMode="auto">
          <a:xfrm>
            <a:off x="495300" y="3573016"/>
            <a:ext cx="8153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这个反应所用的卤代烃一般是伯卤代烷、烯丙基卤代烃和苄基卤代烃。仲、叔卤代烷与醇钠反应时，主要发生消除反应生成烯烃。</a:t>
            </a:r>
          </a:p>
        </p:txBody>
      </p:sp>
      <p:sp>
        <p:nvSpPr>
          <p:cNvPr id="2" name="Rectangle 67">
            <a:extLst>
              <a:ext uri="{FF2B5EF4-FFF2-40B4-BE49-F238E27FC236}">
                <a16:creationId xmlns:a16="http://schemas.microsoft.com/office/drawing/2014/main" id="{3D3CC6AE-57C2-4424-BAE5-737B4DFC38C6}"/>
              </a:ext>
            </a:extLst>
          </p:cNvPr>
          <p:cNvSpPr>
            <a:spLocks noChangeArrowheads="1"/>
          </p:cNvSpPr>
          <p:nvPr/>
        </p:nvSpPr>
        <p:spPr bwMode="auto">
          <a:xfrm>
            <a:off x="2051720" y="36939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36D85A5-D7DA-4A88-B288-469FBD8EA75B}"/>
              </a:ext>
            </a:extLst>
          </p:cNvPr>
          <p:cNvGraphicFramePr>
            <a:graphicFrameLocks noChangeAspect="1"/>
          </p:cNvGraphicFramePr>
          <p:nvPr>
            <p:extLst>
              <p:ext uri="{D42A27DB-BD31-4B8C-83A1-F6EECF244321}">
                <p14:modId xmlns:p14="http://schemas.microsoft.com/office/powerpoint/2010/main" val="2469051694"/>
              </p:ext>
            </p:extLst>
          </p:nvPr>
        </p:nvGraphicFramePr>
        <p:xfrm>
          <a:off x="101313" y="5028957"/>
          <a:ext cx="8941374" cy="1496387"/>
        </p:xfrm>
        <a:graphic>
          <a:graphicData uri="http://schemas.openxmlformats.org/presentationml/2006/ole">
            <mc:AlternateContent xmlns:mc="http://schemas.openxmlformats.org/markup-compatibility/2006">
              <mc:Choice xmlns:v="urn:schemas-microsoft-com:vml" Requires="v">
                <p:oleObj spid="_x0000_s90200" name="CS ChemDraw Drawing" r:id="rId4" imgW="6668619" imgH="1107537" progId="ChemDraw.Document.6.0">
                  <p:embed/>
                </p:oleObj>
              </mc:Choice>
              <mc:Fallback>
                <p:oleObj name="CS ChemDraw Drawing" r:id="rId4" imgW="6668619" imgH="1107537" progId="ChemDraw.Document.6.0">
                  <p:embed/>
                  <p:pic>
                    <p:nvPicPr>
                      <p:cNvPr id="9" name="对象 8">
                        <a:extLst>
                          <a:ext uri="{FF2B5EF4-FFF2-40B4-BE49-F238E27FC236}">
                            <a16:creationId xmlns:a16="http://schemas.microsoft.com/office/drawing/2014/main" id="{B36D85A5-D7DA-4A88-B288-469FBD8EA7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13" y="5028957"/>
                        <a:ext cx="8941374" cy="1496387"/>
                      </a:xfrm>
                      <a:prstGeom prst="rect">
                        <a:avLst/>
                      </a:prstGeom>
                      <a:noFill/>
                    </p:spPr>
                  </p:pic>
                </p:oleObj>
              </mc:Fallback>
            </mc:AlternateContent>
          </a:graphicData>
        </a:graphic>
      </p:graphicFrame>
      <p:sp>
        <p:nvSpPr>
          <p:cNvPr id="29" name="Rectangle 7">
            <a:extLst>
              <a:ext uri="{FF2B5EF4-FFF2-40B4-BE49-F238E27FC236}">
                <a16:creationId xmlns:a16="http://schemas.microsoft.com/office/drawing/2014/main" id="{01992118-40E4-48D1-AA32-D909A7E943DB}"/>
              </a:ext>
            </a:extLst>
          </p:cNvPr>
          <p:cNvSpPr>
            <a:spLocks noChangeArrowheads="1"/>
          </p:cNvSpPr>
          <p:nvPr/>
        </p:nvSpPr>
        <p:spPr bwMode="auto">
          <a:xfrm>
            <a:off x="395536" y="2204621"/>
            <a:ext cx="86106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卤代烷与醇钠作用，卤原子被烷氧基取代而生成醚，这种制备混合醚的方法称为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Williamson</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醚合成法。</a:t>
            </a:r>
          </a:p>
        </p:txBody>
      </p:sp>
      <p:sp>
        <p:nvSpPr>
          <p:cNvPr id="31" name="Rectangle 4">
            <a:extLst>
              <a:ext uri="{FF2B5EF4-FFF2-40B4-BE49-F238E27FC236}">
                <a16:creationId xmlns:a16="http://schemas.microsoft.com/office/drawing/2014/main" id="{FE77120C-FC8F-4BCB-B131-51EA3717B6A1}"/>
              </a:ext>
            </a:extLst>
          </p:cNvPr>
          <p:cNvSpPr>
            <a:spLocks noChangeArrowheads="1"/>
          </p:cNvSpPr>
          <p:nvPr/>
        </p:nvSpPr>
        <p:spPr bwMode="auto">
          <a:xfrm>
            <a:off x="457200" y="524123"/>
            <a:ext cx="57709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4</a:t>
            </a:r>
            <a:r>
              <a:rPr kumimoji="1" lang="zh-CN" altLang="en-US" sz="2400" b="1" dirty="0">
                <a:latin typeface="Times New Roman" panose="02020603050405020304" pitchFamily="18" charset="0"/>
                <a:ea typeface="宋体" panose="02010600030101010101" pitchFamily="2" charset="-122"/>
              </a:rPr>
              <a:t>） 与醇钠</a:t>
            </a:r>
            <a:r>
              <a:rPr kumimoji="1" lang="en-US" altLang="zh-CN" sz="2400" b="1" dirty="0" err="1">
                <a:latin typeface="Times New Roman" panose="02020603050405020304" pitchFamily="18" charset="0"/>
                <a:ea typeface="宋体" panose="02010600030101010101" pitchFamily="2" charset="-122"/>
              </a:rPr>
              <a:t>RONa</a:t>
            </a:r>
            <a:r>
              <a:rPr kumimoji="1" lang="zh-CN" altLang="en-US" sz="2400" b="1" dirty="0">
                <a:latin typeface="Times New Roman" panose="02020603050405020304" pitchFamily="18" charset="0"/>
                <a:ea typeface="宋体" panose="02010600030101010101" pitchFamily="2" charset="-122"/>
              </a:rPr>
              <a:t>反应（被烷氧基取代）</a:t>
            </a:r>
          </a:p>
        </p:txBody>
      </p:sp>
      <p:graphicFrame>
        <p:nvGraphicFramePr>
          <p:cNvPr id="32" name="Object 16">
            <a:extLst>
              <a:ext uri="{FF2B5EF4-FFF2-40B4-BE49-F238E27FC236}">
                <a16:creationId xmlns:a16="http://schemas.microsoft.com/office/drawing/2014/main" id="{C95128F9-D60D-4440-9217-FA162FE1F9E2}"/>
              </a:ext>
            </a:extLst>
          </p:cNvPr>
          <p:cNvGraphicFramePr>
            <a:graphicFrameLocks noChangeAspect="1"/>
          </p:cNvGraphicFramePr>
          <p:nvPr>
            <p:extLst>
              <p:ext uri="{D42A27DB-BD31-4B8C-83A1-F6EECF244321}">
                <p14:modId xmlns:p14="http://schemas.microsoft.com/office/powerpoint/2010/main" val="496923071"/>
              </p:ext>
            </p:extLst>
          </p:nvPr>
        </p:nvGraphicFramePr>
        <p:xfrm>
          <a:off x="1692275" y="1251198"/>
          <a:ext cx="5184775" cy="695325"/>
        </p:xfrm>
        <a:graphic>
          <a:graphicData uri="http://schemas.openxmlformats.org/presentationml/2006/ole">
            <mc:AlternateContent xmlns:mc="http://schemas.openxmlformats.org/markup-compatibility/2006">
              <mc:Choice xmlns:v="urn:schemas-microsoft-com:vml" Requires="v">
                <p:oleObj spid="_x0000_s90201" name="CS ChemDraw Drawing" r:id="rId6" imgW="3320543" imgH="444581" progId="ChemDraw.Document.6.0">
                  <p:embed/>
                </p:oleObj>
              </mc:Choice>
              <mc:Fallback>
                <p:oleObj name="CS ChemDraw Drawing" r:id="rId6" imgW="3320543" imgH="444581" progId="ChemDraw.Document.6.0">
                  <p:embed/>
                  <p:pic>
                    <p:nvPicPr>
                      <p:cNvPr id="26640" name="Object 16">
                        <a:extLst>
                          <a:ext uri="{FF2B5EF4-FFF2-40B4-BE49-F238E27FC236}">
                            <a16:creationId xmlns:a16="http://schemas.microsoft.com/office/drawing/2014/main" id="{2A8B7E02-9480-4F09-A045-9769EA650F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1251198"/>
                        <a:ext cx="51847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51671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Bottom)">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strips(downLeft)">
                                      <p:cBhvr>
                                        <p:cTn id="24" dur="500"/>
                                        <p:tgtEl>
                                          <p:spTgt spid="31"/>
                                        </p:tgtEl>
                                      </p:cBhvr>
                                    </p:animEffect>
                                  </p:childTnLst>
                                </p:cTn>
                              </p:par>
                              <p:par>
                                <p:cTn id="25" presetID="18" presetClass="entr" presetSubtype="12"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strips(downLeft)">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7" name="Rectangle 13">
            <a:extLst>
              <a:ext uri="{FF2B5EF4-FFF2-40B4-BE49-F238E27FC236}">
                <a16:creationId xmlns:a16="http://schemas.microsoft.com/office/drawing/2014/main" id="{0B4FCCE5-DCF8-4F04-8BC6-06618BA52661}"/>
              </a:ext>
            </a:extLst>
          </p:cNvPr>
          <p:cNvSpPr>
            <a:spLocks noChangeArrowheads="1"/>
          </p:cNvSpPr>
          <p:nvPr/>
        </p:nvSpPr>
        <p:spPr bwMode="auto">
          <a:xfrm>
            <a:off x="381000" y="548680"/>
            <a:ext cx="512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5</a:t>
            </a:r>
            <a:r>
              <a:rPr kumimoji="1" lang="zh-CN" altLang="en-US" sz="2400" b="1">
                <a:latin typeface="Times New Roman" panose="02020603050405020304" pitchFamily="18" charset="0"/>
                <a:ea typeface="宋体" panose="02010600030101010101" pitchFamily="2" charset="-122"/>
              </a:rPr>
              <a:t>） 与</a:t>
            </a:r>
            <a:r>
              <a:rPr kumimoji="1" lang="en-US" altLang="zh-CN" sz="2400" b="1">
                <a:latin typeface="Times New Roman" panose="02020603050405020304" pitchFamily="18" charset="0"/>
                <a:ea typeface="宋体" panose="02010600030101010101" pitchFamily="2" charset="-122"/>
              </a:rPr>
              <a:t>AgNO</a:t>
            </a:r>
            <a:r>
              <a:rPr kumimoji="1" lang="en-US" altLang="zh-CN" sz="2400" b="1" baseline="-30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醇溶液反应</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26638" name="Rectangle 14">
            <a:extLst>
              <a:ext uri="{FF2B5EF4-FFF2-40B4-BE49-F238E27FC236}">
                <a16:creationId xmlns:a16="http://schemas.microsoft.com/office/drawing/2014/main" id="{3CE0C0E5-9F95-4E75-98B8-5D562455CA1E}"/>
              </a:ext>
            </a:extLst>
          </p:cNvPr>
          <p:cNvSpPr>
            <a:spLocks noChangeArrowheads="1"/>
          </p:cNvSpPr>
          <p:nvPr/>
        </p:nvSpPr>
        <p:spPr bwMode="auto">
          <a:xfrm>
            <a:off x="304800" y="2348880"/>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latin typeface="楷体" panose="02010609060101010101" pitchFamily="49" charset="-122"/>
                <a:ea typeface="宋体" panose="02010600030101010101" pitchFamily="2" charset="-122"/>
              </a:rPr>
              <a:t>    </a:t>
            </a:r>
            <a:r>
              <a:rPr kumimoji="1" lang="zh-CN" altLang="en-US" sz="2400" b="1" dirty="0">
                <a:latin typeface="楷体" panose="02010609060101010101" pitchFamily="49" charset="-122"/>
                <a:ea typeface="宋体" panose="02010600030101010101" pitchFamily="2" charset="-122"/>
              </a:rPr>
              <a:t>此反应可用于鉴别卤化物，因卤原子不同、或烃基不同的卤代烃，其亲核取代反应活性有差异。</a:t>
            </a:r>
          </a:p>
        </p:txBody>
      </p:sp>
      <p:graphicFrame>
        <p:nvGraphicFramePr>
          <p:cNvPr id="26641" name="Object 17">
            <a:extLst>
              <a:ext uri="{FF2B5EF4-FFF2-40B4-BE49-F238E27FC236}">
                <a16:creationId xmlns:a16="http://schemas.microsoft.com/office/drawing/2014/main" id="{4F502B8E-F4B0-4A76-92FE-7BA1E4A92604}"/>
              </a:ext>
            </a:extLst>
          </p:cNvPr>
          <p:cNvGraphicFramePr>
            <a:graphicFrameLocks noChangeAspect="1"/>
          </p:cNvGraphicFramePr>
          <p:nvPr>
            <p:extLst>
              <p:ext uri="{D42A27DB-BD31-4B8C-83A1-F6EECF244321}">
                <p14:modId xmlns:p14="http://schemas.microsoft.com/office/powerpoint/2010/main" val="2869606504"/>
              </p:ext>
            </p:extLst>
          </p:nvPr>
        </p:nvGraphicFramePr>
        <p:xfrm>
          <a:off x="1331913" y="1196752"/>
          <a:ext cx="5832475" cy="936625"/>
        </p:xfrm>
        <a:graphic>
          <a:graphicData uri="http://schemas.openxmlformats.org/presentationml/2006/ole">
            <mc:AlternateContent xmlns:mc="http://schemas.openxmlformats.org/markup-compatibility/2006">
              <mc:Choice xmlns:v="urn:schemas-microsoft-com:vml" Requires="v">
                <p:oleObj spid="_x0000_s14444" name="CS ChemDraw Drawing" r:id="rId3" imgW="3151290" imgH="507205" progId="ChemDraw.Document.6.0">
                  <p:embed/>
                </p:oleObj>
              </mc:Choice>
              <mc:Fallback>
                <p:oleObj name="CS ChemDraw Drawing" r:id="rId3" imgW="3151290" imgH="507205"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752"/>
                        <a:ext cx="58324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D4080047-63F6-460E-A721-983202BC065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6FCC015-F19A-4BD4-8AEB-57F4D6EBA9ED}"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48356D25-C5C9-41E5-8F78-7CFCF933EBE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84ABEE5-FF81-4094-9381-76E3074BAE1B}" type="slidenum">
              <a:rPr lang="en-US" altLang="zh-CN">
                <a:solidFill>
                  <a:srgbClr val="898989"/>
                </a:solidFill>
                <a:ea typeface="宋体" panose="02010600030101010101" pitchFamily="2" charset="-122"/>
              </a:rPr>
              <a:pPr/>
              <a:t>15</a:t>
            </a:fld>
            <a:endParaRPr lang="en-US" altLang="zh-CN">
              <a:solidFill>
                <a:srgbClr val="898989"/>
              </a:solidFill>
              <a:ea typeface="宋体" panose="02010600030101010101" pitchFamily="2" charset="-122"/>
            </a:endParaRPr>
          </a:p>
        </p:txBody>
      </p:sp>
      <p:sp>
        <p:nvSpPr>
          <p:cNvPr id="10" name="Rectangle 5">
            <a:extLst>
              <a:ext uri="{FF2B5EF4-FFF2-40B4-BE49-F238E27FC236}">
                <a16:creationId xmlns:a16="http://schemas.microsoft.com/office/drawing/2014/main" id="{C81BB14D-DFEC-43E9-8F63-007F431EEA9D}"/>
              </a:ext>
            </a:extLst>
          </p:cNvPr>
          <p:cNvSpPr>
            <a:spLocks noChangeArrowheads="1"/>
          </p:cNvSpPr>
          <p:nvPr/>
        </p:nvSpPr>
        <p:spPr bwMode="auto">
          <a:xfrm>
            <a:off x="609600" y="3501008"/>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dirty="0">
                <a:latin typeface="Times New Roman" panose="02020603050405020304" pitchFamily="18" charset="0"/>
                <a:ea typeface="宋体" panose="02010600030101010101" pitchFamily="2" charset="-122"/>
              </a:rPr>
              <a:t>卤代烃的反应活性为：</a:t>
            </a:r>
          </a:p>
        </p:txBody>
      </p:sp>
      <p:graphicFrame>
        <p:nvGraphicFramePr>
          <p:cNvPr id="12" name="Object 12">
            <a:extLst>
              <a:ext uri="{FF2B5EF4-FFF2-40B4-BE49-F238E27FC236}">
                <a16:creationId xmlns:a16="http://schemas.microsoft.com/office/drawing/2014/main" id="{F5B4A097-A2CE-4C0E-AB1E-93C2F545253F}"/>
              </a:ext>
            </a:extLst>
          </p:cNvPr>
          <p:cNvGraphicFramePr>
            <a:graphicFrameLocks noChangeAspect="1"/>
          </p:cNvGraphicFramePr>
          <p:nvPr>
            <p:extLst>
              <p:ext uri="{D42A27DB-BD31-4B8C-83A1-F6EECF244321}">
                <p14:modId xmlns:p14="http://schemas.microsoft.com/office/powerpoint/2010/main" val="1247938455"/>
              </p:ext>
            </p:extLst>
          </p:nvPr>
        </p:nvGraphicFramePr>
        <p:xfrm>
          <a:off x="1763712" y="4221088"/>
          <a:ext cx="5616575" cy="2403475"/>
        </p:xfrm>
        <a:graphic>
          <a:graphicData uri="http://schemas.openxmlformats.org/presentationml/2006/ole">
            <mc:AlternateContent xmlns:mc="http://schemas.openxmlformats.org/markup-compatibility/2006">
              <mc:Choice xmlns:v="urn:schemas-microsoft-com:vml" Requires="v">
                <p:oleObj spid="_x0000_s14445" name="CS ChemDraw Drawing" r:id="rId5" imgW="3087314" imgH="1320785" progId="ChemDraw.Document.6.0">
                  <p:embed/>
                </p:oleObj>
              </mc:Choice>
              <mc:Fallback>
                <p:oleObj name="CS ChemDraw Drawing" r:id="rId5" imgW="3087314" imgH="1320785" progId="ChemDraw.Document.6.0">
                  <p:embed/>
                  <p:pic>
                    <p:nvPicPr>
                      <p:cNvPr id="31756" name="Object 12">
                        <a:extLst>
                          <a:ext uri="{FF2B5EF4-FFF2-40B4-BE49-F238E27FC236}">
                            <a16:creationId xmlns:a16="http://schemas.microsoft.com/office/drawing/2014/main" id="{C5074DF2-4CAA-4824-8BBA-39BA0584F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2" y="4221088"/>
                        <a:ext cx="561657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barn(inHorizontal)">
                                      <p:cBhvr>
                                        <p:cTn id="7" dur="500"/>
                                        <p:tgtEl>
                                          <p:spTgt spid="26637"/>
                                        </p:tgtEl>
                                      </p:cBhvr>
                                    </p:animEffect>
                                  </p:childTnLst>
                                </p:cTn>
                              </p:par>
                              <p:par>
                                <p:cTn id="8" presetID="18" presetClass="entr" presetSubtype="12" fill="hold" nodeType="withEffect">
                                  <p:stCondLst>
                                    <p:cond delay="0"/>
                                  </p:stCondLst>
                                  <p:childTnLst>
                                    <p:set>
                                      <p:cBhvr>
                                        <p:cTn id="9" dur="1" fill="hold">
                                          <p:stCondLst>
                                            <p:cond delay="0"/>
                                          </p:stCondLst>
                                        </p:cTn>
                                        <p:tgtEl>
                                          <p:spTgt spid="26641"/>
                                        </p:tgtEl>
                                        <p:attrNameLst>
                                          <p:attrName>style.visibility</p:attrName>
                                        </p:attrNameLst>
                                      </p:cBhvr>
                                      <p:to>
                                        <p:strVal val="visible"/>
                                      </p:to>
                                    </p:set>
                                    <p:animEffect transition="in" filter="strips(downLeft)">
                                      <p:cBhvr>
                                        <p:cTn id="10" dur="500"/>
                                        <p:tgtEl>
                                          <p:spTgt spid="266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6638">
                                            <p:txEl>
                                              <p:pRg st="0" end="0"/>
                                            </p:txEl>
                                          </p:spTgt>
                                        </p:tgtEl>
                                        <p:attrNameLst>
                                          <p:attrName>style.visibility</p:attrName>
                                        </p:attrNameLst>
                                      </p:cBhvr>
                                      <p:to>
                                        <p:strVal val="visible"/>
                                      </p:to>
                                    </p:set>
                                    <p:animEffect transition="in" filter="slide(fromBottom)">
                                      <p:cBhvr>
                                        <p:cTn id="15" dur="500"/>
                                        <p:tgtEl>
                                          <p:spTgt spid="2663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Bottom)">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p:bldP spid="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9552" y="548680"/>
            <a:ext cx="6553200"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卤代烃的反应活性为：</a:t>
            </a:r>
          </a:p>
        </p:txBody>
      </p:sp>
      <p:graphicFrame>
        <p:nvGraphicFramePr>
          <p:cNvPr id="4" name="对象 3"/>
          <p:cNvGraphicFramePr>
            <a:graphicFrameLocks noChangeAspect="1"/>
          </p:cNvGraphicFramePr>
          <p:nvPr>
            <p:extLst>
              <p:ext uri="{D42A27DB-BD31-4B8C-83A1-F6EECF244321}">
                <p14:modId xmlns:p14="http://schemas.microsoft.com/office/powerpoint/2010/main" val="1553079277"/>
              </p:ext>
            </p:extLst>
          </p:nvPr>
        </p:nvGraphicFramePr>
        <p:xfrm>
          <a:off x="849255" y="1198882"/>
          <a:ext cx="7445490" cy="2440102"/>
        </p:xfrm>
        <a:graphic>
          <a:graphicData uri="http://schemas.openxmlformats.org/presentationml/2006/ole">
            <mc:AlternateContent xmlns:mc="http://schemas.openxmlformats.org/markup-compatibility/2006">
              <mc:Choice xmlns:v="urn:schemas-microsoft-com:vml" Requires="v">
                <p:oleObj spid="_x0000_s91216" name="CS ChemDraw Drawing" r:id="rId4" imgW="4743941" imgH="1554278" progId="ChemDraw.Document.6.0">
                  <p:embed/>
                </p:oleObj>
              </mc:Choice>
              <mc:Fallback>
                <p:oleObj name="CS ChemDraw Drawing" r:id="rId4" imgW="4743941" imgH="1554278" progId="ChemDraw.Document.6.0">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55" y="1198882"/>
                        <a:ext cx="7445490" cy="2440102"/>
                      </a:xfrm>
                      <a:prstGeom prst="rect">
                        <a:avLst/>
                      </a:prstGeom>
                      <a:noFill/>
                      <a:ln>
                        <a:noFill/>
                      </a:ln>
                    </p:spPr>
                  </p:pic>
                </p:oleObj>
              </mc:Fallback>
            </mc:AlternateContent>
          </a:graphicData>
        </a:graphic>
      </p:graphicFrame>
      <p:sp>
        <p:nvSpPr>
          <p:cNvPr id="5" name="Rectangle 5">
            <a:extLst>
              <a:ext uri="{FF2B5EF4-FFF2-40B4-BE49-F238E27FC236}">
                <a16:creationId xmlns:a16="http://schemas.microsoft.com/office/drawing/2014/main" id="{25E1BB76-C927-43D3-9221-6C28596C8EB0}"/>
              </a:ext>
            </a:extLst>
          </p:cNvPr>
          <p:cNvSpPr>
            <a:spLocks noChangeArrowheads="1"/>
          </p:cNvSpPr>
          <p:nvPr/>
        </p:nvSpPr>
        <p:spPr bwMode="auto">
          <a:xfrm>
            <a:off x="539552" y="4108431"/>
            <a:ext cx="6553200"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氯乙烯和氯苯分子中电子云的转移可表示如下：</a:t>
            </a:r>
          </a:p>
        </p:txBody>
      </p:sp>
      <p:graphicFrame>
        <p:nvGraphicFramePr>
          <p:cNvPr id="6" name="对象 5">
            <a:extLst>
              <a:ext uri="{FF2B5EF4-FFF2-40B4-BE49-F238E27FC236}">
                <a16:creationId xmlns:a16="http://schemas.microsoft.com/office/drawing/2014/main" id="{4D0F0E78-B53D-48B7-8045-2EB3CB1106A4}"/>
              </a:ext>
            </a:extLst>
          </p:cNvPr>
          <p:cNvGraphicFramePr>
            <a:graphicFrameLocks noChangeAspect="1"/>
          </p:cNvGraphicFramePr>
          <p:nvPr>
            <p:extLst>
              <p:ext uri="{D42A27DB-BD31-4B8C-83A1-F6EECF244321}">
                <p14:modId xmlns:p14="http://schemas.microsoft.com/office/powerpoint/2010/main" val="970516237"/>
              </p:ext>
            </p:extLst>
          </p:nvPr>
        </p:nvGraphicFramePr>
        <p:xfrm>
          <a:off x="2640699" y="4666050"/>
          <a:ext cx="3862602" cy="795667"/>
        </p:xfrm>
        <a:graphic>
          <a:graphicData uri="http://schemas.openxmlformats.org/presentationml/2006/ole">
            <mc:AlternateContent xmlns:mc="http://schemas.openxmlformats.org/markup-compatibility/2006">
              <mc:Choice xmlns:v="urn:schemas-microsoft-com:vml" Requires="v">
                <p:oleObj spid="_x0000_s91217" name="CS ChemDraw Drawing" r:id="rId6" imgW="2849496" imgH="581977" progId="ChemDraw.Document.6.0">
                  <p:embed/>
                </p:oleObj>
              </mc:Choice>
              <mc:Fallback>
                <p:oleObj name="CS ChemDraw Drawing" r:id="rId6" imgW="2849496" imgH="581977" progId="ChemDraw.Document.6.0">
                  <p:embed/>
                  <p:pic>
                    <p:nvPicPr>
                      <p:cNvPr id="6" name="对象 5">
                        <a:extLst>
                          <a:ext uri="{FF2B5EF4-FFF2-40B4-BE49-F238E27FC236}">
                            <a16:creationId xmlns:a16="http://schemas.microsoft.com/office/drawing/2014/main" id="{4D0F0E78-B53D-48B7-8045-2EB3CB1106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699" y="4666050"/>
                        <a:ext cx="3862602" cy="795667"/>
                      </a:xfrm>
                      <a:prstGeom prst="rect">
                        <a:avLst/>
                      </a:prstGeom>
                      <a:noFill/>
                    </p:spPr>
                  </p:pic>
                </p:oleObj>
              </mc:Fallback>
            </mc:AlternateContent>
          </a:graphicData>
        </a:graphic>
      </p:graphicFrame>
      <p:sp>
        <p:nvSpPr>
          <p:cNvPr id="7" name="Rectangle 5">
            <a:extLst>
              <a:ext uri="{FF2B5EF4-FFF2-40B4-BE49-F238E27FC236}">
                <a16:creationId xmlns:a16="http://schemas.microsoft.com/office/drawing/2014/main" id="{A3A8461E-C19B-4F83-B4CB-154B7A67BFCA}"/>
              </a:ext>
            </a:extLst>
          </p:cNvPr>
          <p:cNvSpPr>
            <a:spLocks noChangeArrowheads="1"/>
          </p:cNvSpPr>
          <p:nvPr/>
        </p:nvSpPr>
        <p:spPr bwMode="auto">
          <a:xfrm>
            <a:off x="431540" y="5554138"/>
            <a:ext cx="8280920"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       结果，电子云分布趋向平均化，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C-X</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键偶极矩变小，键长缩短。故反应活性低。不易与亲核试剂</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NaOH</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RONa</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NaCN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等发生反应。</a:t>
            </a:r>
          </a:p>
        </p:txBody>
      </p:sp>
    </p:spTree>
    <p:extLst>
      <p:ext uri="{BB962C8B-B14F-4D97-AF65-F5344CB8AC3E}">
        <p14:creationId xmlns:p14="http://schemas.microsoft.com/office/powerpoint/2010/main" val="213680288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D7D227E-2CA0-44E3-B3C5-18CD41792C79}"/>
              </a:ext>
            </a:extLst>
          </p:cNvPr>
          <p:cNvSpPr>
            <a:spLocks noChangeArrowheads="1"/>
          </p:cNvSpPr>
          <p:nvPr/>
        </p:nvSpPr>
        <p:spPr bwMode="auto">
          <a:xfrm>
            <a:off x="381000" y="304800"/>
            <a:ext cx="368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800" b="1" dirty="0">
                <a:latin typeface="Times New Roman" panose="02020603050405020304" pitchFamily="18" charset="0"/>
                <a:ea typeface="宋体" panose="02010600030101010101" pitchFamily="2" charset="-122"/>
              </a:rPr>
              <a:t>2</a:t>
            </a:r>
            <a:r>
              <a:rPr kumimoji="1" lang="zh-CN" altLang="en-US" sz="2800" b="1" dirty="0">
                <a:latin typeface="Times New Roman" panose="02020603050405020304" pitchFamily="18" charset="0"/>
                <a:ea typeface="宋体" panose="02010600030101010101" pitchFamily="2" charset="-122"/>
              </a:rPr>
              <a:t>、消除反应</a:t>
            </a:r>
          </a:p>
        </p:txBody>
      </p:sp>
      <p:sp>
        <p:nvSpPr>
          <p:cNvPr id="34819" name="Rectangle 3">
            <a:extLst>
              <a:ext uri="{FF2B5EF4-FFF2-40B4-BE49-F238E27FC236}">
                <a16:creationId xmlns:a16="http://schemas.microsoft.com/office/drawing/2014/main" id="{856A14F7-642C-4554-8D9B-870C81ECCD17}"/>
              </a:ext>
            </a:extLst>
          </p:cNvPr>
          <p:cNvSpPr>
            <a:spLocks noChangeArrowheads="1"/>
          </p:cNvSpPr>
          <p:nvPr/>
        </p:nvSpPr>
        <p:spPr bwMode="auto">
          <a:xfrm>
            <a:off x="395287" y="881704"/>
            <a:ext cx="83534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从分子中</a:t>
            </a:r>
            <a:r>
              <a:rPr kumimoji="1" lang="zh-CN" altLang="en-US" sz="2400" b="1" dirty="0">
                <a:solidFill>
                  <a:srgbClr val="FF0000"/>
                </a:solidFill>
                <a:latin typeface="Times New Roman" panose="02020603050405020304" pitchFamily="18" charset="0"/>
                <a:ea typeface="宋体" panose="02010600030101010101" pitchFamily="2" charset="-122"/>
              </a:rPr>
              <a:t>脱去一个简单分子</a:t>
            </a:r>
            <a:r>
              <a:rPr kumimoji="1" lang="zh-CN" altLang="en-US" sz="2400" b="1" dirty="0">
                <a:latin typeface="Times New Roman" panose="02020603050405020304" pitchFamily="18" charset="0"/>
                <a:ea typeface="宋体" panose="02010600030101010101" pitchFamily="2" charset="-122"/>
              </a:rPr>
              <a:t>生成不饱和键的反应称为消除反应，又称为消去反应（</a:t>
            </a:r>
            <a:r>
              <a:rPr kumimoji="1" lang="en-US" altLang="zh-CN" sz="2400" b="1" dirty="0">
                <a:latin typeface="Times New Roman" panose="02020603050405020304" pitchFamily="18" charset="0"/>
                <a:ea typeface="宋体" panose="02010600030101010101" pitchFamily="2" charset="-122"/>
              </a:rPr>
              <a:t>Elimination</a:t>
            </a:r>
            <a:r>
              <a:rPr kumimoji="1" lang="zh-CN" altLang="en-US" sz="2400" b="1" dirty="0">
                <a:latin typeface="Times New Roman" panose="02020603050405020304" pitchFamily="18" charset="0"/>
                <a:ea typeface="宋体" panose="02010600030101010101" pitchFamily="2" charset="-122"/>
              </a:rPr>
              <a:t>）。用</a:t>
            </a:r>
            <a:r>
              <a:rPr kumimoji="1" lang="en-US" altLang="zh-CN" sz="2400" b="1" dirty="0">
                <a:latin typeface="Times New Roman" panose="02020603050405020304" pitchFamily="18" charset="0"/>
                <a:ea typeface="宋体" panose="02010600030101010101" pitchFamily="2" charset="-122"/>
              </a:rPr>
              <a:t>E</a:t>
            </a:r>
            <a:r>
              <a:rPr kumimoji="1" lang="zh-CN" altLang="en-US" sz="2400" b="1" dirty="0">
                <a:latin typeface="Times New Roman" panose="02020603050405020304" pitchFamily="18" charset="0"/>
                <a:ea typeface="宋体" panose="02010600030101010101" pitchFamily="2" charset="-122"/>
              </a:rPr>
              <a:t>表示。</a:t>
            </a:r>
          </a:p>
          <a:p>
            <a:pPr>
              <a:lnSpc>
                <a:spcPct val="120000"/>
              </a:lnSpc>
            </a:pPr>
            <a:r>
              <a:rPr kumimoji="1" lang="zh-CN" altLang="en-US" sz="2400" b="1" dirty="0">
                <a:latin typeface="Times New Roman" panose="02020603050405020304" pitchFamily="18" charset="0"/>
                <a:ea typeface="宋体" panose="02010600030101010101" pitchFamily="2" charset="-122"/>
              </a:rPr>
              <a:t>       具有</a:t>
            </a:r>
            <a:r>
              <a:rPr kumimoji="1" lang="en-US" altLang="zh-CN" sz="2400" b="1" dirty="0">
                <a:solidFill>
                  <a:srgbClr val="FF0000"/>
                </a:solidFill>
                <a:latin typeface="Times New Roman" panose="02020603050405020304" pitchFamily="18" charset="0"/>
                <a:ea typeface="宋体" panose="02010600030101010101" pitchFamily="2" charset="-122"/>
              </a:rPr>
              <a:t>β</a:t>
            </a:r>
            <a:r>
              <a:rPr kumimoji="1" lang="zh-CN" altLang="en-US" sz="2400" b="1" dirty="0">
                <a:solidFill>
                  <a:srgbClr val="FF0000"/>
                </a:solidFill>
                <a:latin typeface="Times New Roman" panose="02020603050405020304" pitchFamily="18" charset="0"/>
                <a:ea typeface="宋体" panose="02010600030101010101" pitchFamily="2" charset="-122"/>
              </a:rPr>
              <a:t>氢原子</a:t>
            </a:r>
            <a:r>
              <a:rPr kumimoji="1" lang="zh-CN" altLang="en-US" sz="2400" b="1" dirty="0">
                <a:latin typeface="Times New Roman" panose="02020603050405020304" pitchFamily="18" charset="0"/>
                <a:ea typeface="宋体" panose="02010600030101010101" pitchFamily="2" charset="-122"/>
              </a:rPr>
              <a:t>的卤代烃，在</a:t>
            </a:r>
            <a:r>
              <a:rPr kumimoji="1" lang="en-US" altLang="zh-CN" sz="2400" b="1" dirty="0">
                <a:solidFill>
                  <a:srgbClr val="FF0000"/>
                </a:solidFill>
                <a:latin typeface="Times New Roman" panose="02020603050405020304" pitchFamily="18" charset="0"/>
                <a:ea typeface="宋体" panose="02010600030101010101" pitchFamily="2" charset="-122"/>
              </a:rPr>
              <a:t>NaOH</a:t>
            </a:r>
            <a:r>
              <a:rPr kumimoji="1" lang="zh-CN" altLang="en-US" sz="2400" b="1" dirty="0">
                <a:solidFill>
                  <a:srgbClr val="FF0000"/>
                </a:solidFill>
                <a:latin typeface="Times New Roman" panose="02020603050405020304" pitchFamily="18" charset="0"/>
                <a:ea typeface="宋体" panose="02010600030101010101" pitchFamily="2" charset="-122"/>
              </a:rPr>
              <a:t>（</a:t>
            </a:r>
            <a:r>
              <a:rPr kumimoji="1" lang="en-US" altLang="zh-CN" sz="2400" b="1" dirty="0">
                <a:solidFill>
                  <a:srgbClr val="FF0000"/>
                </a:solidFill>
                <a:latin typeface="Times New Roman" panose="02020603050405020304" pitchFamily="18" charset="0"/>
                <a:ea typeface="宋体" panose="02010600030101010101" pitchFamily="2" charset="-122"/>
              </a:rPr>
              <a:t>KOH</a:t>
            </a:r>
            <a:r>
              <a:rPr kumimoji="1" lang="zh-CN" altLang="en-US" sz="2400" b="1" dirty="0">
                <a:solidFill>
                  <a:srgbClr val="FF0000"/>
                </a:solidFill>
                <a:latin typeface="Times New Roman" panose="02020603050405020304" pitchFamily="18" charset="0"/>
                <a:ea typeface="宋体" panose="02010600030101010101" pitchFamily="2" charset="-122"/>
              </a:rPr>
              <a:t>）的醇溶液</a:t>
            </a:r>
            <a:r>
              <a:rPr kumimoji="1" lang="zh-CN" altLang="en-US" sz="2400" b="1" dirty="0">
                <a:latin typeface="Times New Roman" panose="02020603050405020304" pitchFamily="18" charset="0"/>
                <a:ea typeface="宋体" panose="02010600030101010101" pitchFamily="2" charset="-122"/>
              </a:rPr>
              <a:t>中加热，可以脱去卤素与</a:t>
            </a:r>
            <a:r>
              <a:rPr kumimoji="1" lang="en-US" altLang="zh-CN" sz="2400" b="1" dirty="0">
                <a:latin typeface="Times New Roman" panose="02020603050405020304" pitchFamily="18" charset="0"/>
                <a:ea typeface="宋体" panose="02010600030101010101" pitchFamily="2" charset="-122"/>
              </a:rPr>
              <a:t>β</a:t>
            </a:r>
            <a:r>
              <a:rPr kumimoji="1" lang="zh-CN" altLang="en-US" sz="2400" b="1" dirty="0">
                <a:latin typeface="Times New Roman" panose="02020603050405020304" pitchFamily="18" charset="0"/>
                <a:ea typeface="宋体" panose="02010600030101010101" pitchFamily="2" charset="-122"/>
              </a:rPr>
              <a:t>碳原子上的氢而生成烯烃。</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graphicFrame>
        <p:nvGraphicFramePr>
          <p:cNvPr id="34823" name="Object 7">
            <a:extLst>
              <a:ext uri="{FF2B5EF4-FFF2-40B4-BE49-F238E27FC236}">
                <a16:creationId xmlns:a16="http://schemas.microsoft.com/office/drawing/2014/main" id="{1AD0A1EA-141F-4537-96AF-357FD8CE6766}"/>
              </a:ext>
            </a:extLst>
          </p:cNvPr>
          <p:cNvGraphicFramePr>
            <a:graphicFrameLocks noChangeAspect="1"/>
          </p:cNvGraphicFramePr>
          <p:nvPr/>
        </p:nvGraphicFramePr>
        <p:xfrm>
          <a:off x="971550" y="2773363"/>
          <a:ext cx="7416800" cy="3103562"/>
        </p:xfrm>
        <a:graphic>
          <a:graphicData uri="http://schemas.openxmlformats.org/presentationml/2006/ole">
            <mc:AlternateContent xmlns:mc="http://schemas.openxmlformats.org/markup-compatibility/2006">
              <mc:Choice xmlns:v="urn:schemas-microsoft-com:vml" Requires="v">
                <p:oleObj spid="_x0000_s16442" name="CS ChemDraw Drawing" r:id="rId3" imgW="5543776" imgH="2318999" progId="ChemDraw.Document.6.0">
                  <p:embed/>
                </p:oleObj>
              </mc:Choice>
              <mc:Fallback>
                <p:oleObj name="CS ChemDraw Drawing" r:id="rId3" imgW="5543776" imgH="2318999"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73363"/>
                        <a:ext cx="7416800" cy="310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a:extLst>
              <a:ext uri="{FF2B5EF4-FFF2-40B4-BE49-F238E27FC236}">
                <a16:creationId xmlns:a16="http://schemas.microsoft.com/office/drawing/2014/main" id="{C3DE0AB8-D36A-46E7-802C-FB728CB009A4}"/>
              </a:ext>
            </a:extLst>
          </p:cNvPr>
          <p:cNvSpPr>
            <a:spLocks noChangeArrowheads="1"/>
          </p:cNvSpPr>
          <p:nvPr/>
        </p:nvSpPr>
        <p:spPr bwMode="auto">
          <a:xfrm>
            <a:off x="250825" y="5835650"/>
            <a:ext cx="8353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200" b="1">
                <a:latin typeface="Arial" panose="020B0604020202020204" pitchFamily="34" charset="0"/>
                <a:ea typeface="宋体" panose="02010600030101010101" pitchFamily="2" charset="-122"/>
              </a:rPr>
              <a:t>      </a:t>
            </a:r>
            <a:r>
              <a:rPr kumimoji="1" lang="zh-CN" altLang="en-US" sz="2200" b="1">
                <a:latin typeface="Arial" panose="020B0604020202020204" pitchFamily="34" charset="0"/>
                <a:ea typeface="宋体" panose="02010600030101010101" pitchFamily="2" charset="-122"/>
              </a:rPr>
              <a:t>消除反应与取代反应在大多数情况下是同时进行的，为竞争反应，哪种产物占优则与反应物结构和反应的条件有关。</a:t>
            </a:r>
          </a:p>
        </p:txBody>
      </p:sp>
      <p:sp>
        <p:nvSpPr>
          <p:cNvPr id="9" name="日期占位符 8">
            <a:extLst>
              <a:ext uri="{FF2B5EF4-FFF2-40B4-BE49-F238E27FC236}">
                <a16:creationId xmlns:a16="http://schemas.microsoft.com/office/drawing/2014/main" id="{3428504F-6843-4587-8BA2-E1B59BEA22E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4011F07-B337-4FF2-BC8C-102900582349}"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F37B6CD-3A31-45F6-A342-4766BF1A442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D7D5389-AF48-4CCF-A368-34B55064DA47}" type="slidenum">
              <a:rPr lang="en-US" altLang="zh-CN">
                <a:solidFill>
                  <a:srgbClr val="898989"/>
                </a:solidFill>
                <a:ea typeface="宋体" panose="02010600030101010101" pitchFamily="2" charset="-122"/>
              </a:rPr>
              <a:pPr/>
              <a:t>17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additive="base">
                                        <p:cTn id="13" dur="500" fill="hold"/>
                                        <p:tgtEl>
                                          <p:spTgt spid="34819"/>
                                        </p:tgtEl>
                                        <p:attrNameLst>
                                          <p:attrName>ppt_x</p:attrName>
                                        </p:attrNameLst>
                                      </p:cBhvr>
                                      <p:tavLst>
                                        <p:tav tm="0">
                                          <p:val>
                                            <p:strVal val="0-#ppt_w/2"/>
                                          </p:val>
                                        </p:tav>
                                        <p:tav tm="100000">
                                          <p:val>
                                            <p:strVal val="#ppt_x"/>
                                          </p:val>
                                        </p:tav>
                                      </p:tavLst>
                                    </p:anim>
                                    <p:anim calcmode="lin" valueType="num">
                                      <p:cBhvr additive="base">
                                        <p:cTn id="14"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34823"/>
                                        </p:tgtEl>
                                        <p:attrNameLst>
                                          <p:attrName>style.visibility</p:attrName>
                                        </p:attrNameLst>
                                      </p:cBhvr>
                                      <p:to>
                                        <p:strVal val="visible"/>
                                      </p:to>
                                    </p:set>
                                    <p:animEffect transition="in" filter="barn(inHorizontal)">
                                      <p:cBhvr>
                                        <p:cTn id="19" dur="500"/>
                                        <p:tgtEl>
                                          <p:spTgt spid="348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34824"/>
                                        </p:tgtEl>
                                        <p:attrNameLst>
                                          <p:attrName>style.visibility</p:attrName>
                                        </p:attrNameLst>
                                      </p:cBhvr>
                                      <p:to>
                                        <p:strVal val="visible"/>
                                      </p:to>
                                    </p:set>
                                    <p:animEffect transition="in" filter="barn(inHorizontal)">
                                      <p:cBhvr>
                                        <p:cTn id="24"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AAB8C4C-5D53-4512-B070-68C275035B26}"/>
              </a:ext>
            </a:extLst>
          </p:cNvPr>
          <p:cNvSpPr>
            <a:spLocks noChangeArrowheads="1"/>
          </p:cNvSpPr>
          <p:nvPr/>
        </p:nvSpPr>
        <p:spPr bwMode="auto">
          <a:xfrm>
            <a:off x="360363" y="404813"/>
            <a:ext cx="8459787"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5000"/>
              </a:lnSpc>
              <a:spcBef>
                <a:spcPct val="20000"/>
              </a:spcBef>
            </a:pPr>
            <a:r>
              <a:rPr kumimoji="1" lang="en-US" altLang="zh-CN" sz="2400" b="1" dirty="0">
                <a:latin typeface="Times New Roman" panose="02020603050405020304" pitchFamily="18" charset="0"/>
                <a:ea typeface="宋体" panose="02010600030101010101" pitchFamily="2" charset="-122"/>
              </a:rPr>
              <a:t>(1) </a:t>
            </a:r>
            <a:r>
              <a:rPr kumimoji="1" lang="zh-CN" altLang="en-US" sz="2400" b="1" dirty="0">
                <a:latin typeface="Times New Roman" panose="02020603050405020304" pitchFamily="18" charset="0"/>
                <a:ea typeface="宋体" panose="02010600030101010101" pitchFamily="2" charset="-122"/>
              </a:rPr>
              <a:t>消除反应的活性：</a:t>
            </a:r>
          </a:p>
          <a:p>
            <a:pPr>
              <a:lnSpc>
                <a:spcPct val="135000"/>
              </a:lnSpc>
              <a:spcBef>
                <a:spcPct val="20000"/>
              </a:spcBef>
            </a:pPr>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2</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1</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a:t>
            </a:r>
          </a:p>
          <a:p>
            <a:pPr>
              <a:lnSpc>
                <a:spcPct val="135000"/>
              </a:lnSpc>
              <a:spcBef>
                <a:spcPct val="20000"/>
              </a:spcBef>
            </a:pP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2</a:t>
            </a:r>
            <a:r>
              <a:rPr kumimoji="1" lang="en-US" altLang="zh-CN" sz="2400" b="1" baseline="30000" dirty="0">
                <a:latin typeface="Times New Roman" panose="02020603050405020304" pitchFamily="18" charset="0"/>
                <a:ea typeface="宋体" panose="02010600030101010101" pitchFamily="2" charset="-122"/>
              </a:rPr>
              <a:t>o</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a:t>
            </a:r>
            <a:r>
              <a:rPr kumimoji="1" lang="zh-CN" altLang="en-US" sz="2400" b="1" dirty="0">
                <a:latin typeface="Times New Roman" panose="02020603050405020304" pitchFamily="18" charset="0"/>
                <a:ea typeface="宋体" panose="02010600030101010101" pitchFamily="2" charset="-122"/>
              </a:rPr>
              <a:t>脱卤化氢时，遵守扎依采夫 </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err="1">
                <a:latin typeface="Times New Roman" panose="02020603050405020304" pitchFamily="18" charset="0"/>
                <a:ea typeface="宋体" panose="02010600030101010101" pitchFamily="2" charset="-122"/>
              </a:rPr>
              <a:t>Sayzeff</a:t>
            </a: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规则</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即主要产物是生成双键碳上连接烃基最多的烯烃。例如：</a:t>
            </a:r>
          </a:p>
        </p:txBody>
      </p:sp>
      <p:graphicFrame>
        <p:nvGraphicFramePr>
          <p:cNvPr id="35846" name="Object 6">
            <a:extLst>
              <a:ext uri="{FF2B5EF4-FFF2-40B4-BE49-F238E27FC236}">
                <a16:creationId xmlns:a16="http://schemas.microsoft.com/office/drawing/2014/main" id="{745F5B25-0109-451C-B31D-319891A658E9}"/>
              </a:ext>
            </a:extLst>
          </p:cNvPr>
          <p:cNvGraphicFramePr>
            <a:graphicFrameLocks noChangeAspect="1"/>
          </p:cNvGraphicFramePr>
          <p:nvPr/>
        </p:nvGraphicFramePr>
        <p:xfrm>
          <a:off x="1187450" y="2852738"/>
          <a:ext cx="7272338" cy="3416300"/>
        </p:xfrm>
        <a:graphic>
          <a:graphicData uri="http://schemas.openxmlformats.org/presentationml/2006/ole">
            <mc:AlternateContent xmlns:mc="http://schemas.openxmlformats.org/markup-compatibility/2006">
              <mc:Choice xmlns:v="urn:schemas-microsoft-com:vml" Requires="v">
                <p:oleObj spid="_x0000_s17462" name="CS ChemDraw Drawing" r:id="rId3" imgW="5821275" imgH="2735237" progId="ChemDraw.Document.6.0">
                  <p:embed/>
                </p:oleObj>
              </mc:Choice>
              <mc:Fallback>
                <p:oleObj name="CS ChemDraw Drawing" r:id="rId3" imgW="5821275" imgH="2735237"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852738"/>
                        <a:ext cx="7272338"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37411595-A559-45FC-8EDF-6A8C7F0F6F74}"/>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A5A4920-247A-42CE-A1F8-42CBBF6E0277}"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1ECD96C-6B44-40F4-AB1E-1937D1AB8D3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3DE39DD-C12E-44CC-9A16-DACF26B7FB96}" type="slidenum">
              <a:rPr lang="en-US" altLang="zh-CN">
                <a:solidFill>
                  <a:srgbClr val="898989"/>
                </a:solidFill>
                <a:ea typeface="宋体" panose="02010600030101010101" pitchFamily="2" charset="-122"/>
              </a:rPr>
              <a:pPr/>
              <a:t>18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slide(fromBottom)">
                                      <p:cBhvr>
                                        <p:cTn id="11"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73C6488B-5B97-4165-9673-4576B22C047E}"/>
              </a:ext>
            </a:extLst>
          </p:cNvPr>
          <p:cNvSpPr txBox="1">
            <a:spLocks noChangeArrowheads="1"/>
          </p:cNvSpPr>
          <p:nvPr/>
        </p:nvSpPr>
        <p:spPr bwMode="auto">
          <a:xfrm>
            <a:off x="7031038" y="6334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5" name="Text Box 4">
            <a:extLst>
              <a:ext uri="{FF2B5EF4-FFF2-40B4-BE49-F238E27FC236}">
                <a16:creationId xmlns:a16="http://schemas.microsoft.com/office/drawing/2014/main" id="{F8F12146-8FC6-49CA-B598-207B09EC7347}"/>
              </a:ext>
            </a:extLst>
          </p:cNvPr>
          <p:cNvSpPr txBox="1">
            <a:spLocks noChangeArrowheads="1"/>
          </p:cNvSpPr>
          <p:nvPr/>
        </p:nvSpPr>
        <p:spPr bwMode="auto">
          <a:xfrm>
            <a:off x="7683500" y="6143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6" name="Text Box 4">
            <a:extLst>
              <a:ext uri="{FF2B5EF4-FFF2-40B4-BE49-F238E27FC236}">
                <a16:creationId xmlns:a16="http://schemas.microsoft.com/office/drawing/2014/main" id="{CC8F7B6E-938F-43C4-B650-4B0E7F4062A7}"/>
              </a:ext>
            </a:extLst>
          </p:cNvPr>
          <p:cNvSpPr txBox="1">
            <a:spLocks noChangeArrowheads="1"/>
          </p:cNvSpPr>
          <p:nvPr/>
        </p:nvSpPr>
        <p:spPr bwMode="auto">
          <a:xfrm>
            <a:off x="8293100" y="6334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7" name="Text Box 7">
            <a:extLst>
              <a:ext uri="{FF2B5EF4-FFF2-40B4-BE49-F238E27FC236}">
                <a16:creationId xmlns:a16="http://schemas.microsoft.com/office/drawing/2014/main" id="{5937EECB-185E-45A2-8851-8168F0CE66CA}"/>
              </a:ext>
            </a:extLst>
          </p:cNvPr>
          <p:cNvSpPr txBox="1">
            <a:spLocks noChangeArrowheads="1"/>
          </p:cNvSpPr>
          <p:nvPr/>
        </p:nvSpPr>
        <p:spPr bwMode="auto">
          <a:xfrm>
            <a:off x="381000" y="776288"/>
            <a:ext cx="662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400" b="1">
                <a:solidFill>
                  <a:srgbClr val="006600"/>
                </a:solidFill>
                <a:latin typeface="Arial" panose="020B0604020202020204" pitchFamily="34" charset="0"/>
                <a:ea typeface="宋体" panose="02010600030101010101" pitchFamily="2" charset="-122"/>
              </a:rPr>
              <a:t>区域选择性：</a:t>
            </a:r>
            <a:r>
              <a:rPr lang="en-US" altLang="zh-CN" sz="2400" b="1">
                <a:solidFill>
                  <a:srgbClr val="006600"/>
                </a:solidFill>
                <a:latin typeface="Arial" panose="020B0604020202020204" pitchFamily="34" charset="0"/>
                <a:ea typeface="宋体" panose="02010600030101010101" pitchFamily="2" charset="-122"/>
              </a:rPr>
              <a:t>Saytzeff </a:t>
            </a:r>
            <a:r>
              <a:rPr lang="zh-CN" altLang="en-US" sz="2400" b="1">
                <a:solidFill>
                  <a:srgbClr val="006600"/>
                </a:solidFill>
                <a:latin typeface="Arial" panose="020B0604020202020204" pitchFamily="34" charset="0"/>
                <a:ea typeface="宋体" panose="02010600030101010101" pitchFamily="2" charset="-122"/>
              </a:rPr>
              <a:t>规则</a:t>
            </a:r>
            <a:r>
              <a:rPr lang="en-US" altLang="zh-CN" sz="2400" b="1">
                <a:solidFill>
                  <a:srgbClr val="006600"/>
                </a:solidFill>
                <a:latin typeface="Arial" panose="020B0604020202020204" pitchFamily="34" charset="0"/>
                <a:ea typeface="宋体" panose="02010600030101010101" pitchFamily="2" charset="-122"/>
              </a:rPr>
              <a:t>——</a:t>
            </a:r>
            <a:r>
              <a:rPr lang="zh-CN" altLang="en-US" sz="2400" b="1">
                <a:solidFill>
                  <a:srgbClr val="006600"/>
                </a:solidFill>
                <a:latin typeface="Arial" panose="020B0604020202020204" pitchFamily="34" charset="0"/>
                <a:ea typeface="宋体" panose="02010600030101010101" pitchFamily="2" charset="-122"/>
              </a:rPr>
              <a:t>查依采夫规则 </a:t>
            </a:r>
          </a:p>
        </p:txBody>
      </p:sp>
      <p:sp>
        <p:nvSpPr>
          <p:cNvPr id="6" name="矩形 5">
            <a:extLst>
              <a:ext uri="{FF2B5EF4-FFF2-40B4-BE49-F238E27FC236}">
                <a16:creationId xmlns:a16="http://schemas.microsoft.com/office/drawing/2014/main" id="{8316DDE2-6AAC-4726-91E0-17CD76C84CDF}"/>
              </a:ext>
            </a:extLst>
          </p:cNvPr>
          <p:cNvSpPr/>
          <p:nvPr/>
        </p:nvSpPr>
        <p:spPr>
          <a:xfrm>
            <a:off x="539750" y="1524000"/>
            <a:ext cx="8070850" cy="1054100"/>
          </a:xfrm>
          <a:prstGeom prst="rect">
            <a:avLst/>
          </a:prstGeom>
        </p:spPr>
        <p:txBody>
          <a:bodyPr>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pPr>
            <a:r>
              <a:rPr kumimoji="1" lang="zh-CN" altLang="en-US" sz="2200" b="1">
                <a:solidFill>
                  <a:srgbClr val="525252"/>
                </a:solidFill>
                <a:latin typeface="Times New Roman" panose="02020603050405020304" pitchFamily="18" charset="0"/>
                <a:ea typeface="宋体" panose="02010600030101010101" pitchFamily="2" charset="-122"/>
              </a:rPr>
              <a:t>在不对称卤代烷的消除反应中，卤原子主要和相邻</a:t>
            </a:r>
            <a:r>
              <a:rPr kumimoji="1" lang="zh-CN" altLang="en-US" sz="2200" b="1">
                <a:solidFill>
                  <a:srgbClr val="FF0000"/>
                </a:solidFill>
                <a:latin typeface="Times New Roman" panose="02020603050405020304" pitchFamily="18" charset="0"/>
                <a:ea typeface="宋体" panose="02010600030101010101" pitchFamily="2" charset="-122"/>
              </a:rPr>
              <a:t>含氢少的碳原子</a:t>
            </a:r>
            <a:r>
              <a:rPr kumimoji="1" lang="zh-CN" altLang="en-US" sz="2200" b="1">
                <a:solidFill>
                  <a:srgbClr val="525252"/>
                </a:solidFill>
                <a:latin typeface="Times New Roman" panose="02020603050405020304" pitchFamily="18" charset="0"/>
                <a:ea typeface="宋体" panose="02010600030101010101" pitchFamily="2" charset="-122"/>
              </a:rPr>
              <a:t>上的氢一起脱去（主要生成</a:t>
            </a:r>
            <a:r>
              <a:rPr kumimoji="1" lang="zh-CN" altLang="en-US" sz="2200" b="1">
                <a:solidFill>
                  <a:srgbClr val="FF0000"/>
                </a:solidFill>
                <a:latin typeface="Times New Roman" panose="02020603050405020304" pitchFamily="18" charset="0"/>
                <a:ea typeface="宋体" panose="02010600030101010101" pitchFamily="2" charset="-122"/>
              </a:rPr>
              <a:t>双键碳上连接烃基最多的烯烃</a:t>
            </a:r>
            <a:r>
              <a:rPr kumimoji="1" lang="zh-CN" altLang="en-US" sz="2200" b="1">
                <a:solidFill>
                  <a:srgbClr val="525252"/>
                </a:solidFill>
                <a:latin typeface="Times New Roman" panose="02020603050405020304" pitchFamily="18" charset="0"/>
                <a:ea typeface="宋体" panose="02010600030101010101" pitchFamily="2" charset="-122"/>
              </a:rPr>
              <a:t>）</a:t>
            </a:r>
          </a:p>
        </p:txBody>
      </p:sp>
      <p:pic>
        <p:nvPicPr>
          <p:cNvPr id="18439" name="Picture 3" descr="E:\有机化学\有机课程\图片\图片93.tif">
            <a:extLst>
              <a:ext uri="{FF2B5EF4-FFF2-40B4-BE49-F238E27FC236}">
                <a16:creationId xmlns:a16="http://schemas.microsoft.com/office/drawing/2014/main" id="{FA04B18D-3391-4CF1-8E89-42E0499A3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2895600"/>
            <a:ext cx="585787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8FFBDD4-D19E-496D-8ED8-52559510AB6F}"/>
              </a:ext>
            </a:extLst>
          </p:cNvPr>
          <p:cNvSpPr/>
          <p:nvPr/>
        </p:nvSpPr>
        <p:spPr>
          <a:xfrm>
            <a:off x="2209800" y="2895600"/>
            <a:ext cx="53975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endParaRPr lang="zh-CN" altLang="en-US">
              <a:solidFill>
                <a:srgbClr val="FFFFFF"/>
              </a:solidFill>
              <a:ea typeface="宋体" panose="02010600030101010101" pitchFamily="2" charset="-122"/>
            </a:endParaRPr>
          </a:p>
        </p:txBody>
      </p:sp>
      <p:sp>
        <p:nvSpPr>
          <p:cNvPr id="10" name="矩形 9">
            <a:extLst>
              <a:ext uri="{FF2B5EF4-FFF2-40B4-BE49-F238E27FC236}">
                <a16:creationId xmlns:a16="http://schemas.microsoft.com/office/drawing/2014/main" id="{A42D3CAB-A5B6-444C-BE2D-DE0B1D43C43D}"/>
              </a:ext>
            </a:extLst>
          </p:cNvPr>
          <p:cNvSpPr/>
          <p:nvPr/>
        </p:nvSpPr>
        <p:spPr>
          <a:xfrm>
            <a:off x="2209800" y="4800600"/>
            <a:ext cx="53975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endParaRPr lang="zh-CN" altLang="en-US">
              <a:solidFill>
                <a:srgbClr val="FFFFFF"/>
              </a:solidFill>
              <a:ea typeface="宋体" panose="02010600030101010101" pitchFamily="2" charset="-122"/>
            </a:endParaRPr>
          </a:p>
        </p:txBody>
      </p:sp>
      <p:sp>
        <p:nvSpPr>
          <p:cNvPr id="18442" name="Text Box 9">
            <a:extLst>
              <a:ext uri="{FF2B5EF4-FFF2-40B4-BE49-F238E27FC236}">
                <a16:creationId xmlns:a16="http://schemas.microsoft.com/office/drawing/2014/main" id="{62FBDE06-2CEF-4310-9619-C8A972207A00}"/>
              </a:ext>
            </a:extLst>
          </p:cNvPr>
          <p:cNvSpPr txBox="1">
            <a:spLocks noChangeArrowheads="1"/>
          </p:cNvSpPr>
          <p:nvPr/>
        </p:nvSpPr>
        <p:spPr bwMode="auto">
          <a:xfrm>
            <a:off x="1066800" y="6218238"/>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r" eaLnBrk="1" hangingPunct="1">
              <a:spcBef>
                <a:spcPct val="50000"/>
              </a:spcBef>
            </a:pPr>
            <a:r>
              <a:rPr lang="zh-CN" altLang="en-US" sz="2000" b="1">
                <a:solidFill>
                  <a:srgbClr val="FF0066"/>
                </a:solidFill>
                <a:latin typeface="Arial" panose="020B0604020202020204" pitchFamily="34" charset="0"/>
                <a:ea typeface="宋体" panose="02010600030101010101" pitchFamily="2" charset="-122"/>
              </a:rPr>
              <a:t>热力学控制</a:t>
            </a:r>
          </a:p>
        </p:txBody>
      </p:sp>
      <p:sp>
        <p:nvSpPr>
          <p:cNvPr id="12" name="日期占位符 11">
            <a:extLst>
              <a:ext uri="{FF2B5EF4-FFF2-40B4-BE49-F238E27FC236}">
                <a16:creationId xmlns:a16="http://schemas.microsoft.com/office/drawing/2014/main" id="{61A560B8-2B88-4CAD-8645-B9A1B217B62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3F43CC0-B893-4905-AF38-7DCFEF7A3936}"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B1860864-F376-4EA2-BDF8-A61EBF57C54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0B0108A-A1E3-42E8-833B-85838DAD82FD}" type="slidenum">
              <a:rPr lang="en-US" altLang="zh-CN">
                <a:solidFill>
                  <a:srgbClr val="898989"/>
                </a:solidFill>
                <a:ea typeface="宋体" panose="02010600030101010101" pitchFamily="2" charset="-122"/>
              </a:rPr>
              <a:pPr/>
              <a:t>19</a:t>
            </a:fld>
            <a:endParaRPr lang="en-US" altLang="zh-CN">
              <a:solidFill>
                <a:srgbClr val="898989"/>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Rot="1" noChangeArrowheads="1"/>
          </p:cNvSpPr>
          <p:nvPr/>
        </p:nvSpPr>
        <p:spPr>
          <a:xfrm>
            <a:off x="280961" y="764704"/>
            <a:ext cx="8569325" cy="12241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卤代烃是烃分子中一个或多个氢原子被卤原子取代而生成的化合物。</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219CB94D-D6FE-4795-9EB0-55E769F5AAAD}"/>
              </a:ext>
            </a:extLst>
          </p:cNvPr>
          <p:cNvGraphicFramePr>
            <a:graphicFrameLocks noChangeAspect="1"/>
          </p:cNvGraphicFramePr>
          <p:nvPr>
            <p:extLst>
              <p:ext uri="{D42A27DB-BD31-4B8C-83A1-F6EECF244321}">
                <p14:modId xmlns:p14="http://schemas.microsoft.com/office/powerpoint/2010/main" val="1364287646"/>
              </p:ext>
            </p:extLst>
          </p:nvPr>
        </p:nvGraphicFramePr>
        <p:xfrm>
          <a:off x="594922" y="2492896"/>
          <a:ext cx="7954155" cy="856888"/>
        </p:xfrm>
        <a:graphic>
          <a:graphicData uri="http://schemas.openxmlformats.org/presentationml/2006/ole">
            <mc:AlternateContent xmlns:mc="http://schemas.openxmlformats.org/markup-compatibility/2006">
              <mc:Choice xmlns:v="urn:schemas-microsoft-com:vml" Requires="v">
                <p:oleObj spid="_x0000_s87088" name="CS ChemDraw Drawing" r:id="rId4" imgW="4504773" imgH="487230" progId="ChemDraw.Document.6.0">
                  <p:embed/>
                </p:oleObj>
              </mc:Choice>
              <mc:Fallback>
                <p:oleObj name="CS ChemDraw Drawing" r:id="rId4" imgW="4504773" imgH="487230" progId="ChemDraw.Document.6.0">
                  <p:embed/>
                  <p:pic>
                    <p:nvPicPr>
                      <p:cNvPr id="3" name="对象 2">
                        <a:extLst>
                          <a:ext uri="{FF2B5EF4-FFF2-40B4-BE49-F238E27FC236}">
                            <a16:creationId xmlns:a16="http://schemas.microsoft.com/office/drawing/2014/main" id="{219CB94D-D6FE-4795-9EB0-55E769F5A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22" y="2492896"/>
                        <a:ext cx="7954155" cy="856888"/>
                      </a:xfrm>
                      <a:prstGeom prst="rect">
                        <a:avLst/>
                      </a:prstGeom>
                      <a:noFill/>
                    </p:spPr>
                  </p:pic>
                </p:oleObj>
              </mc:Fallback>
            </mc:AlternateContent>
          </a:graphicData>
        </a:graphic>
      </p:graphicFrame>
      <p:sp>
        <p:nvSpPr>
          <p:cNvPr id="51" name="Rectangle 2">
            <a:extLst>
              <a:ext uri="{FF2B5EF4-FFF2-40B4-BE49-F238E27FC236}">
                <a16:creationId xmlns:a16="http://schemas.microsoft.com/office/drawing/2014/main" id="{806ACC9A-8F7D-494B-8182-45DBA46718E4}"/>
              </a:ext>
            </a:extLst>
          </p:cNvPr>
          <p:cNvSpPr txBox="1">
            <a:spLocks noRot="1" noChangeArrowheads="1"/>
          </p:cNvSpPr>
          <p:nvPr/>
        </p:nvSpPr>
        <p:spPr>
          <a:xfrm>
            <a:off x="286681" y="4014027"/>
            <a:ext cx="8569325" cy="243930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50000"/>
              </a:lnSpc>
              <a:spcAft>
                <a:spcPts val="0"/>
              </a:spcAft>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因</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键是极性键，性质较活泼，能发生多种化学反应转化成各种其它类型的化合物，所以卤代烃是有机合成的重要中间体，在有机合成中起着桥梁的作用。同时卤代烃在工业、农业、医药和日常生活中都有广泛的应用。</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3164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slide(fromBottom)">
                                      <p:cBhvr>
                                        <p:cTn id="7" dur="500"/>
                                        <p:tgtEl>
                                          <p:spTgt spid="5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Effect transition="in" filter="slide(fromBottom)">
                                      <p:cBhvr>
                                        <p:cTn id="16"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P spid="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F2F162-5BD6-4A14-854D-8ADFED134DCB}"/>
              </a:ext>
            </a:extLst>
          </p:cNvPr>
          <p:cNvSpPr txBox="1">
            <a:spLocks noChangeArrowheads="1"/>
          </p:cNvSpPr>
          <p:nvPr/>
        </p:nvSpPr>
        <p:spPr>
          <a:xfrm>
            <a:off x="228600" y="541338"/>
            <a:ext cx="2133600" cy="5302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457200" indent="-457200" defTabSz="912813" eaLnBrk="1" hangingPunct="1">
              <a:buFont typeface="Wingdings" panose="05000000000000000000" pitchFamily="2" charset="2"/>
              <a:buChar char="l"/>
              <a:defRPr/>
            </a:pPr>
            <a:r>
              <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rPr>
              <a:t>脱卤化氢</a:t>
            </a: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19459" name="对象 2">
            <a:extLst>
              <a:ext uri="{FF2B5EF4-FFF2-40B4-BE49-F238E27FC236}">
                <a16:creationId xmlns:a16="http://schemas.microsoft.com/office/drawing/2014/main" id="{3D99EE09-F89C-4692-97C7-2990A211626F}"/>
              </a:ext>
            </a:extLst>
          </p:cNvPr>
          <p:cNvGraphicFramePr>
            <a:graphicFrameLocks noChangeAspect="1"/>
          </p:cNvGraphicFramePr>
          <p:nvPr/>
        </p:nvGraphicFramePr>
        <p:xfrm>
          <a:off x="1862138" y="1071563"/>
          <a:ext cx="5541962" cy="2090737"/>
        </p:xfrm>
        <a:graphic>
          <a:graphicData uri="http://schemas.openxmlformats.org/presentationml/2006/ole">
            <mc:AlternateContent xmlns:mc="http://schemas.openxmlformats.org/markup-compatibility/2006">
              <mc:Choice xmlns:v="urn:schemas-microsoft-com:vml" Requires="v">
                <p:oleObj spid="_x0000_s19511" name="CS ChemDraw Drawing" r:id="rId3" imgW="2494280" imgH="949960" progId="ChemDraw.Document.5.0">
                  <p:embed/>
                </p:oleObj>
              </mc:Choice>
              <mc:Fallback>
                <p:oleObj name="CS ChemDraw Drawing" r:id="rId3" imgW="2494280" imgH="949960" progId="ChemDraw.Document.5.0">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071563"/>
                        <a:ext cx="554196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a:extLst>
              <a:ext uri="{FF2B5EF4-FFF2-40B4-BE49-F238E27FC236}">
                <a16:creationId xmlns:a16="http://schemas.microsoft.com/office/drawing/2014/main" id="{88BBD33C-5354-458B-A327-41B2B272CFD2}"/>
              </a:ext>
            </a:extLst>
          </p:cNvPr>
          <p:cNvSpPr txBox="1">
            <a:spLocks noChangeArrowheads="1"/>
          </p:cNvSpPr>
          <p:nvPr/>
        </p:nvSpPr>
        <p:spPr>
          <a:xfrm>
            <a:off x="228600" y="3051175"/>
            <a:ext cx="1905000" cy="5302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457200" indent="-457200" defTabSz="912813" eaLnBrk="1" hangingPunct="1">
              <a:buFont typeface="Wingdings" panose="05000000000000000000" pitchFamily="2" charset="2"/>
              <a:buChar char="l"/>
              <a:defRPr/>
            </a:pPr>
            <a:r>
              <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rPr>
              <a:t>脱卤素</a:t>
            </a: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p:txBody>
      </p:sp>
      <p:pic>
        <p:nvPicPr>
          <p:cNvPr id="19461" name="Picture 7" descr="E:\有机化学\有机课程\图片\图片94.tif">
            <a:extLst>
              <a:ext uri="{FF2B5EF4-FFF2-40B4-BE49-F238E27FC236}">
                <a16:creationId xmlns:a16="http://schemas.microsoft.com/office/drawing/2014/main" id="{921CFE2E-ADBE-4DA3-A175-507E6EC747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657600"/>
            <a:ext cx="6218238"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日期占位符 6">
            <a:extLst>
              <a:ext uri="{FF2B5EF4-FFF2-40B4-BE49-F238E27FC236}">
                <a16:creationId xmlns:a16="http://schemas.microsoft.com/office/drawing/2014/main" id="{987AC2A9-E3C5-44CC-BBD0-DF3AF0E0A87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6A63E84-7111-4E67-9D6B-4A34C95CD891}"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9" name="灯片编号占位符 8">
            <a:extLst>
              <a:ext uri="{FF2B5EF4-FFF2-40B4-BE49-F238E27FC236}">
                <a16:creationId xmlns:a16="http://schemas.microsoft.com/office/drawing/2014/main" id="{AB1BD411-97DF-4A57-9002-C7AC165EE01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BA5656E-0A38-45F9-AFA6-43D48B27AA23}" type="slidenum">
              <a:rPr lang="en-US" altLang="zh-CN">
                <a:solidFill>
                  <a:srgbClr val="898989"/>
                </a:solidFill>
                <a:ea typeface="宋体" panose="02010600030101010101" pitchFamily="2" charset="-122"/>
              </a:rPr>
              <a:pPr/>
              <a:t>20</a:t>
            </a:fld>
            <a:endParaRPr lang="en-US" altLang="zh-CN">
              <a:solidFill>
                <a:srgbClr val="898989"/>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1DBB0C-A850-4718-956B-64D40DFA5B01}"/>
              </a:ext>
            </a:extLst>
          </p:cNvPr>
          <p:cNvSpPr txBox="1">
            <a:spLocks noChangeArrowheads="1"/>
          </p:cNvSpPr>
          <p:nvPr/>
        </p:nvSpPr>
        <p:spPr bwMode="auto">
          <a:xfrm>
            <a:off x="685800" y="1103313"/>
            <a:ext cx="35829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639763" indent="-24606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indent="-24606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185863" indent="-20796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462088" indent="-20796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19192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3764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8336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2908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r>
              <a:rPr lang="zh-CN" altLang="en-US" sz="2600" b="1">
                <a:solidFill>
                  <a:schemeClr val="accent1"/>
                </a:solidFill>
                <a:latin typeface="Calibri" panose="020F0502020204030204" pitchFamily="34" charset="0"/>
                <a:ea typeface="宋体" panose="02010600030101010101" pitchFamily="2" charset="-122"/>
              </a:rPr>
              <a:t>优先形成共轭烯烃</a:t>
            </a:r>
          </a:p>
        </p:txBody>
      </p:sp>
      <p:graphicFrame>
        <p:nvGraphicFramePr>
          <p:cNvPr id="20483" name="Object 3">
            <a:extLst>
              <a:ext uri="{FF2B5EF4-FFF2-40B4-BE49-F238E27FC236}">
                <a16:creationId xmlns:a16="http://schemas.microsoft.com/office/drawing/2014/main" id="{617215A8-1090-4CD8-8BEB-FBB0CB4BC6B4}"/>
              </a:ext>
            </a:extLst>
          </p:cNvPr>
          <p:cNvGraphicFramePr>
            <a:graphicFrameLocks noChangeAspect="1"/>
          </p:cNvGraphicFramePr>
          <p:nvPr/>
        </p:nvGraphicFramePr>
        <p:xfrm>
          <a:off x="919163" y="2211388"/>
          <a:ext cx="7181850" cy="2138362"/>
        </p:xfrm>
        <a:graphic>
          <a:graphicData uri="http://schemas.openxmlformats.org/presentationml/2006/ole">
            <mc:AlternateContent xmlns:mc="http://schemas.openxmlformats.org/markup-compatibility/2006">
              <mc:Choice xmlns:v="urn:schemas-microsoft-com:vml" Requires="v">
                <p:oleObj spid="_x0000_s20537" name="CS ChemDraw Drawing" r:id="rId3" imgW="2636520" imgH="800100" progId="ChemDraw.Document.5.0">
                  <p:embed/>
                </p:oleObj>
              </mc:Choice>
              <mc:Fallback>
                <p:oleObj name="CS ChemDraw Drawing" r:id="rId3" imgW="2636520" imgH="800100" progId="ChemDraw.Document.5.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2211388"/>
                        <a:ext cx="71818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a:extLst>
              <a:ext uri="{FF2B5EF4-FFF2-40B4-BE49-F238E27FC236}">
                <a16:creationId xmlns:a16="http://schemas.microsoft.com/office/drawing/2014/main" id="{D38A7DE1-ADD1-409C-90B6-F8B9321DAA8C}"/>
              </a:ext>
            </a:extLst>
          </p:cNvPr>
          <p:cNvSpPr>
            <a:spLocks noChangeArrowheads="1"/>
          </p:cNvSpPr>
          <p:nvPr/>
        </p:nvSpPr>
        <p:spPr bwMode="auto">
          <a:xfrm>
            <a:off x="1273175" y="5094288"/>
            <a:ext cx="6827838"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800" b="1">
                <a:latin typeface="Arial" panose="020B0604020202020204" pitchFamily="34" charset="0"/>
                <a:ea typeface="宋体" panose="02010600030101010101" pitchFamily="2" charset="-122"/>
              </a:rPr>
              <a:t>∵共轭烯烃更稳定，∴优先形成共轭烯烃</a:t>
            </a:r>
          </a:p>
        </p:txBody>
      </p:sp>
      <p:sp>
        <p:nvSpPr>
          <p:cNvPr id="20485" name="AutoShape 9">
            <a:extLst>
              <a:ext uri="{FF2B5EF4-FFF2-40B4-BE49-F238E27FC236}">
                <a16:creationId xmlns:a16="http://schemas.microsoft.com/office/drawing/2014/main" id="{DFB9ED01-FD76-46A8-99F1-A84EFCA65F32}"/>
              </a:ext>
            </a:extLst>
          </p:cNvPr>
          <p:cNvSpPr>
            <a:spLocks noChangeArrowheads="1"/>
          </p:cNvSpPr>
          <p:nvPr/>
        </p:nvSpPr>
        <p:spPr bwMode="auto">
          <a:xfrm>
            <a:off x="7270750" y="533400"/>
            <a:ext cx="1497013" cy="1058863"/>
          </a:xfrm>
          <a:prstGeom prst="irregularSeal2">
            <a:avLst/>
          </a:prstGeom>
          <a:solidFill>
            <a:srgbClr val="FF0000"/>
          </a:solidFill>
          <a:ln w="9525">
            <a:solidFill>
              <a:schemeClr val="tx1"/>
            </a:solidFill>
            <a:miter lim="800000"/>
            <a:headEnd/>
            <a:tailEnd/>
          </a:ln>
        </p:spPr>
        <p:txBody>
          <a:bodyPr wrap="none" lIns="91436" tIns="45718" rIns="91436" bIns="45718" anchor="ct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400" b="1">
                <a:solidFill>
                  <a:srgbClr val="FFFF00"/>
                </a:solidFill>
                <a:latin typeface="Arial" panose="020B0604020202020204" pitchFamily="34" charset="0"/>
                <a:ea typeface="宋体" panose="02010600030101010101" pitchFamily="2" charset="-122"/>
              </a:rPr>
              <a:t>注意</a:t>
            </a:r>
          </a:p>
        </p:txBody>
      </p:sp>
      <p:sp>
        <p:nvSpPr>
          <p:cNvPr id="9" name="Line 11">
            <a:extLst>
              <a:ext uri="{FF2B5EF4-FFF2-40B4-BE49-F238E27FC236}">
                <a16:creationId xmlns:a16="http://schemas.microsoft.com/office/drawing/2014/main" id="{6DF24632-64F6-44EB-BD37-7CEAB6B2C8C6}"/>
              </a:ext>
            </a:extLst>
          </p:cNvPr>
          <p:cNvSpPr>
            <a:spLocks noChangeShapeType="1"/>
          </p:cNvSpPr>
          <p:nvPr/>
        </p:nvSpPr>
        <p:spPr bwMode="auto">
          <a:xfrm flipH="1">
            <a:off x="3657600" y="2895600"/>
            <a:ext cx="361950" cy="387350"/>
          </a:xfrm>
          <a:prstGeom prst="line">
            <a:avLst/>
          </a:prstGeom>
          <a:noFill/>
          <a:ln w="19050">
            <a:solidFill>
              <a:schemeClr val="accent5">
                <a:lumMod val="50000"/>
              </a:schemeClr>
            </a:solidFill>
            <a:round/>
            <a:headEnd type="triangle" w="med" len="med"/>
            <a:tailEnd type="triangle" w="med" len="med"/>
          </a:ln>
        </p:spPr>
        <p:txBody>
          <a:bodyPr lIns="76197" tIns="38098" rIns="76197" bIns="38098"/>
          <a:lstStyle/>
          <a:p>
            <a:pPr>
              <a:defRPr/>
            </a:pPr>
            <a:endParaRPr lang="zh-CN" altLang="en-US">
              <a:latin typeface="Arial" charset="0"/>
              <a:cs typeface="+mn-cs"/>
            </a:endParaRPr>
          </a:p>
        </p:txBody>
      </p:sp>
      <p:sp>
        <p:nvSpPr>
          <p:cNvPr id="20487" name="Line 12">
            <a:extLst>
              <a:ext uri="{FF2B5EF4-FFF2-40B4-BE49-F238E27FC236}">
                <a16:creationId xmlns:a16="http://schemas.microsoft.com/office/drawing/2014/main" id="{011DE3BE-37EF-4367-B956-29378B289743}"/>
              </a:ext>
            </a:extLst>
          </p:cNvPr>
          <p:cNvSpPr>
            <a:spLocks noChangeShapeType="1"/>
          </p:cNvSpPr>
          <p:nvPr/>
        </p:nvSpPr>
        <p:spPr bwMode="auto">
          <a:xfrm>
            <a:off x="2843213" y="2895600"/>
            <a:ext cx="474662" cy="401638"/>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76197" tIns="38098" rIns="76197" bIns="38098"/>
          <a:lstStyle/>
          <a:p>
            <a:endParaRPr lang="zh-CN" altLang="en-US"/>
          </a:p>
        </p:txBody>
      </p:sp>
      <p:sp>
        <p:nvSpPr>
          <p:cNvPr id="5" name="日期占位符 4">
            <a:extLst>
              <a:ext uri="{FF2B5EF4-FFF2-40B4-BE49-F238E27FC236}">
                <a16:creationId xmlns:a16="http://schemas.microsoft.com/office/drawing/2014/main" id="{2CD4104D-DC64-4134-8501-F95446F2056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7E5C0AE-0750-4BA8-B6BB-3073E753DCAB}"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8" name="灯片编号占位符 7">
            <a:extLst>
              <a:ext uri="{FF2B5EF4-FFF2-40B4-BE49-F238E27FC236}">
                <a16:creationId xmlns:a16="http://schemas.microsoft.com/office/drawing/2014/main" id="{41F4968A-8F97-4773-9C91-7AF87B65DBC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695DBD5-5518-4D85-9BE6-BB1976AFCA59}" type="slidenum">
              <a:rPr lang="en-US" altLang="zh-CN">
                <a:solidFill>
                  <a:srgbClr val="898989"/>
                </a:solidFill>
                <a:ea typeface="宋体" panose="02010600030101010101" pitchFamily="2" charset="-122"/>
              </a:rPr>
              <a:pPr/>
              <a:t>21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61">
            <a:extLst>
              <a:ext uri="{FF2B5EF4-FFF2-40B4-BE49-F238E27FC236}">
                <a16:creationId xmlns:a16="http://schemas.microsoft.com/office/drawing/2014/main" id="{18B9E532-FD36-4343-A6FE-85D87C5744B6}"/>
              </a:ext>
            </a:extLst>
          </p:cNvPr>
          <p:cNvGrpSpPr>
            <a:grpSpLocks/>
          </p:cNvGrpSpPr>
          <p:nvPr/>
        </p:nvGrpSpPr>
        <p:grpSpPr bwMode="auto">
          <a:xfrm>
            <a:off x="431800" y="957263"/>
            <a:ext cx="8461375" cy="1149350"/>
            <a:chOff x="317" y="596"/>
            <a:chExt cx="5330" cy="724"/>
          </a:xfrm>
        </p:grpSpPr>
        <p:grpSp>
          <p:nvGrpSpPr>
            <p:cNvPr id="21535" name="Group 16">
              <a:extLst>
                <a:ext uri="{FF2B5EF4-FFF2-40B4-BE49-F238E27FC236}">
                  <a16:creationId xmlns:a16="http://schemas.microsoft.com/office/drawing/2014/main" id="{96348E80-0D8B-4551-A3B5-0D4569C50978}"/>
                </a:ext>
              </a:extLst>
            </p:cNvPr>
            <p:cNvGrpSpPr>
              <a:grpSpLocks/>
            </p:cNvGrpSpPr>
            <p:nvPr/>
          </p:nvGrpSpPr>
          <p:grpSpPr bwMode="auto">
            <a:xfrm>
              <a:off x="2222" y="596"/>
              <a:ext cx="658" cy="504"/>
              <a:chOff x="2222" y="596"/>
              <a:chExt cx="658" cy="504"/>
            </a:xfrm>
          </p:grpSpPr>
          <p:sp>
            <p:nvSpPr>
              <p:cNvPr id="21543" name="Text Box 8">
                <a:extLst>
                  <a:ext uri="{FF2B5EF4-FFF2-40B4-BE49-F238E27FC236}">
                    <a16:creationId xmlns:a16="http://schemas.microsoft.com/office/drawing/2014/main" id="{CDD3EF6D-6E93-4ADF-AFFE-5C95650FC51B}"/>
                  </a:ext>
                </a:extLst>
              </p:cNvPr>
              <p:cNvSpPr txBox="1">
                <a:spLocks noChangeArrowheads="1"/>
              </p:cNvSpPr>
              <p:nvPr/>
            </p:nvSpPr>
            <p:spPr bwMode="auto">
              <a:xfrm>
                <a:off x="2245" y="596"/>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44" name="Line 7">
                <a:extLst>
                  <a:ext uri="{FF2B5EF4-FFF2-40B4-BE49-F238E27FC236}">
                    <a16:creationId xmlns:a16="http://schemas.microsoft.com/office/drawing/2014/main" id="{7753114B-1325-498A-84B7-201FBE995C34}"/>
                  </a:ext>
                </a:extLst>
              </p:cNvPr>
              <p:cNvSpPr>
                <a:spLocks noChangeShapeType="1"/>
              </p:cNvSpPr>
              <p:nvPr/>
            </p:nvSpPr>
            <p:spPr bwMode="auto">
              <a:xfrm>
                <a:off x="2222" y="867"/>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6" name="Group 17">
              <a:extLst>
                <a:ext uri="{FF2B5EF4-FFF2-40B4-BE49-F238E27FC236}">
                  <a16:creationId xmlns:a16="http://schemas.microsoft.com/office/drawing/2014/main" id="{FE9A3ACB-EB7C-497E-9507-C1E878FE261F}"/>
                </a:ext>
              </a:extLst>
            </p:cNvPr>
            <p:cNvGrpSpPr>
              <a:grpSpLocks/>
            </p:cNvGrpSpPr>
            <p:nvPr/>
          </p:nvGrpSpPr>
          <p:grpSpPr bwMode="auto">
            <a:xfrm>
              <a:off x="2835" y="752"/>
              <a:ext cx="2812" cy="524"/>
              <a:chOff x="2835" y="752"/>
              <a:chExt cx="2812" cy="524"/>
            </a:xfrm>
          </p:grpSpPr>
          <p:sp>
            <p:nvSpPr>
              <p:cNvPr id="21541" name="Text Box 6">
                <a:extLst>
                  <a:ext uri="{FF2B5EF4-FFF2-40B4-BE49-F238E27FC236}">
                    <a16:creationId xmlns:a16="http://schemas.microsoft.com/office/drawing/2014/main" id="{B9C04E53-CD71-4931-A3BC-944A3294DB28}"/>
                  </a:ext>
                </a:extLst>
              </p:cNvPr>
              <p:cNvSpPr txBox="1">
                <a:spLocks noChangeArrowheads="1"/>
              </p:cNvSpPr>
              <p:nvPr/>
            </p:nvSpPr>
            <p:spPr bwMode="auto">
              <a:xfrm>
                <a:off x="2835" y="752"/>
                <a:ext cx="281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CH=CHCH=CH</a:t>
                </a:r>
                <a:r>
                  <a:rPr lang="en-US" altLang="zh-CN" sz="2800" baseline="-25000">
                    <a:latin typeface="Times New Roman" panose="02020603050405020304" pitchFamily="18" charset="0"/>
                    <a:ea typeface="宋体" panose="02010600030101010101" pitchFamily="2" charset="-122"/>
                  </a:rPr>
                  <a:t>2 </a:t>
                </a:r>
                <a:r>
                  <a:rPr lang="en-US" altLang="zh-CN" sz="2800">
                    <a:latin typeface="Times New Roman" panose="02020603050405020304" pitchFamily="18" charset="0"/>
                    <a:ea typeface="宋体" panose="02010600030101010101" pitchFamily="2" charset="-122"/>
                  </a:rPr>
                  <a:t>+ NaCl</a:t>
                </a:r>
              </a:p>
            </p:txBody>
          </p:sp>
          <p:sp>
            <p:nvSpPr>
              <p:cNvPr id="21542" name="Text Box 9">
                <a:extLst>
                  <a:ext uri="{FF2B5EF4-FFF2-40B4-BE49-F238E27FC236}">
                    <a16:creationId xmlns:a16="http://schemas.microsoft.com/office/drawing/2014/main" id="{87F60D69-B888-40F1-9B86-A873D3428F05}"/>
                  </a:ext>
                </a:extLst>
              </p:cNvPr>
              <p:cNvSpPr txBox="1">
                <a:spLocks noChangeArrowheads="1"/>
              </p:cNvSpPr>
              <p:nvPr/>
            </p:nvSpPr>
            <p:spPr bwMode="auto">
              <a:xfrm>
                <a:off x="3152" y="1003"/>
                <a:ext cx="122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1,3</a:t>
                </a:r>
                <a:r>
                  <a:rPr lang="en-US" altLang="zh-CN" sz="2800">
                    <a:latin typeface="宋体" panose="02010600030101010101" pitchFamily="2" charset="-122"/>
                    <a:ea typeface="宋体" panose="02010600030101010101" pitchFamily="2" charset="-122"/>
                  </a:rPr>
                  <a:t>-</a:t>
                </a:r>
                <a:r>
                  <a:rPr lang="zh-CN" altLang="en-US" sz="2800">
                    <a:latin typeface="Times New Roman" panose="02020603050405020304" pitchFamily="18" charset="0"/>
                    <a:ea typeface="宋体" panose="02010600030101010101" pitchFamily="2" charset="-122"/>
                  </a:rPr>
                  <a:t>戊二烯</a:t>
                </a:r>
              </a:p>
            </p:txBody>
          </p:sp>
        </p:grpSp>
        <p:grpSp>
          <p:nvGrpSpPr>
            <p:cNvPr id="21537" name="Group 60">
              <a:extLst>
                <a:ext uri="{FF2B5EF4-FFF2-40B4-BE49-F238E27FC236}">
                  <a16:creationId xmlns:a16="http://schemas.microsoft.com/office/drawing/2014/main" id="{8B2ECB8D-2CA8-4642-9835-3BE904EB4D53}"/>
                </a:ext>
              </a:extLst>
            </p:cNvPr>
            <p:cNvGrpSpPr>
              <a:grpSpLocks/>
            </p:cNvGrpSpPr>
            <p:nvPr/>
          </p:nvGrpSpPr>
          <p:grpSpPr bwMode="auto">
            <a:xfrm>
              <a:off x="317" y="731"/>
              <a:ext cx="1996" cy="589"/>
              <a:chOff x="317" y="731"/>
              <a:chExt cx="1996" cy="589"/>
            </a:xfrm>
          </p:grpSpPr>
          <p:sp>
            <p:nvSpPr>
              <p:cNvPr id="21538" name="Text Box 4">
                <a:extLst>
                  <a:ext uri="{FF2B5EF4-FFF2-40B4-BE49-F238E27FC236}">
                    <a16:creationId xmlns:a16="http://schemas.microsoft.com/office/drawing/2014/main" id="{92BE352B-8E77-4DA9-9F84-198C88A73EC2}"/>
                  </a:ext>
                </a:extLst>
              </p:cNvPr>
              <p:cNvSpPr txBox="1">
                <a:spLocks noChangeArrowheads="1"/>
              </p:cNvSpPr>
              <p:nvPr/>
            </p:nvSpPr>
            <p:spPr bwMode="auto">
              <a:xfrm>
                <a:off x="317" y="731"/>
                <a:ext cx="199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CH=CHCHCH</a:t>
                </a:r>
                <a:r>
                  <a:rPr lang="en-US" altLang="zh-CN" sz="2800" baseline="-25000">
                    <a:latin typeface="Times New Roman" panose="02020603050405020304" pitchFamily="18" charset="0"/>
                    <a:ea typeface="宋体" panose="02010600030101010101" pitchFamily="2" charset="-122"/>
                  </a:rPr>
                  <a:t>3</a:t>
                </a:r>
                <a:endParaRPr lang="en-US" altLang="zh-CN" sz="2800">
                  <a:latin typeface="Times New Roman" panose="02020603050405020304" pitchFamily="18" charset="0"/>
                  <a:ea typeface="宋体" panose="02010600030101010101" pitchFamily="2" charset="-122"/>
                </a:endParaRPr>
              </a:p>
            </p:txBody>
          </p:sp>
          <p:sp>
            <p:nvSpPr>
              <p:cNvPr id="21539" name="Text Box 5">
                <a:extLst>
                  <a:ext uri="{FF2B5EF4-FFF2-40B4-BE49-F238E27FC236}">
                    <a16:creationId xmlns:a16="http://schemas.microsoft.com/office/drawing/2014/main" id="{04BEB98F-D0A8-4B9E-8EE5-9FD1338F8061}"/>
                  </a:ext>
                </a:extLst>
              </p:cNvPr>
              <p:cNvSpPr txBox="1">
                <a:spLocks noChangeArrowheads="1"/>
              </p:cNvSpPr>
              <p:nvPr/>
            </p:nvSpPr>
            <p:spPr bwMode="auto">
              <a:xfrm>
                <a:off x="1451" y="1047"/>
                <a:ext cx="36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Cl</a:t>
                </a:r>
              </a:p>
            </p:txBody>
          </p:sp>
          <p:sp>
            <p:nvSpPr>
              <p:cNvPr id="21540" name="Line 10">
                <a:extLst>
                  <a:ext uri="{FF2B5EF4-FFF2-40B4-BE49-F238E27FC236}">
                    <a16:creationId xmlns:a16="http://schemas.microsoft.com/office/drawing/2014/main" id="{49BF301E-1F25-4C60-9752-B5A8E6C15E0D}"/>
                  </a:ext>
                </a:extLst>
              </p:cNvPr>
              <p:cNvSpPr>
                <a:spLocks noChangeShapeType="1"/>
              </p:cNvSpPr>
              <p:nvPr/>
            </p:nvSpPr>
            <p:spPr bwMode="auto">
              <a:xfrm>
                <a:off x="1587" y="935"/>
                <a:ext cx="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507" name="Group 18">
            <a:extLst>
              <a:ext uri="{FF2B5EF4-FFF2-40B4-BE49-F238E27FC236}">
                <a16:creationId xmlns:a16="http://schemas.microsoft.com/office/drawing/2014/main" id="{A7562E02-103B-4FB1-9019-F8CD33393974}"/>
              </a:ext>
            </a:extLst>
          </p:cNvPr>
          <p:cNvGrpSpPr>
            <a:grpSpLocks/>
          </p:cNvGrpSpPr>
          <p:nvPr/>
        </p:nvGrpSpPr>
        <p:grpSpPr bwMode="auto">
          <a:xfrm>
            <a:off x="4030663" y="2533650"/>
            <a:ext cx="1044575" cy="800100"/>
            <a:chOff x="2222" y="663"/>
            <a:chExt cx="658" cy="504"/>
          </a:xfrm>
        </p:grpSpPr>
        <p:sp>
          <p:nvSpPr>
            <p:cNvPr id="21533" name="Text Box 19">
              <a:extLst>
                <a:ext uri="{FF2B5EF4-FFF2-40B4-BE49-F238E27FC236}">
                  <a16:creationId xmlns:a16="http://schemas.microsoft.com/office/drawing/2014/main" id="{422954D9-B77F-4B50-B7BE-C9D30FEEB233}"/>
                </a:ext>
              </a:extLst>
            </p:cNvPr>
            <p:cNvSpPr txBox="1">
              <a:spLocks noChangeArrowheads="1"/>
            </p:cNvSpPr>
            <p:nvPr/>
          </p:nvSpPr>
          <p:spPr bwMode="auto">
            <a:xfrm>
              <a:off x="2245" y="663"/>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34" name="Line 20">
              <a:extLst>
                <a:ext uri="{FF2B5EF4-FFF2-40B4-BE49-F238E27FC236}">
                  <a16:creationId xmlns:a16="http://schemas.microsoft.com/office/drawing/2014/main" id="{C0EE9BB7-05AA-4515-BCA6-6377BA0F98D0}"/>
                </a:ext>
              </a:extLst>
            </p:cNvPr>
            <p:cNvSpPr>
              <a:spLocks noChangeShapeType="1"/>
            </p:cNvSpPr>
            <p:nvPr/>
          </p:nvSpPr>
          <p:spPr bwMode="auto">
            <a:xfrm>
              <a:off x="2222" y="903"/>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08" name="Group 21">
            <a:extLst>
              <a:ext uri="{FF2B5EF4-FFF2-40B4-BE49-F238E27FC236}">
                <a16:creationId xmlns:a16="http://schemas.microsoft.com/office/drawing/2014/main" id="{BA5A6B71-2D99-460D-A2BD-D02EB414F7D7}"/>
              </a:ext>
            </a:extLst>
          </p:cNvPr>
          <p:cNvGrpSpPr>
            <a:grpSpLocks/>
          </p:cNvGrpSpPr>
          <p:nvPr/>
        </p:nvGrpSpPr>
        <p:grpSpPr bwMode="auto">
          <a:xfrm>
            <a:off x="4030663" y="4057650"/>
            <a:ext cx="1044575" cy="800100"/>
            <a:chOff x="2222" y="617"/>
            <a:chExt cx="658" cy="504"/>
          </a:xfrm>
        </p:grpSpPr>
        <p:sp>
          <p:nvSpPr>
            <p:cNvPr id="21531" name="Text Box 22">
              <a:extLst>
                <a:ext uri="{FF2B5EF4-FFF2-40B4-BE49-F238E27FC236}">
                  <a16:creationId xmlns:a16="http://schemas.microsoft.com/office/drawing/2014/main" id="{85BD50C9-4856-4AA7-8212-770EF65CD2E2}"/>
                </a:ext>
              </a:extLst>
            </p:cNvPr>
            <p:cNvSpPr txBox="1">
              <a:spLocks noChangeArrowheads="1"/>
            </p:cNvSpPr>
            <p:nvPr/>
          </p:nvSpPr>
          <p:spPr bwMode="auto">
            <a:xfrm>
              <a:off x="2245" y="617"/>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32" name="Line 23">
              <a:extLst>
                <a:ext uri="{FF2B5EF4-FFF2-40B4-BE49-F238E27FC236}">
                  <a16:creationId xmlns:a16="http://schemas.microsoft.com/office/drawing/2014/main" id="{E0A441DF-1871-4103-A82A-B2C9BE8DBE25}"/>
                </a:ext>
              </a:extLst>
            </p:cNvPr>
            <p:cNvSpPr>
              <a:spLocks noChangeShapeType="1"/>
            </p:cNvSpPr>
            <p:nvPr/>
          </p:nvSpPr>
          <p:spPr bwMode="auto">
            <a:xfrm>
              <a:off x="2222" y="867"/>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09" name="Group 38">
            <a:extLst>
              <a:ext uri="{FF2B5EF4-FFF2-40B4-BE49-F238E27FC236}">
                <a16:creationId xmlns:a16="http://schemas.microsoft.com/office/drawing/2014/main" id="{2BD5C899-FFA5-4B87-9D16-B189AA61802C}"/>
              </a:ext>
            </a:extLst>
          </p:cNvPr>
          <p:cNvGrpSpPr>
            <a:grpSpLocks/>
          </p:cNvGrpSpPr>
          <p:nvPr/>
        </p:nvGrpSpPr>
        <p:grpSpPr bwMode="auto">
          <a:xfrm>
            <a:off x="1582738" y="2438400"/>
            <a:ext cx="2413000" cy="1116013"/>
            <a:chOff x="612" y="2205"/>
            <a:chExt cx="1520" cy="703"/>
          </a:xfrm>
        </p:grpSpPr>
        <p:pic>
          <p:nvPicPr>
            <p:cNvPr id="21526" name="Picture 26">
              <a:extLst>
                <a:ext uri="{FF2B5EF4-FFF2-40B4-BE49-F238E27FC236}">
                  <a16:creationId xmlns:a16="http://schemas.microsoft.com/office/drawing/2014/main" id="{DCF309D6-7BFB-4B75-87B3-112A71CD7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45" t="13065" r="69160" b="10663"/>
            <a:stretch>
              <a:fillRect/>
            </a:stretch>
          </p:blipFill>
          <p:spPr bwMode="auto">
            <a:xfrm>
              <a:off x="612" y="220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7" name="Text Box 32">
              <a:extLst>
                <a:ext uri="{FF2B5EF4-FFF2-40B4-BE49-F238E27FC236}">
                  <a16:creationId xmlns:a16="http://schemas.microsoft.com/office/drawing/2014/main" id="{7B825FC4-E7E0-479C-BCC7-92512A065987}"/>
                </a:ext>
              </a:extLst>
            </p:cNvPr>
            <p:cNvSpPr txBox="1">
              <a:spLocks noChangeArrowheads="1"/>
            </p:cNvSpPr>
            <p:nvPr/>
          </p:nvSpPr>
          <p:spPr bwMode="auto">
            <a:xfrm>
              <a:off x="1292" y="2273"/>
              <a:ext cx="84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3</a:t>
              </a:r>
              <a:endParaRPr lang="en-US" altLang="zh-CN" sz="2800">
                <a:latin typeface="Times New Roman" panose="02020603050405020304" pitchFamily="18" charset="0"/>
                <a:ea typeface="宋体" panose="02010600030101010101" pitchFamily="2" charset="-122"/>
              </a:endParaRPr>
            </a:p>
          </p:txBody>
        </p:sp>
        <p:sp>
          <p:nvSpPr>
            <p:cNvPr id="21528" name="Text Box 33">
              <a:extLst>
                <a:ext uri="{FF2B5EF4-FFF2-40B4-BE49-F238E27FC236}">
                  <a16:creationId xmlns:a16="http://schemas.microsoft.com/office/drawing/2014/main" id="{004A3700-C23C-48E7-B442-748B2AE1534A}"/>
                </a:ext>
              </a:extLst>
            </p:cNvPr>
            <p:cNvSpPr txBox="1">
              <a:spLocks noChangeArrowheads="1"/>
            </p:cNvSpPr>
            <p:nvPr/>
          </p:nvSpPr>
          <p:spPr bwMode="auto">
            <a:xfrm>
              <a:off x="1293" y="2612"/>
              <a:ext cx="36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Cl</a:t>
              </a:r>
            </a:p>
          </p:txBody>
        </p:sp>
        <p:sp>
          <p:nvSpPr>
            <p:cNvPr id="21529" name="Line 34">
              <a:extLst>
                <a:ext uri="{FF2B5EF4-FFF2-40B4-BE49-F238E27FC236}">
                  <a16:creationId xmlns:a16="http://schemas.microsoft.com/office/drawing/2014/main" id="{4408762D-7681-4542-87E0-F0BE29C4EA82}"/>
                </a:ext>
              </a:extLst>
            </p:cNvPr>
            <p:cNvSpPr>
              <a:spLocks noChangeShapeType="1"/>
            </p:cNvSpPr>
            <p:nvPr/>
          </p:nvSpPr>
          <p:spPr bwMode="auto">
            <a:xfrm>
              <a:off x="1429" y="2500"/>
              <a:ext cx="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0" name="Line 35">
              <a:extLst>
                <a:ext uri="{FF2B5EF4-FFF2-40B4-BE49-F238E27FC236}">
                  <a16:creationId xmlns:a16="http://schemas.microsoft.com/office/drawing/2014/main" id="{583F86B3-B367-4F60-807F-4DFEBF4723F3}"/>
                </a:ext>
              </a:extLst>
            </p:cNvPr>
            <p:cNvSpPr>
              <a:spLocks noChangeShapeType="1"/>
            </p:cNvSpPr>
            <p:nvPr/>
          </p:nvSpPr>
          <p:spPr bwMode="auto">
            <a:xfrm>
              <a:off x="1224" y="238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0" name="Group 58">
            <a:extLst>
              <a:ext uri="{FF2B5EF4-FFF2-40B4-BE49-F238E27FC236}">
                <a16:creationId xmlns:a16="http://schemas.microsoft.com/office/drawing/2014/main" id="{E8F29618-602A-4AE1-A011-ED22CEF7810A}"/>
              </a:ext>
            </a:extLst>
          </p:cNvPr>
          <p:cNvGrpSpPr>
            <a:grpSpLocks/>
          </p:cNvGrpSpPr>
          <p:nvPr/>
        </p:nvGrpSpPr>
        <p:grpSpPr bwMode="auto">
          <a:xfrm>
            <a:off x="1185863" y="4057650"/>
            <a:ext cx="2916237" cy="1116013"/>
            <a:chOff x="635" y="2659"/>
            <a:chExt cx="1837" cy="703"/>
          </a:xfrm>
        </p:grpSpPr>
        <p:sp>
          <p:nvSpPr>
            <p:cNvPr id="21523" name="Text Box 14">
              <a:extLst>
                <a:ext uri="{FF2B5EF4-FFF2-40B4-BE49-F238E27FC236}">
                  <a16:creationId xmlns:a16="http://schemas.microsoft.com/office/drawing/2014/main" id="{2A40A27F-71CD-4500-9858-C228058006B1}"/>
                </a:ext>
              </a:extLst>
            </p:cNvPr>
            <p:cNvSpPr txBox="1">
              <a:spLocks noChangeArrowheads="1"/>
            </p:cNvSpPr>
            <p:nvPr/>
          </p:nvSpPr>
          <p:spPr bwMode="auto">
            <a:xfrm>
              <a:off x="1315" y="2727"/>
              <a:ext cx="115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Br</a:t>
              </a:r>
            </a:p>
          </p:txBody>
        </p:sp>
        <p:sp>
          <p:nvSpPr>
            <p:cNvPr id="21524" name="Line 36">
              <a:extLst>
                <a:ext uri="{FF2B5EF4-FFF2-40B4-BE49-F238E27FC236}">
                  <a16:creationId xmlns:a16="http://schemas.microsoft.com/office/drawing/2014/main" id="{EF04018C-7A28-4166-A229-12A2E554147F}"/>
                </a:ext>
              </a:extLst>
            </p:cNvPr>
            <p:cNvSpPr>
              <a:spLocks noChangeShapeType="1"/>
            </p:cNvSpPr>
            <p:nvPr/>
          </p:nvSpPr>
          <p:spPr bwMode="auto">
            <a:xfrm>
              <a:off x="1247" y="2840"/>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525" name="Picture 40">
              <a:extLst>
                <a:ext uri="{FF2B5EF4-FFF2-40B4-BE49-F238E27FC236}">
                  <a16:creationId xmlns:a16="http://schemas.microsoft.com/office/drawing/2014/main" id="{32BE354B-1F16-4D11-A333-57ED3678C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45" t="13065" r="69160" b="10663"/>
            <a:stretch>
              <a:fillRect/>
            </a:stretch>
          </p:blipFill>
          <p:spPr bwMode="auto">
            <a:xfrm>
              <a:off x="635" y="2659"/>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511" name="Group 51">
            <a:extLst>
              <a:ext uri="{FF2B5EF4-FFF2-40B4-BE49-F238E27FC236}">
                <a16:creationId xmlns:a16="http://schemas.microsoft.com/office/drawing/2014/main" id="{C138BAA0-5D43-4911-9F09-77AC29D77645}"/>
              </a:ext>
            </a:extLst>
          </p:cNvPr>
          <p:cNvGrpSpPr>
            <a:grpSpLocks/>
          </p:cNvGrpSpPr>
          <p:nvPr/>
        </p:nvGrpSpPr>
        <p:grpSpPr bwMode="auto">
          <a:xfrm>
            <a:off x="5183188" y="2438400"/>
            <a:ext cx="2628900" cy="1116013"/>
            <a:chOff x="2494" y="2455"/>
            <a:chExt cx="1656" cy="703"/>
          </a:xfrm>
        </p:grpSpPr>
        <p:pic>
          <p:nvPicPr>
            <p:cNvPr id="21520" name="Picture 46">
              <a:extLst>
                <a:ext uri="{FF2B5EF4-FFF2-40B4-BE49-F238E27FC236}">
                  <a16:creationId xmlns:a16="http://schemas.microsoft.com/office/drawing/2014/main" id="{E790EC69-2B1A-49BC-9ADA-4DBE6D686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45" t="13065" r="69160" b="10663"/>
            <a:stretch>
              <a:fillRect/>
            </a:stretch>
          </p:blipFill>
          <p:spPr bwMode="auto">
            <a:xfrm>
              <a:off x="2494" y="245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1" name="Text Box 47">
              <a:extLst>
                <a:ext uri="{FF2B5EF4-FFF2-40B4-BE49-F238E27FC236}">
                  <a16:creationId xmlns:a16="http://schemas.microsoft.com/office/drawing/2014/main" id="{6C6B3057-C997-47F7-8DBA-3AE0C17040BC}"/>
                </a:ext>
              </a:extLst>
            </p:cNvPr>
            <p:cNvSpPr txBox="1">
              <a:spLocks noChangeArrowheads="1"/>
            </p:cNvSpPr>
            <p:nvPr/>
          </p:nvSpPr>
          <p:spPr bwMode="auto">
            <a:xfrm>
              <a:off x="3174" y="2523"/>
              <a:ext cx="9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2</a:t>
              </a:r>
              <a:endParaRPr lang="en-US" altLang="zh-CN" sz="2800">
                <a:latin typeface="Times New Roman" panose="02020603050405020304" pitchFamily="18" charset="0"/>
                <a:ea typeface="宋体" panose="02010600030101010101" pitchFamily="2" charset="-122"/>
              </a:endParaRPr>
            </a:p>
          </p:txBody>
        </p:sp>
        <p:sp>
          <p:nvSpPr>
            <p:cNvPr id="21522" name="Line 50">
              <a:extLst>
                <a:ext uri="{FF2B5EF4-FFF2-40B4-BE49-F238E27FC236}">
                  <a16:creationId xmlns:a16="http://schemas.microsoft.com/office/drawing/2014/main" id="{9E5ECC12-901D-4460-9341-7D6463163538}"/>
                </a:ext>
              </a:extLst>
            </p:cNvPr>
            <p:cNvSpPr>
              <a:spLocks noChangeShapeType="1"/>
            </p:cNvSpPr>
            <p:nvPr/>
          </p:nvSpPr>
          <p:spPr bwMode="auto">
            <a:xfrm>
              <a:off x="3106" y="263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2" name="Group 52">
            <a:extLst>
              <a:ext uri="{FF2B5EF4-FFF2-40B4-BE49-F238E27FC236}">
                <a16:creationId xmlns:a16="http://schemas.microsoft.com/office/drawing/2014/main" id="{6A9B41BE-B544-46EE-A466-80144283131E}"/>
              </a:ext>
            </a:extLst>
          </p:cNvPr>
          <p:cNvGrpSpPr>
            <a:grpSpLocks/>
          </p:cNvGrpSpPr>
          <p:nvPr/>
        </p:nvGrpSpPr>
        <p:grpSpPr bwMode="auto">
          <a:xfrm>
            <a:off x="5183188" y="3878263"/>
            <a:ext cx="2628900" cy="1116012"/>
            <a:chOff x="2494" y="2455"/>
            <a:chExt cx="1656" cy="703"/>
          </a:xfrm>
        </p:grpSpPr>
        <p:pic>
          <p:nvPicPr>
            <p:cNvPr id="21517" name="Picture 53">
              <a:extLst>
                <a:ext uri="{FF2B5EF4-FFF2-40B4-BE49-F238E27FC236}">
                  <a16:creationId xmlns:a16="http://schemas.microsoft.com/office/drawing/2014/main" id="{2754604B-2565-48FF-A21D-4B85FC11F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45" t="13065" r="69160" b="10663"/>
            <a:stretch>
              <a:fillRect/>
            </a:stretch>
          </p:blipFill>
          <p:spPr bwMode="auto">
            <a:xfrm>
              <a:off x="2494" y="245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8" name="Text Box 54">
              <a:extLst>
                <a:ext uri="{FF2B5EF4-FFF2-40B4-BE49-F238E27FC236}">
                  <a16:creationId xmlns:a16="http://schemas.microsoft.com/office/drawing/2014/main" id="{A8C57F72-C082-4991-B0D5-B9A28B9CE692}"/>
                </a:ext>
              </a:extLst>
            </p:cNvPr>
            <p:cNvSpPr txBox="1">
              <a:spLocks noChangeArrowheads="1"/>
            </p:cNvSpPr>
            <p:nvPr/>
          </p:nvSpPr>
          <p:spPr bwMode="auto">
            <a:xfrm>
              <a:off x="3174" y="2523"/>
              <a:ext cx="9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2</a:t>
              </a:r>
              <a:endParaRPr lang="en-US" altLang="zh-CN" sz="2800">
                <a:latin typeface="Times New Roman" panose="02020603050405020304" pitchFamily="18" charset="0"/>
                <a:ea typeface="宋体" panose="02010600030101010101" pitchFamily="2" charset="-122"/>
              </a:endParaRPr>
            </a:p>
          </p:txBody>
        </p:sp>
        <p:sp>
          <p:nvSpPr>
            <p:cNvPr id="21519" name="Line 55">
              <a:extLst>
                <a:ext uri="{FF2B5EF4-FFF2-40B4-BE49-F238E27FC236}">
                  <a16:creationId xmlns:a16="http://schemas.microsoft.com/office/drawing/2014/main" id="{E7EEB3F9-DAE3-4146-BFE5-133C917F8C61}"/>
                </a:ext>
              </a:extLst>
            </p:cNvPr>
            <p:cNvSpPr>
              <a:spLocks noChangeShapeType="1"/>
            </p:cNvSpPr>
            <p:nvPr/>
          </p:nvSpPr>
          <p:spPr bwMode="auto">
            <a:xfrm>
              <a:off x="3106" y="263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Text Box 59">
            <a:extLst>
              <a:ext uri="{FF2B5EF4-FFF2-40B4-BE49-F238E27FC236}">
                <a16:creationId xmlns:a16="http://schemas.microsoft.com/office/drawing/2014/main" id="{2D9D2590-640B-4A60-AAE5-96412D5A78EC}"/>
              </a:ext>
            </a:extLst>
          </p:cNvPr>
          <p:cNvSpPr txBox="1">
            <a:spLocks noChangeArrowheads="1"/>
          </p:cNvSpPr>
          <p:nvPr/>
        </p:nvSpPr>
        <p:spPr bwMode="auto">
          <a:xfrm>
            <a:off x="1006475" y="5500688"/>
            <a:ext cx="7451725" cy="492125"/>
          </a:xfrm>
          <a:prstGeom prst="rect">
            <a:avLst/>
          </a:prstGeom>
          <a:noFill/>
          <a:ln>
            <a:noFill/>
          </a:ln>
          <a:effec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spcBef>
                <a:spcPct val="50000"/>
              </a:spcBef>
            </a:pPr>
            <a:r>
              <a:rPr lang="zh-CN" altLang="en-US" sz="2600" b="1">
                <a:solidFill>
                  <a:srgbClr val="7F6000"/>
                </a:solidFill>
                <a:latin typeface="Times New Roman" panose="02020603050405020304" pitchFamily="18" charset="0"/>
                <a:ea typeface="宋体" panose="02010600030101010101" pitchFamily="2" charset="-122"/>
              </a:rPr>
              <a:t>以上反应极易进行，得到的产物为共轭体系。</a:t>
            </a:r>
          </a:p>
        </p:txBody>
      </p:sp>
      <p:sp>
        <p:nvSpPr>
          <p:cNvPr id="21514" name="AutoShape 41">
            <a:extLst>
              <a:ext uri="{FF2B5EF4-FFF2-40B4-BE49-F238E27FC236}">
                <a16:creationId xmlns:a16="http://schemas.microsoft.com/office/drawing/2014/main" id="{92D5643F-9951-4FCF-A489-7A4C50E78C75}"/>
              </a:ext>
            </a:extLst>
          </p:cNvPr>
          <p:cNvSpPr>
            <a:spLocks noChangeArrowheads="1"/>
          </p:cNvSpPr>
          <p:nvPr/>
        </p:nvSpPr>
        <p:spPr bwMode="auto">
          <a:xfrm>
            <a:off x="7669213" y="206375"/>
            <a:ext cx="1223962" cy="962025"/>
          </a:xfrm>
          <a:prstGeom prst="irregularSeal1">
            <a:avLst/>
          </a:prstGeom>
          <a:solidFill>
            <a:srgbClr val="FF0000"/>
          </a:solidFill>
          <a:ln w="9525">
            <a:solidFill>
              <a:schemeClr val="tx1"/>
            </a:solidFill>
            <a:miter lim="800000"/>
            <a:headEnd/>
            <a:tailEnd/>
          </a:ln>
        </p:spPr>
        <p:txBody>
          <a:bodyPr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lnSpc>
                <a:spcPct val="100000"/>
              </a:lnSpc>
              <a:spcBef>
                <a:spcPct val="0"/>
              </a:spcBef>
              <a:buFontTx/>
              <a:buNone/>
            </a:pPr>
            <a:r>
              <a:rPr lang="zh-CN" altLang="en-US" sz="2400" b="1">
                <a:solidFill>
                  <a:srgbClr val="FFFF00"/>
                </a:solidFill>
                <a:latin typeface="Arial" panose="020B0604020202020204" pitchFamily="34" charset="0"/>
                <a:ea typeface="宋体" panose="02010600030101010101" pitchFamily="2" charset="-122"/>
              </a:rPr>
              <a:t>注意</a:t>
            </a:r>
          </a:p>
        </p:txBody>
      </p:sp>
      <p:sp>
        <p:nvSpPr>
          <p:cNvPr id="2" name="日期占位符 1">
            <a:extLst>
              <a:ext uri="{FF2B5EF4-FFF2-40B4-BE49-F238E27FC236}">
                <a16:creationId xmlns:a16="http://schemas.microsoft.com/office/drawing/2014/main" id="{5B70A260-7252-47AF-8B88-E41FFFBB476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26F1708-ED65-4CBD-B97D-91AF26D94A8F}"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DF8B7074-21B6-47A0-A3FB-F8A8B20446F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3DB2BA6-BE85-49D4-A3C5-0C9490B6584C}" type="slidenum">
              <a:rPr lang="en-US" altLang="zh-CN">
                <a:solidFill>
                  <a:srgbClr val="898989"/>
                </a:solidFill>
                <a:ea typeface="宋体" panose="02010600030101010101" pitchFamily="2" charset="-122"/>
              </a:rPr>
              <a:pPr/>
              <a:t>22</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EDBE2817-2167-42A0-B4C2-9856FDB74255}"/>
              </a:ext>
            </a:extLst>
          </p:cNvPr>
          <p:cNvSpPr txBox="1">
            <a:spLocks noChangeArrowheads="1"/>
          </p:cNvSpPr>
          <p:nvPr/>
        </p:nvSpPr>
        <p:spPr bwMode="auto">
          <a:xfrm>
            <a:off x="381000" y="1084263"/>
            <a:ext cx="7620000" cy="565150"/>
          </a:xfrm>
          <a:prstGeom prst="rect">
            <a:avLst/>
          </a:prstGeom>
          <a:noFill/>
          <a:ln>
            <a:noFill/>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0"/>
              </a:spcBef>
              <a:buClr>
                <a:srgbClr val="0BD0D9"/>
              </a:buClr>
              <a:buSzPct val="95000"/>
              <a:buFont typeface="Wingdings 2" panose="05020102010507070707" pitchFamily="18" charset="2"/>
              <a:buNone/>
            </a:pPr>
            <a:r>
              <a:rPr lang="zh-CN" altLang="en-US" sz="2600" b="1">
                <a:solidFill>
                  <a:schemeClr val="accent1"/>
                </a:solidFill>
                <a:latin typeface="Calibri" panose="020F0502020204030204" pitchFamily="34" charset="0"/>
                <a:ea typeface="宋体" panose="02010600030101010101" pitchFamily="2" charset="-122"/>
              </a:rPr>
              <a:t>消除反应与取代反应常同时发生：</a:t>
            </a:r>
          </a:p>
        </p:txBody>
      </p:sp>
      <p:graphicFrame>
        <p:nvGraphicFramePr>
          <p:cNvPr id="22531" name="Object 5">
            <a:extLst>
              <a:ext uri="{FF2B5EF4-FFF2-40B4-BE49-F238E27FC236}">
                <a16:creationId xmlns:a16="http://schemas.microsoft.com/office/drawing/2014/main" id="{106D9DC8-E6AD-4E42-9BAE-77B65646D03E}"/>
              </a:ext>
            </a:extLst>
          </p:cNvPr>
          <p:cNvGraphicFramePr>
            <a:graphicFrameLocks noChangeAspect="1"/>
          </p:cNvGraphicFramePr>
          <p:nvPr/>
        </p:nvGraphicFramePr>
        <p:xfrm>
          <a:off x="1295400" y="2625725"/>
          <a:ext cx="4267200" cy="906463"/>
        </p:xfrm>
        <a:graphic>
          <a:graphicData uri="http://schemas.openxmlformats.org/presentationml/2006/ole">
            <mc:AlternateContent xmlns:mc="http://schemas.openxmlformats.org/markup-compatibility/2006">
              <mc:Choice xmlns:v="urn:schemas-microsoft-com:vml" Requires="v">
                <p:oleObj spid="_x0000_s22678" name="CS ChemDraw Drawing" r:id="rId3" imgW="3881628" imgH="824484" progId="ChemDraw.Document.6.0">
                  <p:embed/>
                </p:oleObj>
              </mc:Choice>
              <mc:Fallback>
                <p:oleObj name="CS ChemDraw Drawing" r:id="rId3" imgW="3881628" imgH="824484"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25725"/>
                        <a:ext cx="42672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6">
            <a:extLst>
              <a:ext uri="{FF2B5EF4-FFF2-40B4-BE49-F238E27FC236}">
                <a16:creationId xmlns:a16="http://schemas.microsoft.com/office/drawing/2014/main" id="{B75C0AD4-D2E3-43CE-A27C-4B576875410C}"/>
              </a:ext>
            </a:extLst>
          </p:cNvPr>
          <p:cNvGraphicFramePr>
            <a:graphicFrameLocks noChangeAspect="1"/>
          </p:cNvGraphicFramePr>
          <p:nvPr/>
        </p:nvGraphicFramePr>
        <p:xfrm>
          <a:off x="2286000" y="4149725"/>
          <a:ext cx="2286000" cy="627063"/>
        </p:xfrm>
        <a:graphic>
          <a:graphicData uri="http://schemas.openxmlformats.org/presentationml/2006/ole">
            <mc:AlternateContent xmlns:mc="http://schemas.openxmlformats.org/markup-compatibility/2006">
              <mc:Choice xmlns:v="urn:schemas-microsoft-com:vml" Requires="v">
                <p:oleObj spid="_x0000_s22679" name="CS ChemDraw Drawing" r:id="rId5" imgW="1752727" imgH="480783" progId="ChemDraw.Document.6.0">
                  <p:embed/>
                </p:oleObj>
              </mc:Choice>
              <mc:Fallback>
                <p:oleObj name="CS ChemDraw Drawing" r:id="rId5" imgW="1752727" imgH="480783"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149725"/>
                        <a:ext cx="228600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7">
            <a:extLst>
              <a:ext uri="{FF2B5EF4-FFF2-40B4-BE49-F238E27FC236}">
                <a16:creationId xmlns:a16="http://schemas.microsoft.com/office/drawing/2014/main" id="{BD7CFC9D-6A0E-4889-8DAE-78BE56D49B06}"/>
              </a:ext>
            </a:extLst>
          </p:cNvPr>
          <p:cNvSpPr txBox="1">
            <a:spLocks noChangeArrowheads="1"/>
          </p:cNvSpPr>
          <p:nvPr/>
        </p:nvSpPr>
        <p:spPr bwMode="auto">
          <a:xfrm>
            <a:off x="4876800" y="43783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000" b="1">
                <a:solidFill>
                  <a:schemeClr val="tx2"/>
                </a:solidFill>
                <a:latin typeface="Arial" panose="020B0604020202020204" pitchFamily="34" charset="0"/>
                <a:ea typeface="宋体" panose="02010600030101010101" pitchFamily="2" charset="-122"/>
              </a:rPr>
              <a:t>＋</a:t>
            </a:r>
          </a:p>
        </p:txBody>
      </p:sp>
      <p:graphicFrame>
        <p:nvGraphicFramePr>
          <p:cNvPr id="22534" name="Object 8">
            <a:extLst>
              <a:ext uri="{FF2B5EF4-FFF2-40B4-BE49-F238E27FC236}">
                <a16:creationId xmlns:a16="http://schemas.microsoft.com/office/drawing/2014/main" id="{A4DE9737-D6AC-4C3B-9CF1-9CA5B90848FE}"/>
              </a:ext>
            </a:extLst>
          </p:cNvPr>
          <p:cNvGraphicFramePr>
            <a:graphicFrameLocks noChangeAspect="1"/>
          </p:cNvGraphicFramePr>
          <p:nvPr/>
        </p:nvGraphicFramePr>
        <p:xfrm>
          <a:off x="5715000" y="4149725"/>
          <a:ext cx="2286000" cy="1184275"/>
        </p:xfrm>
        <a:graphic>
          <a:graphicData uri="http://schemas.openxmlformats.org/presentationml/2006/ole">
            <mc:AlternateContent xmlns:mc="http://schemas.openxmlformats.org/markup-compatibility/2006">
              <mc:Choice xmlns:v="urn:schemas-microsoft-com:vml" Requires="v">
                <p:oleObj spid="_x0000_s22680" name="CS ChemDraw Drawing" r:id="rId7" imgW="1755648" imgH="909828" progId="ChemDraw.Document.6.0">
                  <p:embed/>
                </p:oleObj>
              </mc:Choice>
              <mc:Fallback>
                <p:oleObj name="CS ChemDraw Drawing" r:id="rId7" imgW="1755648" imgH="909828" progId="ChemDraw.Document.6.0">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4149725"/>
                        <a:ext cx="22860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日期占位符 5">
            <a:extLst>
              <a:ext uri="{FF2B5EF4-FFF2-40B4-BE49-F238E27FC236}">
                <a16:creationId xmlns:a16="http://schemas.microsoft.com/office/drawing/2014/main" id="{63D69046-66AC-408A-8584-83CCAC69CAA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976C07C-FD7D-47B9-8791-FEA2942342B4}"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8" name="灯片编号占位符 7">
            <a:extLst>
              <a:ext uri="{FF2B5EF4-FFF2-40B4-BE49-F238E27FC236}">
                <a16:creationId xmlns:a16="http://schemas.microsoft.com/office/drawing/2014/main" id="{B1AD3100-8959-4AF1-B911-DD1BF1CAF04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C79ACCD-5462-4846-B322-DB9D6CDF78DF}" type="slidenum">
              <a:rPr lang="en-US" altLang="zh-CN">
                <a:solidFill>
                  <a:srgbClr val="898989"/>
                </a:solidFill>
                <a:ea typeface="宋体" panose="02010600030101010101" pitchFamily="2" charset="-122"/>
              </a:rPr>
              <a:pPr/>
              <a:t>23</a:t>
            </a:fld>
            <a:endParaRPr lang="en-US" altLang="zh-CN">
              <a:solidFill>
                <a:srgbClr val="898989"/>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B85A74-DA29-4673-B433-4748D560239E}"/>
              </a:ext>
            </a:extLst>
          </p:cNvPr>
          <p:cNvSpPr>
            <a:spLocks noChangeArrowheads="1"/>
          </p:cNvSpPr>
          <p:nvPr/>
        </p:nvSpPr>
        <p:spPr bwMode="auto">
          <a:xfrm>
            <a:off x="533400" y="260350"/>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、与金属的反应</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37891" name="Rectangle 3">
            <a:extLst>
              <a:ext uri="{FF2B5EF4-FFF2-40B4-BE49-F238E27FC236}">
                <a16:creationId xmlns:a16="http://schemas.microsoft.com/office/drawing/2014/main" id="{466B5306-C944-460A-9779-7317E2AC5C9E}"/>
              </a:ext>
            </a:extLst>
          </p:cNvPr>
          <p:cNvSpPr>
            <a:spLocks noChangeArrowheads="1"/>
          </p:cNvSpPr>
          <p:nvPr/>
        </p:nvSpPr>
        <p:spPr bwMode="auto">
          <a:xfrm>
            <a:off x="179388" y="692150"/>
            <a:ext cx="86868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3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楷体" panose="02010609060101010101" pitchFamily="49" charset="-122"/>
                <a:ea typeface="宋体" panose="02010600030101010101" pitchFamily="2" charset="-122"/>
              </a:rPr>
              <a:t>卤代烃能与某些金属发生反应，生成有机金属化合物</a:t>
            </a:r>
            <a:r>
              <a:rPr kumimoji="1" lang="en-US" altLang="zh-CN" sz="2400" b="1">
                <a:latin typeface="Arial" panose="020B0604020202020204" pitchFamily="34" charset="0"/>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金属原子直接与碳原子相连接的化合物。</a:t>
            </a:r>
            <a:r>
              <a:rPr kumimoji="1" lang="zh-CN" altLang="en-US" sz="2400" b="1">
                <a:latin typeface="Times New Roman" panose="02020603050405020304" pitchFamily="18" charset="0"/>
                <a:ea typeface="宋体" panose="02010600030101010101" pitchFamily="2" charset="-122"/>
              </a:rPr>
              <a:t> </a:t>
            </a:r>
          </a:p>
        </p:txBody>
      </p:sp>
      <p:sp>
        <p:nvSpPr>
          <p:cNvPr id="37892" name="Rectangle 4">
            <a:extLst>
              <a:ext uri="{FF2B5EF4-FFF2-40B4-BE49-F238E27FC236}">
                <a16:creationId xmlns:a16="http://schemas.microsoft.com/office/drawing/2014/main" id="{293D9D82-C225-4A14-9362-5DC1668E06C1}"/>
              </a:ext>
            </a:extLst>
          </p:cNvPr>
          <p:cNvSpPr>
            <a:spLocks noChangeArrowheads="1"/>
          </p:cNvSpPr>
          <p:nvPr/>
        </p:nvSpPr>
        <p:spPr bwMode="auto">
          <a:xfrm>
            <a:off x="323850" y="1700808"/>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）与金属镁的反应</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graphicFrame>
        <p:nvGraphicFramePr>
          <p:cNvPr id="37901" name="Object 13">
            <a:extLst>
              <a:ext uri="{FF2B5EF4-FFF2-40B4-BE49-F238E27FC236}">
                <a16:creationId xmlns:a16="http://schemas.microsoft.com/office/drawing/2014/main" id="{881365AE-3CAE-4A6D-A184-F79B84A4B673}"/>
              </a:ext>
            </a:extLst>
          </p:cNvPr>
          <p:cNvGraphicFramePr>
            <a:graphicFrameLocks noChangeAspect="1"/>
          </p:cNvGraphicFramePr>
          <p:nvPr/>
        </p:nvGraphicFramePr>
        <p:xfrm>
          <a:off x="2771775" y="5846763"/>
          <a:ext cx="3095625" cy="1011237"/>
        </p:xfrm>
        <a:graphic>
          <a:graphicData uri="http://schemas.openxmlformats.org/presentationml/2006/ole">
            <mc:AlternateContent xmlns:mc="http://schemas.openxmlformats.org/markup-compatibility/2006">
              <mc:Choice xmlns:v="urn:schemas-microsoft-com:vml" Requires="v">
                <p:oleObj spid="_x0000_s23666" name="CS ChemDraw Drawing" r:id="rId3" imgW="2453223" imgH="801163" progId="ChemDraw.Document.6.0">
                  <p:embed/>
                </p:oleObj>
              </mc:Choice>
              <mc:Fallback>
                <p:oleObj name="CS ChemDraw Drawing" r:id="rId3" imgW="2453223" imgH="801163"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5846763"/>
                        <a:ext cx="309562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2" name="Rectangle 14">
            <a:extLst>
              <a:ext uri="{FF2B5EF4-FFF2-40B4-BE49-F238E27FC236}">
                <a16:creationId xmlns:a16="http://schemas.microsoft.com/office/drawing/2014/main" id="{CFDE9147-ECF3-49D4-9460-39367C2BDD47}"/>
              </a:ext>
            </a:extLst>
          </p:cNvPr>
          <p:cNvSpPr>
            <a:spLocks noChangeArrowheads="1"/>
          </p:cNvSpPr>
          <p:nvPr/>
        </p:nvSpPr>
        <p:spPr bwMode="auto">
          <a:xfrm>
            <a:off x="0" y="4797425"/>
            <a:ext cx="914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solidFill>
                  <a:srgbClr val="FF0000"/>
                </a:solidFill>
                <a:latin typeface="Arial" panose="020B0604020202020204" pitchFamily="34" charset="0"/>
                <a:ea typeface="宋体" panose="02010600030101010101" pitchFamily="2" charset="-122"/>
              </a:rPr>
              <a:t>      </a:t>
            </a:r>
            <a:r>
              <a:rPr kumimoji="1" lang="zh-CN" altLang="en-US" sz="2400" b="1">
                <a:solidFill>
                  <a:srgbClr val="FF0000"/>
                </a:solidFill>
                <a:latin typeface="Arial" panose="020B0604020202020204" pitchFamily="34" charset="0"/>
                <a:ea typeface="宋体" panose="02010600030101010101" pitchFamily="2" charset="-122"/>
              </a:rPr>
              <a:t>乙醚</a:t>
            </a:r>
            <a:r>
              <a:rPr kumimoji="1" lang="zh-CN" altLang="en-US" sz="2400" b="1">
                <a:solidFill>
                  <a:srgbClr val="006600"/>
                </a:solidFill>
                <a:latin typeface="Arial" panose="020B0604020202020204" pitchFamily="34" charset="0"/>
                <a:ea typeface="宋体" panose="02010600030101010101" pitchFamily="2" charset="-122"/>
              </a:rPr>
              <a:t>的作用是与格氏试剂络合成稳定的溶剂化物，既是溶剂，又是</a:t>
            </a:r>
            <a:r>
              <a:rPr kumimoji="1" lang="zh-CN" altLang="en-US" sz="2400" b="1">
                <a:solidFill>
                  <a:srgbClr val="FF0000"/>
                </a:solidFill>
                <a:latin typeface="Arial" panose="020B0604020202020204" pitchFamily="34" charset="0"/>
                <a:ea typeface="宋体" panose="02010600030101010101" pitchFamily="2" charset="-122"/>
              </a:rPr>
              <a:t>稳定化剂</a:t>
            </a:r>
            <a:r>
              <a:rPr kumimoji="1" lang="zh-CN" altLang="en-US" sz="2400" b="1">
                <a:solidFill>
                  <a:srgbClr val="006600"/>
                </a:solidFill>
                <a:latin typeface="Arial" panose="020B0604020202020204" pitchFamily="34" charset="0"/>
                <a:ea typeface="宋体" panose="02010600030101010101" pitchFamily="2" charset="-122"/>
              </a:rPr>
              <a:t>。</a:t>
            </a:r>
          </a:p>
        </p:txBody>
      </p:sp>
      <p:sp>
        <p:nvSpPr>
          <p:cNvPr id="37904" name="Rectangle 16">
            <a:extLst>
              <a:ext uri="{FF2B5EF4-FFF2-40B4-BE49-F238E27FC236}">
                <a16:creationId xmlns:a16="http://schemas.microsoft.com/office/drawing/2014/main" id="{DC6C4ABD-4F36-44D0-AAF9-8A19CE72697F}"/>
              </a:ext>
            </a:extLst>
          </p:cNvPr>
          <p:cNvSpPr>
            <a:spLocks noChangeArrowheads="1"/>
          </p:cNvSpPr>
          <p:nvPr/>
        </p:nvSpPr>
        <p:spPr bwMode="auto">
          <a:xfrm>
            <a:off x="138264" y="2145074"/>
            <a:ext cx="8866188" cy="99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pPr>
            <a:r>
              <a:rPr kumimoji="1" lang="en-US" altLang="zh-CN" sz="2400" b="1" dirty="0">
                <a:latin typeface="Arial" panose="020B0604020202020204" pitchFamily="34"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卤代烃与金属镁在无水乙醚或无水四氢呋喃中反应得到有机镁化合物</a:t>
            </a:r>
            <a:r>
              <a:rPr kumimoji="1" lang="en-US" altLang="zh-CN" sz="2400" b="1" dirty="0" err="1">
                <a:latin typeface="Arial" panose="020B0604020202020204" pitchFamily="34" charset="0"/>
                <a:ea typeface="宋体" panose="02010600030101010101" pitchFamily="2" charset="-122"/>
              </a:rPr>
              <a:t>RMgX</a:t>
            </a:r>
            <a:r>
              <a:rPr kumimoji="1" lang="zh-CN" altLang="en-US" sz="2400" b="1" dirty="0">
                <a:latin typeface="Arial" panose="020B0604020202020204" pitchFamily="34" charset="0"/>
                <a:ea typeface="宋体" panose="02010600030101010101" pitchFamily="2" charset="-122"/>
              </a:rPr>
              <a:t>，称为格林尼亚</a:t>
            </a:r>
            <a:r>
              <a:rPr kumimoji="1" lang="en-US" altLang="zh-CN" sz="2400" b="1" dirty="0">
                <a:latin typeface="Arial" panose="020B0604020202020204" pitchFamily="34" charset="0"/>
                <a:ea typeface="宋体" panose="02010600030101010101" pitchFamily="2" charset="-122"/>
              </a:rPr>
              <a:t>(Grignard)</a:t>
            </a:r>
            <a:r>
              <a:rPr kumimoji="1" lang="zh-CN" altLang="en-US" sz="2400" b="1" dirty="0">
                <a:latin typeface="Arial" panose="020B0604020202020204" pitchFamily="34" charset="0"/>
                <a:ea typeface="宋体" panose="02010600030101010101" pitchFamily="2" charset="-122"/>
              </a:rPr>
              <a:t>试剂</a:t>
            </a:r>
            <a:r>
              <a:rPr kumimoji="1" lang="en-US" altLang="zh-CN" sz="2400" b="1" dirty="0">
                <a:latin typeface="Arial" panose="020B0604020202020204" pitchFamily="34"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简称格氏试剂。</a:t>
            </a:r>
          </a:p>
        </p:txBody>
      </p:sp>
      <p:graphicFrame>
        <p:nvGraphicFramePr>
          <p:cNvPr id="37905" name="Object 17">
            <a:extLst>
              <a:ext uri="{FF2B5EF4-FFF2-40B4-BE49-F238E27FC236}">
                <a16:creationId xmlns:a16="http://schemas.microsoft.com/office/drawing/2014/main" id="{8470545E-6FA5-4104-B2C1-89BB84FD2238}"/>
              </a:ext>
            </a:extLst>
          </p:cNvPr>
          <p:cNvGraphicFramePr>
            <a:graphicFrameLocks noChangeAspect="1"/>
          </p:cNvGraphicFramePr>
          <p:nvPr>
            <p:extLst>
              <p:ext uri="{D42A27DB-BD31-4B8C-83A1-F6EECF244321}">
                <p14:modId xmlns:p14="http://schemas.microsoft.com/office/powerpoint/2010/main" val="4147016281"/>
              </p:ext>
            </p:extLst>
          </p:nvPr>
        </p:nvGraphicFramePr>
        <p:xfrm>
          <a:off x="804987" y="3212976"/>
          <a:ext cx="3816350" cy="498475"/>
        </p:xfrm>
        <a:graphic>
          <a:graphicData uri="http://schemas.openxmlformats.org/presentationml/2006/ole">
            <mc:AlternateContent xmlns:mc="http://schemas.openxmlformats.org/markup-compatibility/2006">
              <mc:Choice xmlns:v="urn:schemas-microsoft-com:vml" Requires="v">
                <p:oleObj spid="_x0000_s23667" name="CS ChemDraw Drawing" r:id="rId5" imgW="2604120" imgH="339307" progId="ChemDraw.Document.6.0">
                  <p:embed/>
                </p:oleObj>
              </mc:Choice>
              <mc:Fallback>
                <p:oleObj name="CS ChemDraw Drawing" r:id="rId5" imgW="2604120" imgH="339307" progId="ChemDraw.Document.6.0">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987" y="3212976"/>
                        <a:ext cx="38163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Text Box 4">
            <a:extLst>
              <a:ext uri="{FF2B5EF4-FFF2-40B4-BE49-F238E27FC236}">
                <a16:creationId xmlns:a16="http://schemas.microsoft.com/office/drawing/2014/main" id="{32378086-81FD-4930-AA99-08DE95A99504}"/>
              </a:ext>
            </a:extLst>
          </p:cNvPr>
          <p:cNvSpPr txBox="1">
            <a:spLocks noChangeArrowheads="1"/>
          </p:cNvSpPr>
          <p:nvPr/>
        </p:nvSpPr>
        <p:spPr bwMode="auto">
          <a:xfrm>
            <a:off x="3359150" y="1285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3562" name="Text Box 4">
            <a:extLst>
              <a:ext uri="{FF2B5EF4-FFF2-40B4-BE49-F238E27FC236}">
                <a16:creationId xmlns:a16="http://schemas.microsoft.com/office/drawing/2014/main" id="{A9D17E29-A81A-4D49-A3FF-02B925FC82F0}"/>
              </a:ext>
            </a:extLst>
          </p:cNvPr>
          <p:cNvSpPr txBox="1">
            <a:spLocks noChangeArrowheads="1"/>
          </p:cNvSpPr>
          <p:nvPr/>
        </p:nvSpPr>
        <p:spPr bwMode="auto">
          <a:xfrm>
            <a:off x="4011613" y="1095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3563" name="Text Box 4">
            <a:extLst>
              <a:ext uri="{FF2B5EF4-FFF2-40B4-BE49-F238E27FC236}">
                <a16:creationId xmlns:a16="http://schemas.microsoft.com/office/drawing/2014/main" id="{14BAD783-9B79-418A-A127-991BED014F62}"/>
              </a:ext>
            </a:extLst>
          </p:cNvPr>
          <p:cNvSpPr txBox="1">
            <a:spLocks noChangeArrowheads="1"/>
          </p:cNvSpPr>
          <p:nvPr/>
        </p:nvSpPr>
        <p:spPr bwMode="auto">
          <a:xfrm>
            <a:off x="4621213" y="1285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9" name="日期占位符 8">
            <a:extLst>
              <a:ext uri="{FF2B5EF4-FFF2-40B4-BE49-F238E27FC236}">
                <a16:creationId xmlns:a16="http://schemas.microsoft.com/office/drawing/2014/main" id="{51D4DE02-320E-4782-AE51-30B9B4FA686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00AE930-5BAE-4898-8097-81CF5A844CCC}"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83053AE3-DE0D-44C7-9F4D-75FF83C2755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DB83D3F-FCCD-4177-AB7C-683EACFB6D1D}" type="slidenum">
              <a:rPr lang="en-US" altLang="zh-CN">
                <a:solidFill>
                  <a:srgbClr val="898989"/>
                </a:solidFill>
                <a:ea typeface="宋体" panose="02010600030101010101" pitchFamily="2" charset="-122"/>
              </a:rPr>
              <a:pPr/>
              <a:t>24</a:t>
            </a:fld>
            <a:endParaRPr lang="en-US" altLang="zh-CN">
              <a:solidFill>
                <a:srgbClr val="898989"/>
              </a:solidFill>
              <a:ea typeface="宋体" panose="02010600030101010101" pitchFamily="2" charset="-122"/>
            </a:endParaRPr>
          </a:p>
        </p:txBody>
      </p:sp>
      <p:pic>
        <p:nvPicPr>
          <p:cNvPr id="23566" name="图片 18">
            <a:extLst>
              <a:ext uri="{FF2B5EF4-FFF2-40B4-BE49-F238E27FC236}">
                <a16:creationId xmlns:a16="http://schemas.microsoft.com/office/drawing/2014/main" id="{112A7B76-745A-4DFC-B423-39C2255CEF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3894013"/>
            <a:ext cx="5768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Text Box 14">
            <a:extLst>
              <a:ext uri="{FF2B5EF4-FFF2-40B4-BE49-F238E27FC236}">
                <a16:creationId xmlns:a16="http://schemas.microsoft.com/office/drawing/2014/main" id="{7A69701E-A0DC-4F89-95B3-515B2D3F57AC}"/>
              </a:ext>
            </a:extLst>
          </p:cNvPr>
          <p:cNvSpPr txBox="1">
            <a:spLocks noChangeArrowheads="1"/>
          </p:cNvSpPr>
          <p:nvPr/>
        </p:nvSpPr>
        <p:spPr bwMode="auto">
          <a:xfrm>
            <a:off x="6297613" y="5243513"/>
            <a:ext cx="2667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400" b="1">
                <a:solidFill>
                  <a:srgbClr val="660033"/>
                </a:solidFill>
                <a:latin typeface="Arial" panose="020B0604020202020204" pitchFamily="34" charset="0"/>
                <a:ea typeface="宋体" panose="02010600030101010101" pitchFamily="2" charset="-122"/>
              </a:rPr>
              <a:t>电负性：</a:t>
            </a:r>
          </a:p>
          <a:p>
            <a:pPr eaLnBrk="1" hangingPunct="1">
              <a:lnSpc>
                <a:spcPct val="100000"/>
              </a:lnSpc>
              <a:spcBef>
                <a:spcPct val="50000"/>
              </a:spcBef>
              <a:buFontTx/>
              <a:buNone/>
            </a:pPr>
            <a:r>
              <a:rPr lang="en-US" altLang="zh-CN" sz="2400" b="1">
                <a:solidFill>
                  <a:srgbClr val="660033"/>
                </a:solidFill>
                <a:latin typeface="Arial" panose="020B0604020202020204" pitchFamily="34" charset="0"/>
                <a:ea typeface="宋体" panose="02010600030101010101" pitchFamily="2" charset="-122"/>
              </a:rPr>
              <a:t>        C</a:t>
            </a:r>
            <a:r>
              <a:rPr lang="zh-CN" altLang="en-US" sz="2400" b="1">
                <a:solidFill>
                  <a:srgbClr val="660033"/>
                </a:solidFill>
                <a:latin typeface="Arial" panose="020B0604020202020204" pitchFamily="34" charset="0"/>
                <a:ea typeface="宋体" panose="02010600030101010101" pitchFamily="2" charset="-122"/>
              </a:rPr>
              <a:t>：   </a:t>
            </a:r>
            <a:r>
              <a:rPr lang="en-US" altLang="zh-CN" sz="2400" b="1">
                <a:solidFill>
                  <a:srgbClr val="660033"/>
                </a:solidFill>
                <a:latin typeface="Arial" panose="020B0604020202020204" pitchFamily="34" charset="0"/>
                <a:ea typeface="宋体" panose="02010600030101010101" pitchFamily="2" charset="-122"/>
              </a:rPr>
              <a:t>2.5</a:t>
            </a:r>
          </a:p>
          <a:p>
            <a:pPr eaLnBrk="1" hangingPunct="1">
              <a:lnSpc>
                <a:spcPct val="100000"/>
              </a:lnSpc>
              <a:spcBef>
                <a:spcPct val="50000"/>
              </a:spcBef>
              <a:buFontTx/>
              <a:buNone/>
            </a:pPr>
            <a:r>
              <a:rPr lang="en-US" altLang="zh-CN" sz="2400" b="1">
                <a:solidFill>
                  <a:srgbClr val="660033"/>
                </a:solidFill>
                <a:latin typeface="Arial" panose="020B0604020202020204" pitchFamily="34" charset="0"/>
                <a:ea typeface="宋体" panose="02010600030101010101" pitchFamily="2" charset="-122"/>
              </a:rPr>
              <a:t>        Mg</a:t>
            </a:r>
            <a:r>
              <a:rPr lang="zh-CN" altLang="en-US" sz="2400" b="1">
                <a:solidFill>
                  <a:srgbClr val="660033"/>
                </a:solidFill>
                <a:latin typeface="Arial" panose="020B0604020202020204" pitchFamily="34" charset="0"/>
                <a:ea typeface="宋体" panose="02010600030101010101" pitchFamily="2" charset="-122"/>
              </a:rPr>
              <a:t>：</a:t>
            </a:r>
            <a:r>
              <a:rPr lang="en-US" altLang="zh-CN" sz="2400" b="1">
                <a:solidFill>
                  <a:srgbClr val="660033"/>
                </a:solidFill>
                <a:latin typeface="Arial" panose="020B0604020202020204" pitchFamily="34" charset="0"/>
                <a:ea typeface="宋体" panose="02010600030101010101" pitchFamily="2" charset="-122"/>
              </a:rPr>
              <a:t>1.2</a:t>
            </a:r>
          </a:p>
        </p:txBody>
      </p:sp>
      <p:sp>
        <p:nvSpPr>
          <p:cNvPr id="17" name="文本框 16">
            <a:extLst>
              <a:ext uri="{FF2B5EF4-FFF2-40B4-BE49-F238E27FC236}">
                <a16:creationId xmlns:a16="http://schemas.microsoft.com/office/drawing/2014/main" id="{E1DDF19A-7F06-4E98-A17D-A61C91A4C319}"/>
              </a:ext>
            </a:extLst>
          </p:cNvPr>
          <p:cNvSpPr txBox="1"/>
          <p:nvPr/>
        </p:nvSpPr>
        <p:spPr>
          <a:xfrm>
            <a:off x="5292154" y="3284984"/>
            <a:ext cx="3744342" cy="1171346"/>
          </a:xfrm>
          <a:prstGeom prst="rect">
            <a:avLst/>
          </a:prstGeom>
          <a:noFill/>
        </p:spPr>
        <p:txBody>
          <a:bodyPr wrap="square">
            <a:spAutoFit/>
          </a:bodyPr>
          <a:lstStyle/>
          <a:p>
            <a:pPr>
              <a:lnSpc>
                <a:spcPct val="120000"/>
              </a:lnSpc>
            </a:pP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Grignard</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于</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1901</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年发现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(30</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岁</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Grignard</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因此而获得</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1912</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年的诺贝尔化学奖（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41</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岁）。</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slide(fromBottom)">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slide(fromBottom)">
                                      <p:cBhvr>
                                        <p:cTn id="17" dur="500"/>
                                        <p:tgtEl>
                                          <p:spTgt spid="37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904"/>
                                        </p:tgtEl>
                                        <p:attrNameLst>
                                          <p:attrName>style.visibility</p:attrName>
                                        </p:attrNameLst>
                                      </p:cBhvr>
                                      <p:to>
                                        <p:strVal val="visible"/>
                                      </p:to>
                                    </p:set>
                                    <p:animEffect transition="in" filter="slide(fromBottom)">
                                      <p:cBhvr>
                                        <p:cTn id="22" dur="500"/>
                                        <p:tgtEl>
                                          <p:spTgt spid="37904"/>
                                        </p:tgtEl>
                                      </p:cBhvr>
                                    </p:animEffect>
                                  </p:childTnLst>
                                </p:cTn>
                              </p:par>
                              <p:par>
                                <p:cTn id="23" presetID="12" presetClass="entr" presetSubtype="4" fill="hold" nodeType="withEffect">
                                  <p:stCondLst>
                                    <p:cond delay="0"/>
                                  </p:stCondLst>
                                  <p:childTnLst>
                                    <p:set>
                                      <p:cBhvr>
                                        <p:cTn id="24" dur="1" fill="hold">
                                          <p:stCondLst>
                                            <p:cond delay="0"/>
                                          </p:stCondLst>
                                        </p:cTn>
                                        <p:tgtEl>
                                          <p:spTgt spid="37905"/>
                                        </p:tgtEl>
                                        <p:attrNameLst>
                                          <p:attrName>style.visibility</p:attrName>
                                        </p:attrNameLst>
                                      </p:cBhvr>
                                      <p:to>
                                        <p:strVal val="visible"/>
                                      </p:to>
                                    </p:set>
                                    <p:animEffect transition="in" filter="slide(fromBottom)">
                                      <p:cBhvr>
                                        <p:cTn id="25" dur="500"/>
                                        <p:tgtEl>
                                          <p:spTgt spid="379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37902">
                                            <p:txEl>
                                              <p:pRg st="0" end="0"/>
                                            </p:txEl>
                                          </p:spTgt>
                                        </p:tgtEl>
                                        <p:attrNameLst>
                                          <p:attrName>style.visibility</p:attrName>
                                        </p:attrNameLst>
                                      </p:cBhvr>
                                      <p:to>
                                        <p:strVal val="visible"/>
                                      </p:to>
                                    </p:set>
                                    <p:animEffect transition="in" filter="slide(fromBottom)">
                                      <p:cBhvr>
                                        <p:cTn id="30" dur="500"/>
                                        <p:tgtEl>
                                          <p:spTgt spid="37902">
                                            <p:txEl>
                                              <p:pRg st="0" end="0"/>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37901"/>
                                        </p:tgtEl>
                                        <p:attrNameLst>
                                          <p:attrName>style.visibility</p:attrName>
                                        </p:attrNameLst>
                                      </p:cBhvr>
                                      <p:to>
                                        <p:strVal val="visible"/>
                                      </p:to>
                                    </p:set>
                                    <p:animEffect transition="in" filter="slide(fromBottom)">
                                      <p:cBhvr>
                                        <p:cTn id="33"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2" grpId="0"/>
      <p:bldP spid="379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17CB9396-6BC2-47D0-95F6-B816B7021509}"/>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2400" b="1">
              <a:latin typeface="Arial" panose="020B0604020202020204" pitchFamily="34" charset="0"/>
            </a:endParaRPr>
          </a:p>
        </p:txBody>
      </p:sp>
      <p:sp>
        <p:nvSpPr>
          <p:cNvPr id="203782" name="Rectangle 6">
            <a:extLst>
              <a:ext uri="{FF2B5EF4-FFF2-40B4-BE49-F238E27FC236}">
                <a16:creationId xmlns:a16="http://schemas.microsoft.com/office/drawing/2014/main" id="{0911068D-B241-450A-90AC-A998F52142AE}"/>
              </a:ext>
            </a:extLst>
          </p:cNvPr>
          <p:cNvSpPr>
            <a:spLocks noChangeArrowheads="1"/>
          </p:cNvSpPr>
          <p:nvPr/>
        </p:nvSpPr>
        <p:spPr bwMode="auto">
          <a:xfrm>
            <a:off x="1042988" y="260350"/>
            <a:ext cx="477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33400" algn="l"/>
              </a:tabLst>
              <a:defRPr>
                <a:solidFill>
                  <a:schemeClr val="tx1"/>
                </a:solidFill>
                <a:latin typeface="等线" panose="02010600030101010101" pitchFamily="2" charset="-122"/>
                <a:ea typeface="等线" panose="02010600030101010101" pitchFamily="2" charset="-122"/>
              </a:defRPr>
            </a:lvl1pPr>
            <a:lvl2pPr marL="742950" indent="-285750">
              <a:tabLst>
                <a:tab pos="533400" algn="l"/>
              </a:tabLst>
              <a:defRPr>
                <a:solidFill>
                  <a:schemeClr val="tx1"/>
                </a:solidFill>
                <a:latin typeface="等线" panose="02010600030101010101" pitchFamily="2" charset="-122"/>
                <a:ea typeface="等线" panose="02010600030101010101" pitchFamily="2" charset="-122"/>
              </a:defRPr>
            </a:lvl2pPr>
            <a:lvl3pPr marL="1143000" indent="-228600">
              <a:tabLst>
                <a:tab pos="533400" algn="l"/>
              </a:tabLst>
              <a:defRPr>
                <a:solidFill>
                  <a:schemeClr val="tx1"/>
                </a:solidFill>
                <a:latin typeface="等线" panose="02010600030101010101" pitchFamily="2" charset="-122"/>
                <a:ea typeface="等线" panose="02010600030101010101" pitchFamily="2" charset="-122"/>
              </a:defRPr>
            </a:lvl3pPr>
            <a:lvl4pPr marL="1600200" indent="-228600">
              <a:tabLst>
                <a:tab pos="533400" algn="l"/>
              </a:tabLst>
              <a:defRPr>
                <a:solidFill>
                  <a:schemeClr val="tx1"/>
                </a:solidFill>
                <a:latin typeface="等线" panose="02010600030101010101" pitchFamily="2" charset="-122"/>
                <a:ea typeface="等线" panose="02010600030101010101" pitchFamily="2" charset="-122"/>
              </a:defRPr>
            </a:lvl4pPr>
            <a:lvl5pPr marL="2057400" indent="-228600">
              <a:tabLst>
                <a:tab pos="533400" algn="l"/>
              </a:tabLst>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b="1">
                <a:latin typeface="Arial" panose="020B0604020202020204" pitchFamily="34" charset="0"/>
              </a:rPr>
              <a:t>卤代烃与金属镁作用的活性顺序：</a:t>
            </a:r>
          </a:p>
        </p:txBody>
      </p:sp>
      <p:graphicFrame>
        <p:nvGraphicFramePr>
          <p:cNvPr id="203787" name="Object 11">
            <a:extLst>
              <a:ext uri="{FF2B5EF4-FFF2-40B4-BE49-F238E27FC236}">
                <a16:creationId xmlns:a16="http://schemas.microsoft.com/office/drawing/2014/main" id="{4624308F-C9FD-4E59-BC26-4E89FA9BC423}"/>
              </a:ext>
            </a:extLst>
          </p:cNvPr>
          <p:cNvGraphicFramePr>
            <a:graphicFrameLocks noGrp="1" noChangeAspect="1"/>
          </p:cNvGraphicFramePr>
          <p:nvPr>
            <p:ph sz="half" idx="1"/>
          </p:nvPr>
        </p:nvGraphicFramePr>
        <p:xfrm>
          <a:off x="363538" y="1123950"/>
          <a:ext cx="8416925" cy="969963"/>
        </p:xfrm>
        <a:graphic>
          <a:graphicData uri="http://schemas.openxmlformats.org/presentationml/2006/ole">
            <mc:AlternateContent xmlns:mc="http://schemas.openxmlformats.org/markup-compatibility/2006">
              <mc:Choice xmlns:v="urn:schemas-microsoft-com:vml" Requires="v">
                <p:oleObj spid="_x0000_s92258" name="CS ChemDraw Drawing" r:id="rId3" imgW="5138594" imgH="592234" progId="ChemDraw.Document.6.0">
                  <p:embed/>
                </p:oleObj>
              </mc:Choice>
              <mc:Fallback>
                <p:oleObj name="CS ChemDraw Drawing" r:id="rId3" imgW="5138594" imgH="592234" progId="ChemDraw.Document.6.0">
                  <p:embed/>
                  <p:pic>
                    <p:nvPicPr>
                      <p:cNvPr id="203787" name="Object 11">
                        <a:extLst>
                          <a:ext uri="{FF2B5EF4-FFF2-40B4-BE49-F238E27FC236}">
                            <a16:creationId xmlns:a16="http://schemas.microsoft.com/office/drawing/2014/main" id="{4624308F-C9FD-4E59-BC26-4E89FA9BC42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8" y="1123950"/>
                        <a:ext cx="84169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788" name="Object 12">
            <a:extLst>
              <a:ext uri="{FF2B5EF4-FFF2-40B4-BE49-F238E27FC236}">
                <a16:creationId xmlns:a16="http://schemas.microsoft.com/office/drawing/2014/main" id="{03718EE0-805B-4D1B-AA09-CE0D3B9CC0F6}"/>
              </a:ext>
            </a:extLst>
          </p:cNvPr>
          <p:cNvGraphicFramePr>
            <a:graphicFrameLocks noGrp="1" noChangeAspect="1"/>
          </p:cNvGraphicFramePr>
          <p:nvPr>
            <p:ph sz="half" idx="2"/>
          </p:nvPr>
        </p:nvGraphicFramePr>
        <p:xfrm>
          <a:off x="1258888" y="2708275"/>
          <a:ext cx="6049962" cy="2249488"/>
        </p:xfrm>
        <a:graphic>
          <a:graphicData uri="http://schemas.openxmlformats.org/presentationml/2006/ole">
            <mc:AlternateContent xmlns:mc="http://schemas.openxmlformats.org/markup-compatibility/2006">
              <mc:Choice xmlns:v="urn:schemas-microsoft-com:vml" Requires="v">
                <p:oleObj spid="_x0000_s92259" name="CS ChemDraw Drawing" r:id="rId5" imgW="3937627" imgH="1464120" progId="ChemDraw.Document.6.0">
                  <p:embed/>
                </p:oleObj>
              </mc:Choice>
              <mc:Fallback>
                <p:oleObj name="CS ChemDraw Drawing" r:id="rId5" imgW="3937627" imgH="1464120" progId="ChemDraw.Document.6.0">
                  <p:embed/>
                  <p:pic>
                    <p:nvPicPr>
                      <p:cNvPr id="203788" name="Object 12">
                        <a:extLst>
                          <a:ext uri="{FF2B5EF4-FFF2-40B4-BE49-F238E27FC236}">
                            <a16:creationId xmlns:a16="http://schemas.microsoft.com/office/drawing/2014/main" id="{03718EE0-805B-4D1B-AA09-CE0D3B9CC0F6}"/>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708275"/>
                        <a:ext cx="6049962"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52D63864-5D78-4612-8287-750402B3BBA1}"/>
              </a:ext>
            </a:extLst>
          </p:cNvPr>
          <p:cNvSpPr>
            <a:spLocks noGrp="1"/>
          </p:cNvSpPr>
          <p:nvPr>
            <p:ph type="dt" sz="quarter" idx="10"/>
          </p:nvPr>
        </p:nvSpPr>
        <p:spPr/>
        <p:txBody>
          <a:bodyPr/>
          <a:lstStyle/>
          <a:p>
            <a:pPr>
              <a:defRPr/>
            </a:pPr>
            <a:fld id="{ED949C6B-71AF-46BD-B051-AAC4D4AB2FAA}" type="datetime11">
              <a:rPr lang="zh-CN" altLang="en-US"/>
              <a:pPr>
                <a:defRPr/>
              </a:pPr>
              <a:t>11:00:15</a:t>
            </a:fld>
            <a:endParaRPr lang="en-US" altLang="zh-CN"/>
          </a:p>
        </p:txBody>
      </p:sp>
      <p:sp>
        <p:nvSpPr>
          <p:cNvPr id="11" name="灯片编号占位符 10">
            <a:extLst>
              <a:ext uri="{FF2B5EF4-FFF2-40B4-BE49-F238E27FC236}">
                <a16:creationId xmlns:a16="http://schemas.microsoft.com/office/drawing/2014/main" id="{1E4CE1CD-B073-4641-A3C4-E71731EBF4C6}"/>
              </a:ext>
            </a:extLst>
          </p:cNvPr>
          <p:cNvSpPr>
            <a:spLocks noGrp="1"/>
          </p:cNvSpPr>
          <p:nvPr>
            <p:ph type="sldNum" sz="quarter" idx="12"/>
          </p:nvPr>
        </p:nvSpPr>
        <p:spPr/>
        <p:txBody>
          <a:bodyPr/>
          <a:lstStyle/>
          <a:p>
            <a:pPr>
              <a:defRPr/>
            </a:pPr>
            <a:fld id="{9DA9002C-7E51-4A0D-B5A7-0B4FDAFD240F}" type="slidenum">
              <a:rPr lang="en-US" altLang="zh-CN" smtClean="0"/>
              <a:pPr>
                <a:defRPr/>
              </a:pPr>
              <a:t>25</a:t>
            </a:fld>
            <a:endParaRPr lang="en-US" altLang="zh-CN"/>
          </a:p>
        </p:txBody>
      </p:sp>
      <p:graphicFrame>
        <p:nvGraphicFramePr>
          <p:cNvPr id="10" name="Object 2">
            <a:extLst>
              <a:ext uri="{FF2B5EF4-FFF2-40B4-BE49-F238E27FC236}">
                <a16:creationId xmlns:a16="http://schemas.microsoft.com/office/drawing/2014/main" id="{AE514302-BD7C-4F00-9008-4D16FABED804}"/>
              </a:ext>
            </a:extLst>
          </p:cNvPr>
          <p:cNvGraphicFramePr>
            <a:graphicFrameLocks noChangeAspect="1"/>
          </p:cNvGraphicFramePr>
          <p:nvPr/>
        </p:nvGraphicFramePr>
        <p:xfrm>
          <a:off x="755650" y="5300663"/>
          <a:ext cx="1219200" cy="609600"/>
        </p:xfrm>
        <a:graphic>
          <a:graphicData uri="http://schemas.openxmlformats.org/presentationml/2006/ole">
            <mc:AlternateContent xmlns:mc="http://schemas.openxmlformats.org/markup-compatibility/2006">
              <mc:Choice xmlns:v="urn:schemas-microsoft-com:vml" Requires="v">
                <p:oleObj spid="_x0000_s92260" name="CS ChemDraw Drawing" r:id="rId7" imgW="607060" imgH="342900" progId="ChemDraw.Document.6.0">
                  <p:embed/>
                </p:oleObj>
              </mc:Choice>
              <mc:Fallback>
                <p:oleObj name="CS ChemDraw Drawing" r:id="rId7" imgW="607060" imgH="342900" progId="ChemDraw.Document.6.0">
                  <p:embed/>
                  <p:pic>
                    <p:nvPicPr>
                      <p:cNvPr id="10" name="Object 2">
                        <a:extLst>
                          <a:ext uri="{FF2B5EF4-FFF2-40B4-BE49-F238E27FC236}">
                            <a16:creationId xmlns:a16="http://schemas.microsoft.com/office/drawing/2014/main" id="{AE514302-BD7C-4F00-9008-4D16FABED8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300663"/>
                        <a:ext cx="1219200"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3">
            <a:extLst>
              <a:ext uri="{FF2B5EF4-FFF2-40B4-BE49-F238E27FC236}">
                <a16:creationId xmlns:a16="http://schemas.microsoft.com/office/drawing/2014/main" id="{774F3F3B-E863-425D-8011-63F71C3CDF15}"/>
              </a:ext>
            </a:extLst>
          </p:cNvPr>
          <p:cNvSpPr>
            <a:spLocks noChangeArrowheads="1"/>
          </p:cNvSpPr>
          <p:nvPr/>
        </p:nvSpPr>
        <p:spPr bwMode="auto">
          <a:xfrm>
            <a:off x="457200" y="5486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b="1">
                <a:latin typeface="楷体" panose="02010609060101010101" pitchFamily="49" charset="-122"/>
              </a:rPr>
              <a:t>          </a:t>
            </a:r>
            <a:r>
              <a:rPr kumimoji="1" lang="zh-CN" altLang="en-US" sz="2400" b="1">
                <a:latin typeface="Times New Roman" panose="02020603050405020304" pitchFamily="18" charset="0"/>
              </a:rPr>
              <a:t>键是极性很强的键，电负性</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2.5</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Mg</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1.2</a:t>
            </a:r>
            <a:r>
              <a:rPr kumimoji="1" lang="zh-CN" altLang="en-US" sz="2400" b="1">
                <a:latin typeface="Times New Roman" panose="02020603050405020304" pitchFamily="18" charset="0"/>
              </a:rPr>
              <a:t>，所以格氏试剂非常活泼，能起多种化学反应。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animEffect transition="in" filter="slide(fromBottom)">
                                      <p:cBhvr>
                                        <p:cTn id="7" dur="500"/>
                                        <p:tgtEl>
                                          <p:spTgt spid="203782"/>
                                        </p:tgtEl>
                                      </p:cBhvr>
                                    </p:animEffect>
                                  </p:childTnLst>
                                </p:cTn>
                              </p:par>
                              <p:par>
                                <p:cTn id="8" presetID="12" presetClass="entr" presetSubtype="4" fill="hold" nodeType="withEffect">
                                  <p:stCondLst>
                                    <p:cond delay="0"/>
                                  </p:stCondLst>
                                  <p:childTnLst>
                                    <p:set>
                                      <p:cBhvr>
                                        <p:cTn id="9" dur="1" fill="hold">
                                          <p:stCondLst>
                                            <p:cond delay="0"/>
                                          </p:stCondLst>
                                        </p:cTn>
                                        <p:tgtEl>
                                          <p:spTgt spid="203787"/>
                                        </p:tgtEl>
                                        <p:attrNameLst>
                                          <p:attrName>style.visibility</p:attrName>
                                        </p:attrNameLst>
                                      </p:cBhvr>
                                      <p:to>
                                        <p:strVal val="visible"/>
                                      </p:to>
                                    </p:set>
                                    <p:animEffect transition="in" filter="slide(fromBottom)">
                                      <p:cBhvr>
                                        <p:cTn id="10" dur="500"/>
                                        <p:tgtEl>
                                          <p:spTgt spid="2037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03788"/>
                                        </p:tgtEl>
                                        <p:attrNameLst>
                                          <p:attrName>style.visibility</p:attrName>
                                        </p:attrNameLst>
                                      </p:cBhvr>
                                      <p:to>
                                        <p:strVal val="visible"/>
                                      </p:to>
                                    </p:set>
                                    <p:animEffect transition="in" filter="slide(fromBottom)">
                                      <p:cBhvr>
                                        <p:cTn id="15" dur="500"/>
                                        <p:tgtEl>
                                          <p:spTgt spid="2037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Bottom)">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BB926C98-F855-4BC5-99CE-BE59D75C3549}"/>
              </a:ext>
            </a:extLst>
          </p:cNvPr>
          <p:cNvSpPr>
            <a:spLocks noChangeArrowheads="1"/>
          </p:cNvSpPr>
          <p:nvPr/>
        </p:nvSpPr>
        <p:spPr bwMode="auto">
          <a:xfrm>
            <a:off x="762000" y="479425"/>
            <a:ext cx="625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rgbClr val="663300"/>
                </a:solidFill>
                <a:latin typeface="Arial" panose="020B0604020202020204" pitchFamily="34" charset="0"/>
              </a:rPr>
              <a:t>格氏试剂性质之一：与卤代烃反应</a:t>
            </a:r>
          </a:p>
        </p:txBody>
      </p:sp>
      <p:graphicFrame>
        <p:nvGraphicFramePr>
          <p:cNvPr id="25603" name="Object 6">
            <a:extLst>
              <a:ext uri="{FF2B5EF4-FFF2-40B4-BE49-F238E27FC236}">
                <a16:creationId xmlns:a16="http://schemas.microsoft.com/office/drawing/2014/main" id="{206D0431-E761-47FB-8C74-B5DA9D154BD8}"/>
              </a:ext>
            </a:extLst>
          </p:cNvPr>
          <p:cNvGraphicFramePr>
            <a:graphicFrameLocks noChangeAspect="1"/>
          </p:cNvGraphicFramePr>
          <p:nvPr/>
        </p:nvGraphicFramePr>
        <p:xfrm>
          <a:off x="1447800" y="1165225"/>
          <a:ext cx="6172200" cy="873125"/>
        </p:xfrm>
        <a:graphic>
          <a:graphicData uri="http://schemas.openxmlformats.org/presentationml/2006/ole">
            <mc:AlternateContent xmlns:mc="http://schemas.openxmlformats.org/markup-compatibility/2006">
              <mc:Choice xmlns:v="urn:schemas-microsoft-com:vml" Requires="v">
                <p:oleObj spid="_x0000_s93282" name="CS ChemDraw Drawing" r:id="rId3" imgW="4376928" imgH="620268" progId="ChemDraw.Document.6.0">
                  <p:embed/>
                </p:oleObj>
              </mc:Choice>
              <mc:Fallback>
                <p:oleObj name="CS ChemDraw Drawing" r:id="rId3" imgW="4376928" imgH="620268" progId="ChemDraw.Document.6.0">
                  <p:embed/>
                  <p:pic>
                    <p:nvPicPr>
                      <p:cNvPr id="25603" name="Object 6">
                        <a:extLst>
                          <a:ext uri="{FF2B5EF4-FFF2-40B4-BE49-F238E27FC236}">
                            <a16:creationId xmlns:a16="http://schemas.microsoft.com/office/drawing/2014/main" id="{206D0431-E761-47FB-8C74-B5DA9D154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65225"/>
                        <a:ext cx="61722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3" name="Text Box 7">
            <a:extLst>
              <a:ext uri="{FF2B5EF4-FFF2-40B4-BE49-F238E27FC236}">
                <a16:creationId xmlns:a16="http://schemas.microsoft.com/office/drawing/2014/main" id="{57B1D1EA-8504-49C8-A0AC-E100C6C81FAA}"/>
              </a:ext>
            </a:extLst>
          </p:cNvPr>
          <p:cNvSpPr txBox="1">
            <a:spLocks noChangeArrowheads="1"/>
          </p:cNvSpPr>
          <p:nvPr/>
        </p:nvSpPr>
        <p:spPr bwMode="auto">
          <a:xfrm>
            <a:off x="914400" y="2460625"/>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好处：合成烷烃（</a:t>
            </a:r>
            <a:r>
              <a:rPr lang="zh-CN" altLang="en-US" sz="2000" b="1">
                <a:solidFill>
                  <a:srgbClr val="FF0066"/>
                </a:solidFill>
                <a:latin typeface="Arial" panose="020B0604020202020204" pitchFamily="34" charset="0"/>
              </a:rPr>
              <a:t>与活泼的卤代烷</a:t>
            </a:r>
            <a:r>
              <a:rPr lang="zh-CN" altLang="en-US" sz="2000" b="1">
                <a:solidFill>
                  <a:srgbClr val="660033"/>
                </a:solidFill>
                <a:latin typeface="Arial" panose="020B0604020202020204" pitchFamily="34" charset="0"/>
              </a:rPr>
              <a:t>）</a:t>
            </a:r>
          </a:p>
        </p:txBody>
      </p:sp>
      <p:sp>
        <p:nvSpPr>
          <p:cNvPr id="142344" name="Text Box 8">
            <a:extLst>
              <a:ext uri="{FF2B5EF4-FFF2-40B4-BE49-F238E27FC236}">
                <a16:creationId xmlns:a16="http://schemas.microsoft.com/office/drawing/2014/main" id="{C1CD8F45-9EC3-4C0D-B1E7-FEF7A21D6582}"/>
              </a:ext>
            </a:extLst>
          </p:cNvPr>
          <p:cNvSpPr txBox="1">
            <a:spLocks noChangeArrowheads="1"/>
          </p:cNvSpPr>
          <p:nvPr/>
        </p:nvSpPr>
        <p:spPr bwMode="auto">
          <a:xfrm>
            <a:off x="914400" y="2901950"/>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坏处：在制备格氏试剂时会产生副反应</a:t>
            </a:r>
          </a:p>
        </p:txBody>
      </p:sp>
      <p:graphicFrame>
        <p:nvGraphicFramePr>
          <p:cNvPr id="142345" name="Object 9">
            <a:extLst>
              <a:ext uri="{FF2B5EF4-FFF2-40B4-BE49-F238E27FC236}">
                <a16:creationId xmlns:a16="http://schemas.microsoft.com/office/drawing/2014/main" id="{1048089C-06D5-492D-A5C7-F74B509FB4D1}"/>
              </a:ext>
            </a:extLst>
          </p:cNvPr>
          <p:cNvGraphicFramePr>
            <a:graphicFrameLocks noChangeAspect="1"/>
          </p:cNvGraphicFramePr>
          <p:nvPr/>
        </p:nvGraphicFramePr>
        <p:xfrm>
          <a:off x="1981200" y="4932363"/>
          <a:ext cx="4267200" cy="592137"/>
        </p:xfrm>
        <a:graphic>
          <a:graphicData uri="http://schemas.openxmlformats.org/presentationml/2006/ole">
            <mc:AlternateContent xmlns:mc="http://schemas.openxmlformats.org/markup-compatibility/2006">
              <mc:Choice xmlns:v="urn:schemas-microsoft-com:vml" Requires="v">
                <p:oleObj spid="_x0000_s93283" name="CS ChemDraw Drawing" r:id="rId5" imgW="3352800" imgH="464820" progId="ChemDraw.Document.6.0">
                  <p:embed/>
                </p:oleObj>
              </mc:Choice>
              <mc:Fallback>
                <p:oleObj name="CS ChemDraw Drawing" r:id="rId5" imgW="3352800" imgH="464820" progId="ChemDraw.Document.6.0">
                  <p:embed/>
                  <p:pic>
                    <p:nvPicPr>
                      <p:cNvPr id="142345" name="Object 9">
                        <a:extLst>
                          <a:ext uri="{FF2B5EF4-FFF2-40B4-BE49-F238E27FC236}">
                            <a16:creationId xmlns:a16="http://schemas.microsoft.com/office/drawing/2014/main" id="{1048089C-06D5-492D-A5C7-F74B509FB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932363"/>
                        <a:ext cx="426720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6" name="Text Box 10">
            <a:extLst>
              <a:ext uri="{FF2B5EF4-FFF2-40B4-BE49-F238E27FC236}">
                <a16:creationId xmlns:a16="http://schemas.microsoft.com/office/drawing/2014/main" id="{882ABB5D-71DF-4F62-8D93-2D8824655860}"/>
              </a:ext>
            </a:extLst>
          </p:cNvPr>
          <p:cNvSpPr txBox="1">
            <a:spLocks noChangeArrowheads="1"/>
          </p:cNvSpPr>
          <p:nvPr/>
        </p:nvSpPr>
        <p:spPr bwMode="auto">
          <a:xfrm>
            <a:off x="1981200" y="5740400"/>
            <a:ext cx="5410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1800" b="1">
                <a:solidFill>
                  <a:schemeClr val="tx2"/>
                </a:solidFill>
                <a:latin typeface="Arial" panose="020B0604020202020204" pitchFamily="34" charset="0"/>
              </a:rPr>
              <a:t>解决办法：</a:t>
            </a:r>
          </a:p>
          <a:p>
            <a:pPr eaLnBrk="1" hangingPunct="1">
              <a:lnSpc>
                <a:spcPct val="100000"/>
              </a:lnSpc>
              <a:spcBef>
                <a:spcPct val="50000"/>
              </a:spcBef>
              <a:buFont typeface="Wingdings" panose="05000000000000000000" pitchFamily="2" charset="2"/>
              <a:buChar char="n"/>
            </a:pPr>
            <a:r>
              <a:rPr lang="en-US" altLang="zh-CN" sz="1800" b="1">
                <a:solidFill>
                  <a:schemeClr val="tx2"/>
                </a:solidFill>
                <a:latin typeface="Arial" panose="020B0604020202020204" pitchFamily="34" charset="0"/>
              </a:rPr>
              <a:t>  Mg</a:t>
            </a:r>
            <a:r>
              <a:rPr lang="zh-CN" altLang="en-US" sz="1800" b="1">
                <a:solidFill>
                  <a:schemeClr val="tx2"/>
                </a:solidFill>
                <a:latin typeface="Arial" panose="020B0604020202020204" pitchFamily="34" charset="0"/>
              </a:rPr>
              <a:t>过量（固体样品，易分离）</a:t>
            </a:r>
          </a:p>
        </p:txBody>
      </p:sp>
      <p:sp>
        <p:nvSpPr>
          <p:cNvPr id="25608" name="Text Box 11">
            <a:extLst>
              <a:ext uri="{FF2B5EF4-FFF2-40B4-BE49-F238E27FC236}">
                <a16:creationId xmlns:a16="http://schemas.microsoft.com/office/drawing/2014/main" id="{13797C62-4244-48CA-B3B1-01A39345463F}"/>
              </a:ext>
            </a:extLst>
          </p:cNvPr>
          <p:cNvSpPr txBox="1">
            <a:spLocks noChangeArrowheads="1"/>
          </p:cNvSpPr>
          <p:nvPr/>
        </p:nvSpPr>
        <p:spPr bwMode="auto">
          <a:xfrm>
            <a:off x="2895600" y="17748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Arial" panose="020B0604020202020204" pitchFamily="34" charset="0"/>
              </a:rPr>
              <a:t>活泼的卤代烷</a:t>
            </a:r>
          </a:p>
        </p:txBody>
      </p:sp>
      <p:sp>
        <p:nvSpPr>
          <p:cNvPr id="25609" name="Text Box 4">
            <a:extLst>
              <a:ext uri="{FF2B5EF4-FFF2-40B4-BE49-F238E27FC236}">
                <a16:creationId xmlns:a16="http://schemas.microsoft.com/office/drawing/2014/main" id="{AF651BFE-DCD7-4C3C-8A9B-1B6242976A18}"/>
              </a:ext>
            </a:extLst>
          </p:cNvPr>
          <p:cNvSpPr txBox="1">
            <a:spLocks noChangeArrowheads="1"/>
          </p:cNvSpPr>
          <p:nvPr/>
        </p:nvSpPr>
        <p:spPr bwMode="auto">
          <a:xfrm>
            <a:off x="6656388" y="2873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5610" name="Text Box 4">
            <a:extLst>
              <a:ext uri="{FF2B5EF4-FFF2-40B4-BE49-F238E27FC236}">
                <a16:creationId xmlns:a16="http://schemas.microsoft.com/office/drawing/2014/main" id="{D2F5AD7A-FF78-4738-92B4-CD7A979543ED}"/>
              </a:ext>
            </a:extLst>
          </p:cNvPr>
          <p:cNvSpPr txBox="1">
            <a:spLocks noChangeArrowheads="1"/>
          </p:cNvSpPr>
          <p:nvPr/>
        </p:nvSpPr>
        <p:spPr bwMode="auto">
          <a:xfrm>
            <a:off x="7308850" y="2682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5611" name="Text Box 4">
            <a:extLst>
              <a:ext uri="{FF2B5EF4-FFF2-40B4-BE49-F238E27FC236}">
                <a16:creationId xmlns:a16="http://schemas.microsoft.com/office/drawing/2014/main" id="{0A7F8914-4A81-419D-9233-CE96F3C11782}"/>
              </a:ext>
            </a:extLst>
          </p:cNvPr>
          <p:cNvSpPr txBox="1">
            <a:spLocks noChangeArrowheads="1"/>
          </p:cNvSpPr>
          <p:nvPr/>
        </p:nvSpPr>
        <p:spPr bwMode="auto">
          <a:xfrm>
            <a:off x="7918450" y="2873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日期占位符 1">
            <a:extLst>
              <a:ext uri="{FF2B5EF4-FFF2-40B4-BE49-F238E27FC236}">
                <a16:creationId xmlns:a16="http://schemas.microsoft.com/office/drawing/2014/main" id="{D1ABC469-2693-4F81-92EF-8BA644122B63}"/>
              </a:ext>
            </a:extLst>
          </p:cNvPr>
          <p:cNvSpPr>
            <a:spLocks noGrp="1"/>
          </p:cNvSpPr>
          <p:nvPr>
            <p:ph type="dt" sz="quarter" idx="10"/>
          </p:nvPr>
        </p:nvSpPr>
        <p:spPr/>
        <p:txBody>
          <a:bodyPr/>
          <a:lstStyle/>
          <a:p>
            <a:pPr>
              <a:defRPr/>
            </a:pPr>
            <a:fld id="{EABB714C-E813-4DB7-B335-35C506734A6E}" type="datetime11">
              <a:rPr lang="zh-CN" altLang="en-US"/>
              <a:pPr>
                <a:defRPr/>
              </a:pPr>
              <a:t>11:00:15</a:t>
            </a:fld>
            <a:endParaRPr lang="en-US" altLang="zh-CN"/>
          </a:p>
        </p:txBody>
      </p:sp>
      <p:sp>
        <p:nvSpPr>
          <p:cNvPr id="4" name="灯片编号占位符 3">
            <a:extLst>
              <a:ext uri="{FF2B5EF4-FFF2-40B4-BE49-F238E27FC236}">
                <a16:creationId xmlns:a16="http://schemas.microsoft.com/office/drawing/2014/main" id="{126B4121-C0BB-4554-9D25-C6490F0578EC}"/>
              </a:ext>
            </a:extLst>
          </p:cNvPr>
          <p:cNvSpPr>
            <a:spLocks noGrp="1"/>
          </p:cNvSpPr>
          <p:nvPr>
            <p:ph type="sldNum" sz="quarter" idx="12"/>
          </p:nvPr>
        </p:nvSpPr>
        <p:spPr/>
        <p:txBody>
          <a:bodyPr/>
          <a:lstStyle/>
          <a:p>
            <a:pPr>
              <a:defRPr/>
            </a:pPr>
            <a:fld id="{B47A253C-E714-456D-B128-0012EF9233CA}" type="slidenum">
              <a:rPr lang="en-US" altLang="zh-CN" smtClean="0"/>
              <a:pPr>
                <a:defRPr/>
              </a:pPr>
              <a:t>26</a:t>
            </a:fld>
            <a:endParaRPr lang="en-US" altLang="zh-CN"/>
          </a:p>
        </p:txBody>
      </p:sp>
      <p:sp>
        <p:nvSpPr>
          <p:cNvPr id="16" name="Rectangle 12">
            <a:extLst>
              <a:ext uri="{FF2B5EF4-FFF2-40B4-BE49-F238E27FC236}">
                <a16:creationId xmlns:a16="http://schemas.microsoft.com/office/drawing/2014/main" id="{983CE9D1-7FF9-4FFC-AE15-B9B8040D0D14}"/>
              </a:ext>
            </a:extLst>
          </p:cNvPr>
          <p:cNvSpPr>
            <a:spLocks noChangeArrowheads="1"/>
          </p:cNvSpPr>
          <p:nvPr/>
        </p:nvSpPr>
        <p:spPr bwMode="auto">
          <a:xfrm>
            <a:off x="431800" y="3597275"/>
            <a:ext cx="827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b="1">
                <a:solidFill>
                  <a:srgbClr val="FF0000"/>
                </a:solidFill>
                <a:latin typeface="Arial" panose="020B0604020202020204" pitchFamily="34" charset="0"/>
              </a:rPr>
              <a:t>避免使用活泼卤代烃制备格式试剂，防止以下反应发生。 </a:t>
            </a:r>
          </a:p>
        </p:txBody>
      </p:sp>
      <p:graphicFrame>
        <p:nvGraphicFramePr>
          <p:cNvPr id="17" name="Object 13">
            <a:extLst>
              <a:ext uri="{FF2B5EF4-FFF2-40B4-BE49-F238E27FC236}">
                <a16:creationId xmlns:a16="http://schemas.microsoft.com/office/drawing/2014/main" id="{1E0E126C-D61F-41C9-8214-0EBE6DBF0A0E}"/>
              </a:ext>
            </a:extLst>
          </p:cNvPr>
          <p:cNvGraphicFramePr>
            <a:graphicFrameLocks noChangeAspect="1"/>
          </p:cNvGraphicFramePr>
          <p:nvPr/>
        </p:nvGraphicFramePr>
        <p:xfrm>
          <a:off x="395288" y="4376738"/>
          <a:ext cx="8459787" cy="284162"/>
        </p:xfrm>
        <a:graphic>
          <a:graphicData uri="http://schemas.openxmlformats.org/presentationml/2006/ole">
            <mc:AlternateContent xmlns:mc="http://schemas.openxmlformats.org/markup-compatibility/2006">
              <mc:Choice xmlns:v="urn:schemas-microsoft-com:vml" Requires="v">
                <p:oleObj spid="_x0000_s93284" name="CS ChemDraw Drawing" r:id="rId7" imgW="6373034" imgH="214597" progId="ChemDraw.Document.6.0">
                  <p:embed/>
                </p:oleObj>
              </mc:Choice>
              <mc:Fallback>
                <p:oleObj name="CS ChemDraw Drawing" r:id="rId7" imgW="6373034" imgH="214597" progId="ChemDraw.Document.6.0">
                  <p:embed/>
                  <p:pic>
                    <p:nvPicPr>
                      <p:cNvPr id="17" name="Object 13">
                        <a:extLst>
                          <a:ext uri="{FF2B5EF4-FFF2-40B4-BE49-F238E27FC236}">
                            <a16:creationId xmlns:a16="http://schemas.microsoft.com/office/drawing/2014/main" id="{1E0E126C-D61F-41C9-8214-0EBE6DBF0A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376738"/>
                        <a:ext cx="84597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3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3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Bottom)">
                                      <p:cBhvr>
                                        <p:cTn id="21" dur="500"/>
                                        <p:tgtEl>
                                          <p:spTgt spid="16"/>
                                        </p:tgtEl>
                                      </p:cBhvr>
                                    </p:animEffect>
                                  </p:childTnLst>
                                </p:cTn>
                              </p:par>
                              <p:par>
                                <p:cTn id="22" presetID="12" presetClass="entr" presetSubtype="4"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Bottom)">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142344" grpId="0"/>
      <p:bldP spid="142346"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
            <a:extLst>
              <a:ext uri="{FF2B5EF4-FFF2-40B4-BE49-F238E27FC236}">
                <a16:creationId xmlns:a16="http://schemas.microsoft.com/office/drawing/2014/main" id="{80704CD2-8539-4BAD-8ABA-8EF978608847}"/>
              </a:ext>
            </a:extLst>
          </p:cNvPr>
          <p:cNvGrpSpPr>
            <a:grpSpLocks/>
          </p:cNvGrpSpPr>
          <p:nvPr/>
        </p:nvGrpSpPr>
        <p:grpSpPr bwMode="auto">
          <a:xfrm>
            <a:off x="3048000" y="1233488"/>
            <a:ext cx="2546350" cy="4786312"/>
            <a:chOff x="1319" y="770"/>
            <a:chExt cx="1604" cy="3015"/>
          </a:xfrm>
        </p:grpSpPr>
        <p:graphicFrame>
          <p:nvGraphicFramePr>
            <p:cNvPr id="26643" name="Object 2">
              <a:extLst>
                <a:ext uri="{FF2B5EF4-FFF2-40B4-BE49-F238E27FC236}">
                  <a16:creationId xmlns:a16="http://schemas.microsoft.com/office/drawing/2014/main" id="{A37E3DE6-AEB3-49D0-B397-8E15F6F99935}"/>
                </a:ext>
              </a:extLst>
            </p:cNvPr>
            <p:cNvGraphicFramePr>
              <a:graphicFrameLocks noChangeAspect="1"/>
            </p:cNvGraphicFramePr>
            <p:nvPr/>
          </p:nvGraphicFramePr>
          <p:xfrm>
            <a:off x="1779" y="770"/>
            <a:ext cx="660" cy="2767"/>
          </p:xfrm>
          <a:graphic>
            <a:graphicData uri="http://schemas.openxmlformats.org/presentationml/2006/ole">
              <mc:AlternateContent xmlns:mc="http://schemas.openxmlformats.org/markup-compatibility/2006">
                <mc:Choice xmlns:v="urn:schemas-microsoft-com:vml" Requires="v">
                  <p:oleObj spid="_x0000_s94274" name="CS ChemDraw Drawing" r:id="rId3" imgW="839724" imgH="3512820" progId="ChemDraw.Document.6.0">
                    <p:embed/>
                  </p:oleObj>
                </mc:Choice>
                <mc:Fallback>
                  <p:oleObj name="CS ChemDraw Drawing" r:id="rId3" imgW="839724" imgH="3512820" progId="ChemDraw.Document.6.0">
                    <p:embed/>
                    <p:pic>
                      <p:nvPicPr>
                        <p:cNvPr id="26643" name="Object 2">
                          <a:extLst>
                            <a:ext uri="{FF2B5EF4-FFF2-40B4-BE49-F238E27FC236}">
                              <a16:creationId xmlns:a16="http://schemas.microsoft.com/office/drawing/2014/main" id="{A37E3DE6-AEB3-49D0-B397-8E15F6F99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 y="770"/>
                          <a:ext cx="660" cy="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D103FC0C-A92F-4EFC-B722-F67D81256D4F}"/>
                </a:ext>
              </a:extLst>
            </p:cNvPr>
            <p:cNvSpPr/>
            <p:nvPr/>
          </p:nvSpPr>
          <p:spPr>
            <a:xfrm>
              <a:off x="1319" y="3554"/>
              <a:ext cx="1604"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RX + Mg + Ether(abs.)</a:t>
              </a:r>
            </a:p>
          </p:txBody>
        </p:sp>
      </p:grpSp>
      <p:sp>
        <p:nvSpPr>
          <p:cNvPr id="26627" name="Text Box 19">
            <a:extLst>
              <a:ext uri="{FF2B5EF4-FFF2-40B4-BE49-F238E27FC236}">
                <a16:creationId xmlns:a16="http://schemas.microsoft.com/office/drawing/2014/main" id="{626BC339-E3B7-43B8-988D-7BB33B5FC3E4}"/>
              </a:ext>
            </a:extLst>
          </p:cNvPr>
          <p:cNvSpPr txBox="1">
            <a:spLocks noChangeArrowheads="1"/>
          </p:cNvSpPr>
          <p:nvPr/>
        </p:nvSpPr>
        <p:spPr bwMode="auto">
          <a:xfrm>
            <a:off x="838200" y="1295400"/>
            <a:ext cx="198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5000"/>
              </a:lnSpc>
              <a:spcBef>
                <a:spcPct val="50000"/>
              </a:spcBef>
            </a:pPr>
            <a:r>
              <a:rPr lang="zh-CN" altLang="en-US" sz="2000" b="1">
                <a:solidFill>
                  <a:schemeClr val="tx2"/>
                </a:solidFill>
              </a:rPr>
              <a:t>哪一种实际操作方法较好？</a:t>
            </a:r>
          </a:p>
        </p:txBody>
      </p:sp>
      <p:grpSp>
        <p:nvGrpSpPr>
          <p:cNvPr id="26628" name="Group 22">
            <a:extLst>
              <a:ext uri="{FF2B5EF4-FFF2-40B4-BE49-F238E27FC236}">
                <a16:creationId xmlns:a16="http://schemas.microsoft.com/office/drawing/2014/main" id="{4C2B3055-B9A3-412F-B59B-DD987B9AEF27}"/>
              </a:ext>
            </a:extLst>
          </p:cNvPr>
          <p:cNvGrpSpPr>
            <a:grpSpLocks/>
          </p:cNvGrpSpPr>
          <p:nvPr/>
        </p:nvGrpSpPr>
        <p:grpSpPr bwMode="auto">
          <a:xfrm>
            <a:off x="6172200" y="1219200"/>
            <a:ext cx="1968500" cy="4783138"/>
            <a:chOff x="3888" y="768"/>
            <a:chExt cx="1240" cy="3013"/>
          </a:xfrm>
        </p:grpSpPr>
        <p:grpSp>
          <p:nvGrpSpPr>
            <p:cNvPr id="26631" name="Group 18">
              <a:extLst>
                <a:ext uri="{FF2B5EF4-FFF2-40B4-BE49-F238E27FC236}">
                  <a16:creationId xmlns:a16="http://schemas.microsoft.com/office/drawing/2014/main" id="{F6A2717C-63C1-43D9-A83E-548548DE82F7}"/>
                </a:ext>
              </a:extLst>
            </p:cNvPr>
            <p:cNvGrpSpPr>
              <a:grpSpLocks/>
            </p:cNvGrpSpPr>
            <p:nvPr/>
          </p:nvGrpSpPr>
          <p:grpSpPr bwMode="auto">
            <a:xfrm>
              <a:off x="3888" y="768"/>
              <a:ext cx="1240" cy="3013"/>
              <a:chOff x="3608" y="779"/>
              <a:chExt cx="1240" cy="3013"/>
            </a:xfrm>
          </p:grpSpPr>
          <p:graphicFrame>
            <p:nvGraphicFramePr>
              <p:cNvPr id="26633" name="Object 3">
                <a:extLst>
                  <a:ext uri="{FF2B5EF4-FFF2-40B4-BE49-F238E27FC236}">
                    <a16:creationId xmlns:a16="http://schemas.microsoft.com/office/drawing/2014/main" id="{CAEA5313-08B4-4B9B-80EB-12A4DC55B6D5}"/>
                  </a:ext>
                </a:extLst>
              </p:cNvPr>
              <p:cNvGraphicFramePr>
                <a:graphicFrameLocks noChangeAspect="1"/>
              </p:cNvGraphicFramePr>
              <p:nvPr/>
            </p:nvGraphicFramePr>
            <p:xfrm>
              <a:off x="3918" y="779"/>
              <a:ext cx="560" cy="2721"/>
            </p:xfrm>
            <a:graphic>
              <a:graphicData uri="http://schemas.openxmlformats.org/presentationml/2006/ole">
                <mc:AlternateContent xmlns:mc="http://schemas.openxmlformats.org/markup-compatibility/2006">
                  <mc:Choice xmlns:v="urn:schemas-microsoft-com:vml" Requires="v">
                    <p:oleObj spid="_x0000_s94275" name="CS ChemDraw Drawing" r:id="rId5" imgW="743712" imgH="3614928" progId="ChemDraw.Document.6.0">
                      <p:embed/>
                    </p:oleObj>
                  </mc:Choice>
                  <mc:Fallback>
                    <p:oleObj name="CS ChemDraw Drawing" r:id="rId5" imgW="743712" imgH="3614928" progId="ChemDraw.Document.6.0">
                      <p:embed/>
                      <p:pic>
                        <p:nvPicPr>
                          <p:cNvPr id="26633" name="Object 3">
                            <a:extLst>
                              <a:ext uri="{FF2B5EF4-FFF2-40B4-BE49-F238E27FC236}">
                                <a16:creationId xmlns:a16="http://schemas.microsoft.com/office/drawing/2014/main" id="{CAEA5313-08B4-4B9B-80EB-12A4DC55B6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 y="779"/>
                            <a:ext cx="560" cy="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a:extLst>
                  <a:ext uri="{FF2B5EF4-FFF2-40B4-BE49-F238E27FC236}">
                    <a16:creationId xmlns:a16="http://schemas.microsoft.com/office/drawing/2014/main" id="{BFE07056-BCA3-42D5-AB1C-DFE2E27D617E}"/>
                  </a:ext>
                </a:extLst>
              </p:cNvPr>
              <p:cNvSpPr/>
              <p:nvPr/>
            </p:nvSpPr>
            <p:spPr>
              <a:xfrm>
                <a:off x="4048" y="1730"/>
                <a:ext cx="316"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RX</a:t>
                </a:r>
              </a:p>
            </p:txBody>
          </p:sp>
          <p:sp>
            <p:nvSpPr>
              <p:cNvPr id="9" name="矩形 8">
                <a:extLst>
                  <a:ext uri="{FF2B5EF4-FFF2-40B4-BE49-F238E27FC236}">
                    <a16:creationId xmlns:a16="http://schemas.microsoft.com/office/drawing/2014/main" id="{B1BDA812-B770-49D7-8CFB-A926A3ABFB96}"/>
                  </a:ext>
                </a:extLst>
              </p:cNvPr>
              <p:cNvSpPr/>
              <p:nvPr/>
            </p:nvSpPr>
            <p:spPr>
              <a:xfrm>
                <a:off x="3608" y="3561"/>
                <a:ext cx="1240"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Mg + Ether(abs.)</a:t>
                </a:r>
              </a:p>
            </p:txBody>
          </p:sp>
          <p:sp>
            <p:nvSpPr>
              <p:cNvPr id="26636" name="Line 9">
                <a:extLst>
                  <a:ext uri="{FF2B5EF4-FFF2-40B4-BE49-F238E27FC236}">
                    <a16:creationId xmlns:a16="http://schemas.microsoft.com/office/drawing/2014/main" id="{5D85F175-F1D8-473D-82C1-A516C9D32A7B}"/>
                  </a:ext>
                </a:extLst>
              </p:cNvPr>
              <p:cNvSpPr>
                <a:spLocks noChangeShapeType="1"/>
              </p:cNvSpPr>
              <p:nvPr/>
            </p:nvSpPr>
            <p:spPr bwMode="auto">
              <a:xfrm>
                <a:off x="4048" y="1538"/>
                <a:ext cx="3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10">
                <a:extLst>
                  <a:ext uri="{FF2B5EF4-FFF2-40B4-BE49-F238E27FC236}">
                    <a16:creationId xmlns:a16="http://schemas.microsoft.com/office/drawing/2014/main" id="{911E2299-7F0A-4291-95E0-6092B570A4CB}"/>
                  </a:ext>
                </a:extLst>
              </p:cNvPr>
              <p:cNvSpPr>
                <a:spLocks noChangeShapeType="1"/>
              </p:cNvSpPr>
              <p:nvPr/>
            </p:nvSpPr>
            <p:spPr bwMode="auto">
              <a:xfrm>
                <a:off x="4048" y="1634"/>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11">
                <a:extLst>
                  <a:ext uri="{FF2B5EF4-FFF2-40B4-BE49-F238E27FC236}">
                    <a16:creationId xmlns:a16="http://schemas.microsoft.com/office/drawing/2014/main" id="{737906E0-CE64-4D0E-9EAC-D305735E8BEA}"/>
                  </a:ext>
                </a:extLst>
              </p:cNvPr>
              <p:cNvSpPr>
                <a:spLocks noChangeShapeType="1"/>
              </p:cNvSpPr>
              <p:nvPr/>
            </p:nvSpPr>
            <p:spPr bwMode="auto">
              <a:xfrm>
                <a:off x="4096" y="1730"/>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Line 12">
                <a:extLst>
                  <a:ext uri="{FF2B5EF4-FFF2-40B4-BE49-F238E27FC236}">
                    <a16:creationId xmlns:a16="http://schemas.microsoft.com/office/drawing/2014/main" id="{70BAE468-293A-4FD9-BD4B-D9D8BF259D43}"/>
                  </a:ext>
                </a:extLst>
              </p:cNvPr>
              <p:cNvSpPr>
                <a:spLocks noChangeShapeType="1"/>
              </p:cNvSpPr>
              <p:nvPr/>
            </p:nvSpPr>
            <p:spPr bwMode="auto">
              <a:xfrm>
                <a:off x="4096" y="1874"/>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0" name="Line 13">
                <a:extLst>
                  <a:ext uri="{FF2B5EF4-FFF2-40B4-BE49-F238E27FC236}">
                    <a16:creationId xmlns:a16="http://schemas.microsoft.com/office/drawing/2014/main" id="{DC762C91-D280-402B-A476-E00E0BFA9F52}"/>
                  </a:ext>
                </a:extLst>
              </p:cNvPr>
              <p:cNvSpPr>
                <a:spLocks noChangeShapeType="1"/>
              </p:cNvSpPr>
              <p:nvPr/>
            </p:nvSpPr>
            <p:spPr bwMode="auto">
              <a:xfrm>
                <a:off x="4096" y="1970"/>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1" name="Line 14">
                <a:extLst>
                  <a:ext uri="{FF2B5EF4-FFF2-40B4-BE49-F238E27FC236}">
                    <a16:creationId xmlns:a16="http://schemas.microsoft.com/office/drawing/2014/main" id="{D13D6738-1EBD-4AC7-B008-06519259A0EA}"/>
                  </a:ext>
                </a:extLst>
              </p:cNvPr>
              <p:cNvSpPr>
                <a:spLocks noChangeShapeType="1"/>
              </p:cNvSpPr>
              <p:nvPr/>
            </p:nvSpPr>
            <p:spPr bwMode="auto">
              <a:xfrm>
                <a:off x="4048" y="2066"/>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Line 15">
                <a:extLst>
                  <a:ext uri="{FF2B5EF4-FFF2-40B4-BE49-F238E27FC236}">
                    <a16:creationId xmlns:a16="http://schemas.microsoft.com/office/drawing/2014/main" id="{B32055F5-70A4-4E5C-B106-30A549D6C79B}"/>
                  </a:ext>
                </a:extLst>
              </p:cNvPr>
              <p:cNvSpPr>
                <a:spLocks noChangeShapeType="1"/>
              </p:cNvSpPr>
              <p:nvPr/>
            </p:nvSpPr>
            <p:spPr bwMode="auto">
              <a:xfrm>
                <a:off x="4096" y="2162"/>
                <a:ext cx="192"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32" name="Rectangle 20">
              <a:extLst>
                <a:ext uri="{FF2B5EF4-FFF2-40B4-BE49-F238E27FC236}">
                  <a16:creationId xmlns:a16="http://schemas.microsoft.com/office/drawing/2014/main" id="{FA1F0A2E-5BDE-4EF9-96EA-622633CD89E0}"/>
                </a:ext>
              </a:extLst>
            </p:cNvPr>
            <p:cNvSpPr>
              <a:spLocks noChangeArrowheads="1"/>
            </p:cNvSpPr>
            <p:nvPr/>
          </p:nvSpPr>
          <p:spPr bwMode="auto">
            <a:xfrm>
              <a:off x="4416" y="1104"/>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grpSp>
      <p:sp>
        <p:nvSpPr>
          <p:cNvPr id="2" name="日期占位符 1">
            <a:extLst>
              <a:ext uri="{FF2B5EF4-FFF2-40B4-BE49-F238E27FC236}">
                <a16:creationId xmlns:a16="http://schemas.microsoft.com/office/drawing/2014/main" id="{608094D8-D8A7-4599-9C7F-BA22F3F0CF5F}"/>
              </a:ext>
            </a:extLst>
          </p:cNvPr>
          <p:cNvSpPr>
            <a:spLocks noGrp="1"/>
          </p:cNvSpPr>
          <p:nvPr>
            <p:ph type="dt" sz="quarter" idx="10"/>
          </p:nvPr>
        </p:nvSpPr>
        <p:spPr/>
        <p:txBody>
          <a:bodyPr/>
          <a:lstStyle/>
          <a:p>
            <a:pPr>
              <a:defRPr/>
            </a:pPr>
            <a:fld id="{BCF3D545-EBA2-43A3-B424-6A387BF4C782}" type="datetime11">
              <a:rPr lang="zh-CN" altLang="en-US"/>
              <a:pPr>
                <a:defRPr/>
              </a:pPr>
              <a:t>11:00:15</a:t>
            </a:fld>
            <a:endParaRPr lang="en-US" altLang="zh-CN"/>
          </a:p>
        </p:txBody>
      </p:sp>
      <p:sp>
        <p:nvSpPr>
          <p:cNvPr id="3" name="灯片编号占位符 2">
            <a:extLst>
              <a:ext uri="{FF2B5EF4-FFF2-40B4-BE49-F238E27FC236}">
                <a16:creationId xmlns:a16="http://schemas.microsoft.com/office/drawing/2014/main" id="{FE9BEF99-B7D8-464D-BF83-3A9CAAD7BF1A}"/>
              </a:ext>
            </a:extLst>
          </p:cNvPr>
          <p:cNvSpPr>
            <a:spLocks noGrp="1"/>
          </p:cNvSpPr>
          <p:nvPr>
            <p:ph type="sldNum" sz="quarter" idx="12"/>
          </p:nvPr>
        </p:nvSpPr>
        <p:spPr/>
        <p:txBody>
          <a:bodyPr/>
          <a:lstStyle/>
          <a:p>
            <a:pPr>
              <a:defRPr/>
            </a:pPr>
            <a:fld id="{E128FF17-B168-4190-8AA1-0999EA8CBA6A}"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B1CC5D39-FCD1-461E-B496-01B954C8A13C}"/>
              </a:ext>
            </a:extLst>
          </p:cNvPr>
          <p:cNvSpPr>
            <a:spLocks noChangeArrowheads="1"/>
          </p:cNvSpPr>
          <p:nvPr/>
        </p:nvSpPr>
        <p:spPr bwMode="auto">
          <a:xfrm>
            <a:off x="533400" y="7620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a:solidFill>
                  <a:srgbClr val="663300"/>
                </a:solidFill>
                <a:latin typeface="Arial" panose="020B0604020202020204" pitchFamily="34" charset="0"/>
              </a:rPr>
              <a:t>格氏试剂性质之二：与含活泼氢的化合物反应</a:t>
            </a:r>
          </a:p>
        </p:txBody>
      </p:sp>
      <p:graphicFrame>
        <p:nvGraphicFramePr>
          <p:cNvPr id="27651" name="Object 5">
            <a:extLst>
              <a:ext uri="{FF2B5EF4-FFF2-40B4-BE49-F238E27FC236}">
                <a16:creationId xmlns:a16="http://schemas.microsoft.com/office/drawing/2014/main" id="{548F9DC7-EE08-46EB-B94C-E61B9EE47E0F}"/>
              </a:ext>
            </a:extLst>
          </p:cNvPr>
          <p:cNvGraphicFramePr>
            <a:graphicFrameLocks noChangeAspect="1"/>
          </p:cNvGraphicFramePr>
          <p:nvPr/>
        </p:nvGraphicFramePr>
        <p:xfrm>
          <a:off x="990600" y="1524000"/>
          <a:ext cx="6096000" cy="1754188"/>
        </p:xfrm>
        <a:graphic>
          <a:graphicData uri="http://schemas.openxmlformats.org/presentationml/2006/ole">
            <mc:AlternateContent xmlns:mc="http://schemas.openxmlformats.org/markup-compatibility/2006">
              <mc:Choice xmlns:v="urn:schemas-microsoft-com:vml" Requires="v">
                <p:oleObj spid="_x0000_s95298" name="CS ChemDraw Drawing" r:id="rId3" imgW="4968240" imgH="1429512" progId="ChemDraw.Document.6.0">
                  <p:embed/>
                </p:oleObj>
              </mc:Choice>
              <mc:Fallback>
                <p:oleObj name="CS ChemDraw Drawing" r:id="rId3" imgW="4968240" imgH="1429512" progId="ChemDraw.Document.6.0">
                  <p:embed/>
                  <p:pic>
                    <p:nvPicPr>
                      <p:cNvPr id="27651" name="Object 5">
                        <a:extLst>
                          <a:ext uri="{FF2B5EF4-FFF2-40B4-BE49-F238E27FC236}">
                            <a16:creationId xmlns:a16="http://schemas.microsoft.com/office/drawing/2014/main" id="{548F9DC7-EE08-46EB-B94C-E61B9EE47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6096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6" name="Text Box 6">
            <a:extLst>
              <a:ext uri="{FF2B5EF4-FFF2-40B4-BE49-F238E27FC236}">
                <a16:creationId xmlns:a16="http://schemas.microsoft.com/office/drawing/2014/main" id="{C3F4B902-5D0A-4926-BD5C-0635FD02F444}"/>
              </a:ext>
            </a:extLst>
          </p:cNvPr>
          <p:cNvSpPr txBox="1">
            <a:spLocks noChangeArrowheads="1"/>
          </p:cNvSpPr>
          <p:nvPr/>
        </p:nvSpPr>
        <p:spPr bwMode="auto">
          <a:xfrm>
            <a:off x="914400" y="4425950"/>
            <a:ext cx="5562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好处：</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合成烷烃</a:t>
            </a:r>
            <a:r>
              <a:rPr lang="zh-CN" altLang="en-US" sz="2000">
                <a:solidFill>
                  <a:srgbClr val="660033"/>
                </a:solidFill>
              </a:rPr>
              <a:t>（特殊情况下使用！）</a:t>
            </a:r>
            <a:endParaRPr lang="en-US" altLang="zh-CN" sz="2000" b="1">
              <a:solidFill>
                <a:srgbClr val="660033"/>
              </a:solidFill>
              <a:latin typeface="Arial" panose="020B0604020202020204" pitchFamily="34" charset="0"/>
            </a:endParaRP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活泼氢测定法：测定化合物中的活泼氢数目      </a:t>
            </a:r>
          </a:p>
        </p:txBody>
      </p:sp>
      <p:graphicFrame>
        <p:nvGraphicFramePr>
          <p:cNvPr id="143367" name="Object 7">
            <a:extLst>
              <a:ext uri="{FF2B5EF4-FFF2-40B4-BE49-F238E27FC236}">
                <a16:creationId xmlns:a16="http://schemas.microsoft.com/office/drawing/2014/main" id="{B0D7345B-6594-4E30-B2F2-1CBFF4D8D2FE}"/>
              </a:ext>
            </a:extLst>
          </p:cNvPr>
          <p:cNvGraphicFramePr>
            <a:graphicFrameLocks noChangeAspect="1"/>
          </p:cNvGraphicFramePr>
          <p:nvPr/>
        </p:nvGraphicFramePr>
        <p:xfrm>
          <a:off x="1371600" y="6026150"/>
          <a:ext cx="6477000" cy="374650"/>
        </p:xfrm>
        <a:graphic>
          <a:graphicData uri="http://schemas.openxmlformats.org/presentationml/2006/ole">
            <mc:AlternateContent xmlns:mc="http://schemas.openxmlformats.org/markup-compatibility/2006">
              <mc:Choice xmlns:v="urn:schemas-microsoft-com:vml" Requires="v">
                <p:oleObj spid="_x0000_s95299" name="CS ChemDraw Drawing" r:id="rId5" imgW="5160264" imgH="300228" progId="ChemDraw.Document.6.0">
                  <p:embed/>
                </p:oleObj>
              </mc:Choice>
              <mc:Fallback>
                <p:oleObj name="CS ChemDraw Drawing" r:id="rId5" imgW="5160264" imgH="300228" progId="ChemDraw.Document.6.0">
                  <p:embed/>
                  <p:pic>
                    <p:nvPicPr>
                      <p:cNvPr id="143367" name="Object 7">
                        <a:extLst>
                          <a:ext uri="{FF2B5EF4-FFF2-40B4-BE49-F238E27FC236}">
                            <a16:creationId xmlns:a16="http://schemas.microsoft.com/office/drawing/2014/main" id="{B0D7345B-6594-4E30-B2F2-1CBFF4D8D2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026150"/>
                        <a:ext cx="64770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8" name="AutoShape 8">
            <a:extLst>
              <a:ext uri="{FF2B5EF4-FFF2-40B4-BE49-F238E27FC236}">
                <a16:creationId xmlns:a16="http://schemas.microsoft.com/office/drawing/2014/main" id="{4D999F83-77D2-441E-94BF-9972214059DE}"/>
              </a:ext>
            </a:extLst>
          </p:cNvPr>
          <p:cNvSpPr>
            <a:spLocks noChangeArrowheads="1"/>
          </p:cNvSpPr>
          <p:nvPr/>
        </p:nvSpPr>
        <p:spPr bwMode="auto">
          <a:xfrm>
            <a:off x="5029200" y="5943600"/>
            <a:ext cx="1066800" cy="533400"/>
          </a:xfrm>
          <a:prstGeom prst="roundRect">
            <a:avLst>
              <a:gd name="adj" fmla="val 16667"/>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7655" name="Text Box 9">
            <a:extLst>
              <a:ext uri="{FF2B5EF4-FFF2-40B4-BE49-F238E27FC236}">
                <a16:creationId xmlns:a16="http://schemas.microsoft.com/office/drawing/2014/main" id="{7598FF55-33FC-4A37-B24D-11DEBA4EE853}"/>
              </a:ext>
            </a:extLst>
          </p:cNvPr>
          <p:cNvSpPr txBox="1">
            <a:spLocks noChangeArrowheads="1"/>
          </p:cNvSpPr>
          <p:nvPr/>
        </p:nvSpPr>
        <p:spPr bwMode="auto">
          <a:xfrm>
            <a:off x="7162800" y="1555750"/>
            <a:ext cx="1352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tx2"/>
                </a:solidFill>
                <a:latin typeface="Arial" panose="020B0604020202020204" pitchFamily="34" charset="0"/>
              </a:rPr>
              <a:t>反应动力：由</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强酸</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生成</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弱酸</a:t>
            </a:r>
            <a:r>
              <a:rPr lang="zh-CN" altLang="en-US" sz="2000" b="1" dirty="0">
                <a:solidFill>
                  <a:schemeClr val="tx2"/>
                </a:solidFill>
                <a:latin typeface="黑体" panose="02010609060101010101" pitchFamily="49" charset="-122"/>
              </a:rPr>
              <a:t>”</a:t>
            </a:r>
            <a:endParaRPr lang="zh-CN" altLang="en-US" sz="2000" b="1" dirty="0">
              <a:solidFill>
                <a:schemeClr val="tx2"/>
              </a:solidFill>
              <a:latin typeface="Arial" panose="020B0604020202020204" pitchFamily="34" charset="0"/>
            </a:endParaRPr>
          </a:p>
        </p:txBody>
      </p:sp>
      <p:sp>
        <p:nvSpPr>
          <p:cNvPr id="59400" name="Text Box 8">
            <a:extLst>
              <a:ext uri="{FF2B5EF4-FFF2-40B4-BE49-F238E27FC236}">
                <a16:creationId xmlns:a16="http://schemas.microsoft.com/office/drawing/2014/main" id="{79BE8DD6-E9F1-4277-AB0C-44FF53CCFE26}"/>
              </a:ext>
            </a:extLst>
          </p:cNvPr>
          <p:cNvSpPr txBox="1">
            <a:spLocks noChangeArrowheads="1"/>
          </p:cNvSpPr>
          <p:nvPr/>
        </p:nvSpPr>
        <p:spPr bwMode="auto">
          <a:xfrm>
            <a:off x="2286000" y="3505200"/>
            <a:ext cx="6553200" cy="860425"/>
          </a:xfrm>
          <a:prstGeom prst="rect">
            <a:avLst/>
          </a:prstGeom>
          <a:noFill/>
          <a:ln w="9525">
            <a:noFill/>
            <a:miter lim="800000"/>
            <a:headEnd/>
            <a:tailEnd/>
          </a:ln>
          <a:effectLst/>
        </p:spPr>
        <p:txBody>
          <a:bodyPr>
            <a:spAutoFit/>
          </a:bodyPr>
          <a:lstStyle/>
          <a:p>
            <a:pPr>
              <a:defRPr/>
            </a:pP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6</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4</a:t>
            </a:r>
            <a:r>
              <a:rPr lang="en-US" altLang="zh-CN" b="1">
                <a:solidFill>
                  <a:schemeClr val="tx2"/>
                </a:solidFill>
                <a:effectLst>
                  <a:outerShdw blurRad="38100" dist="38100" dir="2700000" algn="tl">
                    <a:srgbClr val="C0C0C0"/>
                  </a:outerShdw>
                </a:effectLst>
                <a:latin typeface="Arial" charset="0"/>
              </a:rPr>
              <a:t>      NH</a:t>
            </a:r>
            <a:r>
              <a:rPr lang="en-US" altLang="zh-CN" b="1" baseline="-25000">
                <a:solidFill>
                  <a:schemeClr val="tx2"/>
                </a:solidFill>
                <a:effectLst>
                  <a:outerShdw blurRad="38100" dist="38100" dir="2700000" algn="tl">
                    <a:srgbClr val="C0C0C0"/>
                  </a:outerShdw>
                </a:effectLst>
                <a:latin typeface="Arial" charset="0"/>
              </a:rPr>
              <a:t>3</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5</a:t>
            </a:r>
            <a:r>
              <a:rPr lang="en-US" altLang="zh-CN" b="1">
                <a:solidFill>
                  <a:schemeClr val="tx2"/>
                </a:solidFill>
                <a:effectLst>
                  <a:outerShdw blurRad="38100" dist="38100" dir="2700000" algn="tl">
                    <a:srgbClr val="C0C0C0"/>
                  </a:outerShdw>
                </a:effectLst>
                <a:latin typeface="Arial" charset="0"/>
              </a:rPr>
              <a:t>OH      H</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O</a:t>
            </a:r>
          </a:p>
          <a:p>
            <a:pPr>
              <a:spcBef>
                <a:spcPct val="80000"/>
              </a:spcBef>
              <a:defRPr/>
            </a:pPr>
            <a:r>
              <a:rPr lang="en-US" altLang="zh-CN" b="1">
                <a:solidFill>
                  <a:schemeClr val="tx2"/>
                </a:solidFill>
                <a:effectLst>
                  <a:outerShdw blurRad="38100" dist="38100" dir="2700000" algn="tl">
                    <a:srgbClr val="C0C0C0"/>
                  </a:outerShdw>
                </a:effectLst>
                <a:latin typeface="Arial" charset="0"/>
              </a:rPr>
              <a:t>pKa       50           44         34        25            15.9        15.74</a:t>
            </a:r>
          </a:p>
        </p:txBody>
      </p:sp>
      <p:sp>
        <p:nvSpPr>
          <p:cNvPr id="27657" name="Rectangle 11">
            <a:extLst>
              <a:ext uri="{FF2B5EF4-FFF2-40B4-BE49-F238E27FC236}">
                <a16:creationId xmlns:a16="http://schemas.microsoft.com/office/drawing/2014/main" id="{A3CEAE22-A412-4C69-A997-A2F37F66631A}"/>
              </a:ext>
            </a:extLst>
          </p:cNvPr>
          <p:cNvSpPr>
            <a:spLocks noChangeArrowheads="1"/>
          </p:cNvSpPr>
          <p:nvPr/>
        </p:nvSpPr>
        <p:spPr bwMode="auto">
          <a:xfrm>
            <a:off x="2209800" y="3429000"/>
            <a:ext cx="6324600" cy="990600"/>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7658" name="Text Box 4">
            <a:extLst>
              <a:ext uri="{FF2B5EF4-FFF2-40B4-BE49-F238E27FC236}">
                <a16:creationId xmlns:a16="http://schemas.microsoft.com/office/drawing/2014/main" id="{A4EAD7B2-D48E-41D4-96BD-14C5B93D2814}"/>
              </a:ext>
            </a:extLst>
          </p:cNvPr>
          <p:cNvSpPr txBox="1">
            <a:spLocks noChangeArrowheads="1"/>
          </p:cNvSpPr>
          <p:nvPr/>
        </p:nvSpPr>
        <p:spPr bwMode="auto">
          <a:xfrm>
            <a:off x="6656388" y="5111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7659" name="Text Box 4">
            <a:extLst>
              <a:ext uri="{FF2B5EF4-FFF2-40B4-BE49-F238E27FC236}">
                <a16:creationId xmlns:a16="http://schemas.microsoft.com/office/drawing/2014/main" id="{C7C9D993-32A0-4E2E-938B-D4AB6F8E15E8}"/>
              </a:ext>
            </a:extLst>
          </p:cNvPr>
          <p:cNvSpPr txBox="1">
            <a:spLocks noChangeArrowheads="1"/>
          </p:cNvSpPr>
          <p:nvPr/>
        </p:nvSpPr>
        <p:spPr bwMode="auto">
          <a:xfrm>
            <a:off x="7308850" y="49212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7660" name="Text Box 4">
            <a:extLst>
              <a:ext uri="{FF2B5EF4-FFF2-40B4-BE49-F238E27FC236}">
                <a16:creationId xmlns:a16="http://schemas.microsoft.com/office/drawing/2014/main" id="{996A7FD2-6C39-4882-8284-49B0E81FB4E8}"/>
              </a:ext>
            </a:extLst>
          </p:cNvPr>
          <p:cNvSpPr txBox="1">
            <a:spLocks noChangeArrowheads="1"/>
          </p:cNvSpPr>
          <p:nvPr/>
        </p:nvSpPr>
        <p:spPr bwMode="auto">
          <a:xfrm>
            <a:off x="7918450" y="5111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矩形 1">
            <a:extLst>
              <a:ext uri="{FF2B5EF4-FFF2-40B4-BE49-F238E27FC236}">
                <a16:creationId xmlns:a16="http://schemas.microsoft.com/office/drawing/2014/main" id="{FCB26A50-0133-4359-995C-932F184ADDB3}"/>
              </a:ext>
            </a:extLst>
          </p:cNvPr>
          <p:cNvSpPr/>
          <p:nvPr/>
        </p:nvSpPr>
        <p:spPr>
          <a:xfrm>
            <a:off x="4419600" y="1447800"/>
            <a:ext cx="8382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日期占位符 2">
            <a:extLst>
              <a:ext uri="{FF2B5EF4-FFF2-40B4-BE49-F238E27FC236}">
                <a16:creationId xmlns:a16="http://schemas.microsoft.com/office/drawing/2014/main" id="{46795633-0233-4017-B7DD-2B8AB1D3B680}"/>
              </a:ext>
            </a:extLst>
          </p:cNvPr>
          <p:cNvSpPr>
            <a:spLocks noGrp="1"/>
          </p:cNvSpPr>
          <p:nvPr>
            <p:ph type="dt" sz="quarter" idx="10"/>
          </p:nvPr>
        </p:nvSpPr>
        <p:spPr/>
        <p:txBody>
          <a:bodyPr/>
          <a:lstStyle/>
          <a:p>
            <a:pPr>
              <a:defRPr/>
            </a:pPr>
            <a:fld id="{73081C64-D2AB-491B-B066-C8F0D0A5E021}" type="datetime11">
              <a:rPr lang="zh-CN" altLang="en-US"/>
              <a:pPr>
                <a:defRPr/>
              </a:pPr>
              <a:t>11:00:15</a:t>
            </a:fld>
            <a:endParaRPr lang="en-US" altLang="zh-CN"/>
          </a:p>
        </p:txBody>
      </p:sp>
      <p:sp>
        <p:nvSpPr>
          <p:cNvPr id="5" name="灯片编号占位符 4">
            <a:extLst>
              <a:ext uri="{FF2B5EF4-FFF2-40B4-BE49-F238E27FC236}">
                <a16:creationId xmlns:a16="http://schemas.microsoft.com/office/drawing/2014/main" id="{55C6532E-AE43-4BFD-85F3-EF65EB301033}"/>
              </a:ext>
            </a:extLst>
          </p:cNvPr>
          <p:cNvSpPr>
            <a:spLocks noGrp="1"/>
          </p:cNvSpPr>
          <p:nvPr>
            <p:ph type="sldNum" sz="quarter" idx="12"/>
          </p:nvPr>
        </p:nvSpPr>
        <p:spPr/>
        <p:txBody>
          <a:bodyPr/>
          <a:lstStyle/>
          <a:p>
            <a:pPr>
              <a:defRPr/>
            </a:pPr>
            <a:fld id="{717EB43D-3089-4712-B44C-F17732F1B59F}"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p:bldP spid="1433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a:extLst>
              <a:ext uri="{FF2B5EF4-FFF2-40B4-BE49-F238E27FC236}">
                <a16:creationId xmlns:a16="http://schemas.microsoft.com/office/drawing/2014/main" id="{62D4FA87-4C3D-415E-87AA-29C902236C51}"/>
              </a:ext>
            </a:extLst>
          </p:cNvPr>
          <p:cNvSpPr>
            <a:spLocks noChangeArrowheads="1"/>
          </p:cNvSpPr>
          <p:nvPr/>
        </p:nvSpPr>
        <p:spPr bwMode="auto">
          <a:xfrm>
            <a:off x="304800" y="2205038"/>
            <a:ext cx="8534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上述反应是</a:t>
            </a:r>
            <a:r>
              <a:rPr kumimoji="1" lang="zh-CN" altLang="en-US" sz="2400" b="1">
                <a:solidFill>
                  <a:srgbClr val="FF0000"/>
                </a:solidFill>
                <a:latin typeface="Times New Roman" panose="02020603050405020304" pitchFamily="18" charset="0"/>
              </a:rPr>
              <a:t>定量进行</a:t>
            </a:r>
            <a:r>
              <a:rPr kumimoji="1" lang="zh-CN" altLang="en-US" sz="2400" b="1">
                <a:latin typeface="Times New Roman" panose="02020603050405020304" pitchFamily="18" charset="0"/>
              </a:rPr>
              <a:t>的，可用于有机分析中</a:t>
            </a:r>
            <a:r>
              <a:rPr kumimoji="1" lang="zh-CN" altLang="en-US" sz="2400" b="1">
                <a:solidFill>
                  <a:srgbClr val="FF0000"/>
                </a:solidFill>
                <a:latin typeface="Times New Roman" panose="02020603050405020304" pitchFamily="18" charset="0"/>
              </a:rPr>
              <a:t>测定化合物所含活泼氢</a:t>
            </a:r>
            <a:r>
              <a:rPr kumimoji="1" lang="zh-CN" altLang="en-US" sz="2400" b="1">
                <a:latin typeface="Times New Roman" panose="02020603050405020304" pitchFamily="18" charset="0"/>
              </a:rPr>
              <a:t>的数量</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叫做活泼氢测定法</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a:t>
            </a:r>
            <a:r>
              <a:rPr kumimoji="1" lang="zh-CN" altLang="en-US" sz="2400" b="1">
                <a:latin typeface="宋体" panose="02010600030101010101" pitchFamily="2" charset="-122"/>
              </a:rPr>
              <a:t> </a:t>
            </a:r>
          </a:p>
        </p:txBody>
      </p:sp>
      <p:graphicFrame>
        <p:nvGraphicFramePr>
          <p:cNvPr id="38920" name="Object 8">
            <a:extLst>
              <a:ext uri="{FF2B5EF4-FFF2-40B4-BE49-F238E27FC236}">
                <a16:creationId xmlns:a16="http://schemas.microsoft.com/office/drawing/2014/main" id="{B3E0FC14-DDCD-4B55-8B6A-D1A0CD32016D}"/>
              </a:ext>
            </a:extLst>
          </p:cNvPr>
          <p:cNvGraphicFramePr>
            <a:graphicFrameLocks noChangeAspect="1"/>
          </p:cNvGraphicFramePr>
          <p:nvPr/>
        </p:nvGraphicFramePr>
        <p:xfrm>
          <a:off x="1150938" y="839788"/>
          <a:ext cx="6840537" cy="788987"/>
        </p:xfrm>
        <a:graphic>
          <a:graphicData uri="http://schemas.openxmlformats.org/presentationml/2006/ole">
            <mc:AlternateContent xmlns:mc="http://schemas.openxmlformats.org/markup-compatibility/2006">
              <mc:Choice xmlns:v="urn:schemas-microsoft-com:vml" Requires="v">
                <p:oleObj spid="_x0000_s96290" name="CS ChemDraw Drawing" r:id="rId4" imgW="4830592" imgH="557413" progId="ChemDraw.Document.6.0">
                  <p:embed/>
                </p:oleObj>
              </mc:Choice>
              <mc:Fallback>
                <p:oleObj name="CS ChemDraw Drawing" r:id="rId4" imgW="4830592" imgH="557413" progId="ChemDraw.Document.6.0">
                  <p:embed/>
                  <p:pic>
                    <p:nvPicPr>
                      <p:cNvPr id="38920" name="Object 8">
                        <a:extLst>
                          <a:ext uri="{FF2B5EF4-FFF2-40B4-BE49-F238E27FC236}">
                            <a16:creationId xmlns:a16="http://schemas.microsoft.com/office/drawing/2014/main" id="{B3E0FC14-DDCD-4B55-8B6A-D1A0CD3201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839788"/>
                        <a:ext cx="6840537"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D2E4FCD-264B-427B-9E74-59E09B33E468}"/>
              </a:ext>
            </a:extLst>
          </p:cNvPr>
          <p:cNvSpPr>
            <a:spLocks noGrp="1"/>
          </p:cNvSpPr>
          <p:nvPr>
            <p:ph type="dt" sz="quarter" idx="10"/>
          </p:nvPr>
        </p:nvSpPr>
        <p:spPr/>
        <p:txBody>
          <a:bodyPr/>
          <a:lstStyle/>
          <a:p>
            <a:pPr>
              <a:defRPr/>
            </a:pPr>
            <a:fld id="{8DB5DD3C-5DEB-4E32-86E0-DD4A0705236B}" type="datetime11">
              <a:rPr lang="zh-CN" altLang="en-US"/>
              <a:pPr>
                <a:defRPr/>
              </a:pPr>
              <a:t>11:00:15</a:t>
            </a:fld>
            <a:endParaRPr lang="en-US" altLang="zh-CN"/>
          </a:p>
        </p:txBody>
      </p:sp>
      <p:sp>
        <p:nvSpPr>
          <p:cNvPr id="11" name="灯片编号占位符 10">
            <a:extLst>
              <a:ext uri="{FF2B5EF4-FFF2-40B4-BE49-F238E27FC236}">
                <a16:creationId xmlns:a16="http://schemas.microsoft.com/office/drawing/2014/main" id="{5DFDEC9E-3AED-4A49-A129-03A57C6FD1B6}"/>
              </a:ext>
            </a:extLst>
          </p:cNvPr>
          <p:cNvSpPr>
            <a:spLocks noGrp="1"/>
          </p:cNvSpPr>
          <p:nvPr>
            <p:ph type="sldNum" sz="quarter" idx="12"/>
          </p:nvPr>
        </p:nvSpPr>
        <p:spPr/>
        <p:txBody>
          <a:bodyPr/>
          <a:lstStyle/>
          <a:p>
            <a:pPr>
              <a:defRPr/>
            </a:pPr>
            <a:fld id="{103382CA-64C1-47FF-99F2-496B5D6A3295}" type="slidenum">
              <a:rPr lang="en-US" altLang="zh-CN" smtClean="0"/>
              <a:pPr>
                <a:defRPr/>
              </a:pPr>
              <a:t>29</a:t>
            </a:fld>
            <a:endParaRPr lang="en-US" altLang="zh-CN"/>
          </a:p>
        </p:txBody>
      </p:sp>
      <p:sp>
        <p:nvSpPr>
          <p:cNvPr id="28678" name="Text Box 4">
            <a:extLst>
              <a:ext uri="{FF2B5EF4-FFF2-40B4-BE49-F238E27FC236}">
                <a16:creationId xmlns:a16="http://schemas.microsoft.com/office/drawing/2014/main" id="{3C417264-FC9A-42E4-8F18-1ED6F26F8EC2}"/>
              </a:ext>
            </a:extLst>
          </p:cNvPr>
          <p:cNvSpPr txBox="1">
            <a:spLocks noChangeArrowheads="1"/>
          </p:cNvSpPr>
          <p:nvPr/>
        </p:nvSpPr>
        <p:spPr bwMode="auto">
          <a:xfrm>
            <a:off x="762000" y="4370388"/>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坏处：</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制备格氏试剂时要求绝对无水、无醇（无含活泼氢的溶剂）</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做合成设计时也应高度注意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slide(fromBottom)">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slide(fromBottom)">
                                      <p:cBhvr>
                                        <p:cTn id="12"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B2CD27-5F81-4B41-B20B-A084DC3C5FBF}"/>
              </a:ext>
            </a:extLst>
          </p:cNvPr>
          <p:cNvSpPr>
            <a:spLocks noChangeArrowheads="1"/>
          </p:cNvSpPr>
          <p:nvPr/>
        </p:nvSpPr>
        <p:spPr bwMode="auto">
          <a:xfrm>
            <a:off x="-684213" y="836613"/>
            <a:ext cx="838200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800" b="1">
                <a:latin typeface="宋体" panose="02010600030101010101" pitchFamily="2" charset="-122"/>
                <a:ea typeface="宋体" panose="02010600030101010101" pitchFamily="2" charset="-122"/>
              </a:rPr>
              <a:t>一、卤代烃的分类、命名及同分异构现象</a:t>
            </a:r>
            <a:endParaRPr kumimoji="1" lang="zh-CN" altLang="en-US" sz="2800">
              <a:latin typeface="Times New Roman" panose="02020603050405020304" pitchFamily="18" charset="0"/>
              <a:ea typeface="宋体" panose="02010600030101010101" pitchFamily="2" charset="-122"/>
            </a:endParaRPr>
          </a:p>
        </p:txBody>
      </p:sp>
      <p:sp>
        <p:nvSpPr>
          <p:cNvPr id="6147" name="Rectangle 3">
            <a:extLst>
              <a:ext uri="{FF2B5EF4-FFF2-40B4-BE49-F238E27FC236}">
                <a16:creationId xmlns:a16="http://schemas.microsoft.com/office/drawing/2014/main" id="{073256E2-DBD7-4DE8-8EAC-6DC0A12ABFE5}"/>
              </a:ext>
            </a:extLst>
          </p:cNvPr>
          <p:cNvSpPr>
            <a:spLocks noChangeArrowheads="1"/>
          </p:cNvSpPr>
          <p:nvPr/>
        </p:nvSpPr>
        <p:spPr bwMode="auto">
          <a:xfrm>
            <a:off x="323850" y="141287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800" b="1">
                <a:latin typeface="楷体" panose="02010609060101010101" pitchFamily="49" charset="-122"/>
                <a:ea typeface="宋体" panose="02010600030101010101" pitchFamily="2" charset="-122"/>
              </a:rPr>
              <a:t>1</a:t>
            </a:r>
            <a:r>
              <a:rPr kumimoji="1" lang="zh-CN" altLang="en-US" sz="2800" b="1">
                <a:latin typeface="楷体" panose="02010609060101010101" pitchFamily="49" charset="-122"/>
                <a:ea typeface="宋体" panose="02010600030101010101" pitchFamily="2" charset="-122"/>
              </a:rPr>
              <a:t>、分类</a:t>
            </a:r>
            <a:endParaRPr kumimoji="1" lang="zh-CN" altLang="en-US" sz="2800">
              <a:latin typeface="楷体" panose="02010609060101010101" pitchFamily="49" charset="-122"/>
              <a:ea typeface="宋体" panose="02010600030101010101" pitchFamily="2" charset="-122"/>
            </a:endParaRPr>
          </a:p>
        </p:txBody>
      </p:sp>
      <p:sp>
        <p:nvSpPr>
          <p:cNvPr id="6149" name="Rectangle 5">
            <a:extLst>
              <a:ext uri="{FF2B5EF4-FFF2-40B4-BE49-F238E27FC236}">
                <a16:creationId xmlns:a16="http://schemas.microsoft.com/office/drawing/2014/main" id="{1D022AA4-AC78-4F32-93DB-24F6A1DE8734}"/>
              </a:ext>
            </a:extLst>
          </p:cNvPr>
          <p:cNvSpPr>
            <a:spLocks noChangeArrowheads="1"/>
          </p:cNvSpPr>
          <p:nvPr/>
        </p:nvSpPr>
        <p:spPr bwMode="auto">
          <a:xfrm>
            <a:off x="468313" y="1844675"/>
            <a:ext cx="830580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228600" indent="-457200" algn="just" eaLnBrk="1" hangingPunct="1">
              <a:lnSpc>
                <a:spcPct val="150000"/>
              </a:lnSpc>
              <a:buAutoNum type="arabicParenBoth"/>
            </a:pPr>
            <a:r>
              <a:rPr kumimoji="1" lang="zh-CN" altLang="en-US" sz="2400" b="1" dirty="0">
                <a:latin typeface="楷体" panose="02010609060101010101" pitchFamily="49" charset="-122"/>
                <a:ea typeface="宋体" panose="02010600030101010101" pitchFamily="2" charset="-122"/>
              </a:rPr>
              <a:t>按分子中所含</a:t>
            </a:r>
            <a:r>
              <a:rPr kumimoji="1" lang="zh-CN" altLang="en-US" sz="2400" b="1" dirty="0">
                <a:solidFill>
                  <a:srgbClr val="FF0000"/>
                </a:solidFill>
                <a:latin typeface="楷体" panose="02010609060101010101" pitchFamily="49" charset="-122"/>
                <a:ea typeface="宋体" panose="02010600030101010101" pitchFamily="2" charset="-122"/>
              </a:rPr>
              <a:t>卤原子的数目</a:t>
            </a:r>
            <a:r>
              <a:rPr kumimoji="1" lang="zh-CN" altLang="en-US" sz="2400" b="1" dirty="0">
                <a:latin typeface="楷体" panose="02010609060101010101" pitchFamily="49" charset="-122"/>
                <a:ea typeface="宋体" panose="02010600030101010101" pitchFamily="2" charset="-122"/>
              </a:rPr>
              <a:t>，分为一卤代烃和多卤代烃。</a:t>
            </a:r>
            <a:endParaRPr kumimoji="1" lang="en-US" altLang="zh-CN" sz="2400" b="1" dirty="0">
              <a:latin typeface="楷体" panose="02010609060101010101" pitchFamily="49" charset="-122"/>
              <a:ea typeface="宋体" panose="02010600030101010101" pitchFamily="2" charset="-122"/>
            </a:endParaRPr>
          </a:p>
          <a:p>
            <a:pPr marL="228600" indent="-457200" algn="just" eaLnBrk="1" hangingPunct="1">
              <a:lnSpc>
                <a:spcPct val="150000"/>
              </a:lnSpc>
              <a:buAutoNum type="arabicParenBoth"/>
            </a:pPr>
            <a:r>
              <a:rPr kumimoji="1" lang="zh-CN" altLang="en-US" sz="2400" b="1" dirty="0">
                <a:latin typeface="楷体" panose="02010609060101010101" pitchFamily="49" charset="-122"/>
                <a:ea typeface="宋体" panose="02010600030101010101" pitchFamily="2" charset="-122"/>
              </a:rPr>
              <a:t>按分子中卤原子所连</a:t>
            </a:r>
            <a:r>
              <a:rPr kumimoji="1" lang="zh-CN" altLang="en-US" sz="2400" b="1" dirty="0">
                <a:solidFill>
                  <a:srgbClr val="FF0000"/>
                </a:solidFill>
                <a:latin typeface="楷体" panose="02010609060101010101" pitchFamily="49" charset="-122"/>
                <a:ea typeface="宋体" panose="02010600030101010101" pitchFamily="2" charset="-122"/>
              </a:rPr>
              <a:t>烃基类型</a:t>
            </a:r>
            <a:r>
              <a:rPr kumimoji="1" lang="zh-CN" altLang="en-US" sz="2400" b="1" dirty="0">
                <a:latin typeface="楷体" panose="02010609060101010101" pitchFamily="49" charset="-122"/>
                <a:ea typeface="宋体" panose="02010600030101010101" pitchFamily="2" charset="-122"/>
              </a:rPr>
              <a:t>，分为：</a:t>
            </a:r>
            <a:r>
              <a:rPr kumimoji="1" lang="zh-CN" altLang="en-US" sz="2400" b="1" dirty="0">
                <a:latin typeface="宋体" panose="02010600030101010101" pitchFamily="2" charset="-122"/>
                <a:ea typeface="宋体" panose="02010600030101010101" pitchFamily="2" charset="-122"/>
              </a:rPr>
              <a:t> </a:t>
            </a:r>
          </a:p>
        </p:txBody>
      </p:sp>
      <p:sp>
        <p:nvSpPr>
          <p:cNvPr id="6150" name="Rectangle 6">
            <a:extLst>
              <a:ext uri="{FF2B5EF4-FFF2-40B4-BE49-F238E27FC236}">
                <a16:creationId xmlns:a16="http://schemas.microsoft.com/office/drawing/2014/main" id="{CEBE5091-35AC-49D9-B76E-BDFCA936C95D}"/>
              </a:ext>
            </a:extLst>
          </p:cNvPr>
          <p:cNvSpPr>
            <a:spLocks noChangeArrowheads="1"/>
          </p:cNvSpPr>
          <p:nvPr/>
        </p:nvSpPr>
        <p:spPr bwMode="auto">
          <a:xfrm>
            <a:off x="1115666" y="3956863"/>
            <a:ext cx="70461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a:r>
              <a:rPr kumimoji="1" lang="zh-CN" altLang="en-US" sz="2400" b="1" dirty="0">
                <a:latin typeface="Times New Roman" panose="02020603050405020304" pitchFamily="18" charset="0"/>
                <a:ea typeface="宋体" panose="02010600030101010101" pitchFamily="2" charset="-122"/>
              </a:rPr>
              <a:t>卤代烯烃     </a:t>
            </a:r>
            <a:r>
              <a:rPr kumimoji="1" lang="en-US" altLang="zh-CN" sz="2400" b="1" dirty="0">
                <a:latin typeface="Times New Roman" panose="02020603050405020304" pitchFamily="18" charset="0"/>
                <a:ea typeface="宋体" panose="02010600030101010101" pitchFamily="2" charset="-122"/>
              </a:rPr>
              <a:t>R-CH=CH-X                            </a:t>
            </a:r>
            <a:r>
              <a:rPr kumimoji="1" lang="zh-CN" altLang="en-US" sz="2400" b="1" dirty="0">
                <a:latin typeface="Times New Roman" panose="02020603050405020304" pitchFamily="18" charset="0"/>
                <a:ea typeface="宋体" panose="02010600030101010101" pitchFamily="2" charset="-122"/>
              </a:rPr>
              <a:t>乙烯式</a:t>
            </a:r>
          </a:p>
          <a:p>
            <a:pPr algn="just"/>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R-CH=CH-CH</a:t>
            </a:r>
            <a:r>
              <a:rPr kumimoji="1" lang="en-US" altLang="zh-CN" sz="2400" b="1" baseline="-30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-X                    </a:t>
            </a:r>
            <a:r>
              <a:rPr kumimoji="1" lang="zh-CN" altLang="en-US" sz="2400" b="1" dirty="0">
                <a:latin typeface="Times New Roman" panose="02020603050405020304" pitchFamily="18" charset="0"/>
                <a:ea typeface="宋体" panose="02010600030101010101" pitchFamily="2" charset="-122"/>
              </a:rPr>
              <a:t>烯丙式</a:t>
            </a:r>
          </a:p>
          <a:p>
            <a:pPr algn="just"/>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R-CH=CH(CH</a:t>
            </a:r>
            <a:r>
              <a:rPr kumimoji="1" lang="en-US" altLang="zh-CN" sz="2400" b="1" baseline="-30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-X   n≥2        </a:t>
            </a:r>
            <a:r>
              <a:rPr kumimoji="1" lang="zh-CN" altLang="en-US" sz="2400" b="1" dirty="0">
                <a:latin typeface="Times New Roman" panose="02020603050405020304" pitchFamily="18" charset="0"/>
                <a:ea typeface="宋体" panose="02010600030101010101" pitchFamily="2" charset="-122"/>
              </a:rPr>
              <a:t>孤立式</a:t>
            </a:r>
          </a:p>
        </p:txBody>
      </p:sp>
      <p:sp>
        <p:nvSpPr>
          <p:cNvPr id="6151" name="AutoShape 7">
            <a:extLst>
              <a:ext uri="{FF2B5EF4-FFF2-40B4-BE49-F238E27FC236}">
                <a16:creationId xmlns:a16="http://schemas.microsoft.com/office/drawing/2014/main" id="{460D6CB7-E53C-4A83-B8B1-97019F083F1B}"/>
              </a:ext>
            </a:extLst>
          </p:cNvPr>
          <p:cNvSpPr>
            <a:spLocks/>
          </p:cNvSpPr>
          <p:nvPr/>
        </p:nvSpPr>
        <p:spPr bwMode="auto">
          <a:xfrm>
            <a:off x="2555603" y="4149725"/>
            <a:ext cx="152400" cy="8382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53" name="Rectangle 9">
            <a:extLst>
              <a:ext uri="{FF2B5EF4-FFF2-40B4-BE49-F238E27FC236}">
                <a16:creationId xmlns:a16="http://schemas.microsoft.com/office/drawing/2014/main" id="{90B86342-2FAF-4306-8459-4FDDBCB1B8FD}"/>
              </a:ext>
            </a:extLst>
          </p:cNvPr>
          <p:cNvSpPr>
            <a:spLocks noChangeArrowheads="1"/>
          </p:cNvSpPr>
          <p:nvPr/>
        </p:nvSpPr>
        <p:spPr bwMode="auto">
          <a:xfrm>
            <a:off x="4787628" y="32131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endParaRPr kumimoji="1" lang="zh-CN" altLang="zh-CN" sz="2400">
              <a:latin typeface="Times New Roman" panose="02020603050405020304" pitchFamily="18" charset="0"/>
              <a:ea typeface="宋体" panose="02010600030101010101" pitchFamily="2" charset="-122"/>
            </a:endParaRPr>
          </a:p>
        </p:txBody>
      </p:sp>
      <p:sp>
        <p:nvSpPr>
          <p:cNvPr id="6155" name="Text Box 11">
            <a:extLst>
              <a:ext uri="{FF2B5EF4-FFF2-40B4-BE49-F238E27FC236}">
                <a16:creationId xmlns:a16="http://schemas.microsoft.com/office/drawing/2014/main" id="{FB9C2B2B-2FC3-4F2C-A32A-42F4C36710A1}"/>
              </a:ext>
            </a:extLst>
          </p:cNvPr>
          <p:cNvSpPr txBox="1">
            <a:spLocks noChangeArrowheads="1"/>
          </p:cNvSpPr>
          <p:nvPr/>
        </p:nvSpPr>
        <p:spPr bwMode="auto">
          <a:xfrm>
            <a:off x="1115740" y="32131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400" b="1">
                <a:latin typeface="Times New Roman" panose="02020603050405020304" pitchFamily="18" charset="0"/>
                <a:ea typeface="宋体" panose="02010600030101010101" pitchFamily="2" charset="-122"/>
              </a:rPr>
              <a:t>卤代烷烃    </a:t>
            </a:r>
            <a:r>
              <a:rPr lang="en-US" altLang="zh-CN" sz="2400" b="1">
                <a:latin typeface="Times New Roman" panose="02020603050405020304" pitchFamily="18" charset="0"/>
                <a:ea typeface="宋体" panose="02010600030101010101" pitchFamily="2" charset="-122"/>
              </a:rPr>
              <a:t>R-CH</a:t>
            </a:r>
            <a:r>
              <a:rPr lang="en-US" altLang="zh-CN" sz="2400" b="1" baseline="-30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-X </a:t>
            </a:r>
          </a:p>
        </p:txBody>
      </p:sp>
      <p:sp>
        <p:nvSpPr>
          <p:cNvPr id="6156" name="Rectangle 12">
            <a:extLst>
              <a:ext uri="{FF2B5EF4-FFF2-40B4-BE49-F238E27FC236}">
                <a16:creationId xmlns:a16="http://schemas.microsoft.com/office/drawing/2014/main" id="{2D0DC9FB-3E34-4E4E-BF58-612B51997B26}"/>
              </a:ext>
            </a:extLst>
          </p:cNvPr>
          <p:cNvSpPr>
            <a:spLocks noChangeArrowheads="1"/>
          </p:cNvSpPr>
          <p:nvPr/>
        </p:nvSpPr>
        <p:spPr bwMode="auto">
          <a:xfrm>
            <a:off x="1115616" y="5658122"/>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楷体" panose="02010609060101010101" pitchFamily="49" charset="-122"/>
                <a:ea typeface="宋体" panose="02010600030101010101" pitchFamily="2" charset="-122"/>
              </a:rPr>
              <a:t>卤代芳烃</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5130" name="Text Box 16">
            <a:extLst>
              <a:ext uri="{FF2B5EF4-FFF2-40B4-BE49-F238E27FC236}">
                <a16:creationId xmlns:a16="http://schemas.microsoft.com/office/drawing/2014/main" id="{C8198384-C04B-408A-892F-08E6BF99D9FD}"/>
              </a:ext>
            </a:extLst>
          </p:cNvPr>
          <p:cNvSpPr txBox="1">
            <a:spLocks noChangeArrowheads="1"/>
          </p:cNvSpPr>
          <p:nvPr/>
        </p:nvSpPr>
        <p:spPr bwMode="auto">
          <a:xfrm>
            <a:off x="2247900" y="11113"/>
            <a:ext cx="3895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3200" b="1">
                <a:latin typeface="楷体" panose="02010609060101010101" pitchFamily="49" charset="-122"/>
                <a:ea typeface="宋体" panose="02010600030101010101" pitchFamily="2" charset="-122"/>
              </a:rPr>
              <a:t>第一节    卤代烷烃</a:t>
            </a:r>
          </a:p>
        </p:txBody>
      </p:sp>
      <p:graphicFrame>
        <p:nvGraphicFramePr>
          <p:cNvPr id="5131" name="Object 17">
            <a:extLst>
              <a:ext uri="{FF2B5EF4-FFF2-40B4-BE49-F238E27FC236}">
                <a16:creationId xmlns:a16="http://schemas.microsoft.com/office/drawing/2014/main" id="{3889F3B3-6C59-4687-B52E-4D37F116B6FB}"/>
              </a:ext>
            </a:extLst>
          </p:cNvPr>
          <p:cNvGraphicFramePr>
            <a:graphicFrameLocks noChangeAspect="1"/>
          </p:cNvGraphicFramePr>
          <p:nvPr>
            <p:extLst>
              <p:ext uri="{D42A27DB-BD31-4B8C-83A1-F6EECF244321}">
                <p14:modId xmlns:p14="http://schemas.microsoft.com/office/powerpoint/2010/main" val="1877702913"/>
              </p:ext>
            </p:extLst>
          </p:nvPr>
        </p:nvGraphicFramePr>
        <p:xfrm>
          <a:off x="3276204" y="5323160"/>
          <a:ext cx="1439862" cy="1346200"/>
        </p:xfrm>
        <a:graphic>
          <a:graphicData uri="http://schemas.openxmlformats.org/presentationml/2006/ole">
            <mc:AlternateContent xmlns:mc="http://schemas.openxmlformats.org/markup-compatibility/2006">
              <mc:Choice xmlns:v="urn:schemas-microsoft-com:vml" Requires="v">
                <p:oleObj spid="_x0000_s5181" name="CS ChemDraw Drawing" r:id="rId3" imgW="1020646" imgH="953675" progId="ChemDraw.Document.6.0">
                  <p:embed/>
                </p:oleObj>
              </mc:Choice>
              <mc:Fallback>
                <p:oleObj name="CS ChemDraw Drawing" r:id="rId3" imgW="1020646" imgH="953675"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204" y="5323160"/>
                        <a:ext cx="1439862"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644A5A33-C5E3-4651-8DF1-9A4E5E210005}"/>
              </a:ext>
            </a:extLst>
          </p:cNvPr>
          <p:cNvSpPr>
            <a:spLocks noGrp="1"/>
          </p:cNvSpPr>
          <p:nvPr>
            <p:ph type="dt" sz="half" idx="10"/>
          </p:nvPr>
        </p:nvSpPr>
        <p:spPr/>
        <p:txBody>
          <a:bodyPr/>
          <a:lstStyle/>
          <a:p>
            <a:fld id="{2B32273A-F3E9-45BB-BD1E-1A812AFC7F1D}" type="datetime11">
              <a:rPr lang="zh-CN" altLang="en-US" smtClean="0"/>
              <a:t>11:00:14</a:t>
            </a:fld>
            <a:endParaRPr lang="en-US" altLang="zh-CN"/>
          </a:p>
        </p:txBody>
      </p:sp>
      <p:sp>
        <p:nvSpPr>
          <p:cNvPr id="3" name="灯片编号占位符 2">
            <a:extLst>
              <a:ext uri="{FF2B5EF4-FFF2-40B4-BE49-F238E27FC236}">
                <a16:creationId xmlns:a16="http://schemas.microsoft.com/office/drawing/2014/main" id="{79D358A3-7294-436C-A605-F7FD3FCB3516}"/>
              </a:ext>
            </a:extLst>
          </p:cNvPr>
          <p:cNvSpPr>
            <a:spLocks noGrp="1"/>
          </p:cNvSpPr>
          <p:nvPr>
            <p:ph type="sldNum" sz="quarter" idx="12"/>
          </p:nvPr>
        </p:nvSpPr>
        <p:spPr/>
        <p:txBody>
          <a:bodyPr/>
          <a:lstStyle/>
          <a:p>
            <a:fld id="{D7769F10-7BD6-4BFF-95E1-168F116D81DD}" type="slidenum">
              <a:rPr lang="en-US" altLang="zh-CN" smtClean="0"/>
              <a:pPr/>
              <a:t>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146"/>
                                        </p:tgtEl>
                                        <p:attrNameLst>
                                          <p:attrName>style.visibility</p:attrName>
                                        </p:attrNameLst>
                                      </p:cBhvr>
                                      <p:to>
                                        <p:strVal val="visible"/>
                                      </p:to>
                                    </p:set>
                                    <p:animEffect transition="in" filter="dissolve">
                                      <p:cBhvr>
                                        <p:cTn id="7" dur="75"/>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additive="base">
                                        <p:cTn id="12" dur="500" fill="hold"/>
                                        <p:tgtEl>
                                          <p:spTgt spid="6147"/>
                                        </p:tgtEl>
                                        <p:attrNameLst>
                                          <p:attrName>ppt_x</p:attrName>
                                        </p:attrNameLst>
                                      </p:cBhvr>
                                      <p:tavLst>
                                        <p:tav tm="0">
                                          <p:val>
                                            <p:strVal val="0-#ppt_w/2"/>
                                          </p:val>
                                        </p:tav>
                                        <p:tav tm="100000">
                                          <p:val>
                                            <p:strVal val="#ppt_x"/>
                                          </p:val>
                                        </p:tav>
                                      </p:tavLst>
                                    </p:anim>
                                    <p:anim calcmode="lin" valueType="num">
                                      <p:cBhvr additive="base">
                                        <p:cTn id="13"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14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6153"/>
                                        </p:tgtEl>
                                        <p:attrNameLst>
                                          <p:attrName>style.visibility</p:attrName>
                                        </p:attrNameLst>
                                      </p:cBhvr>
                                      <p:to>
                                        <p:strVal val="visible"/>
                                      </p:to>
                                    </p:set>
                                    <p:anim calcmode="lin" valueType="num">
                                      <p:cBhvr additive="base">
                                        <p:cTn id="22" dur="500" fill="hold"/>
                                        <p:tgtEl>
                                          <p:spTgt spid="6153"/>
                                        </p:tgtEl>
                                        <p:attrNameLst>
                                          <p:attrName>ppt_x</p:attrName>
                                        </p:attrNameLst>
                                      </p:cBhvr>
                                      <p:tavLst>
                                        <p:tav tm="0">
                                          <p:val>
                                            <p:strVal val="0-#ppt_w/2"/>
                                          </p:val>
                                        </p:tav>
                                        <p:tav tm="100000">
                                          <p:val>
                                            <p:strVal val="#ppt_x"/>
                                          </p:val>
                                        </p:tav>
                                      </p:tavLst>
                                    </p:anim>
                                    <p:anim calcmode="lin" valueType="num">
                                      <p:cBhvr additive="base">
                                        <p:cTn id="23"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additive="base">
                                        <p:cTn id="28" dur="500" fill="hold"/>
                                        <p:tgtEl>
                                          <p:spTgt spid="6155"/>
                                        </p:tgtEl>
                                        <p:attrNameLst>
                                          <p:attrName>ppt_x</p:attrName>
                                        </p:attrNameLst>
                                      </p:cBhvr>
                                      <p:tavLst>
                                        <p:tav tm="0">
                                          <p:val>
                                            <p:strVal val="0-#ppt_w/2"/>
                                          </p:val>
                                        </p:tav>
                                        <p:tav tm="100000">
                                          <p:val>
                                            <p:strVal val="#ppt_x"/>
                                          </p:val>
                                        </p:tav>
                                      </p:tavLst>
                                    </p:anim>
                                    <p:anim calcmode="lin" valueType="num">
                                      <p:cBhvr additive="base">
                                        <p:cTn id="29"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15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151"/>
                                        </p:tgtEl>
                                        <p:attrNameLst>
                                          <p:attrName>style.visibility</p:attrName>
                                        </p:attrNameLst>
                                      </p:cBhvr>
                                      <p:to>
                                        <p:strVal val="visible"/>
                                      </p:to>
                                    </p:set>
                                    <p:anim calcmode="lin" valueType="num">
                                      <p:cBhvr additive="base">
                                        <p:cTn id="38" dur="500" fill="hold"/>
                                        <p:tgtEl>
                                          <p:spTgt spid="6151"/>
                                        </p:tgtEl>
                                        <p:attrNameLst>
                                          <p:attrName>ppt_x</p:attrName>
                                        </p:attrNameLst>
                                      </p:cBhvr>
                                      <p:tavLst>
                                        <p:tav tm="0">
                                          <p:val>
                                            <p:strVal val="0-#ppt_w/2"/>
                                          </p:val>
                                        </p:tav>
                                        <p:tav tm="100000">
                                          <p:val>
                                            <p:strVal val="#ppt_x"/>
                                          </p:val>
                                        </p:tav>
                                      </p:tavLst>
                                    </p:anim>
                                    <p:anim calcmode="lin" valueType="num">
                                      <p:cBhvr additive="base">
                                        <p:cTn id="39"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156"/>
                                        </p:tgtEl>
                                        <p:attrNameLst>
                                          <p:attrName>style.visibility</p:attrName>
                                        </p:attrNameLst>
                                      </p:cBhvr>
                                      <p:to>
                                        <p:strVal val="visible"/>
                                      </p:to>
                                    </p:set>
                                    <p:anim calcmode="lin" valueType="num">
                                      <p:cBhvr additive="base">
                                        <p:cTn id="44" dur="500" fill="hold"/>
                                        <p:tgtEl>
                                          <p:spTgt spid="6156"/>
                                        </p:tgtEl>
                                        <p:attrNameLst>
                                          <p:attrName>ppt_x</p:attrName>
                                        </p:attrNameLst>
                                      </p:cBhvr>
                                      <p:tavLst>
                                        <p:tav tm="0">
                                          <p:val>
                                            <p:strVal val="0-#ppt_w/2"/>
                                          </p:val>
                                        </p:tav>
                                        <p:tav tm="100000">
                                          <p:val>
                                            <p:strVal val="#ppt_x"/>
                                          </p:val>
                                        </p:tav>
                                      </p:tavLst>
                                    </p:anim>
                                    <p:anim calcmode="lin" valueType="num">
                                      <p:cBhvr additive="base">
                                        <p:cTn id="45" dur="500" fill="hold"/>
                                        <p:tgtEl>
                                          <p:spTgt spid="6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9" grpId="0" autoUpdateAnimBg="0"/>
      <p:bldP spid="6150" grpId="0" autoUpdateAnimBg="0"/>
      <p:bldP spid="6151" grpId="0" animBg="1"/>
      <p:bldP spid="6153" grpId="0" autoUpdateAnimBg="0"/>
      <p:bldP spid="6155" grpId="0" autoUpdateAnimBg="0"/>
      <p:bldP spid="615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9" name="Object 5">
            <a:extLst>
              <a:ext uri="{FF2B5EF4-FFF2-40B4-BE49-F238E27FC236}">
                <a16:creationId xmlns:a16="http://schemas.microsoft.com/office/drawing/2014/main" id="{99F205D2-9C38-478A-83CC-3448E989DFD9}"/>
              </a:ext>
            </a:extLst>
          </p:cNvPr>
          <p:cNvGraphicFramePr>
            <a:graphicFrameLocks noChangeAspect="1"/>
          </p:cNvGraphicFramePr>
          <p:nvPr/>
        </p:nvGraphicFramePr>
        <p:xfrm>
          <a:off x="1219200" y="2971800"/>
          <a:ext cx="6781800" cy="2862263"/>
        </p:xfrm>
        <a:graphic>
          <a:graphicData uri="http://schemas.openxmlformats.org/presentationml/2006/ole">
            <mc:AlternateContent xmlns:mc="http://schemas.openxmlformats.org/markup-compatibility/2006">
              <mc:Choice xmlns:v="urn:schemas-microsoft-com:vml" Requires="v">
                <p:oleObj spid="_x0000_s97314" name="CS ChemDraw Drawing" r:id="rId3" imgW="6018276" imgH="2542032" progId="ChemDraw.Document.6.0">
                  <p:embed/>
                </p:oleObj>
              </mc:Choice>
              <mc:Fallback>
                <p:oleObj name="CS ChemDraw Drawing" r:id="rId3" imgW="6018276" imgH="2542032" progId="ChemDraw.Document.6.0">
                  <p:embed/>
                  <p:pic>
                    <p:nvPicPr>
                      <p:cNvPr id="144389" name="Object 5">
                        <a:extLst>
                          <a:ext uri="{FF2B5EF4-FFF2-40B4-BE49-F238E27FC236}">
                            <a16:creationId xmlns:a16="http://schemas.microsoft.com/office/drawing/2014/main" id="{99F205D2-9C38-478A-83CC-3448E989D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71800"/>
                        <a:ext cx="67818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90" name="Text Box 6">
            <a:extLst>
              <a:ext uri="{FF2B5EF4-FFF2-40B4-BE49-F238E27FC236}">
                <a16:creationId xmlns:a16="http://schemas.microsoft.com/office/drawing/2014/main" id="{22A31839-AA68-42F3-A2F0-4495FB75B579}"/>
              </a:ext>
            </a:extLst>
          </p:cNvPr>
          <p:cNvSpPr txBox="1">
            <a:spLocks noChangeArrowheads="1"/>
          </p:cNvSpPr>
          <p:nvPr/>
        </p:nvSpPr>
        <p:spPr bwMode="auto">
          <a:xfrm>
            <a:off x="3048000" y="47244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错在哪儿？</a:t>
            </a:r>
          </a:p>
        </p:txBody>
      </p:sp>
      <p:sp>
        <p:nvSpPr>
          <p:cNvPr id="2" name="日期占位符 1">
            <a:extLst>
              <a:ext uri="{FF2B5EF4-FFF2-40B4-BE49-F238E27FC236}">
                <a16:creationId xmlns:a16="http://schemas.microsoft.com/office/drawing/2014/main" id="{E50ECA4A-B9CE-4536-AA69-7137C138C89B}"/>
              </a:ext>
            </a:extLst>
          </p:cNvPr>
          <p:cNvSpPr>
            <a:spLocks noGrp="1"/>
          </p:cNvSpPr>
          <p:nvPr>
            <p:ph type="dt" sz="quarter" idx="10"/>
          </p:nvPr>
        </p:nvSpPr>
        <p:spPr/>
        <p:txBody>
          <a:bodyPr/>
          <a:lstStyle/>
          <a:p>
            <a:pPr>
              <a:defRPr/>
            </a:pPr>
            <a:fld id="{12DFDC93-A29E-45EC-A1F1-21C5636C3D0A}" type="datetime11">
              <a:rPr lang="zh-CN" altLang="en-US"/>
              <a:pPr>
                <a:defRPr/>
              </a:pPr>
              <a:t>11:00:15</a:t>
            </a:fld>
            <a:endParaRPr lang="en-US" altLang="zh-CN"/>
          </a:p>
        </p:txBody>
      </p:sp>
      <p:sp>
        <p:nvSpPr>
          <p:cNvPr id="4" name="灯片编号占位符 3">
            <a:extLst>
              <a:ext uri="{FF2B5EF4-FFF2-40B4-BE49-F238E27FC236}">
                <a16:creationId xmlns:a16="http://schemas.microsoft.com/office/drawing/2014/main" id="{67F21BC4-995D-4B3A-8287-EC34808A7A71}"/>
              </a:ext>
            </a:extLst>
          </p:cNvPr>
          <p:cNvSpPr>
            <a:spLocks noGrp="1"/>
          </p:cNvSpPr>
          <p:nvPr>
            <p:ph type="sldNum" sz="quarter" idx="12"/>
          </p:nvPr>
        </p:nvSpPr>
        <p:spPr/>
        <p:txBody>
          <a:bodyPr/>
          <a:lstStyle/>
          <a:p>
            <a:pPr>
              <a:defRPr/>
            </a:pPr>
            <a:fld id="{3370900E-4387-4397-B509-8B01E5ACF619}" type="slidenum">
              <a:rPr lang="en-US" altLang="zh-CN" smtClean="0"/>
              <a:pPr>
                <a:defRPr/>
              </a:pPr>
              <a:t>30</a:t>
            </a:fld>
            <a:endParaRPr lang="en-US" altLang="zh-CN"/>
          </a:p>
        </p:txBody>
      </p:sp>
      <p:sp>
        <p:nvSpPr>
          <p:cNvPr id="7" name="Rectangle 4">
            <a:extLst>
              <a:ext uri="{FF2B5EF4-FFF2-40B4-BE49-F238E27FC236}">
                <a16:creationId xmlns:a16="http://schemas.microsoft.com/office/drawing/2014/main" id="{2C106583-7A94-4410-A20E-A8C47AE3EC4C}"/>
              </a:ext>
            </a:extLst>
          </p:cNvPr>
          <p:cNvSpPr>
            <a:spLocks noChangeArrowheads="1"/>
          </p:cNvSpPr>
          <p:nvPr/>
        </p:nvSpPr>
        <p:spPr bwMode="auto">
          <a:xfrm>
            <a:off x="179388" y="549275"/>
            <a:ext cx="88201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pP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格氏试剂</a:t>
            </a:r>
            <a:r>
              <a:rPr kumimoji="1" lang="zh-CN" altLang="en-US" sz="2400" b="1">
                <a:solidFill>
                  <a:srgbClr val="FF0000"/>
                </a:solidFill>
                <a:latin typeface="Times New Roman" panose="02020603050405020304" pitchFamily="18" charset="0"/>
              </a:rPr>
              <a:t>遇水就分解</a:t>
            </a:r>
            <a:r>
              <a:rPr kumimoji="1" lang="zh-CN" altLang="en-US" sz="2400" b="1">
                <a:latin typeface="Times New Roman" panose="02020603050405020304" pitchFamily="18" charset="0"/>
              </a:rPr>
              <a:t>，所以在制备和使用格氏试剂时都必须用无水溶剂和干燥的容器。操作要采取隔绝空气中湿气的措施。</a:t>
            </a:r>
            <a:endParaRPr kumimoji="1" lang="zh-CN" altLang="en-US" sz="2400" b="1">
              <a:latin typeface="宋体" panose="02010600030101010101" pitchFamily="2" charset="-122"/>
            </a:endParaRPr>
          </a:p>
        </p:txBody>
      </p:sp>
      <p:sp>
        <p:nvSpPr>
          <p:cNvPr id="8" name="Rectangle 11">
            <a:extLst>
              <a:ext uri="{FF2B5EF4-FFF2-40B4-BE49-F238E27FC236}">
                <a16:creationId xmlns:a16="http://schemas.microsoft.com/office/drawing/2014/main" id="{C28271B9-2B47-4ADC-8451-5A528FED0D2F}"/>
              </a:ext>
            </a:extLst>
          </p:cNvPr>
          <p:cNvSpPr>
            <a:spLocks noChangeArrowheads="1"/>
          </p:cNvSpPr>
          <p:nvPr/>
        </p:nvSpPr>
        <p:spPr bwMode="auto">
          <a:xfrm>
            <a:off x="250825" y="1844675"/>
            <a:ext cx="875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b="1">
                <a:latin typeface="Arial" panose="020B0604020202020204" pitchFamily="34" charset="0"/>
              </a:rPr>
              <a:t>2. </a:t>
            </a:r>
            <a:r>
              <a:rPr kumimoji="1" lang="zh-CN" altLang="en-US" sz="2400" b="1">
                <a:latin typeface="Arial" panose="020B0604020202020204" pitchFamily="34" charset="0"/>
              </a:rPr>
              <a:t>在利用</a:t>
            </a:r>
            <a:r>
              <a:rPr kumimoji="1" lang="en-US" altLang="zh-CN" sz="2400" b="1">
                <a:latin typeface="Arial" panose="020B0604020202020204" pitchFamily="34" charset="0"/>
              </a:rPr>
              <a:t>RMgX</a:t>
            </a:r>
            <a:r>
              <a:rPr kumimoji="1" lang="zh-CN" altLang="en-US" sz="2400" b="1">
                <a:latin typeface="Arial" panose="020B0604020202020204" pitchFamily="34" charset="0"/>
              </a:rPr>
              <a:t>进行合成过程中还必须注意含活泼氢的化合物。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slide(fromBottom)">
                                      <p:cBhvr>
                                        <p:cTn id="13" dur="500"/>
                                        <p:tgtEl>
                                          <p:spTgt spid="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C138855A-EE55-462E-854D-1886B93E1B7D}"/>
              </a:ext>
            </a:extLst>
          </p:cNvPr>
          <p:cNvSpPr>
            <a:spLocks noChangeArrowheads="1"/>
          </p:cNvSpPr>
          <p:nvPr/>
        </p:nvSpPr>
        <p:spPr bwMode="auto">
          <a:xfrm>
            <a:off x="533400" y="620688"/>
            <a:ext cx="548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000" b="1">
                <a:solidFill>
                  <a:srgbClr val="663300"/>
                </a:solidFill>
                <a:latin typeface="Arial" panose="020B0604020202020204" pitchFamily="34" charset="0"/>
                <a:ea typeface="宋体" panose="02010600030101010101" pitchFamily="2" charset="-122"/>
              </a:rPr>
              <a:t>格氏试剂性质之三：与</a:t>
            </a:r>
            <a:r>
              <a:rPr lang="en-US" altLang="zh-CN" sz="2000" b="1">
                <a:solidFill>
                  <a:srgbClr val="663300"/>
                </a:solidFill>
                <a:latin typeface="Arial" panose="020B0604020202020204" pitchFamily="34" charset="0"/>
                <a:ea typeface="宋体" panose="02010600030101010101" pitchFamily="2" charset="-122"/>
              </a:rPr>
              <a:t>O</a:t>
            </a:r>
            <a:r>
              <a:rPr lang="en-US" altLang="zh-CN" sz="2000" b="1" baseline="-25000">
                <a:solidFill>
                  <a:srgbClr val="663300"/>
                </a:solidFill>
                <a:latin typeface="Arial" panose="020B0604020202020204" pitchFamily="34" charset="0"/>
                <a:ea typeface="宋体" panose="02010600030101010101" pitchFamily="2" charset="-122"/>
              </a:rPr>
              <a:t>2</a:t>
            </a:r>
            <a:r>
              <a:rPr lang="zh-CN" altLang="en-US" sz="2000" b="1">
                <a:solidFill>
                  <a:srgbClr val="663300"/>
                </a:solidFill>
                <a:latin typeface="Arial" panose="020B0604020202020204" pitchFamily="34" charset="0"/>
                <a:ea typeface="宋体" panose="02010600030101010101" pitchFamily="2" charset="-122"/>
              </a:rPr>
              <a:t>、</a:t>
            </a:r>
            <a:r>
              <a:rPr lang="en-US" altLang="zh-CN" sz="2000" b="1">
                <a:solidFill>
                  <a:srgbClr val="663300"/>
                </a:solidFill>
                <a:latin typeface="Arial" panose="020B0604020202020204" pitchFamily="34" charset="0"/>
                <a:ea typeface="宋体" panose="02010600030101010101" pitchFamily="2" charset="-122"/>
              </a:rPr>
              <a:t>CO</a:t>
            </a:r>
            <a:r>
              <a:rPr lang="en-US" altLang="zh-CN" sz="2000" b="1" baseline="-25000">
                <a:solidFill>
                  <a:srgbClr val="663300"/>
                </a:solidFill>
                <a:latin typeface="Arial" panose="020B0604020202020204" pitchFamily="34" charset="0"/>
                <a:ea typeface="宋体" panose="02010600030101010101" pitchFamily="2" charset="-122"/>
              </a:rPr>
              <a:t>2</a:t>
            </a:r>
            <a:r>
              <a:rPr lang="zh-CN" altLang="en-US" sz="2000" b="1">
                <a:solidFill>
                  <a:srgbClr val="663300"/>
                </a:solidFill>
                <a:latin typeface="Arial" panose="020B0604020202020204" pitchFamily="34" charset="0"/>
                <a:ea typeface="宋体" panose="02010600030101010101" pitchFamily="2" charset="-122"/>
              </a:rPr>
              <a:t>反应</a:t>
            </a:r>
          </a:p>
        </p:txBody>
      </p:sp>
      <p:graphicFrame>
        <p:nvGraphicFramePr>
          <p:cNvPr id="28675" name="Object 5">
            <a:extLst>
              <a:ext uri="{FF2B5EF4-FFF2-40B4-BE49-F238E27FC236}">
                <a16:creationId xmlns:a16="http://schemas.microsoft.com/office/drawing/2014/main" id="{26FF694D-BFD8-475E-9E49-91EA3D7738F5}"/>
              </a:ext>
            </a:extLst>
          </p:cNvPr>
          <p:cNvGraphicFramePr>
            <a:graphicFrameLocks noChangeAspect="1"/>
          </p:cNvGraphicFramePr>
          <p:nvPr>
            <p:extLst>
              <p:ext uri="{D42A27DB-BD31-4B8C-83A1-F6EECF244321}">
                <p14:modId xmlns:p14="http://schemas.microsoft.com/office/powerpoint/2010/main" val="1453538811"/>
              </p:ext>
            </p:extLst>
          </p:nvPr>
        </p:nvGraphicFramePr>
        <p:xfrm>
          <a:off x="1066800" y="1216001"/>
          <a:ext cx="6186488" cy="1362075"/>
        </p:xfrm>
        <a:graphic>
          <a:graphicData uri="http://schemas.openxmlformats.org/presentationml/2006/ole">
            <mc:AlternateContent xmlns:mc="http://schemas.openxmlformats.org/markup-compatibility/2006">
              <mc:Choice xmlns:v="urn:schemas-microsoft-com:vml" Requires="v">
                <p:oleObj spid="_x0000_s28733" name="CS ChemDraw Drawing" r:id="rId3" imgW="5285232" imgH="1164336" progId="ChemDraw.Document.6.0">
                  <p:embed/>
                </p:oleObj>
              </mc:Choice>
              <mc:Fallback>
                <p:oleObj name="CS ChemDraw Drawing" r:id="rId3" imgW="5285232" imgH="1164336"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16001"/>
                        <a:ext cx="61864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4" name="Text Box 6">
            <a:extLst>
              <a:ext uri="{FF2B5EF4-FFF2-40B4-BE49-F238E27FC236}">
                <a16:creationId xmlns:a16="http://schemas.microsoft.com/office/drawing/2014/main" id="{C1B73EFB-6FBD-4EC2-B394-A27BF3F85412}"/>
              </a:ext>
            </a:extLst>
          </p:cNvPr>
          <p:cNvSpPr txBox="1">
            <a:spLocks noChangeArrowheads="1"/>
          </p:cNvSpPr>
          <p:nvPr/>
        </p:nvSpPr>
        <p:spPr bwMode="auto">
          <a:xfrm>
            <a:off x="990600" y="3659436"/>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ea typeface="宋体" panose="02010600030101010101" pitchFamily="2" charset="-122"/>
              </a:rPr>
              <a:t>好处：与</a:t>
            </a:r>
            <a:r>
              <a:rPr lang="en-US" altLang="zh-CN" sz="2000" b="1">
                <a:solidFill>
                  <a:srgbClr val="660033"/>
                </a:solidFill>
                <a:latin typeface="Arial" panose="020B0604020202020204" pitchFamily="34" charset="0"/>
                <a:ea typeface="宋体" panose="02010600030101010101" pitchFamily="2" charset="-122"/>
              </a:rPr>
              <a:t>CO</a:t>
            </a:r>
            <a:r>
              <a:rPr lang="en-US" altLang="zh-CN" sz="2000" b="1" baseline="-25000">
                <a:solidFill>
                  <a:srgbClr val="660033"/>
                </a:solidFill>
                <a:latin typeface="Arial" panose="020B0604020202020204" pitchFamily="34" charset="0"/>
                <a:ea typeface="宋体" panose="02010600030101010101" pitchFamily="2" charset="-122"/>
              </a:rPr>
              <a:t>2</a:t>
            </a:r>
            <a:r>
              <a:rPr lang="zh-CN" altLang="en-US" sz="2000" b="1">
                <a:solidFill>
                  <a:srgbClr val="660033"/>
                </a:solidFill>
                <a:latin typeface="Arial" panose="020B0604020202020204" pitchFamily="34" charset="0"/>
                <a:ea typeface="宋体" panose="02010600030101010101" pitchFamily="2" charset="-122"/>
              </a:rPr>
              <a:t>反应，合成多一个碳的羧酸</a:t>
            </a:r>
          </a:p>
        </p:txBody>
      </p:sp>
      <p:sp>
        <p:nvSpPr>
          <p:cNvPr id="145415" name="Text Box 7">
            <a:extLst>
              <a:ext uri="{FF2B5EF4-FFF2-40B4-BE49-F238E27FC236}">
                <a16:creationId xmlns:a16="http://schemas.microsoft.com/office/drawing/2014/main" id="{E2E320F1-EE6B-42BC-96CA-7EF2C1070942}"/>
              </a:ext>
            </a:extLst>
          </p:cNvPr>
          <p:cNvSpPr txBox="1">
            <a:spLocks noChangeArrowheads="1"/>
          </p:cNvSpPr>
          <p:nvPr/>
        </p:nvSpPr>
        <p:spPr bwMode="auto">
          <a:xfrm>
            <a:off x="990600" y="410076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ea typeface="宋体" panose="02010600030101010101" pitchFamily="2" charset="-122"/>
              </a:rPr>
              <a:t>坏处：制备及保存时应防</a:t>
            </a:r>
            <a:r>
              <a:rPr lang="en-US" altLang="zh-CN" sz="2000" b="1">
                <a:solidFill>
                  <a:srgbClr val="660033"/>
                </a:solidFill>
                <a:latin typeface="Arial" panose="020B0604020202020204" pitchFamily="34" charset="0"/>
                <a:ea typeface="宋体" panose="02010600030101010101" pitchFamily="2" charset="-122"/>
              </a:rPr>
              <a:t>O</a:t>
            </a:r>
            <a:r>
              <a:rPr lang="en-US" altLang="zh-CN" sz="2000" b="1" baseline="-25000">
                <a:solidFill>
                  <a:srgbClr val="660033"/>
                </a:solidFill>
                <a:latin typeface="Arial" panose="020B0604020202020204" pitchFamily="34" charset="0"/>
                <a:ea typeface="宋体" panose="02010600030101010101" pitchFamily="2" charset="-122"/>
              </a:rPr>
              <a:t>2</a:t>
            </a:r>
            <a:r>
              <a:rPr lang="zh-CN" altLang="en-US" sz="2000" b="1">
                <a:solidFill>
                  <a:srgbClr val="660033"/>
                </a:solidFill>
                <a:latin typeface="Arial" panose="020B0604020202020204" pitchFamily="34" charset="0"/>
                <a:ea typeface="宋体" panose="02010600030101010101" pitchFamily="2" charset="-122"/>
              </a:rPr>
              <a:t>与</a:t>
            </a:r>
            <a:r>
              <a:rPr lang="en-US" altLang="zh-CN" sz="2000" b="1">
                <a:solidFill>
                  <a:srgbClr val="660033"/>
                </a:solidFill>
                <a:latin typeface="Arial" panose="020B0604020202020204" pitchFamily="34" charset="0"/>
                <a:ea typeface="宋体" panose="02010600030101010101" pitchFamily="2" charset="-122"/>
              </a:rPr>
              <a:t>CO</a:t>
            </a:r>
            <a:r>
              <a:rPr lang="en-US" altLang="zh-CN" sz="2000" b="1" baseline="-25000">
                <a:solidFill>
                  <a:srgbClr val="660033"/>
                </a:solidFill>
                <a:latin typeface="Arial" panose="020B0604020202020204" pitchFamily="34" charset="0"/>
                <a:ea typeface="宋体" panose="02010600030101010101" pitchFamily="2" charset="-122"/>
              </a:rPr>
              <a:t>2</a:t>
            </a:r>
            <a:endParaRPr lang="zh-CN" altLang="en-US" sz="2000" b="1">
              <a:solidFill>
                <a:srgbClr val="660033"/>
              </a:solidFill>
              <a:latin typeface="Arial" panose="020B0604020202020204" pitchFamily="34" charset="0"/>
              <a:ea typeface="宋体" panose="02010600030101010101" pitchFamily="2" charset="-122"/>
            </a:endParaRPr>
          </a:p>
        </p:txBody>
      </p:sp>
      <p:sp>
        <p:nvSpPr>
          <p:cNvPr id="145416" name="Text Box 8">
            <a:extLst>
              <a:ext uri="{FF2B5EF4-FFF2-40B4-BE49-F238E27FC236}">
                <a16:creationId xmlns:a16="http://schemas.microsoft.com/office/drawing/2014/main" id="{FC5C85F5-39A5-46C0-82A6-436A12A40A39}"/>
              </a:ext>
            </a:extLst>
          </p:cNvPr>
          <p:cNvSpPr txBox="1">
            <a:spLocks noChangeArrowheads="1"/>
          </p:cNvSpPr>
          <p:nvPr/>
        </p:nvSpPr>
        <p:spPr bwMode="auto">
          <a:xfrm>
            <a:off x="1828800" y="4776366"/>
            <a:ext cx="54102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1800" b="1" dirty="0">
                <a:solidFill>
                  <a:schemeClr val="tx2"/>
                </a:solidFill>
                <a:latin typeface="Arial" panose="020B0604020202020204" pitchFamily="34" charset="0"/>
                <a:ea typeface="宋体" panose="02010600030101010101" pitchFamily="2" charset="-122"/>
              </a:rPr>
              <a:t>解决办法：</a:t>
            </a:r>
          </a:p>
          <a:p>
            <a:pPr eaLnBrk="1" hangingPunct="1">
              <a:lnSpc>
                <a:spcPct val="100000"/>
              </a:lnSpc>
              <a:spcBef>
                <a:spcPct val="50000"/>
              </a:spcBef>
              <a:buFont typeface="Wingdings" panose="05000000000000000000" pitchFamily="2" charset="2"/>
              <a:buChar char="n"/>
            </a:pPr>
            <a:r>
              <a:rPr lang="en-US" altLang="zh-CN" sz="1800" b="1" dirty="0">
                <a:solidFill>
                  <a:schemeClr val="tx2"/>
                </a:solidFill>
                <a:latin typeface="Arial" panose="020B0604020202020204" pitchFamily="34" charset="0"/>
                <a:ea typeface="宋体" panose="02010600030101010101" pitchFamily="2" charset="-122"/>
              </a:rPr>
              <a:t>  </a:t>
            </a:r>
            <a:r>
              <a:rPr lang="zh-CN" altLang="en-US" sz="1800" b="1" dirty="0">
                <a:solidFill>
                  <a:schemeClr val="tx2"/>
                </a:solidFill>
                <a:latin typeface="Arial" panose="020B0604020202020204" pitchFamily="34" charset="0"/>
                <a:ea typeface="宋体" panose="02010600030101010101" pitchFamily="2" charset="-122"/>
              </a:rPr>
              <a:t>通常现制现用</a:t>
            </a:r>
          </a:p>
          <a:p>
            <a:pPr eaLnBrk="1" hangingPunct="1">
              <a:lnSpc>
                <a:spcPct val="100000"/>
              </a:lnSpc>
              <a:spcBef>
                <a:spcPct val="50000"/>
              </a:spcBef>
              <a:buFont typeface="Wingdings" panose="05000000000000000000" pitchFamily="2" charset="2"/>
              <a:buChar char="n"/>
            </a:pPr>
            <a:r>
              <a:rPr lang="zh-CN" altLang="en-US" sz="1800" b="1" dirty="0">
                <a:solidFill>
                  <a:schemeClr val="tx2"/>
                </a:solidFill>
                <a:latin typeface="Arial" panose="020B0604020202020204" pitchFamily="34" charset="0"/>
                <a:ea typeface="宋体" panose="02010600030101010101" pitchFamily="2" charset="-122"/>
              </a:rPr>
              <a:t>  利用回流的乙醚气体保护</a:t>
            </a:r>
          </a:p>
          <a:p>
            <a:pPr eaLnBrk="1" hangingPunct="1">
              <a:lnSpc>
                <a:spcPct val="100000"/>
              </a:lnSpc>
              <a:spcBef>
                <a:spcPct val="50000"/>
              </a:spcBef>
              <a:buFont typeface="Wingdings" panose="05000000000000000000" pitchFamily="2" charset="2"/>
              <a:buChar char="n"/>
            </a:pPr>
            <a:r>
              <a:rPr lang="zh-CN" altLang="en-US" sz="1800" b="1" dirty="0">
                <a:solidFill>
                  <a:schemeClr val="tx2"/>
                </a:solidFill>
                <a:latin typeface="Arial" panose="020B0604020202020204" pitchFamily="34" charset="0"/>
                <a:ea typeface="宋体" panose="02010600030101010101" pitchFamily="2" charset="-122"/>
              </a:rPr>
              <a:t>  利用氮气或氩气等惰性气体保护</a:t>
            </a:r>
          </a:p>
        </p:txBody>
      </p:sp>
      <p:sp>
        <p:nvSpPr>
          <p:cNvPr id="28679" name="Text Box 4">
            <a:extLst>
              <a:ext uri="{FF2B5EF4-FFF2-40B4-BE49-F238E27FC236}">
                <a16:creationId xmlns:a16="http://schemas.microsoft.com/office/drawing/2014/main" id="{5AD30BB1-A03D-4923-84E5-FDBD1FF5BAF1}"/>
              </a:ext>
            </a:extLst>
          </p:cNvPr>
          <p:cNvSpPr txBox="1">
            <a:spLocks noChangeArrowheads="1"/>
          </p:cNvSpPr>
          <p:nvPr/>
        </p:nvSpPr>
        <p:spPr bwMode="auto">
          <a:xfrm>
            <a:off x="6656388" y="4349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8680" name="Text Box 4">
            <a:extLst>
              <a:ext uri="{FF2B5EF4-FFF2-40B4-BE49-F238E27FC236}">
                <a16:creationId xmlns:a16="http://schemas.microsoft.com/office/drawing/2014/main" id="{73FED949-F341-4979-B5FA-73ACF4CE7381}"/>
              </a:ext>
            </a:extLst>
          </p:cNvPr>
          <p:cNvSpPr txBox="1">
            <a:spLocks noChangeArrowheads="1"/>
          </p:cNvSpPr>
          <p:nvPr/>
        </p:nvSpPr>
        <p:spPr bwMode="auto">
          <a:xfrm>
            <a:off x="7308850" y="41592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8681" name="Text Box 4">
            <a:extLst>
              <a:ext uri="{FF2B5EF4-FFF2-40B4-BE49-F238E27FC236}">
                <a16:creationId xmlns:a16="http://schemas.microsoft.com/office/drawing/2014/main" id="{CFEC82ED-9C4E-40CF-95AE-969EF249EFE1}"/>
              </a:ext>
            </a:extLst>
          </p:cNvPr>
          <p:cNvSpPr txBox="1">
            <a:spLocks noChangeArrowheads="1"/>
          </p:cNvSpPr>
          <p:nvPr/>
        </p:nvSpPr>
        <p:spPr bwMode="auto">
          <a:xfrm>
            <a:off x="7918450" y="4349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日期占位符 1">
            <a:extLst>
              <a:ext uri="{FF2B5EF4-FFF2-40B4-BE49-F238E27FC236}">
                <a16:creationId xmlns:a16="http://schemas.microsoft.com/office/drawing/2014/main" id="{49AAD7B8-B7C1-4346-8E51-8051F9A5E6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A243B2A-4727-4393-8125-922B42304A20}"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4" name="灯片编号占位符 3">
            <a:extLst>
              <a:ext uri="{FF2B5EF4-FFF2-40B4-BE49-F238E27FC236}">
                <a16:creationId xmlns:a16="http://schemas.microsoft.com/office/drawing/2014/main" id="{9CDA575D-F7E1-44EC-B149-750D3CAB3718}"/>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0E20EA2-3C97-45C4-8FA6-48FAC2B740C7}" type="slidenum">
              <a:rPr lang="en-US" altLang="zh-CN">
                <a:solidFill>
                  <a:srgbClr val="898989"/>
                </a:solidFill>
                <a:ea typeface="宋体" panose="02010600030101010101" pitchFamily="2" charset="-122"/>
              </a:rPr>
              <a:pPr/>
              <a:t>31</a:t>
            </a:fld>
            <a:endParaRPr lang="en-US" altLang="zh-CN">
              <a:solidFill>
                <a:srgbClr val="898989"/>
              </a:solidFill>
              <a:ea typeface="宋体" panose="02010600030101010101" pitchFamily="2" charset="-122"/>
            </a:endParaRPr>
          </a:p>
        </p:txBody>
      </p:sp>
      <p:pic>
        <p:nvPicPr>
          <p:cNvPr id="28684" name="图片 5">
            <a:extLst>
              <a:ext uri="{FF2B5EF4-FFF2-40B4-BE49-F238E27FC236}">
                <a16:creationId xmlns:a16="http://schemas.microsoft.com/office/drawing/2014/main" id="{C8FCBD4C-2F3A-4786-B68E-3880D5E76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2586013"/>
            <a:ext cx="67849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P spid="145415" grpId="0"/>
      <p:bldP spid="1454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94518705-CB28-4DFB-A14C-DB9997B92009}"/>
              </a:ext>
            </a:extLst>
          </p:cNvPr>
          <p:cNvGraphicFramePr>
            <a:graphicFrameLocks/>
          </p:cNvGraphicFramePr>
          <p:nvPr/>
        </p:nvGraphicFramePr>
        <p:xfrm>
          <a:off x="762000" y="1066800"/>
          <a:ext cx="7772400" cy="5105400"/>
        </p:xfrm>
        <a:graphic>
          <a:graphicData uri="http://schemas.openxmlformats.org/presentationml/2006/ole">
            <mc:AlternateContent xmlns:mc="http://schemas.openxmlformats.org/markup-compatibility/2006">
              <mc:Choice xmlns:v="urn:schemas-microsoft-com:vml" Requires="v">
                <p:oleObj spid="_x0000_s98338" name="Image" r:id="rId3" imgW="9815873" imgH="5968254" progId="">
                  <p:embed/>
                </p:oleObj>
              </mc:Choice>
              <mc:Fallback>
                <p:oleObj name="Image" r:id="rId3" imgW="9815873" imgH="5968254" progId="">
                  <p:embed/>
                  <p:pic>
                    <p:nvPicPr>
                      <p:cNvPr id="32770" name="Object 2">
                        <a:extLst>
                          <a:ext uri="{FF2B5EF4-FFF2-40B4-BE49-F238E27FC236}">
                            <a16:creationId xmlns:a16="http://schemas.microsoft.com/office/drawing/2014/main" id="{94518705-CB28-4DFB-A14C-DB9997B9200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0EDB0636-8753-4AB2-9F42-26B2EE2EC03E}"/>
              </a:ext>
            </a:extLst>
          </p:cNvPr>
          <p:cNvSpPr>
            <a:spLocks noGrp="1"/>
          </p:cNvSpPr>
          <p:nvPr>
            <p:ph type="dt" sz="quarter" idx="10"/>
          </p:nvPr>
        </p:nvSpPr>
        <p:spPr/>
        <p:txBody>
          <a:bodyPr/>
          <a:lstStyle/>
          <a:p>
            <a:pPr>
              <a:defRPr/>
            </a:pPr>
            <a:fld id="{D9AB8F9F-80AD-41B1-877F-75B39068AFDE}" type="datetime11">
              <a:rPr lang="zh-CN" altLang="en-US"/>
              <a:pPr>
                <a:defRPr/>
              </a:pPr>
              <a:t>11:00:15</a:t>
            </a:fld>
            <a:endParaRPr lang="en-US" altLang="zh-CN"/>
          </a:p>
        </p:txBody>
      </p:sp>
      <p:sp>
        <p:nvSpPr>
          <p:cNvPr id="3" name="灯片编号占位符 2">
            <a:extLst>
              <a:ext uri="{FF2B5EF4-FFF2-40B4-BE49-F238E27FC236}">
                <a16:creationId xmlns:a16="http://schemas.microsoft.com/office/drawing/2014/main" id="{2EB6C552-0590-45A6-BBFC-A2DFA6DCEA56}"/>
              </a:ext>
            </a:extLst>
          </p:cNvPr>
          <p:cNvSpPr>
            <a:spLocks noGrp="1"/>
          </p:cNvSpPr>
          <p:nvPr>
            <p:ph type="sldNum" sz="quarter" idx="12"/>
          </p:nvPr>
        </p:nvSpPr>
        <p:spPr/>
        <p:txBody>
          <a:bodyPr/>
          <a:lstStyle/>
          <a:p>
            <a:pPr>
              <a:defRPr/>
            </a:pPr>
            <a:fld id="{EFD8B10E-CA41-4374-B433-D5D782FC5D29}"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A3C877B1-E755-48F1-9CB6-D2A99558D6D4}"/>
              </a:ext>
            </a:extLst>
          </p:cNvPr>
          <p:cNvSpPr>
            <a:spLocks noChangeArrowheads="1"/>
          </p:cNvSpPr>
          <p:nvPr/>
        </p:nvSpPr>
        <p:spPr bwMode="auto">
          <a:xfrm>
            <a:off x="395288" y="4762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 与金属钠的反应（</a:t>
            </a:r>
            <a:r>
              <a:rPr kumimoji="1" lang="en-US" altLang="zh-CN" sz="2400" b="1">
                <a:latin typeface="Times New Roman" panose="02020603050405020304" pitchFamily="18" charset="0"/>
                <a:ea typeface="宋体" panose="02010600030101010101" pitchFamily="2" charset="-122"/>
              </a:rPr>
              <a:t>Wurtz </a:t>
            </a:r>
            <a:r>
              <a:rPr kumimoji="1" lang="zh-CN" altLang="en-US" sz="2400" b="1">
                <a:latin typeface="Times New Roman" panose="02020603050405020304" pitchFamily="18" charset="0"/>
                <a:ea typeface="宋体" panose="02010600030101010101" pitchFamily="2" charset="-122"/>
              </a:rPr>
              <a:t>武兹反应）</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36870" name="Rectangle 6">
            <a:extLst>
              <a:ext uri="{FF2B5EF4-FFF2-40B4-BE49-F238E27FC236}">
                <a16:creationId xmlns:a16="http://schemas.microsoft.com/office/drawing/2014/main" id="{9025011B-B51F-45CF-A112-9408E7116BCF}"/>
              </a:ext>
            </a:extLst>
          </p:cNvPr>
          <p:cNvSpPr>
            <a:spLocks noChangeArrowheads="1"/>
          </p:cNvSpPr>
          <p:nvPr/>
        </p:nvSpPr>
        <p:spPr bwMode="auto">
          <a:xfrm>
            <a:off x="179388" y="2997200"/>
            <a:ext cx="87137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5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此反应是合成结构对称的烷烃的常用方法（只适用于同一伯卤代烷，不同烷基无实用价值）。</a:t>
            </a:r>
          </a:p>
        </p:txBody>
      </p:sp>
      <p:sp>
        <p:nvSpPr>
          <p:cNvPr id="36871" name="Rectangle 7">
            <a:extLst>
              <a:ext uri="{FF2B5EF4-FFF2-40B4-BE49-F238E27FC236}">
                <a16:creationId xmlns:a16="http://schemas.microsoft.com/office/drawing/2014/main" id="{40E384F3-F6C3-4405-AABE-E47935BB85F0}"/>
              </a:ext>
            </a:extLst>
          </p:cNvPr>
          <p:cNvSpPr>
            <a:spLocks noChangeArrowheads="1"/>
          </p:cNvSpPr>
          <p:nvPr/>
        </p:nvSpPr>
        <p:spPr bwMode="auto">
          <a:xfrm>
            <a:off x="250825" y="414972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）与金属锂反应</a:t>
            </a:r>
          </a:p>
        </p:txBody>
      </p:sp>
      <p:sp>
        <p:nvSpPr>
          <p:cNvPr id="36872" name="Rectangle 8">
            <a:extLst>
              <a:ext uri="{FF2B5EF4-FFF2-40B4-BE49-F238E27FC236}">
                <a16:creationId xmlns:a16="http://schemas.microsoft.com/office/drawing/2014/main" id="{5565FCF2-8436-47AB-B704-AEDD7DCAC879}"/>
              </a:ext>
            </a:extLst>
          </p:cNvPr>
          <p:cNvSpPr>
            <a:spLocks noChangeArrowheads="1"/>
          </p:cNvSpPr>
          <p:nvPr/>
        </p:nvSpPr>
        <p:spPr bwMode="auto">
          <a:xfrm>
            <a:off x="250825" y="4724400"/>
            <a:ext cx="82946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卤代烷与金属锂在非极性溶剂（无水乙醚、石油醚、苯）中作用生成有机锂化合物：</a:t>
            </a:r>
          </a:p>
        </p:txBody>
      </p:sp>
      <p:graphicFrame>
        <p:nvGraphicFramePr>
          <p:cNvPr id="36876" name="Object 12">
            <a:extLst>
              <a:ext uri="{FF2B5EF4-FFF2-40B4-BE49-F238E27FC236}">
                <a16:creationId xmlns:a16="http://schemas.microsoft.com/office/drawing/2014/main" id="{5F95BC3A-2EC7-47B7-A258-186307D974F9}"/>
              </a:ext>
            </a:extLst>
          </p:cNvPr>
          <p:cNvGraphicFramePr>
            <a:graphicFrameLocks noChangeAspect="1"/>
          </p:cNvGraphicFramePr>
          <p:nvPr/>
        </p:nvGraphicFramePr>
        <p:xfrm>
          <a:off x="1619250" y="2349500"/>
          <a:ext cx="4679950" cy="327025"/>
        </p:xfrm>
        <a:graphic>
          <a:graphicData uri="http://schemas.openxmlformats.org/presentationml/2006/ole">
            <mc:AlternateContent xmlns:mc="http://schemas.openxmlformats.org/markup-compatibility/2006">
              <mc:Choice xmlns:v="urn:schemas-microsoft-com:vml" Requires="v">
                <p:oleObj spid="_x0000_s31849" name="CS ChemDraw Drawing" r:id="rId3" imgW="2790109" imgH="194622" progId="ChemDraw.Document.6.0">
                  <p:embed/>
                </p:oleObj>
              </mc:Choice>
              <mc:Fallback>
                <p:oleObj name="CS ChemDraw Drawing" r:id="rId3" imgW="2790109" imgH="194622"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49500"/>
                        <a:ext cx="46799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7" name="Object 13">
            <a:extLst>
              <a:ext uri="{FF2B5EF4-FFF2-40B4-BE49-F238E27FC236}">
                <a16:creationId xmlns:a16="http://schemas.microsoft.com/office/drawing/2014/main" id="{7B1D869E-B7DD-4AAA-A4BC-E157A453CE8C}"/>
              </a:ext>
            </a:extLst>
          </p:cNvPr>
          <p:cNvGraphicFramePr>
            <a:graphicFrameLocks noChangeAspect="1"/>
          </p:cNvGraphicFramePr>
          <p:nvPr/>
        </p:nvGraphicFramePr>
        <p:xfrm>
          <a:off x="1692275" y="5805488"/>
          <a:ext cx="4537075" cy="496887"/>
        </p:xfrm>
        <a:graphic>
          <a:graphicData uri="http://schemas.openxmlformats.org/presentationml/2006/ole">
            <mc:AlternateContent xmlns:mc="http://schemas.openxmlformats.org/markup-compatibility/2006">
              <mc:Choice xmlns:v="urn:schemas-microsoft-com:vml" Requires="v">
                <p:oleObj spid="_x0000_s31850" name="CS ChemDraw Drawing" r:id="rId5" imgW="2767434" imgH="302865" progId="ChemDraw.Document.6.0">
                  <p:embed/>
                </p:oleObj>
              </mc:Choice>
              <mc:Fallback>
                <p:oleObj name="CS ChemDraw Drawing" r:id="rId5" imgW="2767434" imgH="302865"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805488"/>
                        <a:ext cx="45370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8" name="Rectangle 14">
            <a:extLst>
              <a:ext uri="{FF2B5EF4-FFF2-40B4-BE49-F238E27FC236}">
                <a16:creationId xmlns:a16="http://schemas.microsoft.com/office/drawing/2014/main" id="{AFC3C697-4973-49CA-AB0F-DBFB67E2DA31}"/>
              </a:ext>
            </a:extLst>
          </p:cNvPr>
          <p:cNvSpPr>
            <a:spLocks noChangeArrowheads="1"/>
          </p:cNvSpPr>
          <p:nvPr/>
        </p:nvSpPr>
        <p:spPr bwMode="auto">
          <a:xfrm>
            <a:off x="250825" y="1052513"/>
            <a:ext cx="86756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卤代烷与金属钠反应生成有机钠化合物</a:t>
            </a:r>
            <a:r>
              <a:rPr kumimoji="1" lang="en-US" altLang="zh-CN" sz="2400" b="1">
                <a:latin typeface="Arial" panose="020B0604020202020204" pitchFamily="34" charset="0"/>
                <a:ea typeface="宋体" panose="02010600030101010101" pitchFamily="2" charset="-122"/>
              </a:rPr>
              <a:t>RNa</a:t>
            </a:r>
            <a:r>
              <a:rPr kumimoji="1" lang="zh-CN" altLang="en-US" sz="2400" b="1">
                <a:latin typeface="Arial" panose="020B0604020202020204" pitchFamily="34" charset="0"/>
                <a:ea typeface="宋体" panose="02010600030101010101" pitchFamily="2" charset="-122"/>
              </a:rPr>
              <a:t>，</a:t>
            </a:r>
            <a:r>
              <a:rPr kumimoji="1" lang="en-US" altLang="zh-CN" sz="2400" b="1">
                <a:latin typeface="Arial" panose="020B0604020202020204" pitchFamily="34" charset="0"/>
                <a:ea typeface="宋体" panose="02010600030101010101" pitchFamily="2" charset="-122"/>
              </a:rPr>
              <a:t>RNa</a:t>
            </a:r>
            <a:r>
              <a:rPr kumimoji="1" lang="zh-CN" altLang="en-US" sz="2400" b="1">
                <a:latin typeface="Arial" panose="020B0604020202020204" pitchFamily="34" charset="0"/>
                <a:ea typeface="宋体" panose="02010600030101010101" pitchFamily="2" charset="-122"/>
              </a:rPr>
              <a:t>容易进一步与卤代烷反应生成烷烃，称为</a:t>
            </a:r>
            <a:r>
              <a:rPr kumimoji="1" lang="en-US" altLang="zh-CN" sz="2400" b="1">
                <a:latin typeface="Arial" panose="020B0604020202020204" pitchFamily="34" charset="0"/>
                <a:ea typeface="宋体" panose="02010600030101010101" pitchFamily="2" charset="-122"/>
              </a:rPr>
              <a:t>Wurtz</a:t>
            </a:r>
            <a:r>
              <a:rPr kumimoji="1" lang="zh-CN" altLang="en-US" sz="2400" b="1">
                <a:latin typeface="Arial" panose="020B0604020202020204" pitchFamily="34" charset="0"/>
                <a:ea typeface="宋体" panose="02010600030101010101" pitchFamily="2" charset="-122"/>
              </a:rPr>
              <a:t>反应。</a:t>
            </a:r>
          </a:p>
        </p:txBody>
      </p:sp>
      <p:sp>
        <p:nvSpPr>
          <p:cNvPr id="9" name="日期占位符 8">
            <a:extLst>
              <a:ext uri="{FF2B5EF4-FFF2-40B4-BE49-F238E27FC236}">
                <a16:creationId xmlns:a16="http://schemas.microsoft.com/office/drawing/2014/main" id="{E5CE86AA-F5F9-47FA-9BE1-23B8302811B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A9B3A87-098C-4ED4-960F-BA422102719A}"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4BB419D-9F10-4A6F-86E4-2BFC494D75B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F941DB7-2A79-4A54-9AC0-C1E9B8DAC48C}" type="slidenum">
              <a:rPr lang="en-US" altLang="zh-CN">
                <a:solidFill>
                  <a:srgbClr val="898989"/>
                </a:solidFill>
                <a:ea typeface="宋体" panose="02010600030101010101" pitchFamily="2" charset="-122"/>
              </a:rPr>
              <a:pPr/>
              <a:t>33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lide(fromBottom)">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slide(fromBottom)">
                                      <p:cBhvr>
                                        <p:cTn id="12" dur="500"/>
                                        <p:tgtEl>
                                          <p:spTgt spid="36878"/>
                                        </p:tgtEl>
                                      </p:cBhvr>
                                    </p:animEffect>
                                  </p:childTnLst>
                                </p:cTn>
                              </p:par>
                              <p:par>
                                <p:cTn id="13" presetID="12" presetClass="entr" presetSubtype="4" fill="hold" nodeType="withEffect">
                                  <p:stCondLst>
                                    <p:cond delay="0"/>
                                  </p:stCondLst>
                                  <p:childTnLst>
                                    <p:set>
                                      <p:cBhvr>
                                        <p:cTn id="14" dur="1" fill="hold">
                                          <p:stCondLst>
                                            <p:cond delay="0"/>
                                          </p:stCondLst>
                                        </p:cTn>
                                        <p:tgtEl>
                                          <p:spTgt spid="36876"/>
                                        </p:tgtEl>
                                        <p:attrNameLst>
                                          <p:attrName>style.visibility</p:attrName>
                                        </p:attrNameLst>
                                      </p:cBhvr>
                                      <p:to>
                                        <p:strVal val="visible"/>
                                      </p:to>
                                    </p:set>
                                    <p:animEffect transition="in" filter="slide(fromBottom)">
                                      <p:cBhvr>
                                        <p:cTn id="15" dur="500"/>
                                        <p:tgtEl>
                                          <p:spTgt spid="368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slide(fromBottom)">
                                      <p:cBhvr>
                                        <p:cTn id="20" dur="500"/>
                                        <p:tgtEl>
                                          <p:spTgt spid="368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6871"/>
                                        </p:tgtEl>
                                        <p:attrNameLst>
                                          <p:attrName>style.visibility</p:attrName>
                                        </p:attrNameLst>
                                      </p:cBhvr>
                                      <p:to>
                                        <p:strVal val="visible"/>
                                      </p:to>
                                    </p:set>
                                    <p:animEffect transition="in" filter="slide(fromBottom)">
                                      <p:cBhvr>
                                        <p:cTn id="25" dur="500"/>
                                        <p:tgtEl>
                                          <p:spTgt spid="368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6872"/>
                                        </p:tgtEl>
                                        <p:attrNameLst>
                                          <p:attrName>style.visibility</p:attrName>
                                        </p:attrNameLst>
                                      </p:cBhvr>
                                      <p:to>
                                        <p:strVal val="visible"/>
                                      </p:to>
                                    </p:set>
                                    <p:animEffect transition="in" filter="slide(fromBottom)">
                                      <p:cBhvr>
                                        <p:cTn id="30" dur="500"/>
                                        <p:tgtEl>
                                          <p:spTgt spid="36872"/>
                                        </p:tgtEl>
                                      </p:cBhvr>
                                    </p:animEffect>
                                  </p:childTnLst>
                                </p:cTn>
                              </p:par>
                              <p:par>
                                <p:cTn id="31" presetID="12" presetClass="entr" presetSubtype="4" fill="hold" nodeType="withEffect">
                                  <p:stCondLst>
                                    <p:cond delay="0"/>
                                  </p:stCondLst>
                                  <p:childTnLst>
                                    <p:set>
                                      <p:cBhvr>
                                        <p:cTn id="32" dur="1" fill="hold">
                                          <p:stCondLst>
                                            <p:cond delay="0"/>
                                          </p:stCondLst>
                                        </p:cTn>
                                        <p:tgtEl>
                                          <p:spTgt spid="36877"/>
                                        </p:tgtEl>
                                        <p:attrNameLst>
                                          <p:attrName>style.visibility</p:attrName>
                                        </p:attrNameLst>
                                      </p:cBhvr>
                                      <p:to>
                                        <p:strVal val="visible"/>
                                      </p:to>
                                    </p:set>
                                    <p:animEffect transition="in" filter="slide(fromBottom)">
                                      <p:cBhvr>
                                        <p:cTn id="33"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70" grpId="0"/>
      <p:bldP spid="36871" grpId="0"/>
      <p:bldP spid="36872" grpId="0"/>
      <p:bldP spid="368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a:extLst>
              <a:ext uri="{FF2B5EF4-FFF2-40B4-BE49-F238E27FC236}">
                <a16:creationId xmlns:a16="http://schemas.microsoft.com/office/drawing/2014/main" id="{CD93A997-FB8F-4CF4-871F-BBC1C8EA8AF8}"/>
              </a:ext>
            </a:extLst>
          </p:cNvPr>
          <p:cNvSpPr>
            <a:spLocks noChangeArrowheads="1"/>
          </p:cNvSpPr>
          <p:nvPr/>
        </p:nvSpPr>
        <p:spPr bwMode="auto">
          <a:xfrm>
            <a:off x="250825" y="604738"/>
            <a:ext cx="8353623" cy="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342900" indent="-342900" eaLnBrk="1" hangingPunct="1">
              <a:lnSpc>
                <a:spcPct val="130000"/>
              </a:lnSpc>
              <a:buFont typeface="Wingdings" panose="05000000000000000000" pitchFamily="2" charset="2"/>
              <a:buChar char="Ø"/>
            </a:pPr>
            <a:r>
              <a:rPr kumimoji="1" lang="zh-CN" altLang="en-US" sz="2400" b="1" dirty="0">
                <a:latin typeface="楷体" panose="02010609060101010101" pitchFamily="49" charset="-122"/>
                <a:ea typeface="宋体" panose="02010600030101010101" pitchFamily="2" charset="-122"/>
              </a:rPr>
              <a:t>有机锂的性质与格氏试剂很相似，反应性能更活泼，遇水、醇、酸等即分解。故制备和使用时都应注意</a:t>
            </a:r>
            <a:r>
              <a:rPr kumimoji="1" lang="zh-CN" altLang="en-US" sz="2400" dirty="0">
                <a:latin typeface="楷体" panose="02010609060101010101" pitchFamily="49" charset="-122"/>
                <a:ea typeface="宋体" panose="02010600030101010101" pitchFamily="2" charset="-122"/>
              </a:rPr>
              <a:t>。 </a:t>
            </a:r>
            <a:endParaRPr kumimoji="1" lang="zh-CN" altLang="en-US" sz="2400" b="1" dirty="0">
              <a:latin typeface="楷体" panose="02010609060101010101" pitchFamily="49" charset="-122"/>
              <a:ea typeface="宋体" panose="02010600030101010101" pitchFamily="2" charset="-122"/>
            </a:endParaRPr>
          </a:p>
        </p:txBody>
      </p:sp>
      <p:sp>
        <p:nvSpPr>
          <p:cNvPr id="43018" name="Rectangle 10">
            <a:extLst>
              <a:ext uri="{FF2B5EF4-FFF2-40B4-BE49-F238E27FC236}">
                <a16:creationId xmlns:a16="http://schemas.microsoft.com/office/drawing/2014/main" id="{29456825-2D0D-4CEC-85C2-AE3310DD8B85}"/>
              </a:ext>
            </a:extLst>
          </p:cNvPr>
          <p:cNvSpPr>
            <a:spLocks noChangeArrowheads="1"/>
          </p:cNvSpPr>
          <p:nvPr/>
        </p:nvSpPr>
        <p:spPr bwMode="auto">
          <a:xfrm>
            <a:off x="611188" y="2763738"/>
            <a:ext cx="90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制备：</a:t>
            </a:r>
            <a:r>
              <a:rPr kumimoji="1" lang="zh-CN" altLang="en-US" sz="2400">
                <a:latin typeface="宋体" panose="02010600030101010101" pitchFamily="2" charset="-122"/>
                <a:ea typeface="宋体" panose="02010600030101010101" pitchFamily="2" charset="-122"/>
              </a:rPr>
              <a:t> </a:t>
            </a:r>
          </a:p>
        </p:txBody>
      </p:sp>
      <p:sp>
        <p:nvSpPr>
          <p:cNvPr id="43020" name="Rectangle 12">
            <a:extLst>
              <a:ext uri="{FF2B5EF4-FFF2-40B4-BE49-F238E27FC236}">
                <a16:creationId xmlns:a16="http://schemas.microsoft.com/office/drawing/2014/main" id="{88EC4AB3-EF62-4BA6-82A0-DD7501D8A932}"/>
              </a:ext>
            </a:extLst>
          </p:cNvPr>
          <p:cNvSpPr>
            <a:spLocks noChangeArrowheads="1"/>
          </p:cNvSpPr>
          <p:nvPr/>
        </p:nvSpPr>
        <p:spPr bwMode="auto">
          <a:xfrm>
            <a:off x="323850" y="413216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用途：制备复杂结构的烷烃</a:t>
            </a:r>
            <a:r>
              <a:rPr kumimoji="1" lang="zh-CN" altLang="en-US" sz="2400" b="1">
                <a:latin typeface="宋体" panose="02010600030101010101" pitchFamily="2" charset="-122"/>
                <a:ea typeface="宋体" panose="02010600030101010101" pitchFamily="2" charset="-122"/>
              </a:rPr>
              <a:t> </a:t>
            </a:r>
          </a:p>
        </p:txBody>
      </p:sp>
      <p:graphicFrame>
        <p:nvGraphicFramePr>
          <p:cNvPr id="43022" name="Object 14">
            <a:extLst>
              <a:ext uri="{FF2B5EF4-FFF2-40B4-BE49-F238E27FC236}">
                <a16:creationId xmlns:a16="http://schemas.microsoft.com/office/drawing/2014/main" id="{B69BFC28-855F-4E44-BF42-925D8248E31D}"/>
              </a:ext>
            </a:extLst>
          </p:cNvPr>
          <p:cNvGraphicFramePr>
            <a:graphicFrameLocks noChangeAspect="1"/>
          </p:cNvGraphicFramePr>
          <p:nvPr>
            <p:extLst>
              <p:ext uri="{D42A27DB-BD31-4B8C-83A1-F6EECF244321}">
                <p14:modId xmlns:p14="http://schemas.microsoft.com/office/powerpoint/2010/main" val="48601563"/>
              </p:ext>
            </p:extLst>
          </p:nvPr>
        </p:nvGraphicFramePr>
        <p:xfrm>
          <a:off x="1979613" y="3147913"/>
          <a:ext cx="4392612" cy="844550"/>
        </p:xfrm>
        <a:graphic>
          <a:graphicData uri="http://schemas.openxmlformats.org/presentationml/2006/ole">
            <mc:AlternateContent xmlns:mc="http://schemas.openxmlformats.org/markup-compatibility/2006">
              <mc:Choice xmlns:v="urn:schemas-microsoft-com:vml" Requires="v">
                <p:oleObj spid="_x0000_s32878" name="CS ChemDraw Drawing" r:id="rId3" imgW="2821962" imgH="543646" progId="ChemDraw.Document.6.0">
                  <p:embed/>
                </p:oleObj>
              </mc:Choice>
              <mc:Fallback>
                <p:oleObj name="CS ChemDraw Drawing" r:id="rId3" imgW="2821962" imgH="543646"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147913"/>
                        <a:ext cx="43926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4" name="Object 16">
            <a:extLst>
              <a:ext uri="{FF2B5EF4-FFF2-40B4-BE49-F238E27FC236}">
                <a16:creationId xmlns:a16="http://schemas.microsoft.com/office/drawing/2014/main" id="{F5C41663-E5F5-480B-8639-9218E9A46D6F}"/>
              </a:ext>
            </a:extLst>
          </p:cNvPr>
          <p:cNvGraphicFramePr>
            <a:graphicFrameLocks noChangeAspect="1"/>
          </p:cNvGraphicFramePr>
          <p:nvPr>
            <p:extLst>
              <p:ext uri="{D42A27DB-BD31-4B8C-83A1-F6EECF244321}">
                <p14:modId xmlns:p14="http://schemas.microsoft.com/office/powerpoint/2010/main" val="4030085173"/>
              </p:ext>
            </p:extLst>
          </p:nvPr>
        </p:nvGraphicFramePr>
        <p:xfrm>
          <a:off x="323850" y="5021163"/>
          <a:ext cx="8569325" cy="1000125"/>
        </p:xfrm>
        <a:graphic>
          <a:graphicData uri="http://schemas.openxmlformats.org/presentationml/2006/ole">
            <mc:AlternateContent xmlns:mc="http://schemas.openxmlformats.org/markup-compatibility/2006">
              <mc:Choice xmlns:v="urn:schemas-microsoft-com:vml" Requires="v">
                <p:oleObj spid="_x0000_s32879" name="CS ChemDraw Drawing" r:id="rId5" imgW="5118619" imgH="597093" progId="ChemDraw.Document.6.0">
                  <p:embed/>
                </p:oleObj>
              </mc:Choice>
              <mc:Fallback>
                <p:oleObj name="CS ChemDraw Drawing" r:id="rId5" imgW="5118619" imgH="597093" progId="ChemDraw.Document.6.0">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5021163"/>
                        <a:ext cx="85693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5" name="Rectangle 17">
            <a:extLst>
              <a:ext uri="{FF2B5EF4-FFF2-40B4-BE49-F238E27FC236}">
                <a16:creationId xmlns:a16="http://schemas.microsoft.com/office/drawing/2014/main" id="{61D8475A-A220-461D-B2CE-0E648CEA0D2E}"/>
              </a:ext>
            </a:extLst>
          </p:cNvPr>
          <p:cNvSpPr>
            <a:spLocks noChangeArrowheads="1"/>
          </p:cNvSpPr>
          <p:nvPr/>
        </p:nvSpPr>
        <p:spPr bwMode="auto">
          <a:xfrm>
            <a:off x="323850" y="1996976"/>
            <a:ext cx="8712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342900" indent="-342900" eaLnBrk="1" hangingPunct="1">
              <a:buFont typeface="Wingdings" panose="05000000000000000000" pitchFamily="2" charset="2"/>
              <a:buChar char="Ø"/>
            </a:pPr>
            <a:r>
              <a:rPr kumimoji="1" lang="zh-CN" altLang="en-US" sz="2400" b="1" dirty="0">
                <a:latin typeface="Arial" panose="020B0604020202020204" pitchFamily="34" charset="0"/>
                <a:ea typeface="宋体" panose="02010600030101010101" pitchFamily="2" charset="-122"/>
              </a:rPr>
              <a:t>用于制备重要的有机锂试剂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二烷基铜锂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很好的烷基化试剂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a:t>
            </a:r>
          </a:p>
        </p:txBody>
      </p:sp>
      <p:sp>
        <p:nvSpPr>
          <p:cNvPr id="9" name="日期占位符 8">
            <a:extLst>
              <a:ext uri="{FF2B5EF4-FFF2-40B4-BE49-F238E27FC236}">
                <a16:creationId xmlns:a16="http://schemas.microsoft.com/office/drawing/2014/main" id="{1F95B4E7-E2AD-4233-A939-122531BFB06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CE7F038-5613-4D65-BB9A-728F8E5BF6A1}"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FDFF534-A97D-4406-8E45-83681413D4C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F878D00-9979-4A0B-B63C-8B57455FDF50}" type="slidenum">
              <a:rPr lang="en-US" altLang="zh-CN">
                <a:solidFill>
                  <a:srgbClr val="898989"/>
                </a:solidFill>
                <a:ea typeface="宋体" panose="02010600030101010101" pitchFamily="2" charset="-122"/>
              </a:rPr>
              <a:pPr/>
              <a:t>34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slide(fromBottom)">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025"/>
                                        </p:tgtEl>
                                        <p:attrNameLst>
                                          <p:attrName>style.visibility</p:attrName>
                                        </p:attrNameLst>
                                      </p:cBhvr>
                                      <p:to>
                                        <p:strVal val="visible"/>
                                      </p:to>
                                    </p:set>
                                    <p:animEffect transition="in" filter="slide(fromBottom)">
                                      <p:cBhvr>
                                        <p:cTn id="12" dur="500"/>
                                        <p:tgtEl>
                                          <p:spTgt spid="430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3018"/>
                                        </p:tgtEl>
                                        <p:attrNameLst>
                                          <p:attrName>style.visibility</p:attrName>
                                        </p:attrNameLst>
                                      </p:cBhvr>
                                      <p:to>
                                        <p:strVal val="visible"/>
                                      </p:to>
                                    </p:set>
                                    <p:animEffect transition="in" filter="slide(fromBottom)">
                                      <p:cBhvr>
                                        <p:cTn id="15" dur="500"/>
                                        <p:tgtEl>
                                          <p:spTgt spid="43018"/>
                                        </p:tgtEl>
                                      </p:cBhvr>
                                    </p:animEffect>
                                  </p:childTnLst>
                                </p:cTn>
                              </p:par>
                              <p:par>
                                <p:cTn id="16" presetID="12" presetClass="entr" presetSubtype="4" fill="hold" nodeType="withEffect">
                                  <p:stCondLst>
                                    <p:cond delay="0"/>
                                  </p:stCondLst>
                                  <p:childTnLst>
                                    <p:set>
                                      <p:cBhvr>
                                        <p:cTn id="17" dur="1" fill="hold">
                                          <p:stCondLst>
                                            <p:cond delay="0"/>
                                          </p:stCondLst>
                                        </p:cTn>
                                        <p:tgtEl>
                                          <p:spTgt spid="43022"/>
                                        </p:tgtEl>
                                        <p:attrNameLst>
                                          <p:attrName>style.visibility</p:attrName>
                                        </p:attrNameLst>
                                      </p:cBhvr>
                                      <p:to>
                                        <p:strVal val="visible"/>
                                      </p:to>
                                    </p:set>
                                    <p:animEffect transition="in" filter="slide(fromBottom)">
                                      <p:cBhvr>
                                        <p:cTn id="18" dur="500"/>
                                        <p:tgtEl>
                                          <p:spTgt spid="430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3020"/>
                                        </p:tgtEl>
                                        <p:attrNameLst>
                                          <p:attrName>style.visibility</p:attrName>
                                        </p:attrNameLst>
                                      </p:cBhvr>
                                      <p:to>
                                        <p:strVal val="visible"/>
                                      </p:to>
                                    </p:set>
                                    <p:animEffect transition="in" filter="slide(fromBottom)">
                                      <p:cBhvr>
                                        <p:cTn id="23" dur="500"/>
                                        <p:tgtEl>
                                          <p:spTgt spid="430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43024"/>
                                        </p:tgtEl>
                                        <p:attrNameLst>
                                          <p:attrName>style.visibility</p:attrName>
                                        </p:attrNameLst>
                                      </p:cBhvr>
                                      <p:to>
                                        <p:strVal val="visible"/>
                                      </p:to>
                                    </p:set>
                                    <p:animEffect transition="in" filter="slide(fromBottom)">
                                      <p:cBhvr>
                                        <p:cTn id="28" dur="500"/>
                                        <p:tgtEl>
                                          <p:spTgt spid="43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8" grpId="0"/>
      <p:bldP spid="43020" grpId="0"/>
      <p:bldP spid="430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A82E5BA-EE27-46AB-AC5B-373EB8E28DC5}"/>
              </a:ext>
            </a:extLst>
          </p:cNvPr>
          <p:cNvSpPr>
            <a:spLocks noChangeArrowheads="1"/>
          </p:cNvSpPr>
          <p:nvPr/>
        </p:nvSpPr>
        <p:spPr bwMode="auto">
          <a:xfrm>
            <a:off x="609600" y="4572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楷体" panose="02010609060101010101" pitchFamily="49" charset="-122"/>
                <a:ea typeface="宋体" panose="02010600030101010101" pitchFamily="2" charset="-122"/>
              </a:rPr>
              <a:t>例如：</a:t>
            </a:r>
            <a:r>
              <a:rPr kumimoji="1" lang="zh-CN" altLang="en-US" sz="1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44039" name="Rectangle 7">
            <a:extLst>
              <a:ext uri="{FF2B5EF4-FFF2-40B4-BE49-F238E27FC236}">
                <a16:creationId xmlns:a16="http://schemas.microsoft.com/office/drawing/2014/main" id="{F1769EF9-5837-45AC-B8BE-F6ED1EE3B368}"/>
              </a:ext>
            </a:extLst>
          </p:cNvPr>
          <p:cNvSpPr>
            <a:spLocks noChangeArrowheads="1"/>
          </p:cNvSpPr>
          <p:nvPr/>
        </p:nvSpPr>
        <p:spPr bwMode="auto">
          <a:xfrm>
            <a:off x="615950" y="530066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此反应叫做科瑞（</a:t>
            </a:r>
            <a:r>
              <a:rPr kumimoji="1" lang="en-US" altLang="zh-CN" sz="2400" b="1">
                <a:latin typeface="Times New Roman" panose="02020603050405020304" pitchFamily="18" charset="0"/>
                <a:ea typeface="宋体" panose="02010600030101010101" pitchFamily="2" charset="-122"/>
              </a:rPr>
              <a:t>Corey</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郝思（</a:t>
            </a:r>
            <a:r>
              <a:rPr kumimoji="1" lang="en-US" altLang="zh-CN" sz="2400" b="1">
                <a:latin typeface="Times New Roman" panose="02020603050405020304" pitchFamily="18" charset="0"/>
                <a:ea typeface="宋体" panose="02010600030101010101" pitchFamily="2" charset="-122"/>
              </a:rPr>
              <a:t>House</a:t>
            </a:r>
            <a:r>
              <a:rPr kumimoji="1" lang="zh-CN" altLang="en-US" sz="2400" b="1">
                <a:latin typeface="Times New Roman" panose="02020603050405020304" pitchFamily="18" charset="0"/>
                <a:ea typeface="宋体" panose="02010600030101010101" pitchFamily="2" charset="-122"/>
              </a:rPr>
              <a:t>）合成法。</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62819" name="Object 3">
            <a:extLst>
              <a:ext uri="{FF2B5EF4-FFF2-40B4-BE49-F238E27FC236}">
                <a16:creationId xmlns:a16="http://schemas.microsoft.com/office/drawing/2014/main" id="{551EC095-16ED-43C5-8A4D-9761F1F7B3E9}"/>
              </a:ext>
            </a:extLst>
          </p:cNvPr>
          <p:cNvGraphicFramePr>
            <a:graphicFrameLocks noChangeAspect="1"/>
          </p:cNvGraphicFramePr>
          <p:nvPr/>
        </p:nvGraphicFramePr>
        <p:xfrm>
          <a:off x="827088" y="1628775"/>
          <a:ext cx="7489825" cy="3016250"/>
        </p:xfrm>
        <a:graphic>
          <a:graphicData uri="http://schemas.openxmlformats.org/presentationml/2006/ole">
            <mc:AlternateContent xmlns:mc="http://schemas.openxmlformats.org/markup-compatibility/2006">
              <mc:Choice xmlns:v="urn:schemas-microsoft-com:vml" Requires="v">
                <p:oleObj spid="_x0000_s33846" name="CS ChemDraw Drawing" r:id="rId3" imgW="5423652" imgH="2184842" progId="ChemDraw.Document.6.0">
                  <p:embed/>
                </p:oleObj>
              </mc:Choice>
              <mc:Fallback>
                <p:oleObj name="CS ChemDraw Drawing" r:id="rId3" imgW="5423652" imgH="2184842" progId="ChemDraw.Document.6.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74898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A80CDE9-FAEC-405B-A0CA-473CF28ACBF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FAD4DDD-E05C-4C4C-B042-C4FFFF8035BD}"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1FC1D917-3598-4369-B759-5362C7F5C2F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D7B4505-370F-4AF7-8C25-52FFD2AB4D4B}" type="slidenum">
              <a:rPr lang="en-US" altLang="zh-CN">
                <a:solidFill>
                  <a:srgbClr val="898989"/>
                </a:solidFill>
                <a:ea typeface="宋体" panose="02010600030101010101" pitchFamily="2" charset="-122"/>
              </a:rPr>
              <a:pPr/>
              <a:t>35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slide(fromBottom)">
                                      <p:cBhvr>
                                        <p:cTn id="7" dur="500"/>
                                        <p:tgtEl>
                                          <p:spTgt spid="44035"/>
                                        </p:tgtEl>
                                      </p:cBhvr>
                                    </p:animEffect>
                                  </p:childTnLst>
                                </p:cTn>
                              </p:par>
                              <p:par>
                                <p:cTn id="8" presetID="12" presetClass="entr" presetSubtype="4" fill="hold" nodeType="withEffect">
                                  <p:stCondLst>
                                    <p:cond delay="0"/>
                                  </p:stCondLst>
                                  <p:childTnLst>
                                    <p:set>
                                      <p:cBhvr>
                                        <p:cTn id="9" dur="1" fill="hold">
                                          <p:stCondLst>
                                            <p:cond delay="0"/>
                                          </p:stCondLst>
                                        </p:cTn>
                                        <p:tgtEl>
                                          <p:spTgt spid="162819"/>
                                        </p:tgtEl>
                                        <p:attrNameLst>
                                          <p:attrName>style.visibility</p:attrName>
                                        </p:attrNameLst>
                                      </p:cBhvr>
                                      <p:to>
                                        <p:strVal val="visible"/>
                                      </p:to>
                                    </p:set>
                                    <p:animEffect transition="in" filter="slide(fromBottom)">
                                      <p:cBhvr>
                                        <p:cTn id="10" dur="500"/>
                                        <p:tgtEl>
                                          <p:spTgt spid="1628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4039"/>
                                        </p:tgtEl>
                                        <p:attrNameLst>
                                          <p:attrName>style.visibility</p:attrName>
                                        </p:attrNameLst>
                                      </p:cBhvr>
                                      <p:to>
                                        <p:strVal val="visible"/>
                                      </p:to>
                                    </p:set>
                                    <p:animEffect transition="in" filter="slide(fromBottom)">
                                      <p:cBhvr>
                                        <p:cTn id="15"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11A43D63-7C5B-4CF4-9B06-6FBA94003C29}"/>
              </a:ext>
            </a:extLst>
          </p:cNvPr>
          <p:cNvSpPr>
            <a:spLocks noChangeArrowheads="1"/>
          </p:cNvSpPr>
          <p:nvPr/>
        </p:nvSpPr>
        <p:spPr bwMode="auto">
          <a:xfrm>
            <a:off x="381000" y="304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4</a:t>
            </a:r>
            <a:r>
              <a:rPr kumimoji="1" lang="zh-CN" altLang="en-US" sz="2400" b="1">
                <a:latin typeface="Times New Roman" panose="02020603050405020304" pitchFamily="18" charset="0"/>
                <a:ea typeface="宋体" panose="02010600030101010101" pitchFamily="2" charset="-122"/>
              </a:rPr>
              <a:t>、还原反应</a:t>
            </a:r>
            <a:endParaRPr kumimoji="1" lang="zh-CN" altLang="en-US" sz="2400">
              <a:latin typeface="Times New Roman" panose="02020603050405020304" pitchFamily="18" charset="0"/>
              <a:ea typeface="宋体" panose="02010600030101010101" pitchFamily="2" charset="-122"/>
            </a:endParaRPr>
          </a:p>
        </p:txBody>
      </p:sp>
      <p:sp>
        <p:nvSpPr>
          <p:cNvPr id="45061" name="Rectangle 5">
            <a:extLst>
              <a:ext uri="{FF2B5EF4-FFF2-40B4-BE49-F238E27FC236}">
                <a16:creationId xmlns:a16="http://schemas.microsoft.com/office/drawing/2014/main" id="{0DB3A10D-4616-4148-8077-350750D5472B}"/>
              </a:ext>
            </a:extLst>
          </p:cNvPr>
          <p:cNvSpPr>
            <a:spLocks noChangeArrowheads="1"/>
          </p:cNvSpPr>
          <p:nvPr/>
        </p:nvSpPr>
        <p:spPr bwMode="auto">
          <a:xfrm>
            <a:off x="395288" y="981075"/>
            <a:ext cx="8077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卤代烷可以被还原为烷烃，还原剂采用氢化铝锂。反应只能在无水介质中进行。</a:t>
            </a:r>
            <a:r>
              <a:rPr kumimoji="1" lang="zh-CN" altLang="en-US" sz="2400" b="1">
                <a:latin typeface="宋体" panose="02010600030101010101" pitchFamily="2" charset="-122"/>
                <a:ea typeface="宋体" panose="02010600030101010101" pitchFamily="2" charset="-122"/>
              </a:rPr>
              <a:t> </a:t>
            </a:r>
          </a:p>
        </p:txBody>
      </p:sp>
      <p:sp>
        <p:nvSpPr>
          <p:cNvPr id="45063" name="Rectangle 7">
            <a:extLst>
              <a:ext uri="{FF2B5EF4-FFF2-40B4-BE49-F238E27FC236}">
                <a16:creationId xmlns:a16="http://schemas.microsoft.com/office/drawing/2014/main" id="{7350D10D-7BDD-457C-9244-AD3320A7C403}"/>
              </a:ext>
            </a:extLst>
          </p:cNvPr>
          <p:cNvSpPr>
            <a:spLocks noChangeArrowheads="1"/>
          </p:cNvSpPr>
          <p:nvPr/>
        </p:nvSpPr>
        <p:spPr bwMode="auto">
          <a:xfrm>
            <a:off x="684213" y="3860800"/>
            <a:ext cx="68405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spcBef>
                <a:spcPct val="50000"/>
              </a:spcBef>
            </a:pPr>
            <a:r>
              <a:rPr kumimoji="1" lang="zh-CN" altLang="en-US" sz="2400" b="1">
                <a:latin typeface="Times New Roman" panose="02020603050405020304" pitchFamily="18" charset="0"/>
                <a:ea typeface="宋体" panose="02010600030101010101" pitchFamily="2" charset="-122"/>
              </a:rPr>
              <a:t>其它还原试剂</a:t>
            </a:r>
            <a:r>
              <a:rPr kumimoji="1" lang="en-US" altLang="zh-CN" sz="2400" b="1">
                <a:latin typeface="Times New Roman" panose="02020603050405020304" pitchFamily="18" charset="0"/>
                <a:ea typeface="宋体" panose="02010600030101010101" pitchFamily="2" charset="-122"/>
              </a:rPr>
              <a:t>:  NaBH</a:t>
            </a:r>
            <a:r>
              <a:rPr kumimoji="1" lang="en-US" altLang="zh-CN" sz="2400" b="1" baseline="-25000">
                <a:latin typeface="Times New Roman" panose="02020603050405020304" pitchFamily="18" charset="0"/>
                <a:ea typeface="宋体" panose="02010600030101010101" pitchFamily="2" charset="-122"/>
              </a:rPr>
              <a:t>4</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Zn/HCl</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H</a:t>
            </a:r>
            <a:r>
              <a:rPr kumimoji="1" lang="en-US" altLang="zh-CN" sz="2400" b="1" baseline="-25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p>
        </p:txBody>
      </p:sp>
      <p:graphicFrame>
        <p:nvGraphicFramePr>
          <p:cNvPr id="45066" name="Object 10">
            <a:extLst>
              <a:ext uri="{FF2B5EF4-FFF2-40B4-BE49-F238E27FC236}">
                <a16:creationId xmlns:a16="http://schemas.microsoft.com/office/drawing/2014/main" id="{32314EA7-AB91-4091-BB89-028EEE1C40BE}"/>
              </a:ext>
            </a:extLst>
          </p:cNvPr>
          <p:cNvGraphicFramePr>
            <a:graphicFrameLocks noChangeAspect="1"/>
          </p:cNvGraphicFramePr>
          <p:nvPr/>
        </p:nvGraphicFramePr>
        <p:xfrm>
          <a:off x="1331913" y="2060575"/>
          <a:ext cx="5832475" cy="1651000"/>
        </p:xfrm>
        <a:graphic>
          <a:graphicData uri="http://schemas.openxmlformats.org/presentationml/2006/ole">
            <mc:AlternateContent xmlns:mc="http://schemas.openxmlformats.org/markup-compatibility/2006">
              <mc:Choice xmlns:v="urn:schemas-microsoft-com:vml" Requires="v">
                <p:oleObj spid="_x0000_s34920" name="CS ChemDraw Drawing" r:id="rId3" imgW="3936008" imgH="1115096" progId="ChemDraw.Document.6.0">
                  <p:embed/>
                </p:oleObj>
              </mc:Choice>
              <mc:Fallback>
                <p:oleObj name="CS ChemDraw Drawing" r:id="rId3" imgW="3936008" imgH="1115096"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60575"/>
                        <a:ext cx="58324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7" name="Text Box 11">
            <a:extLst>
              <a:ext uri="{FF2B5EF4-FFF2-40B4-BE49-F238E27FC236}">
                <a16:creationId xmlns:a16="http://schemas.microsoft.com/office/drawing/2014/main" id="{EFA75C02-0288-4C35-BE06-8D5716C62ABF}"/>
              </a:ext>
            </a:extLst>
          </p:cNvPr>
          <p:cNvSpPr txBox="1">
            <a:spLocks noChangeArrowheads="1"/>
          </p:cNvSpPr>
          <p:nvPr/>
        </p:nvSpPr>
        <p:spPr bwMode="auto">
          <a:xfrm>
            <a:off x="684213" y="45815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400" b="1">
                <a:latin typeface="Arial" panose="020B0604020202020204" pitchFamily="34" charset="0"/>
                <a:ea typeface="宋体" panose="02010600030101010101" pitchFamily="2" charset="-122"/>
              </a:rPr>
              <a:t>催化氢解：</a:t>
            </a:r>
          </a:p>
        </p:txBody>
      </p:sp>
      <p:graphicFrame>
        <p:nvGraphicFramePr>
          <p:cNvPr id="45068" name="Object 12">
            <a:extLst>
              <a:ext uri="{FF2B5EF4-FFF2-40B4-BE49-F238E27FC236}">
                <a16:creationId xmlns:a16="http://schemas.microsoft.com/office/drawing/2014/main" id="{4B94DCF5-D154-4F05-B85A-F3D0FAC8D459}"/>
              </a:ext>
            </a:extLst>
          </p:cNvPr>
          <p:cNvGraphicFramePr>
            <a:graphicFrameLocks noChangeAspect="1"/>
          </p:cNvGraphicFramePr>
          <p:nvPr/>
        </p:nvGraphicFramePr>
        <p:xfrm>
          <a:off x="1403350" y="5300663"/>
          <a:ext cx="5545138" cy="968375"/>
        </p:xfrm>
        <a:graphic>
          <a:graphicData uri="http://schemas.openxmlformats.org/presentationml/2006/ole">
            <mc:AlternateContent xmlns:mc="http://schemas.openxmlformats.org/markup-compatibility/2006">
              <mc:Choice xmlns:v="urn:schemas-microsoft-com:vml" Requires="v">
                <p:oleObj spid="_x0000_s34921" name="CS ChemDraw Drawing" r:id="rId5" imgW="3917652" imgH="683742" progId="ChemDraw.Document.6.0">
                  <p:embed/>
                </p:oleObj>
              </mc:Choice>
              <mc:Fallback>
                <p:oleObj name="CS ChemDraw Drawing" r:id="rId5" imgW="3917652" imgH="683742"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00663"/>
                        <a:ext cx="55451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C1AF515-C744-42B6-9A68-47A107A8674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E2FE222-21DD-41B8-A0B3-0B2AA4CCB372}"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E87FCE4-B6F0-467B-A251-586A15E9B53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6E37DE0-1445-491E-9EEF-B3DACA334F5C}" type="slidenum">
              <a:rPr lang="en-US" altLang="zh-CN">
                <a:solidFill>
                  <a:srgbClr val="898989"/>
                </a:solidFill>
                <a:ea typeface="宋体" panose="02010600030101010101" pitchFamily="2" charset="-122"/>
              </a:rPr>
              <a:pPr/>
              <a:t>36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lide(fromBottom)">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slide(fromBottom)">
                                      <p:cBhvr>
                                        <p:cTn id="12" dur="500"/>
                                        <p:tgtEl>
                                          <p:spTgt spid="45061"/>
                                        </p:tgtEl>
                                      </p:cBhvr>
                                    </p:animEffect>
                                  </p:childTnLst>
                                </p:cTn>
                              </p:par>
                              <p:par>
                                <p:cTn id="13" presetID="12" presetClass="entr" presetSubtype="4" fill="hold" nodeType="withEffect">
                                  <p:stCondLst>
                                    <p:cond delay="0"/>
                                  </p:stCondLst>
                                  <p:childTnLst>
                                    <p:set>
                                      <p:cBhvr>
                                        <p:cTn id="14" dur="1" fill="hold">
                                          <p:stCondLst>
                                            <p:cond delay="0"/>
                                          </p:stCondLst>
                                        </p:cTn>
                                        <p:tgtEl>
                                          <p:spTgt spid="45066"/>
                                        </p:tgtEl>
                                        <p:attrNameLst>
                                          <p:attrName>style.visibility</p:attrName>
                                        </p:attrNameLst>
                                      </p:cBhvr>
                                      <p:to>
                                        <p:strVal val="visible"/>
                                      </p:to>
                                    </p:set>
                                    <p:animEffect transition="in" filter="slide(fromBottom)">
                                      <p:cBhvr>
                                        <p:cTn id="15" dur="500"/>
                                        <p:tgtEl>
                                          <p:spTgt spid="450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5063"/>
                                        </p:tgtEl>
                                        <p:attrNameLst>
                                          <p:attrName>style.visibility</p:attrName>
                                        </p:attrNameLst>
                                      </p:cBhvr>
                                      <p:to>
                                        <p:strVal val="visible"/>
                                      </p:to>
                                    </p:set>
                                    <p:animEffect transition="in" filter="slide(fromBottom)">
                                      <p:cBhvr>
                                        <p:cTn id="20" dur="500"/>
                                        <p:tgtEl>
                                          <p:spTgt spid="450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5067"/>
                                        </p:tgtEl>
                                        <p:attrNameLst>
                                          <p:attrName>style.visibility</p:attrName>
                                        </p:attrNameLst>
                                      </p:cBhvr>
                                      <p:to>
                                        <p:strVal val="visible"/>
                                      </p:to>
                                    </p:set>
                                    <p:animEffect transition="in" filter="slide(fromBottom)">
                                      <p:cBhvr>
                                        <p:cTn id="25" dur="500"/>
                                        <p:tgtEl>
                                          <p:spTgt spid="45067"/>
                                        </p:tgtEl>
                                      </p:cBhvr>
                                    </p:animEffect>
                                  </p:childTnLst>
                                </p:cTn>
                              </p:par>
                              <p:par>
                                <p:cTn id="26" presetID="12" presetClass="entr" presetSubtype="4" fill="hold" nodeType="withEffect">
                                  <p:stCondLst>
                                    <p:cond delay="0"/>
                                  </p:stCondLst>
                                  <p:childTnLst>
                                    <p:set>
                                      <p:cBhvr>
                                        <p:cTn id="27" dur="1" fill="hold">
                                          <p:stCondLst>
                                            <p:cond delay="0"/>
                                          </p:stCondLst>
                                        </p:cTn>
                                        <p:tgtEl>
                                          <p:spTgt spid="45068"/>
                                        </p:tgtEl>
                                        <p:attrNameLst>
                                          <p:attrName>style.visibility</p:attrName>
                                        </p:attrNameLst>
                                      </p:cBhvr>
                                      <p:to>
                                        <p:strVal val="visible"/>
                                      </p:to>
                                    </p:set>
                                    <p:animEffect transition="in" filter="slide(fromBottom)">
                                      <p:cBhvr>
                                        <p:cTn id="28"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3" grpId="0"/>
      <p:bldP spid="450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9" name="Rectangle 15">
            <a:extLst>
              <a:ext uri="{FF2B5EF4-FFF2-40B4-BE49-F238E27FC236}">
                <a16:creationId xmlns:a16="http://schemas.microsoft.com/office/drawing/2014/main" id="{5E5E0C69-BEAD-4E6F-8C76-28B64C84F560}"/>
              </a:ext>
            </a:extLst>
          </p:cNvPr>
          <p:cNvSpPr>
            <a:spLocks noRot="1" noChangeArrowheads="1"/>
          </p:cNvSpPr>
          <p:nvPr/>
        </p:nvSpPr>
        <p:spPr bwMode="auto">
          <a:xfrm>
            <a:off x="323850" y="404813"/>
            <a:ext cx="6624414"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zh-CN" altLang="en-US" sz="2800" b="1" dirty="0">
                <a:solidFill>
                  <a:srgbClr val="003399"/>
                </a:solidFill>
                <a:latin typeface="Times New Roman" panose="02020603050405020304" pitchFamily="18" charset="0"/>
                <a:ea typeface="宋体" panose="02010600030101010101" pitchFamily="2" charset="-122"/>
              </a:rPr>
              <a:t>四、饱和碳原子上的亲核取代反应历程</a:t>
            </a:r>
          </a:p>
        </p:txBody>
      </p:sp>
      <p:sp>
        <p:nvSpPr>
          <p:cNvPr id="42000" name="Text Box 16">
            <a:extLst>
              <a:ext uri="{FF2B5EF4-FFF2-40B4-BE49-F238E27FC236}">
                <a16:creationId xmlns:a16="http://schemas.microsoft.com/office/drawing/2014/main" id="{D9B82058-42CC-4DE2-92B2-3B591E6D3E42}"/>
              </a:ext>
            </a:extLst>
          </p:cNvPr>
          <p:cNvSpPr txBox="1">
            <a:spLocks noChangeArrowheads="1"/>
          </p:cNvSpPr>
          <p:nvPr/>
        </p:nvSpPr>
        <p:spPr bwMode="auto">
          <a:xfrm>
            <a:off x="395288" y="4608661"/>
            <a:ext cx="8424862"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60000"/>
              </a:lnSpc>
              <a:spcBef>
                <a:spcPct val="50000"/>
              </a:spcBef>
            </a:pP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根据化学动力学的研究及许多实验表明，</a:t>
            </a:r>
            <a:r>
              <a:rPr lang="zh-CN" altLang="en-US" sz="2400" b="1">
                <a:solidFill>
                  <a:srgbClr val="FF0000"/>
                </a:solidFill>
                <a:latin typeface="Times New Roman" panose="02020603050405020304" pitchFamily="18" charset="0"/>
                <a:ea typeface="宋体" panose="02010600030101010101" pitchFamily="2" charset="-122"/>
              </a:rPr>
              <a:t>卤代烷的亲核取代反应是按两种历程进行的</a:t>
            </a:r>
            <a:r>
              <a:rPr lang="zh-CN" altLang="en-US" sz="2400" b="1">
                <a:latin typeface="Times New Roman" panose="02020603050405020304" pitchFamily="18" charset="0"/>
                <a:ea typeface="宋体" panose="02010600030101010101" pitchFamily="2" charset="-122"/>
              </a:rPr>
              <a:t>。即双分子亲核取代反应（</a:t>
            </a: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2</a:t>
            </a:r>
            <a:r>
              <a:rPr lang="zh-CN" altLang="en-US" sz="2400" b="1">
                <a:latin typeface="Times New Roman" panose="02020603050405020304" pitchFamily="18" charset="0"/>
                <a:ea typeface="宋体" panose="02010600030101010101" pitchFamily="2" charset="-122"/>
              </a:rPr>
              <a:t>反应）和单分子亲核取代反应（</a:t>
            </a: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zh-CN" altLang="en-US" sz="2400" b="1">
                <a:latin typeface="Times New Roman" panose="02020603050405020304" pitchFamily="18" charset="0"/>
                <a:ea typeface="宋体" panose="02010600030101010101" pitchFamily="2" charset="-122"/>
              </a:rPr>
              <a:t>反应）。</a:t>
            </a:r>
          </a:p>
        </p:txBody>
      </p:sp>
      <p:graphicFrame>
        <p:nvGraphicFramePr>
          <p:cNvPr id="42001" name="Object 17">
            <a:extLst>
              <a:ext uri="{FF2B5EF4-FFF2-40B4-BE49-F238E27FC236}">
                <a16:creationId xmlns:a16="http://schemas.microsoft.com/office/drawing/2014/main" id="{B34C175E-292A-419B-8C8D-4B725D66D576}"/>
              </a:ext>
            </a:extLst>
          </p:cNvPr>
          <p:cNvGraphicFramePr>
            <a:graphicFrameLocks noChangeAspect="1"/>
          </p:cNvGraphicFramePr>
          <p:nvPr>
            <p:extLst>
              <p:ext uri="{D42A27DB-BD31-4B8C-83A1-F6EECF244321}">
                <p14:modId xmlns:p14="http://schemas.microsoft.com/office/powerpoint/2010/main" val="2703357428"/>
              </p:ext>
            </p:extLst>
          </p:nvPr>
        </p:nvGraphicFramePr>
        <p:xfrm>
          <a:off x="1692275" y="3284984"/>
          <a:ext cx="5472113" cy="1050925"/>
        </p:xfrm>
        <a:graphic>
          <a:graphicData uri="http://schemas.openxmlformats.org/presentationml/2006/ole">
            <mc:AlternateContent xmlns:mc="http://schemas.openxmlformats.org/markup-compatibility/2006">
              <mc:Choice xmlns:v="urn:schemas-microsoft-com:vml" Requires="v">
                <p:oleObj spid="_x0000_s35895" name="CS ChemDraw Drawing" r:id="rId3" imgW="3237941" imgH="622737" progId="ChemDraw.Document.6.0">
                  <p:embed/>
                </p:oleObj>
              </mc:Choice>
              <mc:Fallback>
                <p:oleObj name="CS ChemDraw Drawing" r:id="rId3" imgW="3237941" imgH="622737"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84984"/>
                        <a:ext cx="547211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07366758-683A-44CA-A73B-E1E5E319C49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EF69E72-F6C2-4354-9546-C9827B0B484B}"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0632E9AF-0C96-4D68-AEE7-38560014CF4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19E5C7C-CA39-4D05-8F28-405B1AFE866F}" type="slidenum">
              <a:rPr lang="en-US" altLang="zh-CN">
                <a:solidFill>
                  <a:srgbClr val="898989"/>
                </a:solidFill>
                <a:ea typeface="宋体" panose="02010600030101010101" pitchFamily="2" charset="-122"/>
              </a:rPr>
              <a:pPr/>
              <a:t>37</a:t>
            </a:fld>
            <a:endParaRPr lang="en-US" altLang="zh-CN">
              <a:solidFill>
                <a:srgbClr val="898989"/>
              </a:solidFill>
              <a:ea typeface="宋体" panose="02010600030101010101" pitchFamily="2" charset="-122"/>
            </a:endParaRPr>
          </a:p>
        </p:txBody>
      </p:sp>
      <p:sp>
        <p:nvSpPr>
          <p:cNvPr id="7" name="Text Box 16">
            <a:extLst>
              <a:ext uri="{FF2B5EF4-FFF2-40B4-BE49-F238E27FC236}">
                <a16:creationId xmlns:a16="http://schemas.microsoft.com/office/drawing/2014/main" id="{F707DBFA-EA5F-480E-B879-525F0B3A7E23}"/>
              </a:ext>
            </a:extLst>
          </p:cNvPr>
          <p:cNvSpPr txBox="1">
            <a:spLocks noChangeArrowheads="1"/>
          </p:cNvSpPr>
          <p:nvPr/>
        </p:nvSpPr>
        <p:spPr bwMode="auto">
          <a:xfrm>
            <a:off x="362144" y="1312708"/>
            <a:ext cx="8424862"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228600" eaLnBrk="0" hangingPunct="0">
              <a:lnSpc>
                <a:spcPts val="2800"/>
              </a:lnSpc>
              <a:tabLst>
                <a:tab pos="495300" algn="l"/>
              </a:tabLst>
              <a:defRPr kumimoji="1" sz="2000" b="1">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eaLnBrk="0" hangingPunct="0">
              <a:tabLst>
                <a:tab pos="495300" algn="l"/>
              </a:tabLst>
              <a:defRPr sz="2400" b="1">
                <a:latin typeface="Arial" charset="0"/>
                <a:ea typeface="楷体" pitchFamily="49" charset="-122"/>
              </a:defRPr>
            </a:lvl2pPr>
            <a:lvl3pPr marL="1143000" indent="-228600" eaLnBrk="0" hangingPunct="0">
              <a:tabLst>
                <a:tab pos="495300" algn="l"/>
              </a:tabLst>
              <a:defRPr sz="2400" b="1">
                <a:latin typeface="Arial" charset="0"/>
                <a:ea typeface="楷体" pitchFamily="49" charset="-122"/>
              </a:defRPr>
            </a:lvl3pPr>
            <a:lvl4pPr marL="1600200" indent="-228600" eaLnBrk="0" hangingPunct="0">
              <a:tabLst>
                <a:tab pos="495300" algn="l"/>
              </a:tabLst>
              <a:defRPr sz="2400" b="1">
                <a:latin typeface="Arial" charset="0"/>
                <a:ea typeface="楷体" pitchFamily="49" charset="-122"/>
              </a:defRPr>
            </a:lvl4pPr>
            <a:lvl5pPr marL="2057400" indent="-228600" eaLnBrk="0" hangingPunct="0">
              <a:tabLst>
                <a:tab pos="495300" algn="l"/>
              </a:tabLst>
              <a:defRPr sz="2400" b="1">
                <a:latin typeface="Arial" charset="0"/>
                <a:ea typeface="楷体" pitchFamily="49" charset="-122"/>
              </a:defRPr>
            </a:lvl5pPr>
            <a:lvl6pPr marL="2514600" indent="-228600" eaLnBrk="0" fontAlgn="base" hangingPunct="0">
              <a:spcBef>
                <a:spcPct val="0"/>
              </a:spcBef>
              <a:spcAft>
                <a:spcPct val="0"/>
              </a:spcAft>
              <a:tabLst>
                <a:tab pos="495300" algn="l"/>
              </a:tabLst>
              <a:defRPr sz="2400" b="1">
                <a:latin typeface="Arial" charset="0"/>
                <a:ea typeface="楷体" pitchFamily="49" charset="-122"/>
              </a:defRPr>
            </a:lvl6pPr>
            <a:lvl7pPr marL="2971800" indent="-228600" eaLnBrk="0" fontAlgn="base" hangingPunct="0">
              <a:spcBef>
                <a:spcPct val="0"/>
              </a:spcBef>
              <a:spcAft>
                <a:spcPct val="0"/>
              </a:spcAft>
              <a:tabLst>
                <a:tab pos="495300" algn="l"/>
              </a:tabLst>
              <a:defRPr sz="2400" b="1">
                <a:latin typeface="Arial" charset="0"/>
                <a:ea typeface="楷体" pitchFamily="49" charset="-122"/>
              </a:defRPr>
            </a:lvl7pPr>
            <a:lvl8pPr marL="3429000" indent="-228600" eaLnBrk="0" fontAlgn="base" hangingPunct="0">
              <a:spcBef>
                <a:spcPct val="0"/>
              </a:spcBef>
              <a:spcAft>
                <a:spcPct val="0"/>
              </a:spcAft>
              <a:tabLst>
                <a:tab pos="495300" algn="l"/>
              </a:tabLst>
              <a:defRPr sz="2400" b="1">
                <a:latin typeface="Arial" charset="0"/>
                <a:ea typeface="楷体" pitchFamily="49" charset="-122"/>
              </a:defRPr>
            </a:lvl8pPr>
            <a:lvl9pPr marL="3886200" indent="-228600" eaLnBrk="0" fontAlgn="base" hangingPunct="0">
              <a:spcBef>
                <a:spcPct val="0"/>
              </a:spcBef>
              <a:spcAft>
                <a:spcPct val="0"/>
              </a:spcAft>
              <a:tabLst>
                <a:tab pos="495300" algn="l"/>
              </a:tabLst>
              <a:defRPr sz="2400" b="1">
                <a:latin typeface="Arial" charset="0"/>
                <a:ea typeface="楷体" pitchFamily="49" charset="-122"/>
              </a:defRPr>
            </a:lvl9pPr>
          </a:lstStyle>
          <a:p>
            <a:pPr>
              <a:lnSpc>
                <a:spcPct val="150000"/>
              </a:lnSpc>
            </a:pPr>
            <a:r>
              <a:rPr lang="zh-CN" altLang="en-US" sz="2400" dirty="0"/>
              <a:t>      卤代烷的亲核取代反应是一类重要反应，由于这类反应可用于各种官能团的转变以及碳碳键的形成，在有机合成中具有广泛的用途，因此，对其反应历程的研究也就比较充分。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99"/>
                                        </p:tgtEl>
                                        <p:attrNameLst>
                                          <p:attrName>style.visibility</p:attrName>
                                        </p:attrNameLst>
                                      </p:cBhvr>
                                      <p:to>
                                        <p:strVal val="visible"/>
                                      </p:to>
                                    </p:set>
                                    <p:animEffect transition="in" filter="slide(fromBottom)">
                                      <p:cBhvr>
                                        <p:cTn id="7" dur="500"/>
                                        <p:tgtEl>
                                          <p:spTgt spid="41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2001"/>
                                        </p:tgtEl>
                                        <p:attrNameLst>
                                          <p:attrName>style.visibility</p:attrName>
                                        </p:attrNameLst>
                                      </p:cBhvr>
                                      <p:to>
                                        <p:strVal val="visible"/>
                                      </p:to>
                                    </p:set>
                                    <p:animEffect transition="in" filter="slide(fromBottom)">
                                      <p:cBhvr>
                                        <p:cTn id="12" dur="500"/>
                                        <p:tgtEl>
                                          <p:spTgt spid="420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2000"/>
                                        </p:tgtEl>
                                        <p:attrNameLst>
                                          <p:attrName>style.visibility</p:attrName>
                                        </p:attrNameLst>
                                      </p:cBhvr>
                                      <p:to>
                                        <p:strVal val="visible"/>
                                      </p:to>
                                    </p:set>
                                    <p:animEffect transition="in" filter="slide(fromBottom)">
                                      <p:cBhvr>
                                        <p:cTn id="17" dur="500"/>
                                        <p:tgtEl>
                                          <p:spTgt spid="4200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p:bldP spid="42000"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0943F44-FF0E-47A6-99FB-02CA4C5DF826}"/>
              </a:ext>
            </a:extLst>
          </p:cNvPr>
          <p:cNvSpPr>
            <a:spLocks noChangeArrowheads="1"/>
          </p:cNvSpPr>
          <p:nvPr/>
        </p:nvSpPr>
        <p:spPr bwMode="auto">
          <a:xfrm>
            <a:off x="684213" y="404813"/>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、双分子亲核取代反应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 </a:t>
            </a:r>
          </a:p>
        </p:txBody>
      </p:sp>
      <p:sp>
        <p:nvSpPr>
          <p:cNvPr id="48131" name="Rectangle 3">
            <a:extLst>
              <a:ext uri="{FF2B5EF4-FFF2-40B4-BE49-F238E27FC236}">
                <a16:creationId xmlns:a16="http://schemas.microsoft.com/office/drawing/2014/main" id="{95B8ED15-9C9D-4237-A803-1E2E2B185471}"/>
              </a:ext>
            </a:extLst>
          </p:cNvPr>
          <p:cNvSpPr>
            <a:spLocks noChangeArrowheads="1"/>
          </p:cNvSpPr>
          <p:nvPr/>
        </p:nvSpPr>
        <p:spPr bwMode="auto">
          <a:xfrm>
            <a:off x="900113" y="1125538"/>
            <a:ext cx="6430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实验证明：伯卤代烷的水解反应为</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历程。</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48133" name="Rectangle 5">
            <a:extLst>
              <a:ext uri="{FF2B5EF4-FFF2-40B4-BE49-F238E27FC236}">
                <a16:creationId xmlns:a16="http://schemas.microsoft.com/office/drawing/2014/main" id="{9C5E30BC-7FC8-4DD3-95A6-A7815DED318E}"/>
              </a:ext>
            </a:extLst>
          </p:cNvPr>
          <p:cNvSpPr>
            <a:spLocks noChangeArrowheads="1"/>
          </p:cNvSpPr>
          <p:nvPr/>
        </p:nvSpPr>
        <p:spPr bwMode="auto">
          <a:xfrm>
            <a:off x="457200" y="4267200"/>
            <a:ext cx="815975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5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因为</a:t>
            </a:r>
            <a:r>
              <a:rPr kumimoji="1" lang="en-US" altLang="zh-CN" sz="2400" b="1">
                <a:latin typeface="Times New Roman" panose="02020603050405020304" pitchFamily="18" charset="0"/>
                <a:ea typeface="宋体" panose="02010600030101010101" pitchFamily="2" charset="-122"/>
              </a:rPr>
              <a:t>RCH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Br</a:t>
            </a:r>
            <a:r>
              <a:rPr kumimoji="1" lang="zh-CN" altLang="en-US" sz="2400" b="1">
                <a:latin typeface="Times New Roman" panose="02020603050405020304" pitchFamily="18" charset="0"/>
                <a:ea typeface="宋体" panose="02010600030101010101" pitchFamily="2" charset="-122"/>
              </a:rPr>
              <a:t>的水解速率与</a:t>
            </a:r>
            <a:r>
              <a:rPr kumimoji="1" lang="en-US" altLang="zh-CN" sz="2400" b="1">
                <a:latin typeface="Times New Roman" panose="02020603050405020304" pitchFamily="18" charset="0"/>
                <a:ea typeface="宋体" panose="02010600030101010101" pitchFamily="2" charset="-122"/>
              </a:rPr>
              <a:t>RCH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Br</a:t>
            </a:r>
            <a:r>
              <a:rPr kumimoji="1" lang="zh-CN" altLang="en-US" sz="2400" b="1">
                <a:latin typeface="Times New Roman" panose="02020603050405020304" pitchFamily="18" charset="0"/>
                <a:ea typeface="宋体" panose="02010600030101010101" pitchFamily="2" charset="-122"/>
              </a:rPr>
              <a:t>和</a:t>
            </a:r>
            <a:r>
              <a:rPr kumimoji="1" lang="en-US" altLang="zh-CN" sz="2400" b="1">
                <a:latin typeface="Times New Roman" panose="02020603050405020304" pitchFamily="18" charset="0"/>
                <a:ea typeface="宋体" panose="02010600030101010101" pitchFamily="2" charset="-122"/>
              </a:rPr>
              <a:t>OH</a:t>
            </a:r>
            <a:r>
              <a:rPr kumimoji="1" lang="en-US" altLang="zh-CN" sz="2400" b="1" baseline="30000">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浓度有关，所以叫做双分子亲核取代反应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a:latin typeface="Times New Roman" panose="02020603050405020304" pitchFamily="18" charset="0"/>
                <a:ea typeface="宋体" panose="02010600030101010101" pitchFamily="2" charset="-122"/>
              </a:rPr>
              <a:t> </a:t>
            </a:r>
          </a:p>
        </p:txBody>
      </p:sp>
      <p:graphicFrame>
        <p:nvGraphicFramePr>
          <p:cNvPr id="48134" name="Object 6">
            <a:extLst>
              <a:ext uri="{FF2B5EF4-FFF2-40B4-BE49-F238E27FC236}">
                <a16:creationId xmlns:a16="http://schemas.microsoft.com/office/drawing/2014/main" id="{9687930E-043B-4B69-B615-5F6C4618E942}"/>
              </a:ext>
            </a:extLst>
          </p:cNvPr>
          <p:cNvGraphicFramePr>
            <a:graphicFrameLocks noChangeAspect="1"/>
          </p:cNvGraphicFramePr>
          <p:nvPr/>
        </p:nvGraphicFramePr>
        <p:xfrm>
          <a:off x="1258888" y="1916113"/>
          <a:ext cx="6481762" cy="2063750"/>
        </p:xfrm>
        <a:graphic>
          <a:graphicData uri="http://schemas.openxmlformats.org/presentationml/2006/ole">
            <mc:AlternateContent xmlns:mc="http://schemas.openxmlformats.org/markup-compatibility/2006">
              <mc:Choice xmlns:v="urn:schemas-microsoft-com:vml" Requires="v">
                <p:oleObj spid="_x0000_s36919" name="CS ChemDraw Drawing" r:id="rId3" imgW="3221204" imgH="1025208" progId="ChemDraw.Document.6.0">
                  <p:embed/>
                </p:oleObj>
              </mc:Choice>
              <mc:Fallback>
                <p:oleObj name="CS ChemDraw Drawing" r:id="rId3" imgW="3221204" imgH="1025208"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16113"/>
                        <a:ext cx="6481762"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42FF466-C9D2-448C-800E-13FD0174F5C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A1D2C34-A638-4974-85CC-F018F7A23C5A}"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46DDAFB-BA29-4D9F-B6E4-A155D8E427F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68A4E7-775D-4AA0-A18C-42E72D9E15C5}" type="slidenum">
              <a:rPr lang="en-US" altLang="zh-CN">
                <a:solidFill>
                  <a:srgbClr val="898989"/>
                </a:solidFill>
                <a:ea typeface="宋体" panose="02010600030101010101" pitchFamily="2" charset="-122"/>
              </a:rPr>
              <a:pPr/>
              <a:t>38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slide(fromBottom)">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slide(fromBottom)">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slide(fromBottom)">
                                      <p:cBhvr>
                                        <p:cTn id="17" dur="500"/>
                                        <p:tgtEl>
                                          <p:spTgt spid="48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slide(fromBottom)">
                                      <p:cBhvr>
                                        <p:cTn id="2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2038" name="Object 6">
            <a:extLst>
              <a:ext uri="{FF2B5EF4-FFF2-40B4-BE49-F238E27FC236}">
                <a16:creationId xmlns:a16="http://schemas.microsoft.com/office/drawing/2014/main" id="{8CF720FE-8F61-49C4-8BEE-B4209ACB59F6}"/>
              </a:ext>
            </a:extLst>
          </p:cNvPr>
          <p:cNvGraphicFramePr>
            <a:graphicFrameLocks noChangeAspect="1"/>
          </p:cNvGraphicFramePr>
          <p:nvPr>
            <p:extLst>
              <p:ext uri="{D42A27DB-BD31-4B8C-83A1-F6EECF244321}">
                <p14:modId xmlns:p14="http://schemas.microsoft.com/office/powerpoint/2010/main" val="171732492"/>
              </p:ext>
            </p:extLst>
          </p:nvPr>
        </p:nvGraphicFramePr>
        <p:xfrm>
          <a:off x="3034099" y="5661248"/>
          <a:ext cx="3366701" cy="957235"/>
        </p:xfrm>
        <a:graphic>
          <a:graphicData uri="http://schemas.openxmlformats.org/presentationml/2006/ole">
            <mc:AlternateContent xmlns:mc="http://schemas.openxmlformats.org/markup-compatibility/2006">
              <mc:Choice xmlns:v="urn:schemas-microsoft-com:vml" Requires="v">
                <p:oleObj spid="_x0000_s38182" name="Document" r:id="rId3" imgW="2476500" imgH="704850" progId="ChemWindow.Document">
                  <p:embed/>
                </p:oleObj>
              </mc:Choice>
              <mc:Fallback>
                <p:oleObj name="Document" r:id="rId3" imgW="2476500" imgH="704850" progId="ChemWindow.Document">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4099" y="5661248"/>
                        <a:ext cx="3366701" cy="957235"/>
                      </a:xfrm>
                      <a:prstGeom prst="rect">
                        <a:avLst/>
                      </a:prstGeom>
                      <a:noFill/>
                      <a:ln>
                        <a:noFill/>
                      </a:ln>
                      <a:effectLst/>
                    </p:spPr>
                  </p:pic>
                </p:oleObj>
              </mc:Fallback>
            </mc:AlternateContent>
          </a:graphicData>
        </a:graphic>
      </p:graphicFrame>
      <p:sp>
        <p:nvSpPr>
          <p:cNvPr id="172043" name="Rectangle 11">
            <a:extLst>
              <a:ext uri="{FF2B5EF4-FFF2-40B4-BE49-F238E27FC236}">
                <a16:creationId xmlns:a16="http://schemas.microsoft.com/office/drawing/2014/main" id="{FD50889F-29B2-4B42-A1E6-53EB06EBF7C5}"/>
              </a:ext>
            </a:extLst>
          </p:cNvPr>
          <p:cNvSpPr>
            <a:spLocks noChangeArrowheads="1"/>
          </p:cNvSpPr>
          <p:nvPr/>
        </p:nvSpPr>
        <p:spPr bwMode="auto">
          <a:xfrm>
            <a:off x="179388" y="1889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）反应机理</a:t>
            </a:r>
          </a:p>
        </p:txBody>
      </p:sp>
      <p:sp>
        <p:nvSpPr>
          <p:cNvPr id="172044" name="Rectangle 12">
            <a:extLst>
              <a:ext uri="{FF2B5EF4-FFF2-40B4-BE49-F238E27FC236}">
                <a16:creationId xmlns:a16="http://schemas.microsoft.com/office/drawing/2014/main" id="{9F24A57D-11CA-4DAA-B0E4-35BF15222870}"/>
              </a:ext>
            </a:extLst>
          </p:cNvPr>
          <p:cNvSpPr>
            <a:spLocks noChangeArrowheads="1"/>
          </p:cNvSpPr>
          <p:nvPr/>
        </p:nvSpPr>
        <p:spPr bwMode="auto">
          <a:xfrm>
            <a:off x="430213" y="836613"/>
            <a:ext cx="8713787"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一步完成</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新键的形成和旧键的断裂同步进行</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无中间体生成，经过一个不稳定的“过渡态”。</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9" name="日期占位符 8">
            <a:extLst>
              <a:ext uri="{FF2B5EF4-FFF2-40B4-BE49-F238E27FC236}">
                <a16:creationId xmlns:a16="http://schemas.microsoft.com/office/drawing/2014/main" id="{9753755D-0AC5-467D-8553-4A6D73E121F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774912F-9CA2-4DA3-851F-AD93AFB34CCD}"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7A88615-591E-48D3-9C93-8B4124398BF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F2DE58E-AA73-49BE-844B-A5231111481D}" type="slidenum">
              <a:rPr lang="en-US" altLang="zh-CN">
                <a:solidFill>
                  <a:srgbClr val="898989"/>
                </a:solidFill>
                <a:ea typeface="宋体" panose="02010600030101010101" pitchFamily="2" charset="-122"/>
              </a:rPr>
              <a:pPr/>
              <a:t>39</a:t>
            </a:fld>
            <a:endParaRPr lang="en-US" altLang="zh-CN">
              <a:solidFill>
                <a:srgbClr val="898989"/>
              </a:solidFill>
              <a:ea typeface="宋体" panose="02010600030101010101" pitchFamily="2" charset="-122"/>
            </a:endParaRPr>
          </a:p>
        </p:txBody>
      </p:sp>
      <p:pic>
        <p:nvPicPr>
          <p:cNvPr id="4" name="图片 3">
            <a:extLst>
              <a:ext uri="{FF2B5EF4-FFF2-40B4-BE49-F238E27FC236}">
                <a16:creationId xmlns:a16="http://schemas.microsoft.com/office/drawing/2014/main" id="{6E96D8CD-DDD2-4696-93F4-2625CFD0D011}"/>
              </a:ext>
            </a:extLst>
          </p:cNvPr>
          <p:cNvPicPr>
            <a:picLocks noChangeAspect="1"/>
          </p:cNvPicPr>
          <p:nvPr/>
        </p:nvPicPr>
        <p:blipFill rotWithShape="1">
          <a:blip r:embed="rId5"/>
          <a:srcRect t="60384"/>
          <a:stretch/>
        </p:blipFill>
        <p:spPr>
          <a:xfrm>
            <a:off x="539552" y="5373216"/>
            <a:ext cx="2004238" cy="761066"/>
          </a:xfrm>
          <a:prstGeom prst="rect">
            <a:avLst/>
          </a:prstGeom>
        </p:spPr>
      </p:pic>
      <p:pic>
        <p:nvPicPr>
          <p:cNvPr id="5" name="图片 4">
            <a:extLst>
              <a:ext uri="{FF2B5EF4-FFF2-40B4-BE49-F238E27FC236}">
                <a16:creationId xmlns:a16="http://schemas.microsoft.com/office/drawing/2014/main" id="{6CF02BED-B3AC-4D2C-AB6B-126E6CF87A56}"/>
              </a:ext>
            </a:extLst>
          </p:cNvPr>
          <p:cNvPicPr>
            <a:picLocks noChangeAspect="1"/>
          </p:cNvPicPr>
          <p:nvPr/>
        </p:nvPicPr>
        <p:blipFill rotWithShape="1">
          <a:blip r:embed="rId6"/>
          <a:srcRect l="45459" t="49430"/>
          <a:stretch/>
        </p:blipFill>
        <p:spPr>
          <a:xfrm>
            <a:off x="6876256" y="5517232"/>
            <a:ext cx="1729738" cy="1114425"/>
          </a:xfrm>
          <a:prstGeom prst="rect">
            <a:avLst/>
          </a:prstGeom>
        </p:spPr>
      </p:pic>
      <p:graphicFrame>
        <p:nvGraphicFramePr>
          <p:cNvPr id="19" name="Object 2">
            <a:extLst>
              <a:ext uri="{FF2B5EF4-FFF2-40B4-BE49-F238E27FC236}">
                <a16:creationId xmlns:a16="http://schemas.microsoft.com/office/drawing/2014/main" id="{CB7847BD-99EE-4313-B71E-178FA00A7A54}"/>
              </a:ext>
            </a:extLst>
          </p:cNvPr>
          <p:cNvGraphicFramePr>
            <a:graphicFrameLocks noChangeAspect="1"/>
          </p:cNvGraphicFramePr>
          <p:nvPr>
            <p:extLst>
              <p:ext uri="{D42A27DB-BD31-4B8C-83A1-F6EECF244321}">
                <p14:modId xmlns:p14="http://schemas.microsoft.com/office/powerpoint/2010/main" val="259055318"/>
              </p:ext>
            </p:extLst>
          </p:nvPr>
        </p:nvGraphicFramePr>
        <p:xfrm>
          <a:off x="387846" y="2976148"/>
          <a:ext cx="8368307" cy="2613092"/>
        </p:xfrm>
        <a:graphic>
          <a:graphicData uri="http://schemas.openxmlformats.org/presentationml/2006/ole">
            <mc:AlternateContent xmlns:mc="http://schemas.openxmlformats.org/markup-compatibility/2006">
              <mc:Choice xmlns:v="urn:schemas-microsoft-com:vml" Requires="v">
                <p:oleObj spid="_x0000_s38183" name="Image" r:id="rId7" imgW="9066667" imgH="2831746" progId="Photoshop.Image.7">
                  <p:embed/>
                </p:oleObj>
              </mc:Choice>
              <mc:Fallback>
                <p:oleObj name="Image" r:id="rId7" imgW="9066667" imgH="2831746" progId="Photoshop.Image.7">
                  <p:embed/>
                  <p:pic>
                    <p:nvPicPr>
                      <p:cNvPr id="19458" name="Object 2">
                        <a:extLst>
                          <a:ext uri="{FF2B5EF4-FFF2-40B4-BE49-F238E27FC236}">
                            <a16:creationId xmlns:a16="http://schemas.microsoft.com/office/drawing/2014/main" id="{90FF83FC-CE0D-49BA-9325-00B6DCAAD6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46" y="2976148"/>
                        <a:ext cx="8368307" cy="2613092"/>
                      </a:xfrm>
                      <a:prstGeom prst="rect">
                        <a:avLst/>
                      </a:prstGeom>
                      <a:noFill/>
                      <a:ln>
                        <a:noFill/>
                      </a:ln>
                      <a:effectLst/>
                    </p:spPr>
                  </p:pic>
                </p:oleObj>
              </mc:Fallback>
            </mc:AlternateContent>
          </a:graphicData>
        </a:graphic>
      </p:graphicFrame>
      <p:graphicFrame>
        <p:nvGraphicFramePr>
          <p:cNvPr id="21" name="Object 4">
            <a:extLst>
              <a:ext uri="{FF2B5EF4-FFF2-40B4-BE49-F238E27FC236}">
                <a16:creationId xmlns:a16="http://schemas.microsoft.com/office/drawing/2014/main" id="{CB9F4524-B5C9-43D6-B5B7-E5C9DB23FB1B}"/>
              </a:ext>
            </a:extLst>
          </p:cNvPr>
          <p:cNvGraphicFramePr>
            <a:graphicFrameLocks noChangeAspect="1"/>
          </p:cNvGraphicFramePr>
          <p:nvPr/>
        </p:nvGraphicFramePr>
        <p:xfrm>
          <a:off x="1312863" y="1981200"/>
          <a:ext cx="4706937" cy="762000"/>
        </p:xfrm>
        <a:graphic>
          <a:graphicData uri="http://schemas.openxmlformats.org/presentationml/2006/ole">
            <mc:AlternateContent xmlns:mc="http://schemas.openxmlformats.org/markup-compatibility/2006">
              <mc:Choice xmlns:v="urn:schemas-microsoft-com:vml" Requires="v">
                <p:oleObj spid="_x0000_s38184" name="CS ChemDraw Drawing" r:id="rId9" imgW="2931795" imgH="475107" progId="ChemDraw.Document.6.0">
                  <p:embed/>
                </p:oleObj>
              </mc:Choice>
              <mc:Fallback>
                <p:oleObj name="CS ChemDraw Drawing" r:id="rId9" imgW="2931795" imgH="475107" progId="ChemDraw.Document.6.0">
                  <p:embed/>
                  <p:pic>
                    <p:nvPicPr>
                      <p:cNvPr id="19459" name="Object 4">
                        <a:extLst>
                          <a:ext uri="{FF2B5EF4-FFF2-40B4-BE49-F238E27FC236}">
                            <a16:creationId xmlns:a16="http://schemas.microsoft.com/office/drawing/2014/main" id="{45B873E9-0915-45A5-A261-8B639E17DC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63" y="1981200"/>
                        <a:ext cx="47069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8">
            <a:extLst>
              <a:ext uri="{FF2B5EF4-FFF2-40B4-BE49-F238E27FC236}">
                <a16:creationId xmlns:a16="http://schemas.microsoft.com/office/drawing/2014/main" id="{062AAC98-BAD1-42A2-9FA8-1A754AC7B7F9}"/>
              </a:ext>
            </a:extLst>
          </p:cNvPr>
          <p:cNvSpPr txBox="1">
            <a:spLocks noChangeArrowheads="1"/>
          </p:cNvSpPr>
          <p:nvPr/>
        </p:nvSpPr>
        <p:spPr bwMode="auto">
          <a:xfrm>
            <a:off x="6400800" y="20574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1"/>
                </a:solidFill>
                <a:ea typeface="黑体" panose="02010609060101010101" pitchFamily="49" charset="-122"/>
              </a:rPr>
              <a:t>决速步需要两种分子的碰撞</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2043"/>
                                        </p:tgtEl>
                                        <p:attrNameLst>
                                          <p:attrName>style.visibility</p:attrName>
                                        </p:attrNameLst>
                                      </p:cBhvr>
                                      <p:to>
                                        <p:strVal val="visible"/>
                                      </p:to>
                                    </p:set>
                                    <p:animEffect transition="in" filter="slide(fromBottom)">
                                      <p:cBhvr>
                                        <p:cTn id="7" dur="500"/>
                                        <p:tgtEl>
                                          <p:spTgt spid="172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2044"/>
                                        </p:tgtEl>
                                        <p:attrNameLst>
                                          <p:attrName>style.visibility</p:attrName>
                                        </p:attrNameLst>
                                      </p:cBhvr>
                                      <p:to>
                                        <p:strVal val="visible"/>
                                      </p:to>
                                    </p:set>
                                    <p:animEffect transition="in" filter="slide(fromBottom)">
                                      <p:cBhvr>
                                        <p:cTn id="12" dur="500"/>
                                        <p:tgtEl>
                                          <p:spTgt spid="172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 calcmode="lin" valueType="num">
                                      <p:cBhvr>
                                        <p:cTn id="17" dur="500" fill="hold"/>
                                        <p:tgtEl>
                                          <p:spTgt spid="172038"/>
                                        </p:tgtEl>
                                        <p:attrNameLst>
                                          <p:attrName>ppt_w</p:attrName>
                                        </p:attrNameLst>
                                      </p:cBhvr>
                                      <p:tavLst>
                                        <p:tav tm="0">
                                          <p:val>
                                            <p:fltVal val="0"/>
                                          </p:val>
                                        </p:tav>
                                        <p:tav tm="100000">
                                          <p:val>
                                            <p:strVal val="#ppt_w"/>
                                          </p:val>
                                        </p:tav>
                                      </p:tavLst>
                                    </p:anim>
                                    <p:anim calcmode="lin" valueType="num">
                                      <p:cBhvr>
                                        <p:cTn id="18" dur="500" fill="hold"/>
                                        <p:tgtEl>
                                          <p:spTgt spid="1720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3" grpId="0"/>
      <p:bldP spid="1720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171E530D-68FE-48C6-9519-6447022CF797}"/>
              </a:ext>
            </a:extLst>
          </p:cNvPr>
          <p:cNvSpPr>
            <a:spLocks noChangeArrowheads="1"/>
          </p:cNvSpPr>
          <p:nvPr/>
        </p:nvSpPr>
        <p:spPr bwMode="auto">
          <a:xfrm>
            <a:off x="684213" y="62071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(3) </a:t>
            </a:r>
            <a:r>
              <a:rPr kumimoji="1" lang="zh-CN" altLang="en-US" sz="2400" b="1" dirty="0">
                <a:latin typeface="Times New Roman" panose="02020603050405020304" pitchFamily="18" charset="0"/>
                <a:ea typeface="宋体" panose="02010600030101010101" pitchFamily="2" charset="-122"/>
              </a:rPr>
              <a:t>按卤素所连的</a:t>
            </a:r>
            <a:r>
              <a:rPr kumimoji="1" lang="zh-CN" altLang="en-US" sz="2400" b="1" dirty="0">
                <a:solidFill>
                  <a:srgbClr val="FF0000"/>
                </a:solidFill>
                <a:latin typeface="Times New Roman" panose="02020603050405020304" pitchFamily="18" charset="0"/>
                <a:ea typeface="宋体" panose="02010600030101010101" pitchFamily="2" charset="-122"/>
              </a:rPr>
              <a:t>碳原子的类型</a:t>
            </a:r>
            <a:r>
              <a:rPr kumimoji="1" lang="zh-CN" altLang="en-US" sz="2400" b="1" dirty="0">
                <a:latin typeface="Times New Roman" panose="02020603050405020304" pitchFamily="18" charset="0"/>
                <a:ea typeface="宋体" panose="02010600030101010101" pitchFamily="2" charset="-122"/>
              </a:rPr>
              <a:t>，分为：</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6147" name="Oval 15">
            <a:extLst>
              <a:ext uri="{FF2B5EF4-FFF2-40B4-BE49-F238E27FC236}">
                <a16:creationId xmlns:a16="http://schemas.microsoft.com/office/drawing/2014/main" id="{8BA3E43F-A291-402E-83EA-3749420B46C4}"/>
              </a:ext>
            </a:extLst>
          </p:cNvPr>
          <p:cNvSpPr>
            <a:spLocks noChangeArrowheads="1"/>
          </p:cNvSpPr>
          <p:nvPr/>
        </p:nvSpPr>
        <p:spPr bwMode="auto">
          <a:xfrm>
            <a:off x="685800" y="51816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48" name="Oval 16">
            <a:extLst>
              <a:ext uri="{FF2B5EF4-FFF2-40B4-BE49-F238E27FC236}">
                <a16:creationId xmlns:a16="http://schemas.microsoft.com/office/drawing/2014/main" id="{88F10C24-30EF-429E-89A9-074401647F38}"/>
              </a:ext>
            </a:extLst>
          </p:cNvPr>
          <p:cNvSpPr>
            <a:spLocks noChangeArrowheads="1"/>
          </p:cNvSpPr>
          <p:nvPr/>
        </p:nvSpPr>
        <p:spPr bwMode="auto">
          <a:xfrm>
            <a:off x="685800" y="52578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49" name="Oval 17">
            <a:extLst>
              <a:ext uri="{FF2B5EF4-FFF2-40B4-BE49-F238E27FC236}">
                <a16:creationId xmlns:a16="http://schemas.microsoft.com/office/drawing/2014/main" id="{00912F04-01A5-4482-A213-E0347080C434}"/>
              </a:ext>
            </a:extLst>
          </p:cNvPr>
          <p:cNvSpPr>
            <a:spLocks noChangeArrowheads="1"/>
          </p:cNvSpPr>
          <p:nvPr/>
        </p:nvSpPr>
        <p:spPr bwMode="auto">
          <a:xfrm>
            <a:off x="685800" y="5257800"/>
            <a:ext cx="152400" cy="152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grpSp>
        <p:nvGrpSpPr>
          <p:cNvPr id="7188" name="Group 20">
            <a:extLst>
              <a:ext uri="{FF2B5EF4-FFF2-40B4-BE49-F238E27FC236}">
                <a16:creationId xmlns:a16="http://schemas.microsoft.com/office/drawing/2014/main" id="{14B5A4A8-4D4B-4680-A4FE-F00ADB008F78}"/>
              </a:ext>
            </a:extLst>
          </p:cNvPr>
          <p:cNvGrpSpPr>
            <a:grpSpLocks/>
          </p:cNvGrpSpPr>
          <p:nvPr/>
        </p:nvGrpSpPr>
        <p:grpSpPr bwMode="auto">
          <a:xfrm>
            <a:off x="323850" y="1196975"/>
            <a:ext cx="8359775" cy="2438400"/>
            <a:chOff x="0" y="816"/>
            <a:chExt cx="5458" cy="1536"/>
          </a:xfrm>
        </p:grpSpPr>
        <p:sp>
          <p:nvSpPr>
            <p:cNvPr id="6153" name="Text Box 8">
              <a:extLst>
                <a:ext uri="{FF2B5EF4-FFF2-40B4-BE49-F238E27FC236}">
                  <a16:creationId xmlns:a16="http://schemas.microsoft.com/office/drawing/2014/main" id="{C3E1390E-4E05-4255-9A01-391BB12AC039}"/>
                </a:ext>
              </a:extLst>
            </p:cNvPr>
            <p:cNvSpPr txBox="1">
              <a:spLocks noChangeArrowheads="1"/>
            </p:cNvSpPr>
            <p:nvPr/>
          </p:nvSpPr>
          <p:spPr bwMode="auto">
            <a:xfrm>
              <a:off x="0" y="864"/>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R-CH</a:t>
              </a:r>
              <a:r>
                <a:rPr kumimoji="1" lang="en-US" altLang="zh-CN" sz="2400" b="1" baseline="-25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-X</a:t>
              </a:r>
            </a:p>
          </p:txBody>
        </p:sp>
        <p:sp>
          <p:nvSpPr>
            <p:cNvPr id="6154" name="Text Box 9">
              <a:extLst>
                <a:ext uri="{FF2B5EF4-FFF2-40B4-BE49-F238E27FC236}">
                  <a16:creationId xmlns:a16="http://schemas.microsoft.com/office/drawing/2014/main" id="{E67B6A51-AB53-4160-A54F-91586CFD1979}"/>
                </a:ext>
              </a:extLst>
            </p:cNvPr>
            <p:cNvSpPr txBox="1">
              <a:spLocks noChangeArrowheads="1"/>
            </p:cNvSpPr>
            <p:nvPr/>
          </p:nvSpPr>
          <p:spPr bwMode="auto">
            <a:xfrm>
              <a:off x="288" y="1488"/>
              <a:ext cx="9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a:t>
              </a:r>
              <a:r>
                <a:rPr kumimoji="1" lang="en-US" altLang="zh-CN" sz="2400" b="1" baseline="-25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CH-X</a:t>
              </a:r>
            </a:p>
          </p:txBody>
        </p:sp>
        <p:sp>
          <p:nvSpPr>
            <p:cNvPr id="6155" name="Text Box 10">
              <a:extLst>
                <a:ext uri="{FF2B5EF4-FFF2-40B4-BE49-F238E27FC236}">
                  <a16:creationId xmlns:a16="http://schemas.microsoft.com/office/drawing/2014/main" id="{A06D59A1-3F63-4A52-9D39-FAFA996F56B8}"/>
                </a:ext>
              </a:extLst>
            </p:cNvPr>
            <p:cNvSpPr txBox="1">
              <a:spLocks noChangeArrowheads="1"/>
            </p:cNvSpPr>
            <p:nvPr/>
          </p:nvSpPr>
          <p:spPr bwMode="auto">
            <a:xfrm>
              <a:off x="336" y="2064"/>
              <a:ext cx="7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a:t>
              </a:r>
              <a:r>
                <a:rPr kumimoji="1" lang="en-US" altLang="zh-CN" sz="2400" b="1" baseline="-25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C-X</a:t>
              </a:r>
            </a:p>
          </p:txBody>
        </p:sp>
        <p:sp>
          <p:nvSpPr>
            <p:cNvPr id="6156" name="Text Box 11">
              <a:extLst>
                <a:ext uri="{FF2B5EF4-FFF2-40B4-BE49-F238E27FC236}">
                  <a16:creationId xmlns:a16="http://schemas.microsoft.com/office/drawing/2014/main" id="{45F6D1E5-B80B-4F53-81D0-C1FA07108F82}"/>
                </a:ext>
              </a:extLst>
            </p:cNvPr>
            <p:cNvSpPr txBox="1">
              <a:spLocks noChangeArrowheads="1"/>
            </p:cNvSpPr>
            <p:nvPr/>
          </p:nvSpPr>
          <p:spPr bwMode="auto">
            <a:xfrm>
              <a:off x="2048" y="816"/>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伯卤代烃</a:t>
              </a:r>
            </a:p>
          </p:txBody>
        </p:sp>
        <p:sp>
          <p:nvSpPr>
            <p:cNvPr id="6157" name="Text Box 12">
              <a:extLst>
                <a:ext uri="{FF2B5EF4-FFF2-40B4-BE49-F238E27FC236}">
                  <a16:creationId xmlns:a16="http://schemas.microsoft.com/office/drawing/2014/main" id="{53D23E39-3D57-471A-A4C7-FF1C492AA4F1}"/>
                </a:ext>
              </a:extLst>
            </p:cNvPr>
            <p:cNvSpPr txBox="1">
              <a:spLocks noChangeArrowheads="1"/>
            </p:cNvSpPr>
            <p:nvPr/>
          </p:nvSpPr>
          <p:spPr bwMode="auto">
            <a:xfrm>
              <a:off x="2048" y="1440"/>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仲卤代烃</a:t>
              </a:r>
            </a:p>
          </p:txBody>
        </p:sp>
        <p:sp>
          <p:nvSpPr>
            <p:cNvPr id="6158" name="Text Box 13">
              <a:extLst>
                <a:ext uri="{FF2B5EF4-FFF2-40B4-BE49-F238E27FC236}">
                  <a16:creationId xmlns:a16="http://schemas.microsoft.com/office/drawing/2014/main" id="{FB688AC3-7766-446A-8CF9-251A1183215D}"/>
                </a:ext>
              </a:extLst>
            </p:cNvPr>
            <p:cNvSpPr txBox="1">
              <a:spLocks noChangeArrowheads="1"/>
            </p:cNvSpPr>
            <p:nvPr/>
          </p:nvSpPr>
          <p:spPr bwMode="auto">
            <a:xfrm>
              <a:off x="2048" y="2064"/>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叔卤代烃</a:t>
              </a:r>
            </a:p>
          </p:txBody>
        </p:sp>
        <p:sp>
          <p:nvSpPr>
            <p:cNvPr id="6159" name="Text Box 14">
              <a:extLst>
                <a:ext uri="{FF2B5EF4-FFF2-40B4-BE49-F238E27FC236}">
                  <a16:creationId xmlns:a16="http://schemas.microsoft.com/office/drawing/2014/main" id="{7F33FBE7-3D50-443A-85B8-E7BE6D5648DF}"/>
                </a:ext>
              </a:extLst>
            </p:cNvPr>
            <p:cNvSpPr txBox="1">
              <a:spLocks noChangeArrowheads="1"/>
            </p:cNvSpPr>
            <p:nvPr/>
          </p:nvSpPr>
          <p:spPr bwMode="auto">
            <a:xfrm>
              <a:off x="3648" y="864"/>
              <a:ext cx="1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一级卤代烃</a:t>
              </a:r>
              <a:r>
                <a:rPr kumimoji="1" lang="en-US" altLang="zh-CN" sz="2400" b="1">
                  <a:latin typeface="楷体" panose="02010609060101010101" pitchFamily="49" charset="-122"/>
                  <a:ea typeface="宋体" panose="02010600030101010101" pitchFamily="2" charset="-122"/>
                </a:rPr>
                <a:t>(1</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sp>
          <p:nvSpPr>
            <p:cNvPr id="6160" name="Text Box 18">
              <a:extLst>
                <a:ext uri="{FF2B5EF4-FFF2-40B4-BE49-F238E27FC236}">
                  <a16:creationId xmlns:a16="http://schemas.microsoft.com/office/drawing/2014/main" id="{FE35E7B0-A987-4A99-82FD-4CF37F7290F9}"/>
                </a:ext>
              </a:extLst>
            </p:cNvPr>
            <p:cNvSpPr txBox="1">
              <a:spLocks noChangeArrowheads="1"/>
            </p:cNvSpPr>
            <p:nvPr/>
          </p:nvSpPr>
          <p:spPr bwMode="auto">
            <a:xfrm>
              <a:off x="3744" y="1392"/>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二级卤代烃</a:t>
              </a:r>
              <a:r>
                <a:rPr kumimoji="1" lang="en-US" altLang="zh-CN" sz="2400" b="1">
                  <a:latin typeface="楷体" panose="02010609060101010101" pitchFamily="49" charset="-122"/>
                  <a:ea typeface="宋体" panose="02010600030101010101" pitchFamily="2" charset="-122"/>
                </a:rPr>
                <a:t>(2</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sp>
          <p:nvSpPr>
            <p:cNvPr id="6161" name="Text Box 19">
              <a:extLst>
                <a:ext uri="{FF2B5EF4-FFF2-40B4-BE49-F238E27FC236}">
                  <a16:creationId xmlns:a16="http://schemas.microsoft.com/office/drawing/2014/main" id="{A1E5DDB4-B64D-4E21-BD16-4FA486AC47F9}"/>
                </a:ext>
              </a:extLst>
            </p:cNvPr>
            <p:cNvSpPr txBox="1">
              <a:spLocks noChangeArrowheads="1"/>
            </p:cNvSpPr>
            <p:nvPr/>
          </p:nvSpPr>
          <p:spPr bwMode="auto">
            <a:xfrm>
              <a:off x="3878" y="2016"/>
              <a:ext cx="1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三级卤代烃</a:t>
              </a:r>
              <a:r>
                <a:rPr kumimoji="1" lang="en-US" altLang="zh-CN" sz="2400" b="1">
                  <a:latin typeface="楷体" panose="02010609060101010101" pitchFamily="49" charset="-122"/>
                  <a:ea typeface="宋体" panose="02010600030101010101" pitchFamily="2" charset="-122"/>
                </a:rPr>
                <a:t>(3</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grpSp>
      <p:sp>
        <p:nvSpPr>
          <p:cNvPr id="9" name="日期占位符 8">
            <a:extLst>
              <a:ext uri="{FF2B5EF4-FFF2-40B4-BE49-F238E27FC236}">
                <a16:creationId xmlns:a16="http://schemas.microsoft.com/office/drawing/2014/main" id="{08584107-F691-471F-934D-3C765BF4A80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A94ED6D-4A7D-4DD6-BE0C-EFFF58C59EA9}"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EA965802-61EF-4948-9778-CAB69B29C1E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BE8CBA-12F7-49BD-8CFD-F09018D57C79}" type="slidenum">
              <a:rPr lang="en-US" altLang="zh-CN">
                <a:solidFill>
                  <a:srgbClr val="898989"/>
                </a:solidFill>
                <a:ea typeface="宋体" panose="02010600030101010101" pitchFamily="2" charset="-122"/>
              </a:rPr>
              <a:pPr/>
              <a:t>4</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0-#ppt_w/2"/>
                                          </p:val>
                                        </p:tav>
                                        <p:tav tm="100000">
                                          <p:val>
                                            <p:strVal val="#ppt_x"/>
                                          </p:val>
                                        </p:tav>
                                      </p:tavLst>
                                    </p:anim>
                                    <p:anim calcmode="lin" valueType="num">
                                      <p:cBhvr additive="base">
                                        <p:cTn id="8"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88"/>
                                        </p:tgtEl>
                                        <p:attrNameLst>
                                          <p:attrName>style.visibility</p:attrName>
                                        </p:attrNameLst>
                                      </p:cBhvr>
                                      <p:to>
                                        <p:strVal val="visible"/>
                                      </p:to>
                                    </p:set>
                                    <p:anim calcmode="lin" valueType="num">
                                      <p:cBhvr additive="base">
                                        <p:cTn id="13" dur="500" fill="hold"/>
                                        <p:tgtEl>
                                          <p:spTgt spid="7188"/>
                                        </p:tgtEl>
                                        <p:attrNameLst>
                                          <p:attrName>ppt_x</p:attrName>
                                        </p:attrNameLst>
                                      </p:cBhvr>
                                      <p:tavLst>
                                        <p:tav tm="0">
                                          <p:val>
                                            <p:strVal val="0-#ppt_w/2"/>
                                          </p:val>
                                        </p:tav>
                                        <p:tav tm="100000">
                                          <p:val>
                                            <p:strVal val="#ppt_x"/>
                                          </p:val>
                                        </p:tav>
                                      </p:tavLst>
                                    </p:anim>
                                    <p:anim calcmode="lin" valueType="num">
                                      <p:cBhvr additive="base">
                                        <p:cTn id="14" dur="500" fill="hold"/>
                                        <p:tgtEl>
                                          <p:spTgt spid="7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6">
            <a:extLst>
              <a:ext uri="{FF2B5EF4-FFF2-40B4-BE49-F238E27FC236}">
                <a16:creationId xmlns:a16="http://schemas.microsoft.com/office/drawing/2014/main" id="{45BE5704-FCE4-409D-A352-1C09C6E83CF5}"/>
              </a:ext>
            </a:extLst>
          </p:cNvPr>
          <p:cNvSpPr>
            <a:spLocks noChangeArrowheads="1"/>
          </p:cNvSpPr>
          <p:nvPr/>
        </p:nvSpPr>
        <p:spPr bwMode="auto">
          <a:xfrm>
            <a:off x="539750" y="620713"/>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反应的能量变化</a:t>
            </a:r>
            <a:r>
              <a:rPr kumimoji="1" lang="zh-CN" altLang="en-US" sz="2400" b="1">
                <a:latin typeface="宋体" panose="02010600030101010101" pitchFamily="2" charset="-122"/>
                <a:ea typeface="宋体" panose="02010600030101010101" pitchFamily="2" charset="-122"/>
              </a:rPr>
              <a:t> </a:t>
            </a:r>
          </a:p>
        </p:txBody>
      </p:sp>
      <p:sp>
        <p:nvSpPr>
          <p:cNvPr id="103431" name="Rectangle 7">
            <a:extLst>
              <a:ext uri="{FF2B5EF4-FFF2-40B4-BE49-F238E27FC236}">
                <a16:creationId xmlns:a16="http://schemas.microsoft.com/office/drawing/2014/main" id="{0CF47FF7-561D-42C0-89E8-ABC43C03D6EE}"/>
              </a:ext>
            </a:extLst>
          </p:cNvPr>
          <p:cNvSpPr>
            <a:spLocks noChangeArrowheads="1"/>
          </p:cNvSpPr>
          <p:nvPr/>
        </p:nvSpPr>
        <p:spPr bwMode="auto">
          <a:xfrm>
            <a:off x="179388" y="1341438"/>
            <a:ext cx="84597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en-US" altLang="zh-CN" sz="2200" b="1">
                <a:latin typeface="Times New Roman" panose="02020603050405020304" pitchFamily="18" charset="0"/>
                <a:ea typeface="宋体" panose="02010600030101010101" pitchFamily="2" charset="-122"/>
              </a:rPr>
              <a:t>S</a:t>
            </a:r>
            <a:r>
              <a:rPr kumimoji="1" lang="en-US" altLang="zh-CN" sz="2200" b="1" baseline="-30000">
                <a:latin typeface="Times New Roman" panose="02020603050405020304" pitchFamily="18" charset="0"/>
                <a:ea typeface="宋体" panose="02010600030101010101" pitchFamily="2" charset="-122"/>
              </a:rPr>
              <a:t>N</a:t>
            </a:r>
            <a:r>
              <a:rPr kumimoji="1" lang="en-US" altLang="zh-CN" sz="2200" b="1">
                <a:latin typeface="Times New Roman" panose="02020603050405020304" pitchFamily="18" charset="0"/>
                <a:ea typeface="宋体" panose="02010600030101010101" pitchFamily="2" charset="-122"/>
              </a:rPr>
              <a:t>2</a:t>
            </a:r>
            <a:r>
              <a:rPr kumimoji="1" lang="zh-CN" altLang="en-US" sz="2200" b="1">
                <a:latin typeface="Times New Roman" panose="02020603050405020304" pitchFamily="18" charset="0"/>
                <a:ea typeface="宋体" panose="02010600030101010101" pitchFamily="2" charset="-122"/>
              </a:rPr>
              <a:t>反应机理的能量变化可用反应进程 </a:t>
            </a:r>
            <a:r>
              <a:rPr kumimoji="1" lang="en-US" altLang="zh-CN" sz="2200" b="1">
                <a:latin typeface="Times New Roman" panose="02020603050405020304" pitchFamily="18" charset="0"/>
                <a:ea typeface="宋体" panose="02010600030101010101" pitchFamily="2" charset="-122"/>
              </a:rPr>
              <a:t>— </a:t>
            </a:r>
            <a:r>
              <a:rPr kumimoji="1" lang="zh-CN" altLang="en-US" sz="2200" b="1">
                <a:latin typeface="Times New Roman" panose="02020603050405020304" pitchFamily="18" charset="0"/>
                <a:ea typeface="宋体" panose="02010600030101010101" pitchFamily="2" charset="-122"/>
              </a:rPr>
              <a:t>位能曲线图表示如下：</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03432" name="Object 8">
            <a:extLst>
              <a:ext uri="{FF2B5EF4-FFF2-40B4-BE49-F238E27FC236}">
                <a16:creationId xmlns:a16="http://schemas.microsoft.com/office/drawing/2014/main" id="{A7EF86E4-3CF9-45D0-8BB9-E177B13D1871}"/>
              </a:ext>
            </a:extLst>
          </p:cNvPr>
          <p:cNvGraphicFramePr>
            <a:graphicFrameLocks noChangeAspect="1"/>
          </p:cNvGraphicFramePr>
          <p:nvPr/>
        </p:nvGraphicFramePr>
        <p:xfrm>
          <a:off x="1692275" y="2205038"/>
          <a:ext cx="5867400" cy="4038600"/>
        </p:xfrm>
        <a:graphic>
          <a:graphicData uri="http://schemas.openxmlformats.org/presentationml/2006/ole">
            <mc:AlternateContent xmlns:mc="http://schemas.openxmlformats.org/markup-compatibility/2006">
              <mc:Choice xmlns:v="urn:schemas-microsoft-com:vml" Requires="v">
                <p:oleObj spid="_x0000_s38966" name="CS ChemDraw Drawing" r:id="rId3" imgW="2946400" imgH="2159000" progId="ChemDraw.Document.6.0">
                  <p:embed/>
                </p:oleObj>
              </mc:Choice>
              <mc:Fallback>
                <p:oleObj name="CS ChemDraw Drawing" r:id="rId3" imgW="2946400" imgH="21590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5038"/>
                        <a:ext cx="5867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2B1CF944-A853-465A-8415-879BFF953DE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045AE77-260C-48F2-BED9-C6EA965A22D0}"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E747F77-A095-419C-81C0-600E1D80D897}"/>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26560A7-8DE9-469D-827F-331CF596D63D}" type="slidenum">
              <a:rPr lang="en-US" altLang="zh-CN">
                <a:solidFill>
                  <a:srgbClr val="898989"/>
                </a:solidFill>
                <a:ea typeface="宋体" panose="02010600030101010101" pitchFamily="2" charset="-122"/>
              </a:rPr>
              <a:pPr/>
              <a:t>40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slide(fromBottom)">
                                      <p:cBhvr>
                                        <p:cTn id="7" dur="500"/>
                                        <p:tgtEl>
                                          <p:spTgt spid="103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3431"/>
                                        </p:tgtEl>
                                        <p:attrNameLst>
                                          <p:attrName>style.visibility</p:attrName>
                                        </p:attrNameLst>
                                      </p:cBhvr>
                                      <p:to>
                                        <p:strVal val="visible"/>
                                      </p:to>
                                    </p:set>
                                    <p:animEffect transition="in" filter="slide(fromBottom)">
                                      <p:cBhvr>
                                        <p:cTn id="12" dur="500"/>
                                        <p:tgtEl>
                                          <p:spTgt spid="103431"/>
                                        </p:tgtEl>
                                      </p:cBhvr>
                                    </p:animEffect>
                                  </p:childTnLst>
                                </p:cTn>
                              </p:par>
                              <p:par>
                                <p:cTn id="13" presetID="12" presetClass="entr" presetSubtype="4" fill="hold" nodeType="withEffect">
                                  <p:stCondLst>
                                    <p:cond delay="0"/>
                                  </p:stCondLst>
                                  <p:childTnLst>
                                    <p:set>
                                      <p:cBhvr>
                                        <p:cTn id="14" dur="1" fill="hold">
                                          <p:stCondLst>
                                            <p:cond delay="0"/>
                                          </p:stCondLst>
                                        </p:cTn>
                                        <p:tgtEl>
                                          <p:spTgt spid="103432"/>
                                        </p:tgtEl>
                                        <p:attrNameLst>
                                          <p:attrName>style.visibility</p:attrName>
                                        </p:attrNameLst>
                                      </p:cBhvr>
                                      <p:to>
                                        <p:strVal val="visible"/>
                                      </p:to>
                                    </p:set>
                                    <p:animEffect transition="in" filter="slide(fromBottom)">
                                      <p:cBhvr>
                                        <p:cTn id="15"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1034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75DF325-AD67-493A-B9DB-89AB3777AEB3}"/>
              </a:ext>
            </a:extLst>
          </p:cNvPr>
          <p:cNvSpPr>
            <a:spLocks noChangeArrowheads="1"/>
          </p:cNvSpPr>
          <p:nvPr/>
        </p:nvSpPr>
        <p:spPr bwMode="auto">
          <a:xfrm>
            <a:off x="228600" y="3048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反应的立体化学</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52227" name="Rectangle 3">
            <a:extLst>
              <a:ext uri="{FF2B5EF4-FFF2-40B4-BE49-F238E27FC236}">
                <a16:creationId xmlns:a16="http://schemas.microsoft.com/office/drawing/2014/main" id="{51CB3E9B-F4EA-4437-9D9B-3F72408DB166}"/>
              </a:ext>
            </a:extLst>
          </p:cNvPr>
          <p:cNvSpPr>
            <a:spLocks noChangeArrowheads="1"/>
          </p:cNvSpPr>
          <p:nvPr/>
        </p:nvSpPr>
        <p:spPr bwMode="auto">
          <a:xfrm>
            <a:off x="250825" y="90805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异面进攻反应</a:t>
            </a:r>
            <a:r>
              <a:rPr kumimoji="1" lang="en-US" altLang="zh-CN" sz="2400" b="1">
                <a:latin typeface="Times New Roman" panose="02020603050405020304" pitchFamily="18" charset="0"/>
                <a:ea typeface="宋体" panose="02010600030101010101" pitchFamily="2" charset="-122"/>
              </a:rPr>
              <a:t>(Nu</a:t>
            </a:r>
            <a:r>
              <a:rPr kumimoji="1" lang="en-US" altLang="zh-CN" sz="2400" b="1" baseline="30000">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从离去基团</a:t>
            </a:r>
            <a:r>
              <a:rPr kumimoji="1" lang="en-US" altLang="zh-CN" sz="2400" b="1">
                <a:latin typeface="Times New Roman" panose="02020603050405020304" pitchFamily="18" charset="0"/>
                <a:ea typeface="宋体" panose="02010600030101010101" pitchFamily="2" charset="-122"/>
              </a:rPr>
              <a:t>X</a:t>
            </a:r>
            <a:r>
              <a:rPr kumimoji="1" lang="zh-CN" altLang="en-US" sz="2400" b="1">
                <a:latin typeface="Times New Roman" panose="02020603050405020304" pitchFamily="18" charset="0"/>
                <a:ea typeface="宋体" panose="02010600030101010101" pitchFamily="2" charset="-122"/>
              </a:rPr>
              <a:t>的背面进攻反应中心</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宋体" panose="02010600030101010101" pitchFamily="2" charset="-122"/>
                <a:ea typeface="宋体" panose="02010600030101010101" pitchFamily="2" charset="-122"/>
              </a:rPr>
              <a:t> </a:t>
            </a:r>
          </a:p>
        </p:txBody>
      </p:sp>
      <p:sp>
        <p:nvSpPr>
          <p:cNvPr id="52230" name="Rectangle 6">
            <a:extLst>
              <a:ext uri="{FF2B5EF4-FFF2-40B4-BE49-F238E27FC236}">
                <a16:creationId xmlns:a16="http://schemas.microsoft.com/office/drawing/2014/main" id="{B77B2FAA-EE32-46AE-85D9-5DACC0075425}"/>
              </a:ext>
            </a:extLst>
          </p:cNvPr>
          <p:cNvSpPr>
            <a:spLocks noChangeArrowheads="1"/>
          </p:cNvSpPr>
          <p:nvPr/>
        </p:nvSpPr>
        <p:spPr bwMode="auto">
          <a:xfrm>
            <a:off x="252413" y="2636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构型翻转</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产物的构型与底物的构型相反</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瓦尔登</a:t>
            </a:r>
            <a:r>
              <a:rPr kumimoji="1" lang="en-US" altLang="zh-CN" sz="2400" b="1">
                <a:latin typeface="Times New Roman" panose="02020603050405020304" pitchFamily="18" charset="0"/>
                <a:ea typeface="宋体" panose="02010600030101010101" pitchFamily="2" charset="-122"/>
              </a:rPr>
              <a:t>Walden</a:t>
            </a:r>
            <a:r>
              <a:rPr kumimoji="1" lang="zh-CN" altLang="en-US" sz="2400" b="1">
                <a:latin typeface="Times New Roman" panose="02020603050405020304" pitchFamily="18" charset="0"/>
                <a:ea typeface="宋体" panose="02010600030101010101" pitchFamily="2" charset="-122"/>
              </a:rPr>
              <a:t>转化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p>
        </p:txBody>
      </p:sp>
      <p:graphicFrame>
        <p:nvGraphicFramePr>
          <p:cNvPr id="52235" name="Object 11">
            <a:extLst>
              <a:ext uri="{FF2B5EF4-FFF2-40B4-BE49-F238E27FC236}">
                <a16:creationId xmlns:a16="http://schemas.microsoft.com/office/drawing/2014/main" id="{44344F12-7F0F-42F0-BAA1-8AFA5B4B009F}"/>
              </a:ext>
            </a:extLst>
          </p:cNvPr>
          <p:cNvGraphicFramePr>
            <a:graphicFrameLocks noChangeAspect="1"/>
          </p:cNvGraphicFramePr>
          <p:nvPr/>
        </p:nvGraphicFramePr>
        <p:xfrm>
          <a:off x="1331913" y="1412875"/>
          <a:ext cx="5905500" cy="1185863"/>
        </p:xfrm>
        <a:graphic>
          <a:graphicData uri="http://schemas.openxmlformats.org/presentationml/2006/ole">
            <mc:AlternateContent xmlns:mc="http://schemas.openxmlformats.org/markup-compatibility/2006">
              <mc:Choice xmlns:v="urn:schemas-microsoft-com:vml" Requires="v">
                <p:oleObj spid="_x0000_s40040" name="CS ChemDraw Drawing" r:id="rId3" imgW="4993906" imgH="1002533" progId="ChemDraw.Document.6.0">
                  <p:embed/>
                </p:oleObj>
              </mc:Choice>
              <mc:Fallback>
                <p:oleObj name="CS ChemDraw Drawing" r:id="rId3" imgW="4993906" imgH="1002533"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12875"/>
                        <a:ext cx="59055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7" name="Object 13">
            <a:extLst>
              <a:ext uri="{FF2B5EF4-FFF2-40B4-BE49-F238E27FC236}">
                <a16:creationId xmlns:a16="http://schemas.microsoft.com/office/drawing/2014/main" id="{F2A78FFB-5F9A-47F0-902F-0E7B6D2DCDCA}"/>
              </a:ext>
            </a:extLst>
          </p:cNvPr>
          <p:cNvGraphicFramePr>
            <a:graphicFrameLocks noChangeAspect="1"/>
          </p:cNvGraphicFramePr>
          <p:nvPr/>
        </p:nvGraphicFramePr>
        <p:xfrm>
          <a:off x="1187450" y="3284538"/>
          <a:ext cx="6121400" cy="2082800"/>
        </p:xfrm>
        <a:graphic>
          <a:graphicData uri="http://schemas.openxmlformats.org/presentationml/2006/ole">
            <mc:AlternateContent xmlns:mc="http://schemas.openxmlformats.org/markup-compatibility/2006">
              <mc:Choice xmlns:v="urn:schemas-microsoft-com:vml" Requires="v">
                <p:oleObj spid="_x0000_s40041" name="CS ChemDraw Drawing" r:id="rId5" imgW="4256158" imgH="1447384" progId="ChemDraw.Document.6.0">
                  <p:embed/>
                </p:oleObj>
              </mc:Choice>
              <mc:Fallback>
                <p:oleObj name="CS ChemDraw Drawing" r:id="rId5" imgW="4256158" imgH="1447384"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284538"/>
                        <a:ext cx="61214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8" name="Rectangle 14">
            <a:extLst>
              <a:ext uri="{FF2B5EF4-FFF2-40B4-BE49-F238E27FC236}">
                <a16:creationId xmlns:a16="http://schemas.microsoft.com/office/drawing/2014/main" id="{798C3A81-F05C-44FC-93B1-31B182CACA13}"/>
              </a:ext>
            </a:extLst>
          </p:cNvPr>
          <p:cNvSpPr>
            <a:spLocks noChangeArrowheads="1"/>
          </p:cNvSpPr>
          <p:nvPr/>
        </p:nvSpPr>
        <p:spPr bwMode="auto">
          <a:xfrm>
            <a:off x="323850" y="5373688"/>
            <a:ext cx="8569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结论：按双分子历程进行的亲核取代反应，总是伴随着构型的翻转。也就是说，完全的构型转化往往可作为双分子亲核取代反应的标志。</a:t>
            </a:r>
          </a:p>
        </p:txBody>
      </p:sp>
      <p:sp>
        <p:nvSpPr>
          <p:cNvPr id="9" name="日期占位符 8">
            <a:extLst>
              <a:ext uri="{FF2B5EF4-FFF2-40B4-BE49-F238E27FC236}">
                <a16:creationId xmlns:a16="http://schemas.microsoft.com/office/drawing/2014/main" id="{BFBC6F97-D7BE-4A78-B706-810A4065BB4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57C82DD-E1C6-48EF-80E8-9D9AEA0C72EA}"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51CE141-0CA3-429C-9812-526996C4EB7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9E0333F-AA9E-4CB2-94C2-5FB79DE59822}" type="slidenum">
              <a:rPr lang="en-US" altLang="zh-CN">
                <a:solidFill>
                  <a:srgbClr val="898989"/>
                </a:solidFill>
                <a:ea typeface="宋体" panose="02010600030101010101" pitchFamily="2" charset="-122"/>
              </a:rPr>
              <a:pPr/>
              <a:t>41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lide(fromBottom)">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slide(fromBottom)">
                                      <p:cBhvr>
                                        <p:cTn id="12" dur="500"/>
                                        <p:tgtEl>
                                          <p:spTgt spid="52227"/>
                                        </p:tgtEl>
                                      </p:cBhvr>
                                    </p:animEffect>
                                  </p:childTnLst>
                                </p:cTn>
                              </p:par>
                              <p:par>
                                <p:cTn id="13" presetID="12" presetClass="entr" presetSubtype="4" fill="hold" nodeType="withEffect">
                                  <p:stCondLst>
                                    <p:cond delay="0"/>
                                  </p:stCondLst>
                                  <p:childTnLst>
                                    <p:set>
                                      <p:cBhvr>
                                        <p:cTn id="14" dur="1" fill="hold">
                                          <p:stCondLst>
                                            <p:cond delay="0"/>
                                          </p:stCondLst>
                                        </p:cTn>
                                        <p:tgtEl>
                                          <p:spTgt spid="52235"/>
                                        </p:tgtEl>
                                        <p:attrNameLst>
                                          <p:attrName>style.visibility</p:attrName>
                                        </p:attrNameLst>
                                      </p:cBhvr>
                                      <p:to>
                                        <p:strVal val="visible"/>
                                      </p:to>
                                    </p:set>
                                    <p:animEffect transition="in" filter="slide(fromBottom)">
                                      <p:cBhvr>
                                        <p:cTn id="15" dur="500"/>
                                        <p:tgtEl>
                                          <p:spTgt spid="522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2230"/>
                                        </p:tgtEl>
                                        <p:attrNameLst>
                                          <p:attrName>style.visibility</p:attrName>
                                        </p:attrNameLst>
                                      </p:cBhvr>
                                      <p:to>
                                        <p:strVal val="visible"/>
                                      </p:to>
                                    </p:set>
                                    <p:animEffect transition="in" filter="slide(fromBottom)">
                                      <p:cBhvr>
                                        <p:cTn id="20" dur="500"/>
                                        <p:tgtEl>
                                          <p:spTgt spid="52230"/>
                                        </p:tgtEl>
                                      </p:cBhvr>
                                    </p:animEffect>
                                  </p:childTnLst>
                                </p:cTn>
                              </p:par>
                              <p:par>
                                <p:cTn id="21" presetID="12" presetClass="entr" presetSubtype="4" fill="hold" nodeType="withEffect">
                                  <p:stCondLst>
                                    <p:cond delay="0"/>
                                  </p:stCondLst>
                                  <p:childTnLst>
                                    <p:set>
                                      <p:cBhvr>
                                        <p:cTn id="22" dur="1" fill="hold">
                                          <p:stCondLst>
                                            <p:cond delay="0"/>
                                          </p:stCondLst>
                                        </p:cTn>
                                        <p:tgtEl>
                                          <p:spTgt spid="52237"/>
                                        </p:tgtEl>
                                        <p:attrNameLst>
                                          <p:attrName>style.visibility</p:attrName>
                                        </p:attrNameLst>
                                      </p:cBhvr>
                                      <p:to>
                                        <p:strVal val="visible"/>
                                      </p:to>
                                    </p:set>
                                    <p:animEffect transition="in" filter="slide(fromBottom)">
                                      <p:cBhvr>
                                        <p:cTn id="23" dur="500"/>
                                        <p:tgtEl>
                                          <p:spTgt spid="522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52238"/>
                                        </p:tgtEl>
                                        <p:attrNameLst>
                                          <p:attrName>style.visibility</p:attrName>
                                        </p:attrNameLst>
                                      </p:cBhvr>
                                      <p:to>
                                        <p:strVal val="visible"/>
                                      </p:to>
                                    </p:set>
                                    <p:animEffect transition="in" filter="barn(inHorizontal)">
                                      <p:cBhvr>
                                        <p:cTn id="28" dur="500"/>
                                        <p:tgtEl>
                                          <p:spTgt spid="52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30" grpId="0"/>
      <p:bldP spid="522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E571E41-EDB9-4A09-9D81-F3698D77BE2F}"/>
              </a:ext>
            </a:extLst>
          </p:cNvPr>
          <p:cNvSpPr>
            <a:spLocks noChangeArrowheads="1"/>
          </p:cNvSpPr>
          <p:nvPr/>
        </p:nvSpPr>
        <p:spPr bwMode="auto">
          <a:xfrm>
            <a:off x="381000" y="5334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、单分子亲核取代反应（</a:t>
            </a:r>
            <a:r>
              <a:rPr kumimoji="1" lang="en-US" altLang="zh-CN" sz="2400" b="1">
                <a:solidFill>
                  <a:srgbClr val="FF0000"/>
                </a:solidFill>
                <a:latin typeface="Times New Roman" panose="02020603050405020304" pitchFamily="18" charset="0"/>
                <a:ea typeface="宋体" panose="02010600030101010101" pitchFamily="2" charset="-122"/>
              </a:rPr>
              <a:t>S</a:t>
            </a:r>
            <a:r>
              <a:rPr kumimoji="1" lang="en-US" altLang="zh-CN" sz="2400" b="1" baseline="-30000">
                <a:solidFill>
                  <a:srgbClr val="FF0000"/>
                </a:solidFill>
                <a:latin typeface="Times New Roman" panose="02020603050405020304" pitchFamily="18" charset="0"/>
                <a:ea typeface="宋体" panose="02010600030101010101" pitchFamily="2" charset="-122"/>
              </a:rPr>
              <a:t>N</a:t>
            </a:r>
            <a:r>
              <a:rPr kumimoji="1" lang="en-US" altLang="zh-CN" sz="2400" b="1">
                <a:solidFill>
                  <a:srgbClr val="FF0000"/>
                </a:solidFill>
                <a:latin typeface="Times New Roman" panose="02020603050405020304" pitchFamily="18" charset="0"/>
                <a:ea typeface="宋体" panose="02010600030101010101" pitchFamily="2" charset="-122"/>
              </a:rPr>
              <a:t>1</a:t>
            </a:r>
            <a:r>
              <a:rPr kumimoji="1" lang="zh-CN" altLang="en-US" sz="2400" b="1">
                <a:solidFill>
                  <a:srgbClr val="FF0000"/>
                </a:solidFill>
                <a:latin typeface="Times New Roman" panose="02020603050405020304" pitchFamily="18" charset="0"/>
                <a:ea typeface="宋体" panose="02010600030101010101" pitchFamily="2" charset="-122"/>
              </a:rPr>
              <a:t>反应</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54276" name="Rectangle 4">
            <a:extLst>
              <a:ext uri="{FF2B5EF4-FFF2-40B4-BE49-F238E27FC236}">
                <a16:creationId xmlns:a16="http://schemas.microsoft.com/office/drawing/2014/main" id="{D2D5C371-EAB2-4A8A-B4B7-B5398C5D9DDE}"/>
              </a:ext>
            </a:extLst>
          </p:cNvPr>
          <p:cNvSpPr>
            <a:spLocks noChangeArrowheads="1"/>
          </p:cNvSpPr>
          <p:nvPr/>
        </p:nvSpPr>
        <p:spPr bwMode="auto">
          <a:xfrm>
            <a:off x="0" y="1219200"/>
            <a:ext cx="914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实验证明：</a:t>
            </a:r>
            <a:r>
              <a:rPr kumimoji="1" lang="en-US" altLang="zh-CN" sz="2400" b="1">
                <a:latin typeface="Times New Roman" panose="02020603050405020304" pitchFamily="18" charset="0"/>
                <a:ea typeface="宋体" panose="02010600030101010101" pitchFamily="2" charset="-122"/>
              </a:rPr>
              <a:t>3</a:t>
            </a:r>
            <a:r>
              <a:rPr kumimoji="1" lang="en-US" altLang="zh-CN" sz="2400" b="1" baseline="30000">
                <a:latin typeface="Times New Roman" panose="02020603050405020304" pitchFamily="18" charset="0"/>
                <a:ea typeface="宋体" panose="02010600030101010101" pitchFamily="2" charset="-122"/>
              </a:rPr>
              <a:t>o</a:t>
            </a:r>
            <a:r>
              <a:rPr kumimoji="1" lang="en-US" altLang="zh-CN" sz="2400" b="1">
                <a:latin typeface="Times New Roman" panose="02020603050405020304" pitchFamily="18" charset="0"/>
                <a:ea typeface="宋体" panose="02010600030101010101" pitchFamily="2" charset="-122"/>
              </a:rPr>
              <a:t> RX</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=CHCH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X</a:t>
            </a:r>
            <a:r>
              <a:rPr kumimoji="1" lang="zh-CN" altLang="en-US" sz="2400" b="1">
                <a:latin typeface="Times New Roman" panose="02020603050405020304" pitchFamily="18" charset="0"/>
                <a:ea typeface="宋体" panose="02010600030101010101" pitchFamily="2" charset="-122"/>
              </a:rPr>
              <a:t>，苄卤的水解反应是按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历程进行的。</a:t>
            </a:r>
          </a:p>
        </p:txBody>
      </p:sp>
      <p:sp>
        <p:nvSpPr>
          <p:cNvPr id="40964" name="Rectangle 5">
            <a:extLst>
              <a:ext uri="{FF2B5EF4-FFF2-40B4-BE49-F238E27FC236}">
                <a16:creationId xmlns:a16="http://schemas.microsoft.com/office/drawing/2014/main" id="{F74EAD52-250A-462E-8B11-2160B7C57ECA}"/>
              </a:ext>
            </a:extLst>
          </p:cNvPr>
          <p:cNvSpPr>
            <a:spLocks noChangeArrowheads="1"/>
          </p:cNvSpPr>
          <p:nvPr/>
        </p:nvSpPr>
        <p:spPr bwMode="auto">
          <a:xfrm>
            <a:off x="0" y="3157538"/>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1000">
                <a:latin typeface="Times New Roman" panose="02020603050405020304" pitchFamily="18" charset="0"/>
                <a:ea typeface="宋体" panose="02010600030101010101" pitchFamily="2" charset="-122"/>
              </a:rPr>
              <a:t> </a:t>
            </a:r>
          </a:p>
          <a:p>
            <a:endParaRPr kumimoji="1" lang="en-US" altLang="zh-CN" sz="2400">
              <a:latin typeface="Times New Roman" panose="02020603050405020304" pitchFamily="18" charset="0"/>
              <a:ea typeface="宋体" panose="02010600030101010101" pitchFamily="2" charset="-122"/>
            </a:endParaRPr>
          </a:p>
        </p:txBody>
      </p:sp>
      <p:sp>
        <p:nvSpPr>
          <p:cNvPr id="54278" name="Rectangle 6">
            <a:extLst>
              <a:ext uri="{FF2B5EF4-FFF2-40B4-BE49-F238E27FC236}">
                <a16:creationId xmlns:a16="http://schemas.microsoft.com/office/drawing/2014/main" id="{ACFA70CA-4714-4DF1-ACC4-A9780A1A1BAA}"/>
              </a:ext>
            </a:extLst>
          </p:cNvPr>
          <p:cNvSpPr>
            <a:spLocks noChangeArrowheads="1"/>
          </p:cNvSpPr>
          <p:nvPr/>
        </p:nvSpPr>
        <p:spPr bwMode="auto">
          <a:xfrm>
            <a:off x="69850" y="473075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因其水解反应速度</a:t>
            </a:r>
            <a:r>
              <a:rPr kumimoji="1" lang="zh-CN" altLang="en-US" sz="2400" b="1">
                <a:solidFill>
                  <a:srgbClr val="FF0000"/>
                </a:solidFill>
                <a:latin typeface="Times New Roman" panose="02020603050405020304" pitchFamily="18" charset="0"/>
                <a:ea typeface="宋体" panose="02010600030101010101" pitchFamily="2" charset="-122"/>
              </a:rPr>
              <a:t>仅与反应物卤代烷的浓度有关</a:t>
            </a:r>
            <a:r>
              <a:rPr kumimoji="1" lang="zh-CN" altLang="en-US" sz="2400" b="1">
                <a:latin typeface="Times New Roman" panose="02020603050405020304" pitchFamily="18" charset="0"/>
                <a:ea typeface="宋体" panose="02010600030101010101" pitchFamily="2" charset="-122"/>
              </a:rPr>
              <a:t>，而与亲核试剂的浓度无关，所以称为</a:t>
            </a:r>
            <a:r>
              <a:rPr kumimoji="1" lang="zh-CN" altLang="en-US" sz="2400" b="1">
                <a:solidFill>
                  <a:srgbClr val="FF0000"/>
                </a:solidFill>
                <a:latin typeface="Times New Roman" panose="02020603050405020304" pitchFamily="18" charset="0"/>
                <a:ea typeface="宋体" panose="02010600030101010101" pitchFamily="2" charset="-122"/>
              </a:rPr>
              <a:t>单分子亲核取代反应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1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54279" name="Object 7">
            <a:extLst>
              <a:ext uri="{FF2B5EF4-FFF2-40B4-BE49-F238E27FC236}">
                <a16:creationId xmlns:a16="http://schemas.microsoft.com/office/drawing/2014/main" id="{7C20315D-47CA-4CEF-A9A9-D6BC090058A4}"/>
              </a:ext>
            </a:extLst>
          </p:cNvPr>
          <p:cNvGraphicFramePr>
            <a:graphicFrameLocks noChangeAspect="1"/>
          </p:cNvGraphicFramePr>
          <p:nvPr/>
        </p:nvGraphicFramePr>
        <p:xfrm>
          <a:off x="1476375" y="2266950"/>
          <a:ext cx="5903913" cy="1809750"/>
        </p:xfrm>
        <a:graphic>
          <a:graphicData uri="http://schemas.openxmlformats.org/presentationml/2006/ole">
            <mc:AlternateContent xmlns:mc="http://schemas.openxmlformats.org/markup-compatibility/2006">
              <mc:Choice xmlns:v="urn:schemas-microsoft-com:vml" Requires="v">
                <p:oleObj spid="_x0000_s41016" name="CS ChemDraw Drawing" r:id="rId3" imgW="3765405" imgH="1154776" progId="ChemDraw.Document.6.0">
                  <p:embed/>
                </p:oleObj>
              </mc:Choice>
              <mc:Fallback>
                <p:oleObj name="CS ChemDraw Drawing" r:id="rId3" imgW="3765405" imgH="1154776"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66950"/>
                        <a:ext cx="5903913"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A36D9C0F-3990-4148-B42E-C0A9BE02BB3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A037EC9-8180-4FB7-9989-D42555221843}"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7884154-DC80-4C34-8FBC-D32985530856}"/>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5A71C75-F72F-4F4E-AF5E-E0EFB506D8B2}" type="slidenum">
              <a:rPr lang="en-US" altLang="zh-CN">
                <a:solidFill>
                  <a:srgbClr val="898989"/>
                </a:solidFill>
                <a:ea typeface="宋体" panose="02010600030101010101" pitchFamily="2" charset="-122"/>
              </a:rPr>
              <a:pPr/>
              <a:t>42</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slide(fromBottom)">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slide(fromBottom)">
                                      <p:cBhvr>
                                        <p:cTn id="12" dur="500"/>
                                        <p:tgtEl>
                                          <p:spTgt spid="54276"/>
                                        </p:tgtEl>
                                      </p:cBhvr>
                                    </p:animEffect>
                                  </p:childTnLst>
                                </p:cTn>
                              </p:par>
                              <p:par>
                                <p:cTn id="13" presetID="12" presetClass="entr" presetSubtype="4" fill="hold" nodeType="withEffect">
                                  <p:stCondLst>
                                    <p:cond delay="0"/>
                                  </p:stCondLst>
                                  <p:childTnLst>
                                    <p:set>
                                      <p:cBhvr>
                                        <p:cTn id="14" dur="1" fill="hold">
                                          <p:stCondLst>
                                            <p:cond delay="0"/>
                                          </p:stCondLst>
                                        </p:cTn>
                                        <p:tgtEl>
                                          <p:spTgt spid="54279"/>
                                        </p:tgtEl>
                                        <p:attrNameLst>
                                          <p:attrName>style.visibility</p:attrName>
                                        </p:attrNameLst>
                                      </p:cBhvr>
                                      <p:to>
                                        <p:strVal val="visible"/>
                                      </p:to>
                                    </p:set>
                                    <p:animEffect transition="in" filter="slide(fromBottom)">
                                      <p:cBhvr>
                                        <p:cTn id="15" dur="500"/>
                                        <p:tgtEl>
                                          <p:spTgt spid="542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4278"/>
                                        </p:tgtEl>
                                        <p:attrNameLst>
                                          <p:attrName>style.visibility</p:attrName>
                                        </p:attrNameLst>
                                      </p:cBhvr>
                                      <p:to>
                                        <p:strVal val="visible"/>
                                      </p:to>
                                    </p:set>
                                    <p:animEffect transition="in" filter="slide(fromBottom)">
                                      <p:cBhvr>
                                        <p:cTn id="20"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36CF822-8F8B-4524-9840-1EEF96136D4D}"/>
              </a:ext>
            </a:extLst>
          </p:cNvPr>
          <p:cNvSpPr>
            <a:spLocks noChangeArrowheads="1"/>
          </p:cNvSpPr>
          <p:nvPr/>
        </p:nvSpPr>
        <p:spPr bwMode="auto">
          <a:xfrm>
            <a:off x="304800" y="381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）反应机理</a:t>
            </a:r>
          </a:p>
        </p:txBody>
      </p:sp>
      <p:sp>
        <p:nvSpPr>
          <p:cNvPr id="55299" name="Rectangle 3">
            <a:extLst>
              <a:ext uri="{FF2B5EF4-FFF2-40B4-BE49-F238E27FC236}">
                <a16:creationId xmlns:a16="http://schemas.microsoft.com/office/drawing/2014/main" id="{E69325C6-3289-4887-8275-664A9382502D}"/>
              </a:ext>
            </a:extLst>
          </p:cNvPr>
          <p:cNvSpPr>
            <a:spLocks noChangeArrowheads="1"/>
          </p:cNvSpPr>
          <p:nvPr/>
        </p:nvSpPr>
        <p:spPr bwMode="auto">
          <a:xfrm>
            <a:off x="539750" y="10271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两步反应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反应是分两步完成的</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p>
        </p:txBody>
      </p:sp>
      <p:sp>
        <p:nvSpPr>
          <p:cNvPr id="55301" name="Rectangle 5">
            <a:extLst>
              <a:ext uri="{FF2B5EF4-FFF2-40B4-BE49-F238E27FC236}">
                <a16:creationId xmlns:a16="http://schemas.microsoft.com/office/drawing/2014/main" id="{B51F7EB7-70EC-4C04-A9FB-CD2CA5AB6F30}"/>
              </a:ext>
            </a:extLst>
          </p:cNvPr>
          <p:cNvSpPr>
            <a:spLocks noChangeArrowheads="1"/>
          </p:cNvSpPr>
          <p:nvPr/>
        </p:nvSpPr>
        <p:spPr bwMode="auto">
          <a:xfrm>
            <a:off x="323850" y="3753668"/>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第二步：</a:t>
            </a:r>
            <a:r>
              <a:rPr kumimoji="1" lang="zh-CN" altLang="en-US" sz="2400" b="1">
                <a:latin typeface="Arial" panose="020B0604020202020204" pitchFamily="34" charset="0"/>
                <a:ea typeface="宋体" panose="02010600030101010101" pitchFamily="2" charset="-122"/>
              </a:rPr>
              <a:t>碳正离子与碱进行反应生成产物。</a:t>
            </a:r>
            <a:r>
              <a:rPr kumimoji="1" lang="zh-CN" altLang="en-US" sz="1400">
                <a:latin typeface="宋体" panose="02010600030101010101" pitchFamily="2" charset="-122"/>
                <a:ea typeface="宋体" panose="02010600030101010101" pitchFamily="2" charset="-122"/>
              </a:rPr>
              <a:t> </a:t>
            </a:r>
          </a:p>
        </p:txBody>
      </p:sp>
      <p:sp>
        <p:nvSpPr>
          <p:cNvPr id="55307" name="Rectangle 11">
            <a:extLst>
              <a:ext uri="{FF2B5EF4-FFF2-40B4-BE49-F238E27FC236}">
                <a16:creationId xmlns:a16="http://schemas.microsoft.com/office/drawing/2014/main" id="{5AFCA98D-1CBA-4568-BABF-1B461F5F52E0}"/>
              </a:ext>
            </a:extLst>
          </p:cNvPr>
          <p:cNvSpPr>
            <a:spLocks noChangeArrowheads="1"/>
          </p:cNvSpPr>
          <p:nvPr/>
        </p:nvSpPr>
        <p:spPr bwMode="auto">
          <a:xfrm>
            <a:off x="323850" y="1629941"/>
            <a:ext cx="661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第一步：卤代烃电离生成活性中间体碳正离子。</a:t>
            </a:r>
          </a:p>
        </p:txBody>
      </p:sp>
      <p:graphicFrame>
        <p:nvGraphicFramePr>
          <p:cNvPr id="55308" name="Object 12">
            <a:extLst>
              <a:ext uri="{FF2B5EF4-FFF2-40B4-BE49-F238E27FC236}">
                <a16:creationId xmlns:a16="http://schemas.microsoft.com/office/drawing/2014/main" id="{E5A7D9BF-70A0-4C62-BE80-D42BD82FCF51}"/>
              </a:ext>
            </a:extLst>
          </p:cNvPr>
          <p:cNvGraphicFramePr>
            <a:graphicFrameLocks noChangeAspect="1"/>
          </p:cNvGraphicFramePr>
          <p:nvPr>
            <p:extLst>
              <p:ext uri="{D42A27DB-BD31-4B8C-83A1-F6EECF244321}">
                <p14:modId xmlns:p14="http://schemas.microsoft.com/office/powerpoint/2010/main" val="2378825987"/>
              </p:ext>
            </p:extLst>
          </p:nvPr>
        </p:nvGraphicFramePr>
        <p:xfrm>
          <a:off x="1258888" y="2169790"/>
          <a:ext cx="6121400" cy="1404937"/>
        </p:xfrm>
        <a:graphic>
          <a:graphicData uri="http://schemas.openxmlformats.org/presentationml/2006/ole">
            <mc:AlternateContent xmlns:mc="http://schemas.openxmlformats.org/markup-compatibility/2006">
              <mc:Choice xmlns:v="urn:schemas-microsoft-com:vml" Requires="v">
                <p:oleObj spid="_x0000_s42091" name="CS ChemDraw Drawing" r:id="rId3" imgW="4737732" imgH="1087562" progId="ChemDraw.Document.6.0">
                  <p:embed/>
                </p:oleObj>
              </mc:Choice>
              <mc:Fallback>
                <p:oleObj name="CS ChemDraw Drawing" r:id="rId3" imgW="4737732" imgH="1087562"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69790"/>
                        <a:ext cx="6121400"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9" name="Object 13">
            <a:extLst>
              <a:ext uri="{FF2B5EF4-FFF2-40B4-BE49-F238E27FC236}">
                <a16:creationId xmlns:a16="http://schemas.microsoft.com/office/drawing/2014/main" id="{E26D3BA8-5419-4D2A-BF71-719336927BAE}"/>
              </a:ext>
            </a:extLst>
          </p:cNvPr>
          <p:cNvGraphicFramePr>
            <a:graphicFrameLocks noChangeAspect="1"/>
          </p:cNvGraphicFramePr>
          <p:nvPr>
            <p:extLst>
              <p:ext uri="{D42A27DB-BD31-4B8C-83A1-F6EECF244321}">
                <p14:modId xmlns:p14="http://schemas.microsoft.com/office/powerpoint/2010/main" val="2488186208"/>
              </p:ext>
            </p:extLst>
          </p:nvPr>
        </p:nvGraphicFramePr>
        <p:xfrm>
          <a:off x="1547813" y="4329931"/>
          <a:ext cx="5976937" cy="1357312"/>
        </p:xfrm>
        <a:graphic>
          <a:graphicData uri="http://schemas.openxmlformats.org/presentationml/2006/ole">
            <mc:AlternateContent xmlns:mc="http://schemas.openxmlformats.org/markup-compatibility/2006">
              <mc:Choice xmlns:v="urn:schemas-microsoft-com:vml" Requires="v">
                <p:oleObj spid="_x0000_s42092" name="CS ChemDraw Drawing" r:id="rId5" imgW="4833561" imgH="1096740" progId="ChemDraw.Document.6.0">
                  <p:embed/>
                </p:oleObj>
              </mc:Choice>
              <mc:Fallback>
                <p:oleObj name="CS ChemDraw Drawing" r:id="rId5" imgW="4833561" imgH="1096740"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329931"/>
                        <a:ext cx="5976937"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0" name="Rectangle 14">
            <a:extLst>
              <a:ext uri="{FF2B5EF4-FFF2-40B4-BE49-F238E27FC236}">
                <a16:creationId xmlns:a16="http://schemas.microsoft.com/office/drawing/2014/main" id="{13735A19-302E-4984-B6B3-D00C531AA5D4}"/>
              </a:ext>
            </a:extLst>
          </p:cNvPr>
          <p:cNvSpPr>
            <a:spLocks noChangeArrowheads="1"/>
          </p:cNvSpPr>
          <p:nvPr/>
        </p:nvSpPr>
        <p:spPr bwMode="auto">
          <a:xfrm>
            <a:off x="323850" y="5832053"/>
            <a:ext cx="6588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pPr>
            <a:r>
              <a:rPr kumimoji="1" lang="zh-CN" altLang="en-US" sz="2400" b="1">
                <a:latin typeface="Times New Roman" panose="02020603050405020304" pitchFamily="18" charset="0"/>
                <a:ea typeface="宋体" panose="02010600030101010101" pitchFamily="2" charset="-122"/>
              </a:rPr>
              <a:t>故</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反应中有活性中间体</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碳正离子生成。</a:t>
            </a:r>
            <a:r>
              <a:rPr kumimoji="1" lang="zh-CN" altLang="en-US" sz="2400" b="1">
                <a:latin typeface="楷体" panose="02010609060101010101" pitchFamily="49" charset="-122"/>
                <a:ea typeface="宋体" panose="02010600030101010101" pitchFamily="2" charset="-122"/>
              </a:rPr>
              <a:t> </a:t>
            </a:r>
          </a:p>
        </p:txBody>
      </p:sp>
      <p:sp>
        <p:nvSpPr>
          <p:cNvPr id="9" name="日期占位符 8">
            <a:extLst>
              <a:ext uri="{FF2B5EF4-FFF2-40B4-BE49-F238E27FC236}">
                <a16:creationId xmlns:a16="http://schemas.microsoft.com/office/drawing/2014/main" id="{79D824AB-3677-4442-8A7E-CFF08B236D86}"/>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DCBBB93-2CB1-41C1-8D6A-5B96F8FFE1C8}"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E8B70FCC-671E-4612-AD29-85917BD70EF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06D6EDB-1181-4D34-A6A4-31861C326B4A}" type="slidenum">
              <a:rPr lang="en-US" altLang="zh-CN">
                <a:solidFill>
                  <a:srgbClr val="898989"/>
                </a:solidFill>
                <a:ea typeface="宋体" panose="02010600030101010101" pitchFamily="2" charset="-122"/>
              </a:rPr>
              <a:pPr/>
              <a:t>43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Bottom)">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slide(fromBottom)">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307"/>
                                        </p:tgtEl>
                                        <p:attrNameLst>
                                          <p:attrName>style.visibility</p:attrName>
                                        </p:attrNameLst>
                                      </p:cBhvr>
                                      <p:to>
                                        <p:strVal val="visible"/>
                                      </p:to>
                                    </p:set>
                                    <p:animEffect transition="in" filter="slide(fromBottom)">
                                      <p:cBhvr>
                                        <p:cTn id="17" dur="500"/>
                                        <p:tgtEl>
                                          <p:spTgt spid="55307"/>
                                        </p:tgtEl>
                                      </p:cBhvr>
                                    </p:animEffect>
                                  </p:childTnLst>
                                </p:cTn>
                              </p:par>
                              <p:par>
                                <p:cTn id="18" presetID="12" presetClass="entr" presetSubtype="4" fill="hold" nodeType="withEffect">
                                  <p:stCondLst>
                                    <p:cond delay="0"/>
                                  </p:stCondLst>
                                  <p:childTnLst>
                                    <p:set>
                                      <p:cBhvr>
                                        <p:cTn id="19" dur="1" fill="hold">
                                          <p:stCondLst>
                                            <p:cond delay="0"/>
                                          </p:stCondLst>
                                        </p:cTn>
                                        <p:tgtEl>
                                          <p:spTgt spid="55308"/>
                                        </p:tgtEl>
                                        <p:attrNameLst>
                                          <p:attrName>style.visibility</p:attrName>
                                        </p:attrNameLst>
                                      </p:cBhvr>
                                      <p:to>
                                        <p:strVal val="visible"/>
                                      </p:to>
                                    </p:set>
                                    <p:animEffect transition="in" filter="slide(fromBottom)">
                                      <p:cBhvr>
                                        <p:cTn id="20" dur="500"/>
                                        <p:tgtEl>
                                          <p:spTgt spid="553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5301"/>
                                        </p:tgtEl>
                                        <p:attrNameLst>
                                          <p:attrName>style.visibility</p:attrName>
                                        </p:attrNameLst>
                                      </p:cBhvr>
                                      <p:to>
                                        <p:strVal val="visible"/>
                                      </p:to>
                                    </p:set>
                                    <p:animEffect transition="in" filter="slide(fromBottom)">
                                      <p:cBhvr>
                                        <p:cTn id="25" dur="500"/>
                                        <p:tgtEl>
                                          <p:spTgt spid="55301"/>
                                        </p:tgtEl>
                                      </p:cBhvr>
                                    </p:animEffect>
                                  </p:childTnLst>
                                </p:cTn>
                              </p:par>
                              <p:par>
                                <p:cTn id="26" presetID="12" presetClass="entr" presetSubtype="4" fill="hold" nodeType="withEffect">
                                  <p:stCondLst>
                                    <p:cond delay="0"/>
                                  </p:stCondLst>
                                  <p:childTnLst>
                                    <p:set>
                                      <p:cBhvr>
                                        <p:cTn id="27" dur="1" fill="hold">
                                          <p:stCondLst>
                                            <p:cond delay="0"/>
                                          </p:stCondLst>
                                        </p:cTn>
                                        <p:tgtEl>
                                          <p:spTgt spid="55309"/>
                                        </p:tgtEl>
                                        <p:attrNameLst>
                                          <p:attrName>style.visibility</p:attrName>
                                        </p:attrNameLst>
                                      </p:cBhvr>
                                      <p:to>
                                        <p:strVal val="visible"/>
                                      </p:to>
                                    </p:set>
                                    <p:animEffect transition="in" filter="slide(fromBottom)">
                                      <p:cBhvr>
                                        <p:cTn id="28" dur="500"/>
                                        <p:tgtEl>
                                          <p:spTgt spid="553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slide(fromBottom)">
                                      <p:cBhvr>
                                        <p:cTn id="33" dur="500"/>
                                        <p:tgtEl>
                                          <p:spTgt spid="5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1" grpId="0"/>
      <p:bldP spid="55307" grpId="0"/>
      <p:bldP spid="553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D8E18AB2-5B5F-4953-9809-D452907EEB83}"/>
              </a:ext>
            </a:extLst>
          </p:cNvPr>
          <p:cNvSpPr>
            <a:spLocks noChangeArrowheads="1"/>
          </p:cNvSpPr>
          <p:nvPr/>
        </p:nvSpPr>
        <p:spPr bwMode="auto">
          <a:xfrm>
            <a:off x="684213" y="6921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反应的能量变化</a:t>
            </a:r>
          </a:p>
        </p:txBody>
      </p:sp>
      <p:graphicFrame>
        <p:nvGraphicFramePr>
          <p:cNvPr id="56326" name="Object 6">
            <a:extLst>
              <a:ext uri="{FF2B5EF4-FFF2-40B4-BE49-F238E27FC236}">
                <a16:creationId xmlns:a16="http://schemas.microsoft.com/office/drawing/2014/main" id="{D1641B1A-3534-46CF-9000-E3BA591BEF8C}"/>
              </a:ext>
            </a:extLst>
          </p:cNvPr>
          <p:cNvGraphicFramePr>
            <a:graphicFrameLocks noChangeAspect="1"/>
          </p:cNvGraphicFramePr>
          <p:nvPr>
            <p:extLst>
              <p:ext uri="{D42A27DB-BD31-4B8C-83A1-F6EECF244321}">
                <p14:modId xmlns:p14="http://schemas.microsoft.com/office/powerpoint/2010/main" val="3729654905"/>
              </p:ext>
            </p:extLst>
          </p:nvPr>
        </p:nvGraphicFramePr>
        <p:xfrm>
          <a:off x="1063315" y="1372488"/>
          <a:ext cx="7017369" cy="4936832"/>
        </p:xfrm>
        <a:graphic>
          <a:graphicData uri="http://schemas.openxmlformats.org/presentationml/2006/ole">
            <mc:AlternateContent xmlns:mc="http://schemas.openxmlformats.org/markup-compatibility/2006">
              <mc:Choice xmlns:v="urn:schemas-microsoft-com:vml" Requires="v">
                <p:oleObj spid="_x0000_s43062" name="CS ChemDraw Drawing" r:id="rId3" imgW="3111608" imgH="2189701" progId="ChemDraw.Document.6.0">
                  <p:embed/>
                </p:oleObj>
              </mc:Choice>
              <mc:Fallback>
                <p:oleObj name="CS ChemDraw Drawing" r:id="rId3" imgW="3111608" imgH="2189701"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315" y="1372488"/>
                        <a:ext cx="7017369" cy="4936832"/>
                      </a:xfrm>
                      <a:prstGeom prst="rect">
                        <a:avLst/>
                      </a:prstGeom>
                      <a:noFill/>
                      <a:ln>
                        <a:noFill/>
                      </a:ln>
                      <a:effectLst/>
                    </p:spPr>
                  </p:pic>
                </p:oleObj>
              </mc:Fallback>
            </mc:AlternateContent>
          </a:graphicData>
        </a:graphic>
      </p:graphicFrame>
      <p:sp>
        <p:nvSpPr>
          <p:cNvPr id="9" name="日期占位符 8">
            <a:extLst>
              <a:ext uri="{FF2B5EF4-FFF2-40B4-BE49-F238E27FC236}">
                <a16:creationId xmlns:a16="http://schemas.microsoft.com/office/drawing/2014/main" id="{E74E9A63-5A60-4389-B3D3-AEA71D3CDDA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9A81AD8-AD84-4622-A527-9DA11E0799B8}"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479D9AD-6631-4786-99D8-1E0681087A1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FE9262B-4BB0-4324-AE64-E6ECA3BB9A4D}" type="slidenum">
              <a:rPr lang="en-US" altLang="zh-CN">
                <a:solidFill>
                  <a:srgbClr val="898989"/>
                </a:solidFill>
                <a:ea typeface="宋体" panose="02010600030101010101" pitchFamily="2" charset="-122"/>
              </a:rPr>
              <a:pPr/>
              <a:t>44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par>
                                <p:cTn id="9" presetID="18" presetClass="entr" presetSubtype="12"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strips(downLeft)">
                                      <p:cBhvr>
                                        <p:cTn id="11"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5C22DC2-190C-4D2C-80B7-7A1E36C73856}"/>
              </a:ext>
            </a:extLst>
          </p:cNvPr>
          <p:cNvSpPr>
            <a:spLocks noChangeArrowheads="1"/>
          </p:cNvSpPr>
          <p:nvPr/>
        </p:nvSpPr>
        <p:spPr bwMode="auto">
          <a:xfrm>
            <a:off x="468313" y="549275"/>
            <a:ext cx="454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反应的立体化学</a:t>
            </a:r>
            <a:r>
              <a:rPr kumimoji="1" lang="zh-CN" altLang="en-US" sz="2400" b="1">
                <a:latin typeface="宋体" panose="02010600030101010101" pitchFamily="2" charset="-122"/>
                <a:ea typeface="宋体" panose="02010600030101010101" pitchFamily="2" charset="-122"/>
              </a:rPr>
              <a:t> </a:t>
            </a:r>
          </a:p>
        </p:txBody>
      </p:sp>
      <p:sp>
        <p:nvSpPr>
          <p:cNvPr id="59397" name="Rectangle 5">
            <a:extLst>
              <a:ext uri="{FF2B5EF4-FFF2-40B4-BE49-F238E27FC236}">
                <a16:creationId xmlns:a16="http://schemas.microsoft.com/office/drawing/2014/main" id="{11D8A1DF-2E5E-44E7-A146-12C4A670D688}"/>
              </a:ext>
            </a:extLst>
          </p:cNvPr>
          <p:cNvSpPr>
            <a:spLocks noChangeArrowheads="1"/>
          </p:cNvSpPr>
          <p:nvPr/>
        </p:nvSpPr>
        <p:spPr bwMode="auto">
          <a:xfrm>
            <a:off x="539750" y="119697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外消旋化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构型翻转 </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构型保持</a:t>
            </a:r>
            <a:r>
              <a:rPr kumimoji="1" lang="en-US" altLang="zh-CN" sz="2400" b="1">
                <a:latin typeface="Times New Roman" panose="02020603050405020304" pitchFamily="18" charset="0"/>
                <a:ea typeface="宋体" panose="02010600030101010101" pitchFamily="2" charset="-122"/>
              </a:rPr>
              <a:t>)</a:t>
            </a:r>
            <a:r>
              <a:rPr kumimoji="1" lang="en-US" altLang="zh-CN" sz="2400">
                <a:latin typeface="Times New Roman" panose="02020603050405020304" pitchFamily="18" charset="0"/>
                <a:ea typeface="宋体" panose="02010600030101010101" pitchFamily="2" charset="-122"/>
              </a:rPr>
              <a:t> </a:t>
            </a:r>
          </a:p>
        </p:txBody>
      </p:sp>
      <p:sp>
        <p:nvSpPr>
          <p:cNvPr id="59398" name="Rectangle 6">
            <a:extLst>
              <a:ext uri="{FF2B5EF4-FFF2-40B4-BE49-F238E27FC236}">
                <a16:creationId xmlns:a16="http://schemas.microsoft.com/office/drawing/2014/main" id="{C7E7674D-5254-42AC-ABC5-50AF1B479E79}"/>
              </a:ext>
            </a:extLst>
          </p:cNvPr>
          <p:cNvSpPr>
            <a:spLocks noChangeArrowheads="1"/>
          </p:cNvSpPr>
          <p:nvPr/>
        </p:nvSpPr>
        <p:spPr bwMode="auto">
          <a:xfrm>
            <a:off x="468313" y="1773238"/>
            <a:ext cx="79914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反应第一步生成的碳正离子为平面构型</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正电荷的碳原子为</a:t>
            </a:r>
            <a:r>
              <a:rPr kumimoji="1" lang="en-US" altLang="zh-CN" sz="2400" b="1">
                <a:latin typeface="Times New Roman" panose="02020603050405020304" pitchFamily="18" charset="0"/>
                <a:ea typeface="宋体" panose="02010600030101010101" pitchFamily="2" charset="-122"/>
              </a:rPr>
              <a:t>sp</a:t>
            </a:r>
            <a:r>
              <a:rPr kumimoji="1" lang="en-US" altLang="zh-CN" sz="2400" b="1" baseline="30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杂化的</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Arial" panose="020B0604020202020204" pitchFamily="34" charset="0"/>
                <a:ea typeface="宋体" panose="02010600030101010101" pitchFamily="2" charset="-122"/>
              </a:rPr>
              <a:t>第二步亲核试剂向平面任何一面进攻的几率相等。</a:t>
            </a:r>
            <a:r>
              <a:rPr kumimoji="1" lang="zh-CN" altLang="en-US" sz="2400">
                <a:latin typeface="Arial" panose="020B0604020202020204" pitchFamily="34" charset="0"/>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59399" name="Object 7">
            <a:extLst>
              <a:ext uri="{FF2B5EF4-FFF2-40B4-BE49-F238E27FC236}">
                <a16:creationId xmlns:a16="http://schemas.microsoft.com/office/drawing/2014/main" id="{040365B5-C561-4F31-8448-681ED1F168F1}"/>
              </a:ext>
            </a:extLst>
          </p:cNvPr>
          <p:cNvGraphicFramePr>
            <a:graphicFrameLocks noChangeAspect="1"/>
          </p:cNvGraphicFramePr>
          <p:nvPr/>
        </p:nvGraphicFramePr>
        <p:xfrm>
          <a:off x="3995738" y="3213100"/>
          <a:ext cx="1073150" cy="1295400"/>
        </p:xfrm>
        <a:graphic>
          <a:graphicData uri="http://schemas.openxmlformats.org/presentationml/2006/ole">
            <mc:AlternateContent xmlns:mc="http://schemas.openxmlformats.org/markup-compatibility/2006">
              <mc:Choice xmlns:v="urn:schemas-microsoft-com:vml" Requires="v">
                <p:oleObj spid="_x0000_s44135" name="CS ChemDraw Drawing" r:id="rId3" imgW="995680" imgH="1201420" progId="ChemDraw.Document.5.0">
                  <p:embed/>
                </p:oleObj>
              </mc:Choice>
              <mc:Fallback>
                <p:oleObj name="CS ChemDraw Drawing" r:id="rId3" imgW="995680" imgH="1201420" progId="ChemDraw.Document.5.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213100"/>
                        <a:ext cx="1073150" cy="1295400"/>
                      </a:xfrm>
                      <a:prstGeom prst="rect">
                        <a:avLst/>
                      </a:prstGeom>
                      <a:solidFill>
                        <a:srgbClr val="FFFF99"/>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3" name="Object 11">
            <a:extLst>
              <a:ext uri="{FF2B5EF4-FFF2-40B4-BE49-F238E27FC236}">
                <a16:creationId xmlns:a16="http://schemas.microsoft.com/office/drawing/2014/main" id="{D5D3B30B-9ACE-4FF7-9AEE-5BD604C9D91A}"/>
              </a:ext>
            </a:extLst>
          </p:cNvPr>
          <p:cNvGraphicFramePr>
            <a:graphicFrameLocks noChangeAspect="1"/>
          </p:cNvGraphicFramePr>
          <p:nvPr/>
        </p:nvGraphicFramePr>
        <p:xfrm>
          <a:off x="900113" y="4508500"/>
          <a:ext cx="6983412" cy="2166938"/>
        </p:xfrm>
        <a:graphic>
          <a:graphicData uri="http://schemas.openxmlformats.org/presentationml/2006/ole">
            <mc:AlternateContent xmlns:mc="http://schemas.openxmlformats.org/markup-compatibility/2006">
              <mc:Choice xmlns:v="urn:schemas-microsoft-com:vml" Requires="v">
                <p:oleObj spid="_x0000_s44136" name="CS ChemDraw Drawing" r:id="rId5" imgW="5144533" imgH="1596657" progId="ChemDraw.Document.6.0">
                  <p:embed/>
                </p:oleObj>
              </mc:Choice>
              <mc:Fallback>
                <p:oleObj name="CS ChemDraw Drawing" r:id="rId5" imgW="5144533" imgH="1596657"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508500"/>
                        <a:ext cx="6983412"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995C9F6C-FC0D-4DC2-8F19-7970EA7B9FDA}"/>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257B1D4-8569-4203-B179-8FD72D4688F3}"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EBDF20D-429C-4DFB-91E4-F377D59B527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221F804-DE83-4E06-80EF-F833466A771E}" type="slidenum">
              <a:rPr lang="en-US" altLang="zh-CN">
                <a:solidFill>
                  <a:srgbClr val="898989"/>
                </a:solidFill>
                <a:ea typeface="宋体" panose="02010600030101010101" pitchFamily="2" charset="-122"/>
              </a:rPr>
              <a:pPr/>
              <a:t>45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slide(fromBottom)">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slide(fromBottom)">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slide(fromBottom)">
                                      <p:cBhvr>
                                        <p:cTn id="17" dur="500"/>
                                        <p:tgtEl>
                                          <p:spTgt spid="59398"/>
                                        </p:tgtEl>
                                      </p:cBhvr>
                                    </p:animEffect>
                                  </p:childTnLst>
                                </p:cTn>
                              </p:par>
                              <p:par>
                                <p:cTn id="18" presetID="12" presetClass="entr" presetSubtype="4" fill="hold" nodeType="withEffect">
                                  <p:stCondLst>
                                    <p:cond delay="0"/>
                                  </p:stCondLst>
                                  <p:childTnLst>
                                    <p:set>
                                      <p:cBhvr>
                                        <p:cTn id="19" dur="1" fill="hold">
                                          <p:stCondLst>
                                            <p:cond delay="0"/>
                                          </p:stCondLst>
                                        </p:cTn>
                                        <p:tgtEl>
                                          <p:spTgt spid="59399"/>
                                        </p:tgtEl>
                                        <p:attrNameLst>
                                          <p:attrName>style.visibility</p:attrName>
                                        </p:attrNameLst>
                                      </p:cBhvr>
                                      <p:to>
                                        <p:strVal val="visible"/>
                                      </p:to>
                                    </p:set>
                                    <p:animEffect transition="in" filter="slide(fromBottom)">
                                      <p:cBhvr>
                                        <p:cTn id="20" dur="500"/>
                                        <p:tgtEl>
                                          <p:spTgt spid="593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9403"/>
                                        </p:tgtEl>
                                        <p:attrNameLst>
                                          <p:attrName>style.visibility</p:attrName>
                                        </p:attrNameLst>
                                      </p:cBhvr>
                                      <p:to>
                                        <p:strVal val="visible"/>
                                      </p:to>
                                    </p:set>
                                    <p:animEffect transition="in" filter="slide(fromBottom)">
                                      <p:cBhvr>
                                        <p:cTn id="25"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7" grpId="0"/>
      <p:bldP spid="5939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A37A5158-2EEE-4FDB-A78C-1D5C3B534C76}"/>
              </a:ext>
            </a:extLst>
          </p:cNvPr>
          <p:cNvSpPr>
            <a:spLocks noChangeArrowheads="1"/>
          </p:cNvSpPr>
          <p:nvPr/>
        </p:nvSpPr>
        <p:spPr bwMode="auto">
          <a:xfrm>
            <a:off x="250825" y="1196975"/>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b.  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反应的特征</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有重排产物生成</a:t>
            </a:r>
            <a:endParaRPr kumimoji="1" lang="zh-CN" altLang="en-US" sz="2400" dirty="0">
              <a:latin typeface="Times New Roman" panose="02020603050405020304" pitchFamily="18" charset="0"/>
              <a:ea typeface="宋体" panose="02010600030101010101" pitchFamily="2" charset="-122"/>
            </a:endParaRPr>
          </a:p>
        </p:txBody>
      </p:sp>
      <p:sp>
        <p:nvSpPr>
          <p:cNvPr id="173061" name="Rectangle 5">
            <a:extLst>
              <a:ext uri="{FF2B5EF4-FFF2-40B4-BE49-F238E27FC236}">
                <a16:creationId xmlns:a16="http://schemas.microsoft.com/office/drawing/2014/main" id="{7A101A62-B276-4E1E-B487-754FDCC78443}"/>
              </a:ext>
            </a:extLst>
          </p:cNvPr>
          <p:cNvSpPr>
            <a:spLocks noChangeArrowheads="1"/>
          </p:cNvSpPr>
          <p:nvPr/>
        </p:nvSpPr>
        <p:spPr bwMode="auto">
          <a:xfrm>
            <a:off x="395288" y="1916113"/>
            <a:ext cx="8153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反应经过碳正离子中间体，会发生分子重排，生成一个更稳定碳正离子。</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73064" name="Object 8">
            <a:extLst>
              <a:ext uri="{FF2B5EF4-FFF2-40B4-BE49-F238E27FC236}">
                <a16:creationId xmlns:a16="http://schemas.microsoft.com/office/drawing/2014/main" id="{31884E4A-7DE8-4570-B030-DC02823B99C4}"/>
              </a:ext>
            </a:extLst>
          </p:cNvPr>
          <p:cNvGraphicFramePr>
            <a:graphicFrameLocks noGrp="1" noChangeAspect="1"/>
          </p:cNvGraphicFramePr>
          <p:nvPr>
            <p:ph/>
          </p:nvPr>
        </p:nvGraphicFramePr>
        <p:xfrm>
          <a:off x="392113" y="3141663"/>
          <a:ext cx="8156575" cy="2879725"/>
        </p:xfrm>
        <a:graphic>
          <a:graphicData uri="http://schemas.openxmlformats.org/presentationml/2006/ole">
            <mc:AlternateContent xmlns:mc="http://schemas.openxmlformats.org/markup-compatibility/2006">
              <mc:Choice xmlns:v="urn:schemas-microsoft-com:vml" Requires="v">
                <p:oleObj spid="_x0000_s45110" name="CS ChemDraw Drawing" r:id="rId3" imgW="6409746" imgH="2264203" progId="ChemDraw.Document.6.0">
                  <p:embed/>
                </p:oleObj>
              </mc:Choice>
              <mc:Fallback>
                <p:oleObj name="CS ChemDraw Drawing" r:id="rId3" imgW="6409746" imgH="2264203" progId="ChemDraw.Document.6.0">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3141663"/>
                        <a:ext cx="81565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A697BC7A-6A19-4C0A-A245-BCB1FEDEBFF4}"/>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F16D471-6A93-49AE-855A-C61783123CAB}"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D7AC920-9E4F-4F94-BCAC-DE404849258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8E11096-D0C5-4601-B6BF-CDE5BAF07428}" type="slidenum">
              <a:rPr lang="en-US" altLang="zh-CN">
                <a:solidFill>
                  <a:srgbClr val="898989"/>
                </a:solidFill>
                <a:ea typeface="宋体" panose="02010600030101010101" pitchFamily="2" charset="-122"/>
              </a:rPr>
              <a:pPr/>
              <a:t>46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slide(fromBottom)">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3061"/>
                                        </p:tgtEl>
                                        <p:attrNameLst>
                                          <p:attrName>style.visibility</p:attrName>
                                        </p:attrNameLst>
                                      </p:cBhvr>
                                      <p:to>
                                        <p:strVal val="visible"/>
                                      </p:to>
                                    </p:set>
                                    <p:animEffect transition="in" filter="slide(fromBottom)">
                                      <p:cBhvr>
                                        <p:cTn id="12" dur="500"/>
                                        <p:tgtEl>
                                          <p:spTgt spid="173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3064"/>
                                        </p:tgtEl>
                                        <p:attrNameLst>
                                          <p:attrName>style.visibility</p:attrName>
                                        </p:attrNameLst>
                                      </p:cBhvr>
                                      <p:to>
                                        <p:strVal val="visible"/>
                                      </p:to>
                                    </p:set>
                                    <p:animEffect transition="in" filter="slide(fromBottom)">
                                      <p:cBhvr>
                                        <p:cTn id="17" dur="500"/>
                                        <p:tgtEl>
                                          <p:spTgt spid="17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p:bldP spid="1730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ECECD055-2788-4D8C-A5FE-FE01532DACAA}"/>
              </a:ext>
            </a:extLst>
          </p:cNvPr>
          <p:cNvSpPr txBox="1">
            <a:spLocks noChangeArrowheads="1"/>
          </p:cNvSpPr>
          <p:nvPr/>
        </p:nvSpPr>
        <p:spPr bwMode="auto">
          <a:xfrm>
            <a:off x="457200" y="1268760"/>
            <a:ext cx="83820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一般地：</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3</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发生</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反应</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发生</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反应</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3</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受试剂影响较大</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4</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RX     +  AgONO</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 EtOH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R</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ONO</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rPr>
              <a:t>AgX</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1</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原因：</a:t>
            </a:r>
            <a:r>
              <a:rPr kumimoji="1" lang="en-US" altLang="zh-CN"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Ag</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夺电子能力强</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5</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R</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Br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NaI</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无水丙酮    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R</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I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NaBr</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Cl                                                              NaCl  </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均为</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反应           </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原因：*：</a:t>
            </a:r>
            <a:r>
              <a:rPr kumimoji="1" lang="en-US" altLang="zh-CN"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I-</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亲核性强</a:t>
            </a:r>
          </a:p>
          <a:p>
            <a:pPr>
              <a:spcBef>
                <a:spcPct val="50000"/>
              </a:spcBef>
            </a:pP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                                                 *：溶剂弱极性</a:t>
            </a:r>
          </a:p>
        </p:txBody>
      </p:sp>
      <p:sp>
        <p:nvSpPr>
          <p:cNvPr id="3" name="Text Box 2">
            <a:extLst>
              <a:ext uri="{FF2B5EF4-FFF2-40B4-BE49-F238E27FC236}">
                <a16:creationId xmlns:a16="http://schemas.microsoft.com/office/drawing/2014/main" id="{A60A35CA-90D2-4751-9236-D32A0558A31F}"/>
              </a:ext>
            </a:extLst>
          </p:cNvPr>
          <p:cNvSpPr txBox="1">
            <a:spLocks noChangeArrowheads="1"/>
          </p:cNvSpPr>
          <p:nvPr/>
        </p:nvSpPr>
        <p:spPr bwMode="auto">
          <a:xfrm>
            <a:off x="990600" y="548680"/>
            <a:ext cx="2573288"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b="1" dirty="0">
                <a:solidFill>
                  <a:srgbClr val="800000"/>
                </a:solidFill>
                <a:effectLst>
                  <a:outerShdw blurRad="38100" dist="38100" dir="2700000" algn="tl">
                    <a:srgbClr val="C0C0C0"/>
                  </a:outerShdw>
                </a:effectLst>
                <a:latin typeface="Arial" charset="0"/>
              </a:rPr>
              <a:t>S</a:t>
            </a:r>
            <a:r>
              <a:rPr lang="en-US" altLang="zh-CN" sz="2800" b="1" baseline="-25000" dirty="0">
                <a:solidFill>
                  <a:srgbClr val="800000"/>
                </a:solidFill>
                <a:effectLst>
                  <a:outerShdw blurRad="38100" dist="38100" dir="2700000" algn="tl">
                    <a:srgbClr val="C0C0C0"/>
                  </a:outerShdw>
                </a:effectLst>
                <a:latin typeface="Arial" charset="0"/>
              </a:rPr>
              <a:t>N</a:t>
            </a:r>
            <a:r>
              <a:rPr lang="en-US" altLang="zh-CN" sz="2800" b="1" dirty="0">
                <a:solidFill>
                  <a:srgbClr val="800000"/>
                </a:solidFill>
                <a:effectLst>
                  <a:outerShdw blurRad="38100" dist="38100" dir="2700000" algn="tl">
                    <a:srgbClr val="C0C0C0"/>
                  </a:outerShdw>
                </a:effectLst>
                <a:latin typeface="Arial" charset="0"/>
              </a:rPr>
              <a:t>1   </a:t>
            </a:r>
            <a:r>
              <a:rPr lang="en-US" altLang="zh-CN" sz="2800" b="1" i="1" dirty="0">
                <a:solidFill>
                  <a:srgbClr val="800000"/>
                </a:solidFill>
                <a:effectLst>
                  <a:outerShdw blurRad="38100" dist="38100" dir="2700000" algn="tl">
                    <a:srgbClr val="C0C0C0"/>
                  </a:outerShdw>
                </a:effectLst>
                <a:latin typeface="Arial" charset="0"/>
              </a:rPr>
              <a:t>vs </a:t>
            </a:r>
            <a:r>
              <a:rPr lang="en-US" altLang="zh-CN" sz="2800" b="1" dirty="0">
                <a:solidFill>
                  <a:srgbClr val="800000"/>
                </a:solidFill>
                <a:effectLst>
                  <a:outerShdw blurRad="38100" dist="38100" dir="2700000" algn="tl">
                    <a:srgbClr val="C0C0C0"/>
                  </a:outerShdw>
                </a:effectLst>
                <a:latin typeface="Arial" charset="0"/>
              </a:rPr>
              <a:t>   S</a:t>
            </a:r>
            <a:r>
              <a:rPr lang="en-US" altLang="zh-CN" sz="2800" b="1" baseline="-25000" dirty="0">
                <a:solidFill>
                  <a:srgbClr val="800000"/>
                </a:solidFill>
                <a:effectLst>
                  <a:outerShdw blurRad="38100" dist="38100" dir="2700000" algn="tl">
                    <a:srgbClr val="C0C0C0"/>
                  </a:outerShdw>
                </a:effectLst>
                <a:latin typeface="Arial" charset="0"/>
              </a:rPr>
              <a:t>N</a:t>
            </a:r>
            <a:r>
              <a:rPr lang="en-US" altLang="zh-CN" sz="2800" b="1" dirty="0">
                <a:solidFill>
                  <a:srgbClr val="800000"/>
                </a:solidFill>
                <a:effectLst>
                  <a:outerShdw blurRad="38100" dist="38100" dir="2700000" algn="tl">
                    <a:srgbClr val="C0C0C0"/>
                  </a:outerShdw>
                </a:effectLst>
                <a:latin typeface="Arial" charset="0"/>
              </a:rPr>
              <a:t>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BA0C0AE-F620-41FE-80F9-CD00A6C027B2}"/>
              </a:ext>
            </a:extLst>
          </p:cNvPr>
          <p:cNvSpPr>
            <a:spLocks noChangeArrowheads="1"/>
          </p:cNvSpPr>
          <p:nvPr/>
        </p:nvSpPr>
        <p:spPr bwMode="auto">
          <a:xfrm>
            <a:off x="323850" y="549275"/>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solidFill>
                  <a:srgbClr val="003399"/>
                </a:solidFill>
                <a:latin typeface="Times New Roman" panose="02020603050405020304" pitchFamily="18" charset="0"/>
                <a:ea typeface="宋体" panose="02010600030101010101" pitchFamily="2" charset="-122"/>
              </a:rPr>
              <a:t>五、消除反应的反应历程</a:t>
            </a:r>
          </a:p>
        </p:txBody>
      </p:sp>
      <p:sp>
        <p:nvSpPr>
          <p:cNvPr id="119811" name="Text Box 3">
            <a:extLst>
              <a:ext uri="{FF2B5EF4-FFF2-40B4-BE49-F238E27FC236}">
                <a16:creationId xmlns:a16="http://schemas.microsoft.com/office/drawing/2014/main" id="{F1E62F2B-8849-4CBF-9B53-A10024BB81FD}"/>
              </a:ext>
            </a:extLst>
          </p:cNvPr>
          <p:cNvSpPr txBox="1">
            <a:spLocks noChangeArrowheads="1"/>
          </p:cNvSpPr>
          <p:nvPr/>
        </p:nvSpPr>
        <p:spPr bwMode="auto">
          <a:xfrm>
            <a:off x="549275" y="1066800"/>
            <a:ext cx="8153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卤代烷分子中消除</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生成烯烃的反应，称为卤代烃的消除反应，也称 </a:t>
            </a:r>
            <a:r>
              <a:rPr kumimoji="1" lang="en-US" altLang="zh-CN" sz="2400" b="1">
                <a:latin typeface="Times New Roman" panose="02020603050405020304" pitchFamily="18" charset="0"/>
                <a:ea typeface="宋体" panose="02010600030101010101" pitchFamily="2" charset="-122"/>
              </a:rPr>
              <a:t>E </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 </a:t>
            </a:r>
            <a:r>
              <a:rPr kumimoji="1" lang="en-US" altLang="zh-CN" sz="2400" b="1" u="sng">
                <a:latin typeface="Times New Roman" panose="02020603050405020304" pitchFamily="18" charset="0"/>
                <a:ea typeface="宋体" panose="02010600030101010101" pitchFamily="2" charset="-122"/>
              </a:rPr>
              <a:t>E</a:t>
            </a:r>
            <a:r>
              <a:rPr kumimoji="1" lang="en-US" altLang="zh-CN" sz="2400" b="1">
                <a:latin typeface="Times New Roman" panose="02020603050405020304" pitchFamily="18" charset="0"/>
                <a:ea typeface="宋体" panose="02010600030101010101" pitchFamily="2" charset="-122"/>
              </a:rPr>
              <a:t>limination )</a:t>
            </a:r>
            <a:r>
              <a:rPr kumimoji="1" lang="zh-CN" altLang="en-US" sz="2400" b="1">
                <a:latin typeface="Times New Roman" panose="02020603050405020304" pitchFamily="18" charset="0"/>
                <a:ea typeface="宋体" panose="02010600030101010101" pitchFamily="2" charset="-122"/>
              </a:rPr>
              <a:t>。又因消除的是</a:t>
            </a:r>
            <a:r>
              <a:rPr kumimoji="1" lang="en-US" altLang="zh-CN" sz="2400" b="1">
                <a:latin typeface="Times New Roman" panose="02020603050405020304" pitchFamily="18" charset="0"/>
                <a:ea typeface="宋体" panose="02010600030101010101" pitchFamily="2" charset="-122"/>
              </a:rPr>
              <a:t>β- H </a:t>
            </a:r>
            <a:r>
              <a:rPr kumimoji="1" lang="zh-CN" altLang="en-US" sz="2400" b="1">
                <a:latin typeface="Times New Roman" panose="02020603050405020304" pitchFamily="18" charset="0"/>
                <a:ea typeface="宋体" panose="02010600030101010101" pitchFamily="2" charset="-122"/>
              </a:rPr>
              <a:t>和卤原子，故又称</a:t>
            </a:r>
            <a:r>
              <a:rPr kumimoji="1" lang="en-US" altLang="zh-CN" sz="2400" b="1">
                <a:latin typeface="Times New Roman" panose="02020603050405020304" pitchFamily="18" charset="0"/>
                <a:ea typeface="宋体" panose="02010600030101010101" pitchFamily="2" charset="-122"/>
              </a:rPr>
              <a:t>β- </a:t>
            </a:r>
            <a:r>
              <a:rPr kumimoji="1" lang="zh-CN" altLang="en-US" sz="2400" b="1">
                <a:latin typeface="Times New Roman" panose="02020603050405020304" pitchFamily="18" charset="0"/>
                <a:ea typeface="宋体" panose="02010600030101010101" pitchFamily="2" charset="-122"/>
              </a:rPr>
              <a:t>消除反应。</a:t>
            </a:r>
          </a:p>
        </p:txBody>
      </p:sp>
      <p:sp>
        <p:nvSpPr>
          <p:cNvPr id="119812" name="Text Box 4">
            <a:extLst>
              <a:ext uri="{FF2B5EF4-FFF2-40B4-BE49-F238E27FC236}">
                <a16:creationId xmlns:a16="http://schemas.microsoft.com/office/drawing/2014/main" id="{16DEE794-0F2A-463B-91F6-FBFE4916F414}"/>
              </a:ext>
            </a:extLst>
          </p:cNvPr>
          <p:cNvSpPr txBox="1">
            <a:spLocks noChangeArrowheads="1"/>
          </p:cNvSpPr>
          <p:nvPr/>
        </p:nvSpPr>
        <p:spPr bwMode="auto">
          <a:xfrm>
            <a:off x="539750" y="3068638"/>
            <a:ext cx="56546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pP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一</a:t>
            </a: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、消除反应的反应历程</a:t>
            </a:r>
          </a:p>
        </p:txBody>
      </p:sp>
      <p:sp>
        <p:nvSpPr>
          <p:cNvPr id="119813" name="Text Box 5">
            <a:extLst>
              <a:ext uri="{FF2B5EF4-FFF2-40B4-BE49-F238E27FC236}">
                <a16:creationId xmlns:a16="http://schemas.microsoft.com/office/drawing/2014/main" id="{3B26BA7C-8BAD-48FF-A153-0B1DC568B099}"/>
              </a:ext>
            </a:extLst>
          </p:cNvPr>
          <p:cNvSpPr txBox="1">
            <a:spLocks noChangeArrowheads="1"/>
          </p:cNvSpPr>
          <p:nvPr/>
        </p:nvSpPr>
        <p:spPr bwMode="auto">
          <a:xfrm>
            <a:off x="609600" y="3810000"/>
            <a:ext cx="7923213"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与卤代烷的亲核取代反应相似，卤代烷的消除反应</a:t>
            </a:r>
          </a:p>
          <a:p>
            <a:pPr eaLnBrk="1" hangingPunct="1">
              <a:lnSpc>
                <a:spcPct val="120000"/>
              </a:lnSpc>
              <a:spcBef>
                <a:spcPct val="50000"/>
              </a:spcBef>
            </a:pPr>
            <a:r>
              <a:rPr kumimoji="1" lang="zh-CN" altLang="en-US" sz="2400" b="1">
                <a:latin typeface="Times New Roman" panose="02020603050405020304" pitchFamily="18" charset="0"/>
                <a:ea typeface="宋体" panose="02010600030101010101" pitchFamily="2" charset="-122"/>
              </a:rPr>
              <a:t>也有两种反应历程。即：</a:t>
            </a:r>
            <a:r>
              <a:rPr kumimoji="1" lang="zh-CN" altLang="en-US" sz="2400" b="1">
                <a:solidFill>
                  <a:srgbClr val="FF0000"/>
                </a:solidFill>
                <a:latin typeface="Times New Roman" panose="02020603050405020304" pitchFamily="18" charset="0"/>
                <a:ea typeface="宋体" panose="02010600030101010101" pitchFamily="2" charset="-122"/>
              </a:rPr>
              <a:t>双分子消除反应</a:t>
            </a:r>
            <a:r>
              <a:rPr kumimoji="1" lang="en-US" altLang="zh-CN" sz="2400" b="1">
                <a:solidFill>
                  <a:srgbClr val="FF0000"/>
                </a:solidFill>
                <a:latin typeface="Times New Roman" panose="02020603050405020304" pitchFamily="18" charset="0"/>
                <a:ea typeface="宋体" panose="02010600030101010101" pitchFamily="2" charset="-122"/>
              </a:rPr>
              <a:t>(E2)</a:t>
            </a:r>
            <a:r>
              <a:rPr kumimoji="1" lang="zh-CN" altLang="en-US" sz="2400" b="1">
                <a:solidFill>
                  <a:srgbClr val="FF0000"/>
                </a:solidFill>
                <a:latin typeface="Times New Roman" panose="02020603050405020304" pitchFamily="18" charset="0"/>
                <a:ea typeface="宋体" panose="02010600030101010101" pitchFamily="2" charset="-122"/>
              </a:rPr>
              <a:t>、单分子消除反应</a:t>
            </a:r>
            <a:r>
              <a:rPr kumimoji="1" lang="en-US" altLang="zh-CN" sz="2400" b="1">
                <a:solidFill>
                  <a:srgbClr val="FF0000"/>
                </a:solidFill>
                <a:latin typeface="Times New Roman" panose="02020603050405020304" pitchFamily="18" charset="0"/>
                <a:ea typeface="宋体" panose="02010600030101010101" pitchFamily="2" charset="-122"/>
              </a:rPr>
              <a:t>(E1)</a:t>
            </a:r>
            <a:r>
              <a:rPr kumimoji="1" lang="zh-CN" altLang="en-US" sz="2400" b="1">
                <a:solidFill>
                  <a:srgbClr val="FF0000"/>
                </a:solidFill>
                <a:latin typeface="Times New Roman" panose="02020603050405020304" pitchFamily="18" charset="0"/>
                <a:ea typeface="宋体" panose="02010600030101010101" pitchFamily="2" charset="-122"/>
              </a:rPr>
              <a:t>。</a:t>
            </a:r>
          </a:p>
        </p:txBody>
      </p:sp>
      <p:sp>
        <p:nvSpPr>
          <p:cNvPr id="9" name="日期占位符 8">
            <a:extLst>
              <a:ext uri="{FF2B5EF4-FFF2-40B4-BE49-F238E27FC236}">
                <a16:creationId xmlns:a16="http://schemas.microsoft.com/office/drawing/2014/main" id="{F7A77BDD-5BDE-4404-960D-293FDE7613BD}"/>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E084BC3-C60F-4D5C-AE36-1FBE7F0C0344}"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554AFA9-70D0-4DCE-9B63-153D13AF4F5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0D33720-F817-4F54-883F-CC280F1BD46A}" type="slidenum">
              <a:rPr lang="en-US" altLang="zh-CN">
                <a:solidFill>
                  <a:srgbClr val="898989"/>
                </a:solidFill>
                <a:ea typeface="宋体" panose="02010600030101010101" pitchFamily="2" charset="-122"/>
              </a:rPr>
              <a:pPr/>
              <a:t>48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strips(downLeft)">
                                      <p:cBhvr>
                                        <p:cTn id="7" dur="5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slide(fromBottom)">
                                      <p:cBhvr>
                                        <p:cTn id="12" dur="500"/>
                                        <p:tgtEl>
                                          <p:spTgt spid="119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strips(downLeft)">
                                      <p:cBhvr>
                                        <p:cTn id="17" dur="500"/>
                                        <p:tgtEl>
                                          <p:spTgt spid="119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9813"/>
                                        </p:tgtEl>
                                        <p:attrNameLst>
                                          <p:attrName>style.visibility</p:attrName>
                                        </p:attrNameLst>
                                      </p:cBhvr>
                                      <p:to>
                                        <p:strVal val="visible"/>
                                      </p:to>
                                    </p:set>
                                    <p:animEffect transition="in" filter="barn(inHorizontal)">
                                      <p:cBhvr>
                                        <p:cTn id="2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p:bldP spid="1198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DAF6351A-A547-474A-8A0F-4CE33C99C289}"/>
              </a:ext>
            </a:extLst>
          </p:cNvPr>
          <p:cNvSpPr txBox="1">
            <a:spLocks noChangeArrowheads="1"/>
          </p:cNvSpPr>
          <p:nvPr/>
        </p:nvSpPr>
        <p:spPr bwMode="auto">
          <a:xfrm>
            <a:off x="838200" y="228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1. </a:t>
            </a:r>
            <a:r>
              <a:rPr kumimoji="1" lang="zh-CN" altLang="en-US" sz="2400" b="1">
                <a:latin typeface="Times New Roman" panose="02020603050405020304" pitchFamily="18" charset="0"/>
                <a:ea typeface="宋体" panose="02010600030101010101" pitchFamily="2" charset="-122"/>
              </a:rPr>
              <a:t>双分子消除反应</a:t>
            </a:r>
            <a:r>
              <a:rPr kumimoji="1" lang="en-US" altLang="zh-CN" sz="2400" b="1">
                <a:latin typeface="Times New Roman" panose="02020603050405020304" pitchFamily="18" charset="0"/>
                <a:ea typeface="宋体" panose="02010600030101010101" pitchFamily="2" charset="-122"/>
              </a:rPr>
              <a:t>(E2)</a:t>
            </a:r>
          </a:p>
        </p:txBody>
      </p:sp>
      <p:sp>
        <p:nvSpPr>
          <p:cNvPr id="120835" name="Text Box 3">
            <a:extLst>
              <a:ext uri="{FF2B5EF4-FFF2-40B4-BE49-F238E27FC236}">
                <a16:creationId xmlns:a16="http://schemas.microsoft.com/office/drawing/2014/main" id="{AA26A5A6-AFAA-4217-B67E-386E51FA232C}"/>
              </a:ext>
            </a:extLst>
          </p:cNvPr>
          <p:cNvSpPr txBox="1">
            <a:spLocks noChangeArrowheads="1"/>
          </p:cNvSpPr>
          <p:nvPr/>
        </p:nvSpPr>
        <p:spPr bwMode="auto">
          <a:xfrm>
            <a:off x="468313" y="908050"/>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以</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3</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2</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2</a:t>
            </a:r>
            <a:r>
              <a:rPr kumimoji="1" lang="en-US" altLang="zh-CN" sz="2000" b="1">
                <a:latin typeface="Arial" panose="020B0604020202020204" pitchFamily="34" charset="0"/>
                <a:ea typeface="楷体" panose="02010609060101010101" pitchFamily="49" charset="-122"/>
                <a:cs typeface="Arial" panose="020B0604020202020204" pitchFamily="34" charset="0"/>
              </a:rPr>
              <a:t>Br</a:t>
            </a:r>
            <a:r>
              <a:rPr kumimoji="1" lang="zh-CN" altLang="en-US" sz="2400" b="1">
                <a:latin typeface="Times New Roman" panose="02020603050405020304" pitchFamily="18" charset="0"/>
                <a:ea typeface="宋体" panose="02010600030101010101" pitchFamily="2" charset="-122"/>
              </a:rPr>
              <a:t>为例：</a:t>
            </a:r>
          </a:p>
        </p:txBody>
      </p:sp>
      <p:sp>
        <p:nvSpPr>
          <p:cNvPr id="120853" name="Text Box 21">
            <a:extLst>
              <a:ext uri="{FF2B5EF4-FFF2-40B4-BE49-F238E27FC236}">
                <a16:creationId xmlns:a16="http://schemas.microsoft.com/office/drawing/2014/main" id="{4FE2292F-9486-450A-B139-BECF736FCDFC}"/>
              </a:ext>
            </a:extLst>
          </p:cNvPr>
          <p:cNvSpPr txBox="1">
            <a:spLocks noChangeArrowheads="1"/>
          </p:cNvSpPr>
          <p:nvPr/>
        </p:nvSpPr>
        <p:spPr bwMode="auto">
          <a:xfrm>
            <a:off x="609600" y="4953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由反应历程可见，卤代烷的双分子消除反应也是一步完成的反应，反应的动力学方程为：</a:t>
            </a:r>
          </a:p>
        </p:txBody>
      </p:sp>
      <p:sp>
        <p:nvSpPr>
          <p:cNvPr id="120855" name="Text Box 23">
            <a:extLst>
              <a:ext uri="{FF2B5EF4-FFF2-40B4-BE49-F238E27FC236}">
                <a16:creationId xmlns:a16="http://schemas.microsoft.com/office/drawing/2014/main" id="{072B9676-D23D-4403-97A2-E6967E3C1F3D}"/>
              </a:ext>
            </a:extLst>
          </p:cNvPr>
          <p:cNvSpPr txBox="1">
            <a:spLocks noChangeArrowheads="1"/>
          </p:cNvSpPr>
          <p:nvPr/>
        </p:nvSpPr>
        <p:spPr bwMode="auto">
          <a:xfrm>
            <a:off x="539750" y="38608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上述反应的本质差别在于：按①进行反应，碱进攻的是</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，发生的是亲核取代反应；按②进行反应，碱进攻的是</a:t>
            </a:r>
            <a:r>
              <a:rPr kumimoji="1" lang="en-US" altLang="zh-CN" sz="2400" b="1" i="1">
                <a:latin typeface="Times New Roman" panose="02020603050405020304" pitchFamily="18" charset="0"/>
                <a:ea typeface="宋体" panose="02010600030101010101" pitchFamily="2" charset="-122"/>
              </a:rPr>
              <a:t>β</a:t>
            </a:r>
            <a:r>
              <a:rPr kumimoji="1" lang="en-US" altLang="zh-CN" sz="2400" b="1">
                <a:latin typeface="Times New Roman" panose="02020603050405020304" pitchFamily="18" charset="0"/>
                <a:ea typeface="宋体" panose="02010600030101010101" pitchFamily="2" charset="-122"/>
              </a:rPr>
              <a:t>-H</a:t>
            </a:r>
            <a:r>
              <a:rPr kumimoji="1" lang="zh-CN" altLang="en-US" sz="2400" b="1">
                <a:latin typeface="Times New Roman" panose="02020603050405020304" pitchFamily="18" charset="0"/>
                <a:ea typeface="宋体" panose="02010600030101010101" pitchFamily="2" charset="-122"/>
              </a:rPr>
              <a:t>，发生的是消除反应。</a:t>
            </a:r>
          </a:p>
        </p:txBody>
      </p:sp>
      <p:graphicFrame>
        <p:nvGraphicFramePr>
          <p:cNvPr id="57350" name="Object 24">
            <a:extLst>
              <a:ext uri="{FF2B5EF4-FFF2-40B4-BE49-F238E27FC236}">
                <a16:creationId xmlns:a16="http://schemas.microsoft.com/office/drawing/2014/main" id="{3C684179-BE25-445A-9EE5-61C1D5F28845}"/>
              </a:ext>
            </a:extLst>
          </p:cNvPr>
          <p:cNvGraphicFramePr>
            <a:graphicFrameLocks noChangeAspect="1"/>
          </p:cNvGraphicFramePr>
          <p:nvPr/>
        </p:nvGraphicFramePr>
        <p:xfrm>
          <a:off x="539750" y="1484313"/>
          <a:ext cx="8064500" cy="2317750"/>
        </p:xfrm>
        <a:graphic>
          <a:graphicData uri="http://schemas.openxmlformats.org/presentationml/2006/ole">
            <mc:AlternateContent xmlns:mc="http://schemas.openxmlformats.org/markup-compatibility/2006">
              <mc:Choice xmlns:v="urn:schemas-microsoft-com:vml" Requires="v">
                <p:oleObj spid="_x0000_s57448" name="CS ChemDraw Drawing" r:id="rId3" imgW="6502606" imgH="1867940" progId="ChemDraw.Document.6.0">
                  <p:embed/>
                </p:oleObj>
              </mc:Choice>
              <mc:Fallback>
                <p:oleObj name="CS ChemDraw Drawing" r:id="rId3" imgW="6502606" imgH="1867940" progId="ChemDraw.Document.6.0">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806450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57" name="Object 25">
            <a:extLst>
              <a:ext uri="{FF2B5EF4-FFF2-40B4-BE49-F238E27FC236}">
                <a16:creationId xmlns:a16="http://schemas.microsoft.com/office/drawing/2014/main" id="{0F41A113-7404-4E23-A315-02F47E91EE1A}"/>
              </a:ext>
            </a:extLst>
          </p:cNvPr>
          <p:cNvGraphicFramePr>
            <a:graphicFrameLocks noChangeAspect="1"/>
          </p:cNvGraphicFramePr>
          <p:nvPr/>
        </p:nvGraphicFramePr>
        <p:xfrm>
          <a:off x="2268538" y="5949950"/>
          <a:ext cx="4535487" cy="442913"/>
        </p:xfrm>
        <a:graphic>
          <a:graphicData uri="http://schemas.openxmlformats.org/presentationml/2006/ole">
            <mc:AlternateContent xmlns:mc="http://schemas.openxmlformats.org/markup-compatibility/2006">
              <mc:Choice xmlns:v="urn:schemas-microsoft-com:vml" Requires="v">
                <p:oleObj spid="_x0000_s57449" name="CS ChemDraw Drawing" r:id="rId5" imgW="2482376" imgH="243480" progId="ChemDraw.Document.6.0">
                  <p:embed/>
                </p:oleObj>
              </mc:Choice>
              <mc:Fallback>
                <p:oleObj name="CS ChemDraw Drawing" r:id="rId5" imgW="2482376" imgH="243480" progId="ChemDraw.Document.6.0">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949950"/>
                        <a:ext cx="453548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05EFBA60-8851-4CCA-A66C-F6122D4E97B5}"/>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94A036B-0CED-4A16-B38B-CB55700F0B30}"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E507484-05E4-4A8C-821E-F8747834B5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A06C966-CD68-4135-BFB0-D3B20EC18862}" type="slidenum">
              <a:rPr lang="en-US" altLang="zh-CN">
                <a:solidFill>
                  <a:srgbClr val="898989"/>
                </a:solidFill>
                <a:ea typeface="宋体" panose="02010600030101010101" pitchFamily="2" charset="-122"/>
              </a:rPr>
              <a:pPr/>
              <a:t>49</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strips(down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strips(downLeft)">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0855"/>
                                        </p:tgtEl>
                                        <p:attrNameLst>
                                          <p:attrName>style.visibility</p:attrName>
                                        </p:attrNameLst>
                                      </p:cBhvr>
                                      <p:to>
                                        <p:strVal val="visible"/>
                                      </p:to>
                                    </p:set>
                                    <p:animEffect transition="in" filter="strips(downLeft)">
                                      <p:cBhvr>
                                        <p:cTn id="17" dur="500"/>
                                        <p:tgtEl>
                                          <p:spTgt spid="120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20853"/>
                                        </p:tgtEl>
                                        <p:attrNameLst>
                                          <p:attrName>style.visibility</p:attrName>
                                        </p:attrNameLst>
                                      </p:cBhvr>
                                      <p:to>
                                        <p:strVal val="visible"/>
                                      </p:to>
                                    </p:set>
                                    <p:animEffect transition="in" filter="strips(downLeft)">
                                      <p:cBhvr>
                                        <p:cTn id="22" dur="500"/>
                                        <p:tgtEl>
                                          <p:spTgt spid="120853"/>
                                        </p:tgtEl>
                                      </p:cBhvr>
                                    </p:animEffect>
                                  </p:childTnLst>
                                </p:cTn>
                              </p:par>
                              <p:par>
                                <p:cTn id="23" presetID="12" presetClass="entr" presetSubtype="4" fill="hold" nodeType="withEffect">
                                  <p:stCondLst>
                                    <p:cond delay="0"/>
                                  </p:stCondLst>
                                  <p:childTnLst>
                                    <p:set>
                                      <p:cBhvr>
                                        <p:cTn id="24" dur="1" fill="hold">
                                          <p:stCondLst>
                                            <p:cond delay="0"/>
                                          </p:stCondLst>
                                        </p:cTn>
                                        <p:tgtEl>
                                          <p:spTgt spid="120857"/>
                                        </p:tgtEl>
                                        <p:attrNameLst>
                                          <p:attrName>style.visibility</p:attrName>
                                        </p:attrNameLst>
                                      </p:cBhvr>
                                      <p:to>
                                        <p:strVal val="visible"/>
                                      </p:to>
                                    </p:set>
                                    <p:animEffect transition="in" filter="slide(fromBottom)">
                                      <p:cBhvr>
                                        <p:cTn id="25" dur="500"/>
                                        <p:tgtEl>
                                          <p:spTgt spid="120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53" grpId="0"/>
      <p:bldP spid="12085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6440856-6B29-4894-A9BF-CCC1409A0DE5}"/>
              </a:ext>
            </a:extLst>
          </p:cNvPr>
          <p:cNvSpPr>
            <a:spLocks noGrp="1" noRot="1" noChangeArrowheads="1"/>
          </p:cNvSpPr>
          <p:nvPr>
            <p:ph type="title" idx="4294967295"/>
          </p:nvPr>
        </p:nvSpPr>
        <p:spPr>
          <a:xfrm>
            <a:off x="0" y="685800"/>
            <a:ext cx="2362200" cy="533400"/>
          </a:xfrm>
        </p:spPr>
        <p:txBody>
          <a:bodyPr/>
          <a:lstStyle/>
          <a:p>
            <a:pPr eaLnBrk="1" hangingPunct="1"/>
            <a:r>
              <a:rPr lang="en-US" altLang="zh-CN" sz="2800" b="1">
                <a:latin typeface="楷体" panose="02010609060101010101" pitchFamily="49" charset="-122"/>
                <a:ea typeface="宋体" panose="02010600030101010101" pitchFamily="2" charset="-122"/>
              </a:rPr>
              <a:t>2</a:t>
            </a:r>
            <a:r>
              <a:rPr lang="zh-CN" altLang="en-US" sz="2800" b="1">
                <a:latin typeface="楷体" panose="02010609060101010101" pitchFamily="49" charset="-122"/>
                <a:ea typeface="宋体" panose="02010600030101010101" pitchFamily="2" charset="-122"/>
              </a:rPr>
              <a:t>、命 名</a:t>
            </a:r>
            <a:r>
              <a:rPr lang="zh-CN" altLang="en-US" sz="2800">
                <a:latin typeface="楷体" panose="02010609060101010101" pitchFamily="49" charset="-122"/>
                <a:ea typeface="宋体" panose="02010600030101010101" pitchFamily="2" charset="-122"/>
              </a:rPr>
              <a:t> </a:t>
            </a:r>
          </a:p>
        </p:txBody>
      </p:sp>
      <p:sp>
        <p:nvSpPr>
          <p:cNvPr id="9219" name="Rectangle 3">
            <a:extLst>
              <a:ext uri="{FF2B5EF4-FFF2-40B4-BE49-F238E27FC236}">
                <a16:creationId xmlns:a16="http://schemas.microsoft.com/office/drawing/2014/main" id="{241182FF-C18D-4EEF-B9CF-CF1098A9DCE8}"/>
              </a:ext>
            </a:extLst>
          </p:cNvPr>
          <p:cNvSpPr>
            <a:spLocks noGrp="1" noRot="1" noChangeArrowheads="1"/>
          </p:cNvSpPr>
          <p:nvPr>
            <p:ph type="body" idx="4294967295"/>
          </p:nvPr>
        </p:nvSpPr>
        <p:spPr>
          <a:xfrm>
            <a:off x="419100" y="1621136"/>
            <a:ext cx="8305800" cy="457200"/>
          </a:xfrm>
        </p:spPr>
        <p:txBody>
          <a:bodyPr/>
          <a:lstStyle/>
          <a:p>
            <a:pPr eaLnBrk="1" hangingPunct="1">
              <a:buFont typeface="Wingdings" panose="05000000000000000000" pitchFamily="2" charset="2"/>
              <a:buNone/>
            </a:pPr>
            <a:r>
              <a:rPr lang="zh-CN" altLang="en-US" sz="2400" b="1" dirty="0">
                <a:latin typeface="楷体" panose="02010609060101010101" pitchFamily="49" charset="-122"/>
                <a:ea typeface="宋体" panose="02010600030101010101" pitchFamily="2" charset="-122"/>
              </a:rPr>
              <a:t>简单的卤代烃用普通命名或俗名，称为卤代某烃或某基卤</a:t>
            </a:r>
            <a:r>
              <a:rPr lang="en-US" altLang="zh-CN" sz="2400" b="1" dirty="0">
                <a:latin typeface="楷体" panose="02010609060101010101" pitchFamily="49" charset="-122"/>
                <a:ea typeface="宋体" panose="02010600030101010101" pitchFamily="2" charset="-122"/>
              </a:rPr>
              <a:t>: </a:t>
            </a:r>
          </a:p>
        </p:txBody>
      </p:sp>
      <p:sp>
        <p:nvSpPr>
          <p:cNvPr id="9220" name="Text Box 4">
            <a:extLst>
              <a:ext uri="{FF2B5EF4-FFF2-40B4-BE49-F238E27FC236}">
                <a16:creationId xmlns:a16="http://schemas.microsoft.com/office/drawing/2014/main" id="{DFB0C940-727A-497E-93D6-CE0399D823E4}"/>
              </a:ext>
            </a:extLst>
          </p:cNvPr>
          <p:cNvSpPr txBox="1">
            <a:spLocks noChangeArrowheads="1"/>
          </p:cNvSpPr>
          <p:nvPr/>
        </p:nvSpPr>
        <p:spPr bwMode="auto">
          <a:xfrm>
            <a:off x="517525" y="298767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endParaRPr kumimoji="1" lang="zh-CN" altLang="zh-CN" sz="3600" b="1">
              <a:latin typeface="宋体" panose="02010600030101010101" pitchFamily="2" charset="-122"/>
              <a:ea typeface="宋体" panose="02010600030101010101" pitchFamily="2" charset="-122"/>
            </a:endParaRPr>
          </a:p>
        </p:txBody>
      </p:sp>
      <p:graphicFrame>
        <p:nvGraphicFramePr>
          <p:cNvPr id="7173" name="Object 6">
            <a:extLst>
              <a:ext uri="{FF2B5EF4-FFF2-40B4-BE49-F238E27FC236}">
                <a16:creationId xmlns:a16="http://schemas.microsoft.com/office/drawing/2014/main" id="{B3710230-A682-4616-9867-BCC9BF63C74B}"/>
              </a:ext>
            </a:extLst>
          </p:cNvPr>
          <p:cNvGraphicFramePr>
            <a:graphicFrameLocks noChangeAspect="1"/>
          </p:cNvGraphicFramePr>
          <p:nvPr>
            <p:extLst>
              <p:ext uri="{D42A27DB-BD31-4B8C-83A1-F6EECF244321}">
                <p14:modId xmlns:p14="http://schemas.microsoft.com/office/powerpoint/2010/main" val="2135305572"/>
              </p:ext>
            </p:extLst>
          </p:nvPr>
        </p:nvGraphicFramePr>
        <p:xfrm>
          <a:off x="99045" y="2780928"/>
          <a:ext cx="8945910" cy="1857548"/>
        </p:xfrm>
        <a:graphic>
          <a:graphicData uri="http://schemas.openxmlformats.org/presentationml/2006/ole">
            <mc:AlternateContent xmlns:mc="http://schemas.openxmlformats.org/markup-compatibility/2006">
              <mc:Choice xmlns:v="urn:schemas-microsoft-com:vml" Requires="v">
                <p:oleObj spid="_x0000_s7226" name="CS ChemDraw Drawing" r:id="rId3" imgW="4771205" imgH="990116" progId="ChemDraw.Document.6.0">
                  <p:embed/>
                </p:oleObj>
              </mc:Choice>
              <mc:Fallback>
                <p:oleObj name="CS ChemDraw Drawing" r:id="rId3" imgW="4771205" imgH="990116"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45" y="2780928"/>
                        <a:ext cx="8945910" cy="1857548"/>
                      </a:xfrm>
                      <a:prstGeom prst="rect">
                        <a:avLst/>
                      </a:prstGeom>
                      <a:noFill/>
                      <a:ln>
                        <a:noFill/>
                      </a:ln>
                      <a:effectLst/>
                    </p:spPr>
                  </p:pic>
                </p:oleObj>
              </mc:Fallback>
            </mc:AlternateContent>
          </a:graphicData>
        </a:graphic>
      </p:graphicFrame>
      <p:sp>
        <p:nvSpPr>
          <p:cNvPr id="8" name="Text Box 4">
            <a:extLst>
              <a:ext uri="{FF2B5EF4-FFF2-40B4-BE49-F238E27FC236}">
                <a16:creationId xmlns:a16="http://schemas.microsoft.com/office/drawing/2014/main" id="{19842E0B-7B07-4BAF-9482-B2136A8885E2}"/>
              </a:ext>
            </a:extLst>
          </p:cNvPr>
          <p:cNvSpPr txBox="1">
            <a:spLocks noChangeArrowheads="1"/>
          </p:cNvSpPr>
          <p:nvPr/>
        </p:nvSpPr>
        <p:spPr bwMode="auto">
          <a:xfrm>
            <a:off x="1919288" y="5762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9" name="Text Box 4">
            <a:extLst>
              <a:ext uri="{FF2B5EF4-FFF2-40B4-BE49-F238E27FC236}">
                <a16:creationId xmlns:a16="http://schemas.microsoft.com/office/drawing/2014/main" id="{FF49E1C8-9B50-4FA1-BF11-D86913673AAD}"/>
              </a:ext>
            </a:extLst>
          </p:cNvPr>
          <p:cNvSpPr txBox="1">
            <a:spLocks noChangeArrowheads="1"/>
          </p:cNvSpPr>
          <p:nvPr/>
        </p:nvSpPr>
        <p:spPr bwMode="auto">
          <a:xfrm>
            <a:off x="2571750" y="5572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0" name="Text Box 4">
            <a:extLst>
              <a:ext uri="{FF2B5EF4-FFF2-40B4-BE49-F238E27FC236}">
                <a16:creationId xmlns:a16="http://schemas.microsoft.com/office/drawing/2014/main" id="{48587051-ECBC-4073-A999-830A4FF65CC5}"/>
              </a:ext>
            </a:extLst>
          </p:cNvPr>
          <p:cNvSpPr txBox="1">
            <a:spLocks noChangeArrowheads="1"/>
          </p:cNvSpPr>
          <p:nvPr/>
        </p:nvSpPr>
        <p:spPr bwMode="auto">
          <a:xfrm>
            <a:off x="3181350" y="5762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2" name="日期占位符 11">
            <a:extLst>
              <a:ext uri="{FF2B5EF4-FFF2-40B4-BE49-F238E27FC236}">
                <a16:creationId xmlns:a16="http://schemas.microsoft.com/office/drawing/2014/main" id="{BBEB8A28-FFD2-4904-9FF8-6B2EB068367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6B7A60A-7AE9-49B0-B1A0-BDD99B6BA227}"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8E3C6B5F-037A-45C4-B49D-C43C1BD4CD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E1E4938-4827-4CA2-AC66-109F5C9DC62A}" type="slidenum">
              <a:rPr lang="en-US" altLang="zh-CN">
                <a:solidFill>
                  <a:srgbClr val="898989"/>
                </a:solidFill>
                <a:ea typeface="宋体" panose="02010600030101010101" pitchFamily="2" charset="-122"/>
              </a:rPr>
              <a:pPr/>
              <a:t>5</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300" fill="hold"/>
                                        <p:tgtEl>
                                          <p:spTgt spid="9218"/>
                                        </p:tgtEl>
                                        <p:attrNameLst>
                                          <p:attrName>ppt_x</p:attrName>
                                        </p:attrNameLst>
                                      </p:cBhvr>
                                      <p:tavLst>
                                        <p:tav tm="0">
                                          <p:val>
                                            <p:strVal val="0-#ppt_w/2"/>
                                          </p:val>
                                        </p:tav>
                                        <p:tav tm="100000">
                                          <p:val>
                                            <p:strVal val="#ppt_x"/>
                                          </p:val>
                                        </p:tav>
                                      </p:tavLst>
                                    </p:anim>
                                    <p:anim calcmode="lin" valueType="num">
                                      <p:cBhvr additive="base">
                                        <p:cTn id="8" dur="3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9220"/>
                                        </p:tgtEl>
                                        <p:attrNameLst>
                                          <p:attrName>style.visibility</p:attrName>
                                        </p:attrNameLst>
                                      </p:cBhvr>
                                      <p:to>
                                        <p:strVal val="visible"/>
                                      </p:to>
                                    </p:set>
                                    <p:anim calcmode="lin" valueType="num">
                                      <p:cBhvr additive="base">
                                        <p:cTn id="19" dur="500" fill="hold"/>
                                        <p:tgtEl>
                                          <p:spTgt spid="9220"/>
                                        </p:tgtEl>
                                        <p:attrNameLst>
                                          <p:attrName>ppt_x</p:attrName>
                                        </p:attrNameLst>
                                      </p:cBhvr>
                                      <p:tavLst>
                                        <p:tav tm="0">
                                          <p:val>
                                            <p:strVal val="0-#ppt_w/2"/>
                                          </p:val>
                                        </p:tav>
                                        <p:tav tm="100000">
                                          <p:val>
                                            <p:strVal val="#ppt_x"/>
                                          </p:val>
                                        </p:tav>
                                      </p:tavLst>
                                    </p:anim>
                                    <p:anim calcmode="lin" valueType="num">
                                      <p:cBhvr additive="base">
                                        <p:cTn id="20" dur="500" fill="hold"/>
                                        <p:tgtEl>
                                          <p:spTgt spid="922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build="p" autoUpdateAnimBg="0"/>
      <p:bldP spid="9220" grpId="0" autoUpdateAnimBg="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A2E0A46A-B434-4F40-8116-627E70E0BC0C}"/>
              </a:ext>
            </a:extLst>
          </p:cNvPr>
          <p:cNvSpPr txBox="1">
            <a:spLocks noChangeArrowheads="1"/>
          </p:cNvSpPr>
          <p:nvPr/>
        </p:nvSpPr>
        <p:spPr bwMode="auto">
          <a:xfrm>
            <a:off x="0" y="404813"/>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2. </a:t>
            </a:r>
            <a:r>
              <a:rPr kumimoji="1" lang="zh-CN" altLang="en-US" sz="2400" b="1">
                <a:latin typeface="Times New Roman" panose="02020603050405020304" pitchFamily="18" charset="0"/>
                <a:ea typeface="宋体" panose="02010600030101010101" pitchFamily="2" charset="-122"/>
              </a:rPr>
              <a:t>单分子消除反应</a:t>
            </a:r>
            <a:r>
              <a:rPr kumimoji="1" lang="en-US" altLang="zh-CN" sz="2400" b="1">
                <a:latin typeface="Times New Roman" panose="02020603050405020304" pitchFamily="18" charset="0"/>
                <a:ea typeface="宋体" panose="02010600030101010101" pitchFamily="2" charset="-122"/>
              </a:rPr>
              <a:t>(E1)</a:t>
            </a:r>
          </a:p>
        </p:txBody>
      </p:sp>
      <p:sp>
        <p:nvSpPr>
          <p:cNvPr id="121859" name="Text Box 3">
            <a:extLst>
              <a:ext uri="{FF2B5EF4-FFF2-40B4-BE49-F238E27FC236}">
                <a16:creationId xmlns:a16="http://schemas.microsoft.com/office/drawing/2014/main" id="{CD2021C2-023F-46A2-9419-7DFC0B213B39}"/>
              </a:ext>
            </a:extLst>
          </p:cNvPr>
          <p:cNvSpPr txBox="1">
            <a:spLocks noChangeArrowheads="1"/>
          </p:cNvSpPr>
          <p:nvPr/>
        </p:nvSpPr>
        <p:spPr bwMode="auto">
          <a:xfrm>
            <a:off x="304800" y="2932683"/>
            <a:ext cx="26357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以</a:t>
            </a:r>
            <a:r>
              <a:rPr kumimoji="1" lang="en-US" altLang="zh-CN" sz="2400" b="1" dirty="0">
                <a:latin typeface="Times New Roman" panose="02020603050405020304" pitchFamily="18" charset="0"/>
                <a:ea typeface="宋体" panose="02010600030101010101" pitchFamily="2" charset="-122"/>
              </a:rPr>
              <a:t>(CH</a:t>
            </a:r>
            <a:r>
              <a:rPr kumimoji="1" lang="en-US" altLang="zh-CN" sz="2400" b="1" baseline="-25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a:t>
            </a:r>
            <a:r>
              <a:rPr kumimoji="1" lang="en-US" altLang="zh-CN" sz="2400" b="1" baseline="-25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CBr</a:t>
            </a:r>
            <a:r>
              <a:rPr kumimoji="1" lang="zh-CN" altLang="en-US" sz="2400" b="1" dirty="0">
                <a:latin typeface="Times New Roman" panose="02020603050405020304" pitchFamily="18" charset="0"/>
                <a:ea typeface="宋体" panose="02010600030101010101" pitchFamily="2" charset="-122"/>
              </a:rPr>
              <a:t>为例：</a:t>
            </a:r>
          </a:p>
        </p:txBody>
      </p:sp>
      <p:sp>
        <p:nvSpPr>
          <p:cNvPr id="121861" name="Text Box 5">
            <a:extLst>
              <a:ext uri="{FF2B5EF4-FFF2-40B4-BE49-F238E27FC236}">
                <a16:creationId xmlns:a16="http://schemas.microsoft.com/office/drawing/2014/main" id="{3632D106-7257-42EB-895E-7E34CBE40934}"/>
              </a:ext>
            </a:extLst>
          </p:cNvPr>
          <p:cNvSpPr txBox="1">
            <a:spLocks noChangeArrowheads="1"/>
          </p:cNvSpPr>
          <p:nvPr/>
        </p:nvSpPr>
        <p:spPr bwMode="auto">
          <a:xfrm>
            <a:off x="304800" y="4908897"/>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由此可见：</a:t>
            </a: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反应也是分步进行的；</a:t>
            </a:r>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反应速度只与</a:t>
            </a:r>
            <a:r>
              <a:rPr kumimoji="1" lang="en-US" altLang="zh-CN" sz="2400" b="1">
                <a:latin typeface="Times New Roman" panose="02020603050405020304" pitchFamily="18" charset="0"/>
                <a:ea typeface="宋体" panose="02010600030101010101" pitchFamily="2" charset="-122"/>
              </a:rPr>
              <a:t>RX</a:t>
            </a:r>
            <a:r>
              <a:rPr kumimoji="1" lang="zh-CN" altLang="en-US" sz="2400" b="1">
                <a:latin typeface="Times New Roman" panose="02020603050405020304" pitchFamily="18" charset="0"/>
                <a:ea typeface="宋体" panose="02010600030101010101" pitchFamily="2" charset="-122"/>
              </a:rPr>
              <a:t>的浓度有关。</a:t>
            </a:r>
          </a:p>
        </p:txBody>
      </p:sp>
      <p:sp>
        <p:nvSpPr>
          <p:cNvPr id="121862" name="Text Box 6">
            <a:extLst>
              <a:ext uri="{FF2B5EF4-FFF2-40B4-BE49-F238E27FC236}">
                <a16:creationId xmlns:a16="http://schemas.microsoft.com/office/drawing/2014/main" id="{837E9A74-FC0D-4A5F-A69B-209483945415}"/>
              </a:ext>
            </a:extLst>
          </p:cNvPr>
          <p:cNvSpPr txBox="1">
            <a:spLocks noChangeArrowheads="1"/>
          </p:cNvSpPr>
          <p:nvPr/>
        </p:nvSpPr>
        <p:spPr bwMode="auto">
          <a:xfrm>
            <a:off x="468313" y="5996136"/>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总之，亲核取代反应和消除反应是相互竞争，伴随发生的。</a:t>
            </a:r>
          </a:p>
        </p:txBody>
      </p:sp>
      <p:graphicFrame>
        <p:nvGraphicFramePr>
          <p:cNvPr id="121863" name="Object 7">
            <a:extLst>
              <a:ext uri="{FF2B5EF4-FFF2-40B4-BE49-F238E27FC236}">
                <a16:creationId xmlns:a16="http://schemas.microsoft.com/office/drawing/2014/main" id="{D7A21847-3641-4A4F-8840-BE565636C75E}"/>
              </a:ext>
            </a:extLst>
          </p:cNvPr>
          <p:cNvGraphicFramePr>
            <a:graphicFrameLocks noChangeAspect="1"/>
          </p:cNvGraphicFramePr>
          <p:nvPr>
            <p:extLst>
              <p:ext uri="{D42A27DB-BD31-4B8C-83A1-F6EECF244321}">
                <p14:modId xmlns:p14="http://schemas.microsoft.com/office/powerpoint/2010/main" val="3856205844"/>
              </p:ext>
            </p:extLst>
          </p:nvPr>
        </p:nvGraphicFramePr>
        <p:xfrm>
          <a:off x="395288" y="3341390"/>
          <a:ext cx="8172450" cy="1373187"/>
        </p:xfrm>
        <a:graphic>
          <a:graphicData uri="http://schemas.openxmlformats.org/presentationml/2006/ole">
            <mc:AlternateContent xmlns:mc="http://schemas.openxmlformats.org/markup-compatibility/2006">
              <mc:Choice xmlns:v="urn:schemas-microsoft-com:vml" Requires="v">
                <p:oleObj spid="_x0000_s58425" name="CS ChemDraw Drawing" r:id="rId3" imgW="5931141" imgH="996325" progId="ChemDraw.Document.6.0">
                  <p:embed/>
                </p:oleObj>
              </mc:Choice>
              <mc:Fallback>
                <p:oleObj name="CS ChemDraw Drawing" r:id="rId3" imgW="5931141" imgH="996325"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41390"/>
                        <a:ext cx="81724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E5284925-397F-438A-9B52-2A97DF74193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4E1EBB9-3342-4BEB-8B5B-9FD4E8A33827}"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E7084D4-020A-47BD-962F-3E20CC41C36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A02373D-E076-49C6-AE13-E1695B3AAA2A}" type="slidenum">
              <a:rPr lang="en-US" altLang="zh-CN">
                <a:solidFill>
                  <a:srgbClr val="898989"/>
                </a:solidFill>
                <a:ea typeface="宋体" panose="02010600030101010101" pitchFamily="2" charset="-122"/>
              </a:rPr>
              <a:pPr/>
              <a:t>50</a:t>
            </a:fld>
            <a:endParaRPr lang="en-US" altLang="zh-CN">
              <a:solidFill>
                <a:srgbClr val="898989"/>
              </a:solidFill>
              <a:ea typeface="宋体" panose="02010600030101010101" pitchFamily="2" charset="-122"/>
            </a:endParaRPr>
          </a:p>
        </p:txBody>
      </p:sp>
      <p:sp>
        <p:nvSpPr>
          <p:cNvPr id="10" name="Text Box 3">
            <a:extLst>
              <a:ext uri="{FF2B5EF4-FFF2-40B4-BE49-F238E27FC236}">
                <a16:creationId xmlns:a16="http://schemas.microsoft.com/office/drawing/2014/main" id="{5EC1E03A-FF0E-4DF8-857D-B5073237FD7E}"/>
              </a:ext>
            </a:extLst>
          </p:cNvPr>
          <p:cNvSpPr txBox="1">
            <a:spLocks noChangeArrowheads="1"/>
          </p:cNvSpPr>
          <p:nvPr/>
        </p:nvSpPr>
        <p:spPr bwMode="auto">
          <a:xfrm>
            <a:off x="262567" y="992330"/>
            <a:ext cx="8618865"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Arial" charset="0"/>
                <a:ea typeface="楷体" pitchFamily="49" charset="-122"/>
              </a:defRPr>
            </a:lvl1pPr>
            <a:lvl2pPr marL="742950" indent="-285750" eaLnBrk="0" hangingPunct="0">
              <a:defRPr sz="2400" b="1">
                <a:solidFill>
                  <a:schemeClr val="tx1"/>
                </a:solidFill>
                <a:latin typeface="Arial" charset="0"/>
                <a:ea typeface="楷体" pitchFamily="49" charset="-122"/>
              </a:defRPr>
            </a:lvl2pPr>
            <a:lvl3pPr marL="1143000" indent="-228600" eaLnBrk="0" hangingPunct="0">
              <a:defRPr sz="2400" b="1">
                <a:solidFill>
                  <a:schemeClr val="tx1"/>
                </a:solidFill>
                <a:latin typeface="Arial" charset="0"/>
                <a:ea typeface="楷体" pitchFamily="49" charset="-122"/>
              </a:defRPr>
            </a:lvl3pPr>
            <a:lvl4pPr marL="1600200" indent="-228600" eaLnBrk="0" hangingPunct="0">
              <a:defRPr sz="2400" b="1">
                <a:solidFill>
                  <a:schemeClr val="tx1"/>
                </a:solidFill>
                <a:latin typeface="Arial" charset="0"/>
                <a:ea typeface="楷体" pitchFamily="49" charset="-122"/>
              </a:defRPr>
            </a:lvl4pPr>
            <a:lvl5pPr marL="2057400" indent="-228600" eaLnBrk="0" hangingPunct="0">
              <a:defRPr sz="2400" b="1">
                <a:solidFill>
                  <a:schemeClr val="tx1"/>
                </a:solidFill>
                <a:latin typeface="Arial" charset="0"/>
                <a:ea typeface="楷体" pitchFamily="49" charset="-122"/>
              </a:defRPr>
            </a:lvl5pPr>
            <a:lvl6pPr marL="2514600" indent="-228600" eaLnBrk="0" fontAlgn="base" hangingPunct="0">
              <a:spcBef>
                <a:spcPct val="0"/>
              </a:spcBef>
              <a:spcAft>
                <a:spcPct val="0"/>
              </a:spcAft>
              <a:defRPr sz="2400" b="1">
                <a:solidFill>
                  <a:schemeClr val="tx1"/>
                </a:solidFill>
                <a:latin typeface="Arial" charset="0"/>
                <a:ea typeface="楷体" pitchFamily="49" charset="-122"/>
              </a:defRPr>
            </a:lvl6pPr>
            <a:lvl7pPr marL="2971800" indent="-228600" eaLnBrk="0" fontAlgn="base" hangingPunct="0">
              <a:spcBef>
                <a:spcPct val="0"/>
              </a:spcBef>
              <a:spcAft>
                <a:spcPct val="0"/>
              </a:spcAft>
              <a:defRPr sz="2400" b="1">
                <a:solidFill>
                  <a:schemeClr val="tx1"/>
                </a:solidFill>
                <a:latin typeface="Arial" charset="0"/>
                <a:ea typeface="楷体" pitchFamily="49" charset="-122"/>
              </a:defRPr>
            </a:lvl7pPr>
            <a:lvl8pPr marL="3429000" indent="-228600" eaLnBrk="0" fontAlgn="base" hangingPunct="0">
              <a:spcBef>
                <a:spcPct val="0"/>
              </a:spcBef>
              <a:spcAft>
                <a:spcPct val="0"/>
              </a:spcAft>
              <a:defRPr sz="2400" b="1">
                <a:solidFill>
                  <a:schemeClr val="tx1"/>
                </a:solidFill>
                <a:latin typeface="Arial" charset="0"/>
                <a:ea typeface="楷体" pitchFamily="49" charset="-122"/>
              </a:defRPr>
            </a:lvl8pPr>
            <a:lvl9pPr marL="3886200" indent="-228600" eaLnBrk="0" fontAlgn="base" hangingPunct="0">
              <a:spcBef>
                <a:spcPct val="0"/>
              </a:spcBef>
              <a:spcAft>
                <a:spcPct val="0"/>
              </a:spcAft>
              <a:defRPr sz="2400" b="1">
                <a:solidFill>
                  <a:schemeClr val="tx1"/>
                </a:solidFill>
                <a:latin typeface="Arial" charset="0"/>
                <a:ea typeface="楷体" pitchFamily="49" charset="-122"/>
              </a:defRPr>
            </a:lvl9pPr>
          </a:lstStyle>
          <a:p>
            <a:pPr eaLnBrk="1" hangingPunct="1">
              <a:lnSpc>
                <a:spcPct val="150000"/>
              </a:lnSpc>
              <a:spcBef>
                <a:spcPct val="50000"/>
              </a:spcBef>
            </a:pP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      和</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反应历程相似，单分子消除反应也是分两步进行的。第一步是卤代烷在溶剂中离解为正碳离子，第二步在</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β-C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上脱去一个质子，同时在</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α-C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β-C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之间形成双键。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strips(downLeft)">
                                      <p:cBhvr>
                                        <p:cTn id="7" dur="5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strips(downLeft)">
                                      <p:cBhvr>
                                        <p:cTn id="12" dur="500"/>
                                        <p:tgtEl>
                                          <p:spTgt spid="121859"/>
                                        </p:tgtEl>
                                      </p:cBhvr>
                                    </p:animEffect>
                                  </p:childTnLst>
                                </p:cTn>
                              </p:par>
                              <p:par>
                                <p:cTn id="13" presetID="18" presetClass="entr" presetSubtype="12" fill="hold" nodeType="withEffect">
                                  <p:stCondLst>
                                    <p:cond delay="0"/>
                                  </p:stCondLst>
                                  <p:childTnLst>
                                    <p:set>
                                      <p:cBhvr>
                                        <p:cTn id="14" dur="1" fill="hold">
                                          <p:stCondLst>
                                            <p:cond delay="0"/>
                                          </p:stCondLst>
                                        </p:cTn>
                                        <p:tgtEl>
                                          <p:spTgt spid="121863"/>
                                        </p:tgtEl>
                                        <p:attrNameLst>
                                          <p:attrName>style.visibility</p:attrName>
                                        </p:attrNameLst>
                                      </p:cBhvr>
                                      <p:to>
                                        <p:strVal val="visible"/>
                                      </p:to>
                                    </p:set>
                                    <p:animEffect transition="in" filter="strips(downLeft)">
                                      <p:cBhvr>
                                        <p:cTn id="15" dur="500"/>
                                        <p:tgtEl>
                                          <p:spTgt spid="1218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21861"/>
                                        </p:tgtEl>
                                        <p:attrNameLst>
                                          <p:attrName>style.visibility</p:attrName>
                                        </p:attrNameLst>
                                      </p:cBhvr>
                                      <p:to>
                                        <p:strVal val="visible"/>
                                      </p:to>
                                    </p:set>
                                    <p:animEffect transition="in" filter="slide(fromBottom)">
                                      <p:cBhvr>
                                        <p:cTn id="20" dur="500"/>
                                        <p:tgtEl>
                                          <p:spTgt spid="1218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21862"/>
                                        </p:tgtEl>
                                        <p:attrNameLst>
                                          <p:attrName>style.visibility</p:attrName>
                                        </p:attrNameLst>
                                      </p:cBhvr>
                                      <p:to>
                                        <p:strVal val="visible"/>
                                      </p:to>
                                    </p:set>
                                    <p:animEffect transition="in" filter="strips(downLeft)">
                                      <p:cBhvr>
                                        <p:cTn id="25" dur="500"/>
                                        <p:tgtEl>
                                          <p:spTgt spid="12186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P spid="121861" grpId="0"/>
      <p:bldP spid="121862"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a:extLst>
              <a:ext uri="{FF2B5EF4-FFF2-40B4-BE49-F238E27FC236}">
                <a16:creationId xmlns:a16="http://schemas.microsoft.com/office/drawing/2014/main" id="{A882CE6D-242F-41C3-A4FB-5F043D946D7C}"/>
              </a:ext>
            </a:extLst>
          </p:cNvPr>
          <p:cNvSpPr txBox="1">
            <a:spLocks noChangeArrowheads="1"/>
          </p:cNvSpPr>
          <p:nvPr/>
        </p:nvSpPr>
        <p:spPr bwMode="auto">
          <a:xfrm>
            <a:off x="539750" y="333375"/>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solidFill>
                  <a:schemeClr val="tx2"/>
                </a:solidFill>
                <a:latin typeface="Times New Roman" panose="02020603050405020304" pitchFamily="18" charset="0"/>
                <a:ea typeface="宋体" panose="02010600030101010101" pitchFamily="2" charset="-122"/>
              </a:rPr>
              <a:t>E1</a:t>
            </a:r>
            <a:r>
              <a:rPr kumimoji="1" lang="zh-CN" altLang="en-US" sz="2400" b="1">
                <a:solidFill>
                  <a:schemeClr val="tx2"/>
                </a:solidFill>
                <a:latin typeface="Times New Roman" panose="02020603050405020304" pitchFamily="18" charset="0"/>
                <a:ea typeface="宋体" panose="02010600030101010101" pitchFamily="2" charset="-122"/>
              </a:rPr>
              <a:t>可能发生重排</a:t>
            </a:r>
          </a:p>
        </p:txBody>
      </p:sp>
      <p:graphicFrame>
        <p:nvGraphicFramePr>
          <p:cNvPr id="189445" name="Object 5">
            <a:extLst>
              <a:ext uri="{FF2B5EF4-FFF2-40B4-BE49-F238E27FC236}">
                <a16:creationId xmlns:a16="http://schemas.microsoft.com/office/drawing/2014/main" id="{BFA82E97-5B7B-408C-9A07-0ACAD5ADCC7B}"/>
              </a:ext>
            </a:extLst>
          </p:cNvPr>
          <p:cNvGraphicFramePr>
            <a:graphicFrameLocks noGrp="1" noChangeAspect="1"/>
          </p:cNvGraphicFramePr>
          <p:nvPr>
            <p:ph/>
          </p:nvPr>
        </p:nvGraphicFramePr>
        <p:xfrm>
          <a:off x="1835150" y="765175"/>
          <a:ext cx="4967288" cy="1989138"/>
        </p:xfrm>
        <a:graphic>
          <a:graphicData uri="http://schemas.openxmlformats.org/presentationml/2006/ole">
            <mc:AlternateContent xmlns:mc="http://schemas.openxmlformats.org/markup-compatibility/2006">
              <mc:Choice xmlns:v="urn:schemas-microsoft-com:vml" Requires="v">
                <p:oleObj spid="_x0000_s59448" name="CS ChemDraw Drawing" r:id="rId3" imgW="4035076" imgH="1616632" progId="ChemDraw.Document.6.0">
                  <p:embed/>
                </p:oleObj>
              </mc:Choice>
              <mc:Fallback>
                <p:oleObj name="CS ChemDraw Drawing" r:id="rId3" imgW="4035076" imgH="1616632"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765175"/>
                        <a:ext cx="4967288"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D7E7FDC1-61E4-4E01-A189-D6271C8F50B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1DEAD14-DC28-4D85-B056-3253F30B7273}"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3FC7184-50D9-4A61-93B3-9D32068D753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52BA82B-B3FC-4C11-9EA7-C73475C3A9B9}" type="slidenum">
              <a:rPr lang="en-US" altLang="zh-CN">
                <a:solidFill>
                  <a:srgbClr val="898989"/>
                </a:solidFill>
                <a:ea typeface="宋体" panose="02010600030101010101" pitchFamily="2" charset="-122"/>
              </a:rPr>
              <a:pPr/>
              <a:t>51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slide(fromBottom)">
                                      <p:cBhvr>
                                        <p:cTn id="7" dur="500"/>
                                        <p:tgtEl>
                                          <p:spTgt spid="189444"/>
                                        </p:tgtEl>
                                      </p:cBhvr>
                                    </p:animEffect>
                                  </p:childTnLst>
                                </p:cTn>
                              </p:par>
                              <p:par>
                                <p:cTn id="8" presetID="12" presetClass="entr" presetSubtype="4" fill="hold" nodeType="withEffect">
                                  <p:stCondLst>
                                    <p:cond delay="0"/>
                                  </p:stCondLst>
                                  <p:childTnLst>
                                    <p:set>
                                      <p:cBhvr>
                                        <p:cTn id="9" dur="1" fill="hold">
                                          <p:stCondLst>
                                            <p:cond delay="0"/>
                                          </p:stCondLst>
                                        </p:cTn>
                                        <p:tgtEl>
                                          <p:spTgt spid="189445"/>
                                        </p:tgtEl>
                                        <p:attrNameLst>
                                          <p:attrName>style.visibility</p:attrName>
                                        </p:attrNameLst>
                                      </p:cBhvr>
                                      <p:to>
                                        <p:strVal val="visible"/>
                                      </p:to>
                                    </p:set>
                                    <p:animEffect transition="in" filter="slide(fromBottom)">
                                      <p:cBhvr>
                                        <p:cTn id="10"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A4C42C2B-938F-450E-968D-E0FBB9E781DD}"/>
              </a:ext>
            </a:extLst>
          </p:cNvPr>
          <p:cNvSpPr txBox="1">
            <a:spLocks noChangeArrowheads="1"/>
          </p:cNvSpPr>
          <p:nvPr/>
        </p:nvSpPr>
        <p:spPr bwMode="auto">
          <a:xfrm>
            <a:off x="990600" y="1143000"/>
            <a:ext cx="2438400" cy="519113"/>
          </a:xfrm>
          <a:prstGeom prst="rect">
            <a:avLst/>
          </a:prstGeom>
          <a:noFill/>
          <a:ln w="9525">
            <a:noFill/>
            <a:miter lim="800000"/>
            <a:headEnd/>
            <a:tailEnd/>
          </a:ln>
          <a:effectLst/>
        </p:spPr>
        <p:txBody>
          <a:bodyPr>
            <a:spAutoFit/>
          </a:bodyPr>
          <a:lstStyle/>
          <a:p>
            <a:pPr>
              <a:spcBef>
                <a:spcPct val="50000"/>
              </a:spcBef>
              <a:defRPr/>
            </a:pPr>
            <a:r>
              <a:rPr lang="en-US" altLang="zh-CN" sz="2800" b="1" dirty="0">
                <a:solidFill>
                  <a:srgbClr val="800000"/>
                </a:solidFill>
                <a:effectLst>
                  <a:outerShdw blurRad="38100" dist="38100" dir="2700000" algn="tl">
                    <a:srgbClr val="C0C0C0"/>
                  </a:outerShdw>
                </a:effectLst>
                <a:latin typeface="Arial" charset="0"/>
              </a:rPr>
              <a:t>E1   </a:t>
            </a:r>
            <a:r>
              <a:rPr lang="en-US" altLang="zh-CN" sz="2800" b="1" i="1" dirty="0">
                <a:solidFill>
                  <a:srgbClr val="800000"/>
                </a:solidFill>
                <a:effectLst>
                  <a:outerShdw blurRad="38100" dist="38100" dir="2700000" algn="tl">
                    <a:srgbClr val="C0C0C0"/>
                  </a:outerShdw>
                </a:effectLst>
                <a:latin typeface="Arial" charset="0"/>
              </a:rPr>
              <a:t>vs </a:t>
            </a:r>
            <a:r>
              <a:rPr lang="en-US" altLang="zh-CN" sz="2800" b="1" dirty="0">
                <a:solidFill>
                  <a:srgbClr val="800000"/>
                </a:solidFill>
                <a:effectLst>
                  <a:outerShdw blurRad="38100" dist="38100" dir="2700000" algn="tl">
                    <a:srgbClr val="C0C0C0"/>
                  </a:outerShdw>
                </a:effectLst>
                <a:latin typeface="Arial" charset="0"/>
              </a:rPr>
              <a:t>   E2</a:t>
            </a:r>
          </a:p>
        </p:txBody>
      </p:sp>
      <p:sp>
        <p:nvSpPr>
          <p:cNvPr id="81925" name="Text Box 5">
            <a:extLst>
              <a:ext uri="{FF2B5EF4-FFF2-40B4-BE49-F238E27FC236}">
                <a16:creationId xmlns:a16="http://schemas.microsoft.com/office/drawing/2014/main" id="{1086EA09-2B70-4D2F-B81E-51E86BD73468}"/>
              </a:ext>
            </a:extLst>
          </p:cNvPr>
          <p:cNvSpPr txBox="1">
            <a:spLocks noChangeArrowheads="1"/>
          </p:cNvSpPr>
          <p:nvPr/>
        </p:nvSpPr>
        <p:spPr bwMode="auto">
          <a:xfrm>
            <a:off x="1371600" y="3582988"/>
            <a:ext cx="7010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eaLnBrk="0" hangingPunct="0">
              <a:defRPr>
                <a:solidFill>
                  <a:schemeClr val="tx1"/>
                </a:solidFill>
                <a:latin typeface="Arial" panose="020B0604020202020204" pitchFamily="34" charset="0"/>
                <a:ea typeface="宋体" panose="02010600030101010101" pitchFamily="2" charset="-122"/>
              </a:defRPr>
            </a:lvl1pPr>
            <a:lvl2pPr marL="673100" eaLnBrk="0" hangingPunct="0">
              <a:defRPr>
                <a:solidFill>
                  <a:schemeClr val="tx1"/>
                </a:solidFill>
                <a:latin typeface="Arial" panose="020B0604020202020204" pitchFamily="34" charset="0"/>
                <a:ea typeface="宋体" panose="02010600030101010101" pitchFamily="2" charset="-122"/>
              </a:defRPr>
            </a:lvl2pPr>
            <a:lvl3pPr marL="914400" eaLnBrk="0" hangingPunct="0">
              <a:defRPr>
                <a:solidFill>
                  <a:schemeClr val="tx1"/>
                </a:solidFill>
                <a:latin typeface="Arial" panose="020B0604020202020204" pitchFamily="34" charset="0"/>
                <a:ea typeface="宋体" panose="02010600030101010101" pitchFamily="2" charset="-122"/>
              </a:defRPr>
            </a:lvl3pPr>
            <a:lvl4pPr marL="1371600" eaLnBrk="0" hangingPunct="0">
              <a:defRPr>
                <a:solidFill>
                  <a:schemeClr val="tx1"/>
                </a:solidFill>
                <a:latin typeface="Arial" panose="020B0604020202020204" pitchFamily="34" charset="0"/>
                <a:ea typeface="宋体" panose="02010600030101010101" pitchFamily="2" charset="-122"/>
              </a:defRPr>
            </a:lvl4pPr>
            <a:lvl5pPr marL="1828800"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rgbClr val="333399"/>
                </a:solidFill>
                <a:ea typeface="黑体" panose="02010609060101010101" pitchFamily="49" charset="-122"/>
              </a:rPr>
              <a:t>1</a:t>
            </a:r>
            <a:r>
              <a:rPr kumimoji="1" lang="zh-CN" altLang="en-US" sz="2400">
                <a:solidFill>
                  <a:srgbClr val="333399"/>
                </a:solidFill>
                <a:ea typeface="黑体" panose="02010609060101010101" pitchFamily="49" charset="-122"/>
              </a:rPr>
              <a:t>）碱的强度与浓度增加，有利于</a:t>
            </a:r>
            <a:r>
              <a:rPr kumimoji="1" lang="en-US" altLang="zh-CN" sz="2400">
                <a:solidFill>
                  <a:srgbClr val="333399"/>
                </a:solidFill>
                <a:ea typeface="黑体" panose="02010609060101010101" pitchFamily="49" charset="-122"/>
              </a:rPr>
              <a:t>E2</a:t>
            </a:r>
            <a:r>
              <a:rPr kumimoji="1" lang="zh-CN" altLang="en-US" sz="2400">
                <a:solidFill>
                  <a:srgbClr val="333399"/>
                </a:solidFill>
                <a:ea typeface="黑体" panose="02010609060101010101" pitchFamily="49" charset="-122"/>
              </a:rPr>
              <a:t>反应。</a:t>
            </a:r>
          </a:p>
          <a:p>
            <a:pPr eaLnBrk="1" hangingPunct="1">
              <a:spcBef>
                <a:spcPct val="50000"/>
              </a:spcBef>
            </a:pPr>
            <a:r>
              <a:rPr kumimoji="1" lang="en-US" altLang="zh-CN" sz="2400">
                <a:solidFill>
                  <a:srgbClr val="333399"/>
                </a:solidFill>
                <a:ea typeface="黑体" panose="02010609060101010101" pitchFamily="49" charset="-122"/>
              </a:rPr>
              <a:t>2</a:t>
            </a:r>
            <a:r>
              <a:rPr kumimoji="1" lang="zh-CN" altLang="en-US" sz="2400">
                <a:solidFill>
                  <a:srgbClr val="333399"/>
                </a:solidFill>
                <a:ea typeface="黑体" panose="02010609060101010101" pitchFamily="49" charset="-122"/>
              </a:rPr>
              <a:t>）易生成碳正离子的卤代烷，易发生</a:t>
            </a:r>
            <a:r>
              <a:rPr kumimoji="1" lang="en-US" altLang="zh-CN" sz="2400">
                <a:solidFill>
                  <a:srgbClr val="333399"/>
                </a:solidFill>
                <a:ea typeface="黑体" panose="02010609060101010101" pitchFamily="49" charset="-122"/>
              </a:rPr>
              <a:t>E1</a:t>
            </a:r>
            <a:r>
              <a:rPr kumimoji="1" lang="zh-CN" altLang="en-US" sz="2400">
                <a:solidFill>
                  <a:srgbClr val="333399"/>
                </a:solidFill>
                <a:ea typeface="黑体" panose="02010609060101010101" pitchFamily="49" charset="-122"/>
              </a:rPr>
              <a:t>反应</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6C5E942D-DD04-4877-B9EB-CC561A96AECD}"/>
              </a:ext>
            </a:extLst>
          </p:cNvPr>
          <p:cNvSpPr txBox="1">
            <a:spLocks noChangeArrowheads="1"/>
          </p:cNvSpPr>
          <p:nvPr/>
        </p:nvSpPr>
        <p:spPr bwMode="auto">
          <a:xfrm>
            <a:off x="323850" y="317600"/>
            <a:ext cx="4643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800" b="1">
                <a:latin typeface="楷体" panose="02010609060101010101" pitchFamily="49" charset="-122"/>
                <a:ea typeface="宋体" panose="02010600030101010101" pitchFamily="2" charset="-122"/>
              </a:rPr>
              <a:t>六、取代与消除反应的竞争</a:t>
            </a:r>
          </a:p>
        </p:txBody>
      </p:sp>
      <p:sp>
        <p:nvSpPr>
          <p:cNvPr id="129027" name="Text Box 3">
            <a:extLst>
              <a:ext uri="{FF2B5EF4-FFF2-40B4-BE49-F238E27FC236}">
                <a16:creationId xmlns:a16="http://schemas.microsoft.com/office/drawing/2014/main" id="{A6C76037-5ECB-4EAD-A6EF-EDF90FBE3153}"/>
              </a:ext>
            </a:extLst>
          </p:cNvPr>
          <p:cNvSpPr txBox="1">
            <a:spLocks noChangeArrowheads="1"/>
          </p:cNvSpPr>
          <p:nvPr/>
        </p:nvSpPr>
        <p:spPr bwMode="auto">
          <a:xfrm>
            <a:off x="287337" y="1052736"/>
            <a:ext cx="85693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dirty="0">
                <a:latin typeface="宋体" panose="02010600030101010101" pitchFamily="2" charset="-122"/>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如前所述，在卤代烷的反应中，试剂既可进攻</a:t>
            </a:r>
            <a:r>
              <a:rPr kumimoji="1" lang="en-US" altLang="zh-CN" sz="2400" b="1" i="1" dirty="0">
                <a:latin typeface="Times New Roman" panose="02020603050405020304" pitchFamily="18" charset="0"/>
                <a:ea typeface="宋体" panose="02010600030101010101" pitchFamily="2" charset="-122"/>
              </a:rPr>
              <a:t>α</a:t>
            </a:r>
            <a:r>
              <a:rPr kumimoji="1" lang="en-US" altLang="zh-CN" sz="2400" b="1" dirty="0">
                <a:latin typeface="Times New Roman" panose="02020603050405020304" pitchFamily="18" charset="0"/>
                <a:ea typeface="宋体" panose="02010600030101010101" pitchFamily="2" charset="-122"/>
              </a:rPr>
              <a:t>-C</a:t>
            </a:r>
            <a:r>
              <a:rPr kumimoji="1" lang="zh-CN" altLang="en-US" sz="2400" b="1" dirty="0">
                <a:latin typeface="Times New Roman" panose="02020603050405020304" pitchFamily="18" charset="0"/>
                <a:ea typeface="宋体" panose="02010600030101010101" pitchFamily="2" charset="-122"/>
              </a:rPr>
              <a:t>原子而发生</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zh-CN" altLang="en-US" sz="2400" b="1" dirty="0">
                <a:latin typeface="Times New Roman" panose="02020603050405020304" pitchFamily="18" charset="0"/>
                <a:ea typeface="宋体" panose="02010600030101010101" pitchFamily="2" charset="-122"/>
              </a:rPr>
              <a:t>反应，也可进攻</a:t>
            </a:r>
            <a:r>
              <a:rPr kumimoji="1" lang="en-US" altLang="zh-CN" sz="2400" b="1" i="1" dirty="0">
                <a:latin typeface="Times New Roman" panose="02020603050405020304" pitchFamily="18" charset="0"/>
                <a:ea typeface="宋体" panose="02010600030101010101" pitchFamily="2" charset="-122"/>
              </a:rPr>
              <a:t>β</a:t>
            </a:r>
            <a:r>
              <a:rPr kumimoji="1" lang="en-US" altLang="zh-CN" sz="2400" b="1" dirty="0">
                <a:latin typeface="Times New Roman" panose="02020603050405020304" pitchFamily="18" charset="0"/>
                <a:ea typeface="宋体" panose="02010600030101010101" pitchFamily="2" charset="-122"/>
              </a:rPr>
              <a:t>-H</a:t>
            </a:r>
            <a:r>
              <a:rPr kumimoji="1" lang="zh-CN" altLang="en-US" sz="2400" b="1" dirty="0">
                <a:latin typeface="Times New Roman" panose="02020603050405020304" pitchFamily="18" charset="0"/>
                <a:ea typeface="宋体" panose="02010600030101010101" pitchFamily="2" charset="-122"/>
              </a:rPr>
              <a:t>原子而发生</a:t>
            </a:r>
            <a:r>
              <a:rPr kumimoji="1" lang="en-US" altLang="zh-CN" sz="2400" b="1" dirty="0">
                <a:latin typeface="Times New Roman" panose="02020603050405020304" pitchFamily="18" charset="0"/>
                <a:ea typeface="宋体" panose="02010600030101010101" pitchFamily="2" charset="-122"/>
              </a:rPr>
              <a:t>E</a:t>
            </a:r>
            <a:r>
              <a:rPr kumimoji="1" lang="zh-CN" altLang="en-US" sz="2400" b="1" dirty="0">
                <a:latin typeface="Times New Roman" panose="02020603050405020304" pitchFamily="18" charset="0"/>
                <a:ea typeface="宋体" panose="02010600030101010101" pitchFamily="2" charset="-122"/>
              </a:rPr>
              <a:t>反应，这是两个相互竞争的反应。然而，如何才能使反应按我们所需的方向进行，就必须对影响</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zh-CN" altLang="en-US" sz="2400" b="1" dirty="0">
                <a:latin typeface="Times New Roman" panose="02020603050405020304" pitchFamily="18" charset="0"/>
                <a:ea typeface="宋体" panose="02010600030101010101" pitchFamily="2" charset="-122"/>
              </a:rPr>
              <a:t>和</a:t>
            </a:r>
            <a:r>
              <a:rPr kumimoji="1" lang="en-US" altLang="zh-CN" sz="2400" b="1" dirty="0">
                <a:latin typeface="Times New Roman" panose="02020603050405020304" pitchFamily="18" charset="0"/>
                <a:ea typeface="宋体" panose="02010600030101010101" pitchFamily="2" charset="-122"/>
              </a:rPr>
              <a:t>E</a:t>
            </a:r>
            <a:r>
              <a:rPr kumimoji="1" lang="zh-CN" altLang="en-US" sz="2400" b="1" dirty="0">
                <a:latin typeface="Times New Roman" panose="02020603050405020304" pitchFamily="18" charset="0"/>
                <a:ea typeface="宋体" panose="02010600030101010101" pitchFamily="2" charset="-122"/>
              </a:rPr>
              <a:t>反应的因素有一个清楚的认识。</a:t>
            </a:r>
          </a:p>
        </p:txBody>
      </p:sp>
      <p:sp>
        <p:nvSpPr>
          <p:cNvPr id="9" name="日期占位符 8">
            <a:extLst>
              <a:ext uri="{FF2B5EF4-FFF2-40B4-BE49-F238E27FC236}">
                <a16:creationId xmlns:a16="http://schemas.microsoft.com/office/drawing/2014/main" id="{D257F99A-8599-4A24-A3F0-6E9CFB30B96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3FFAFD1-F69E-4172-8E2C-EFC82C3CEE95}"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9C3F2DB-EEFE-4C48-B7E8-A2BEEBE5610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1B3C47-0C0A-4316-BC4C-37712912CC74}" type="slidenum">
              <a:rPr lang="en-US" altLang="zh-CN">
                <a:solidFill>
                  <a:srgbClr val="898989"/>
                </a:solidFill>
                <a:ea typeface="宋体" panose="02010600030101010101" pitchFamily="2" charset="-122"/>
              </a:rPr>
              <a:pPr/>
              <a:t>53</a:t>
            </a:fld>
            <a:endParaRPr lang="en-US" altLang="zh-CN">
              <a:solidFill>
                <a:srgbClr val="898989"/>
              </a:solidFill>
              <a:ea typeface="宋体" panose="02010600030101010101" pitchFamily="2" charset="-122"/>
            </a:endParaRPr>
          </a:p>
        </p:txBody>
      </p:sp>
      <p:graphicFrame>
        <p:nvGraphicFramePr>
          <p:cNvPr id="10" name="Object 6">
            <a:extLst>
              <a:ext uri="{FF2B5EF4-FFF2-40B4-BE49-F238E27FC236}">
                <a16:creationId xmlns:a16="http://schemas.microsoft.com/office/drawing/2014/main" id="{ED7EFC14-2BC1-45D6-815B-9888397A696A}"/>
              </a:ext>
            </a:extLst>
          </p:cNvPr>
          <p:cNvGraphicFramePr>
            <a:graphicFrameLocks noChangeAspect="1"/>
          </p:cNvGraphicFramePr>
          <p:nvPr>
            <p:extLst>
              <p:ext uri="{D42A27DB-BD31-4B8C-83A1-F6EECF244321}">
                <p14:modId xmlns:p14="http://schemas.microsoft.com/office/powerpoint/2010/main" val="4286069285"/>
              </p:ext>
            </p:extLst>
          </p:nvPr>
        </p:nvGraphicFramePr>
        <p:xfrm>
          <a:off x="1295400" y="4293592"/>
          <a:ext cx="5029200" cy="863600"/>
        </p:xfrm>
        <a:graphic>
          <a:graphicData uri="http://schemas.openxmlformats.org/presentationml/2006/ole">
            <mc:AlternateContent xmlns:mc="http://schemas.openxmlformats.org/markup-compatibility/2006">
              <mc:Choice xmlns:v="urn:schemas-microsoft-com:vml" Requires="v">
                <p:oleObj spid="_x0000_s65593" name="CS ChemDraw Drawing" r:id="rId3" imgW="3504240" imgH="601200" progId="ChemDraw.Document.6.0">
                  <p:embed/>
                </p:oleObj>
              </mc:Choice>
              <mc:Fallback>
                <p:oleObj name="CS ChemDraw Drawing" r:id="rId3" imgW="3504240" imgH="601200" progId="ChemDraw.Document.6.0">
                  <p:embed/>
                  <p:pic>
                    <p:nvPicPr>
                      <p:cNvPr id="3" name="Object 6">
                        <a:extLst>
                          <a:ext uri="{FF2B5EF4-FFF2-40B4-BE49-F238E27FC236}">
                            <a16:creationId xmlns:a16="http://schemas.microsoft.com/office/drawing/2014/main" id="{198F6FD4-91B9-4311-AB56-0DB0F7111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293592"/>
                        <a:ext cx="50292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wipe(left)">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dissolve">
                                      <p:cBhvr>
                                        <p:cTn id="12" dur="500"/>
                                        <p:tgtEl>
                                          <p:spTgt spid="12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P spid="1290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Text Box 4">
            <a:extLst>
              <a:ext uri="{FF2B5EF4-FFF2-40B4-BE49-F238E27FC236}">
                <a16:creationId xmlns:a16="http://schemas.microsoft.com/office/drawing/2014/main" id="{6A93B4FA-F779-4F84-A4E8-4C67DFE96F0E}"/>
              </a:ext>
            </a:extLst>
          </p:cNvPr>
          <p:cNvSpPr txBox="1">
            <a:spLocks noChangeArrowheads="1"/>
          </p:cNvSpPr>
          <p:nvPr/>
        </p:nvSpPr>
        <p:spPr bwMode="auto">
          <a:xfrm>
            <a:off x="609600" y="1686644"/>
            <a:ext cx="7772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333399"/>
                </a:solidFill>
                <a:ea typeface="黑体" panose="02010609060101010101" pitchFamily="49" charset="-122"/>
              </a:rPr>
              <a:t>（一）温度： 高温有利于</a:t>
            </a:r>
            <a:r>
              <a:rPr kumimoji="1" lang="en-US" altLang="zh-CN" sz="2400" dirty="0">
                <a:solidFill>
                  <a:srgbClr val="333399"/>
                </a:solidFill>
                <a:ea typeface="黑体" panose="02010609060101010101" pitchFamily="49" charset="-122"/>
              </a:rPr>
              <a:t>E1</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（二）试剂</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1</a:t>
            </a:r>
            <a:r>
              <a:rPr kumimoji="1" lang="zh-CN" altLang="en-US" sz="2400" dirty="0">
                <a:solidFill>
                  <a:srgbClr val="333399"/>
                </a:solidFill>
                <a:ea typeface="黑体" panose="02010609060101010101" pitchFamily="49" charset="-122"/>
              </a:rPr>
              <a:t>）试剂碱性强、浓度大，有利于</a:t>
            </a:r>
            <a:r>
              <a:rPr kumimoji="1" lang="en-US" altLang="zh-CN" sz="2400" dirty="0">
                <a:solidFill>
                  <a:srgbClr val="333399"/>
                </a:solidFill>
                <a:ea typeface="黑体" panose="02010609060101010101" pitchFamily="49" charset="-122"/>
              </a:rPr>
              <a:t>E2</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2</a:t>
            </a:r>
            <a:r>
              <a:rPr kumimoji="1" lang="zh-CN" altLang="en-US" sz="2400" dirty="0">
                <a:solidFill>
                  <a:srgbClr val="333399"/>
                </a:solidFill>
                <a:ea typeface="黑体" panose="02010609060101010101" pitchFamily="49" charset="-122"/>
              </a:rPr>
              <a:t>）试剂体积大，有利于</a:t>
            </a:r>
            <a:r>
              <a:rPr kumimoji="1" lang="en-US" altLang="zh-CN" sz="2400" dirty="0">
                <a:solidFill>
                  <a:srgbClr val="333399"/>
                </a:solidFill>
                <a:ea typeface="黑体" panose="02010609060101010101" pitchFamily="49" charset="-122"/>
              </a:rPr>
              <a:t>E2</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3</a:t>
            </a:r>
            <a:r>
              <a:rPr kumimoji="1" lang="zh-CN" altLang="en-US" sz="2400" dirty="0">
                <a:solidFill>
                  <a:srgbClr val="333399"/>
                </a:solidFill>
                <a:ea typeface="黑体" panose="02010609060101010101" pitchFamily="49" charset="-122"/>
              </a:rPr>
              <a:t>）试剂亲核性强，有利于</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a:t>
            </a:r>
          </a:p>
          <a:p>
            <a:pPr>
              <a:spcBef>
                <a:spcPct val="50000"/>
              </a:spcBef>
            </a:pPr>
            <a:r>
              <a:rPr kumimoji="1" lang="zh-CN" altLang="en-US" sz="2400" dirty="0">
                <a:solidFill>
                  <a:srgbClr val="333399"/>
                </a:solidFill>
                <a:ea typeface="黑体" panose="02010609060101010101" pitchFamily="49" charset="-122"/>
              </a:rPr>
              <a:t>（三）烷基结构</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1</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有利于</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a:t>
            </a:r>
          </a:p>
          <a:p>
            <a:pPr>
              <a:spcBef>
                <a:spcPct val="50000"/>
              </a:spcBef>
            </a:pPr>
            <a:r>
              <a:rPr kumimoji="1" lang="en-US" altLang="zh-CN" sz="2400" dirty="0">
                <a:solidFill>
                  <a:srgbClr val="333399"/>
                </a:solidFill>
                <a:ea typeface="黑体" panose="02010609060101010101" pitchFamily="49" charset="-122"/>
              </a:rPr>
              <a:t>            2</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通常</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 </a:t>
            </a: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E2</a:t>
            </a:r>
          </a:p>
          <a:p>
            <a:pPr>
              <a:spcBef>
                <a:spcPct val="50000"/>
              </a:spcBef>
            </a:pPr>
            <a:r>
              <a:rPr kumimoji="1" lang="en-US" altLang="zh-CN" sz="2400" dirty="0">
                <a:solidFill>
                  <a:srgbClr val="333399"/>
                </a:solidFill>
                <a:ea typeface="黑体" panose="02010609060101010101" pitchFamily="49" charset="-122"/>
              </a:rPr>
              <a:t>            3</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通常</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1 </a:t>
            </a: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E1</a:t>
            </a:r>
          </a:p>
        </p:txBody>
      </p:sp>
      <p:graphicFrame>
        <p:nvGraphicFramePr>
          <p:cNvPr id="3" name="Object 6">
            <a:extLst>
              <a:ext uri="{FF2B5EF4-FFF2-40B4-BE49-F238E27FC236}">
                <a16:creationId xmlns:a16="http://schemas.microsoft.com/office/drawing/2014/main" id="{198F6FD4-91B9-4311-AB56-0DB0F7111CE6}"/>
              </a:ext>
            </a:extLst>
          </p:cNvPr>
          <p:cNvGraphicFramePr>
            <a:graphicFrameLocks noChangeAspect="1"/>
          </p:cNvGraphicFramePr>
          <p:nvPr>
            <p:extLst>
              <p:ext uri="{D42A27DB-BD31-4B8C-83A1-F6EECF244321}">
                <p14:modId xmlns:p14="http://schemas.microsoft.com/office/powerpoint/2010/main" val="2873480610"/>
              </p:ext>
            </p:extLst>
          </p:nvPr>
        </p:nvGraphicFramePr>
        <p:xfrm>
          <a:off x="1295400" y="535012"/>
          <a:ext cx="5029200" cy="863600"/>
        </p:xfrm>
        <a:graphic>
          <a:graphicData uri="http://schemas.openxmlformats.org/presentationml/2006/ole">
            <mc:AlternateContent xmlns:mc="http://schemas.openxmlformats.org/markup-compatibility/2006">
              <mc:Choice xmlns:v="urn:schemas-microsoft-com:vml" Requires="v">
                <p:oleObj spid="_x0000_s99347" name="CS ChemDraw Drawing" r:id="rId3" imgW="3504240" imgH="601200" progId="ChemDraw.Document.6.0">
                  <p:embed/>
                </p:oleObj>
              </mc:Choice>
              <mc:Fallback>
                <p:oleObj name="CS ChemDraw Drawing" r:id="rId3" imgW="3504240" imgH="601200" progId="ChemDraw.Document.6.0">
                  <p:embed/>
                  <p:pic>
                    <p:nvPicPr>
                      <p:cNvPr id="82950" name="Object 6">
                        <a:extLst>
                          <a:ext uri="{FF2B5EF4-FFF2-40B4-BE49-F238E27FC236}">
                            <a16:creationId xmlns:a16="http://schemas.microsoft.com/office/drawing/2014/main" id="{AC928AF8-6B66-4819-97FC-89A7B425A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35012"/>
                        <a:ext cx="50292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511CCC-AA3A-4FF8-9D16-4A1285BF1838}"/>
              </a:ext>
            </a:extLst>
          </p:cNvPr>
          <p:cNvSpPr txBox="1">
            <a:spLocks noChangeArrowheads="1"/>
          </p:cNvSpPr>
          <p:nvPr/>
        </p:nvSpPr>
        <p:spPr>
          <a:xfrm>
            <a:off x="520700" y="533400"/>
            <a:ext cx="7099300" cy="5429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a:defRPr/>
            </a:pP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E1</a:t>
            </a:r>
            <a:r>
              <a:rPr lang="zh-CN" altLang="en-US"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和</a:t>
            </a: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S</a:t>
            </a:r>
            <a:r>
              <a:rPr lang="en-US" altLang="zh-CN" sz="2600" b="1" baseline="-25000"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N</a:t>
            </a: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a:t>
            </a:r>
            <a:r>
              <a:rPr lang="zh-CN" altLang="en-US"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这类单分子历程都可能发生重排。</a:t>
            </a:r>
          </a:p>
        </p:txBody>
      </p:sp>
      <p:pic>
        <p:nvPicPr>
          <p:cNvPr id="68611" name="Picture 4" descr="E:\有机化学\有机课程\图片\图片103.tif">
            <a:extLst>
              <a:ext uri="{FF2B5EF4-FFF2-40B4-BE49-F238E27FC236}">
                <a16:creationId xmlns:a16="http://schemas.microsoft.com/office/drawing/2014/main" id="{C462CF97-7423-4154-9874-35E10218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285875"/>
            <a:ext cx="790575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a:extLst>
              <a:ext uri="{FF2B5EF4-FFF2-40B4-BE49-F238E27FC236}">
                <a16:creationId xmlns:a16="http://schemas.microsoft.com/office/drawing/2014/main" id="{ABA04C8C-AE5D-4B83-9506-F5892D5914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64DDDDD-A4B2-4E57-B054-A545CFC14635}"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4" name="灯片编号占位符 3">
            <a:extLst>
              <a:ext uri="{FF2B5EF4-FFF2-40B4-BE49-F238E27FC236}">
                <a16:creationId xmlns:a16="http://schemas.microsoft.com/office/drawing/2014/main" id="{5A9ECC15-5078-4061-8163-85968465EDF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8CB2CBA-D78D-4537-91FD-802A574EF801}" type="slidenum">
              <a:rPr lang="en-US" altLang="zh-CN">
                <a:solidFill>
                  <a:srgbClr val="898989"/>
                </a:solidFill>
                <a:ea typeface="宋体" panose="02010600030101010101" pitchFamily="2" charset="-122"/>
              </a:rPr>
              <a:pPr/>
              <a:t>55</a:t>
            </a:fld>
            <a:endParaRPr lang="en-US" altLang="zh-CN">
              <a:solidFill>
                <a:srgbClr val="898989"/>
              </a:solidFill>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a:extLst>
              <a:ext uri="{FF2B5EF4-FFF2-40B4-BE49-F238E27FC236}">
                <a16:creationId xmlns:a16="http://schemas.microsoft.com/office/drawing/2014/main" id="{2304CBC9-D42D-414E-B27A-157E423F1DEE}"/>
              </a:ext>
            </a:extLst>
          </p:cNvPr>
          <p:cNvSpPr>
            <a:spLocks noRot="1" noChangeArrowheads="1"/>
          </p:cNvSpPr>
          <p:nvPr/>
        </p:nvSpPr>
        <p:spPr bwMode="auto">
          <a:xfrm>
            <a:off x="1295400" y="228600"/>
            <a:ext cx="579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en-US" altLang="zh-CN" sz="3200" b="1">
                <a:solidFill>
                  <a:srgbClr val="003399"/>
                </a:solidFill>
                <a:latin typeface="楷体" panose="02010609060101010101" pitchFamily="49" charset="-122"/>
                <a:ea typeface="宋体" panose="02010600030101010101" pitchFamily="2" charset="-122"/>
              </a:rPr>
              <a:t>  </a:t>
            </a:r>
            <a:r>
              <a:rPr lang="zh-CN" altLang="en-US" sz="3200" b="1">
                <a:solidFill>
                  <a:srgbClr val="003399"/>
                </a:solidFill>
                <a:latin typeface="楷体" panose="02010609060101010101" pitchFamily="49" charset="-122"/>
                <a:ea typeface="宋体" panose="02010600030101010101" pitchFamily="2" charset="-122"/>
              </a:rPr>
              <a:t>第二节 卤代烯烃</a:t>
            </a:r>
            <a:r>
              <a:rPr kumimoji="1" lang="zh-CN" altLang="en-US" sz="3200" b="1">
                <a:solidFill>
                  <a:srgbClr val="003399"/>
                </a:solidFill>
                <a:latin typeface="楷体" panose="02010609060101010101" pitchFamily="49" charset="-122"/>
                <a:ea typeface="宋体" panose="02010600030101010101" pitchFamily="2" charset="-122"/>
              </a:rPr>
              <a:t>和卤代芳烃</a:t>
            </a:r>
          </a:p>
        </p:txBody>
      </p:sp>
      <p:sp>
        <p:nvSpPr>
          <p:cNvPr id="135175" name="Rectangle 7">
            <a:extLst>
              <a:ext uri="{FF2B5EF4-FFF2-40B4-BE49-F238E27FC236}">
                <a16:creationId xmlns:a16="http://schemas.microsoft.com/office/drawing/2014/main" id="{F3192C8E-608E-42F2-A1F6-ABEA7E256A18}"/>
              </a:ext>
            </a:extLst>
          </p:cNvPr>
          <p:cNvSpPr>
            <a:spLocks noChangeArrowheads="1"/>
          </p:cNvSpPr>
          <p:nvPr/>
        </p:nvSpPr>
        <p:spPr bwMode="auto">
          <a:xfrm>
            <a:off x="611188" y="9810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Arial" panose="020B0604020202020204" pitchFamily="34" charset="0"/>
                <a:ea typeface="宋体" panose="02010600030101010101" pitchFamily="2" charset="-122"/>
              </a:rPr>
              <a:t>一、分类</a:t>
            </a:r>
          </a:p>
        </p:txBody>
      </p:sp>
      <p:sp>
        <p:nvSpPr>
          <p:cNvPr id="69636" name="Rectangle 9">
            <a:extLst>
              <a:ext uri="{FF2B5EF4-FFF2-40B4-BE49-F238E27FC236}">
                <a16:creationId xmlns:a16="http://schemas.microsoft.com/office/drawing/2014/main" id="{6718CB28-CCD2-46A0-8958-727EA1BBDEB2}"/>
              </a:ext>
            </a:extLst>
          </p:cNvPr>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135178" name="Rectangle 10">
            <a:extLst>
              <a:ext uri="{FF2B5EF4-FFF2-40B4-BE49-F238E27FC236}">
                <a16:creationId xmlns:a16="http://schemas.microsoft.com/office/drawing/2014/main" id="{498C18F6-C0C1-450E-8AA0-FAA4A4478909}"/>
              </a:ext>
            </a:extLst>
          </p:cNvPr>
          <p:cNvSpPr>
            <a:spLocks noChangeArrowheads="1"/>
          </p:cNvSpPr>
          <p:nvPr/>
        </p:nvSpPr>
        <p:spPr bwMode="auto">
          <a:xfrm>
            <a:off x="684213" y="1628775"/>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、乙烯式卤代烃</a:t>
            </a:r>
          </a:p>
        </p:txBody>
      </p:sp>
      <p:graphicFrame>
        <p:nvGraphicFramePr>
          <p:cNvPr id="135179" name="Object 11">
            <a:extLst>
              <a:ext uri="{FF2B5EF4-FFF2-40B4-BE49-F238E27FC236}">
                <a16:creationId xmlns:a16="http://schemas.microsoft.com/office/drawing/2014/main" id="{93EFF252-5F58-4CFA-9CCA-36CDD7E3CF4A}"/>
              </a:ext>
            </a:extLst>
          </p:cNvPr>
          <p:cNvGraphicFramePr>
            <a:graphicFrameLocks noChangeAspect="1"/>
          </p:cNvGraphicFramePr>
          <p:nvPr/>
        </p:nvGraphicFramePr>
        <p:xfrm>
          <a:off x="2195513" y="2133600"/>
          <a:ext cx="4321175" cy="438150"/>
        </p:xfrm>
        <a:graphic>
          <a:graphicData uri="http://schemas.openxmlformats.org/presentationml/2006/ole">
            <mc:AlternateContent xmlns:mc="http://schemas.openxmlformats.org/markup-compatibility/2006">
              <mc:Choice xmlns:v="urn:schemas-microsoft-com:vml" Requires="v">
                <p:oleObj spid="_x0000_s69786" name="CS ChemDraw Drawing" r:id="rId3" imgW="3320543" imgH="336607" progId="ChemDraw.Document.6.0">
                  <p:embed/>
                </p:oleObj>
              </mc:Choice>
              <mc:Fallback>
                <p:oleObj name="CS ChemDraw Drawing" r:id="rId3" imgW="3320543" imgH="336607"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43211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0" name="Rectangle 12">
            <a:extLst>
              <a:ext uri="{FF2B5EF4-FFF2-40B4-BE49-F238E27FC236}">
                <a16:creationId xmlns:a16="http://schemas.microsoft.com/office/drawing/2014/main" id="{FF1E4A4F-0F61-4231-84CD-DB79C875F6BC}"/>
              </a:ext>
            </a:extLst>
          </p:cNvPr>
          <p:cNvSpPr>
            <a:spLocks noChangeArrowheads="1"/>
          </p:cNvSpPr>
          <p:nvPr/>
        </p:nvSpPr>
        <p:spPr bwMode="auto">
          <a:xfrm>
            <a:off x="611188" y="2781300"/>
            <a:ext cx="353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、烯丙式</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苄基式卤代烃</a:t>
            </a:r>
            <a:r>
              <a:rPr kumimoji="1" lang="zh-CN" altLang="en-US" b="1">
                <a:latin typeface="Arial" panose="020B0604020202020204" pitchFamily="34" charset="0"/>
                <a:ea typeface="宋体" panose="02010600030101010101" pitchFamily="2" charset="-122"/>
              </a:rPr>
              <a:t> </a:t>
            </a:r>
          </a:p>
        </p:txBody>
      </p:sp>
      <p:graphicFrame>
        <p:nvGraphicFramePr>
          <p:cNvPr id="135181" name="Object 13">
            <a:extLst>
              <a:ext uri="{FF2B5EF4-FFF2-40B4-BE49-F238E27FC236}">
                <a16:creationId xmlns:a16="http://schemas.microsoft.com/office/drawing/2014/main" id="{BE020BC2-3A3F-43F6-B796-20E6383CDDE6}"/>
              </a:ext>
            </a:extLst>
          </p:cNvPr>
          <p:cNvGraphicFramePr>
            <a:graphicFrameLocks noChangeAspect="1"/>
          </p:cNvGraphicFramePr>
          <p:nvPr/>
        </p:nvGraphicFramePr>
        <p:xfrm>
          <a:off x="1476375" y="3357563"/>
          <a:ext cx="5976938" cy="1055687"/>
        </p:xfrm>
        <a:graphic>
          <a:graphicData uri="http://schemas.openxmlformats.org/presentationml/2006/ole">
            <mc:AlternateContent xmlns:mc="http://schemas.openxmlformats.org/markup-compatibility/2006">
              <mc:Choice xmlns:v="urn:schemas-microsoft-com:vml" Requires="v">
                <p:oleObj spid="_x0000_s69787" name="CS ChemDraw Drawing" r:id="rId5" imgW="4438908" imgH="784427" progId="ChemDraw.Document.6.0">
                  <p:embed/>
                </p:oleObj>
              </mc:Choice>
              <mc:Fallback>
                <p:oleObj name="CS ChemDraw Drawing" r:id="rId5" imgW="4438908" imgH="784427"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357563"/>
                        <a:ext cx="5976938"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2" name="Rectangle 14">
            <a:extLst>
              <a:ext uri="{FF2B5EF4-FFF2-40B4-BE49-F238E27FC236}">
                <a16:creationId xmlns:a16="http://schemas.microsoft.com/office/drawing/2014/main" id="{849FE72E-CAE4-4157-A34F-16C417013D72}"/>
              </a:ext>
            </a:extLst>
          </p:cNvPr>
          <p:cNvSpPr>
            <a:spLocks noChangeArrowheads="1"/>
          </p:cNvSpPr>
          <p:nvPr/>
        </p:nvSpPr>
        <p:spPr bwMode="auto">
          <a:xfrm>
            <a:off x="742950" y="4652963"/>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、孤立式卤代烃</a:t>
            </a:r>
            <a:r>
              <a:rPr kumimoji="1" lang="zh-CN" altLang="en-US" b="1">
                <a:latin typeface="Arial" panose="020B0604020202020204" pitchFamily="34" charset="0"/>
                <a:ea typeface="宋体" panose="02010600030101010101" pitchFamily="2" charset="-122"/>
              </a:rPr>
              <a:t> </a:t>
            </a:r>
          </a:p>
        </p:txBody>
      </p:sp>
      <p:graphicFrame>
        <p:nvGraphicFramePr>
          <p:cNvPr id="135183" name="Object 15">
            <a:extLst>
              <a:ext uri="{FF2B5EF4-FFF2-40B4-BE49-F238E27FC236}">
                <a16:creationId xmlns:a16="http://schemas.microsoft.com/office/drawing/2014/main" id="{C5FED27A-2480-47AB-9FA1-890F811515B7}"/>
              </a:ext>
            </a:extLst>
          </p:cNvPr>
          <p:cNvGraphicFramePr>
            <a:graphicFrameLocks noChangeAspect="1"/>
          </p:cNvGraphicFramePr>
          <p:nvPr/>
        </p:nvGraphicFramePr>
        <p:xfrm>
          <a:off x="1403350" y="5300663"/>
          <a:ext cx="7200900" cy="847725"/>
        </p:xfrm>
        <a:graphic>
          <a:graphicData uri="http://schemas.openxmlformats.org/presentationml/2006/ole">
            <mc:AlternateContent xmlns:mc="http://schemas.openxmlformats.org/markup-compatibility/2006">
              <mc:Choice xmlns:v="urn:schemas-microsoft-com:vml" Requires="v">
                <p:oleObj spid="_x0000_s69788" name="CS ChemDraw Drawing" r:id="rId7" imgW="5476830" imgH="636773" progId="ChemDraw.Document.6.0">
                  <p:embed/>
                </p:oleObj>
              </mc:Choice>
              <mc:Fallback>
                <p:oleObj name="CS ChemDraw Drawing" r:id="rId7" imgW="5476830" imgH="636773" progId="ChemDraw.Document.6.0">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300663"/>
                        <a:ext cx="72009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9FFF6787-721A-4F2E-A9C9-6A24CE30C41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0D67BED-B728-4C68-B81A-F54C5A52FBFE}"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C25DDB0-F80A-48A4-8C6C-BDF34FF0D27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1B28DDA-372D-4E82-BBEA-15D66F3E1E78}" type="slidenum">
              <a:rPr lang="en-US" altLang="zh-CN">
                <a:solidFill>
                  <a:srgbClr val="898989"/>
                </a:solidFill>
                <a:ea typeface="宋体" panose="02010600030101010101" pitchFamily="2" charset="-122"/>
              </a:rPr>
              <a:pPr/>
              <a:t>56</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slide(fromBottom)">
                                      <p:cBhvr>
                                        <p:cTn id="7" dur="500"/>
                                        <p:tgtEl>
                                          <p:spTgt spid="135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5175"/>
                                        </p:tgtEl>
                                        <p:attrNameLst>
                                          <p:attrName>style.visibility</p:attrName>
                                        </p:attrNameLst>
                                      </p:cBhvr>
                                      <p:to>
                                        <p:strVal val="visible"/>
                                      </p:to>
                                    </p:set>
                                    <p:animEffect transition="in" filter="slide(fromBottom)">
                                      <p:cBhvr>
                                        <p:cTn id="12" dur="500"/>
                                        <p:tgtEl>
                                          <p:spTgt spid="135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5178"/>
                                        </p:tgtEl>
                                        <p:attrNameLst>
                                          <p:attrName>style.visibility</p:attrName>
                                        </p:attrNameLst>
                                      </p:cBhvr>
                                      <p:to>
                                        <p:strVal val="visible"/>
                                      </p:to>
                                    </p:set>
                                    <p:animEffect transition="in" filter="slide(fromBottom)">
                                      <p:cBhvr>
                                        <p:cTn id="17" dur="500"/>
                                        <p:tgtEl>
                                          <p:spTgt spid="135178"/>
                                        </p:tgtEl>
                                      </p:cBhvr>
                                    </p:animEffect>
                                  </p:childTnLst>
                                </p:cTn>
                              </p:par>
                              <p:par>
                                <p:cTn id="18" presetID="12" presetClass="entr" presetSubtype="4" fill="hold" nodeType="withEffect">
                                  <p:stCondLst>
                                    <p:cond delay="0"/>
                                  </p:stCondLst>
                                  <p:childTnLst>
                                    <p:set>
                                      <p:cBhvr>
                                        <p:cTn id="19" dur="1" fill="hold">
                                          <p:stCondLst>
                                            <p:cond delay="0"/>
                                          </p:stCondLst>
                                        </p:cTn>
                                        <p:tgtEl>
                                          <p:spTgt spid="135179"/>
                                        </p:tgtEl>
                                        <p:attrNameLst>
                                          <p:attrName>style.visibility</p:attrName>
                                        </p:attrNameLst>
                                      </p:cBhvr>
                                      <p:to>
                                        <p:strVal val="visible"/>
                                      </p:to>
                                    </p:set>
                                    <p:animEffect transition="in" filter="slide(fromBottom)">
                                      <p:cBhvr>
                                        <p:cTn id="20" dur="500"/>
                                        <p:tgtEl>
                                          <p:spTgt spid="1351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35180"/>
                                        </p:tgtEl>
                                        <p:attrNameLst>
                                          <p:attrName>style.visibility</p:attrName>
                                        </p:attrNameLst>
                                      </p:cBhvr>
                                      <p:to>
                                        <p:strVal val="visible"/>
                                      </p:to>
                                    </p:set>
                                    <p:animEffect transition="in" filter="slide(fromBottom)">
                                      <p:cBhvr>
                                        <p:cTn id="25" dur="500"/>
                                        <p:tgtEl>
                                          <p:spTgt spid="135180"/>
                                        </p:tgtEl>
                                      </p:cBhvr>
                                    </p:animEffect>
                                  </p:childTnLst>
                                </p:cTn>
                              </p:par>
                              <p:par>
                                <p:cTn id="26" presetID="12" presetClass="entr" presetSubtype="4" fill="hold" nodeType="withEffect">
                                  <p:stCondLst>
                                    <p:cond delay="0"/>
                                  </p:stCondLst>
                                  <p:childTnLst>
                                    <p:set>
                                      <p:cBhvr>
                                        <p:cTn id="27" dur="1" fill="hold">
                                          <p:stCondLst>
                                            <p:cond delay="0"/>
                                          </p:stCondLst>
                                        </p:cTn>
                                        <p:tgtEl>
                                          <p:spTgt spid="135181"/>
                                        </p:tgtEl>
                                        <p:attrNameLst>
                                          <p:attrName>style.visibility</p:attrName>
                                        </p:attrNameLst>
                                      </p:cBhvr>
                                      <p:to>
                                        <p:strVal val="visible"/>
                                      </p:to>
                                    </p:set>
                                    <p:animEffect transition="in" filter="slide(fromBottom)">
                                      <p:cBhvr>
                                        <p:cTn id="28" dur="500"/>
                                        <p:tgtEl>
                                          <p:spTgt spid="1351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35182"/>
                                        </p:tgtEl>
                                        <p:attrNameLst>
                                          <p:attrName>style.visibility</p:attrName>
                                        </p:attrNameLst>
                                      </p:cBhvr>
                                      <p:to>
                                        <p:strVal val="visible"/>
                                      </p:to>
                                    </p:set>
                                    <p:animEffect transition="in" filter="slide(fromBottom)">
                                      <p:cBhvr>
                                        <p:cTn id="33" dur="500"/>
                                        <p:tgtEl>
                                          <p:spTgt spid="135182"/>
                                        </p:tgtEl>
                                      </p:cBhvr>
                                    </p:animEffect>
                                  </p:childTnLst>
                                </p:cTn>
                              </p:par>
                              <p:par>
                                <p:cTn id="34" presetID="12" presetClass="entr" presetSubtype="4" fill="hold" nodeType="withEffect">
                                  <p:stCondLst>
                                    <p:cond delay="0"/>
                                  </p:stCondLst>
                                  <p:childTnLst>
                                    <p:set>
                                      <p:cBhvr>
                                        <p:cTn id="35" dur="1" fill="hold">
                                          <p:stCondLst>
                                            <p:cond delay="0"/>
                                          </p:stCondLst>
                                        </p:cTn>
                                        <p:tgtEl>
                                          <p:spTgt spid="135183"/>
                                        </p:tgtEl>
                                        <p:attrNameLst>
                                          <p:attrName>style.visibility</p:attrName>
                                        </p:attrNameLst>
                                      </p:cBhvr>
                                      <p:to>
                                        <p:strVal val="visible"/>
                                      </p:to>
                                    </p:set>
                                    <p:animEffect transition="in" filter="slide(fromBottom)">
                                      <p:cBhvr>
                                        <p:cTn id="36" dur="500"/>
                                        <p:tgtEl>
                                          <p:spTgt spid="13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5" grpId="0"/>
      <p:bldP spid="135178" grpId="0"/>
      <p:bldP spid="135180" grpId="0"/>
      <p:bldP spid="1351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924AD45B-1F1F-4A8E-824B-504DB3D2DC2B}"/>
              </a:ext>
            </a:extLst>
          </p:cNvPr>
          <p:cNvSpPr txBox="1">
            <a:spLocks noChangeArrowheads="1"/>
          </p:cNvSpPr>
          <p:nvPr/>
        </p:nvSpPr>
        <p:spPr bwMode="auto">
          <a:xfrm>
            <a:off x="676275" y="1295400"/>
            <a:ext cx="785812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639763" indent="-24606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24606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185863" indent="-20796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462088" indent="-20796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19192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3764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8336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2908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ts val="600"/>
              </a:spcBef>
              <a:buFont typeface="Wingdings" panose="05000000000000000000" pitchFamily="2" charset="2"/>
              <a:buNone/>
            </a:pPr>
            <a:r>
              <a:rPr kumimoji="1" lang="zh-CN" altLang="en-US" sz="2600" b="1">
                <a:solidFill>
                  <a:srgbClr val="FF0000"/>
                </a:solidFill>
                <a:latin typeface="Times New Roman" panose="02020603050405020304" pitchFamily="18" charset="0"/>
                <a:ea typeface="宋体" panose="02010600030101010101" pitchFamily="2" charset="-122"/>
              </a:rPr>
              <a:t>卤代烯烃：</a:t>
            </a:r>
            <a:r>
              <a:rPr kumimoji="1" lang="zh-CN" altLang="en-US" sz="2600" b="1">
                <a:latin typeface="Times New Roman" panose="02020603050405020304" pitchFamily="18" charset="0"/>
                <a:ea typeface="宋体" panose="02010600030101010101" pitchFamily="2" charset="-122"/>
              </a:rPr>
              <a:t>以烯烃为母体，</a:t>
            </a:r>
            <a:r>
              <a:rPr kumimoji="1" lang="zh-CN" altLang="en-US" sz="2600" b="1" u="sng">
                <a:solidFill>
                  <a:srgbClr val="FF0000"/>
                </a:solidFill>
                <a:latin typeface="Times New Roman" panose="02020603050405020304" pitchFamily="18" charset="0"/>
                <a:ea typeface="宋体" panose="02010600030101010101" pitchFamily="2" charset="-122"/>
              </a:rPr>
              <a:t>编号以双键位次为最小</a:t>
            </a:r>
          </a:p>
          <a:p>
            <a:pPr eaLnBrk="1" hangingPunct="1">
              <a:lnSpc>
                <a:spcPct val="130000"/>
              </a:lnSpc>
              <a:spcBef>
                <a:spcPts val="600"/>
              </a:spcBef>
              <a:buFont typeface="Wingdings" panose="05000000000000000000" pitchFamily="2" charset="2"/>
              <a:buNone/>
            </a:pPr>
            <a:r>
              <a:rPr kumimoji="1" lang="zh-CN" altLang="en-US" sz="2600" b="1">
                <a:solidFill>
                  <a:srgbClr val="FF0000"/>
                </a:solidFill>
                <a:latin typeface="Times New Roman" panose="02020603050405020304" pitchFamily="18" charset="0"/>
                <a:ea typeface="宋体" panose="02010600030101010101" pitchFamily="2" charset="-122"/>
              </a:rPr>
              <a:t>卤代芳烃：</a:t>
            </a:r>
            <a:r>
              <a:rPr kumimoji="1" lang="zh-CN" altLang="en-US" sz="2600" b="1">
                <a:latin typeface="Times New Roman" panose="02020603050405020304" pitchFamily="18" charset="0"/>
                <a:ea typeface="宋体" panose="02010600030101010101" pitchFamily="2" charset="-122"/>
              </a:rPr>
              <a:t>以芳烃为母体，侧链卤代芳烃命名时，</a:t>
            </a:r>
            <a:r>
              <a:rPr kumimoji="1" lang="zh-CN" altLang="en-US" sz="2600" b="1">
                <a:solidFill>
                  <a:srgbClr val="0000FF"/>
                </a:solidFill>
                <a:latin typeface="Times New Roman" panose="02020603050405020304" pitchFamily="18" charset="0"/>
                <a:ea typeface="宋体" panose="02010600030101010101" pitchFamily="2" charset="-122"/>
              </a:rPr>
              <a:t>卤原子和芳环都作为取代基</a:t>
            </a:r>
          </a:p>
        </p:txBody>
      </p:sp>
      <p:sp>
        <p:nvSpPr>
          <p:cNvPr id="70659" name="AutoShape 6">
            <a:extLst>
              <a:ext uri="{FF2B5EF4-FFF2-40B4-BE49-F238E27FC236}">
                <a16:creationId xmlns:a16="http://schemas.microsoft.com/office/drawing/2014/main" id="{E2E6AC1A-79E1-4B59-97DC-48B9FB340D62}"/>
              </a:ext>
            </a:extLst>
          </p:cNvPr>
          <p:cNvSpPr>
            <a:spLocks noChangeArrowheads="1"/>
          </p:cNvSpPr>
          <p:nvPr/>
        </p:nvSpPr>
        <p:spPr bwMode="auto">
          <a:xfrm rot="4211769">
            <a:off x="2739232" y="5437981"/>
            <a:ext cx="622300" cy="1116013"/>
          </a:xfrm>
          <a:prstGeom prst="curvedLeftArrow">
            <a:avLst>
              <a:gd name="adj1" fmla="val 40201"/>
              <a:gd name="adj2" fmla="val 80403"/>
              <a:gd name="adj3" fmla="val 33333"/>
            </a:avLst>
          </a:prstGeom>
          <a:solidFill>
            <a:schemeClr val="accent1"/>
          </a:solidFill>
          <a:ln w="9525">
            <a:solidFill>
              <a:schemeClr val="tx1"/>
            </a:solidFill>
            <a:miter lim="800000"/>
            <a:headEnd/>
            <a:tailEnd/>
          </a:ln>
        </p:spPr>
        <p:txBody>
          <a:bodyPr rot="10800000" vert="eaVert"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endParaRPr lang="zh-CN" altLang="en-US" sz="2400">
              <a:latin typeface="Arial" panose="020B0604020202020204" pitchFamily="34" charset="0"/>
              <a:ea typeface="宋体" panose="02010600030101010101" pitchFamily="2" charset="-122"/>
            </a:endParaRPr>
          </a:p>
        </p:txBody>
      </p:sp>
      <p:cxnSp>
        <p:nvCxnSpPr>
          <p:cNvPr id="6" name="直接箭头连接符 5">
            <a:extLst>
              <a:ext uri="{FF2B5EF4-FFF2-40B4-BE49-F238E27FC236}">
                <a16:creationId xmlns:a16="http://schemas.microsoft.com/office/drawing/2014/main" id="{DB81AAE8-33C9-4412-93B2-9A55FD8B329C}"/>
              </a:ext>
            </a:extLst>
          </p:cNvPr>
          <p:cNvCxnSpPr/>
          <p:nvPr/>
        </p:nvCxnSpPr>
        <p:spPr>
          <a:xfrm>
            <a:off x="1052513" y="4062413"/>
            <a:ext cx="2628900" cy="31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661" name="TextBox 8">
            <a:extLst>
              <a:ext uri="{FF2B5EF4-FFF2-40B4-BE49-F238E27FC236}">
                <a16:creationId xmlns:a16="http://schemas.microsoft.com/office/drawing/2014/main" id="{89CBDA77-620E-4257-AF6B-84925C7C6AD5}"/>
              </a:ext>
            </a:extLst>
          </p:cNvPr>
          <p:cNvSpPr txBox="1">
            <a:spLocks noChangeArrowheads="1"/>
          </p:cNvSpPr>
          <p:nvPr/>
        </p:nvSpPr>
        <p:spPr bwMode="auto">
          <a:xfrm>
            <a:off x="7848600" y="5259388"/>
            <a:ext cx="615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Rectangle 2">
            <a:extLst>
              <a:ext uri="{FF2B5EF4-FFF2-40B4-BE49-F238E27FC236}">
                <a16:creationId xmlns:a16="http://schemas.microsoft.com/office/drawing/2014/main" id="{89ED07DB-B44F-4C26-B9D1-C0052332D634}"/>
              </a:ext>
            </a:extLst>
          </p:cNvPr>
          <p:cNvSpPr txBox="1">
            <a:spLocks noChangeArrowheads="1"/>
          </p:cNvSpPr>
          <p:nvPr/>
        </p:nvSpPr>
        <p:spPr>
          <a:xfrm>
            <a:off x="606425" y="487363"/>
            <a:ext cx="1765300" cy="496887"/>
          </a:xfrm>
          <a:prstGeom prst="rect">
            <a:avLst/>
          </a:prstGeom>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3000" b="1">
                <a:solidFill>
                  <a:schemeClr val="accent1"/>
                </a:solidFill>
                <a:effectLst>
                  <a:outerShdw blurRad="38100" dist="38100" dir="2700000" algn="tl">
                    <a:srgbClr val="C0C0C0"/>
                  </a:outerShdw>
                </a:effectLst>
                <a:ea typeface="宋体" panose="02010600030101010101" pitchFamily="2" charset="-122"/>
              </a:rPr>
              <a:t>命名</a:t>
            </a:r>
          </a:p>
        </p:txBody>
      </p:sp>
      <p:pic>
        <p:nvPicPr>
          <p:cNvPr id="70663" name="Picture 10" descr="E:\有机化学\有机课程\图片\图片114.tif">
            <a:extLst>
              <a:ext uri="{FF2B5EF4-FFF2-40B4-BE49-F238E27FC236}">
                <a16:creationId xmlns:a16="http://schemas.microsoft.com/office/drawing/2014/main" id="{7FDE6E57-8153-44FC-A343-FE4D4E11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95688"/>
            <a:ext cx="74120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8B91E7D9-4343-4759-A551-0707A637BEB8}"/>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DDF1E18-2BA2-4169-8102-E9C097CBDE6B}"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919E5B3C-A53F-4DDB-B7EF-A43C279198D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A0889BF-0EBA-4F95-A6BF-0CB532FA7FEE}" type="slidenum">
              <a:rPr lang="en-US" altLang="zh-CN">
                <a:solidFill>
                  <a:srgbClr val="898989"/>
                </a:solidFill>
                <a:ea typeface="宋体" panose="02010600030101010101" pitchFamily="2" charset="-122"/>
              </a:rPr>
              <a:pPr/>
              <a:t>57</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9">
            <a:extLst>
              <a:ext uri="{FF2B5EF4-FFF2-40B4-BE49-F238E27FC236}">
                <a16:creationId xmlns:a16="http://schemas.microsoft.com/office/drawing/2014/main" id="{FE9870AB-3714-4E55-ACE9-32B7E26C0E8F}"/>
              </a:ext>
            </a:extLst>
          </p:cNvPr>
          <p:cNvGrpSpPr>
            <a:grpSpLocks/>
          </p:cNvGrpSpPr>
          <p:nvPr/>
        </p:nvGrpSpPr>
        <p:grpSpPr bwMode="auto">
          <a:xfrm>
            <a:off x="1416050" y="1400175"/>
            <a:ext cx="7261225" cy="1689100"/>
            <a:chOff x="3504" y="1310"/>
            <a:chExt cx="2540" cy="964"/>
          </a:xfrm>
        </p:grpSpPr>
        <p:grpSp>
          <p:nvGrpSpPr>
            <p:cNvPr id="71694" name="Group 10">
              <a:extLst>
                <a:ext uri="{FF2B5EF4-FFF2-40B4-BE49-F238E27FC236}">
                  <a16:creationId xmlns:a16="http://schemas.microsoft.com/office/drawing/2014/main" id="{18C101C6-6917-44CB-AFB9-C4BB765CD78F}"/>
                </a:ext>
              </a:extLst>
            </p:cNvPr>
            <p:cNvGrpSpPr>
              <a:grpSpLocks/>
            </p:cNvGrpSpPr>
            <p:nvPr/>
          </p:nvGrpSpPr>
          <p:grpSpPr bwMode="auto">
            <a:xfrm>
              <a:off x="3504" y="1310"/>
              <a:ext cx="2540" cy="472"/>
              <a:chOff x="3504" y="1310"/>
              <a:chExt cx="2540" cy="472"/>
            </a:xfrm>
          </p:grpSpPr>
          <p:sp>
            <p:nvSpPr>
              <p:cNvPr id="71698" name="Text Box 11">
                <a:extLst>
                  <a:ext uri="{FF2B5EF4-FFF2-40B4-BE49-F238E27FC236}">
                    <a16:creationId xmlns:a16="http://schemas.microsoft.com/office/drawing/2014/main" id="{3ABE0EB1-B956-4B2B-BF39-244B4928429E}"/>
                  </a:ext>
                </a:extLst>
              </p:cNvPr>
              <p:cNvSpPr txBox="1">
                <a:spLocks noChangeArrowheads="1"/>
              </p:cNvSpPr>
              <p:nvPr/>
            </p:nvSpPr>
            <p:spPr bwMode="auto">
              <a:xfrm>
                <a:off x="3504" y="1310"/>
                <a:ext cx="138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=CHCH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Br</a:t>
                </a:r>
              </a:p>
            </p:txBody>
          </p:sp>
          <p:sp>
            <p:nvSpPr>
              <p:cNvPr id="71699" name="Text Box 12">
                <a:extLst>
                  <a:ext uri="{FF2B5EF4-FFF2-40B4-BE49-F238E27FC236}">
                    <a16:creationId xmlns:a16="http://schemas.microsoft.com/office/drawing/2014/main" id="{522B087B-8262-4CD6-8B6F-02CC507019D5}"/>
                  </a:ext>
                </a:extLst>
              </p:cNvPr>
              <p:cNvSpPr txBox="1">
                <a:spLocks noChangeArrowheads="1"/>
              </p:cNvSpPr>
              <p:nvPr/>
            </p:nvSpPr>
            <p:spPr bwMode="auto">
              <a:xfrm>
                <a:off x="4506" y="1326"/>
                <a:ext cx="15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溴丙烯（烯丙基溴）</a:t>
                </a:r>
              </a:p>
              <a:p>
                <a:pPr eaLnBrk="1" hangingPunct="1">
                  <a:lnSpc>
                    <a:spcPct val="80000"/>
                  </a:lnSpc>
                  <a:spcBef>
                    <a:spcPct val="0"/>
                  </a:spcBef>
                  <a:buFontTx/>
                  <a:buNone/>
                </a:pPr>
                <a:endPar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1695" name="Group 13">
              <a:extLst>
                <a:ext uri="{FF2B5EF4-FFF2-40B4-BE49-F238E27FC236}">
                  <a16:creationId xmlns:a16="http://schemas.microsoft.com/office/drawing/2014/main" id="{0264D847-FA14-4220-A40E-B00CE10756D6}"/>
                </a:ext>
              </a:extLst>
            </p:cNvPr>
            <p:cNvGrpSpPr>
              <a:grpSpLocks/>
            </p:cNvGrpSpPr>
            <p:nvPr/>
          </p:nvGrpSpPr>
          <p:grpSpPr bwMode="auto">
            <a:xfrm>
              <a:off x="3504" y="1791"/>
              <a:ext cx="2486" cy="483"/>
              <a:chOff x="3504" y="1310"/>
              <a:chExt cx="2486" cy="483"/>
            </a:xfrm>
          </p:grpSpPr>
          <p:sp>
            <p:nvSpPr>
              <p:cNvPr id="71696" name="Text Box 14">
                <a:extLst>
                  <a:ext uri="{FF2B5EF4-FFF2-40B4-BE49-F238E27FC236}">
                    <a16:creationId xmlns:a16="http://schemas.microsoft.com/office/drawing/2014/main" id="{84DE491D-4E28-48CB-A48B-F133802FADE9}"/>
                  </a:ext>
                </a:extLst>
              </p:cNvPr>
              <p:cNvSpPr txBox="1">
                <a:spLocks noChangeArrowheads="1"/>
              </p:cNvSpPr>
              <p:nvPr/>
            </p:nvSpPr>
            <p:spPr bwMode="auto">
              <a:xfrm>
                <a:off x="3504" y="1310"/>
                <a:ext cx="138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CH=CHBr</a:t>
                </a:r>
              </a:p>
            </p:txBody>
          </p:sp>
          <p:sp>
            <p:nvSpPr>
              <p:cNvPr id="71697" name="Text Box 15">
                <a:extLst>
                  <a:ext uri="{FF2B5EF4-FFF2-40B4-BE49-F238E27FC236}">
                    <a16:creationId xmlns:a16="http://schemas.microsoft.com/office/drawing/2014/main" id="{7B6C6C64-5858-41D4-8A81-F5D07E524071}"/>
                  </a:ext>
                </a:extLst>
              </p:cNvPr>
              <p:cNvSpPr txBox="1">
                <a:spLocks noChangeArrowheads="1"/>
              </p:cNvSpPr>
              <p:nvPr/>
            </p:nvSpPr>
            <p:spPr bwMode="auto">
              <a:xfrm>
                <a:off x="4499" y="1533"/>
                <a:ext cx="149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1-</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溴丙烯（丙烯基溴）</a:t>
                </a:r>
              </a:p>
            </p:txBody>
          </p:sp>
        </p:grpSp>
      </p:grpSp>
      <p:grpSp>
        <p:nvGrpSpPr>
          <p:cNvPr id="71683" name="Group 16">
            <a:extLst>
              <a:ext uri="{FF2B5EF4-FFF2-40B4-BE49-F238E27FC236}">
                <a16:creationId xmlns:a16="http://schemas.microsoft.com/office/drawing/2014/main" id="{0FE682F0-CB42-4A51-BC77-D6D09B1D7863}"/>
              </a:ext>
            </a:extLst>
          </p:cNvPr>
          <p:cNvGrpSpPr>
            <a:grpSpLocks/>
          </p:cNvGrpSpPr>
          <p:nvPr/>
        </p:nvGrpSpPr>
        <p:grpSpPr bwMode="auto">
          <a:xfrm>
            <a:off x="1155700" y="4021138"/>
            <a:ext cx="4089400" cy="1252537"/>
            <a:chOff x="3277" y="2530"/>
            <a:chExt cx="1701" cy="754"/>
          </a:xfrm>
        </p:grpSpPr>
        <p:sp>
          <p:nvSpPr>
            <p:cNvPr id="71690" name="Text Box 17">
              <a:extLst>
                <a:ext uri="{FF2B5EF4-FFF2-40B4-BE49-F238E27FC236}">
                  <a16:creationId xmlns:a16="http://schemas.microsoft.com/office/drawing/2014/main" id="{124FF903-C8FF-46E0-9A61-663281C181D2}"/>
                </a:ext>
              </a:extLst>
            </p:cNvPr>
            <p:cNvSpPr txBox="1">
              <a:spLocks noChangeArrowheads="1"/>
            </p:cNvSpPr>
            <p:nvPr/>
          </p:nvSpPr>
          <p:spPr bwMode="auto">
            <a:xfrm>
              <a:off x="3324" y="2530"/>
              <a:ext cx="158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rPr>
                <a:t>  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Cl</a:t>
              </a:r>
            </a:p>
          </p:txBody>
        </p:sp>
        <p:sp>
          <p:nvSpPr>
            <p:cNvPr id="71691" name="Text Box 18">
              <a:extLst>
                <a:ext uri="{FF2B5EF4-FFF2-40B4-BE49-F238E27FC236}">
                  <a16:creationId xmlns:a16="http://schemas.microsoft.com/office/drawing/2014/main" id="{076419AD-AB9D-46A7-BDEC-28E69611E5D6}"/>
                </a:ext>
              </a:extLst>
            </p:cNvPr>
            <p:cNvSpPr txBox="1">
              <a:spLocks noChangeArrowheads="1"/>
            </p:cNvSpPr>
            <p:nvPr/>
          </p:nvSpPr>
          <p:spPr bwMode="auto">
            <a:xfrm>
              <a:off x="3277" y="3010"/>
              <a:ext cx="170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chemeClr val="bg2"/>
                  </a:solidFill>
                  <a:latin typeface="Times New Roman" panose="02020603050405020304" pitchFamily="18" charset="0"/>
                  <a:ea typeface="宋体" panose="02010600030101010101" pitchFamily="2" charset="-122"/>
                </a:rPr>
                <a:t>   </a:t>
              </a:r>
              <a:endParaRPr lang="zh-CN" altLang="en-US" sz="2800" b="1">
                <a:solidFill>
                  <a:srgbClr val="FF0000"/>
                </a:solidFill>
                <a:latin typeface="Times New Roman" panose="02020603050405020304" pitchFamily="18" charset="0"/>
                <a:ea typeface="宋体" panose="02010600030101010101" pitchFamily="2" charset="-122"/>
              </a:endParaRPr>
            </a:p>
          </p:txBody>
        </p:sp>
        <p:sp>
          <p:nvSpPr>
            <p:cNvPr id="71692" name="Line 19">
              <a:extLst>
                <a:ext uri="{FF2B5EF4-FFF2-40B4-BE49-F238E27FC236}">
                  <a16:creationId xmlns:a16="http://schemas.microsoft.com/office/drawing/2014/main" id="{1AED8BE1-D60D-4895-A33C-81811A2A9AD5}"/>
                </a:ext>
              </a:extLst>
            </p:cNvPr>
            <p:cNvSpPr>
              <a:spLocks noChangeShapeType="1"/>
            </p:cNvSpPr>
            <p:nvPr/>
          </p:nvSpPr>
          <p:spPr bwMode="auto">
            <a:xfrm>
              <a:off x="3842" y="2794"/>
              <a:ext cx="0"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Text Box 20">
              <a:extLst>
                <a:ext uri="{FF2B5EF4-FFF2-40B4-BE49-F238E27FC236}">
                  <a16:creationId xmlns:a16="http://schemas.microsoft.com/office/drawing/2014/main" id="{1EA08F8C-33B5-4171-AA65-5EB922A0F536}"/>
                </a:ext>
              </a:extLst>
            </p:cNvPr>
            <p:cNvSpPr txBox="1">
              <a:spLocks noChangeArrowheads="1"/>
            </p:cNvSpPr>
            <p:nvPr/>
          </p:nvSpPr>
          <p:spPr bwMode="auto">
            <a:xfrm>
              <a:off x="3751" y="2911"/>
              <a:ext cx="85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p:txBody>
        </p:sp>
      </p:grpSp>
      <p:sp>
        <p:nvSpPr>
          <p:cNvPr id="71684" name="Line 16">
            <a:extLst>
              <a:ext uri="{FF2B5EF4-FFF2-40B4-BE49-F238E27FC236}">
                <a16:creationId xmlns:a16="http://schemas.microsoft.com/office/drawing/2014/main" id="{CBFBA7F2-7AC3-4CAA-A8CC-98995EE65649}"/>
              </a:ext>
            </a:extLst>
          </p:cNvPr>
          <p:cNvSpPr>
            <a:spLocks noChangeShapeType="1"/>
          </p:cNvSpPr>
          <p:nvPr/>
        </p:nvSpPr>
        <p:spPr bwMode="auto">
          <a:xfrm>
            <a:off x="1411288" y="4459288"/>
            <a:ext cx="31305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76197" tIns="38098" rIns="76197" bIns="38098"/>
          <a:lstStyle/>
          <a:p>
            <a:endParaRPr lang="zh-CN" altLang="en-US"/>
          </a:p>
        </p:txBody>
      </p:sp>
      <p:sp>
        <p:nvSpPr>
          <p:cNvPr id="71685" name="Rectangle 18">
            <a:extLst>
              <a:ext uri="{FF2B5EF4-FFF2-40B4-BE49-F238E27FC236}">
                <a16:creationId xmlns:a16="http://schemas.microsoft.com/office/drawing/2014/main" id="{1A378349-CCC4-4C1B-AD74-2C81C993946F}"/>
              </a:ext>
            </a:extLst>
          </p:cNvPr>
          <p:cNvSpPr>
            <a:spLocks noChangeArrowheads="1"/>
          </p:cNvSpPr>
          <p:nvPr/>
        </p:nvSpPr>
        <p:spPr bwMode="auto">
          <a:xfrm>
            <a:off x="4770438" y="4094163"/>
            <a:ext cx="31321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乙基</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氯</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丁烯</a:t>
            </a:r>
          </a:p>
        </p:txBody>
      </p:sp>
      <p:cxnSp>
        <p:nvCxnSpPr>
          <p:cNvPr id="16" name="直接箭头连接符 15">
            <a:extLst>
              <a:ext uri="{FF2B5EF4-FFF2-40B4-BE49-F238E27FC236}">
                <a16:creationId xmlns:a16="http://schemas.microsoft.com/office/drawing/2014/main" id="{847A8A2B-4D82-4378-AB0F-3301CA831609}"/>
              </a:ext>
            </a:extLst>
          </p:cNvPr>
          <p:cNvCxnSpPr/>
          <p:nvPr/>
        </p:nvCxnSpPr>
        <p:spPr>
          <a:xfrm rot="10800000">
            <a:off x="1557338" y="3035300"/>
            <a:ext cx="194786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0CC8C6-7CC2-4A32-A629-DB141C19163E}"/>
              </a:ext>
            </a:extLst>
          </p:cNvPr>
          <p:cNvCxnSpPr/>
          <p:nvPr/>
        </p:nvCxnSpPr>
        <p:spPr>
          <a:xfrm>
            <a:off x="1593850" y="1866900"/>
            <a:ext cx="20447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EBAF8A3C-1B16-4EAB-AB68-C24312A271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0E6AD98-0896-4C83-8BA7-C7721E049D2A}"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065CB94D-42E0-4C05-80CF-0FBEBB97E336}"/>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A868B92-C3AC-49BF-833A-A885CAA93E7E}" type="slidenum">
              <a:rPr lang="en-US" altLang="zh-CN">
                <a:solidFill>
                  <a:srgbClr val="898989"/>
                </a:solidFill>
                <a:ea typeface="宋体" panose="02010600030101010101" pitchFamily="2" charset="-122"/>
              </a:rPr>
              <a:pPr/>
              <a:t>58</a:t>
            </a:fld>
            <a:endParaRPr lang="en-US" altLang="zh-CN">
              <a:solidFill>
                <a:srgbClr val="898989"/>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4">
            <a:extLst>
              <a:ext uri="{FF2B5EF4-FFF2-40B4-BE49-F238E27FC236}">
                <a16:creationId xmlns:a16="http://schemas.microsoft.com/office/drawing/2014/main" id="{A0C8DB33-7393-419A-9ABE-7BC0E0844B52}"/>
              </a:ext>
            </a:extLst>
          </p:cNvPr>
          <p:cNvSpPr>
            <a:spLocks noChangeArrowheads="1"/>
          </p:cNvSpPr>
          <p:nvPr/>
        </p:nvSpPr>
        <p:spPr bwMode="auto">
          <a:xfrm>
            <a:off x="684213" y="5492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Arial" panose="020B0604020202020204" pitchFamily="34" charset="0"/>
                <a:ea typeface="宋体" panose="02010600030101010101" pitchFamily="2" charset="-122"/>
              </a:rPr>
              <a:t>二、化学性质</a:t>
            </a:r>
          </a:p>
        </p:txBody>
      </p:sp>
      <p:sp>
        <p:nvSpPr>
          <p:cNvPr id="176133" name="Rectangle 5">
            <a:extLst>
              <a:ext uri="{FF2B5EF4-FFF2-40B4-BE49-F238E27FC236}">
                <a16:creationId xmlns:a16="http://schemas.microsoft.com/office/drawing/2014/main" id="{88B1F29F-1F30-4364-B025-97E5FC6AF6EF}"/>
              </a:ext>
            </a:extLst>
          </p:cNvPr>
          <p:cNvSpPr>
            <a:spLocks noChangeArrowheads="1"/>
          </p:cNvSpPr>
          <p:nvPr/>
        </p:nvSpPr>
        <p:spPr bwMode="auto">
          <a:xfrm>
            <a:off x="611188" y="1123950"/>
            <a:ext cx="820896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卤代烯烃和卤代芳烃的化学性质与卤代烷相似，但反应活性差异较大。</a:t>
            </a:r>
          </a:p>
        </p:txBody>
      </p:sp>
      <p:sp>
        <p:nvSpPr>
          <p:cNvPr id="176134" name="Rectangle 6">
            <a:extLst>
              <a:ext uri="{FF2B5EF4-FFF2-40B4-BE49-F238E27FC236}">
                <a16:creationId xmlns:a16="http://schemas.microsoft.com/office/drawing/2014/main" id="{E843F5A1-FB74-4BAC-9CF0-3C8AC9D99583}"/>
              </a:ext>
            </a:extLst>
          </p:cNvPr>
          <p:cNvSpPr>
            <a:spLocks noChangeArrowheads="1"/>
          </p:cNvSpPr>
          <p:nvPr/>
        </p:nvSpPr>
        <p:spPr bwMode="auto">
          <a:xfrm>
            <a:off x="827088" y="2133600"/>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、化学反应活性</a:t>
            </a:r>
          </a:p>
        </p:txBody>
      </p:sp>
      <p:sp>
        <p:nvSpPr>
          <p:cNvPr id="176135" name="Rectangle 7">
            <a:extLst>
              <a:ext uri="{FF2B5EF4-FFF2-40B4-BE49-F238E27FC236}">
                <a16:creationId xmlns:a16="http://schemas.microsoft.com/office/drawing/2014/main" id="{FCE35201-755A-4D45-9BD0-E1B357358D09}"/>
              </a:ext>
            </a:extLst>
          </p:cNvPr>
          <p:cNvSpPr>
            <a:spLocks noChangeArrowheads="1"/>
          </p:cNvSpPr>
          <p:nvPr/>
        </p:nvSpPr>
        <p:spPr bwMode="auto">
          <a:xfrm>
            <a:off x="900113" y="2708275"/>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决定于两个因素：</a:t>
            </a:r>
          </a:p>
        </p:txBody>
      </p:sp>
      <p:sp>
        <p:nvSpPr>
          <p:cNvPr id="176136" name="Rectangle 8">
            <a:extLst>
              <a:ext uri="{FF2B5EF4-FFF2-40B4-BE49-F238E27FC236}">
                <a16:creationId xmlns:a16="http://schemas.microsoft.com/office/drawing/2014/main" id="{48158790-AB0D-49FF-BD75-92C5B3F7436B}"/>
              </a:ext>
            </a:extLst>
          </p:cNvPr>
          <p:cNvSpPr>
            <a:spLocks noChangeArrowheads="1"/>
          </p:cNvSpPr>
          <p:nvPr/>
        </p:nvSpPr>
        <p:spPr bwMode="auto">
          <a:xfrm>
            <a:off x="827088" y="3224918"/>
            <a:ext cx="6814686" cy="8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dirty="0">
                <a:latin typeface="Times New Roman" panose="02020603050405020304" pitchFamily="18" charset="0"/>
                <a:ea typeface="宋体" panose="02010600030101010101" pitchFamily="2" charset="-122"/>
              </a:rPr>
              <a:t>a. </a:t>
            </a:r>
            <a:r>
              <a:rPr kumimoji="1" lang="zh-CN" altLang="en-US" sz="2400" b="1" dirty="0">
                <a:latin typeface="Times New Roman" panose="02020603050405020304" pitchFamily="18" charset="0"/>
                <a:ea typeface="宋体" panose="02010600030101010101" pitchFamily="2" charset="-122"/>
              </a:rPr>
              <a:t>烃基的结构：   烯丙型  </a:t>
            </a:r>
            <a:r>
              <a:rPr kumimoji="1" lang="en-US" altLang="zh-CN" sz="2400" b="1" dirty="0">
                <a:latin typeface="Times New Roman" panose="02020603050405020304" pitchFamily="18" charset="0"/>
                <a:ea typeface="宋体" panose="02010600030101010101" pitchFamily="2" charset="-122"/>
              </a:rPr>
              <a:t>&gt;    </a:t>
            </a:r>
            <a:r>
              <a:rPr kumimoji="1" lang="zh-CN" altLang="en-US" sz="2400" b="1" dirty="0">
                <a:latin typeface="Times New Roman" panose="02020603050405020304" pitchFamily="18" charset="0"/>
                <a:ea typeface="宋体" panose="02010600030101010101" pitchFamily="2" charset="-122"/>
              </a:rPr>
              <a:t>孤立型  </a:t>
            </a:r>
            <a:r>
              <a:rPr kumimoji="1" lang="en-US" altLang="zh-CN" sz="2400" b="1" dirty="0">
                <a:latin typeface="Times New Roman" panose="02020603050405020304" pitchFamily="18" charset="0"/>
                <a:ea typeface="宋体" panose="02010600030101010101" pitchFamily="2" charset="-122"/>
              </a:rPr>
              <a:t>&gt;   </a:t>
            </a:r>
            <a:r>
              <a:rPr kumimoji="1" lang="zh-CN" altLang="en-US" sz="2400" b="1" dirty="0">
                <a:latin typeface="Times New Roman" panose="02020603050405020304" pitchFamily="18" charset="0"/>
                <a:ea typeface="宋体" panose="02010600030101010101" pitchFamily="2" charset="-122"/>
              </a:rPr>
              <a:t>乙烯型</a:t>
            </a:r>
          </a:p>
          <a:p>
            <a:pPr eaLnBrk="1" hangingPunct="1">
              <a:lnSpc>
                <a:spcPct val="110000"/>
              </a:lnSpc>
            </a:pPr>
            <a:r>
              <a:rPr kumimoji="1" lang="en-US" altLang="zh-CN" sz="2400" b="1" dirty="0">
                <a:latin typeface="Times New Roman" panose="02020603050405020304" pitchFamily="18" charset="0"/>
                <a:ea typeface="宋体" panose="02010600030101010101" pitchFamily="2" charset="-122"/>
              </a:rPr>
              <a:t>b. </a:t>
            </a:r>
            <a:r>
              <a:rPr kumimoji="1" lang="zh-CN" altLang="en-US" sz="2400" b="1" dirty="0">
                <a:latin typeface="Times New Roman" panose="02020603050405020304" pitchFamily="18" charset="0"/>
                <a:ea typeface="宋体" panose="02010600030101010101" pitchFamily="2" charset="-122"/>
              </a:rPr>
              <a:t>卤素的性质：   </a:t>
            </a:r>
            <a:r>
              <a:rPr kumimoji="1" lang="en-US" altLang="zh-CN" sz="2200" b="1" dirty="0">
                <a:latin typeface="Times New Roman" panose="02020603050405020304" pitchFamily="18" charset="0"/>
                <a:ea typeface="宋体" panose="02010600030101010101" pitchFamily="2" charset="-122"/>
              </a:rPr>
              <a:t>R-I    &gt;    R-Br    &gt;    R-Cl</a:t>
            </a:r>
          </a:p>
        </p:txBody>
      </p:sp>
      <p:sp>
        <p:nvSpPr>
          <p:cNvPr id="72711" name="Rectangle 10">
            <a:extLst>
              <a:ext uri="{FF2B5EF4-FFF2-40B4-BE49-F238E27FC236}">
                <a16:creationId xmlns:a16="http://schemas.microsoft.com/office/drawing/2014/main" id="{34C20311-2AEC-436F-A425-4DB4B751855D}"/>
              </a:ext>
            </a:extLst>
          </p:cNvPr>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176139" name="Rectangle 11">
            <a:extLst>
              <a:ext uri="{FF2B5EF4-FFF2-40B4-BE49-F238E27FC236}">
                <a16:creationId xmlns:a16="http://schemas.microsoft.com/office/drawing/2014/main" id="{276E7A09-0B04-4FEC-BB26-EB62DAAFEA87}"/>
              </a:ext>
            </a:extLst>
          </p:cNvPr>
          <p:cNvSpPr>
            <a:spLocks noChangeArrowheads="1"/>
          </p:cNvSpPr>
          <p:nvPr/>
        </p:nvSpPr>
        <p:spPr bwMode="auto">
          <a:xfrm>
            <a:off x="468313" y="4149725"/>
            <a:ext cx="8424862"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可用不同烃基的卤代烃与</a:t>
            </a:r>
            <a:r>
              <a:rPr kumimoji="1" lang="en-US" altLang="zh-CN" sz="2200" b="1">
                <a:latin typeface="Times New Roman" panose="02020603050405020304" pitchFamily="18" charset="0"/>
                <a:ea typeface="宋体" panose="02010600030101010101" pitchFamily="2" charset="-122"/>
              </a:rPr>
              <a:t>AgNO</a:t>
            </a:r>
            <a:r>
              <a:rPr kumimoji="1" lang="en-US" altLang="zh-CN" sz="2200" b="1" baseline="-30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醇溶液反应，根据生成卤化银沉淀的快慢来测得其活性次序。</a:t>
            </a:r>
          </a:p>
        </p:txBody>
      </p:sp>
      <p:graphicFrame>
        <p:nvGraphicFramePr>
          <p:cNvPr id="176140" name="Object 12">
            <a:extLst>
              <a:ext uri="{FF2B5EF4-FFF2-40B4-BE49-F238E27FC236}">
                <a16:creationId xmlns:a16="http://schemas.microsoft.com/office/drawing/2014/main" id="{67B2139B-D78B-477A-A340-AC2611A5C2F9}"/>
              </a:ext>
            </a:extLst>
          </p:cNvPr>
          <p:cNvGraphicFramePr>
            <a:graphicFrameLocks noGrp="1" noChangeAspect="1"/>
          </p:cNvGraphicFramePr>
          <p:nvPr>
            <p:ph/>
          </p:nvPr>
        </p:nvGraphicFramePr>
        <p:xfrm>
          <a:off x="1719263" y="5013325"/>
          <a:ext cx="5705475" cy="784225"/>
        </p:xfrm>
        <a:graphic>
          <a:graphicData uri="http://schemas.openxmlformats.org/presentationml/2006/ole">
            <mc:AlternateContent xmlns:mc="http://schemas.openxmlformats.org/markup-compatibility/2006">
              <mc:Choice xmlns:v="urn:schemas-microsoft-com:vml" Requires="v">
                <p:oleObj spid="_x0000_s72764" name="CS ChemDraw Drawing" r:id="rId3" imgW="3241180" imgH="446200" progId="ChemDraw.Document.6.0">
                  <p:embed/>
                </p:oleObj>
              </mc:Choice>
              <mc:Fallback>
                <p:oleObj name="CS ChemDraw Drawing" r:id="rId3" imgW="3241180" imgH="446200" progId="ChemDraw.Document.6.0">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263" y="5013325"/>
                        <a:ext cx="57054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3B8BFB29-C52A-407D-93EE-A4C2BF344BB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B6514F1-01C5-401B-BD98-54F6D1DB7E1C}"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B99B079-ADBD-4735-8419-DC0917B4521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721DA7B-71CE-4AE5-83E5-60C8B6DA5B82}" type="slidenum">
              <a:rPr lang="en-US" altLang="zh-CN">
                <a:solidFill>
                  <a:srgbClr val="898989"/>
                </a:solidFill>
                <a:ea typeface="宋体" panose="02010600030101010101" pitchFamily="2" charset="-122"/>
              </a:rPr>
              <a:pPr/>
              <a:t>59</a:t>
            </a:fld>
            <a:endParaRPr lang="en-US" altLang="zh-CN">
              <a:solidFill>
                <a:srgbClr val="898989"/>
              </a:solidFill>
              <a:ea typeface="宋体" panose="02010600030101010101" pitchFamily="2" charset="-122"/>
            </a:endParaRPr>
          </a:p>
        </p:txBody>
      </p:sp>
      <p:sp>
        <p:nvSpPr>
          <p:cNvPr id="20" name="Rectangle 2">
            <a:extLst>
              <a:ext uri="{FF2B5EF4-FFF2-40B4-BE49-F238E27FC236}">
                <a16:creationId xmlns:a16="http://schemas.microsoft.com/office/drawing/2014/main" id="{4102D145-DA15-4861-A33E-21D2A8DB2634}"/>
              </a:ext>
            </a:extLst>
          </p:cNvPr>
          <p:cNvSpPr txBox="1">
            <a:spLocks noChangeArrowheads="1"/>
          </p:cNvSpPr>
          <p:nvPr/>
        </p:nvSpPr>
        <p:spPr>
          <a:xfrm>
            <a:off x="990600" y="5830888"/>
            <a:ext cx="7524750" cy="622300"/>
          </a:xfrm>
          <a:prstGeom prst="rect">
            <a:avLst/>
          </a:prstGeom>
          <a:solidFill>
            <a:srgbClr val="FF0000"/>
          </a:solidFill>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00000"/>
              </a:lnSpc>
              <a:spcBef>
                <a:spcPct val="0"/>
              </a:spcBef>
              <a:buFontTx/>
              <a:buNone/>
            </a:pP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与</a:t>
            </a:r>
            <a:r>
              <a:rPr lang="en-US"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AgNO</a:t>
            </a:r>
            <a:r>
              <a:rPr lang="en-US" altLang="zh-CN" sz="3000" b="1" baseline="-25000">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3</a:t>
            </a: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反应，</a:t>
            </a:r>
            <a:r>
              <a:rPr lang="zh-CN" altLang="en-US"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可用于</a:t>
            </a: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鉴定不同类型卤代烃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slide(fromBottom)">
                                      <p:cBhvr>
                                        <p:cTn id="7" dur="500"/>
                                        <p:tgtEl>
                                          <p:spTgt spid="176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slide(fromBottom)">
                                      <p:cBhvr>
                                        <p:cTn id="12" dur="500"/>
                                        <p:tgtEl>
                                          <p:spTgt spid="176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6134"/>
                                        </p:tgtEl>
                                        <p:attrNameLst>
                                          <p:attrName>style.visibility</p:attrName>
                                        </p:attrNameLst>
                                      </p:cBhvr>
                                      <p:to>
                                        <p:strVal val="visible"/>
                                      </p:to>
                                    </p:set>
                                    <p:animEffect transition="in" filter="slide(fromBottom)">
                                      <p:cBhvr>
                                        <p:cTn id="17" dur="500"/>
                                        <p:tgtEl>
                                          <p:spTgt spid="176134"/>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76135"/>
                                        </p:tgtEl>
                                        <p:attrNameLst>
                                          <p:attrName>style.visibility</p:attrName>
                                        </p:attrNameLst>
                                      </p:cBhvr>
                                      <p:to>
                                        <p:strVal val="visible"/>
                                      </p:to>
                                    </p:set>
                                    <p:animEffect transition="in" filter="slide(fromBottom)">
                                      <p:cBhvr>
                                        <p:cTn id="20" dur="500"/>
                                        <p:tgtEl>
                                          <p:spTgt spid="1761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76136">
                                            <p:txEl>
                                              <p:pRg st="0" end="0"/>
                                            </p:txEl>
                                          </p:spTgt>
                                        </p:tgtEl>
                                        <p:attrNameLst>
                                          <p:attrName>style.visibility</p:attrName>
                                        </p:attrNameLst>
                                      </p:cBhvr>
                                      <p:to>
                                        <p:strVal val="visible"/>
                                      </p:to>
                                    </p:set>
                                    <p:animEffect transition="in" filter="slide(fromBottom)">
                                      <p:cBhvr>
                                        <p:cTn id="25" dur="500"/>
                                        <p:tgtEl>
                                          <p:spTgt spid="17613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76136">
                                            <p:txEl>
                                              <p:pRg st="1" end="1"/>
                                            </p:txEl>
                                          </p:spTgt>
                                        </p:tgtEl>
                                        <p:attrNameLst>
                                          <p:attrName>style.visibility</p:attrName>
                                        </p:attrNameLst>
                                      </p:cBhvr>
                                      <p:to>
                                        <p:strVal val="visible"/>
                                      </p:to>
                                    </p:set>
                                    <p:animEffect transition="in" filter="slide(fromBottom)">
                                      <p:cBhvr>
                                        <p:cTn id="30" dur="500"/>
                                        <p:tgtEl>
                                          <p:spTgt spid="176136">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76139"/>
                                        </p:tgtEl>
                                        <p:attrNameLst>
                                          <p:attrName>style.visibility</p:attrName>
                                        </p:attrNameLst>
                                      </p:cBhvr>
                                      <p:to>
                                        <p:strVal val="visible"/>
                                      </p:to>
                                    </p:set>
                                    <p:animEffect transition="in" filter="slide(fromBottom)">
                                      <p:cBhvr>
                                        <p:cTn id="35" dur="500"/>
                                        <p:tgtEl>
                                          <p:spTgt spid="176139"/>
                                        </p:tgtEl>
                                      </p:cBhvr>
                                    </p:animEffect>
                                  </p:childTnLst>
                                </p:cTn>
                              </p:par>
                              <p:par>
                                <p:cTn id="36" presetID="12" presetClass="entr" presetSubtype="4" fill="hold" nodeType="withEffect">
                                  <p:stCondLst>
                                    <p:cond delay="0"/>
                                  </p:stCondLst>
                                  <p:childTnLst>
                                    <p:set>
                                      <p:cBhvr>
                                        <p:cTn id="37" dur="1" fill="hold">
                                          <p:stCondLst>
                                            <p:cond delay="0"/>
                                          </p:stCondLst>
                                        </p:cTn>
                                        <p:tgtEl>
                                          <p:spTgt spid="176140"/>
                                        </p:tgtEl>
                                        <p:attrNameLst>
                                          <p:attrName>style.visibility</p:attrName>
                                        </p:attrNameLst>
                                      </p:cBhvr>
                                      <p:to>
                                        <p:strVal val="visible"/>
                                      </p:to>
                                    </p:set>
                                    <p:animEffect transition="in" filter="slide(fromBottom)">
                                      <p:cBhvr>
                                        <p:cTn id="38" dur="500"/>
                                        <p:tgtEl>
                                          <p:spTgt spid="17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P spid="176133" grpId="0"/>
      <p:bldP spid="176134" grpId="0"/>
      <p:bldP spid="176135" grpId="0"/>
      <p:bldP spid="17613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7E07BE-C791-4847-A771-50ADCCC4B0F1}"/>
              </a:ext>
            </a:extLst>
          </p:cNvPr>
          <p:cNvSpPr>
            <a:spLocks noGrp="1" noRot="1" noChangeArrowheads="1"/>
          </p:cNvSpPr>
          <p:nvPr>
            <p:ph type="title"/>
          </p:nvPr>
        </p:nvSpPr>
        <p:spPr>
          <a:xfrm>
            <a:off x="628650" y="188640"/>
            <a:ext cx="7886700" cy="2055763"/>
          </a:xfrm>
        </p:spPr>
        <p:txBody>
          <a:bodyPr>
            <a:normAutofit/>
          </a:bodyPr>
          <a:lstStyle/>
          <a:p>
            <a:pPr eaLnBrk="1" hangingPunct="1">
              <a:lnSpc>
                <a:spcPct val="150000"/>
              </a:lnSpc>
            </a:pPr>
            <a:r>
              <a:rPr lang="en-US" altLang="zh-CN" sz="2200" b="1" dirty="0">
                <a:latin typeface="Times New Roman" panose="02020603050405020304" pitchFamily="18" charset="0"/>
                <a:ea typeface="宋体" panose="02010600030101010101" pitchFamily="2" charset="-122"/>
              </a:rPr>
              <a:t>    </a:t>
            </a:r>
            <a:r>
              <a:rPr lang="zh-CN" altLang="en-US" sz="2200" b="1" dirty="0">
                <a:latin typeface="Times New Roman" panose="02020603050405020304" pitchFamily="18" charset="0"/>
                <a:ea typeface="宋体" panose="02010600030101010101" pitchFamily="2" charset="-122"/>
              </a:rPr>
              <a:t>复杂的卤代烃用系统命名法</a:t>
            </a:r>
            <a:r>
              <a:rPr lang="en-US" altLang="zh-CN" sz="2200" b="1" dirty="0">
                <a:latin typeface="Times New Roman" panose="02020603050405020304" pitchFamily="18" charset="0"/>
                <a:ea typeface="宋体" panose="02010600030101010101" pitchFamily="2" charset="-122"/>
              </a:rPr>
              <a:t>,</a:t>
            </a:r>
            <a:r>
              <a:rPr kumimoji="1" lang="zh-CN" altLang="en-US" sz="2200" b="1" dirty="0">
                <a:latin typeface="Times New Roman" panose="02020603050405020304" pitchFamily="18" charset="0"/>
                <a:ea typeface="宋体" panose="02010600030101010101" pitchFamily="2" charset="-122"/>
              </a:rPr>
              <a:t>命名时，以</a:t>
            </a:r>
            <a:r>
              <a:rPr kumimoji="1" lang="zh-CN" altLang="en-US" sz="2200" b="1" dirty="0">
                <a:solidFill>
                  <a:srgbClr val="FF0000"/>
                </a:solidFill>
                <a:latin typeface="Times New Roman" panose="02020603050405020304" pitchFamily="18" charset="0"/>
                <a:ea typeface="宋体" panose="02010600030101010101" pitchFamily="2" charset="-122"/>
              </a:rPr>
              <a:t>烃为母体</a:t>
            </a:r>
            <a:r>
              <a:rPr kumimoji="1" lang="zh-CN" altLang="en-US" sz="2200" b="1" dirty="0">
                <a:latin typeface="Times New Roman" panose="02020603050405020304" pitchFamily="18" charset="0"/>
                <a:ea typeface="宋体" panose="02010600030101010101" pitchFamily="2" charset="-122"/>
              </a:rPr>
              <a:t>，</a:t>
            </a:r>
            <a:r>
              <a:rPr kumimoji="1" lang="zh-CN" altLang="en-US" sz="2200" b="1" dirty="0">
                <a:solidFill>
                  <a:srgbClr val="336600"/>
                </a:solidFill>
                <a:latin typeface="Times New Roman" panose="02020603050405020304" pitchFamily="18" charset="0"/>
                <a:ea typeface="宋体" panose="02010600030101010101" pitchFamily="2" charset="-122"/>
              </a:rPr>
              <a:t>卤原子作取代基。</a:t>
            </a:r>
            <a:br>
              <a:rPr kumimoji="1" lang="zh-CN" altLang="en-US" sz="2200" b="1" dirty="0">
                <a:solidFill>
                  <a:srgbClr val="336600"/>
                </a:solidFill>
                <a:latin typeface="Times New Roman" panose="02020603050405020304" pitchFamily="18" charset="0"/>
                <a:ea typeface="宋体" panose="02010600030101010101" pitchFamily="2" charset="-122"/>
              </a:rPr>
            </a:br>
            <a:r>
              <a:rPr kumimoji="1" lang="zh-CN" altLang="en-US" sz="2200" b="1" dirty="0">
                <a:solidFill>
                  <a:srgbClr val="336600"/>
                </a:solidFill>
                <a:latin typeface="Times New Roman" panose="02020603050405020304" pitchFamily="18" charset="0"/>
                <a:ea typeface="宋体" panose="02010600030101010101" pitchFamily="2" charset="-122"/>
              </a:rPr>
              <a:t>    </a:t>
            </a:r>
            <a:r>
              <a:rPr kumimoji="1" lang="zh-CN" altLang="zh-CN" sz="2200" b="1" dirty="0">
                <a:latin typeface="Times New Roman" panose="02020603050405020304" pitchFamily="18" charset="0"/>
                <a:ea typeface="宋体" panose="02010600030101010101" pitchFamily="2" charset="-122"/>
              </a:rPr>
              <a:t>编号一般从离取代基近的一端开始，取代基的列出按</a:t>
            </a:r>
            <a:r>
              <a:rPr kumimoji="1" lang="zh-CN" altLang="en-US" sz="2200" b="1" dirty="0">
                <a:latin typeface="Times New Roman" panose="02020603050405020304" pitchFamily="18" charset="0"/>
                <a:ea typeface="宋体" panose="02010600030101010101" pitchFamily="2" charset="-122"/>
              </a:rPr>
              <a:t>“顺序规则”小的基团先列出。</a:t>
            </a:r>
          </a:p>
        </p:txBody>
      </p:sp>
      <p:graphicFrame>
        <p:nvGraphicFramePr>
          <p:cNvPr id="12308" name="Object 20">
            <a:extLst>
              <a:ext uri="{FF2B5EF4-FFF2-40B4-BE49-F238E27FC236}">
                <a16:creationId xmlns:a16="http://schemas.microsoft.com/office/drawing/2014/main" id="{E79B957D-964D-4442-89DD-3CC3AE7EFB31}"/>
              </a:ext>
            </a:extLst>
          </p:cNvPr>
          <p:cNvGraphicFramePr>
            <a:graphicFrameLocks noGrp="1" noChangeAspect="1"/>
          </p:cNvGraphicFramePr>
          <p:nvPr>
            <p:ph idx="1"/>
            <p:extLst>
              <p:ext uri="{D42A27DB-BD31-4B8C-83A1-F6EECF244321}">
                <p14:modId xmlns:p14="http://schemas.microsoft.com/office/powerpoint/2010/main" val="1143639607"/>
              </p:ext>
            </p:extLst>
          </p:nvPr>
        </p:nvGraphicFramePr>
        <p:xfrm>
          <a:off x="1331913" y="2420888"/>
          <a:ext cx="6408737" cy="4271962"/>
        </p:xfrm>
        <a:graphic>
          <a:graphicData uri="http://schemas.openxmlformats.org/presentationml/2006/ole">
            <mc:AlternateContent xmlns:mc="http://schemas.openxmlformats.org/markup-compatibility/2006">
              <mc:Choice xmlns:v="urn:schemas-microsoft-com:vml" Requires="v">
                <p:oleObj spid="_x0000_s8246" name="CS ChemDraw Drawing" r:id="rId3" imgW="4324723" imgH="2882891" progId="ChemDraw.Document.6.0">
                  <p:embed/>
                </p:oleObj>
              </mc:Choice>
              <mc:Fallback>
                <p:oleObj name="CS ChemDraw Drawing" r:id="rId3" imgW="4324723" imgH="2882891" progId="ChemDraw.Document.6.0">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888"/>
                        <a:ext cx="6408737"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16359A79-FFA1-499D-A99D-642C1EA1954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3368925-6AA2-44F8-AB7A-61AB61E95E2F}"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8971768-5354-44C2-80CC-88F3F2C2192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6563622-6586-443D-B986-FE389E2354B2}" type="slidenum">
              <a:rPr lang="en-US" altLang="zh-CN">
                <a:solidFill>
                  <a:srgbClr val="898989"/>
                </a:solidFill>
                <a:ea typeface="宋体" panose="02010600030101010101" pitchFamily="2" charset="-122"/>
              </a:rPr>
              <a:pPr/>
              <a:t>6</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12308"/>
                                        </p:tgtEl>
                                        <p:attrNameLst>
                                          <p:attrName>style.visibility</p:attrName>
                                        </p:attrNameLst>
                                      </p:cBhvr>
                                      <p:to>
                                        <p:strVal val="visible"/>
                                      </p:to>
                                    </p:set>
                                    <p:animEffect transition="in" filter="strips(downLeft)">
                                      <p:cBhvr>
                                        <p:cTn id="13" dur="500"/>
                                        <p:tgtEl>
                                          <p:spTgt spid="1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91" name="Object 15">
            <a:extLst>
              <a:ext uri="{FF2B5EF4-FFF2-40B4-BE49-F238E27FC236}">
                <a16:creationId xmlns:a16="http://schemas.microsoft.com/office/drawing/2014/main" id="{5C1F96AC-4D16-4995-B8DB-A4D74BF6AA68}"/>
              </a:ext>
            </a:extLst>
          </p:cNvPr>
          <p:cNvGraphicFramePr>
            <a:graphicFrameLocks noGrp="1" noChangeAspect="1"/>
          </p:cNvGraphicFramePr>
          <p:nvPr>
            <p:ph sz="half" idx="1"/>
          </p:nvPr>
        </p:nvGraphicFramePr>
        <p:xfrm>
          <a:off x="1547813" y="28575"/>
          <a:ext cx="5759450" cy="1887538"/>
        </p:xfrm>
        <a:graphic>
          <a:graphicData uri="http://schemas.openxmlformats.org/presentationml/2006/ole">
            <mc:AlternateContent xmlns:mc="http://schemas.openxmlformats.org/markup-compatibility/2006">
              <mc:Choice xmlns:v="urn:schemas-microsoft-com:vml" Requires="v">
                <p:oleObj spid="_x0000_s73879" name="CS ChemDraw Drawing" r:id="rId3" imgW="4743941" imgH="1554278" progId="ChemDraw.Document.6.0">
                  <p:embed/>
                </p:oleObj>
              </mc:Choice>
              <mc:Fallback>
                <p:oleObj name="CS ChemDraw Drawing" r:id="rId3" imgW="4743941" imgH="1554278" progId="ChemDraw.Document.6.0">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8575"/>
                        <a:ext cx="5759450" cy="188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8185" name="Object 9">
            <a:extLst>
              <a:ext uri="{FF2B5EF4-FFF2-40B4-BE49-F238E27FC236}">
                <a16:creationId xmlns:a16="http://schemas.microsoft.com/office/drawing/2014/main" id="{D804586A-6986-4D95-B138-2AC888E6AF43}"/>
              </a:ext>
            </a:extLst>
          </p:cNvPr>
          <p:cNvGraphicFramePr>
            <a:graphicFrameLocks noGrp="1" noChangeAspect="1"/>
          </p:cNvGraphicFramePr>
          <p:nvPr>
            <p:ph sz="quarter" idx="2"/>
          </p:nvPr>
        </p:nvGraphicFramePr>
        <p:xfrm>
          <a:off x="1260475" y="4149725"/>
          <a:ext cx="6824663" cy="841375"/>
        </p:xfrm>
        <a:graphic>
          <a:graphicData uri="http://schemas.openxmlformats.org/presentationml/2006/ole">
            <mc:AlternateContent xmlns:mc="http://schemas.openxmlformats.org/markup-compatibility/2006">
              <mc:Choice xmlns:v="urn:schemas-microsoft-com:vml" Requires="v">
                <p:oleObj spid="_x0000_s73880" name="CS ChemDraw Drawing" r:id="rId5" imgW="5202570" imgH="641362" progId="ChemDraw.Document.6.0">
                  <p:embed/>
                </p:oleObj>
              </mc:Choice>
              <mc:Fallback>
                <p:oleObj name="CS ChemDraw Drawing" r:id="rId5" imgW="5202570" imgH="641362" progId="ChemDraw.Document.6.0">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4149725"/>
                        <a:ext cx="682466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8" name="Object 12">
            <a:extLst>
              <a:ext uri="{FF2B5EF4-FFF2-40B4-BE49-F238E27FC236}">
                <a16:creationId xmlns:a16="http://schemas.microsoft.com/office/drawing/2014/main" id="{CF032134-BE90-4A20-98C9-6668379E8923}"/>
              </a:ext>
            </a:extLst>
          </p:cNvPr>
          <p:cNvGraphicFramePr>
            <a:graphicFrameLocks noGrp="1" noChangeAspect="1"/>
          </p:cNvGraphicFramePr>
          <p:nvPr>
            <p:ph sz="quarter" idx="3"/>
          </p:nvPr>
        </p:nvGraphicFramePr>
        <p:xfrm>
          <a:off x="1331913" y="5229225"/>
          <a:ext cx="4751387" cy="1285875"/>
        </p:xfrm>
        <a:graphic>
          <a:graphicData uri="http://schemas.openxmlformats.org/presentationml/2006/ole">
            <mc:AlternateContent xmlns:mc="http://schemas.openxmlformats.org/markup-compatibility/2006">
              <mc:Choice xmlns:v="urn:schemas-microsoft-com:vml" Requires="v">
                <p:oleObj spid="_x0000_s73881" name="CS ChemDraw Drawing" r:id="rId7" imgW="3274653" imgH="886462" progId="ChemDraw.Document.6.0">
                  <p:embed/>
                </p:oleObj>
              </mc:Choice>
              <mc:Fallback>
                <p:oleObj name="CS ChemDraw Drawing" r:id="rId7" imgW="3274653" imgH="886462" progId="ChemDraw.Document.6.0">
                  <p:embed/>
                  <p:pic>
                    <p:nvPicPr>
                      <p:cNvPr id="0" name="Object 1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229225"/>
                        <a:ext cx="47513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2" name="Rectangle 6">
            <a:extLst>
              <a:ext uri="{FF2B5EF4-FFF2-40B4-BE49-F238E27FC236}">
                <a16:creationId xmlns:a16="http://schemas.microsoft.com/office/drawing/2014/main" id="{38C3B365-C23A-4293-8F06-59B1294D7D89}"/>
              </a:ext>
            </a:extLst>
          </p:cNvPr>
          <p:cNvSpPr>
            <a:spLocks noChangeArrowheads="1"/>
          </p:cNvSpPr>
          <p:nvPr/>
        </p:nvSpPr>
        <p:spPr bwMode="auto">
          <a:xfrm>
            <a:off x="722313" y="3573463"/>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对卤素性质   </a:t>
            </a:r>
            <a:r>
              <a:rPr kumimoji="1" lang="en-US" altLang="zh-CN" sz="2200" b="1">
                <a:latin typeface="Times New Roman" panose="02020603050405020304" pitchFamily="18" charset="0"/>
                <a:ea typeface="宋体" panose="02010600030101010101" pitchFamily="2" charset="-122"/>
              </a:rPr>
              <a:t>R-I  &gt;   R-Br   &gt;   R-Cl</a:t>
            </a:r>
          </a:p>
        </p:txBody>
      </p:sp>
      <p:sp>
        <p:nvSpPr>
          <p:cNvPr id="178183" name="Rectangle 7">
            <a:extLst>
              <a:ext uri="{FF2B5EF4-FFF2-40B4-BE49-F238E27FC236}">
                <a16:creationId xmlns:a16="http://schemas.microsoft.com/office/drawing/2014/main" id="{C5314C1A-F49F-42F8-ACAD-44C12C9A84A2}"/>
              </a:ext>
            </a:extLst>
          </p:cNvPr>
          <p:cNvSpPr>
            <a:spLocks noChangeArrowheads="1"/>
          </p:cNvSpPr>
          <p:nvPr/>
        </p:nvSpPr>
        <p:spPr bwMode="auto">
          <a:xfrm>
            <a:off x="684213" y="2108200"/>
            <a:ext cx="477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综合考虑，卤代烃的化学活性为：</a:t>
            </a:r>
          </a:p>
        </p:txBody>
      </p:sp>
      <p:sp>
        <p:nvSpPr>
          <p:cNvPr id="178184" name="Rectangle 8">
            <a:extLst>
              <a:ext uri="{FF2B5EF4-FFF2-40B4-BE49-F238E27FC236}">
                <a16:creationId xmlns:a16="http://schemas.microsoft.com/office/drawing/2014/main" id="{2057FC4D-D2D4-46CB-8079-011663275AD9}"/>
              </a:ext>
            </a:extLst>
          </p:cNvPr>
          <p:cNvSpPr>
            <a:spLocks noChangeArrowheads="1"/>
          </p:cNvSpPr>
          <p:nvPr/>
        </p:nvSpPr>
        <p:spPr bwMode="auto">
          <a:xfrm>
            <a:off x="684213" y="2636838"/>
            <a:ext cx="7920037"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zh-CN" altLang="en-US" sz="2400" b="1">
                <a:latin typeface="Times New Roman" panose="02020603050405020304" pitchFamily="18" charset="0"/>
                <a:ea typeface="宋体" panose="02010600030101010101" pitchFamily="2" charset="-122"/>
              </a:rPr>
              <a:t>对烃基结构   </a:t>
            </a:r>
            <a:r>
              <a:rPr kumimoji="1" lang="en-US" altLang="zh-CN" sz="2200" b="1">
                <a:latin typeface="Times New Roman" panose="02020603050405020304" pitchFamily="18" charset="0"/>
                <a:ea typeface="宋体" panose="02010600030101010101" pitchFamily="2" charset="-122"/>
              </a:rPr>
              <a:t>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-X  &gt;   R</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CH-X  &gt;  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=CH-X</a:t>
            </a:r>
          </a:p>
          <a:p>
            <a:pPr eaLnBrk="1" hangingPunct="1">
              <a:lnSpc>
                <a:spcPct val="120000"/>
              </a:lnSpc>
            </a:pPr>
            <a:r>
              <a:rPr kumimoji="1" lang="en-US" altLang="zh-CN" sz="2200" b="1">
                <a:latin typeface="Times New Roman" panose="02020603050405020304" pitchFamily="18" charset="0"/>
                <a:ea typeface="宋体" panose="02010600030101010101" pitchFamily="2" charset="-122"/>
              </a:rPr>
              <a:t>                           3</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   &gt;   2</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   &gt;  1</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a:t>
            </a:r>
          </a:p>
        </p:txBody>
      </p:sp>
      <p:sp>
        <p:nvSpPr>
          <p:cNvPr id="9" name="日期占位符 8">
            <a:extLst>
              <a:ext uri="{FF2B5EF4-FFF2-40B4-BE49-F238E27FC236}">
                <a16:creationId xmlns:a16="http://schemas.microsoft.com/office/drawing/2014/main" id="{90127D80-6AC0-4EA2-9D6C-A586C7731B82}"/>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5D27186-FC41-43E4-BED8-4774DCBBA597}"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84804F6-E738-4DB0-B391-B38E86BBA7E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EFCD7AB-F5BD-4E9D-B11E-7402269A31DB}" type="slidenum">
              <a:rPr lang="en-US" altLang="zh-CN">
                <a:solidFill>
                  <a:srgbClr val="898989"/>
                </a:solidFill>
                <a:ea typeface="宋体" panose="02010600030101010101" pitchFamily="2" charset="-122"/>
              </a:rPr>
              <a:pPr/>
              <a:t>60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78191"/>
                                        </p:tgtEl>
                                        <p:attrNameLst>
                                          <p:attrName>style.visibility</p:attrName>
                                        </p:attrNameLst>
                                      </p:cBhvr>
                                      <p:to>
                                        <p:strVal val="visible"/>
                                      </p:to>
                                    </p:set>
                                    <p:animEffect transition="in" filter="barn(inHorizontal)">
                                      <p:cBhvr>
                                        <p:cTn id="7" dur="500"/>
                                        <p:tgtEl>
                                          <p:spTgt spid="178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8183"/>
                                        </p:tgtEl>
                                        <p:attrNameLst>
                                          <p:attrName>style.visibility</p:attrName>
                                        </p:attrNameLst>
                                      </p:cBhvr>
                                      <p:to>
                                        <p:strVal val="visible"/>
                                      </p:to>
                                    </p:set>
                                    <p:animEffect transition="in" filter="slide(fromBottom)">
                                      <p:cBhvr>
                                        <p:cTn id="12" dur="500"/>
                                        <p:tgtEl>
                                          <p:spTgt spid="178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8184"/>
                                        </p:tgtEl>
                                        <p:attrNameLst>
                                          <p:attrName>style.visibility</p:attrName>
                                        </p:attrNameLst>
                                      </p:cBhvr>
                                      <p:to>
                                        <p:strVal val="visible"/>
                                      </p:to>
                                    </p:set>
                                    <p:animEffect transition="in" filter="slide(fromBottom)">
                                      <p:cBhvr>
                                        <p:cTn id="17" dur="500"/>
                                        <p:tgtEl>
                                          <p:spTgt spid="178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8182"/>
                                        </p:tgtEl>
                                        <p:attrNameLst>
                                          <p:attrName>style.visibility</p:attrName>
                                        </p:attrNameLst>
                                      </p:cBhvr>
                                      <p:to>
                                        <p:strVal val="visible"/>
                                      </p:to>
                                    </p:set>
                                    <p:animEffect transition="in" filter="slide(fromBottom)">
                                      <p:cBhvr>
                                        <p:cTn id="22" dur="500"/>
                                        <p:tgtEl>
                                          <p:spTgt spid="178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8185"/>
                                        </p:tgtEl>
                                        <p:attrNameLst>
                                          <p:attrName>style.visibility</p:attrName>
                                        </p:attrNameLst>
                                      </p:cBhvr>
                                      <p:to>
                                        <p:strVal val="visible"/>
                                      </p:to>
                                    </p:set>
                                    <p:animEffect transition="in" filter="slide(fromBottom)">
                                      <p:cBhvr>
                                        <p:cTn id="27" dur="500"/>
                                        <p:tgtEl>
                                          <p:spTgt spid="1781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78188"/>
                                        </p:tgtEl>
                                        <p:attrNameLst>
                                          <p:attrName>style.visibility</p:attrName>
                                        </p:attrNameLst>
                                      </p:cBhvr>
                                      <p:to>
                                        <p:strVal val="visible"/>
                                      </p:to>
                                    </p:set>
                                    <p:animEffect transition="in" filter="slide(fromBottom)">
                                      <p:cBhvr>
                                        <p:cTn id="32" dur="500"/>
                                        <p:tgtEl>
                                          <p:spTgt spid="178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p:bldP spid="178183" grpId="0"/>
      <p:bldP spid="17818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6" name="Object 4">
            <a:extLst>
              <a:ext uri="{FF2B5EF4-FFF2-40B4-BE49-F238E27FC236}">
                <a16:creationId xmlns:a16="http://schemas.microsoft.com/office/drawing/2014/main" id="{E29D0FB4-E383-43AF-9F2F-1BC9F9D17E1E}"/>
              </a:ext>
            </a:extLst>
          </p:cNvPr>
          <p:cNvGraphicFramePr>
            <a:graphicFrameLocks noGrp="1" noChangeAspect="1"/>
          </p:cNvGraphicFramePr>
          <p:nvPr>
            <p:ph/>
          </p:nvPr>
        </p:nvGraphicFramePr>
        <p:xfrm>
          <a:off x="958850" y="1412875"/>
          <a:ext cx="7226300" cy="3744913"/>
        </p:xfrm>
        <a:graphic>
          <a:graphicData uri="http://schemas.openxmlformats.org/presentationml/2006/ole">
            <mc:AlternateContent xmlns:mc="http://schemas.openxmlformats.org/markup-compatibility/2006">
              <mc:Choice xmlns:v="urn:schemas-microsoft-com:vml" Requires="v">
                <p:oleObj spid="_x0000_s74805" name="CS ChemDraw Drawing" r:id="rId3" imgW="4579277" imgH="2373796" progId="ChemDraw.Document.6.0">
                  <p:embed/>
                </p:oleObj>
              </mc:Choice>
              <mc:Fallback>
                <p:oleObj name="CS ChemDraw Drawing" r:id="rId3" imgW="4579277" imgH="2373796" progId="ChemDraw.Document.6.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1412875"/>
                        <a:ext cx="72263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5" name="Rectangle 9">
            <a:extLst>
              <a:ext uri="{FF2B5EF4-FFF2-40B4-BE49-F238E27FC236}">
                <a16:creationId xmlns:a16="http://schemas.microsoft.com/office/drawing/2014/main" id="{47466203-92DF-42EB-93AF-E2E00C36166B}"/>
              </a:ext>
            </a:extLst>
          </p:cNvPr>
          <p:cNvSpPr>
            <a:spLocks noChangeArrowheads="1"/>
          </p:cNvSpPr>
          <p:nvPr/>
        </p:nvSpPr>
        <p:spPr bwMode="auto">
          <a:xfrm>
            <a:off x="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9" name="日期占位符 8">
            <a:extLst>
              <a:ext uri="{FF2B5EF4-FFF2-40B4-BE49-F238E27FC236}">
                <a16:creationId xmlns:a16="http://schemas.microsoft.com/office/drawing/2014/main" id="{3C6AACC3-D471-4532-89FF-04C0A20DE32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A162852-BC95-408C-9570-AE1CB5F62EB6}"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36E0C82-269C-42E4-ACBC-561C57314EF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DF46694-D324-4C71-839C-07DC1027FF32}" type="slidenum">
              <a:rPr lang="en-US" altLang="zh-CN">
                <a:solidFill>
                  <a:srgbClr val="898989"/>
                </a:solidFill>
                <a:ea typeface="宋体" panose="02010600030101010101" pitchFamily="2" charset="-122"/>
              </a:rPr>
              <a:pPr/>
              <a:t>61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slide(fromBottom)">
                                      <p:cBhvr>
                                        <p:cTn id="7"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BF5AE1B4-2676-4934-94A7-D1559C5A5A69}"/>
              </a:ext>
            </a:extLst>
          </p:cNvPr>
          <p:cNvSpPr>
            <a:spLocks noChangeArrowheads="1"/>
          </p:cNvSpPr>
          <p:nvPr/>
        </p:nvSpPr>
        <p:spPr bwMode="auto">
          <a:xfrm>
            <a:off x="323850" y="549275"/>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、活性差异的原因</a:t>
            </a:r>
          </a:p>
        </p:txBody>
      </p:sp>
      <p:sp>
        <p:nvSpPr>
          <p:cNvPr id="184325" name="Rectangle 5">
            <a:extLst>
              <a:ext uri="{FF2B5EF4-FFF2-40B4-BE49-F238E27FC236}">
                <a16:creationId xmlns:a16="http://schemas.microsoft.com/office/drawing/2014/main" id="{49BC844B-BACD-4A08-8775-2AF1116B6E1C}"/>
              </a:ext>
            </a:extLst>
          </p:cNvPr>
          <p:cNvSpPr>
            <a:spLocks noChangeArrowheads="1"/>
          </p:cNvSpPr>
          <p:nvPr/>
        </p:nvSpPr>
        <p:spPr bwMode="auto">
          <a:xfrm>
            <a:off x="179388" y="1050588"/>
            <a:ext cx="351731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a:t>
            </a:r>
            <a:r>
              <a:rPr kumimoji="1" lang="en-US" altLang="zh-CN" sz="2200" b="1" dirty="0">
                <a:latin typeface="Times New Roman" panose="02020603050405020304" pitchFamily="18" charset="0"/>
                <a:ea typeface="宋体" panose="02010600030101010101" pitchFamily="2" charset="-122"/>
              </a:rPr>
              <a:t>1</a:t>
            </a:r>
            <a:r>
              <a:rPr kumimoji="1" lang="zh-CN" altLang="en-US" sz="2200" b="1" dirty="0">
                <a:latin typeface="Times New Roman" panose="02020603050405020304" pitchFamily="18" charset="0"/>
                <a:ea typeface="宋体" panose="02010600030101010101" pitchFamily="2" charset="-122"/>
              </a:rPr>
              <a:t>） 乙烯型不活泼的原因</a:t>
            </a:r>
          </a:p>
        </p:txBody>
      </p:sp>
      <p:sp>
        <p:nvSpPr>
          <p:cNvPr id="184326" name="Rectangle 6">
            <a:extLst>
              <a:ext uri="{FF2B5EF4-FFF2-40B4-BE49-F238E27FC236}">
                <a16:creationId xmlns:a16="http://schemas.microsoft.com/office/drawing/2014/main" id="{17C60FA7-66BA-402B-9663-567AD137A908}"/>
              </a:ext>
            </a:extLst>
          </p:cNvPr>
          <p:cNvSpPr>
            <a:spLocks noChangeArrowheads="1"/>
          </p:cNvSpPr>
          <p:nvPr/>
        </p:nvSpPr>
        <p:spPr bwMode="auto">
          <a:xfrm>
            <a:off x="468313" y="1557338"/>
            <a:ext cx="820896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200" b="1">
                <a:latin typeface="Times New Roman" panose="02020603050405020304" pitchFamily="18" charset="0"/>
                <a:ea typeface="宋体" panose="02010600030101010101" pitchFamily="2" charset="-122"/>
              </a:rPr>
              <a:t>    </a:t>
            </a:r>
            <a:r>
              <a:rPr kumimoji="1" lang="zh-CN" altLang="en-US" sz="2200" b="1">
                <a:latin typeface="Times New Roman" panose="02020603050405020304" pitchFamily="18" charset="0"/>
                <a:ea typeface="宋体" panose="02010600030101010101" pitchFamily="2" charset="-122"/>
              </a:rPr>
              <a:t>卤原子上的未共用电子对与双键的</a:t>
            </a:r>
            <a:r>
              <a:rPr kumimoji="1" lang="en-US" altLang="zh-CN" sz="2200" b="1">
                <a:latin typeface="Times New Roman" panose="02020603050405020304" pitchFamily="18" charset="0"/>
                <a:ea typeface="宋体" panose="02010600030101010101" pitchFamily="2" charset="-122"/>
              </a:rPr>
              <a:t>π</a:t>
            </a:r>
            <a:r>
              <a:rPr kumimoji="1" lang="zh-CN" altLang="en-US" sz="2200" b="1">
                <a:latin typeface="Times New Roman" panose="02020603050405020304" pitchFamily="18" charset="0"/>
                <a:ea typeface="宋体" panose="02010600030101010101" pitchFamily="2" charset="-122"/>
              </a:rPr>
              <a:t>电子云形成了</a:t>
            </a:r>
            <a:r>
              <a:rPr kumimoji="1" lang="en-US" altLang="zh-CN" sz="2200" b="1">
                <a:latin typeface="Times New Roman" panose="02020603050405020304" pitchFamily="18" charset="0"/>
                <a:ea typeface="宋体" panose="02010600030101010101" pitchFamily="2" charset="-122"/>
              </a:rPr>
              <a:t>P-π</a:t>
            </a:r>
            <a:r>
              <a:rPr kumimoji="1" lang="zh-CN" altLang="en-US" sz="2200" b="1">
                <a:latin typeface="Times New Roman" panose="02020603050405020304" pitchFamily="18" charset="0"/>
                <a:ea typeface="宋体" panose="02010600030101010101" pitchFamily="2" charset="-122"/>
              </a:rPr>
              <a:t>共轭体系（富电子</a:t>
            </a:r>
            <a:r>
              <a:rPr kumimoji="1" lang="en-US" altLang="zh-CN" sz="2200" b="1">
                <a:latin typeface="Times New Roman" panose="02020603050405020304" pitchFamily="18" charset="0"/>
                <a:ea typeface="宋体" panose="02010600030101010101" pitchFamily="2" charset="-122"/>
              </a:rPr>
              <a:t>P-π</a:t>
            </a:r>
            <a:r>
              <a:rPr kumimoji="1" lang="zh-CN" altLang="en-US" sz="2200" b="1">
                <a:latin typeface="Times New Roman" panose="02020603050405020304" pitchFamily="18" charset="0"/>
                <a:ea typeface="宋体" panose="02010600030101010101" pitchFamily="2" charset="-122"/>
              </a:rPr>
              <a:t>共轭）。</a:t>
            </a:r>
          </a:p>
        </p:txBody>
      </p:sp>
      <p:graphicFrame>
        <p:nvGraphicFramePr>
          <p:cNvPr id="184327" name="Object 7">
            <a:extLst>
              <a:ext uri="{FF2B5EF4-FFF2-40B4-BE49-F238E27FC236}">
                <a16:creationId xmlns:a16="http://schemas.microsoft.com/office/drawing/2014/main" id="{A5AE90FC-B83A-4B2C-A062-3145337F3570}"/>
              </a:ext>
            </a:extLst>
          </p:cNvPr>
          <p:cNvGraphicFramePr>
            <a:graphicFrameLocks noGrp="1" noChangeAspect="1"/>
          </p:cNvGraphicFramePr>
          <p:nvPr>
            <p:ph sz="half" idx="1"/>
          </p:nvPr>
        </p:nvGraphicFramePr>
        <p:xfrm>
          <a:off x="1908175" y="2420938"/>
          <a:ext cx="4535488" cy="1857375"/>
        </p:xfrm>
        <a:graphic>
          <a:graphicData uri="http://schemas.openxmlformats.org/presentationml/2006/ole">
            <mc:AlternateContent xmlns:mc="http://schemas.openxmlformats.org/markup-compatibility/2006">
              <mc:Choice xmlns:v="urn:schemas-microsoft-com:vml" Requires="v">
                <p:oleObj spid="_x0000_s75881" name="CS ChemDraw Drawing" r:id="rId3" imgW="3268444" imgH="1337791" progId="ChemDraw.Document.6.0">
                  <p:embed/>
                </p:oleObj>
              </mc:Choice>
              <mc:Fallback>
                <p:oleObj name="CS ChemDraw Drawing" r:id="rId3" imgW="3268444" imgH="1337791" progId="ChemDraw.Document.6.0">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420938"/>
                        <a:ext cx="4535488"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0" name="Object 10">
            <a:extLst>
              <a:ext uri="{FF2B5EF4-FFF2-40B4-BE49-F238E27FC236}">
                <a16:creationId xmlns:a16="http://schemas.microsoft.com/office/drawing/2014/main" id="{D96683F2-51BC-4680-91C8-204F9ECB786E}"/>
              </a:ext>
            </a:extLst>
          </p:cNvPr>
          <p:cNvGraphicFramePr>
            <a:graphicFrameLocks noGrp="1" noChangeAspect="1"/>
          </p:cNvGraphicFramePr>
          <p:nvPr>
            <p:ph sz="half" idx="2"/>
          </p:nvPr>
        </p:nvGraphicFramePr>
        <p:xfrm>
          <a:off x="2268538" y="4868863"/>
          <a:ext cx="4173537" cy="850900"/>
        </p:xfrm>
        <a:graphic>
          <a:graphicData uri="http://schemas.openxmlformats.org/presentationml/2006/ole">
            <mc:AlternateContent xmlns:mc="http://schemas.openxmlformats.org/markup-compatibility/2006">
              <mc:Choice xmlns:v="urn:schemas-microsoft-com:vml" Requires="v">
                <p:oleObj spid="_x0000_s75882" name="CS ChemDraw Drawing" r:id="rId5" imgW="2849496" imgH="581707" progId="ChemDraw.Document.6.0">
                  <p:embed/>
                </p:oleObj>
              </mc:Choice>
              <mc:Fallback>
                <p:oleObj name="CS ChemDraw Drawing" r:id="rId5" imgW="2849496" imgH="581707" progId="ChemDraw.Document.6.0">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868863"/>
                        <a:ext cx="4173537"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29" name="Rectangle 9">
            <a:extLst>
              <a:ext uri="{FF2B5EF4-FFF2-40B4-BE49-F238E27FC236}">
                <a16:creationId xmlns:a16="http://schemas.microsoft.com/office/drawing/2014/main" id="{E7B77725-8DD3-4AC1-BE43-6D793C83E266}"/>
              </a:ext>
            </a:extLst>
          </p:cNvPr>
          <p:cNvSpPr>
            <a:spLocks noChangeArrowheads="1"/>
          </p:cNvSpPr>
          <p:nvPr/>
        </p:nvSpPr>
        <p:spPr bwMode="auto">
          <a:xfrm>
            <a:off x="617538" y="4365625"/>
            <a:ext cx="661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氯乙烯和氯苯分子中电子云的转移可表示如下：</a:t>
            </a:r>
          </a:p>
        </p:txBody>
      </p:sp>
      <p:sp>
        <p:nvSpPr>
          <p:cNvPr id="184333" name="Rectangle 13">
            <a:extLst>
              <a:ext uri="{FF2B5EF4-FFF2-40B4-BE49-F238E27FC236}">
                <a16:creationId xmlns:a16="http://schemas.microsoft.com/office/drawing/2014/main" id="{577563D5-B257-43D1-8247-A07FFCB6F078}"/>
              </a:ext>
            </a:extLst>
          </p:cNvPr>
          <p:cNvSpPr>
            <a:spLocks noChangeArrowheads="1"/>
          </p:cNvSpPr>
          <p:nvPr/>
        </p:nvSpPr>
        <p:spPr bwMode="auto">
          <a:xfrm>
            <a:off x="395288" y="5876925"/>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结果，电子云分布趋向平均化，</a:t>
            </a:r>
            <a:r>
              <a:rPr kumimoji="1" lang="en-US" altLang="zh-CN" sz="2400" b="1">
                <a:latin typeface="Times New Roman" panose="02020603050405020304" pitchFamily="18" charset="0"/>
                <a:ea typeface="宋体" panose="02010600030101010101" pitchFamily="2" charset="-122"/>
              </a:rPr>
              <a:t>C-X</a:t>
            </a:r>
            <a:r>
              <a:rPr kumimoji="1" lang="zh-CN" altLang="en-US" sz="2400" b="1">
                <a:latin typeface="Times New Roman" panose="02020603050405020304" pitchFamily="18" charset="0"/>
                <a:ea typeface="宋体" panose="02010600030101010101" pitchFamily="2" charset="-122"/>
              </a:rPr>
              <a:t>键偶极矩变小，键长缩短。故反应活性低。</a:t>
            </a:r>
          </a:p>
        </p:txBody>
      </p:sp>
      <p:sp>
        <p:nvSpPr>
          <p:cNvPr id="9" name="日期占位符 8">
            <a:extLst>
              <a:ext uri="{FF2B5EF4-FFF2-40B4-BE49-F238E27FC236}">
                <a16:creationId xmlns:a16="http://schemas.microsoft.com/office/drawing/2014/main" id="{96BA9FFB-7BCF-45A2-9D06-88FB9760979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2072D6A-25D7-4223-ABEC-F76F1ED91B74}"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2F237E5-B1F0-4A98-A8BD-467EE3D4FA1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02C3AAD-598E-4F10-A953-DDB47A27BBAE}" type="slidenum">
              <a:rPr lang="en-US" altLang="zh-CN">
                <a:solidFill>
                  <a:srgbClr val="898989"/>
                </a:solidFill>
                <a:ea typeface="宋体" panose="02010600030101010101" pitchFamily="2" charset="-122"/>
              </a:rPr>
              <a:pPr/>
              <a:t>62</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slide(fromBottom)">
                                      <p:cBhvr>
                                        <p:cTn id="7" dur="500"/>
                                        <p:tgtEl>
                                          <p:spTgt spid="184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4325"/>
                                        </p:tgtEl>
                                        <p:attrNameLst>
                                          <p:attrName>style.visibility</p:attrName>
                                        </p:attrNameLst>
                                      </p:cBhvr>
                                      <p:to>
                                        <p:strVal val="visible"/>
                                      </p:to>
                                    </p:set>
                                    <p:animEffect transition="in" filter="slide(fromBottom)">
                                      <p:cBhvr>
                                        <p:cTn id="12" dur="500"/>
                                        <p:tgtEl>
                                          <p:spTgt spid="184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4326"/>
                                        </p:tgtEl>
                                        <p:attrNameLst>
                                          <p:attrName>style.visibility</p:attrName>
                                        </p:attrNameLst>
                                      </p:cBhvr>
                                      <p:to>
                                        <p:strVal val="visible"/>
                                      </p:to>
                                    </p:set>
                                    <p:animEffect transition="in" filter="slide(fromBottom)">
                                      <p:cBhvr>
                                        <p:cTn id="17" dur="500"/>
                                        <p:tgtEl>
                                          <p:spTgt spid="184326"/>
                                        </p:tgtEl>
                                      </p:cBhvr>
                                    </p:animEffect>
                                  </p:childTnLst>
                                </p:cTn>
                              </p:par>
                              <p:par>
                                <p:cTn id="18" presetID="12" presetClass="entr" presetSubtype="4" fill="hold" nodeType="withEffect">
                                  <p:stCondLst>
                                    <p:cond delay="0"/>
                                  </p:stCondLst>
                                  <p:childTnLst>
                                    <p:set>
                                      <p:cBhvr>
                                        <p:cTn id="19" dur="1" fill="hold">
                                          <p:stCondLst>
                                            <p:cond delay="0"/>
                                          </p:stCondLst>
                                        </p:cTn>
                                        <p:tgtEl>
                                          <p:spTgt spid="184327"/>
                                        </p:tgtEl>
                                        <p:attrNameLst>
                                          <p:attrName>style.visibility</p:attrName>
                                        </p:attrNameLst>
                                      </p:cBhvr>
                                      <p:to>
                                        <p:strVal val="visible"/>
                                      </p:to>
                                    </p:set>
                                    <p:animEffect transition="in" filter="slide(fromBottom)">
                                      <p:cBhvr>
                                        <p:cTn id="20" dur="500"/>
                                        <p:tgtEl>
                                          <p:spTgt spid="1843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84329"/>
                                        </p:tgtEl>
                                        <p:attrNameLst>
                                          <p:attrName>style.visibility</p:attrName>
                                        </p:attrNameLst>
                                      </p:cBhvr>
                                      <p:to>
                                        <p:strVal val="visible"/>
                                      </p:to>
                                    </p:set>
                                    <p:animEffect transition="in" filter="slide(fromBottom)">
                                      <p:cBhvr>
                                        <p:cTn id="25" dur="500"/>
                                        <p:tgtEl>
                                          <p:spTgt spid="184329"/>
                                        </p:tgtEl>
                                      </p:cBhvr>
                                    </p:animEffect>
                                  </p:childTnLst>
                                </p:cTn>
                              </p:par>
                              <p:par>
                                <p:cTn id="26" presetID="12" presetClass="entr" presetSubtype="4" fill="hold" nodeType="withEffect">
                                  <p:stCondLst>
                                    <p:cond delay="0"/>
                                  </p:stCondLst>
                                  <p:childTnLst>
                                    <p:set>
                                      <p:cBhvr>
                                        <p:cTn id="27" dur="1" fill="hold">
                                          <p:stCondLst>
                                            <p:cond delay="0"/>
                                          </p:stCondLst>
                                        </p:cTn>
                                        <p:tgtEl>
                                          <p:spTgt spid="184330"/>
                                        </p:tgtEl>
                                        <p:attrNameLst>
                                          <p:attrName>style.visibility</p:attrName>
                                        </p:attrNameLst>
                                      </p:cBhvr>
                                      <p:to>
                                        <p:strVal val="visible"/>
                                      </p:to>
                                    </p:set>
                                    <p:animEffect transition="in" filter="slide(fromBottom)">
                                      <p:cBhvr>
                                        <p:cTn id="28" dur="500"/>
                                        <p:tgtEl>
                                          <p:spTgt spid="1843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84333"/>
                                        </p:tgtEl>
                                        <p:attrNameLst>
                                          <p:attrName>style.visibility</p:attrName>
                                        </p:attrNameLst>
                                      </p:cBhvr>
                                      <p:to>
                                        <p:strVal val="visible"/>
                                      </p:to>
                                    </p:set>
                                    <p:animEffect transition="in" filter="slide(fromBottom)">
                                      <p:cBhvr>
                                        <p:cTn id="33" dur="500"/>
                                        <p:tgtEl>
                                          <p:spTgt spid="184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5" grpId="0"/>
      <p:bldP spid="184326" grpId="0"/>
      <p:bldP spid="184329" grpId="0"/>
      <p:bldP spid="18433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a:extLst>
              <a:ext uri="{FF2B5EF4-FFF2-40B4-BE49-F238E27FC236}">
                <a16:creationId xmlns:a16="http://schemas.microsoft.com/office/drawing/2014/main" id="{78B98362-C74D-4561-89B1-49F852EA8670}"/>
              </a:ext>
            </a:extLst>
          </p:cNvPr>
          <p:cNvSpPr txBox="1">
            <a:spLocks noChangeArrowheads="1"/>
          </p:cNvSpPr>
          <p:nvPr/>
        </p:nvSpPr>
        <p:spPr bwMode="auto">
          <a:xfrm>
            <a:off x="468313" y="549275"/>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solidFill>
                  <a:srgbClr val="000066"/>
                </a:solidFill>
                <a:latin typeface="宋体" panose="02010600030101010101" pitchFamily="2" charset="-122"/>
                <a:ea typeface="宋体" panose="02010600030101010101" pitchFamily="2" charset="-122"/>
              </a:rPr>
              <a:t> </a:t>
            </a:r>
            <a:r>
              <a:rPr kumimoji="1" lang="zh-CN" altLang="en-US" sz="2400" b="1">
                <a:solidFill>
                  <a:srgbClr val="000066"/>
                </a:solidFill>
                <a:latin typeface="Times New Roman" panose="02020603050405020304" pitchFamily="18" charset="0"/>
                <a:ea typeface="宋体" panose="02010600030101010101" pitchFamily="2" charset="-122"/>
              </a:rPr>
              <a:t>不易与亲核试剂</a:t>
            </a:r>
            <a:r>
              <a:rPr kumimoji="1" lang="en-US" altLang="zh-CN" sz="2400" b="1">
                <a:solidFill>
                  <a:srgbClr val="000066"/>
                </a:solidFill>
                <a:latin typeface="Times New Roman" panose="02020603050405020304" pitchFamily="18" charset="0"/>
                <a:ea typeface="宋体" panose="02010600030101010101" pitchFamily="2" charset="-122"/>
              </a:rPr>
              <a:t>NaOH</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RONa</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NaCN</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NH</a:t>
            </a:r>
            <a:r>
              <a:rPr kumimoji="1" lang="en-US" altLang="zh-CN" sz="2400" b="1" baseline="-25000">
                <a:solidFill>
                  <a:srgbClr val="000066"/>
                </a:solidFill>
                <a:latin typeface="Times New Roman" panose="02020603050405020304" pitchFamily="18" charset="0"/>
                <a:ea typeface="宋体" panose="02010600030101010101" pitchFamily="2" charset="-122"/>
              </a:rPr>
              <a:t>3</a:t>
            </a:r>
            <a:r>
              <a:rPr kumimoji="1" lang="zh-CN" altLang="en-US" sz="2400" b="1">
                <a:solidFill>
                  <a:srgbClr val="000066"/>
                </a:solidFill>
                <a:latin typeface="Times New Roman" panose="02020603050405020304" pitchFamily="18" charset="0"/>
                <a:ea typeface="宋体" panose="02010600030101010101" pitchFamily="2" charset="-122"/>
              </a:rPr>
              <a:t>等发生反应。</a:t>
            </a:r>
          </a:p>
        </p:txBody>
      </p:sp>
      <p:sp>
        <p:nvSpPr>
          <p:cNvPr id="137236" name="Text Box 20">
            <a:extLst>
              <a:ext uri="{FF2B5EF4-FFF2-40B4-BE49-F238E27FC236}">
                <a16:creationId xmlns:a16="http://schemas.microsoft.com/office/drawing/2014/main" id="{CF9D41D4-EE62-4D33-BD30-FBE42BCC230B}"/>
              </a:ext>
            </a:extLst>
          </p:cNvPr>
          <p:cNvSpPr txBox="1">
            <a:spLocks noChangeArrowheads="1"/>
          </p:cNvSpPr>
          <p:nvPr/>
        </p:nvSpPr>
        <p:spPr bwMode="auto">
          <a:xfrm>
            <a:off x="539750" y="3284538"/>
            <a:ext cx="81359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solidFill>
                  <a:srgbClr val="000066"/>
                </a:solidFill>
                <a:latin typeface="Times New Roman" panose="02020603050405020304" pitchFamily="18" charset="0"/>
                <a:ea typeface="宋体" panose="02010600030101010101" pitchFamily="2" charset="-122"/>
              </a:rPr>
              <a:t>进行亲电加成反应也比乙烯困难，但与不对称试剂加成是仍遵循马氏规则。</a:t>
            </a:r>
          </a:p>
        </p:txBody>
      </p:sp>
      <p:graphicFrame>
        <p:nvGraphicFramePr>
          <p:cNvPr id="137238" name="Object 22">
            <a:extLst>
              <a:ext uri="{FF2B5EF4-FFF2-40B4-BE49-F238E27FC236}">
                <a16:creationId xmlns:a16="http://schemas.microsoft.com/office/drawing/2014/main" id="{9BF03E67-BEDA-4399-AFFE-46E2B3050F27}"/>
              </a:ext>
            </a:extLst>
          </p:cNvPr>
          <p:cNvGraphicFramePr>
            <a:graphicFrameLocks noChangeAspect="1"/>
          </p:cNvGraphicFramePr>
          <p:nvPr/>
        </p:nvGraphicFramePr>
        <p:xfrm>
          <a:off x="1908175" y="1341438"/>
          <a:ext cx="4319588" cy="1516062"/>
        </p:xfrm>
        <a:graphic>
          <a:graphicData uri="http://schemas.openxmlformats.org/presentationml/2006/ole">
            <mc:AlternateContent xmlns:mc="http://schemas.openxmlformats.org/markup-compatibility/2006">
              <mc:Choice xmlns:v="urn:schemas-microsoft-com:vml" Requires="v">
                <p:oleObj spid="_x0000_s76902" name="CS ChemDraw Drawing" r:id="rId3" imgW="3090283" imgH="1084593" progId="ChemDraw.Document.6.0">
                  <p:embed/>
                </p:oleObj>
              </mc:Choice>
              <mc:Fallback>
                <p:oleObj name="CS ChemDraw Drawing" r:id="rId3" imgW="3090283" imgH="1084593" progId="ChemDraw.Document.6.0">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341438"/>
                        <a:ext cx="4319588"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9" name="Object 23">
            <a:extLst>
              <a:ext uri="{FF2B5EF4-FFF2-40B4-BE49-F238E27FC236}">
                <a16:creationId xmlns:a16="http://schemas.microsoft.com/office/drawing/2014/main" id="{CC8D8643-1C83-419C-B3CC-11532E05BF53}"/>
              </a:ext>
            </a:extLst>
          </p:cNvPr>
          <p:cNvGraphicFramePr>
            <a:graphicFrameLocks noChangeAspect="1"/>
          </p:cNvGraphicFramePr>
          <p:nvPr/>
        </p:nvGraphicFramePr>
        <p:xfrm>
          <a:off x="2195513" y="4581525"/>
          <a:ext cx="4968875" cy="762000"/>
        </p:xfrm>
        <a:graphic>
          <a:graphicData uri="http://schemas.openxmlformats.org/presentationml/2006/ole">
            <mc:AlternateContent xmlns:mc="http://schemas.openxmlformats.org/markup-compatibility/2006">
              <mc:Choice xmlns:v="urn:schemas-microsoft-com:vml" Requires="v">
                <p:oleObj spid="_x0000_s76903" name="CS ChemDraw Drawing" r:id="rId5" imgW="3352666" imgH="514763" progId="ChemDraw.Document.6.0">
                  <p:embed/>
                </p:oleObj>
              </mc:Choice>
              <mc:Fallback>
                <p:oleObj name="CS ChemDraw Drawing" r:id="rId5" imgW="3352666" imgH="514763" progId="ChemDraw.Document.6.0">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581525"/>
                        <a:ext cx="49688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04305D5-CAE0-440F-BECD-FF689134514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E71BD71-BDE1-4371-8962-4A624B2465F7}"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AC30C31-5A1D-4FC7-942F-5991A002306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E4F5E02-72E4-49AA-9B08-BA10841E517F}" type="slidenum">
              <a:rPr lang="en-US" altLang="zh-CN">
                <a:solidFill>
                  <a:srgbClr val="898989"/>
                </a:solidFill>
                <a:ea typeface="宋体" panose="02010600030101010101" pitchFamily="2" charset="-122"/>
              </a:rPr>
              <a:pPr/>
              <a:t>63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lide(fromBottom)">
                                      <p:cBhvr>
                                        <p:cTn id="7" dur="500"/>
                                        <p:tgtEl>
                                          <p:spTgt spid="137219"/>
                                        </p:tgtEl>
                                      </p:cBhvr>
                                    </p:animEffect>
                                  </p:childTnLst>
                                </p:cTn>
                              </p:par>
                              <p:par>
                                <p:cTn id="8" presetID="12" presetClass="entr" presetSubtype="4" fill="hold" nodeType="withEffect">
                                  <p:stCondLst>
                                    <p:cond delay="0"/>
                                  </p:stCondLst>
                                  <p:childTnLst>
                                    <p:set>
                                      <p:cBhvr>
                                        <p:cTn id="9" dur="1" fill="hold">
                                          <p:stCondLst>
                                            <p:cond delay="0"/>
                                          </p:stCondLst>
                                        </p:cTn>
                                        <p:tgtEl>
                                          <p:spTgt spid="137238"/>
                                        </p:tgtEl>
                                        <p:attrNameLst>
                                          <p:attrName>style.visibility</p:attrName>
                                        </p:attrNameLst>
                                      </p:cBhvr>
                                      <p:to>
                                        <p:strVal val="visible"/>
                                      </p:to>
                                    </p:set>
                                    <p:animEffect transition="in" filter="slide(fromBottom)">
                                      <p:cBhvr>
                                        <p:cTn id="10" dur="500"/>
                                        <p:tgtEl>
                                          <p:spTgt spid="1372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7236"/>
                                        </p:tgtEl>
                                        <p:attrNameLst>
                                          <p:attrName>style.visibility</p:attrName>
                                        </p:attrNameLst>
                                      </p:cBhvr>
                                      <p:to>
                                        <p:strVal val="visible"/>
                                      </p:to>
                                    </p:set>
                                    <p:animEffect transition="in" filter="slide(fromBottom)">
                                      <p:cBhvr>
                                        <p:cTn id="15" dur="500"/>
                                        <p:tgtEl>
                                          <p:spTgt spid="137236"/>
                                        </p:tgtEl>
                                      </p:cBhvr>
                                    </p:animEffect>
                                  </p:childTnLst>
                                </p:cTn>
                              </p:par>
                              <p:par>
                                <p:cTn id="16" presetID="12" presetClass="entr" presetSubtype="4" fill="hold" nodeType="withEffect">
                                  <p:stCondLst>
                                    <p:cond delay="0"/>
                                  </p:stCondLst>
                                  <p:childTnLst>
                                    <p:set>
                                      <p:cBhvr>
                                        <p:cTn id="17" dur="1" fill="hold">
                                          <p:stCondLst>
                                            <p:cond delay="0"/>
                                          </p:stCondLst>
                                        </p:cTn>
                                        <p:tgtEl>
                                          <p:spTgt spid="137239"/>
                                        </p:tgtEl>
                                        <p:attrNameLst>
                                          <p:attrName>style.visibility</p:attrName>
                                        </p:attrNameLst>
                                      </p:cBhvr>
                                      <p:to>
                                        <p:strVal val="visible"/>
                                      </p:to>
                                    </p:set>
                                    <p:animEffect transition="in" filter="slide(fromBottom)">
                                      <p:cBhvr>
                                        <p:cTn id="18" dur="500"/>
                                        <p:tgtEl>
                                          <p:spTgt spid="13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3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a:extLst>
              <a:ext uri="{FF2B5EF4-FFF2-40B4-BE49-F238E27FC236}">
                <a16:creationId xmlns:a16="http://schemas.microsoft.com/office/drawing/2014/main" id="{48B2A5DB-42CE-40B9-8B8E-0A307C1C9BF2}"/>
              </a:ext>
            </a:extLst>
          </p:cNvPr>
          <p:cNvSpPr txBox="1">
            <a:spLocks noChangeArrowheads="1"/>
          </p:cNvSpPr>
          <p:nvPr/>
        </p:nvSpPr>
        <p:spPr bwMode="auto">
          <a:xfrm>
            <a:off x="533400" y="1308100"/>
            <a:ext cx="82153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烯丙型卤代烃</a:t>
            </a:r>
            <a:r>
              <a:rPr kumimoji="1" lang="zh-CN" altLang="en-US" sz="2400" b="1">
                <a:latin typeface="Times New Roman" panose="02020603050405020304" pitchFamily="18" charset="0"/>
                <a:ea typeface="宋体" panose="02010600030101010101" pitchFamily="2" charset="-122"/>
              </a:rPr>
              <a:t>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历程进行反应，其反应中间体为碳正离子。</a:t>
            </a:r>
          </a:p>
        </p:txBody>
      </p:sp>
      <p:sp>
        <p:nvSpPr>
          <p:cNvPr id="138245" name="Text Box 5">
            <a:extLst>
              <a:ext uri="{FF2B5EF4-FFF2-40B4-BE49-F238E27FC236}">
                <a16:creationId xmlns:a16="http://schemas.microsoft.com/office/drawing/2014/main" id="{CE372D43-85E7-4A89-BAE7-52CB0253EDD8}"/>
              </a:ext>
            </a:extLst>
          </p:cNvPr>
          <p:cNvSpPr txBox="1">
            <a:spLocks noChangeArrowheads="1"/>
          </p:cNvSpPr>
          <p:nvPr/>
        </p:nvSpPr>
        <p:spPr bwMode="auto">
          <a:xfrm>
            <a:off x="323850" y="4868863"/>
            <a:ext cx="82819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由于形成</a:t>
            </a:r>
            <a:r>
              <a:rPr kumimoji="1" lang="en-US" altLang="zh-CN" sz="2400" b="1">
                <a:latin typeface="Arial" panose="020B0604020202020204" pitchFamily="34" charset="0"/>
                <a:ea typeface="宋体" panose="02010600030101010101" pitchFamily="2" charset="-122"/>
              </a:rPr>
              <a:t>P-π</a:t>
            </a:r>
            <a:r>
              <a:rPr kumimoji="1" lang="zh-CN" altLang="en-US" sz="2400" b="1">
                <a:latin typeface="Arial" panose="020B0604020202020204" pitchFamily="34" charset="0"/>
                <a:ea typeface="宋体" panose="02010600030101010101" pitchFamily="2" charset="-122"/>
              </a:rPr>
              <a:t>共轭体系，正电荷得到分散（不在集中在一个碳原子上），使体系趋于稳定，因此有利于</a:t>
            </a:r>
            <a:r>
              <a:rPr kumimoji="1" lang="en-US" altLang="zh-CN" sz="2400" b="1">
                <a:latin typeface="Arial" panose="020B0604020202020204" pitchFamily="34" charset="0"/>
                <a:ea typeface="宋体" panose="02010600030101010101" pitchFamily="2" charset="-122"/>
              </a:rPr>
              <a:t>S</a:t>
            </a:r>
            <a:r>
              <a:rPr kumimoji="1" lang="en-US" altLang="zh-CN" sz="2400" b="1" baseline="-25000">
                <a:latin typeface="Arial" panose="020B0604020202020204" pitchFamily="34" charset="0"/>
                <a:ea typeface="宋体" panose="02010600030101010101" pitchFamily="2" charset="-122"/>
              </a:rPr>
              <a:t>N</a:t>
            </a:r>
            <a:r>
              <a:rPr kumimoji="1" lang="en-US" altLang="zh-CN" sz="2400" b="1">
                <a:latin typeface="Arial" panose="020B0604020202020204" pitchFamily="34" charset="0"/>
                <a:ea typeface="宋体" panose="02010600030101010101" pitchFamily="2" charset="-122"/>
              </a:rPr>
              <a:t>1</a:t>
            </a:r>
            <a:r>
              <a:rPr kumimoji="1" lang="zh-CN" altLang="en-US" sz="2400" b="1">
                <a:latin typeface="Arial" panose="020B0604020202020204" pitchFamily="34" charset="0"/>
                <a:ea typeface="宋体" panose="02010600030101010101" pitchFamily="2" charset="-122"/>
              </a:rPr>
              <a:t>的进行。</a:t>
            </a:r>
          </a:p>
        </p:txBody>
      </p:sp>
      <p:graphicFrame>
        <p:nvGraphicFramePr>
          <p:cNvPr id="138246" name="Object 6">
            <a:extLst>
              <a:ext uri="{FF2B5EF4-FFF2-40B4-BE49-F238E27FC236}">
                <a16:creationId xmlns:a16="http://schemas.microsoft.com/office/drawing/2014/main" id="{05508CD0-F50E-4428-BE8A-DD8BC0677F8E}"/>
              </a:ext>
            </a:extLst>
          </p:cNvPr>
          <p:cNvGraphicFramePr>
            <a:graphicFrameLocks noChangeAspect="1"/>
          </p:cNvGraphicFramePr>
          <p:nvPr/>
        </p:nvGraphicFramePr>
        <p:xfrm>
          <a:off x="5651500" y="2276475"/>
          <a:ext cx="3048000" cy="2184400"/>
        </p:xfrm>
        <a:graphic>
          <a:graphicData uri="http://schemas.openxmlformats.org/presentationml/2006/ole">
            <mc:AlternateContent xmlns:mc="http://schemas.openxmlformats.org/markup-compatibility/2006">
              <mc:Choice xmlns:v="urn:schemas-microsoft-com:vml" Requires="v">
                <p:oleObj spid="_x0000_s77927" name="CS ChemDraw Drawing" r:id="rId3" imgW="1854200" imgH="1328420" progId="ChemDraw.Document.5.0">
                  <p:embed/>
                </p:oleObj>
              </mc:Choice>
              <mc:Fallback>
                <p:oleObj name="CS ChemDraw Drawing" r:id="rId3" imgW="1854200" imgH="1328420" progId="ChemDraw.Document.5.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276475"/>
                        <a:ext cx="30480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7" name="Rectangle 7">
            <a:extLst>
              <a:ext uri="{FF2B5EF4-FFF2-40B4-BE49-F238E27FC236}">
                <a16:creationId xmlns:a16="http://schemas.microsoft.com/office/drawing/2014/main" id="{62D67515-20C5-44E6-A520-1F0DDCDB4979}"/>
              </a:ext>
            </a:extLst>
          </p:cNvPr>
          <p:cNvSpPr>
            <a:spLocks noChangeArrowheads="1"/>
          </p:cNvSpPr>
          <p:nvPr/>
        </p:nvSpPr>
        <p:spPr bwMode="auto">
          <a:xfrm>
            <a:off x="468313" y="593081"/>
            <a:ext cx="3438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9144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3716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8288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2860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7432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32004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6576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41148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a:t>
            </a:r>
            <a:r>
              <a:rPr kumimoji="1" lang="en-US" altLang="zh-CN" sz="2200" b="1" dirty="0">
                <a:latin typeface="Times New Roman" panose="02020603050405020304" pitchFamily="18" charset="0"/>
                <a:ea typeface="宋体" panose="02010600030101010101" pitchFamily="2" charset="-122"/>
              </a:rPr>
              <a:t>2</a:t>
            </a:r>
            <a:r>
              <a:rPr kumimoji="1" lang="zh-CN" altLang="en-US" sz="2200" b="1" dirty="0">
                <a:latin typeface="Times New Roman" panose="02020603050405020304" pitchFamily="18"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烯丙型活泼的原因</a:t>
            </a:r>
          </a:p>
        </p:txBody>
      </p:sp>
      <p:graphicFrame>
        <p:nvGraphicFramePr>
          <p:cNvPr id="77830" name="Object 8">
            <a:extLst>
              <a:ext uri="{FF2B5EF4-FFF2-40B4-BE49-F238E27FC236}">
                <a16:creationId xmlns:a16="http://schemas.microsoft.com/office/drawing/2014/main" id="{37E96948-2394-4333-9C61-D14128DB9E86}"/>
              </a:ext>
            </a:extLst>
          </p:cNvPr>
          <p:cNvGraphicFramePr>
            <a:graphicFrameLocks noChangeAspect="1"/>
          </p:cNvGraphicFramePr>
          <p:nvPr/>
        </p:nvGraphicFramePr>
        <p:xfrm>
          <a:off x="539750" y="2924175"/>
          <a:ext cx="5040313" cy="646113"/>
        </p:xfrm>
        <a:graphic>
          <a:graphicData uri="http://schemas.openxmlformats.org/presentationml/2006/ole">
            <mc:AlternateContent xmlns:mc="http://schemas.openxmlformats.org/markup-compatibility/2006">
              <mc:Choice xmlns:v="urn:schemas-microsoft-com:vml" Requires="v">
                <p:oleObj spid="_x0000_s77928" name="CS ChemDraw Drawing" r:id="rId5" imgW="4358195" imgH="559032" progId="ChemDraw.Document.6.0">
                  <p:embed/>
                </p:oleObj>
              </mc:Choice>
              <mc:Fallback>
                <p:oleObj name="CS ChemDraw Drawing" r:id="rId5" imgW="4358195" imgH="559032"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924175"/>
                        <a:ext cx="50403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903AB27-D4D5-4418-9758-6BBFDE439AD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CAC6A79-4ACF-4428-A6F2-9A255FEC80B9}"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BA9564F-EEA8-4D87-8040-492CD892290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F4CC606-09F6-4547-8781-AD5BC3500FD8}" type="slidenum">
              <a:rPr lang="en-US" altLang="zh-CN">
                <a:solidFill>
                  <a:srgbClr val="898989"/>
                </a:solidFill>
                <a:ea typeface="宋体" panose="02010600030101010101" pitchFamily="2" charset="-122"/>
              </a:rPr>
              <a:pPr/>
              <a:t>64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slide(fromBottom)">
                                      <p:cBhvr>
                                        <p:cTn id="7" dur="500"/>
                                        <p:tgtEl>
                                          <p:spTgt spid="138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slide(fromBottom)">
                                      <p:cBhvr>
                                        <p:cTn id="12" dur="500"/>
                                        <p:tgtEl>
                                          <p:spTgt spid="138243"/>
                                        </p:tgtEl>
                                      </p:cBhvr>
                                    </p:animEffect>
                                  </p:childTnLst>
                                </p:cTn>
                              </p:par>
                              <p:par>
                                <p:cTn id="13" presetID="12" presetClass="entr" presetSubtype="4" fill="hold" nodeType="withEffect">
                                  <p:stCondLst>
                                    <p:cond delay="0"/>
                                  </p:stCondLst>
                                  <p:childTnLst>
                                    <p:set>
                                      <p:cBhvr>
                                        <p:cTn id="14" dur="1" fill="hold">
                                          <p:stCondLst>
                                            <p:cond delay="0"/>
                                          </p:stCondLst>
                                        </p:cTn>
                                        <p:tgtEl>
                                          <p:spTgt spid="138246"/>
                                        </p:tgtEl>
                                        <p:attrNameLst>
                                          <p:attrName>style.visibility</p:attrName>
                                        </p:attrNameLst>
                                      </p:cBhvr>
                                      <p:to>
                                        <p:strVal val="visible"/>
                                      </p:to>
                                    </p:set>
                                    <p:animEffect transition="in" filter="slide(fromBottom)">
                                      <p:cBhvr>
                                        <p:cTn id="15" dur="500"/>
                                        <p:tgtEl>
                                          <p:spTgt spid="1382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Effect transition="in" filter="slide(fromBottom)">
                                      <p:cBhvr>
                                        <p:cTn id="20"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45" grpId="0"/>
      <p:bldP spid="1382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ED16B807-5B37-49BE-AE4D-04324E379EC2}"/>
              </a:ext>
            </a:extLst>
          </p:cNvPr>
          <p:cNvSpPr txBox="1">
            <a:spLocks noChangeArrowheads="1"/>
          </p:cNvSpPr>
          <p:nvPr/>
        </p:nvSpPr>
        <p:spPr bwMode="auto">
          <a:xfrm>
            <a:off x="250825" y="549275"/>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烯丙型卤代烃按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历程进行反应，也因双键的</a:t>
            </a:r>
            <a:r>
              <a:rPr kumimoji="1" lang="en-US" altLang="zh-CN" sz="2400" b="1">
                <a:latin typeface="Times New Roman" panose="02020603050405020304" pitchFamily="18" charset="0"/>
                <a:ea typeface="宋体" panose="02010600030101010101" pitchFamily="2" charset="-122"/>
              </a:rPr>
              <a:t>π</a:t>
            </a:r>
            <a:r>
              <a:rPr kumimoji="1" lang="zh-CN" altLang="en-US" sz="2400" b="1">
                <a:latin typeface="Times New Roman" panose="02020603050405020304" pitchFamily="18" charset="0"/>
                <a:ea typeface="宋体" panose="02010600030101010101" pitchFamily="2" charset="-122"/>
              </a:rPr>
              <a:t>轨道与正在形成和断裂的键轨道从侧面相互交盖，使过渡状态的负电荷更加分散，过渡状态能量降低而容易生成，从而</a:t>
            </a:r>
            <a:r>
              <a:rPr kumimoji="1" lang="zh-CN" altLang="en-US" sz="2400" b="1">
                <a:solidFill>
                  <a:srgbClr val="FF0000"/>
                </a:solidFill>
                <a:latin typeface="Times New Roman" panose="02020603050405020304" pitchFamily="18" charset="0"/>
                <a:ea typeface="宋体" panose="02010600030101010101" pitchFamily="2" charset="-122"/>
              </a:rPr>
              <a:t>有利于</a:t>
            </a:r>
            <a:r>
              <a:rPr kumimoji="1" lang="en-US" altLang="zh-CN" sz="2400" b="1">
                <a:solidFill>
                  <a:srgbClr val="FF0000"/>
                </a:solidFill>
                <a:latin typeface="Times New Roman" panose="02020603050405020304" pitchFamily="18" charset="0"/>
                <a:ea typeface="宋体" panose="02010600030101010101" pitchFamily="2" charset="-122"/>
              </a:rPr>
              <a:t>S</a:t>
            </a:r>
            <a:r>
              <a:rPr kumimoji="1" lang="en-US" altLang="zh-CN" sz="2400" b="1" baseline="-25000">
                <a:solidFill>
                  <a:srgbClr val="FF0000"/>
                </a:solidFill>
                <a:latin typeface="Times New Roman" panose="02020603050405020304" pitchFamily="18" charset="0"/>
                <a:ea typeface="宋体" panose="02010600030101010101" pitchFamily="2" charset="-122"/>
              </a:rPr>
              <a:t>N</a:t>
            </a:r>
            <a:r>
              <a:rPr kumimoji="1" lang="en-US" altLang="zh-CN" sz="2400" b="1">
                <a:solidFill>
                  <a:srgbClr val="FF0000"/>
                </a:solidFill>
                <a:latin typeface="Times New Roman" panose="02020603050405020304" pitchFamily="18" charset="0"/>
                <a:ea typeface="宋体" panose="02010600030101010101" pitchFamily="2" charset="-122"/>
              </a:rPr>
              <a:t>2</a:t>
            </a:r>
            <a:r>
              <a:rPr kumimoji="1" lang="zh-CN" altLang="en-US" sz="2400" b="1">
                <a:solidFill>
                  <a:srgbClr val="FF0000"/>
                </a:solidFill>
                <a:latin typeface="Times New Roman" panose="02020603050405020304" pitchFamily="18" charset="0"/>
                <a:ea typeface="宋体" panose="02010600030101010101" pitchFamily="2" charset="-122"/>
              </a:rPr>
              <a:t>反应的进行。</a:t>
            </a:r>
          </a:p>
        </p:txBody>
      </p:sp>
      <p:graphicFrame>
        <p:nvGraphicFramePr>
          <p:cNvPr id="139271" name="Object 7">
            <a:extLst>
              <a:ext uri="{FF2B5EF4-FFF2-40B4-BE49-F238E27FC236}">
                <a16:creationId xmlns:a16="http://schemas.microsoft.com/office/drawing/2014/main" id="{D905B7FE-1082-4FC5-9BA2-54A34D17A983}"/>
              </a:ext>
            </a:extLst>
          </p:cNvPr>
          <p:cNvGraphicFramePr>
            <a:graphicFrameLocks noChangeAspect="1"/>
          </p:cNvGraphicFramePr>
          <p:nvPr/>
        </p:nvGraphicFramePr>
        <p:xfrm>
          <a:off x="3419475" y="2133600"/>
          <a:ext cx="1885950" cy="2232025"/>
        </p:xfrm>
        <a:graphic>
          <a:graphicData uri="http://schemas.openxmlformats.org/presentationml/2006/ole">
            <mc:AlternateContent xmlns:mc="http://schemas.openxmlformats.org/markup-compatibility/2006">
              <mc:Choice xmlns:v="urn:schemas-microsoft-com:vml" Requires="v">
                <p:oleObj spid="_x0000_s78949" name="CS ChemDraw Drawing" r:id="rId3" imgW="1349974" imgH="1596657" progId="ChemDraw.Document.6.0">
                  <p:embed/>
                </p:oleObj>
              </mc:Choice>
              <mc:Fallback>
                <p:oleObj name="CS ChemDraw Drawing" r:id="rId3" imgW="1349974" imgH="1596657"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133600"/>
                        <a:ext cx="188595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2" name="Object 8">
            <a:extLst>
              <a:ext uri="{FF2B5EF4-FFF2-40B4-BE49-F238E27FC236}">
                <a16:creationId xmlns:a16="http://schemas.microsoft.com/office/drawing/2014/main" id="{623769FF-A480-4860-BA66-DE8C13FD5EF1}"/>
              </a:ext>
            </a:extLst>
          </p:cNvPr>
          <p:cNvGraphicFramePr>
            <a:graphicFrameLocks noChangeAspect="1"/>
          </p:cNvGraphicFramePr>
          <p:nvPr/>
        </p:nvGraphicFramePr>
        <p:xfrm>
          <a:off x="611188" y="4797425"/>
          <a:ext cx="7921625" cy="1473200"/>
        </p:xfrm>
        <a:graphic>
          <a:graphicData uri="http://schemas.openxmlformats.org/presentationml/2006/ole">
            <mc:AlternateContent xmlns:mc="http://schemas.openxmlformats.org/markup-compatibility/2006">
              <mc:Choice xmlns:v="urn:schemas-microsoft-com:vml" Requires="v">
                <p:oleObj spid="_x0000_s78950" name="CS ChemDraw Drawing" r:id="rId5" imgW="5726796" imgH="1064888" progId="ChemDraw.Document.6.0">
                  <p:embed/>
                </p:oleObj>
              </mc:Choice>
              <mc:Fallback>
                <p:oleObj name="CS ChemDraw Drawing" r:id="rId5" imgW="5726796" imgH="1064888"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97425"/>
                        <a:ext cx="79216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43F07522-AE25-4894-86E1-5005EB546105}"/>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8D886FC-F4D2-4C91-AF1D-9E25CE5882C7}"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20EC2EE-C4AB-49F6-90EB-33920518D62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972A32D-B7C9-4841-AE9F-F16FD677E37E}" type="slidenum">
              <a:rPr lang="en-US" altLang="zh-CN">
                <a:solidFill>
                  <a:srgbClr val="898989"/>
                </a:solidFill>
                <a:ea typeface="宋体" panose="02010600030101010101" pitchFamily="2" charset="-122"/>
              </a:rPr>
              <a:pPr/>
              <a:t>65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Bottom)">
                                      <p:cBhvr>
                                        <p:cTn id="7" dur="500"/>
                                        <p:tgtEl>
                                          <p:spTgt spid="139268"/>
                                        </p:tgtEl>
                                      </p:cBhvr>
                                    </p:animEffect>
                                  </p:childTnLst>
                                </p:cTn>
                              </p:par>
                              <p:par>
                                <p:cTn id="8" presetID="12" presetClass="entr" presetSubtype="4" fill="hold" nodeType="withEffect">
                                  <p:stCondLst>
                                    <p:cond delay="0"/>
                                  </p:stCondLst>
                                  <p:childTnLst>
                                    <p:set>
                                      <p:cBhvr>
                                        <p:cTn id="9" dur="1" fill="hold">
                                          <p:stCondLst>
                                            <p:cond delay="0"/>
                                          </p:stCondLst>
                                        </p:cTn>
                                        <p:tgtEl>
                                          <p:spTgt spid="139271"/>
                                        </p:tgtEl>
                                        <p:attrNameLst>
                                          <p:attrName>style.visibility</p:attrName>
                                        </p:attrNameLst>
                                      </p:cBhvr>
                                      <p:to>
                                        <p:strVal val="visible"/>
                                      </p:to>
                                    </p:set>
                                    <p:animEffect transition="in" filter="slide(fromBottom)">
                                      <p:cBhvr>
                                        <p:cTn id="10" dur="500"/>
                                        <p:tgtEl>
                                          <p:spTgt spid="1392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39272"/>
                                        </p:tgtEl>
                                        <p:attrNameLst>
                                          <p:attrName>style.visibility</p:attrName>
                                        </p:attrNameLst>
                                      </p:cBhvr>
                                      <p:to>
                                        <p:strVal val="visible"/>
                                      </p:to>
                                    </p:set>
                                    <p:animEffect transition="in" filter="slide(fromBottom)">
                                      <p:cBhvr>
                                        <p:cTn id="15" dur="500"/>
                                        <p:tgtEl>
                                          <p:spTgt spid="13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00349399-7042-4DAD-BF4E-4C96D28A0D1C}"/>
              </a:ext>
            </a:extLst>
          </p:cNvPr>
          <p:cNvSpPr txBox="1">
            <a:spLocks noChangeArrowheads="1"/>
          </p:cNvSpPr>
          <p:nvPr/>
        </p:nvSpPr>
        <p:spPr bwMode="auto">
          <a:xfrm>
            <a:off x="323850" y="333375"/>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zh-CN" altLang="en-US" sz="2400" b="1" dirty="0">
                <a:latin typeface="Times New Roman" panose="02020603050405020304" pitchFamily="18" charset="0"/>
                <a:ea typeface="宋体" panose="02010600030101010101" pitchFamily="2" charset="-122"/>
              </a:rPr>
              <a:t>）苄基型卤代烃</a:t>
            </a:r>
          </a:p>
        </p:txBody>
      </p:sp>
      <p:sp>
        <p:nvSpPr>
          <p:cNvPr id="142339" name="Text Box 3">
            <a:extLst>
              <a:ext uri="{FF2B5EF4-FFF2-40B4-BE49-F238E27FC236}">
                <a16:creationId xmlns:a16="http://schemas.microsoft.com/office/drawing/2014/main" id="{55DE9E61-69A1-411D-8762-C3B48611EFA6}"/>
              </a:ext>
            </a:extLst>
          </p:cNvPr>
          <p:cNvSpPr txBox="1">
            <a:spLocks noChangeArrowheads="1"/>
          </p:cNvSpPr>
          <p:nvPr/>
        </p:nvSpPr>
        <p:spPr bwMode="auto">
          <a:xfrm>
            <a:off x="912813" y="9144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苄基型卤代烃与烯丙型卤代烃相似，其</a:t>
            </a:r>
            <a:r>
              <a:rPr kumimoji="1" lang="en-US" altLang="zh-CN" sz="2400" b="1" dirty="0">
                <a:latin typeface="Times New Roman" panose="02020603050405020304" pitchFamily="18" charset="0"/>
                <a:ea typeface="宋体" panose="02010600030101010101" pitchFamily="2" charset="-122"/>
              </a:rPr>
              <a:t>X</a:t>
            </a:r>
            <a:r>
              <a:rPr kumimoji="1" lang="zh-CN" altLang="en-US" sz="2400" b="1" dirty="0">
                <a:latin typeface="Times New Roman" panose="02020603050405020304" pitchFamily="18" charset="0"/>
                <a:ea typeface="宋体" panose="02010600030101010101" pitchFamily="2" charset="-122"/>
              </a:rPr>
              <a:t>原子比较活泼。</a:t>
            </a:r>
          </a:p>
        </p:txBody>
      </p:sp>
      <p:sp>
        <p:nvSpPr>
          <p:cNvPr id="142340" name="Text Box 4">
            <a:extLst>
              <a:ext uri="{FF2B5EF4-FFF2-40B4-BE49-F238E27FC236}">
                <a16:creationId xmlns:a16="http://schemas.microsoft.com/office/drawing/2014/main" id="{AE5437AF-4029-428D-AC70-F25FCA7DFE6B}"/>
              </a:ext>
            </a:extLst>
          </p:cNvPr>
          <p:cNvSpPr txBox="1">
            <a:spLocks noChangeArrowheads="1"/>
          </p:cNvSpPr>
          <p:nvPr/>
        </p:nvSpPr>
        <p:spPr bwMode="auto">
          <a:xfrm>
            <a:off x="450850" y="1428750"/>
            <a:ext cx="8064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dirty="0">
                <a:latin typeface="宋体" panose="02010600030101010101" pitchFamily="2" charset="-122"/>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苄基型卤代烃无论进行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反应还是</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反应都比较容易，尤其是</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a:t>
            </a:r>
          </a:p>
        </p:txBody>
      </p:sp>
      <p:sp>
        <p:nvSpPr>
          <p:cNvPr id="142341" name="Text Box 5">
            <a:extLst>
              <a:ext uri="{FF2B5EF4-FFF2-40B4-BE49-F238E27FC236}">
                <a16:creationId xmlns:a16="http://schemas.microsoft.com/office/drawing/2014/main" id="{8C210C6A-535F-4C78-A5C1-6C5B85A4FDA5}"/>
              </a:ext>
            </a:extLst>
          </p:cNvPr>
          <p:cNvSpPr txBox="1">
            <a:spLocks noChangeArrowheads="1"/>
          </p:cNvSpPr>
          <p:nvPr/>
        </p:nvSpPr>
        <p:spPr bwMode="auto">
          <a:xfrm>
            <a:off x="838200" y="259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solidFill>
                  <a:srgbClr val="008000"/>
                </a:solidFill>
                <a:latin typeface="Times New Roman" panose="02020603050405020304" pitchFamily="18" charset="0"/>
                <a:ea typeface="宋体" panose="02010600030101010101" pitchFamily="2" charset="-122"/>
              </a:rPr>
              <a:t>S</a:t>
            </a:r>
            <a:r>
              <a:rPr kumimoji="1" lang="en-US" altLang="zh-CN" sz="2400" b="1" baseline="-25000">
                <a:solidFill>
                  <a:srgbClr val="008000"/>
                </a:solidFill>
                <a:latin typeface="Times New Roman" panose="02020603050405020304" pitchFamily="18" charset="0"/>
                <a:ea typeface="宋体" panose="02010600030101010101" pitchFamily="2" charset="-122"/>
              </a:rPr>
              <a:t>N</a:t>
            </a:r>
            <a:r>
              <a:rPr kumimoji="1" lang="en-US" altLang="zh-CN" sz="2400" b="1">
                <a:solidFill>
                  <a:srgbClr val="008000"/>
                </a:solidFill>
                <a:latin typeface="Times New Roman" panose="02020603050405020304" pitchFamily="18" charset="0"/>
                <a:ea typeface="宋体" panose="02010600030101010101" pitchFamily="2" charset="-122"/>
              </a:rPr>
              <a:t>1</a:t>
            </a:r>
            <a:r>
              <a:rPr kumimoji="1" lang="zh-CN" altLang="en-US" sz="2400" b="1">
                <a:solidFill>
                  <a:srgbClr val="008000"/>
                </a:solidFill>
                <a:latin typeface="Times New Roman" panose="02020603050405020304" pitchFamily="18" charset="0"/>
                <a:ea typeface="宋体" panose="02010600030101010101" pitchFamily="2" charset="-122"/>
              </a:rPr>
              <a:t>反应：</a:t>
            </a:r>
          </a:p>
        </p:txBody>
      </p:sp>
      <p:sp>
        <p:nvSpPr>
          <p:cNvPr id="142343" name="Text Box 7">
            <a:extLst>
              <a:ext uri="{FF2B5EF4-FFF2-40B4-BE49-F238E27FC236}">
                <a16:creationId xmlns:a16="http://schemas.microsoft.com/office/drawing/2014/main" id="{61464CEF-BB81-4ADA-98B8-AF3BD588B50F}"/>
              </a:ext>
            </a:extLst>
          </p:cNvPr>
          <p:cNvSpPr txBox="1">
            <a:spLocks noChangeArrowheads="1"/>
          </p:cNvSpPr>
          <p:nvPr/>
        </p:nvSpPr>
        <p:spPr bwMode="auto">
          <a:xfrm>
            <a:off x="457200" y="5334000"/>
            <a:ext cx="79248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楷体" panose="02010609060101010101" pitchFamily="49" charset="-122"/>
                <a:ea typeface="宋体" panose="02010600030101010101" pitchFamily="2" charset="-122"/>
              </a:rPr>
              <a:t>这种电子离域的结果，使苄基正离子的正电荷得到分</a:t>
            </a:r>
          </a:p>
          <a:p>
            <a:pPr eaLnBrk="1" hangingPunct="1">
              <a:lnSpc>
                <a:spcPct val="80000"/>
              </a:lnSpc>
              <a:spcBef>
                <a:spcPct val="50000"/>
              </a:spcBef>
            </a:pPr>
            <a:r>
              <a:rPr kumimoji="1" lang="zh-CN" altLang="en-US" sz="2400" b="1">
                <a:latin typeface="楷体" panose="02010609060101010101" pitchFamily="49" charset="-122"/>
                <a:ea typeface="宋体" panose="02010600030101010101" pitchFamily="2" charset="-122"/>
              </a:rPr>
              <a:t>散，故体系能量降低，较为稳定，因而容易形成。</a:t>
            </a:r>
          </a:p>
        </p:txBody>
      </p:sp>
      <p:graphicFrame>
        <p:nvGraphicFramePr>
          <p:cNvPr id="142344" name="Object 8">
            <a:extLst>
              <a:ext uri="{FF2B5EF4-FFF2-40B4-BE49-F238E27FC236}">
                <a16:creationId xmlns:a16="http://schemas.microsoft.com/office/drawing/2014/main" id="{DC03B050-FC1C-46CE-8C0B-3DF6D55C6487}"/>
              </a:ext>
            </a:extLst>
          </p:cNvPr>
          <p:cNvGraphicFramePr>
            <a:graphicFrameLocks noChangeAspect="1"/>
          </p:cNvGraphicFramePr>
          <p:nvPr/>
        </p:nvGraphicFramePr>
        <p:xfrm>
          <a:off x="1547813" y="3357563"/>
          <a:ext cx="6624637" cy="1597025"/>
        </p:xfrm>
        <a:graphic>
          <a:graphicData uri="http://schemas.openxmlformats.org/presentationml/2006/ole">
            <mc:AlternateContent xmlns:mc="http://schemas.openxmlformats.org/markup-compatibility/2006">
              <mc:Choice xmlns:v="urn:schemas-microsoft-com:vml" Requires="v">
                <p:oleObj spid="_x0000_s79930" name="CS ChemDraw Drawing" r:id="rId3" imgW="4410024" imgH="1063268" progId="ChemDraw.Document.6.0">
                  <p:embed/>
                </p:oleObj>
              </mc:Choice>
              <mc:Fallback>
                <p:oleObj name="CS ChemDraw Drawing" r:id="rId3" imgW="4410024" imgH="1063268"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357563"/>
                        <a:ext cx="6624637"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19880BF-D54B-4ACA-8B35-95C1DFDFA8C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8823CD0-3E28-4F4E-8CFF-8AD4A05A2AB1}"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B95B5B3-72F8-4AB6-A9E9-C0ACCB6DD24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F5C836C-4E23-45B0-93A9-F12918CEC99C}" type="slidenum">
              <a:rPr lang="en-US" altLang="zh-CN">
                <a:solidFill>
                  <a:srgbClr val="898989"/>
                </a:solidFill>
                <a:ea typeface="宋体" panose="02010600030101010101" pitchFamily="2" charset="-122"/>
              </a:rPr>
              <a:pPr/>
              <a:t>66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slide(fromBottom)">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slide(fromBottom)">
                                      <p:cBhvr>
                                        <p:cTn id="12" dur="500"/>
                                        <p:tgtEl>
                                          <p:spTgt spid="142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slide(fromBottom)">
                                      <p:cBhvr>
                                        <p:cTn id="17" dur="500"/>
                                        <p:tgtEl>
                                          <p:spTgt spid="142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2341"/>
                                        </p:tgtEl>
                                        <p:attrNameLst>
                                          <p:attrName>style.visibility</p:attrName>
                                        </p:attrNameLst>
                                      </p:cBhvr>
                                      <p:to>
                                        <p:strVal val="visible"/>
                                      </p:to>
                                    </p:set>
                                    <p:animEffect transition="in" filter="slide(fromBottom)">
                                      <p:cBhvr>
                                        <p:cTn id="22" dur="500"/>
                                        <p:tgtEl>
                                          <p:spTgt spid="142341"/>
                                        </p:tgtEl>
                                      </p:cBhvr>
                                    </p:animEffect>
                                  </p:childTnLst>
                                </p:cTn>
                              </p:par>
                              <p:par>
                                <p:cTn id="23" presetID="12" presetClass="entr" presetSubtype="4" fill="hold" nodeType="withEffect">
                                  <p:stCondLst>
                                    <p:cond delay="0"/>
                                  </p:stCondLst>
                                  <p:childTnLst>
                                    <p:set>
                                      <p:cBhvr>
                                        <p:cTn id="24" dur="1" fill="hold">
                                          <p:stCondLst>
                                            <p:cond delay="0"/>
                                          </p:stCondLst>
                                        </p:cTn>
                                        <p:tgtEl>
                                          <p:spTgt spid="142344"/>
                                        </p:tgtEl>
                                        <p:attrNameLst>
                                          <p:attrName>style.visibility</p:attrName>
                                        </p:attrNameLst>
                                      </p:cBhvr>
                                      <p:to>
                                        <p:strVal val="visible"/>
                                      </p:to>
                                    </p:set>
                                    <p:animEffect transition="in" filter="slide(fromBottom)">
                                      <p:cBhvr>
                                        <p:cTn id="25" dur="500"/>
                                        <p:tgtEl>
                                          <p:spTgt spid="1423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2343"/>
                                        </p:tgtEl>
                                        <p:attrNameLst>
                                          <p:attrName>style.visibility</p:attrName>
                                        </p:attrNameLst>
                                      </p:cBhvr>
                                      <p:to>
                                        <p:strVal val="visible"/>
                                      </p:to>
                                    </p:set>
                                    <p:animEffect transition="in" filter="slide(fromBottom)">
                                      <p:cBhvr>
                                        <p:cTn id="30"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P spid="142340" grpId="0"/>
      <p:bldP spid="142341" grpId="0"/>
      <p:bldP spid="1423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C055E85C-FC9B-4BC1-ADF9-4342D4D74592}"/>
              </a:ext>
            </a:extLst>
          </p:cNvPr>
          <p:cNvSpPr txBox="1">
            <a:spLocks noChangeArrowheads="1"/>
          </p:cNvSpPr>
          <p:nvPr/>
        </p:nvSpPr>
        <p:spPr bwMode="auto">
          <a:xfrm>
            <a:off x="323850" y="163513"/>
            <a:ext cx="489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4</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Grignard</a:t>
            </a:r>
            <a:r>
              <a:rPr kumimoji="1" lang="zh-CN" altLang="en-US" sz="2400" b="1" dirty="0">
                <a:latin typeface="Times New Roman" panose="02020603050405020304" pitchFamily="18" charset="0"/>
                <a:ea typeface="宋体" panose="02010600030101010101" pitchFamily="2" charset="-122"/>
              </a:rPr>
              <a:t>试剂的生成</a:t>
            </a:r>
          </a:p>
        </p:txBody>
      </p:sp>
      <p:sp>
        <p:nvSpPr>
          <p:cNvPr id="156675" name="Text Box 3">
            <a:extLst>
              <a:ext uri="{FF2B5EF4-FFF2-40B4-BE49-F238E27FC236}">
                <a16:creationId xmlns:a16="http://schemas.microsoft.com/office/drawing/2014/main" id="{7A03BD4A-4108-4CFA-A5DB-FD3BE2F2121B}"/>
              </a:ext>
            </a:extLst>
          </p:cNvPr>
          <p:cNvSpPr txBox="1">
            <a:spLocks noChangeArrowheads="1"/>
          </p:cNvSpPr>
          <p:nvPr/>
        </p:nvSpPr>
        <p:spPr bwMode="auto">
          <a:xfrm>
            <a:off x="381000" y="838200"/>
            <a:ext cx="8001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苄基卤化合物在纯醚中能与金属镁顺利地生成相应的</a:t>
            </a:r>
            <a:r>
              <a:rPr kumimoji="1" lang="en-US" altLang="zh-CN" sz="2400" b="1">
                <a:latin typeface="Times New Roman" panose="02020603050405020304" pitchFamily="18" charset="0"/>
                <a:ea typeface="宋体" panose="02010600030101010101" pitchFamily="2" charset="-122"/>
              </a:rPr>
              <a:t>Grignard</a:t>
            </a:r>
            <a:r>
              <a:rPr kumimoji="1" lang="zh-CN" altLang="en-US" sz="2400" b="1">
                <a:latin typeface="Times New Roman" panose="02020603050405020304" pitchFamily="18" charset="0"/>
                <a:ea typeface="宋体" panose="02010600030101010101" pitchFamily="2" charset="-122"/>
              </a:rPr>
              <a:t>试剂。</a:t>
            </a:r>
          </a:p>
        </p:txBody>
      </p:sp>
      <p:sp>
        <p:nvSpPr>
          <p:cNvPr id="156677" name="Text Box 5">
            <a:extLst>
              <a:ext uri="{FF2B5EF4-FFF2-40B4-BE49-F238E27FC236}">
                <a16:creationId xmlns:a16="http://schemas.microsoft.com/office/drawing/2014/main" id="{0CC85CE3-752A-480F-B147-AF655A2EEA24}"/>
              </a:ext>
            </a:extLst>
          </p:cNvPr>
          <p:cNvSpPr txBox="1">
            <a:spLocks noChangeArrowheads="1"/>
          </p:cNvSpPr>
          <p:nvPr/>
        </p:nvSpPr>
        <p:spPr bwMode="auto">
          <a:xfrm>
            <a:off x="323850" y="2889250"/>
            <a:ext cx="8820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然而，当卤原子与苯环直接相连时，卤原子的活性则较低，其活性顺序是： </a:t>
            </a:r>
            <a:r>
              <a:rPr kumimoji="1" lang="en-US" altLang="zh-CN" sz="2400" b="1">
                <a:solidFill>
                  <a:srgbClr val="008000"/>
                </a:solidFill>
                <a:latin typeface="Times New Roman" panose="02020603050405020304" pitchFamily="18" charset="0"/>
                <a:ea typeface="宋体" panose="02010600030101010101" pitchFamily="2" charset="-122"/>
              </a:rPr>
              <a:t>I</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Br </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Cl </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因此，氯苯则需要使用高沸点的溶剂</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如：</a:t>
            </a:r>
            <a:r>
              <a:rPr kumimoji="1" lang="en-US" altLang="zh-CN" sz="2400" b="1">
                <a:latin typeface="Times New Roman" panose="02020603050405020304" pitchFamily="18" charset="0"/>
                <a:ea typeface="宋体" panose="02010600030101010101" pitchFamily="2" charset="-122"/>
              </a:rPr>
              <a:t>THF), </a:t>
            </a:r>
            <a:r>
              <a:rPr kumimoji="1" lang="zh-CN" altLang="en-US" sz="2400" b="1">
                <a:latin typeface="Times New Roman" panose="02020603050405020304" pitchFamily="18" charset="0"/>
                <a:ea typeface="宋体" panose="02010600030101010101" pitchFamily="2" charset="-122"/>
              </a:rPr>
              <a:t>并在较高的温度下进行反应。如：</a:t>
            </a:r>
          </a:p>
        </p:txBody>
      </p:sp>
      <p:graphicFrame>
        <p:nvGraphicFramePr>
          <p:cNvPr id="156681" name="Object 9">
            <a:extLst>
              <a:ext uri="{FF2B5EF4-FFF2-40B4-BE49-F238E27FC236}">
                <a16:creationId xmlns:a16="http://schemas.microsoft.com/office/drawing/2014/main" id="{E6617048-D557-434F-8EF6-F816F505755F}"/>
              </a:ext>
            </a:extLst>
          </p:cNvPr>
          <p:cNvGraphicFramePr>
            <a:graphicFrameLocks noChangeAspect="1"/>
          </p:cNvGraphicFramePr>
          <p:nvPr/>
        </p:nvGraphicFramePr>
        <p:xfrm>
          <a:off x="1403350" y="1989138"/>
          <a:ext cx="6192838" cy="549275"/>
        </p:xfrm>
        <a:graphic>
          <a:graphicData uri="http://schemas.openxmlformats.org/presentationml/2006/ole">
            <mc:AlternateContent xmlns:mc="http://schemas.openxmlformats.org/markup-compatibility/2006">
              <mc:Choice xmlns:v="urn:schemas-microsoft-com:vml" Requires="v">
                <p:oleObj spid="_x0000_s81001" name="CS ChemDraw Drawing" r:id="rId3" imgW="4058021" imgH="360901" progId="ChemDraw.Document.6.0">
                  <p:embed/>
                </p:oleObj>
              </mc:Choice>
              <mc:Fallback>
                <p:oleObj name="CS ChemDraw Drawing" r:id="rId3" imgW="4058021" imgH="360901"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61928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82" name="Object 10">
            <a:extLst>
              <a:ext uri="{FF2B5EF4-FFF2-40B4-BE49-F238E27FC236}">
                <a16:creationId xmlns:a16="http://schemas.microsoft.com/office/drawing/2014/main" id="{89DF935E-4B5C-4EB9-8001-A87C357CD2B2}"/>
              </a:ext>
            </a:extLst>
          </p:cNvPr>
          <p:cNvGraphicFramePr>
            <a:graphicFrameLocks noChangeAspect="1"/>
          </p:cNvGraphicFramePr>
          <p:nvPr/>
        </p:nvGraphicFramePr>
        <p:xfrm>
          <a:off x="1476375" y="4508500"/>
          <a:ext cx="5761038" cy="1592263"/>
        </p:xfrm>
        <a:graphic>
          <a:graphicData uri="http://schemas.openxmlformats.org/presentationml/2006/ole">
            <mc:AlternateContent xmlns:mc="http://schemas.openxmlformats.org/markup-compatibility/2006">
              <mc:Choice xmlns:v="urn:schemas-microsoft-com:vml" Requires="v">
                <p:oleObj spid="_x0000_s81002" name="CS ChemDraw Drawing" r:id="rId5" imgW="3532446" imgH="976620" progId="ChemDraw.Document.6.0">
                  <p:embed/>
                </p:oleObj>
              </mc:Choice>
              <mc:Fallback>
                <p:oleObj name="CS ChemDraw Drawing" r:id="rId5" imgW="3532446" imgH="976620"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508500"/>
                        <a:ext cx="5761038"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12E0C64D-5889-44BD-BAFE-F66863EC6CF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22D2703-BAE7-4D15-ABE2-FF7E31D8BE91}"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3CB5486-1459-4EC9-8115-C5CB07B614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E5836F8-D1E8-4CC7-8893-F72E8080C317}" type="slidenum">
              <a:rPr lang="en-US" altLang="zh-CN">
                <a:solidFill>
                  <a:srgbClr val="898989"/>
                </a:solidFill>
                <a:ea typeface="宋体" panose="02010600030101010101" pitchFamily="2" charset="-122"/>
              </a:rPr>
              <a:pPr/>
              <a:t>67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slide(fromBottom)">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slide(fromBottom)">
                                      <p:cBhvr>
                                        <p:cTn id="12" dur="500"/>
                                        <p:tgtEl>
                                          <p:spTgt spid="156675"/>
                                        </p:tgtEl>
                                      </p:cBhvr>
                                    </p:animEffect>
                                  </p:childTnLst>
                                </p:cTn>
                              </p:par>
                              <p:par>
                                <p:cTn id="13" presetID="12" presetClass="entr" presetSubtype="4" fill="hold" nodeType="withEffect">
                                  <p:stCondLst>
                                    <p:cond delay="0"/>
                                  </p:stCondLst>
                                  <p:childTnLst>
                                    <p:set>
                                      <p:cBhvr>
                                        <p:cTn id="14" dur="1" fill="hold">
                                          <p:stCondLst>
                                            <p:cond delay="0"/>
                                          </p:stCondLst>
                                        </p:cTn>
                                        <p:tgtEl>
                                          <p:spTgt spid="156681"/>
                                        </p:tgtEl>
                                        <p:attrNameLst>
                                          <p:attrName>style.visibility</p:attrName>
                                        </p:attrNameLst>
                                      </p:cBhvr>
                                      <p:to>
                                        <p:strVal val="visible"/>
                                      </p:to>
                                    </p:set>
                                    <p:animEffect transition="in" filter="slide(fromBottom)">
                                      <p:cBhvr>
                                        <p:cTn id="15" dur="500"/>
                                        <p:tgtEl>
                                          <p:spTgt spid="1566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56677"/>
                                        </p:tgtEl>
                                        <p:attrNameLst>
                                          <p:attrName>style.visibility</p:attrName>
                                        </p:attrNameLst>
                                      </p:cBhvr>
                                      <p:to>
                                        <p:strVal val="visible"/>
                                      </p:to>
                                    </p:set>
                                    <p:animEffect transition="in" filter="slide(fromBottom)">
                                      <p:cBhvr>
                                        <p:cTn id="20" dur="500"/>
                                        <p:tgtEl>
                                          <p:spTgt spid="156677"/>
                                        </p:tgtEl>
                                      </p:cBhvr>
                                    </p:animEffect>
                                  </p:childTnLst>
                                </p:cTn>
                              </p:par>
                              <p:par>
                                <p:cTn id="21" presetID="12" presetClass="entr" presetSubtype="4" fill="hold" nodeType="withEffect">
                                  <p:stCondLst>
                                    <p:cond delay="0"/>
                                  </p:stCondLst>
                                  <p:childTnLst>
                                    <p:set>
                                      <p:cBhvr>
                                        <p:cTn id="22" dur="1" fill="hold">
                                          <p:stCondLst>
                                            <p:cond delay="0"/>
                                          </p:stCondLst>
                                        </p:cTn>
                                        <p:tgtEl>
                                          <p:spTgt spid="156682"/>
                                        </p:tgtEl>
                                        <p:attrNameLst>
                                          <p:attrName>style.visibility</p:attrName>
                                        </p:attrNameLst>
                                      </p:cBhvr>
                                      <p:to>
                                        <p:strVal val="visible"/>
                                      </p:to>
                                    </p:set>
                                    <p:animEffect transition="in" filter="slide(fromBottom)">
                                      <p:cBhvr>
                                        <p:cTn id="23" dur="500"/>
                                        <p:tgtEl>
                                          <p:spTgt spid="15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P spid="1566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8">
            <a:extLst>
              <a:ext uri="{FF2B5EF4-FFF2-40B4-BE49-F238E27FC236}">
                <a16:creationId xmlns:a16="http://schemas.microsoft.com/office/drawing/2014/main" id="{0E2E4ECC-A055-4008-B415-CCE4CE84D70F}"/>
              </a:ext>
            </a:extLst>
          </p:cNvPr>
          <p:cNvSpPr txBox="1">
            <a:spLocks noChangeArrowheads="1"/>
          </p:cNvSpPr>
          <p:nvPr/>
        </p:nvSpPr>
        <p:spPr bwMode="auto">
          <a:xfrm>
            <a:off x="359532" y="677068"/>
            <a:ext cx="8424936" cy="5503863"/>
          </a:xfrm>
          <a:prstGeom prst="rect">
            <a:avLst/>
          </a:prstGeom>
          <a:noFill/>
          <a:ln w="9525">
            <a:noFill/>
            <a:miter lim="800000"/>
            <a:headEnd/>
            <a:tailEnd/>
          </a:ln>
        </p:spPr>
        <p:txBody>
          <a:bodyPr wrap="square"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buSzPct val="75000"/>
            </a:pPr>
            <a:r>
              <a:rPr lang="zh-CN" altLang="en-US" sz="3000" b="1" dirty="0">
                <a:solidFill>
                  <a:schemeClr val="accent1"/>
                </a:solidFill>
                <a:effectLst>
                  <a:outerShdw blurRad="38100" dist="38100" dir="2700000" algn="tl">
                    <a:srgbClr val="C0C0C0"/>
                  </a:outerShdw>
                </a:effectLst>
                <a:ea typeface="宋体" panose="02010600030101010101" pitchFamily="2" charset="-122"/>
              </a:rPr>
              <a:t>综上所述</a:t>
            </a:r>
          </a:p>
          <a:p>
            <a:pPr>
              <a:lnSpc>
                <a:spcPct val="150000"/>
              </a:lnSpc>
              <a:spcBef>
                <a:spcPts val="24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卤原子亲核取代反应活性</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碳卤键极性大小</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）：苄基型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烯丙基型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相应卤代烷</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乙烯基型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芳基型卤代烃</a:t>
            </a:r>
          </a:p>
          <a:p>
            <a:pPr>
              <a:lnSpc>
                <a:spcPct val="150000"/>
              </a:lnSpc>
              <a:spcBef>
                <a:spcPts val="24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双键的亲电加成反应活性</a:t>
            </a:r>
            <a:r>
              <a:rPr lang="zh-CN" altLang="en-US" sz="2800" b="1" dirty="0">
                <a:solidFill>
                  <a:srgbClr val="1F4E79"/>
                </a:solidFill>
                <a:latin typeface="Times New Roman" panose="02020603050405020304" pitchFamily="18" charset="0"/>
                <a:ea typeface="宋体" panose="02010600030101010101" pitchFamily="2" charset="-122"/>
                <a:cs typeface="Times New Roman" panose="02020603050405020304" pitchFamily="18" charset="0"/>
              </a:rPr>
              <a:t>（双键电子密度大小）：相应烯烃</a:t>
            </a:r>
            <a:r>
              <a:rPr lang="zh-CN" altLang="en-US" sz="2800" b="1" dirty="0">
                <a:solidFill>
                  <a:srgbClr val="1F4E79"/>
                </a:solidFill>
                <a:latin typeface="Arial" panose="020B0604020202020204" pitchFamily="34" charset="0"/>
                <a:ea typeface="宋体" panose="02010600030101010101" pitchFamily="2" charset="-122"/>
              </a:rPr>
              <a:t>＞烯丙基型卤代烃＞乙烯基型卤代烃</a:t>
            </a:r>
          </a:p>
          <a:p>
            <a:pPr>
              <a:lnSpc>
                <a:spcPct val="150000"/>
              </a:lnSpc>
              <a:spcBef>
                <a:spcPts val="2400"/>
              </a:spcBef>
            </a:pPr>
            <a:r>
              <a:rPr lang="zh-CN" altLang="en-US" sz="2800" b="1" dirty="0">
                <a:latin typeface="Arial" panose="020B0604020202020204" pitchFamily="34" charset="0"/>
                <a:ea typeface="宋体" panose="02010600030101010101" pitchFamily="2" charset="-122"/>
              </a:rPr>
              <a:t>芳环的亲电取代反应活性</a:t>
            </a:r>
            <a:r>
              <a:rPr lang="zh-CN" altLang="en-US" sz="2800" b="1" dirty="0">
                <a:solidFill>
                  <a:srgbClr val="006600"/>
                </a:solidFill>
                <a:latin typeface="Arial" panose="020B0604020202020204" pitchFamily="34" charset="0"/>
                <a:ea typeface="宋体" panose="02010600030101010101" pitchFamily="2" charset="-122"/>
              </a:rPr>
              <a:t>（环上电密高、易取代）：相应芳烃＞芳甲基型卤代烃＞芳基型卤代烃</a:t>
            </a:r>
            <a:endParaRPr lang="zh-CN" altLang="en-US"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23" name="AutoShape 7">
            <a:extLst>
              <a:ext uri="{FF2B5EF4-FFF2-40B4-BE49-F238E27FC236}">
                <a16:creationId xmlns:a16="http://schemas.microsoft.com/office/drawing/2014/main" id="{B7758BD1-22B9-4210-851C-8A24341B9B4B}"/>
              </a:ext>
            </a:extLst>
          </p:cNvPr>
          <p:cNvSpPr>
            <a:spLocks noChangeArrowheads="1"/>
          </p:cNvSpPr>
          <p:nvPr/>
        </p:nvSpPr>
        <p:spPr bwMode="auto">
          <a:xfrm>
            <a:off x="6300788" y="334963"/>
            <a:ext cx="1584325" cy="1042987"/>
          </a:xfrm>
          <a:prstGeom prst="irregularSeal2">
            <a:avLst/>
          </a:prstGeom>
          <a:solidFill>
            <a:srgbClr val="FF0000"/>
          </a:solidFill>
          <a:ln w="9525">
            <a:solidFill>
              <a:schemeClr val="tx1"/>
            </a:solidFill>
            <a:miter lim="800000"/>
            <a:headEnd/>
            <a:tailEnd/>
          </a:ln>
        </p:spPr>
        <p:txBody>
          <a:bodyPr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400" b="1">
                <a:solidFill>
                  <a:srgbClr val="FFFF00"/>
                </a:solidFill>
                <a:latin typeface="Arial" panose="020B0604020202020204" pitchFamily="34" charset="0"/>
                <a:ea typeface="宋体" panose="02010600030101010101" pitchFamily="2" charset="-122"/>
              </a:rPr>
              <a:t>重点</a:t>
            </a:r>
          </a:p>
        </p:txBody>
      </p:sp>
      <p:sp>
        <p:nvSpPr>
          <p:cNvPr id="2" name="日期占位符 1">
            <a:extLst>
              <a:ext uri="{FF2B5EF4-FFF2-40B4-BE49-F238E27FC236}">
                <a16:creationId xmlns:a16="http://schemas.microsoft.com/office/drawing/2014/main" id="{37FC2ED2-3136-4E5B-930A-272D2710232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5303874-25F3-4DAF-A287-B985F824D433}"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164F155E-A073-48AD-878D-E0C805CED83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2641586-CC12-49E0-9708-162FF8F4D260}" type="slidenum">
              <a:rPr lang="en-US" altLang="zh-CN">
                <a:solidFill>
                  <a:srgbClr val="898989"/>
                </a:solidFill>
                <a:ea typeface="宋体" panose="02010600030101010101" pitchFamily="2" charset="-122"/>
              </a:rPr>
              <a:pPr/>
              <a:t>68</a:t>
            </a:fld>
            <a:endParaRPr lang="en-US" altLang="zh-CN">
              <a:solidFill>
                <a:srgbClr val="898989"/>
              </a:solidFill>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CD0EDDC-85B8-4FDD-B9F9-0EFDCDFC1A4C}"/>
              </a:ext>
            </a:extLst>
          </p:cNvPr>
          <p:cNvSpPr>
            <a:spLocks noGrp="1" noRot="1" noChangeArrowheads="1"/>
          </p:cNvSpPr>
          <p:nvPr>
            <p:ph type="title"/>
          </p:nvPr>
        </p:nvSpPr>
        <p:spPr>
          <a:xfrm>
            <a:off x="323850" y="333375"/>
            <a:ext cx="4038600" cy="533400"/>
          </a:xfrm>
        </p:spPr>
        <p:txBody>
          <a:bodyPr/>
          <a:lstStyle/>
          <a:p>
            <a:pPr eaLnBrk="1" hangingPunct="1"/>
            <a:r>
              <a:rPr lang="zh-CN" altLang="en-US" sz="2800" b="1" dirty="0">
                <a:solidFill>
                  <a:srgbClr val="003399"/>
                </a:solidFill>
                <a:ea typeface="楷体" panose="02010609060101010101" pitchFamily="49" charset="-122"/>
                <a:cs typeface="Times New Roman" panose="02020603050405020304" pitchFamily="18" charset="0"/>
              </a:rPr>
              <a:t>三、卤代烃的制备</a:t>
            </a:r>
            <a:endParaRPr lang="zh-CN" altLang="en-US" sz="2800" dirty="0">
              <a:solidFill>
                <a:srgbClr val="003399"/>
              </a:solidFill>
              <a:ea typeface="楷体" panose="02010609060101010101" pitchFamily="49" charset="-122"/>
              <a:cs typeface="Times New Roman" panose="02020603050405020304" pitchFamily="18" charset="0"/>
            </a:endParaRPr>
          </a:p>
        </p:txBody>
      </p:sp>
      <p:sp>
        <p:nvSpPr>
          <p:cNvPr id="84995" name="Rectangle 3">
            <a:extLst>
              <a:ext uri="{FF2B5EF4-FFF2-40B4-BE49-F238E27FC236}">
                <a16:creationId xmlns:a16="http://schemas.microsoft.com/office/drawing/2014/main" id="{B7ADCB43-7771-4AC6-96BF-249F5FCACAB0}"/>
              </a:ext>
            </a:extLst>
          </p:cNvPr>
          <p:cNvSpPr>
            <a:spLocks noGrp="1" noRot="1" noChangeArrowheads="1"/>
          </p:cNvSpPr>
          <p:nvPr>
            <p:ph idx="1"/>
          </p:nvPr>
        </p:nvSpPr>
        <p:spPr>
          <a:xfrm>
            <a:off x="831850" y="1196975"/>
            <a:ext cx="7772400" cy="533400"/>
          </a:xfrm>
        </p:spPr>
        <p:txBody>
          <a:bodyPr/>
          <a:lstStyle/>
          <a:p>
            <a:pPr algn="just" eaLnBrk="1" hangingPunct="1">
              <a:buFont typeface="Wingdings" panose="05000000000000000000" pitchFamily="2" charset="2"/>
              <a:buNone/>
            </a:pPr>
            <a:r>
              <a:rPr lang="zh-CN" altLang="en-US" sz="2400" b="1">
                <a:ea typeface="楷体" panose="02010609060101010101" pitchFamily="49" charset="-122"/>
                <a:cs typeface="Times New Roman" panose="02020603050405020304" pitchFamily="18" charset="0"/>
              </a:rPr>
              <a:t>卤代烃在自然界极少存在，主要是由化学合成而得。</a:t>
            </a:r>
          </a:p>
        </p:txBody>
      </p:sp>
      <p:sp>
        <p:nvSpPr>
          <p:cNvPr id="84996" name="Rectangle 4">
            <a:extLst>
              <a:ext uri="{FF2B5EF4-FFF2-40B4-BE49-F238E27FC236}">
                <a16:creationId xmlns:a16="http://schemas.microsoft.com/office/drawing/2014/main" id="{C3C28597-9369-4973-B47C-A219C4BC0635}"/>
              </a:ext>
            </a:extLst>
          </p:cNvPr>
          <p:cNvSpPr>
            <a:spLocks noChangeArrowheads="1"/>
          </p:cNvSpPr>
          <p:nvPr/>
        </p:nvSpPr>
        <p:spPr bwMode="auto">
          <a:xfrm>
            <a:off x="468313" y="19891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、由烃制备</a:t>
            </a:r>
          </a:p>
        </p:txBody>
      </p:sp>
      <p:sp>
        <p:nvSpPr>
          <p:cNvPr id="84997" name="Rectangle 5">
            <a:extLst>
              <a:ext uri="{FF2B5EF4-FFF2-40B4-BE49-F238E27FC236}">
                <a16:creationId xmlns:a16="http://schemas.microsoft.com/office/drawing/2014/main" id="{03D4BE59-E393-4811-B4DB-95B80E631789}"/>
              </a:ext>
            </a:extLst>
          </p:cNvPr>
          <p:cNvSpPr>
            <a:spLocks noChangeArrowheads="1"/>
          </p:cNvSpPr>
          <p:nvPr/>
        </p:nvSpPr>
        <p:spPr bwMode="auto">
          <a:xfrm>
            <a:off x="611188" y="2708275"/>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以前已讲过的方法有：</a:t>
            </a:r>
          </a:p>
        </p:txBody>
      </p:sp>
      <p:sp>
        <p:nvSpPr>
          <p:cNvPr id="84998" name="Rectangle 6">
            <a:extLst>
              <a:ext uri="{FF2B5EF4-FFF2-40B4-BE49-F238E27FC236}">
                <a16:creationId xmlns:a16="http://schemas.microsoft.com/office/drawing/2014/main" id="{E3F224AC-A204-41C5-A259-960F92CA896B}"/>
              </a:ext>
            </a:extLst>
          </p:cNvPr>
          <p:cNvSpPr>
            <a:spLocks noChangeArrowheads="1"/>
          </p:cNvSpPr>
          <p:nvPr/>
        </p:nvSpPr>
        <p:spPr bwMode="auto">
          <a:xfrm>
            <a:off x="609600" y="3581400"/>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烷烃、芳烃侧链的光卤代 </a:t>
            </a:r>
            <a:r>
              <a:rPr kumimoji="1" lang="en-US" altLang="zh-CN" sz="2400" b="1">
                <a:latin typeface="Times New Roman" panose="02020603050405020304" pitchFamily="18" charset="0"/>
                <a:ea typeface="宋体" panose="02010600030101010101" pitchFamily="2" charset="-122"/>
              </a:rPr>
              <a:t>(Cl</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Br) </a:t>
            </a:r>
          </a:p>
          <a:p>
            <a:pPr eaLnBrk="1" hangingPunct="1">
              <a:spcBef>
                <a:spcPct val="50000"/>
              </a:spcBef>
            </a:pPr>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烯烃</a:t>
            </a:r>
            <a:r>
              <a:rPr kumimoji="1" lang="en-US" altLang="zh-CN" sz="2400" b="1">
                <a:latin typeface="Times New Roman" panose="02020603050405020304" pitchFamily="18" charset="0"/>
                <a:ea typeface="宋体" panose="02010600030101010101" pitchFamily="2" charset="-122"/>
              </a:rPr>
              <a:t>α-H</a:t>
            </a:r>
            <a:r>
              <a:rPr kumimoji="1" lang="zh-CN" altLang="en-US" sz="2400" b="1">
                <a:latin typeface="Times New Roman" panose="02020603050405020304" pitchFamily="18" charset="0"/>
                <a:ea typeface="宋体" panose="02010600030101010101" pitchFamily="2" charset="-122"/>
              </a:rPr>
              <a:t>的高温卤代</a:t>
            </a:r>
          </a:p>
        </p:txBody>
      </p:sp>
      <p:sp>
        <p:nvSpPr>
          <p:cNvPr id="84999" name="Rectangle 7">
            <a:extLst>
              <a:ext uri="{FF2B5EF4-FFF2-40B4-BE49-F238E27FC236}">
                <a16:creationId xmlns:a16="http://schemas.microsoft.com/office/drawing/2014/main" id="{CEBCED21-5DCE-444D-BB86-60D5501F728E}"/>
              </a:ext>
            </a:extLst>
          </p:cNvPr>
          <p:cNvSpPr>
            <a:spLocks noChangeArrowheads="1"/>
          </p:cNvSpPr>
          <p:nvPr/>
        </p:nvSpPr>
        <p:spPr bwMode="auto">
          <a:xfrm>
            <a:off x="638175" y="4841875"/>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c. </a:t>
            </a:r>
            <a:r>
              <a:rPr kumimoji="1" lang="zh-CN" altLang="en-US" sz="2400" b="1">
                <a:latin typeface="Times New Roman" panose="02020603050405020304" pitchFamily="18" charset="0"/>
                <a:ea typeface="宋体" panose="02010600030101010101" pitchFamily="2" charset="-122"/>
              </a:rPr>
              <a:t>芳烃的卤代</a:t>
            </a:r>
            <a:r>
              <a:rPr kumimoji="1" lang="en-US" altLang="zh-CN" sz="2400" b="1">
                <a:latin typeface="Times New Roman" panose="02020603050405020304" pitchFamily="18" charset="0"/>
                <a:ea typeface="宋体" panose="02010600030101010101" pitchFamily="2" charset="-122"/>
              </a:rPr>
              <a:t>(Fe</a:t>
            </a:r>
            <a:r>
              <a:rPr kumimoji="1" lang="zh-CN" altLang="en-US" sz="2400" b="1">
                <a:latin typeface="Times New Roman" panose="02020603050405020304" pitchFamily="18" charset="0"/>
                <a:ea typeface="宋体" panose="02010600030101010101" pitchFamily="2" charset="-122"/>
              </a:rPr>
              <a:t>催化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，亲电取代 </a:t>
            </a:r>
          </a:p>
          <a:p>
            <a:pPr eaLnBrk="1" hangingPunct="1">
              <a:spcBef>
                <a:spcPct val="50000"/>
              </a:spcBef>
            </a:pPr>
            <a:r>
              <a:rPr kumimoji="1" lang="en-US" altLang="zh-CN" sz="2400" b="1">
                <a:latin typeface="Times New Roman" panose="02020603050405020304" pitchFamily="18" charset="0"/>
                <a:ea typeface="宋体" panose="02010600030101010101" pitchFamily="2" charset="-122"/>
              </a:rPr>
              <a:t>d. </a:t>
            </a:r>
            <a:r>
              <a:rPr kumimoji="1" lang="zh-CN" altLang="en-US" sz="2400" b="1">
                <a:latin typeface="Times New Roman" panose="02020603050405020304" pitchFamily="18" charset="0"/>
                <a:ea typeface="宋体" panose="02010600030101010101" pitchFamily="2" charset="-122"/>
              </a:rPr>
              <a:t>烯、炔加</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X</a:t>
            </a:r>
            <a:r>
              <a:rPr kumimoji="1" lang="en-US" altLang="zh-CN" sz="2400" b="1" baseline="-25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，亲电加成</a:t>
            </a:r>
          </a:p>
        </p:txBody>
      </p:sp>
      <p:graphicFrame>
        <p:nvGraphicFramePr>
          <p:cNvPr id="85000" name="Object 8">
            <a:extLst>
              <a:ext uri="{FF2B5EF4-FFF2-40B4-BE49-F238E27FC236}">
                <a16:creationId xmlns:a16="http://schemas.microsoft.com/office/drawing/2014/main" id="{EE995E86-19F9-47B3-95EA-B42FCFD7B41B}"/>
              </a:ext>
            </a:extLst>
          </p:cNvPr>
          <p:cNvGraphicFramePr>
            <a:graphicFrameLocks noChangeAspect="1"/>
          </p:cNvGraphicFramePr>
          <p:nvPr/>
        </p:nvGraphicFramePr>
        <p:xfrm>
          <a:off x="6084888" y="3500438"/>
          <a:ext cx="1981200" cy="1143000"/>
        </p:xfrm>
        <a:graphic>
          <a:graphicData uri="http://schemas.openxmlformats.org/presentationml/2006/ole">
            <mc:AlternateContent xmlns:mc="http://schemas.openxmlformats.org/markup-compatibility/2006">
              <mc:Choice xmlns:v="urn:schemas-microsoft-com:vml" Requires="v">
                <p:oleObj spid="_x0000_s84074" name="CS ChemDraw Drawing" r:id="rId3" imgW="960120" imgH="459740" progId="ChemDraw.Document.6.0">
                  <p:embed/>
                </p:oleObj>
              </mc:Choice>
              <mc:Fallback>
                <p:oleObj name="CS ChemDraw Drawing" r:id="rId3" imgW="960120" imgH="45974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500438"/>
                        <a:ext cx="198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1" name="Object 9">
            <a:extLst>
              <a:ext uri="{FF2B5EF4-FFF2-40B4-BE49-F238E27FC236}">
                <a16:creationId xmlns:a16="http://schemas.microsoft.com/office/drawing/2014/main" id="{903D66CF-9AE0-4CD0-9B12-B55D13ABBE0F}"/>
              </a:ext>
            </a:extLst>
          </p:cNvPr>
          <p:cNvGraphicFramePr>
            <a:graphicFrameLocks noChangeAspect="1"/>
          </p:cNvGraphicFramePr>
          <p:nvPr/>
        </p:nvGraphicFramePr>
        <p:xfrm>
          <a:off x="6011863" y="4868863"/>
          <a:ext cx="2133600" cy="990600"/>
        </p:xfrm>
        <a:graphic>
          <a:graphicData uri="http://schemas.openxmlformats.org/presentationml/2006/ole">
            <mc:AlternateContent xmlns:mc="http://schemas.openxmlformats.org/markup-compatibility/2006">
              <mc:Choice xmlns:v="urn:schemas-microsoft-com:vml" Requires="v">
                <p:oleObj spid="_x0000_s84075" name="CS ChemDraw Drawing" r:id="rId5" imgW="962660" imgH="426720" progId="ChemDraw.Document.6.0">
                  <p:embed/>
                </p:oleObj>
              </mc:Choice>
              <mc:Fallback>
                <p:oleObj name="CS ChemDraw Drawing" r:id="rId5" imgW="962660" imgH="42672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868863"/>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D3EDF770-4A16-471B-8270-042CA6A46A1A}"/>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B906AC9-78E5-423C-B357-05B9FA9C02CD}"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999D700-B6B2-4685-B554-AD9F6CCDAE5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3543471-6BE6-4E72-94EA-D83A20108BC5}" type="slidenum">
              <a:rPr lang="en-US" altLang="zh-CN">
                <a:solidFill>
                  <a:srgbClr val="898989"/>
                </a:solidFill>
                <a:ea typeface="宋体" panose="02010600030101010101" pitchFamily="2" charset="-122"/>
              </a:rPr>
              <a:pPr/>
              <a:t>69</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slide(fromBottom)">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slide(fromBottom)">
                                      <p:cBhvr>
                                        <p:cTn id="12" dur="5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slide(fromBottom)">
                                      <p:cBhvr>
                                        <p:cTn id="17" dur="500"/>
                                        <p:tgtEl>
                                          <p:spTgt spid="84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slide(fromBottom)">
                                      <p:cBhvr>
                                        <p:cTn id="22" dur="500"/>
                                        <p:tgtEl>
                                          <p:spTgt spid="8499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84998"/>
                                        </p:tgtEl>
                                        <p:attrNameLst>
                                          <p:attrName>style.visibility</p:attrName>
                                        </p:attrNameLst>
                                      </p:cBhvr>
                                      <p:to>
                                        <p:strVal val="visible"/>
                                      </p:to>
                                    </p:set>
                                    <p:animEffect transition="in" filter="slide(fromBottom)">
                                      <p:cBhvr>
                                        <p:cTn id="25" dur="500"/>
                                        <p:tgtEl>
                                          <p:spTgt spid="84998"/>
                                        </p:tgtEl>
                                      </p:cBhvr>
                                    </p:animEffect>
                                  </p:childTnLst>
                                </p:cTn>
                              </p:par>
                              <p:par>
                                <p:cTn id="26" presetID="12" presetClass="entr" presetSubtype="4" fill="hold" nodeType="withEffect">
                                  <p:stCondLst>
                                    <p:cond delay="0"/>
                                  </p:stCondLst>
                                  <p:childTnLst>
                                    <p:set>
                                      <p:cBhvr>
                                        <p:cTn id="27" dur="1" fill="hold">
                                          <p:stCondLst>
                                            <p:cond delay="0"/>
                                          </p:stCondLst>
                                        </p:cTn>
                                        <p:tgtEl>
                                          <p:spTgt spid="85000"/>
                                        </p:tgtEl>
                                        <p:attrNameLst>
                                          <p:attrName>style.visibility</p:attrName>
                                        </p:attrNameLst>
                                      </p:cBhvr>
                                      <p:to>
                                        <p:strVal val="visible"/>
                                      </p:to>
                                    </p:set>
                                    <p:animEffect transition="in" filter="slide(fromBottom)">
                                      <p:cBhvr>
                                        <p:cTn id="28" dur="500"/>
                                        <p:tgtEl>
                                          <p:spTgt spid="8500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4999"/>
                                        </p:tgtEl>
                                        <p:attrNameLst>
                                          <p:attrName>style.visibility</p:attrName>
                                        </p:attrNameLst>
                                      </p:cBhvr>
                                      <p:to>
                                        <p:strVal val="visible"/>
                                      </p:to>
                                    </p:set>
                                    <p:animEffect transition="in" filter="slide(fromBottom)">
                                      <p:cBhvr>
                                        <p:cTn id="31" dur="500"/>
                                        <p:tgtEl>
                                          <p:spTgt spid="84999"/>
                                        </p:tgtEl>
                                      </p:cBhvr>
                                    </p:animEffect>
                                  </p:childTnLst>
                                </p:cTn>
                              </p:par>
                              <p:par>
                                <p:cTn id="32" presetID="12" presetClass="entr" presetSubtype="4" fill="hold" nodeType="withEffect">
                                  <p:stCondLst>
                                    <p:cond delay="0"/>
                                  </p:stCondLst>
                                  <p:childTnLst>
                                    <p:set>
                                      <p:cBhvr>
                                        <p:cTn id="33" dur="1" fill="hold">
                                          <p:stCondLst>
                                            <p:cond delay="0"/>
                                          </p:stCondLst>
                                        </p:cTn>
                                        <p:tgtEl>
                                          <p:spTgt spid="85001"/>
                                        </p:tgtEl>
                                        <p:attrNameLst>
                                          <p:attrName>style.visibility</p:attrName>
                                        </p:attrNameLst>
                                      </p:cBhvr>
                                      <p:to>
                                        <p:strVal val="visible"/>
                                      </p:to>
                                    </p:set>
                                    <p:animEffect transition="in" filter="slide(fromBottom)">
                                      <p:cBhvr>
                                        <p:cTn id="34"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P spid="84996" grpId="0"/>
      <p:bldP spid="84997" grpId="0"/>
      <p:bldP spid="84998" grpId="0"/>
      <p:bldP spid="849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a:extLst>
              <a:ext uri="{FF2B5EF4-FFF2-40B4-BE49-F238E27FC236}">
                <a16:creationId xmlns:a16="http://schemas.microsoft.com/office/drawing/2014/main" id="{CF297D0D-49D3-4DCB-818C-00673F15FEE5}"/>
              </a:ext>
            </a:extLst>
          </p:cNvPr>
          <p:cNvSpPr>
            <a:spLocks noChangeArrowheads="1"/>
          </p:cNvSpPr>
          <p:nvPr/>
        </p:nvSpPr>
        <p:spPr bwMode="auto">
          <a:xfrm>
            <a:off x="755650" y="246063"/>
            <a:ext cx="789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Arial" panose="020B0604020202020204" pitchFamily="34" charset="0"/>
                <a:ea typeface="宋体" panose="02010600030101010101" pitchFamily="2" charset="-122"/>
              </a:rPr>
              <a:t>卤代烯烃命名时，以烯烃为母体，以双键位次最小编号</a:t>
            </a:r>
            <a:r>
              <a:rPr kumimoji="1" lang="zh-CN" altLang="en-US" sz="2800" b="1" dirty="0">
                <a:latin typeface="Arial" panose="020B0604020202020204" pitchFamily="34" charset="0"/>
                <a:ea typeface="宋体" panose="02010600030101010101" pitchFamily="2" charset="-122"/>
              </a:rPr>
              <a:t>。</a:t>
            </a:r>
          </a:p>
        </p:txBody>
      </p:sp>
      <p:graphicFrame>
        <p:nvGraphicFramePr>
          <p:cNvPr id="160773" name="Object 5">
            <a:extLst>
              <a:ext uri="{FF2B5EF4-FFF2-40B4-BE49-F238E27FC236}">
                <a16:creationId xmlns:a16="http://schemas.microsoft.com/office/drawing/2014/main" id="{84BDA5B8-0B30-4B56-B0F0-6C91A2715E9D}"/>
              </a:ext>
            </a:extLst>
          </p:cNvPr>
          <p:cNvGraphicFramePr>
            <a:graphicFrameLocks noGrp="1" noChangeAspect="1"/>
          </p:cNvGraphicFramePr>
          <p:nvPr>
            <p:ph sz="half" idx="1"/>
          </p:nvPr>
        </p:nvGraphicFramePr>
        <p:xfrm>
          <a:off x="1619250" y="908050"/>
          <a:ext cx="5543550" cy="1733550"/>
        </p:xfrm>
        <a:graphic>
          <a:graphicData uri="http://schemas.openxmlformats.org/presentationml/2006/ole">
            <mc:AlternateContent xmlns:mc="http://schemas.openxmlformats.org/markup-compatibility/2006">
              <mc:Choice xmlns:v="urn:schemas-microsoft-com:vml" Requires="v">
                <p:oleObj spid="_x0000_s9320" name="CS ChemDraw Drawing" r:id="rId3" imgW="3827762" imgH="1197695" progId="ChemDraw.Document.6.0">
                  <p:embed/>
                </p:oleObj>
              </mc:Choice>
              <mc:Fallback>
                <p:oleObj name="CS ChemDraw Drawing" r:id="rId3" imgW="3827762" imgH="1197695"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08050"/>
                        <a:ext cx="55435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1" name="Object 13">
            <a:extLst>
              <a:ext uri="{FF2B5EF4-FFF2-40B4-BE49-F238E27FC236}">
                <a16:creationId xmlns:a16="http://schemas.microsoft.com/office/drawing/2014/main" id="{960FAA5D-1A9A-4AAF-8EB7-D6457B157C08}"/>
              </a:ext>
            </a:extLst>
          </p:cNvPr>
          <p:cNvGraphicFramePr>
            <a:graphicFrameLocks noGrp="1" noChangeAspect="1"/>
          </p:cNvGraphicFramePr>
          <p:nvPr>
            <p:ph sz="half" idx="2"/>
            <p:extLst>
              <p:ext uri="{D42A27DB-BD31-4B8C-83A1-F6EECF244321}">
                <p14:modId xmlns:p14="http://schemas.microsoft.com/office/powerpoint/2010/main" val="2645990896"/>
              </p:ext>
            </p:extLst>
          </p:nvPr>
        </p:nvGraphicFramePr>
        <p:xfrm>
          <a:off x="1835150" y="4602881"/>
          <a:ext cx="4822825" cy="1922463"/>
        </p:xfrm>
        <a:graphic>
          <a:graphicData uri="http://schemas.openxmlformats.org/presentationml/2006/ole">
            <mc:AlternateContent xmlns:mc="http://schemas.openxmlformats.org/markup-compatibility/2006">
              <mc:Choice xmlns:v="urn:schemas-microsoft-com:vml" Requires="v">
                <p:oleObj spid="_x0000_s9321" name="CS ChemDraw Drawing" r:id="rId5" imgW="2998773" imgH="1196076" progId="ChemDraw.Document.6.0">
                  <p:embed/>
                </p:oleObj>
              </mc:Choice>
              <mc:Fallback>
                <p:oleObj name="CS ChemDraw Drawing" r:id="rId5" imgW="2998773" imgH="1196076" progId="ChemDraw.Document.6.0">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602881"/>
                        <a:ext cx="4822825"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5" name="Rectangle 7">
            <a:extLst>
              <a:ext uri="{FF2B5EF4-FFF2-40B4-BE49-F238E27FC236}">
                <a16:creationId xmlns:a16="http://schemas.microsoft.com/office/drawing/2014/main" id="{11672D9D-390F-4583-AD8F-1F0A2DBE504A}"/>
              </a:ext>
            </a:extLst>
          </p:cNvPr>
          <p:cNvSpPr>
            <a:spLocks noRot="1" noChangeArrowheads="1"/>
          </p:cNvSpPr>
          <p:nvPr/>
        </p:nvSpPr>
        <p:spPr bwMode="auto">
          <a:xfrm>
            <a:off x="323850" y="2781300"/>
            <a:ext cx="33845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2800" b="1">
                <a:latin typeface="楷体" panose="02010609060101010101" pitchFamily="49" charset="-122"/>
                <a:ea typeface="宋体" panose="02010600030101010101" pitchFamily="2" charset="-122"/>
              </a:rPr>
              <a:t>3</a:t>
            </a:r>
            <a:r>
              <a:rPr lang="zh-CN" altLang="en-US" sz="2800" b="1">
                <a:latin typeface="楷体" panose="02010609060101010101" pitchFamily="49" charset="-122"/>
                <a:ea typeface="宋体" panose="02010600030101010101" pitchFamily="2" charset="-122"/>
              </a:rPr>
              <a:t>、同分异构现象</a:t>
            </a:r>
          </a:p>
        </p:txBody>
      </p:sp>
      <p:sp>
        <p:nvSpPr>
          <p:cNvPr id="9222" name="Text Box 12">
            <a:extLst>
              <a:ext uri="{FF2B5EF4-FFF2-40B4-BE49-F238E27FC236}">
                <a16:creationId xmlns:a16="http://schemas.microsoft.com/office/drawing/2014/main" id="{ADBE4907-121D-486A-B15C-9EF7935A1DAE}"/>
              </a:ext>
            </a:extLst>
          </p:cNvPr>
          <p:cNvSpPr txBox="1">
            <a:spLocks noChangeArrowheads="1"/>
          </p:cNvSpPr>
          <p:nvPr/>
        </p:nvSpPr>
        <p:spPr bwMode="auto">
          <a:xfrm>
            <a:off x="1743075" y="48021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zh-CN" b="1">
              <a:latin typeface="Arial" panose="020B0604020202020204" pitchFamily="34" charset="0"/>
              <a:ea typeface="宋体" panose="02010600030101010101" pitchFamily="2" charset="-122"/>
            </a:endParaRPr>
          </a:p>
        </p:txBody>
      </p:sp>
      <p:sp>
        <p:nvSpPr>
          <p:cNvPr id="160785" name="Text Box 17">
            <a:extLst>
              <a:ext uri="{FF2B5EF4-FFF2-40B4-BE49-F238E27FC236}">
                <a16:creationId xmlns:a16="http://schemas.microsoft.com/office/drawing/2014/main" id="{30061EDB-C256-4E52-8E52-1CCBB6C4FD76}"/>
              </a:ext>
            </a:extLst>
          </p:cNvPr>
          <p:cNvSpPr txBox="1">
            <a:spLocks noChangeArrowheads="1"/>
          </p:cNvSpPr>
          <p:nvPr/>
        </p:nvSpPr>
        <p:spPr bwMode="auto">
          <a:xfrm>
            <a:off x="575370" y="3501008"/>
            <a:ext cx="799326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卤代烃的同分异构体数目比相应的烷烃的要多，例如，一卤代烃除了碳干链异构外，还有卤原子的位置异构。</a:t>
            </a:r>
          </a:p>
        </p:txBody>
      </p:sp>
      <p:sp>
        <p:nvSpPr>
          <p:cNvPr id="9" name="日期占位符 8">
            <a:extLst>
              <a:ext uri="{FF2B5EF4-FFF2-40B4-BE49-F238E27FC236}">
                <a16:creationId xmlns:a16="http://schemas.microsoft.com/office/drawing/2014/main" id="{9259211C-E009-4160-939C-14AF16C560B2}"/>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6505829-5DD7-42EC-8407-8C63F9BEAEA9}"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FE2F85A4-C69D-4182-BBCA-2CD5AEAA845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55DE699-5ED1-457A-B133-A893F4F7C76C}" type="slidenum">
              <a:rPr lang="en-US" altLang="zh-CN">
                <a:solidFill>
                  <a:srgbClr val="898989"/>
                </a:solidFill>
                <a:ea typeface="宋体" panose="02010600030101010101" pitchFamily="2" charset="-122"/>
              </a:rPr>
              <a:pPr/>
              <a:t>7</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strips(downLeft)">
                                      <p:cBhvr>
                                        <p:cTn id="7" dur="500"/>
                                        <p:tgtEl>
                                          <p:spTgt spid="160772"/>
                                        </p:tgtEl>
                                      </p:cBhvr>
                                    </p:animEffect>
                                  </p:childTnLst>
                                </p:cTn>
                              </p:par>
                              <p:par>
                                <p:cTn id="8" presetID="18" presetClass="entr" presetSubtype="12" fill="hold" nodeType="withEffect">
                                  <p:stCondLst>
                                    <p:cond delay="0"/>
                                  </p:stCondLst>
                                  <p:childTnLst>
                                    <p:set>
                                      <p:cBhvr>
                                        <p:cTn id="9" dur="1" fill="hold">
                                          <p:stCondLst>
                                            <p:cond delay="0"/>
                                          </p:stCondLst>
                                        </p:cTn>
                                        <p:tgtEl>
                                          <p:spTgt spid="160773"/>
                                        </p:tgtEl>
                                        <p:attrNameLst>
                                          <p:attrName>style.visibility</p:attrName>
                                        </p:attrNameLst>
                                      </p:cBhvr>
                                      <p:to>
                                        <p:strVal val="visible"/>
                                      </p:to>
                                    </p:set>
                                    <p:animEffect transition="in" filter="strips(downLeft)">
                                      <p:cBhvr>
                                        <p:cTn id="10" dur="500"/>
                                        <p:tgtEl>
                                          <p:spTgt spid="1607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60775"/>
                                        </p:tgtEl>
                                        <p:attrNameLst>
                                          <p:attrName>style.visibility</p:attrName>
                                        </p:attrNameLst>
                                      </p:cBhvr>
                                      <p:to>
                                        <p:strVal val="visible"/>
                                      </p:to>
                                    </p:set>
                                    <p:animEffect transition="in" filter="strips(downLeft)">
                                      <p:cBhvr>
                                        <p:cTn id="15" dur="500"/>
                                        <p:tgtEl>
                                          <p:spTgt spid="1607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60785"/>
                                        </p:tgtEl>
                                        <p:attrNameLst>
                                          <p:attrName>style.visibility</p:attrName>
                                        </p:attrNameLst>
                                      </p:cBhvr>
                                      <p:to>
                                        <p:strVal val="visible"/>
                                      </p:to>
                                    </p:set>
                                    <p:animEffect transition="in" filter="strips(downLeft)">
                                      <p:cBhvr>
                                        <p:cTn id="20" dur="500"/>
                                        <p:tgtEl>
                                          <p:spTgt spid="1607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60781"/>
                                        </p:tgtEl>
                                        <p:attrNameLst>
                                          <p:attrName>style.visibility</p:attrName>
                                        </p:attrNameLst>
                                      </p:cBhvr>
                                      <p:to>
                                        <p:strVal val="visible"/>
                                      </p:to>
                                    </p:set>
                                    <p:animEffect transition="in" filter="slide(fromBottom)">
                                      <p:cBhvr>
                                        <p:cTn id="25" dur="500"/>
                                        <p:tgtEl>
                                          <p:spTgt spid="160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5" grpId="0"/>
      <p:bldP spid="16078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Rectangle 7">
            <a:extLst>
              <a:ext uri="{FF2B5EF4-FFF2-40B4-BE49-F238E27FC236}">
                <a16:creationId xmlns:a16="http://schemas.microsoft.com/office/drawing/2014/main" id="{16973010-54DC-47C3-A9D1-F503BCB9E434}"/>
              </a:ext>
            </a:extLst>
          </p:cNvPr>
          <p:cNvSpPr>
            <a:spLocks noChangeArrowheads="1"/>
          </p:cNvSpPr>
          <p:nvPr/>
        </p:nvSpPr>
        <p:spPr bwMode="auto">
          <a:xfrm>
            <a:off x="457200" y="188913"/>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两种特殊制法：</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87048" name="Rectangle 8">
            <a:extLst>
              <a:ext uri="{FF2B5EF4-FFF2-40B4-BE49-F238E27FC236}">
                <a16:creationId xmlns:a16="http://schemas.microsoft.com/office/drawing/2014/main" id="{F941A0A8-406F-4A2B-ACC0-C498863AC49A}"/>
              </a:ext>
            </a:extLst>
          </p:cNvPr>
          <p:cNvSpPr>
            <a:spLocks noChangeArrowheads="1"/>
          </p:cNvSpPr>
          <p:nvPr/>
        </p:nvSpPr>
        <p:spPr bwMode="auto">
          <a:xfrm>
            <a:off x="481013" y="73935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a. NBS</a:t>
            </a:r>
            <a:r>
              <a:rPr kumimoji="1" lang="zh-CN" altLang="en-US" sz="2400" b="1" dirty="0">
                <a:latin typeface="Times New Roman" panose="02020603050405020304" pitchFamily="18" charset="0"/>
                <a:ea typeface="宋体" panose="02010600030101010101" pitchFamily="2" charset="-122"/>
              </a:rPr>
              <a:t>试剂法</a:t>
            </a:r>
            <a:r>
              <a:rPr kumimoji="1" lang="zh-CN" altLang="en-US" sz="1400" dirty="0">
                <a:latin typeface="宋体" panose="02010600030101010101" pitchFamily="2" charset="-122"/>
                <a:ea typeface="宋体" panose="02010600030101010101" pitchFamily="2" charset="-122"/>
              </a:rPr>
              <a:t> </a:t>
            </a:r>
            <a:endParaRPr kumimoji="1" lang="zh-CN" altLang="en-US" sz="2400" dirty="0">
              <a:latin typeface="Times New Roman" panose="02020603050405020304" pitchFamily="18" charset="0"/>
              <a:ea typeface="宋体" panose="02010600030101010101" pitchFamily="2" charset="-122"/>
            </a:endParaRPr>
          </a:p>
        </p:txBody>
      </p:sp>
      <p:sp>
        <p:nvSpPr>
          <p:cNvPr id="87052" name="Rectangle 12">
            <a:extLst>
              <a:ext uri="{FF2B5EF4-FFF2-40B4-BE49-F238E27FC236}">
                <a16:creationId xmlns:a16="http://schemas.microsoft.com/office/drawing/2014/main" id="{0DA17253-8669-4543-8783-978C79215466}"/>
              </a:ext>
            </a:extLst>
          </p:cNvPr>
          <p:cNvSpPr>
            <a:spLocks noChangeArrowheads="1"/>
          </p:cNvSpPr>
          <p:nvPr/>
        </p:nvSpPr>
        <p:spPr bwMode="auto">
          <a:xfrm>
            <a:off x="827088" y="4293096"/>
            <a:ext cx="6705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eaLnBrk="1" hangingPunct="1"/>
            <a:r>
              <a:rPr kumimoji="1" lang="zh-CN" altLang="en-US" sz="2200" b="1" dirty="0">
                <a:latin typeface="Times New Roman" panose="02020603050405020304" pitchFamily="18" charset="0"/>
                <a:ea typeface="宋体" panose="02010600030101010101" pitchFamily="2" charset="-122"/>
              </a:rPr>
              <a:t>反应有两个特点：</a:t>
            </a:r>
            <a:r>
              <a:rPr kumimoji="1" lang="en-US" altLang="zh-CN" sz="2200" b="1" dirty="0">
                <a:latin typeface="Times New Roman" panose="02020603050405020304" pitchFamily="18" charset="0"/>
                <a:ea typeface="宋体" panose="02010600030101010101" pitchFamily="2" charset="-122"/>
              </a:rPr>
              <a:t>1</a:t>
            </a:r>
            <a:r>
              <a:rPr kumimoji="1" lang="zh-CN" altLang="en-US" sz="2200" b="1" dirty="0">
                <a:latin typeface="Times New Roman" panose="02020603050405020304" pitchFamily="18" charset="0"/>
                <a:ea typeface="宋体" panose="02010600030101010101" pitchFamily="2" charset="-122"/>
              </a:rPr>
              <a:t>） 低温即可。</a:t>
            </a:r>
          </a:p>
          <a:p>
            <a:r>
              <a:rPr kumimoji="1" lang="zh-CN" altLang="en-US" sz="2200" b="1" dirty="0">
                <a:latin typeface="Times New Roman" panose="02020603050405020304" pitchFamily="18" charset="0"/>
                <a:ea typeface="宋体" panose="02010600030101010101" pitchFamily="2" charset="-122"/>
              </a:rPr>
              <a:t>                                 </a:t>
            </a:r>
            <a:r>
              <a:rPr kumimoji="1" lang="en-US" altLang="zh-CN" sz="2200" b="1" dirty="0">
                <a:latin typeface="Times New Roman" panose="02020603050405020304" pitchFamily="18" charset="0"/>
                <a:ea typeface="宋体" panose="02010600030101010101" pitchFamily="2" charset="-122"/>
              </a:rPr>
              <a:t>2</a:t>
            </a:r>
            <a:r>
              <a:rPr kumimoji="1" lang="zh-CN" altLang="en-US" sz="2200" b="1" dirty="0">
                <a:latin typeface="Times New Roman" panose="02020603050405020304" pitchFamily="18" charset="0"/>
                <a:ea typeface="宋体" panose="02010600030101010101" pitchFamily="2" charset="-122"/>
              </a:rPr>
              <a:t>） 产物纯度高，副反应少。</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87053" name="Rectangle 13">
            <a:extLst>
              <a:ext uri="{FF2B5EF4-FFF2-40B4-BE49-F238E27FC236}">
                <a16:creationId xmlns:a16="http://schemas.microsoft.com/office/drawing/2014/main" id="{71D4CB53-7764-44EC-8E02-EF3F8780D3EE}"/>
              </a:ext>
            </a:extLst>
          </p:cNvPr>
          <p:cNvSpPr>
            <a:spLocks noChangeArrowheads="1"/>
          </p:cNvSpPr>
          <p:nvPr/>
        </p:nvSpPr>
        <p:spPr bwMode="auto">
          <a:xfrm>
            <a:off x="827584" y="5162203"/>
            <a:ext cx="6096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取代活性：</a:t>
            </a:r>
            <a:r>
              <a:rPr kumimoji="1" lang="en-US" altLang="zh-CN" sz="2200" b="1" dirty="0">
                <a:latin typeface="Times New Roman" panose="02020603050405020304" pitchFamily="18" charset="0"/>
                <a:ea typeface="宋体" panose="02010600030101010101" pitchFamily="2" charset="-122"/>
              </a:rPr>
              <a:t>3</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  &gt;  2</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  &gt;  1</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a:t>
            </a:r>
            <a:r>
              <a:rPr kumimoji="1" lang="en-US" altLang="zh-CN" sz="2200" dirty="0">
                <a:latin typeface="Times New Roman" panose="02020603050405020304" pitchFamily="18" charset="0"/>
                <a:ea typeface="宋体" panose="02010600030101010101" pitchFamily="2" charset="-122"/>
              </a:rPr>
              <a:t> </a:t>
            </a:r>
          </a:p>
        </p:txBody>
      </p:sp>
      <p:sp>
        <p:nvSpPr>
          <p:cNvPr id="84998" name="Rectangle 15">
            <a:extLst>
              <a:ext uri="{FF2B5EF4-FFF2-40B4-BE49-F238E27FC236}">
                <a16:creationId xmlns:a16="http://schemas.microsoft.com/office/drawing/2014/main" id="{A7CACACF-FE44-49E9-8E55-F60794E0AA95}"/>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graphicFrame>
        <p:nvGraphicFramePr>
          <p:cNvPr id="87054" name="Object 14">
            <a:extLst>
              <a:ext uri="{FF2B5EF4-FFF2-40B4-BE49-F238E27FC236}">
                <a16:creationId xmlns:a16="http://schemas.microsoft.com/office/drawing/2014/main" id="{B1B21788-1916-4102-9286-D6686A774BAD}"/>
              </a:ext>
            </a:extLst>
          </p:cNvPr>
          <p:cNvGraphicFramePr>
            <a:graphicFrameLocks noChangeAspect="1"/>
          </p:cNvGraphicFramePr>
          <p:nvPr>
            <p:extLst>
              <p:ext uri="{D42A27DB-BD31-4B8C-83A1-F6EECF244321}">
                <p14:modId xmlns:p14="http://schemas.microsoft.com/office/powerpoint/2010/main" val="2260848507"/>
              </p:ext>
            </p:extLst>
          </p:nvPr>
        </p:nvGraphicFramePr>
        <p:xfrm>
          <a:off x="2916238" y="667916"/>
          <a:ext cx="4248150" cy="635000"/>
        </p:xfrm>
        <a:graphic>
          <a:graphicData uri="http://schemas.openxmlformats.org/presentationml/2006/ole">
            <mc:AlternateContent xmlns:mc="http://schemas.openxmlformats.org/markup-compatibility/2006">
              <mc:Choice xmlns:v="urn:schemas-microsoft-com:vml" Requires="v">
                <p:oleObj spid="_x0000_s85146" name="CS ChemDraw Drawing" r:id="rId3" imgW="3122406" imgH="469145" progId="ChemDraw.Document.6.0">
                  <p:embed/>
                </p:oleObj>
              </mc:Choice>
              <mc:Fallback>
                <p:oleObj name="CS ChemDraw Drawing" r:id="rId3" imgW="3122406" imgH="469145"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667916"/>
                        <a:ext cx="42481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6" name="Rectangle 16">
            <a:extLst>
              <a:ext uri="{FF2B5EF4-FFF2-40B4-BE49-F238E27FC236}">
                <a16:creationId xmlns:a16="http://schemas.microsoft.com/office/drawing/2014/main" id="{00E42D4D-F1D8-4837-967C-915C7730E332}"/>
              </a:ext>
            </a:extLst>
          </p:cNvPr>
          <p:cNvSpPr>
            <a:spLocks noChangeArrowheads="1"/>
          </p:cNvSpPr>
          <p:nvPr/>
        </p:nvSpPr>
        <p:spPr bwMode="auto">
          <a:xfrm>
            <a:off x="676275" y="1315616"/>
            <a:ext cx="785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NBS</a:t>
            </a:r>
            <a:r>
              <a:rPr kumimoji="1" lang="zh-CN" altLang="en-US" sz="2400" b="1" dirty="0">
                <a:latin typeface="Times New Roman" panose="02020603050405020304" pitchFamily="18" charset="0"/>
                <a:ea typeface="宋体" panose="02010600030101010101" pitchFamily="2" charset="-122"/>
              </a:rPr>
              <a:t>试剂是进行烯丙式和苄基烃类</a:t>
            </a:r>
            <a:r>
              <a:rPr kumimoji="1" lang="en-US" altLang="zh-CN" sz="2400" b="1" dirty="0">
                <a:latin typeface="Times New Roman" panose="02020603050405020304" pitchFamily="18" charset="0"/>
                <a:ea typeface="宋体" panose="02010600030101010101" pitchFamily="2" charset="-122"/>
              </a:rPr>
              <a:t>α-H</a:t>
            </a:r>
            <a:r>
              <a:rPr kumimoji="1" lang="zh-CN" altLang="en-US" sz="2400" b="1" dirty="0">
                <a:latin typeface="Times New Roman" panose="02020603050405020304" pitchFamily="18" charset="0"/>
                <a:ea typeface="宋体" panose="02010600030101010101" pitchFamily="2" charset="-122"/>
              </a:rPr>
              <a:t>溴代的特殊试剂。</a:t>
            </a:r>
          </a:p>
        </p:txBody>
      </p:sp>
      <p:graphicFrame>
        <p:nvGraphicFramePr>
          <p:cNvPr id="87057" name="Object 17">
            <a:extLst>
              <a:ext uri="{FF2B5EF4-FFF2-40B4-BE49-F238E27FC236}">
                <a16:creationId xmlns:a16="http://schemas.microsoft.com/office/drawing/2014/main" id="{E0D82D98-9BDC-4BA8-9DDE-85065529D6D1}"/>
              </a:ext>
            </a:extLst>
          </p:cNvPr>
          <p:cNvGraphicFramePr>
            <a:graphicFrameLocks noChangeAspect="1"/>
          </p:cNvGraphicFramePr>
          <p:nvPr>
            <p:extLst>
              <p:ext uri="{D42A27DB-BD31-4B8C-83A1-F6EECF244321}">
                <p14:modId xmlns:p14="http://schemas.microsoft.com/office/powerpoint/2010/main" val="2269739852"/>
              </p:ext>
            </p:extLst>
          </p:nvPr>
        </p:nvGraphicFramePr>
        <p:xfrm>
          <a:off x="2177885" y="1844824"/>
          <a:ext cx="4788230" cy="2348756"/>
        </p:xfrm>
        <a:graphic>
          <a:graphicData uri="http://schemas.openxmlformats.org/presentationml/2006/ole">
            <mc:AlternateContent xmlns:mc="http://schemas.openxmlformats.org/markup-compatibility/2006">
              <mc:Choice xmlns:v="urn:schemas-microsoft-com:vml" Requires="v">
                <p:oleObj spid="_x0000_s85147" name="CS ChemDraw Drawing" r:id="rId5" imgW="4064230" imgH="1994539" progId="ChemDraw.Document.6.0">
                  <p:embed/>
                </p:oleObj>
              </mc:Choice>
              <mc:Fallback>
                <p:oleObj name="CS ChemDraw Drawing" r:id="rId5" imgW="4064230" imgH="1994539" progId="ChemDraw.Document.6.0">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7885" y="1844824"/>
                        <a:ext cx="4788230" cy="2348756"/>
                      </a:xfrm>
                      <a:prstGeom prst="rect">
                        <a:avLst/>
                      </a:prstGeom>
                      <a:noFill/>
                      <a:ln>
                        <a:noFill/>
                      </a:ln>
                      <a:effectLst/>
                    </p:spPr>
                  </p:pic>
                </p:oleObj>
              </mc:Fallback>
            </mc:AlternateContent>
          </a:graphicData>
        </a:graphic>
      </p:graphicFrame>
      <p:graphicFrame>
        <p:nvGraphicFramePr>
          <p:cNvPr id="87059" name="Object 19">
            <a:extLst>
              <a:ext uri="{FF2B5EF4-FFF2-40B4-BE49-F238E27FC236}">
                <a16:creationId xmlns:a16="http://schemas.microsoft.com/office/drawing/2014/main" id="{4B196C30-AE1E-47E4-8721-05E407971126}"/>
              </a:ext>
            </a:extLst>
          </p:cNvPr>
          <p:cNvGraphicFramePr>
            <a:graphicFrameLocks noChangeAspect="1"/>
          </p:cNvGraphicFramePr>
          <p:nvPr>
            <p:extLst>
              <p:ext uri="{D42A27DB-BD31-4B8C-83A1-F6EECF244321}">
                <p14:modId xmlns:p14="http://schemas.microsoft.com/office/powerpoint/2010/main" val="1211000397"/>
              </p:ext>
            </p:extLst>
          </p:nvPr>
        </p:nvGraphicFramePr>
        <p:xfrm>
          <a:off x="611188" y="5661248"/>
          <a:ext cx="8208962" cy="1098550"/>
        </p:xfrm>
        <a:graphic>
          <a:graphicData uri="http://schemas.openxmlformats.org/presentationml/2006/ole">
            <mc:AlternateContent xmlns:mc="http://schemas.openxmlformats.org/markup-compatibility/2006">
              <mc:Choice xmlns:v="urn:schemas-microsoft-com:vml" Requires="v">
                <p:oleObj spid="_x0000_s85148" name="CS ChemDraw Drawing" r:id="rId7" imgW="5745152" imgH="767691" progId="ChemDraw.Document.6.0">
                  <p:embed/>
                </p:oleObj>
              </mc:Choice>
              <mc:Fallback>
                <p:oleObj name="CS ChemDraw Drawing" r:id="rId7" imgW="5745152" imgH="767691" progId="ChemDraw.Document.6.0">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248"/>
                        <a:ext cx="82089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426A0DD-46EA-4462-A481-180F61174A1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A603FFE-6011-42CB-AE2E-BBE39033C4A4}"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41E9F53-265D-499F-9BF5-1D54480011E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FBFDD7C-EBAE-4959-AAC0-1962AACF2047}" type="slidenum">
              <a:rPr lang="en-US" altLang="zh-CN">
                <a:solidFill>
                  <a:srgbClr val="898989"/>
                </a:solidFill>
                <a:ea typeface="宋体" panose="02010600030101010101" pitchFamily="2" charset="-122"/>
              </a:rPr>
              <a:pPr/>
              <a:t>70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Bottom)">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7048"/>
                                        </p:tgtEl>
                                        <p:attrNameLst>
                                          <p:attrName>style.visibility</p:attrName>
                                        </p:attrNameLst>
                                      </p:cBhvr>
                                      <p:to>
                                        <p:strVal val="visible"/>
                                      </p:to>
                                    </p:set>
                                    <p:animEffect transition="in" filter="slide(fromBottom)">
                                      <p:cBhvr>
                                        <p:cTn id="12" dur="500"/>
                                        <p:tgtEl>
                                          <p:spTgt spid="87048"/>
                                        </p:tgtEl>
                                      </p:cBhvr>
                                    </p:animEffect>
                                  </p:childTnLst>
                                </p:cTn>
                              </p:par>
                              <p:par>
                                <p:cTn id="13" presetID="12" presetClass="entr" presetSubtype="4" fill="hold" nodeType="withEffect">
                                  <p:stCondLst>
                                    <p:cond delay="0"/>
                                  </p:stCondLst>
                                  <p:childTnLst>
                                    <p:set>
                                      <p:cBhvr>
                                        <p:cTn id="14" dur="1" fill="hold">
                                          <p:stCondLst>
                                            <p:cond delay="0"/>
                                          </p:stCondLst>
                                        </p:cTn>
                                        <p:tgtEl>
                                          <p:spTgt spid="87054"/>
                                        </p:tgtEl>
                                        <p:attrNameLst>
                                          <p:attrName>style.visibility</p:attrName>
                                        </p:attrNameLst>
                                      </p:cBhvr>
                                      <p:to>
                                        <p:strVal val="visible"/>
                                      </p:to>
                                    </p:set>
                                    <p:animEffect transition="in" filter="slide(fromBottom)">
                                      <p:cBhvr>
                                        <p:cTn id="15" dur="500"/>
                                        <p:tgtEl>
                                          <p:spTgt spid="870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7056"/>
                                        </p:tgtEl>
                                        <p:attrNameLst>
                                          <p:attrName>style.visibility</p:attrName>
                                        </p:attrNameLst>
                                      </p:cBhvr>
                                      <p:to>
                                        <p:strVal val="visible"/>
                                      </p:to>
                                    </p:set>
                                    <p:animEffect transition="in" filter="slide(fromBottom)">
                                      <p:cBhvr>
                                        <p:cTn id="20" dur="500"/>
                                        <p:tgtEl>
                                          <p:spTgt spid="87056"/>
                                        </p:tgtEl>
                                      </p:cBhvr>
                                    </p:animEffect>
                                  </p:childTnLst>
                                </p:cTn>
                              </p:par>
                              <p:par>
                                <p:cTn id="21" presetID="12" presetClass="entr" presetSubtype="4" fill="hold" nodeType="withEffect">
                                  <p:stCondLst>
                                    <p:cond delay="0"/>
                                  </p:stCondLst>
                                  <p:childTnLst>
                                    <p:set>
                                      <p:cBhvr>
                                        <p:cTn id="22" dur="1" fill="hold">
                                          <p:stCondLst>
                                            <p:cond delay="0"/>
                                          </p:stCondLst>
                                        </p:cTn>
                                        <p:tgtEl>
                                          <p:spTgt spid="87057"/>
                                        </p:tgtEl>
                                        <p:attrNameLst>
                                          <p:attrName>style.visibility</p:attrName>
                                        </p:attrNameLst>
                                      </p:cBhvr>
                                      <p:to>
                                        <p:strVal val="visible"/>
                                      </p:to>
                                    </p:set>
                                    <p:animEffect transition="in" filter="slide(fromBottom)">
                                      <p:cBhvr>
                                        <p:cTn id="23" dur="500"/>
                                        <p:tgtEl>
                                          <p:spTgt spid="870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7052"/>
                                        </p:tgtEl>
                                        <p:attrNameLst>
                                          <p:attrName>style.visibility</p:attrName>
                                        </p:attrNameLst>
                                      </p:cBhvr>
                                      <p:to>
                                        <p:strVal val="visible"/>
                                      </p:to>
                                    </p:set>
                                    <p:animEffect transition="in" filter="slide(fromBottom)">
                                      <p:cBhvr>
                                        <p:cTn id="28" dur="500"/>
                                        <p:tgtEl>
                                          <p:spTgt spid="87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7053"/>
                                        </p:tgtEl>
                                        <p:attrNameLst>
                                          <p:attrName>style.visibility</p:attrName>
                                        </p:attrNameLst>
                                      </p:cBhvr>
                                      <p:to>
                                        <p:strVal val="visible"/>
                                      </p:to>
                                    </p:set>
                                    <p:animEffect transition="in" filter="slide(fromBottom)">
                                      <p:cBhvr>
                                        <p:cTn id="33" dur="500"/>
                                        <p:tgtEl>
                                          <p:spTgt spid="87053"/>
                                        </p:tgtEl>
                                      </p:cBhvr>
                                    </p:animEffect>
                                  </p:childTnLst>
                                </p:cTn>
                              </p:par>
                              <p:par>
                                <p:cTn id="34" presetID="12" presetClass="entr" presetSubtype="4" fill="hold" nodeType="withEffect">
                                  <p:stCondLst>
                                    <p:cond delay="0"/>
                                  </p:stCondLst>
                                  <p:childTnLst>
                                    <p:set>
                                      <p:cBhvr>
                                        <p:cTn id="35" dur="1" fill="hold">
                                          <p:stCondLst>
                                            <p:cond delay="0"/>
                                          </p:stCondLst>
                                        </p:cTn>
                                        <p:tgtEl>
                                          <p:spTgt spid="87059"/>
                                        </p:tgtEl>
                                        <p:attrNameLst>
                                          <p:attrName>style.visibility</p:attrName>
                                        </p:attrNameLst>
                                      </p:cBhvr>
                                      <p:to>
                                        <p:strVal val="visible"/>
                                      </p:to>
                                    </p:set>
                                    <p:animEffect transition="in" filter="slide(fromBottom)">
                                      <p:cBhvr>
                                        <p:cTn id="36" dur="500"/>
                                        <p:tgtEl>
                                          <p:spTgt spid="8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P spid="87048" grpId="0"/>
      <p:bldP spid="87052" grpId="0"/>
      <p:bldP spid="87053" grpId="0"/>
      <p:bldP spid="8705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a:extLst>
              <a:ext uri="{FF2B5EF4-FFF2-40B4-BE49-F238E27FC236}">
                <a16:creationId xmlns:a16="http://schemas.microsoft.com/office/drawing/2014/main" id="{BE4C654C-BBDA-4790-B989-04B4972ABBBB}"/>
              </a:ext>
            </a:extLst>
          </p:cNvPr>
          <p:cNvSpPr>
            <a:spLocks noChangeArrowheads="1"/>
          </p:cNvSpPr>
          <p:nvPr/>
        </p:nvSpPr>
        <p:spPr bwMode="auto">
          <a:xfrm>
            <a:off x="457200" y="404813"/>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氯甲基化反应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制苄氯的方法 </a:t>
            </a:r>
          </a:p>
        </p:txBody>
      </p:sp>
      <p:graphicFrame>
        <p:nvGraphicFramePr>
          <p:cNvPr id="90120" name="Object 8">
            <a:extLst>
              <a:ext uri="{FF2B5EF4-FFF2-40B4-BE49-F238E27FC236}">
                <a16:creationId xmlns:a16="http://schemas.microsoft.com/office/drawing/2014/main" id="{A95A456B-ED88-48A9-BBCA-47A183F19E2A}"/>
              </a:ext>
            </a:extLst>
          </p:cNvPr>
          <p:cNvGraphicFramePr>
            <a:graphicFrameLocks noChangeAspect="1"/>
          </p:cNvGraphicFramePr>
          <p:nvPr/>
        </p:nvGraphicFramePr>
        <p:xfrm>
          <a:off x="1331913" y="1052513"/>
          <a:ext cx="6192837" cy="1454150"/>
        </p:xfrm>
        <a:graphic>
          <a:graphicData uri="http://schemas.openxmlformats.org/presentationml/2006/ole">
            <mc:AlternateContent xmlns:mc="http://schemas.openxmlformats.org/markup-compatibility/2006">
              <mc:Choice xmlns:v="urn:schemas-microsoft-com:vml" Requires="v">
                <p:oleObj spid="_x0000_s86218" name="CS ChemDraw Drawing" r:id="rId3" imgW="4406785" imgH="1035735" progId="ChemDraw.Document.6.0">
                  <p:embed/>
                </p:oleObj>
              </mc:Choice>
              <mc:Fallback>
                <p:oleObj name="CS ChemDraw Drawing" r:id="rId3" imgW="4406785" imgH="1035735"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6192837"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1" name="Rectangle 9">
            <a:extLst>
              <a:ext uri="{FF2B5EF4-FFF2-40B4-BE49-F238E27FC236}">
                <a16:creationId xmlns:a16="http://schemas.microsoft.com/office/drawing/2014/main" id="{21BC0CBA-C292-4E97-8EC0-7F104F8AEC80}"/>
              </a:ext>
            </a:extLst>
          </p:cNvPr>
          <p:cNvSpPr>
            <a:spLocks noChangeArrowheads="1"/>
          </p:cNvSpPr>
          <p:nvPr/>
        </p:nvSpPr>
        <p:spPr bwMode="auto">
          <a:xfrm>
            <a:off x="323850" y="26368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楷体" panose="02010609060101010101" pitchFamily="49" charset="-122"/>
                <a:ea typeface="宋体" panose="02010600030101010101" pitchFamily="2" charset="-122"/>
              </a:rPr>
              <a:t>2</a:t>
            </a:r>
            <a:r>
              <a:rPr kumimoji="1" lang="zh-CN" altLang="en-US" sz="2400" b="1">
                <a:latin typeface="楷体" panose="02010609060101010101" pitchFamily="49" charset="-122"/>
                <a:ea typeface="宋体" panose="02010600030101010101" pitchFamily="2" charset="-122"/>
              </a:rPr>
              <a:t>、由醇制备</a:t>
            </a:r>
            <a:r>
              <a:rPr kumimoji="1" lang="zh-CN" altLang="en-US" sz="2400" b="1">
                <a:latin typeface="宋体" panose="02010600030101010101" pitchFamily="2" charset="-122"/>
                <a:ea typeface="宋体" panose="02010600030101010101" pitchFamily="2" charset="-122"/>
              </a:rPr>
              <a:t> </a:t>
            </a:r>
          </a:p>
        </p:txBody>
      </p:sp>
      <p:sp>
        <p:nvSpPr>
          <p:cNvPr id="90122" name="Rectangle 10">
            <a:extLst>
              <a:ext uri="{FF2B5EF4-FFF2-40B4-BE49-F238E27FC236}">
                <a16:creationId xmlns:a16="http://schemas.microsoft.com/office/drawing/2014/main" id="{22704EA5-4D95-477A-AA2E-7700BA30D965}"/>
              </a:ext>
            </a:extLst>
          </p:cNvPr>
          <p:cNvSpPr>
            <a:spLocks noChangeArrowheads="1"/>
          </p:cNvSpPr>
          <p:nvPr/>
        </p:nvSpPr>
        <p:spPr bwMode="auto">
          <a:xfrm>
            <a:off x="468313" y="32131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醇与</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作用</a:t>
            </a:r>
          </a:p>
        </p:txBody>
      </p:sp>
      <p:graphicFrame>
        <p:nvGraphicFramePr>
          <p:cNvPr id="90123" name="Object 11">
            <a:extLst>
              <a:ext uri="{FF2B5EF4-FFF2-40B4-BE49-F238E27FC236}">
                <a16:creationId xmlns:a16="http://schemas.microsoft.com/office/drawing/2014/main" id="{138C467A-8650-4946-BCD9-48C7986C1A3A}"/>
              </a:ext>
            </a:extLst>
          </p:cNvPr>
          <p:cNvGraphicFramePr>
            <a:graphicFrameLocks noChangeAspect="1"/>
          </p:cNvGraphicFramePr>
          <p:nvPr/>
        </p:nvGraphicFramePr>
        <p:xfrm>
          <a:off x="2195513" y="3716338"/>
          <a:ext cx="3529012" cy="315912"/>
        </p:xfrm>
        <a:graphic>
          <a:graphicData uri="http://schemas.openxmlformats.org/presentationml/2006/ole">
            <mc:AlternateContent xmlns:mc="http://schemas.openxmlformats.org/markup-compatibility/2006">
              <mc:Choice xmlns:v="urn:schemas-microsoft-com:vml" Requires="v">
                <p:oleObj spid="_x0000_s86219" name="CS ChemDraw Drawing" r:id="rId5" imgW="2464020" imgH="220536" progId="ChemDraw.Document.6.0">
                  <p:embed/>
                </p:oleObj>
              </mc:Choice>
              <mc:Fallback>
                <p:oleObj name="CS ChemDraw Drawing" r:id="rId5" imgW="2464020" imgH="220536"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716338"/>
                        <a:ext cx="352901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4" name="Rectangle 12">
            <a:extLst>
              <a:ext uri="{FF2B5EF4-FFF2-40B4-BE49-F238E27FC236}">
                <a16:creationId xmlns:a16="http://schemas.microsoft.com/office/drawing/2014/main" id="{621057E3-5F4B-4830-BC5A-1C2FD573CEA9}"/>
              </a:ext>
            </a:extLst>
          </p:cNvPr>
          <p:cNvSpPr>
            <a:spLocks noChangeArrowheads="1"/>
          </p:cNvSpPr>
          <p:nvPr/>
        </p:nvSpPr>
        <p:spPr bwMode="auto">
          <a:xfrm>
            <a:off x="468313" y="400526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醇与卤化磷作用</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90125" name="Object 13">
            <a:extLst>
              <a:ext uri="{FF2B5EF4-FFF2-40B4-BE49-F238E27FC236}">
                <a16:creationId xmlns:a16="http://schemas.microsoft.com/office/drawing/2014/main" id="{B55EA111-5D79-4E25-92FE-ED28A589F30A}"/>
              </a:ext>
            </a:extLst>
          </p:cNvPr>
          <p:cNvGraphicFramePr>
            <a:graphicFrameLocks noChangeAspect="1"/>
          </p:cNvGraphicFramePr>
          <p:nvPr/>
        </p:nvGraphicFramePr>
        <p:xfrm>
          <a:off x="755650" y="4581525"/>
          <a:ext cx="8137525" cy="352425"/>
        </p:xfrm>
        <a:graphic>
          <a:graphicData uri="http://schemas.openxmlformats.org/presentationml/2006/ole">
            <mc:AlternateContent xmlns:mc="http://schemas.openxmlformats.org/markup-compatibility/2006">
              <mc:Choice xmlns:v="urn:schemas-microsoft-com:vml" Requires="v">
                <p:oleObj spid="_x0000_s86220" name="CS ChemDraw Drawing" r:id="rId7" imgW="5682525" imgH="246449" progId="ChemDraw.Document.6.0">
                  <p:embed/>
                </p:oleObj>
              </mc:Choice>
              <mc:Fallback>
                <p:oleObj name="CS ChemDraw Drawing" r:id="rId7" imgW="5682525" imgH="246449" progId="ChemDraw.Document.6.0">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581525"/>
                        <a:ext cx="81375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6" name="Rectangle 14">
            <a:extLst>
              <a:ext uri="{FF2B5EF4-FFF2-40B4-BE49-F238E27FC236}">
                <a16:creationId xmlns:a16="http://schemas.microsoft.com/office/drawing/2014/main" id="{BD8261D6-594C-494F-ABDC-B00996DDCE4D}"/>
              </a:ext>
            </a:extLst>
          </p:cNvPr>
          <p:cNvSpPr>
            <a:spLocks noChangeArrowheads="1"/>
          </p:cNvSpPr>
          <p:nvPr/>
        </p:nvSpPr>
        <p:spPr bwMode="auto">
          <a:xfrm>
            <a:off x="468313" y="5013325"/>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c. </a:t>
            </a:r>
            <a:r>
              <a:rPr kumimoji="1" lang="zh-CN" altLang="en-US" sz="2400" b="1">
                <a:latin typeface="Times New Roman" panose="02020603050405020304" pitchFamily="18" charset="0"/>
                <a:ea typeface="宋体" panose="02010600030101010101" pitchFamily="2" charset="-122"/>
              </a:rPr>
              <a:t>醇与亚硫酰氯作用</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制氯代烷 </a:t>
            </a:r>
          </a:p>
        </p:txBody>
      </p:sp>
      <p:graphicFrame>
        <p:nvGraphicFramePr>
          <p:cNvPr id="90127" name="Object 15">
            <a:extLst>
              <a:ext uri="{FF2B5EF4-FFF2-40B4-BE49-F238E27FC236}">
                <a16:creationId xmlns:a16="http://schemas.microsoft.com/office/drawing/2014/main" id="{E0CE070B-927C-4410-978C-84BA18B05374}"/>
              </a:ext>
            </a:extLst>
          </p:cNvPr>
          <p:cNvGraphicFramePr>
            <a:graphicFrameLocks noChangeAspect="1"/>
          </p:cNvGraphicFramePr>
          <p:nvPr/>
        </p:nvGraphicFramePr>
        <p:xfrm>
          <a:off x="1619250" y="5445125"/>
          <a:ext cx="5184775" cy="647700"/>
        </p:xfrm>
        <a:graphic>
          <a:graphicData uri="http://schemas.openxmlformats.org/presentationml/2006/ole">
            <mc:AlternateContent xmlns:mc="http://schemas.openxmlformats.org/markup-compatibility/2006">
              <mc:Choice xmlns:v="urn:schemas-microsoft-com:vml" Requires="v">
                <p:oleObj spid="_x0000_s86221" name="CS ChemDraw Drawing" r:id="rId9" imgW="3710607" imgH="462936" progId="ChemDraw.Document.6.0">
                  <p:embed/>
                </p:oleObj>
              </mc:Choice>
              <mc:Fallback>
                <p:oleObj name="CS ChemDraw Drawing" r:id="rId9" imgW="3710607" imgH="462936" progId="ChemDraw.Document.6.0">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445125"/>
                        <a:ext cx="5184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8" name="Rectangle 16">
            <a:extLst>
              <a:ext uri="{FF2B5EF4-FFF2-40B4-BE49-F238E27FC236}">
                <a16:creationId xmlns:a16="http://schemas.microsoft.com/office/drawing/2014/main" id="{96F59538-7267-49F5-9C16-EFAA534363E9}"/>
              </a:ext>
            </a:extLst>
          </p:cNvPr>
          <p:cNvSpPr>
            <a:spLocks noChangeArrowheads="1"/>
          </p:cNvSpPr>
          <p:nvPr/>
        </p:nvSpPr>
        <p:spPr bwMode="auto">
          <a:xfrm>
            <a:off x="827088" y="623728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此反应的优点是，产率高，易提纯。</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9" name="日期占位符 8">
            <a:extLst>
              <a:ext uri="{FF2B5EF4-FFF2-40B4-BE49-F238E27FC236}">
                <a16:creationId xmlns:a16="http://schemas.microsoft.com/office/drawing/2014/main" id="{BD194E0A-BDCB-4857-B8A5-160D8C48B5B6}"/>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C8F65E6-F415-4B1E-8734-EFF3077992FB}"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3F69040-4128-41A8-ABE6-9AB1081F859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C0EF68C-EAC5-4947-909E-06FA32B16FB5}" type="slidenum">
              <a:rPr lang="en-US" altLang="zh-CN">
                <a:solidFill>
                  <a:srgbClr val="898989"/>
                </a:solidFill>
                <a:ea typeface="宋体" panose="02010600030101010101" pitchFamily="2" charset="-122"/>
              </a:rPr>
              <a:pPr/>
              <a:t>71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slide(fromBottom)">
                                      <p:cBhvr>
                                        <p:cTn id="7" dur="500"/>
                                        <p:tgtEl>
                                          <p:spTgt spid="90117"/>
                                        </p:tgtEl>
                                      </p:cBhvr>
                                    </p:animEffect>
                                  </p:childTnLst>
                                </p:cTn>
                              </p:par>
                              <p:par>
                                <p:cTn id="8" presetID="12" presetClass="entr" presetSubtype="4" fill="hold" nodeType="withEffect">
                                  <p:stCondLst>
                                    <p:cond delay="0"/>
                                  </p:stCondLst>
                                  <p:childTnLst>
                                    <p:set>
                                      <p:cBhvr>
                                        <p:cTn id="9" dur="1" fill="hold">
                                          <p:stCondLst>
                                            <p:cond delay="0"/>
                                          </p:stCondLst>
                                        </p:cTn>
                                        <p:tgtEl>
                                          <p:spTgt spid="90120"/>
                                        </p:tgtEl>
                                        <p:attrNameLst>
                                          <p:attrName>style.visibility</p:attrName>
                                        </p:attrNameLst>
                                      </p:cBhvr>
                                      <p:to>
                                        <p:strVal val="visible"/>
                                      </p:to>
                                    </p:set>
                                    <p:animEffect transition="in" filter="slide(fromBottom)">
                                      <p:cBhvr>
                                        <p:cTn id="10" dur="500"/>
                                        <p:tgtEl>
                                          <p:spTgt spid="901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90121"/>
                                        </p:tgtEl>
                                        <p:attrNameLst>
                                          <p:attrName>style.visibility</p:attrName>
                                        </p:attrNameLst>
                                      </p:cBhvr>
                                      <p:to>
                                        <p:strVal val="visible"/>
                                      </p:to>
                                    </p:set>
                                    <p:animEffect transition="in" filter="slide(fromBottom)">
                                      <p:cBhvr>
                                        <p:cTn id="15" dur="500"/>
                                        <p:tgtEl>
                                          <p:spTgt spid="901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90122"/>
                                        </p:tgtEl>
                                        <p:attrNameLst>
                                          <p:attrName>style.visibility</p:attrName>
                                        </p:attrNameLst>
                                      </p:cBhvr>
                                      <p:to>
                                        <p:strVal val="visible"/>
                                      </p:to>
                                    </p:set>
                                    <p:animEffect transition="in" filter="slide(fromBottom)">
                                      <p:cBhvr>
                                        <p:cTn id="20" dur="500"/>
                                        <p:tgtEl>
                                          <p:spTgt spid="90122"/>
                                        </p:tgtEl>
                                      </p:cBhvr>
                                    </p:animEffect>
                                  </p:childTnLst>
                                </p:cTn>
                              </p:par>
                              <p:par>
                                <p:cTn id="21" presetID="12" presetClass="entr" presetSubtype="4" fill="hold" nodeType="withEffect">
                                  <p:stCondLst>
                                    <p:cond delay="0"/>
                                  </p:stCondLst>
                                  <p:childTnLst>
                                    <p:set>
                                      <p:cBhvr>
                                        <p:cTn id="22" dur="1" fill="hold">
                                          <p:stCondLst>
                                            <p:cond delay="0"/>
                                          </p:stCondLst>
                                        </p:cTn>
                                        <p:tgtEl>
                                          <p:spTgt spid="90123"/>
                                        </p:tgtEl>
                                        <p:attrNameLst>
                                          <p:attrName>style.visibility</p:attrName>
                                        </p:attrNameLst>
                                      </p:cBhvr>
                                      <p:to>
                                        <p:strVal val="visible"/>
                                      </p:to>
                                    </p:set>
                                    <p:animEffect transition="in" filter="slide(fromBottom)">
                                      <p:cBhvr>
                                        <p:cTn id="23" dur="500"/>
                                        <p:tgtEl>
                                          <p:spTgt spid="901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90124"/>
                                        </p:tgtEl>
                                        <p:attrNameLst>
                                          <p:attrName>style.visibility</p:attrName>
                                        </p:attrNameLst>
                                      </p:cBhvr>
                                      <p:to>
                                        <p:strVal val="visible"/>
                                      </p:to>
                                    </p:set>
                                    <p:animEffect transition="in" filter="slide(fromBottom)">
                                      <p:cBhvr>
                                        <p:cTn id="28" dur="500"/>
                                        <p:tgtEl>
                                          <p:spTgt spid="90124"/>
                                        </p:tgtEl>
                                      </p:cBhvr>
                                    </p:animEffect>
                                  </p:childTnLst>
                                </p:cTn>
                              </p:par>
                              <p:par>
                                <p:cTn id="29" presetID="12" presetClass="entr" presetSubtype="4" fill="hold" nodeType="withEffect">
                                  <p:stCondLst>
                                    <p:cond delay="0"/>
                                  </p:stCondLst>
                                  <p:childTnLst>
                                    <p:set>
                                      <p:cBhvr>
                                        <p:cTn id="30" dur="1" fill="hold">
                                          <p:stCondLst>
                                            <p:cond delay="0"/>
                                          </p:stCondLst>
                                        </p:cTn>
                                        <p:tgtEl>
                                          <p:spTgt spid="90125"/>
                                        </p:tgtEl>
                                        <p:attrNameLst>
                                          <p:attrName>style.visibility</p:attrName>
                                        </p:attrNameLst>
                                      </p:cBhvr>
                                      <p:to>
                                        <p:strVal val="visible"/>
                                      </p:to>
                                    </p:set>
                                    <p:animEffect transition="in" filter="slide(fromBottom)">
                                      <p:cBhvr>
                                        <p:cTn id="31" dur="500"/>
                                        <p:tgtEl>
                                          <p:spTgt spid="901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90126"/>
                                        </p:tgtEl>
                                        <p:attrNameLst>
                                          <p:attrName>style.visibility</p:attrName>
                                        </p:attrNameLst>
                                      </p:cBhvr>
                                      <p:to>
                                        <p:strVal val="visible"/>
                                      </p:to>
                                    </p:set>
                                    <p:animEffect transition="in" filter="slide(fromBottom)">
                                      <p:cBhvr>
                                        <p:cTn id="36" dur="500"/>
                                        <p:tgtEl>
                                          <p:spTgt spid="90126"/>
                                        </p:tgtEl>
                                      </p:cBhvr>
                                    </p:animEffect>
                                  </p:childTnLst>
                                </p:cTn>
                              </p:par>
                              <p:par>
                                <p:cTn id="37" presetID="12" presetClass="entr" presetSubtype="4" fill="hold" nodeType="withEffect">
                                  <p:stCondLst>
                                    <p:cond delay="0"/>
                                  </p:stCondLst>
                                  <p:childTnLst>
                                    <p:set>
                                      <p:cBhvr>
                                        <p:cTn id="38" dur="1" fill="hold">
                                          <p:stCondLst>
                                            <p:cond delay="0"/>
                                          </p:stCondLst>
                                        </p:cTn>
                                        <p:tgtEl>
                                          <p:spTgt spid="90127"/>
                                        </p:tgtEl>
                                        <p:attrNameLst>
                                          <p:attrName>style.visibility</p:attrName>
                                        </p:attrNameLst>
                                      </p:cBhvr>
                                      <p:to>
                                        <p:strVal val="visible"/>
                                      </p:to>
                                    </p:set>
                                    <p:animEffect transition="in" filter="slide(fromBottom)">
                                      <p:cBhvr>
                                        <p:cTn id="39" dur="500"/>
                                        <p:tgtEl>
                                          <p:spTgt spid="90127"/>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90128"/>
                                        </p:tgtEl>
                                        <p:attrNameLst>
                                          <p:attrName>style.visibility</p:attrName>
                                        </p:attrNameLst>
                                      </p:cBhvr>
                                      <p:to>
                                        <p:strVal val="visible"/>
                                      </p:to>
                                    </p:set>
                                    <p:animEffect transition="in" filter="slide(fromBottom)">
                                      <p:cBhvr>
                                        <p:cTn id="42" dur="500"/>
                                        <p:tgtEl>
                                          <p:spTgt spid="9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21" grpId="0"/>
      <p:bldP spid="90122" grpId="0"/>
      <p:bldP spid="90124" grpId="0"/>
      <p:bldP spid="90126" grpId="0"/>
      <p:bldP spid="901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a:extLst>
              <a:ext uri="{FF2B5EF4-FFF2-40B4-BE49-F238E27FC236}">
                <a16:creationId xmlns:a16="http://schemas.microsoft.com/office/drawing/2014/main" id="{358BEFA3-7975-4602-A835-C042EA9250FF}"/>
              </a:ext>
            </a:extLst>
          </p:cNvPr>
          <p:cNvSpPr>
            <a:spLocks noChangeArrowheads="1"/>
          </p:cNvSpPr>
          <p:nvPr/>
        </p:nvSpPr>
        <p:spPr bwMode="auto">
          <a:xfrm>
            <a:off x="381000" y="798513"/>
            <a:ext cx="2808288" cy="714375"/>
          </a:xfrm>
          <a:prstGeom prst="rect">
            <a:avLst/>
          </a:prstGeom>
          <a:noFill/>
          <a:ln>
            <a:noFill/>
          </a:ln>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spcBef>
                <a:spcPct val="0"/>
              </a:spcBef>
              <a:buSzPct val="75000"/>
              <a:buFont typeface="Wingdings 2" panose="05020102010507070707" pitchFamily="18" charset="2"/>
              <a:buNone/>
            </a:pPr>
            <a:r>
              <a:rPr lang="zh-CN" altLang="en-US" sz="3000" b="1">
                <a:solidFill>
                  <a:schemeClr val="accent1"/>
                </a:solidFill>
                <a:effectLst>
                  <a:outerShdw blurRad="38100" dist="38100" dir="2700000" algn="tl">
                    <a:srgbClr val="C0C0C0"/>
                  </a:outerShdw>
                </a:effectLst>
                <a:ea typeface="宋体" panose="02010600030101010101" pitchFamily="2" charset="-122"/>
              </a:rPr>
              <a:t>本章小结</a:t>
            </a:r>
          </a:p>
        </p:txBody>
      </p:sp>
      <p:sp>
        <p:nvSpPr>
          <p:cNvPr id="5" name="矩形 4">
            <a:extLst>
              <a:ext uri="{FF2B5EF4-FFF2-40B4-BE49-F238E27FC236}">
                <a16:creationId xmlns:a16="http://schemas.microsoft.com/office/drawing/2014/main" id="{CDD8CB2D-1A28-4004-852F-EEB61EE1E0B1}"/>
              </a:ext>
            </a:extLst>
          </p:cNvPr>
          <p:cNvSpPr/>
          <p:nvPr/>
        </p:nvSpPr>
        <p:spPr>
          <a:xfrm>
            <a:off x="701675" y="1676400"/>
            <a:ext cx="7813675" cy="4548188"/>
          </a:xfrm>
          <a:prstGeom prst="rect">
            <a:avLst/>
          </a:prstGeom>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spcBef>
                <a:spcPts val="2400"/>
              </a:spcBef>
            </a:pPr>
            <a:r>
              <a:rPr lang="en-US" altLang="zh-CN" sz="2800" b="1">
                <a:solidFill>
                  <a:srgbClr val="0C0D03"/>
                </a:solidFill>
                <a:ea typeface="宋体" panose="02010600030101010101" pitchFamily="2" charset="-122"/>
              </a:rPr>
              <a:t>1.</a:t>
            </a:r>
            <a:r>
              <a:rPr lang="zh-CN" altLang="en-US" sz="2800" b="1">
                <a:solidFill>
                  <a:srgbClr val="0C0D03"/>
                </a:solidFill>
                <a:latin typeface="等线 Light" panose="02010600030101010101" pitchFamily="2" charset="-122"/>
                <a:ea typeface="宋体" panose="02010600030101010101" pitchFamily="2" charset="-122"/>
              </a:rPr>
              <a:t>掌握卤代烃的分类和命名</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2.</a:t>
            </a:r>
            <a:r>
              <a:rPr lang="zh-CN" altLang="en-US" sz="2800" b="1">
                <a:solidFill>
                  <a:srgbClr val="0C0D03"/>
                </a:solidFill>
                <a:latin typeface="等线 Light" panose="02010600030101010101" pitchFamily="2" charset="-122"/>
                <a:ea typeface="宋体" panose="02010600030101010101" pitchFamily="2" charset="-122"/>
              </a:rPr>
              <a:t>了解卤代烃的结构与性质之间的相互关系</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3.</a:t>
            </a:r>
            <a:r>
              <a:rPr lang="zh-CN" altLang="en-US" sz="2800" b="1">
                <a:solidFill>
                  <a:srgbClr val="0C0D03"/>
                </a:solidFill>
                <a:latin typeface="等线 Light" panose="02010600030101010101" pitchFamily="2" charset="-122"/>
                <a:ea typeface="宋体" panose="02010600030101010101" pitchFamily="2" charset="-122"/>
              </a:rPr>
              <a:t>掌握卤代烃的化学性质（</a:t>
            </a:r>
            <a:r>
              <a:rPr lang="zh-CN" altLang="en-US" sz="2800" b="1">
                <a:solidFill>
                  <a:srgbClr val="FF0000"/>
                </a:solidFill>
                <a:latin typeface="等线 Light" panose="02010600030101010101" pitchFamily="2" charset="-122"/>
                <a:ea typeface="宋体" panose="02010600030101010101" pitchFamily="2" charset="-122"/>
                <a:cs typeface="Times New Roman" panose="02020603050405020304" pitchFamily="18" charset="0"/>
              </a:rPr>
              <a:t>格氏试剂</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0000FF"/>
                </a:solidFill>
                <a:latin typeface="等线 Light" panose="02010600030101010101" pitchFamily="2" charset="-122"/>
                <a:ea typeface="宋体" panose="02010600030101010101" pitchFamily="2" charset="-122"/>
                <a:cs typeface="Times New Roman" panose="02020603050405020304" pitchFamily="18" charset="0"/>
              </a:rPr>
              <a:t>亲核取代反应</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0000FF"/>
                </a:solidFill>
                <a:latin typeface="等线 Light" panose="02010600030101010101" pitchFamily="2" charset="-122"/>
                <a:ea typeface="宋体" panose="02010600030101010101" pitchFamily="2" charset="-122"/>
                <a:cs typeface="Times New Roman" panose="02020603050405020304" pitchFamily="18" charset="0"/>
              </a:rPr>
              <a:t>消除反应</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C00000"/>
                </a:solidFill>
                <a:latin typeface="等线 Light" panose="02010600030101010101" pitchFamily="2" charset="-122"/>
                <a:ea typeface="宋体" panose="02010600030101010101" pitchFamily="2" charset="-122"/>
                <a:cs typeface="Times New Roman" panose="02020603050405020304" pitchFamily="18" charset="0"/>
              </a:rPr>
              <a:t>卤代烃的鉴别等</a:t>
            </a:r>
            <a:r>
              <a:rPr lang="zh-CN" altLang="en-US" sz="2800" b="1">
                <a:solidFill>
                  <a:srgbClr val="0C0D03"/>
                </a:solidFill>
                <a:latin typeface="等线 Light" panose="02010600030101010101" pitchFamily="2" charset="-122"/>
                <a:ea typeface="宋体" panose="02010600030101010101" pitchFamily="2" charset="-122"/>
              </a:rPr>
              <a:t>）；</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4.</a:t>
            </a:r>
            <a:r>
              <a:rPr lang="zh-CN" altLang="en-US" sz="2800" b="1">
                <a:solidFill>
                  <a:srgbClr val="0C0D03"/>
                </a:solidFill>
                <a:latin typeface="等线 Light" panose="02010600030101010101" pitchFamily="2" charset="-122"/>
                <a:ea typeface="宋体" panose="02010600030101010101" pitchFamily="2" charset="-122"/>
              </a:rPr>
              <a:t>掌握亲核取代反应和消除反应的机理、卤代烯烃和卤代芳烃的性质（</a:t>
            </a:r>
            <a:r>
              <a:rPr lang="zh-CN" altLang="en-US" sz="2800" b="1">
                <a:solidFill>
                  <a:srgbClr val="C00000"/>
                </a:solidFill>
                <a:latin typeface="等线 Light" panose="02010600030101010101" pitchFamily="2" charset="-122"/>
                <a:ea typeface="宋体" panose="02010600030101010101" pitchFamily="2" charset="-122"/>
                <a:cs typeface="Times New Roman" panose="02020603050405020304" pitchFamily="18" charset="0"/>
              </a:rPr>
              <a:t>卤代烯烃和卤代芳烃的反应活性</a:t>
            </a:r>
            <a:r>
              <a:rPr lang="zh-CN" altLang="en-US" sz="2800" b="1">
                <a:solidFill>
                  <a:srgbClr val="0C0D03"/>
                </a:solidFill>
                <a:latin typeface="等线 Light" panose="02010600030101010101" pitchFamily="2" charset="-122"/>
                <a:ea typeface="宋体" panose="02010600030101010101" pitchFamily="2" charset="-122"/>
              </a:rPr>
              <a:t>）</a:t>
            </a:r>
            <a:endParaRPr lang="zh-CN" altLang="en-US" sz="2800">
              <a:latin typeface="Arial" panose="020B0604020202020204" pitchFamily="34" charset="0"/>
              <a:ea typeface="宋体" panose="02010600030101010101" pitchFamily="2" charset="-122"/>
            </a:endParaRPr>
          </a:p>
        </p:txBody>
      </p:sp>
      <p:sp>
        <p:nvSpPr>
          <p:cNvPr id="2" name="日期占位符 1">
            <a:extLst>
              <a:ext uri="{FF2B5EF4-FFF2-40B4-BE49-F238E27FC236}">
                <a16:creationId xmlns:a16="http://schemas.microsoft.com/office/drawing/2014/main" id="{E1102EF2-A75F-4951-BE3D-02065FCA711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2B4193E-AFC8-4173-803B-C1078655AB82}" type="datetime11">
              <a:rPr lang="zh-CN" altLang="en-US" smtClean="0">
                <a:solidFill>
                  <a:srgbClr val="898989"/>
                </a:solidFill>
                <a:ea typeface="宋体" panose="02010600030101010101" pitchFamily="2" charset="-122"/>
              </a:rPr>
              <a:t>11:00:15</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EF5FB635-DF3C-41F3-A122-BBEDF95833A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C903097-1641-4A81-8523-F3BC19677727}" type="slidenum">
              <a:rPr lang="en-US" altLang="zh-CN">
                <a:solidFill>
                  <a:srgbClr val="898989"/>
                </a:solidFill>
                <a:ea typeface="宋体" panose="02010600030101010101" pitchFamily="2" charset="-122"/>
              </a:rPr>
              <a:pPr/>
              <a:t>72</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E64D6-C3DE-4C96-99AB-F2A126D79347}"/>
              </a:ext>
            </a:extLst>
          </p:cNvPr>
          <p:cNvSpPr txBox="1"/>
          <p:nvPr/>
        </p:nvSpPr>
        <p:spPr>
          <a:xfrm>
            <a:off x="1905000" y="2702004"/>
            <a:ext cx="5715000" cy="1107996"/>
          </a:xfrm>
          <a:prstGeom prst="rect">
            <a:avLst/>
          </a:prstGeom>
          <a:noFill/>
          <a:effectLst>
            <a:reflection blurRad="6350" stA="52000" endA="300" endPos="35000" dir="5400000" sy="-100000" algn="bl" rotWithShape="0"/>
          </a:effectLst>
        </p:spPr>
        <p:txBody>
          <a:bodyPr>
            <a:spAutoFit/>
          </a:bodyPr>
          <a:lstStyle/>
          <a:p>
            <a:pPr algn="ctr">
              <a:defRPr/>
            </a:pPr>
            <a:r>
              <a:rPr lang="en-US" altLang="zh-CN" sz="6600" b="1" dirty="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Arial" charset="0"/>
                <a:ea typeface="宋体" charset="-122"/>
              </a:rPr>
              <a:t>Thank you!</a:t>
            </a:r>
            <a:endParaRPr lang="zh-CN" altLang="en-US" sz="6600" b="1" dirty="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Arial" charset="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a:extLst>
              <a:ext uri="{FF2B5EF4-FFF2-40B4-BE49-F238E27FC236}">
                <a16:creationId xmlns:a16="http://schemas.microsoft.com/office/drawing/2014/main" id="{555122F3-7970-4CED-A58C-05C49C285C96}"/>
              </a:ext>
            </a:extLst>
          </p:cNvPr>
          <p:cNvSpPr txBox="1">
            <a:spLocks noChangeArrowheads="1"/>
          </p:cNvSpPr>
          <p:nvPr/>
        </p:nvSpPr>
        <p:spPr bwMode="auto">
          <a:xfrm>
            <a:off x="539750" y="260350"/>
            <a:ext cx="5229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800" b="1">
                <a:solidFill>
                  <a:srgbClr val="003399"/>
                </a:solidFill>
                <a:latin typeface="楷体" panose="02010609060101010101" pitchFamily="49" charset="-122"/>
                <a:ea typeface="宋体" panose="02010600030101010101" pitchFamily="2" charset="-122"/>
              </a:rPr>
              <a:t>二、 卤代烷的物理性质</a:t>
            </a:r>
          </a:p>
        </p:txBody>
      </p:sp>
      <p:sp>
        <p:nvSpPr>
          <p:cNvPr id="100356" name="Text Box 4">
            <a:extLst>
              <a:ext uri="{FF2B5EF4-FFF2-40B4-BE49-F238E27FC236}">
                <a16:creationId xmlns:a16="http://schemas.microsoft.com/office/drawing/2014/main" id="{A0DE3541-9A2F-471E-ABCE-CDD180B58A41}"/>
              </a:ext>
            </a:extLst>
          </p:cNvPr>
          <p:cNvSpPr txBox="1">
            <a:spLocks noChangeArrowheads="1"/>
          </p:cNvSpPr>
          <p:nvPr/>
        </p:nvSpPr>
        <p:spPr bwMode="auto">
          <a:xfrm>
            <a:off x="0" y="1196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latin typeface="楷体" panose="02010609060101010101" pitchFamily="49" charset="-122"/>
                <a:ea typeface="宋体" panose="02010600030101010101" pitchFamily="2" charset="-122"/>
              </a:rPr>
              <a:t>1. </a:t>
            </a:r>
            <a:r>
              <a:rPr kumimoji="1" lang="zh-CN" altLang="en-US" sz="2400" b="1">
                <a:latin typeface="楷体" panose="02010609060101010101" pitchFamily="49" charset="-122"/>
                <a:ea typeface="宋体" panose="02010600030101010101" pitchFamily="2" charset="-122"/>
              </a:rPr>
              <a:t>沸点：</a:t>
            </a:r>
            <a:r>
              <a:rPr kumimoji="1" lang="en-US" altLang="zh-CN" sz="2400" b="1">
                <a:solidFill>
                  <a:srgbClr val="008000"/>
                </a:solidFill>
                <a:latin typeface="Times New Roman" panose="02020603050405020304" pitchFamily="18" charset="0"/>
                <a:ea typeface="宋体" panose="02010600030101010101" pitchFamily="2" charset="-122"/>
              </a:rPr>
              <a:t>M↑</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b.p↑</a:t>
            </a:r>
            <a:r>
              <a:rPr kumimoji="1" lang="zh-CN" altLang="en-US" sz="2400" b="1">
                <a:solidFill>
                  <a:srgbClr val="008000"/>
                </a:solidFill>
                <a:latin typeface="Times New Roman" panose="02020603050405020304" pitchFamily="18" charset="0"/>
                <a:ea typeface="宋体" panose="02010600030101010101" pitchFamily="2" charset="-122"/>
              </a:rPr>
              <a:t>。</a:t>
            </a:r>
          </a:p>
        </p:txBody>
      </p:sp>
      <p:sp>
        <p:nvSpPr>
          <p:cNvPr id="100357" name="Text Box 5">
            <a:extLst>
              <a:ext uri="{FF2B5EF4-FFF2-40B4-BE49-F238E27FC236}">
                <a16:creationId xmlns:a16="http://schemas.microsoft.com/office/drawing/2014/main" id="{61BD861A-8E17-4052-B322-D302D8064E0A}"/>
              </a:ext>
            </a:extLst>
          </p:cNvPr>
          <p:cNvSpPr txBox="1">
            <a:spLocks noChangeArrowheads="1"/>
          </p:cNvSpPr>
          <p:nvPr/>
        </p:nvSpPr>
        <p:spPr bwMode="auto">
          <a:xfrm>
            <a:off x="0" y="2362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碳原子数相同的卤代烷：</a:t>
            </a:r>
            <a:r>
              <a:rPr kumimoji="1" lang="en-US" altLang="zh-CN" sz="2400" b="1">
                <a:solidFill>
                  <a:srgbClr val="CC6600"/>
                </a:solidFill>
                <a:latin typeface="Times New Roman" panose="02020603050405020304" pitchFamily="18" charset="0"/>
                <a:ea typeface="宋体" panose="02010600030101010101" pitchFamily="2" charset="-122"/>
              </a:rPr>
              <a:t>RI</a:t>
            </a:r>
            <a:r>
              <a:rPr kumimoji="1" lang="zh-CN" altLang="en-US" sz="2400" b="1">
                <a:solidFill>
                  <a:srgbClr val="CC6600"/>
                </a:solidFill>
                <a:latin typeface="Times New Roman" panose="02020603050405020304" pitchFamily="18" charset="0"/>
                <a:ea typeface="宋体" panose="02010600030101010101" pitchFamily="2" charset="-122"/>
              </a:rPr>
              <a:t>＞</a:t>
            </a:r>
            <a:r>
              <a:rPr kumimoji="1" lang="en-US" altLang="zh-CN" sz="2400" b="1">
                <a:solidFill>
                  <a:srgbClr val="CC6600"/>
                </a:solidFill>
                <a:latin typeface="Times New Roman" panose="02020603050405020304" pitchFamily="18" charset="0"/>
                <a:ea typeface="宋体" panose="02010600030101010101" pitchFamily="2" charset="-122"/>
              </a:rPr>
              <a:t>RBr </a:t>
            </a:r>
            <a:r>
              <a:rPr kumimoji="1" lang="zh-CN" altLang="en-US" sz="2400" b="1">
                <a:solidFill>
                  <a:srgbClr val="CC6600"/>
                </a:solidFill>
                <a:latin typeface="Times New Roman" panose="02020603050405020304" pitchFamily="18" charset="0"/>
                <a:ea typeface="宋体" panose="02010600030101010101" pitchFamily="2" charset="-122"/>
              </a:rPr>
              <a:t>＞</a:t>
            </a:r>
            <a:r>
              <a:rPr kumimoji="1" lang="en-US" altLang="zh-CN" sz="2400" b="1">
                <a:solidFill>
                  <a:srgbClr val="CC6600"/>
                </a:solidFill>
                <a:latin typeface="Times New Roman" panose="02020603050405020304" pitchFamily="18" charset="0"/>
                <a:ea typeface="宋体" panose="02010600030101010101" pitchFamily="2" charset="-122"/>
              </a:rPr>
              <a:t>RCl</a:t>
            </a:r>
          </a:p>
        </p:txBody>
      </p:sp>
      <p:sp>
        <p:nvSpPr>
          <p:cNvPr id="100358" name="Text Box 6">
            <a:extLst>
              <a:ext uri="{FF2B5EF4-FFF2-40B4-BE49-F238E27FC236}">
                <a16:creationId xmlns:a16="http://schemas.microsoft.com/office/drawing/2014/main" id="{10B32C51-9120-4B16-AAA6-7A65A92E40D8}"/>
              </a:ext>
            </a:extLst>
          </p:cNvPr>
          <p:cNvSpPr txBox="1">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solidFill>
                  <a:srgbClr val="0000FF"/>
                </a:solidFill>
                <a:latin typeface="Times New Roman" panose="02020603050405020304" pitchFamily="18" charset="0"/>
                <a:ea typeface="宋体" panose="02010600030101010101" pitchFamily="2" charset="-122"/>
              </a:rPr>
              <a:t>支链↑， </a:t>
            </a:r>
            <a:r>
              <a:rPr kumimoji="1" lang="en-US" altLang="zh-CN" sz="2400" b="1">
                <a:solidFill>
                  <a:srgbClr val="0000FF"/>
                </a:solidFill>
                <a:latin typeface="Times New Roman" panose="02020603050405020304" pitchFamily="18" charset="0"/>
                <a:ea typeface="宋体" panose="02010600030101010101" pitchFamily="2" charset="-122"/>
              </a:rPr>
              <a:t>b.p↓</a:t>
            </a:r>
            <a:r>
              <a:rPr kumimoji="1" lang="zh-CN" altLang="en-US" sz="2400" b="1">
                <a:solidFill>
                  <a:srgbClr val="0000FF"/>
                </a:solidFill>
                <a:latin typeface="Times New Roman" panose="02020603050405020304" pitchFamily="18" charset="0"/>
                <a:ea typeface="宋体" panose="02010600030101010101" pitchFamily="2" charset="-122"/>
              </a:rPr>
              <a:t>。</a:t>
            </a:r>
          </a:p>
        </p:txBody>
      </p:sp>
      <p:sp>
        <p:nvSpPr>
          <p:cNvPr id="100359" name="Text Box 7">
            <a:extLst>
              <a:ext uri="{FF2B5EF4-FFF2-40B4-BE49-F238E27FC236}">
                <a16:creationId xmlns:a16="http://schemas.microsoft.com/office/drawing/2014/main" id="{E0E93064-6087-40AD-B652-8BC254713FDD}"/>
              </a:ext>
            </a:extLst>
          </p:cNvPr>
          <p:cNvSpPr txBox="1">
            <a:spLocks noChangeArrowheads="1"/>
          </p:cNvSpPr>
          <p:nvPr/>
        </p:nvSpPr>
        <p:spPr bwMode="auto">
          <a:xfrm>
            <a:off x="36513" y="306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2. </a:t>
            </a:r>
            <a:r>
              <a:rPr kumimoji="1" lang="zh-CN" altLang="en-US" sz="2400" b="1">
                <a:latin typeface="Times New Roman" panose="02020603050405020304" pitchFamily="18" charset="0"/>
                <a:ea typeface="宋体" panose="02010600030101010101" pitchFamily="2" charset="-122"/>
              </a:rPr>
              <a:t>相对密度：</a:t>
            </a:r>
            <a:r>
              <a:rPr kumimoji="1" lang="zh-CN" altLang="en-US" sz="2400" b="1">
                <a:solidFill>
                  <a:srgbClr val="0000FF"/>
                </a:solidFill>
                <a:latin typeface="Times New Roman" panose="02020603050405020304" pitchFamily="18" charset="0"/>
                <a:ea typeface="宋体" panose="02010600030101010101" pitchFamily="2" charset="-122"/>
              </a:rPr>
              <a:t>一氯</a:t>
            </a:r>
            <a:r>
              <a:rPr kumimoji="1" lang="zh-CN" altLang="en-US" sz="2400" b="1">
                <a:latin typeface="Times New Roman" panose="02020603050405020304" pitchFamily="18" charset="0"/>
                <a:ea typeface="宋体" panose="02010600030101010101" pitchFamily="2" charset="-122"/>
              </a:rPr>
              <a:t>代烷＜</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a:t>
            </a:r>
            <a:r>
              <a:rPr kumimoji="1" lang="zh-CN" altLang="en-US" sz="2400" b="1">
                <a:solidFill>
                  <a:srgbClr val="CC6600"/>
                </a:solidFill>
                <a:latin typeface="Times New Roman" panose="02020603050405020304" pitchFamily="18" charset="0"/>
                <a:ea typeface="宋体" panose="02010600030101010101" pitchFamily="2" charset="-122"/>
              </a:rPr>
              <a:t>一溴</a:t>
            </a:r>
            <a:r>
              <a:rPr kumimoji="1" lang="zh-CN" altLang="en-US" sz="2400" b="1">
                <a:latin typeface="Times New Roman" panose="02020603050405020304" pitchFamily="18" charset="0"/>
                <a:ea typeface="宋体" panose="02010600030101010101" pitchFamily="2" charset="-122"/>
              </a:rPr>
              <a:t>代烷和</a:t>
            </a:r>
            <a:r>
              <a:rPr kumimoji="1" lang="zh-CN" altLang="en-US" sz="2400" b="1">
                <a:solidFill>
                  <a:srgbClr val="CC6600"/>
                </a:solidFill>
                <a:latin typeface="Times New Roman" panose="02020603050405020304" pitchFamily="18" charset="0"/>
                <a:ea typeface="宋体" panose="02010600030101010101" pitchFamily="2" charset="-122"/>
              </a:rPr>
              <a:t>一碘</a:t>
            </a:r>
            <a:r>
              <a:rPr kumimoji="1" lang="zh-CN" altLang="en-US" sz="2400" b="1">
                <a:latin typeface="Times New Roman" panose="02020603050405020304" pitchFamily="18" charset="0"/>
                <a:ea typeface="宋体" panose="02010600030101010101" pitchFamily="2" charset="-122"/>
              </a:rPr>
              <a:t>代烷＞</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a:t>
            </a:r>
          </a:p>
        </p:txBody>
      </p:sp>
      <p:sp>
        <p:nvSpPr>
          <p:cNvPr id="100360" name="Text Box 8">
            <a:extLst>
              <a:ext uri="{FF2B5EF4-FFF2-40B4-BE49-F238E27FC236}">
                <a16:creationId xmlns:a16="http://schemas.microsoft.com/office/drawing/2014/main" id="{FC0069D2-370F-48F9-B7B8-E4DF15FA0729}"/>
              </a:ext>
            </a:extLst>
          </p:cNvPr>
          <p:cNvSpPr txBox="1">
            <a:spLocks noChangeArrowheads="1"/>
          </p:cNvSpPr>
          <p:nvPr/>
        </p:nvSpPr>
        <p:spPr bwMode="auto">
          <a:xfrm>
            <a:off x="0" y="3573463"/>
            <a:ext cx="997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同系列中，卤代烷的相对密度随</a:t>
            </a:r>
            <a:r>
              <a:rPr kumimoji="1" lang="zh-CN" altLang="en-US" sz="2400" b="1">
                <a:solidFill>
                  <a:srgbClr val="CC00FF"/>
                </a:solidFill>
                <a:latin typeface="Times New Roman" panose="02020603050405020304" pitchFamily="18" charset="0"/>
                <a:ea typeface="宋体" panose="02010600030101010101" pitchFamily="2" charset="-122"/>
              </a:rPr>
              <a:t>碳原子数的↑而↓。</a:t>
            </a:r>
          </a:p>
        </p:txBody>
      </p:sp>
      <p:sp>
        <p:nvSpPr>
          <p:cNvPr id="100361" name="Text Box 9">
            <a:extLst>
              <a:ext uri="{FF2B5EF4-FFF2-40B4-BE49-F238E27FC236}">
                <a16:creationId xmlns:a16="http://schemas.microsoft.com/office/drawing/2014/main" id="{AB5B7AB9-4DAC-426D-B85D-59285C93F565}"/>
              </a:ext>
            </a:extLst>
          </p:cNvPr>
          <p:cNvSpPr txBox="1">
            <a:spLocks noChangeArrowheads="1"/>
          </p:cNvSpPr>
          <p:nvPr/>
        </p:nvSpPr>
        <p:spPr bwMode="auto">
          <a:xfrm>
            <a:off x="0" y="4365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latin typeface="楷体" panose="02010609060101010101" pitchFamily="49" charset="-122"/>
                <a:ea typeface="宋体" panose="02010600030101010101" pitchFamily="2" charset="-122"/>
              </a:rPr>
              <a:t>3. </a:t>
            </a:r>
            <a:r>
              <a:rPr kumimoji="1" lang="zh-CN" altLang="en-US" sz="2400" b="1">
                <a:latin typeface="楷体" panose="02010609060101010101" pitchFamily="49" charset="-122"/>
                <a:ea typeface="宋体" panose="02010600030101010101" pitchFamily="2" charset="-122"/>
              </a:rPr>
              <a:t>可燃性：</a:t>
            </a:r>
            <a:r>
              <a:rPr kumimoji="1" lang="zh-CN" altLang="en-US" sz="2400" b="1">
                <a:solidFill>
                  <a:srgbClr val="0000FF"/>
                </a:solidFill>
                <a:latin typeface="楷体" panose="02010609060101010101" pitchFamily="49" charset="-122"/>
                <a:ea typeface="宋体" panose="02010600030101010101" pitchFamily="2" charset="-122"/>
              </a:rPr>
              <a:t>随</a:t>
            </a:r>
            <a:r>
              <a:rPr kumimoji="1" lang="en-US" altLang="zh-CN" sz="2400" b="1">
                <a:solidFill>
                  <a:srgbClr val="0000FF"/>
                </a:solidFill>
                <a:latin typeface="楷体" panose="02010609060101010101" pitchFamily="49" charset="-122"/>
                <a:ea typeface="宋体" panose="02010600030101010101" pitchFamily="2" charset="-122"/>
              </a:rPr>
              <a:t>X</a:t>
            </a:r>
            <a:r>
              <a:rPr kumimoji="1" lang="zh-CN" altLang="en-US" sz="2400" b="1">
                <a:solidFill>
                  <a:srgbClr val="0000FF"/>
                </a:solidFill>
                <a:latin typeface="楷体" panose="02010609060101010101" pitchFamily="49" charset="-122"/>
                <a:ea typeface="宋体" panose="02010600030101010101" pitchFamily="2" charset="-122"/>
              </a:rPr>
              <a:t>原子数目的</a:t>
            </a:r>
            <a:r>
              <a:rPr kumimoji="1" lang="zh-CN" altLang="en-US" sz="2400" b="1">
                <a:solidFill>
                  <a:srgbClr val="0000FF"/>
                </a:solidFill>
                <a:latin typeface="宋体" panose="02010600030101010101" pitchFamily="2" charset="-122"/>
                <a:ea typeface="宋体" panose="02010600030101010101" pitchFamily="2" charset="-122"/>
              </a:rPr>
              <a:t>↑</a:t>
            </a:r>
            <a:r>
              <a:rPr kumimoji="1" lang="zh-CN" altLang="en-US" sz="2400" b="1">
                <a:solidFill>
                  <a:srgbClr val="0000FF"/>
                </a:solidFill>
                <a:latin typeface="楷体" panose="02010609060101010101" pitchFamily="49" charset="-122"/>
                <a:ea typeface="宋体" panose="02010600030101010101" pitchFamily="2" charset="-122"/>
              </a:rPr>
              <a:t>而</a:t>
            </a:r>
            <a:r>
              <a:rPr kumimoji="1" lang="zh-CN" altLang="en-US" sz="2400" b="1">
                <a:solidFill>
                  <a:srgbClr val="0000FF"/>
                </a:solidFill>
                <a:latin typeface="宋体" panose="02010600030101010101" pitchFamily="2" charset="-122"/>
                <a:ea typeface="宋体" panose="02010600030101010101" pitchFamily="2" charset="-122"/>
              </a:rPr>
              <a:t>↓</a:t>
            </a:r>
            <a:r>
              <a:rPr kumimoji="1" lang="zh-CN" altLang="en-US" sz="2400" b="1">
                <a:solidFill>
                  <a:srgbClr val="0000FF"/>
                </a:solidFill>
                <a:latin typeface="楷体" panose="02010609060101010101" pitchFamily="49" charset="-122"/>
                <a:ea typeface="宋体" panose="02010600030101010101" pitchFamily="2" charset="-122"/>
              </a:rPr>
              <a:t>。</a:t>
            </a:r>
          </a:p>
        </p:txBody>
      </p:sp>
      <p:graphicFrame>
        <p:nvGraphicFramePr>
          <p:cNvPr id="100363" name="Object 11">
            <a:extLst>
              <a:ext uri="{FF2B5EF4-FFF2-40B4-BE49-F238E27FC236}">
                <a16:creationId xmlns:a16="http://schemas.microsoft.com/office/drawing/2014/main" id="{3B11AE6B-478D-4C42-A7D8-42E56CAA9530}"/>
              </a:ext>
            </a:extLst>
          </p:cNvPr>
          <p:cNvGraphicFramePr>
            <a:graphicFrameLocks noChangeAspect="1"/>
          </p:cNvGraphicFramePr>
          <p:nvPr/>
        </p:nvGraphicFramePr>
        <p:xfrm>
          <a:off x="2339975" y="4797425"/>
          <a:ext cx="3384550" cy="1751013"/>
        </p:xfrm>
        <a:graphic>
          <a:graphicData uri="http://schemas.openxmlformats.org/presentationml/2006/ole">
            <mc:AlternateContent xmlns:mc="http://schemas.openxmlformats.org/markup-compatibility/2006">
              <mc:Choice xmlns:v="urn:schemas-microsoft-com:vml" Requires="v">
                <p:oleObj spid="_x0000_s10299" name="CS ChemDraw Drawing" r:id="rId3" imgW="2364952" imgH="1223339" progId="ChemDraw.Document.6.0">
                  <p:embed/>
                </p:oleObj>
              </mc:Choice>
              <mc:Fallback>
                <p:oleObj name="CS ChemDraw Drawing" r:id="rId3" imgW="2364952" imgH="1223339"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97425"/>
                        <a:ext cx="33845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0420CE4-04EC-476C-8C59-DA888C2D9B1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0E54777-9DE6-4297-9347-22AEA23B7290}"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FA855B00-9E7B-42D3-AE37-3AB5454632B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97FB14B-5AE6-411B-9F35-56AD5139F800}" type="slidenum">
              <a:rPr lang="en-US" altLang="zh-CN">
                <a:solidFill>
                  <a:srgbClr val="898989"/>
                </a:solidFill>
                <a:ea typeface="宋体" panose="02010600030101010101" pitchFamily="2" charset="-122"/>
              </a:rPr>
              <a:pPr/>
              <a:t>8</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6">
                                            <p:txEl>
                                              <p:pRg st="0" end="0"/>
                                            </p:txEl>
                                          </p:spTgt>
                                        </p:tgtEl>
                                        <p:attrNameLst>
                                          <p:attrName>style.visibility</p:attrName>
                                        </p:attrNameLst>
                                      </p:cBhvr>
                                      <p:to>
                                        <p:strVal val="visible"/>
                                      </p:to>
                                    </p:set>
                                    <p:animEffect transition="in" filter="wipe(left)">
                                      <p:cBhvr>
                                        <p:cTn id="12" dur="500"/>
                                        <p:tgtEl>
                                          <p:spTgt spid="1003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slide(fromBottom)">
                                      <p:cBhvr>
                                        <p:cTn id="17" dur="500"/>
                                        <p:tgtEl>
                                          <p:spTgt spid="10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00357">
                                            <p:txEl>
                                              <p:pRg st="0" end="0"/>
                                            </p:txEl>
                                          </p:spTgt>
                                        </p:tgtEl>
                                        <p:attrNameLst>
                                          <p:attrName>style.visibility</p:attrName>
                                        </p:attrNameLst>
                                      </p:cBhvr>
                                      <p:to>
                                        <p:strVal val="visible"/>
                                      </p:to>
                                    </p:set>
                                    <p:animEffect transition="in" filter="barn(outVertical)">
                                      <p:cBhvr>
                                        <p:cTn id="22" dur="500"/>
                                        <p:tgtEl>
                                          <p:spTgt spid="10035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9">
                                            <p:txEl>
                                              <p:pRg st="0" end="0"/>
                                            </p:txEl>
                                          </p:spTgt>
                                        </p:tgtEl>
                                        <p:attrNameLst>
                                          <p:attrName>style.visibility</p:attrName>
                                        </p:attrNameLst>
                                      </p:cBhvr>
                                      <p:to>
                                        <p:strVal val="visible"/>
                                      </p:to>
                                    </p:set>
                                    <p:animEffect transition="in" filter="wipe(left)">
                                      <p:cBhvr>
                                        <p:cTn id="27" dur="500"/>
                                        <p:tgtEl>
                                          <p:spTgt spid="10035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0360">
                                            <p:txEl>
                                              <p:pRg st="0" end="0"/>
                                            </p:txEl>
                                          </p:spTgt>
                                        </p:tgtEl>
                                        <p:attrNameLst>
                                          <p:attrName>style.visibility</p:attrName>
                                        </p:attrNameLst>
                                      </p:cBhvr>
                                      <p:to>
                                        <p:strVal val="visible"/>
                                      </p:to>
                                    </p:set>
                                    <p:animEffect transition="in" filter="dissolve">
                                      <p:cBhvr>
                                        <p:cTn id="32" dur="500"/>
                                        <p:tgtEl>
                                          <p:spTgt spid="1003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361"/>
                                        </p:tgtEl>
                                        <p:attrNameLst>
                                          <p:attrName>style.visibility</p:attrName>
                                        </p:attrNameLst>
                                      </p:cBhvr>
                                      <p:to>
                                        <p:strVal val="visible"/>
                                      </p:to>
                                    </p:set>
                                    <p:anim calcmode="lin" valueType="num">
                                      <p:cBhvr additive="base">
                                        <p:cTn id="37" dur="500" fill="hold"/>
                                        <p:tgtEl>
                                          <p:spTgt spid="100361"/>
                                        </p:tgtEl>
                                        <p:attrNameLst>
                                          <p:attrName>ppt_x</p:attrName>
                                        </p:attrNameLst>
                                      </p:cBhvr>
                                      <p:tavLst>
                                        <p:tav tm="0">
                                          <p:val>
                                            <p:strVal val="#ppt_x"/>
                                          </p:val>
                                        </p:tav>
                                        <p:tav tm="100000">
                                          <p:val>
                                            <p:strVal val="#ppt_x"/>
                                          </p:val>
                                        </p:tav>
                                      </p:tavLst>
                                    </p:anim>
                                    <p:anim calcmode="lin" valueType="num">
                                      <p:cBhvr additive="base">
                                        <p:cTn id="38" dur="500" fill="hold"/>
                                        <p:tgtEl>
                                          <p:spTgt spid="10036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nodeType="clickEffect">
                                  <p:stCondLst>
                                    <p:cond delay="0"/>
                                  </p:stCondLst>
                                  <p:childTnLst>
                                    <p:set>
                                      <p:cBhvr>
                                        <p:cTn id="42" dur="1" fill="hold">
                                          <p:stCondLst>
                                            <p:cond delay="0"/>
                                          </p:stCondLst>
                                        </p:cTn>
                                        <p:tgtEl>
                                          <p:spTgt spid="100363"/>
                                        </p:tgtEl>
                                        <p:attrNameLst>
                                          <p:attrName>style.visibility</p:attrName>
                                        </p:attrNameLst>
                                      </p:cBhvr>
                                      <p:to>
                                        <p:strVal val="visible"/>
                                      </p:to>
                                    </p:set>
                                    <p:animEffect transition="in" filter="barn(inHorizontal)">
                                      <p:cBhvr>
                                        <p:cTn id="43" dur="500"/>
                                        <p:tgtEl>
                                          <p:spTgt spid="100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P spid="100356" grpId="0" build="p" autoUpdateAnimBg="0"/>
      <p:bldP spid="100357" grpId="0" build="p" autoUpdateAnimBg="0"/>
      <p:bldP spid="100358" grpId="0" autoUpdateAnimBg="0"/>
      <p:bldP spid="100359" grpId="0" build="p" autoUpdateAnimBg="0"/>
      <p:bldP spid="100360" grpId="0" build="p" autoUpdateAnimBg="0"/>
      <p:bldP spid="10036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a:extLst>
              <a:ext uri="{FF2B5EF4-FFF2-40B4-BE49-F238E27FC236}">
                <a16:creationId xmlns:a16="http://schemas.microsoft.com/office/drawing/2014/main" id="{2B96353E-9BAD-493F-9B5F-6F40D8DE7DD8}"/>
              </a:ext>
            </a:extLst>
          </p:cNvPr>
          <p:cNvSpPr txBox="1">
            <a:spLocks noChangeArrowheads="1"/>
          </p:cNvSpPr>
          <p:nvPr/>
        </p:nvSpPr>
        <p:spPr bwMode="auto">
          <a:xfrm>
            <a:off x="323850" y="333375"/>
            <a:ext cx="463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800" b="1">
                <a:solidFill>
                  <a:srgbClr val="003399"/>
                </a:solidFill>
                <a:latin typeface="Times New Roman" panose="02020603050405020304" pitchFamily="18" charset="0"/>
                <a:ea typeface="宋体" panose="02010600030101010101" pitchFamily="2" charset="-122"/>
              </a:rPr>
              <a:t>三、卤代烷的化学性质</a:t>
            </a:r>
          </a:p>
        </p:txBody>
      </p:sp>
      <p:sp>
        <p:nvSpPr>
          <p:cNvPr id="18440" name="Text Box 8">
            <a:extLst>
              <a:ext uri="{FF2B5EF4-FFF2-40B4-BE49-F238E27FC236}">
                <a16:creationId xmlns:a16="http://schemas.microsoft.com/office/drawing/2014/main" id="{9801E857-DDFA-42C2-BD09-CA7B97D40BAF}"/>
              </a:ext>
            </a:extLst>
          </p:cNvPr>
          <p:cNvSpPr txBox="1">
            <a:spLocks noChangeArrowheads="1"/>
          </p:cNvSpPr>
          <p:nvPr/>
        </p:nvSpPr>
        <p:spPr bwMode="auto">
          <a:xfrm>
            <a:off x="468313" y="981075"/>
            <a:ext cx="769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Times New Roman" panose="02020603050405020304" pitchFamily="18" charset="0"/>
                <a:ea typeface="宋体" panose="02010600030101010101" pitchFamily="2" charset="-122"/>
              </a:rPr>
              <a:t>卤代烃的化学性质活泼，且主要发生在</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键上。因：</a:t>
            </a:r>
          </a:p>
        </p:txBody>
      </p:sp>
      <p:sp>
        <p:nvSpPr>
          <p:cNvPr id="18441" name="Text Box 9">
            <a:extLst>
              <a:ext uri="{FF2B5EF4-FFF2-40B4-BE49-F238E27FC236}">
                <a16:creationId xmlns:a16="http://schemas.microsoft.com/office/drawing/2014/main" id="{2AACD243-2772-4E4F-8EFF-8BC94C3EA408}"/>
              </a:ext>
            </a:extLst>
          </p:cNvPr>
          <p:cNvSpPr txBox="1">
            <a:spLocks noChangeArrowheads="1"/>
          </p:cNvSpPr>
          <p:nvPr/>
        </p:nvSpPr>
        <p:spPr bwMode="auto">
          <a:xfrm>
            <a:off x="228600" y="1557338"/>
            <a:ext cx="891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pPr>
            <a:r>
              <a:rPr kumimoji="1" lang="en-US" altLang="zh-CN" sz="2400" b="1">
                <a:latin typeface="宋体" panose="02010600030101010101" pitchFamily="2" charset="-122"/>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分子中</a:t>
            </a:r>
            <a:r>
              <a:rPr kumimoji="1" lang="zh-CN" altLang="en-US" sz="2400" b="1">
                <a:solidFill>
                  <a:srgbClr val="FF0000"/>
                </a:solidFill>
                <a:latin typeface="Times New Roman" panose="02020603050405020304" pitchFamily="18" charset="0"/>
                <a:ea typeface="宋体" panose="02010600030101010101" pitchFamily="2" charset="-122"/>
              </a:rPr>
              <a:t>            键为极性共价键</a:t>
            </a:r>
            <a:r>
              <a:rPr kumimoji="1" lang="zh-CN" altLang="en-US" sz="2400" b="1">
                <a:latin typeface="Times New Roman" panose="02020603050405020304" pitchFamily="18" charset="0"/>
                <a:ea typeface="宋体" panose="02010600030101010101" pitchFamily="2" charset="-122"/>
              </a:rPr>
              <a:t>，碳原子带部分正电荷，易受带负电荷或孤对电子的</a:t>
            </a:r>
            <a:r>
              <a:rPr kumimoji="1" lang="zh-CN" altLang="en-US" sz="2400" b="1">
                <a:solidFill>
                  <a:srgbClr val="FF0000"/>
                </a:solidFill>
                <a:latin typeface="Times New Roman" panose="02020603050405020304" pitchFamily="18" charset="0"/>
                <a:ea typeface="宋体" panose="02010600030101010101" pitchFamily="2" charset="-122"/>
              </a:rPr>
              <a:t>亲核试剂</a:t>
            </a:r>
            <a:r>
              <a:rPr kumimoji="1" lang="zh-CN" altLang="en-US" sz="2400" b="1">
                <a:latin typeface="Times New Roman" panose="02020603050405020304" pitchFamily="18" charset="0"/>
                <a:ea typeface="宋体" panose="02010600030101010101" pitchFamily="2" charset="-122"/>
              </a:rPr>
              <a:t>的进攻。</a:t>
            </a:r>
            <a:r>
              <a:rPr kumimoji="1" lang="zh-CN" altLang="en-US" sz="2400" b="1">
                <a:latin typeface="宋体" panose="02010600030101010101" pitchFamily="2" charset="-122"/>
                <a:ea typeface="宋体" panose="02010600030101010101" pitchFamily="2" charset="-122"/>
              </a:rPr>
              <a:t> </a:t>
            </a:r>
          </a:p>
        </p:txBody>
      </p:sp>
      <p:sp>
        <p:nvSpPr>
          <p:cNvPr id="18443" name="Text Box 11">
            <a:extLst>
              <a:ext uri="{FF2B5EF4-FFF2-40B4-BE49-F238E27FC236}">
                <a16:creationId xmlns:a16="http://schemas.microsoft.com/office/drawing/2014/main" id="{005EA688-4055-4E29-93FE-CF8C542EF9F4}"/>
              </a:ext>
            </a:extLst>
          </p:cNvPr>
          <p:cNvSpPr txBox="1">
            <a:spLocks noChangeArrowheads="1"/>
          </p:cNvSpPr>
          <p:nvPr/>
        </p:nvSpPr>
        <p:spPr bwMode="auto">
          <a:xfrm>
            <a:off x="461963" y="4064000"/>
            <a:ext cx="7221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分子中</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键的键能（</a:t>
            </a:r>
            <a:r>
              <a:rPr kumimoji="1" lang="en-US" altLang="zh-CN" sz="2400" b="1">
                <a:latin typeface="Times New Roman" panose="02020603050405020304" pitchFamily="18" charset="0"/>
                <a:ea typeface="宋体" panose="02010600030101010101" pitchFamily="2" charset="-122"/>
              </a:rPr>
              <a:t>C-F</a:t>
            </a:r>
            <a:r>
              <a:rPr kumimoji="1" lang="zh-CN" altLang="en-US" sz="2400" b="1">
                <a:latin typeface="Times New Roman" panose="02020603050405020304" pitchFamily="18" charset="0"/>
                <a:ea typeface="宋体" panose="02010600030101010101" pitchFamily="2" charset="-122"/>
              </a:rPr>
              <a:t>除外）都比</a:t>
            </a:r>
            <a:r>
              <a:rPr kumimoji="1" lang="en-US" altLang="zh-CN" sz="2400" b="1">
                <a:latin typeface="Times New Roman" panose="02020603050405020304" pitchFamily="18" charset="0"/>
                <a:ea typeface="宋体" panose="02010600030101010101" pitchFamily="2" charset="-122"/>
              </a:rPr>
              <a:t>C-H</a:t>
            </a:r>
            <a:r>
              <a:rPr kumimoji="1" lang="zh-CN" altLang="en-US" sz="2400" b="1">
                <a:latin typeface="Times New Roman" panose="02020603050405020304" pitchFamily="18" charset="0"/>
                <a:ea typeface="宋体" panose="02010600030101010101" pitchFamily="2" charset="-122"/>
              </a:rPr>
              <a:t>键小。</a:t>
            </a:r>
            <a:r>
              <a:rPr kumimoji="1" lang="zh-CN" altLang="en-US" sz="2400" b="1">
                <a:latin typeface="宋体" panose="02010600030101010101" pitchFamily="2" charset="-122"/>
                <a:ea typeface="宋体" panose="02010600030101010101" pitchFamily="2" charset="-122"/>
              </a:rPr>
              <a:t> </a:t>
            </a:r>
          </a:p>
        </p:txBody>
      </p:sp>
      <p:sp>
        <p:nvSpPr>
          <p:cNvPr id="18444" name="Text Box 12">
            <a:extLst>
              <a:ext uri="{FF2B5EF4-FFF2-40B4-BE49-F238E27FC236}">
                <a16:creationId xmlns:a16="http://schemas.microsoft.com/office/drawing/2014/main" id="{C9FF8487-4752-4D45-B530-DA3CC3D94619}"/>
              </a:ext>
            </a:extLst>
          </p:cNvPr>
          <p:cNvSpPr txBox="1">
            <a:spLocks noChangeArrowheads="1"/>
          </p:cNvSpPr>
          <p:nvPr/>
        </p:nvSpPr>
        <p:spPr bwMode="auto">
          <a:xfrm>
            <a:off x="647700" y="4673600"/>
            <a:ext cx="7885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键：                           </a:t>
            </a:r>
            <a:r>
              <a:rPr kumimoji="1" lang="en-US" altLang="zh-CN" sz="2400" b="1">
                <a:latin typeface="Times New Roman" panose="02020603050405020304" pitchFamily="18" charset="0"/>
                <a:ea typeface="宋体" panose="02010600030101010101" pitchFamily="2" charset="-122"/>
              </a:rPr>
              <a:t>C-H        C-Cl            C-Br        C-I    </a:t>
            </a:r>
          </a:p>
          <a:p>
            <a:pPr eaLnBrk="1" hangingPunct="1"/>
            <a:r>
              <a:rPr kumimoji="1" lang="zh-CN" altLang="en-US" sz="2400" b="1">
                <a:latin typeface="Times New Roman" panose="02020603050405020304" pitchFamily="18" charset="0"/>
                <a:ea typeface="宋体" panose="02010600030101010101" pitchFamily="2" charset="-122"/>
              </a:rPr>
              <a:t>键能 </a:t>
            </a:r>
            <a:r>
              <a:rPr kumimoji="1" lang="en-US" altLang="zh-CN" sz="2400" b="1">
                <a:latin typeface="Times New Roman" panose="02020603050405020304" pitchFamily="18" charset="0"/>
                <a:ea typeface="宋体" panose="02010600030101010101" pitchFamily="2" charset="-122"/>
              </a:rPr>
              <a:t>(KJ/mol)</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414          339              285          218 </a:t>
            </a:r>
          </a:p>
        </p:txBody>
      </p:sp>
      <p:sp>
        <p:nvSpPr>
          <p:cNvPr id="18445" name="Rectangle 13">
            <a:extLst>
              <a:ext uri="{FF2B5EF4-FFF2-40B4-BE49-F238E27FC236}">
                <a16:creationId xmlns:a16="http://schemas.microsoft.com/office/drawing/2014/main" id="{BB90AE0D-62E6-4DB0-ABE6-F6F93AE1CFA3}"/>
              </a:ext>
            </a:extLst>
          </p:cNvPr>
          <p:cNvSpPr>
            <a:spLocks noChangeArrowheads="1"/>
          </p:cNvSpPr>
          <p:nvPr/>
        </p:nvSpPr>
        <p:spPr bwMode="auto">
          <a:xfrm>
            <a:off x="504825" y="5588000"/>
            <a:ext cx="723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故</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键比</a:t>
            </a:r>
            <a:r>
              <a:rPr kumimoji="1" lang="en-US" altLang="zh-CN" sz="2400" b="1">
                <a:latin typeface="Times New Roman" panose="02020603050405020304" pitchFamily="18" charset="0"/>
                <a:ea typeface="宋体" panose="02010600030101010101" pitchFamily="2" charset="-122"/>
              </a:rPr>
              <a:t>C-H</a:t>
            </a:r>
            <a:r>
              <a:rPr kumimoji="1" lang="zh-CN" altLang="en-US" sz="2400" b="1">
                <a:latin typeface="Times New Roman" panose="02020603050405020304" pitchFamily="18" charset="0"/>
                <a:ea typeface="宋体" panose="02010600030101010101" pitchFamily="2" charset="-122"/>
              </a:rPr>
              <a:t>键容易断裂而发生各种化学反应。</a:t>
            </a:r>
            <a:r>
              <a:rPr kumimoji="1" lang="zh-CN" altLang="en-US" sz="1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18447" name="Object 15">
            <a:extLst>
              <a:ext uri="{FF2B5EF4-FFF2-40B4-BE49-F238E27FC236}">
                <a16:creationId xmlns:a16="http://schemas.microsoft.com/office/drawing/2014/main" id="{1601C068-2B69-46B6-83DA-AF15A30DAE22}"/>
              </a:ext>
            </a:extLst>
          </p:cNvPr>
          <p:cNvGraphicFramePr>
            <a:graphicFrameLocks noGrp="1" noChangeAspect="1"/>
          </p:cNvGraphicFramePr>
          <p:nvPr>
            <p:ph sz="half" idx="1"/>
          </p:nvPr>
        </p:nvGraphicFramePr>
        <p:xfrm>
          <a:off x="1906588" y="1597025"/>
          <a:ext cx="865187" cy="463550"/>
        </p:xfrm>
        <a:graphic>
          <a:graphicData uri="http://schemas.openxmlformats.org/presentationml/2006/ole">
            <mc:AlternateContent xmlns:mc="http://schemas.openxmlformats.org/markup-compatibility/2006">
              <mc:Choice xmlns:v="urn:schemas-microsoft-com:vml" Requires="v">
                <p:oleObj spid="_x0000_s11370" name="CS ChemDraw Drawing" r:id="rId3" imgW="687000" imgH="368459" progId="ChemDraw.Document.6.0">
                  <p:embed/>
                </p:oleObj>
              </mc:Choice>
              <mc:Fallback>
                <p:oleObj name="CS ChemDraw Drawing" r:id="rId3" imgW="687000" imgH="368459" progId="ChemDraw.Document.6.0">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1597025"/>
                        <a:ext cx="8651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17">
            <a:extLst>
              <a:ext uri="{FF2B5EF4-FFF2-40B4-BE49-F238E27FC236}">
                <a16:creationId xmlns:a16="http://schemas.microsoft.com/office/drawing/2014/main" id="{866EC73E-8DDA-44C4-BB54-921CAA249D24}"/>
              </a:ext>
            </a:extLst>
          </p:cNvPr>
          <p:cNvGraphicFramePr>
            <a:graphicFrameLocks noGrp="1" noChangeAspect="1"/>
          </p:cNvGraphicFramePr>
          <p:nvPr>
            <p:ph sz="half" idx="2"/>
          </p:nvPr>
        </p:nvGraphicFramePr>
        <p:xfrm>
          <a:off x="539750" y="2784475"/>
          <a:ext cx="8351838" cy="860425"/>
        </p:xfrm>
        <a:graphic>
          <a:graphicData uri="http://schemas.openxmlformats.org/presentationml/2006/ole">
            <mc:AlternateContent xmlns:mc="http://schemas.openxmlformats.org/markup-compatibility/2006">
              <mc:Choice xmlns:v="urn:schemas-microsoft-com:vml" Requires="v">
                <p:oleObj spid="_x0000_s11371" name="CS ChemDraw Drawing" r:id="rId5" imgW="4885390" imgH="503966" progId="ChemDraw.Document.6.0">
                  <p:embed/>
                </p:oleObj>
              </mc:Choice>
              <mc:Fallback>
                <p:oleObj name="CS ChemDraw Drawing" r:id="rId5" imgW="4885390" imgH="503966" progId="ChemDraw.Document.6.0">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84475"/>
                        <a:ext cx="835183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3051F84F-2E05-4480-B5DE-897AB8C7850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F219176-D074-463A-A593-C7306B681321}" type="datetime11">
              <a:rPr lang="zh-CN" altLang="en-US" smtClean="0">
                <a:solidFill>
                  <a:srgbClr val="898989"/>
                </a:solidFill>
                <a:ea typeface="宋体" panose="02010600030101010101" pitchFamily="2" charset="-122"/>
              </a:rPr>
              <a:t>11:00:14</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0959DD2-79AD-451B-9D2A-D4ECEF44D34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A3ABAC5-6035-4517-B498-55BB704E6FFB}" type="slidenum">
              <a:rPr lang="en-US" altLang="zh-CN">
                <a:solidFill>
                  <a:srgbClr val="898989"/>
                </a:solidFill>
                <a:ea typeface="宋体" panose="02010600030101010101" pitchFamily="2" charset="-122"/>
              </a:rPr>
              <a:pPr/>
              <a:t>9</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down)">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 calcmode="lin" valueType="num">
                                      <p:cBhvr additive="base">
                                        <p:cTn id="12" dur="500" fill="hold"/>
                                        <p:tgtEl>
                                          <p:spTgt spid="18440"/>
                                        </p:tgtEl>
                                        <p:attrNameLst>
                                          <p:attrName>ppt_x</p:attrName>
                                        </p:attrNameLst>
                                      </p:cBhvr>
                                      <p:tavLst>
                                        <p:tav tm="0">
                                          <p:val>
                                            <p:strVal val="#ppt_x"/>
                                          </p:val>
                                        </p:tav>
                                        <p:tav tm="100000">
                                          <p:val>
                                            <p:strVal val="#ppt_x"/>
                                          </p:val>
                                        </p:tav>
                                      </p:tavLst>
                                    </p:anim>
                                    <p:anim calcmode="lin" valueType="num">
                                      <p:cBhvr additive="base">
                                        <p:cTn id="13"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8441"/>
                                        </p:tgtEl>
                                        <p:attrNameLst>
                                          <p:attrName>style.visibility</p:attrName>
                                        </p:attrNameLst>
                                      </p:cBhvr>
                                      <p:to>
                                        <p:strVal val="visible"/>
                                      </p:to>
                                    </p:set>
                                    <p:animEffect transition="in" filter="strips(downLeft)">
                                      <p:cBhvr>
                                        <p:cTn id="18" dur="500"/>
                                        <p:tgtEl>
                                          <p:spTgt spid="18441"/>
                                        </p:tgtEl>
                                      </p:cBhvr>
                                    </p:animEffect>
                                  </p:childTnLst>
                                </p:cTn>
                              </p:par>
                              <p:par>
                                <p:cTn id="19" presetID="18" presetClass="entr" presetSubtype="12" fill="hold" nodeType="withEffect">
                                  <p:stCondLst>
                                    <p:cond delay="0"/>
                                  </p:stCondLst>
                                  <p:childTnLst>
                                    <p:set>
                                      <p:cBhvr>
                                        <p:cTn id="20" dur="1" fill="hold">
                                          <p:stCondLst>
                                            <p:cond delay="0"/>
                                          </p:stCondLst>
                                        </p:cTn>
                                        <p:tgtEl>
                                          <p:spTgt spid="18447"/>
                                        </p:tgtEl>
                                        <p:attrNameLst>
                                          <p:attrName>style.visibility</p:attrName>
                                        </p:attrNameLst>
                                      </p:cBhvr>
                                      <p:to>
                                        <p:strVal val="visible"/>
                                      </p:to>
                                    </p:set>
                                    <p:animEffect transition="in" filter="strips(downLeft)">
                                      <p:cBhvr>
                                        <p:cTn id="21" dur="500"/>
                                        <p:tgtEl>
                                          <p:spTgt spid="184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8449"/>
                                        </p:tgtEl>
                                        <p:attrNameLst>
                                          <p:attrName>style.visibility</p:attrName>
                                        </p:attrNameLst>
                                      </p:cBhvr>
                                      <p:to>
                                        <p:strVal val="visible"/>
                                      </p:to>
                                    </p:set>
                                    <p:animEffect transition="in" filter="slide(fromBottom)">
                                      <p:cBhvr>
                                        <p:cTn id="26" dur="500"/>
                                        <p:tgtEl>
                                          <p:spTgt spid="184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43"/>
                                        </p:tgtEl>
                                        <p:attrNameLst>
                                          <p:attrName>style.visibility</p:attrName>
                                        </p:attrNameLst>
                                      </p:cBhvr>
                                      <p:to>
                                        <p:strVal val="visible"/>
                                      </p:to>
                                    </p:set>
                                    <p:anim calcmode="lin" valueType="num">
                                      <p:cBhvr additive="base">
                                        <p:cTn id="31" dur="500" fill="hold"/>
                                        <p:tgtEl>
                                          <p:spTgt spid="18443"/>
                                        </p:tgtEl>
                                        <p:attrNameLst>
                                          <p:attrName>ppt_x</p:attrName>
                                        </p:attrNameLst>
                                      </p:cBhvr>
                                      <p:tavLst>
                                        <p:tav tm="0">
                                          <p:val>
                                            <p:strVal val="0-#ppt_w/2"/>
                                          </p:val>
                                        </p:tav>
                                        <p:tav tm="100000">
                                          <p:val>
                                            <p:strVal val="#ppt_x"/>
                                          </p:val>
                                        </p:tav>
                                      </p:tavLst>
                                    </p:anim>
                                    <p:anim calcmode="lin" valueType="num">
                                      <p:cBhvr additive="base">
                                        <p:cTn id="32"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44"/>
                                        </p:tgtEl>
                                        <p:attrNameLst>
                                          <p:attrName>style.visibility</p:attrName>
                                        </p:attrNameLst>
                                      </p:cBhvr>
                                      <p:to>
                                        <p:strVal val="visible"/>
                                      </p:to>
                                    </p:set>
                                    <p:anim calcmode="lin" valueType="num">
                                      <p:cBhvr additive="base">
                                        <p:cTn id="37" dur="500" fill="hold"/>
                                        <p:tgtEl>
                                          <p:spTgt spid="18444"/>
                                        </p:tgtEl>
                                        <p:attrNameLst>
                                          <p:attrName>ppt_x</p:attrName>
                                        </p:attrNameLst>
                                      </p:cBhvr>
                                      <p:tavLst>
                                        <p:tav tm="0">
                                          <p:val>
                                            <p:strVal val="0-#ppt_w/2"/>
                                          </p:val>
                                        </p:tav>
                                        <p:tav tm="100000">
                                          <p:val>
                                            <p:strVal val="#ppt_x"/>
                                          </p:val>
                                        </p:tav>
                                      </p:tavLst>
                                    </p:anim>
                                    <p:anim calcmode="lin" valueType="num">
                                      <p:cBhvr additive="base">
                                        <p:cTn id="38" dur="500" fill="hold"/>
                                        <p:tgtEl>
                                          <p:spTgt spid="184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45"/>
                                        </p:tgtEl>
                                        <p:attrNameLst>
                                          <p:attrName>style.visibility</p:attrName>
                                        </p:attrNameLst>
                                      </p:cBhvr>
                                      <p:to>
                                        <p:strVal val="visible"/>
                                      </p:to>
                                    </p:set>
                                    <p:anim calcmode="lin" valueType="num">
                                      <p:cBhvr additive="base">
                                        <p:cTn id="43" dur="500" fill="hold"/>
                                        <p:tgtEl>
                                          <p:spTgt spid="18445"/>
                                        </p:tgtEl>
                                        <p:attrNameLst>
                                          <p:attrName>ppt_x</p:attrName>
                                        </p:attrNameLst>
                                      </p:cBhvr>
                                      <p:tavLst>
                                        <p:tav tm="0">
                                          <p:val>
                                            <p:strVal val="0-#ppt_w/2"/>
                                          </p:val>
                                        </p:tav>
                                        <p:tav tm="100000">
                                          <p:val>
                                            <p:strVal val="#ppt_x"/>
                                          </p:val>
                                        </p:tav>
                                      </p:tavLst>
                                    </p:anim>
                                    <p:anim calcmode="lin" valueType="num">
                                      <p:cBhvr additive="base">
                                        <p:cTn id="44" dur="500" fill="hold"/>
                                        <p:tgtEl>
                                          <p:spTgt spid="18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40" grpId="0" autoUpdateAnimBg="0"/>
      <p:bldP spid="18441" grpId="0"/>
      <p:bldP spid="18443" grpId="0" autoUpdateAnimBg="0"/>
      <p:bldP spid="18444" grpId="0" autoUpdateAnimBg="0"/>
      <p:bldP spid="1844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5115</TotalTime>
  <Words>4261</Words>
  <Application>Microsoft Office PowerPoint</Application>
  <PresentationFormat>全屏显示(4:3)</PresentationFormat>
  <Paragraphs>463</Paragraphs>
  <Slides>73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7" baseType="lpstr">
      <vt:lpstr>等线</vt:lpstr>
      <vt:lpstr>等线 Light</vt:lpstr>
      <vt:lpstr>黑体</vt:lpstr>
      <vt:lpstr>楷体</vt:lpstr>
      <vt:lpstr>宋体</vt:lpstr>
      <vt:lpstr>Arial</vt:lpstr>
      <vt:lpstr>Calibri</vt:lpstr>
      <vt:lpstr>Times New Roman</vt:lpstr>
      <vt:lpstr>Wingdings</vt:lpstr>
      <vt:lpstr>Wingdings 2</vt:lpstr>
      <vt:lpstr>Office 主题​​</vt:lpstr>
      <vt:lpstr>CS ChemDraw Drawing</vt:lpstr>
      <vt:lpstr>Image</vt:lpstr>
      <vt:lpstr>Document</vt:lpstr>
      <vt:lpstr>PowerPoint 演示文稿</vt:lpstr>
      <vt:lpstr>PowerPoint 演示文稿</vt:lpstr>
      <vt:lpstr>PowerPoint 演示文稿</vt:lpstr>
      <vt:lpstr>PowerPoint 演示文稿</vt:lpstr>
      <vt:lpstr>2、命 名 </vt:lpstr>
      <vt:lpstr>    复杂的卤代烃用系统命名法,命名时，以烃为母体，卤原子作取代基。     编号一般从离取代基近的一端开始，取代基的列出按“顺序规则”小的基团先列出。</vt:lpstr>
      <vt:lpstr>PowerPoint 演示文稿</vt:lpstr>
      <vt:lpstr>PowerPoint 演示文稿</vt:lpstr>
      <vt:lpstr>PowerPoint 演示文稿</vt:lpstr>
      <vt:lpstr>1、亲核取代反应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三、卤代烃的制备</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卤 代 烃</dc:title>
  <dc:creator>dupl</dc:creator>
  <cp:lastModifiedBy>du pengli</cp:lastModifiedBy>
  <cp:revision>218</cp:revision>
  <dcterms:created xsi:type="dcterms:W3CDTF">2004-05-18T11:36:30Z</dcterms:created>
  <dcterms:modified xsi:type="dcterms:W3CDTF">2023-04-06T03:04:03Z</dcterms:modified>
</cp:coreProperties>
</file>