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343" r:id="rId3"/>
    <p:sldId id="308" r:id="rId4"/>
    <p:sldId id="290" r:id="rId5"/>
    <p:sldId id="344" r:id="rId6"/>
    <p:sldId id="259" r:id="rId7"/>
    <p:sldId id="260" r:id="rId8"/>
    <p:sldId id="310" r:id="rId9"/>
    <p:sldId id="275" r:id="rId10"/>
    <p:sldId id="311" r:id="rId11"/>
    <p:sldId id="386" r:id="rId12"/>
    <p:sldId id="313" r:id="rId13"/>
    <p:sldId id="263" r:id="rId14"/>
    <p:sldId id="316" r:id="rId15"/>
    <p:sldId id="387" r:id="rId16"/>
    <p:sldId id="315" r:id="rId17"/>
    <p:sldId id="288" r:id="rId18"/>
    <p:sldId id="317" r:id="rId19"/>
    <p:sldId id="319" r:id="rId20"/>
    <p:sldId id="320" r:id="rId21"/>
    <p:sldId id="321" r:id="rId22"/>
    <p:sldId id="322" r:id="rId23"/>
    <p:sldId id="324" r:id="rId24"/>
    <p:sldId id="325" r:id="rId25"/>
    <p:sldId id="326" r:id="rId26"/>
    <p:sldId id="327" r:id="rId27"/>
    <p:sldId id="338" r:id="rId28"/>
    <p:sldId id="339" r:id="rId29"/>
    <p:sldId id="333" r:id="rId30"/>
    <p:sldId id="334" r:id="rId31"/>
    <p:sldId id="336" r:id="rId32"/>
    <p:sldId id="337" r:id="rId33"/>
    <p:sldId id="341" r:id="rId34"/>
    <p:sldId id="342" r:id="rId35"/>
    <p:sldId id="303" r:id="rId36"/>
    <p:sldId id="304" r:id="rId37"/>
  </p:sldIdLst>
  <p:sldSz cx="9144000" cy="6858000" type="screen4x3"/>
  <p:notesSz cx="6858000" cy="9144000"/>
  <p:custDataLst>
    <p:tags r:id="rId39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99"/>
    <a:srgbClr val="008000"/>
    <a:srgbClr val="009900"/>
    <a:srgbClr val="996633"/>
    <a:srgbClr val="CC6600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 autoAdjust="0"/>
    <p:restoredTop sz="95037" autoAdjust="0"/>
  </p:normalViewPr>
  <p:slideViewPr>
    <p:cSldViewPr showGuides="1">
      <p:cViewPr varScale="1">
        <p:scale>
          <a:sx n="86" d="100"/>
          <a:sy n="86" d="100"/>
        </p:scale>
        <p:origin x="111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4" Type="http://schemas.openxmlformats.org/officeDocument/2006/relationships/image" Target="../media/image62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90884F15-3FE1-4F00-8398-181D4AC334C8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84F15-3FE1-4F00-8398-181D4AC334C8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8EC2-1844-4E5B-8843-39D62DDAF25E}" type="datetime11">
              <a:rPr lang="zh-CN" altLang="en-US" smtClean="0"/>
              <a:t>21:55:39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537E-BE7C-475A-986F-9C239BBAE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B676-A7B6-4899-BF9D-F5C21C22D171}" type="datetime11">
              <a:rPr lang="zh-CN" altLang="en-US" smtClean="0"/>
              <a:t>21:55:39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537E-BE7C-475A-986F-9C239BBAE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49E1-E397-40A3-9A29-2857C2013B5B}" type="datetime11">
              <a:rPr lang="zh-CN" altLang="en-US" smtClean="0"/>
              <a:t>21:55:39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537E-BE7C-475A-986F-9C239BBAE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3EE9C909-F513-4A8E-BF0F-24C4C1D786F6}" type="datetime11">
              <a:rPr lang="zh-CN" altLang="en-US" smtClean="0"/>
              <a:t>21:55:39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5DB0833-1318-4908-BF9A-45414D51EED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1375" y="1981200"/>
            <a:ext cx="4194175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1375" y="4000500"/>
            <a:ext cx="4194175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692974EE-71DE-492B-99A5-ADD16455B9EB}" type="datetime11">
              <a:rPr lang="zh-CN" altLang="en-US" smtClean="0"/>
              <a:t>21:55:39</a:t>
            </a:fld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6CA95296-81E1-4450-A678-F1A757F35DA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4800" y="1981200"/>
            <a:ext cx="4194175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1375" y="1981200"/>
            <a:ext cx="4194175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94175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1375" y="4000500"/>
            <a:ext cx="4194175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E47BCB71-9F31-423F-A787-A63960366EFB}" type="datetime11">
              <a:rPr lang="zh-CN" altLang="en-US" smtClean="0"/>
              <a:t>21:55:39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9EECF6B8-BC3D-4AFE-85CF-7F662A5320F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2B63-43AC-41C9-8F6E-EEACCE1B2877}" type="datetime11">
              <a:rPr lang="zh-CN" altLang="en-US" smtClean="0"/>
              <a:t>21:55:39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537E-BE7C-475A-986F-9C239BBAE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3EB8-D45A-4148-A2C4-A2E9502D1DF3}" type="datetime11">
              <a:rPr lang="zh-CN" altLang="en-US" smtClean="0"/>
              <a:t>21:55:39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537E-BE7C-475A-986F-9C239BBAE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3C49-3307-44BB-9CD7-34A9DDB3D2F7}" type="datetime11">
              <a:rPr lang="zh-CN" altLang="en-US" smtClean="0"/>
              <a:t>21:55:39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537E-BE7C-475A-986F-9C239BBAE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C900-AAA1-4875-8C8E-7F42B0B1B3E1}" type="datetime11">
              <a:rPr lang="zh-CN" altLang="en-US" smtClean="0"/>
              <a:t>21:55:39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537E-BE7C-475A-986F-9C239BBAE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EA93-6B54-4080-A9F0-CA91838CBE13}" type="datetime11">
              <a:rPr lang="zh-CN" altLang="en-US" smtClean="0"/>
              <a:t>21:55:39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537E-BE7C-475A-986F-9C239BBAE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973-F2F2-482A-9A3D-7D68B1E4573A}" type="datetime11">
              <a:rPr lang="zh-CN" altLang="en-US" smtClean="0"/>
              <a:t>21:55:39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537E-BE7C-475A-986F-9C239BBAE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D09A-57AC-4EE7-85D3-3B84E2D1CBEB}" type="datetime11">
              <a:rPr lang="zh-CN" altLang="en-US" smtClean="0"/>
              <a:t>21:55:39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537E-BE7C-475A-986F-9C239BBAE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57AC-EDC7-4F50-A745-C7326FBA487B}" type="datetime11">
              <a:rPr lang="zh-CN" altLang="en-US" smtClean="0"/>
              <a:t>21:55:39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537E-BE7C-475A-986F-9C239BBAE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A05DC-75E6-46F9-8D0E-13BFDECB3128}" type="datetime11">
              <a:rPr lang="zh-CN" altLang="en-US" smtClean="0"/>
              <a:t>21:55:39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5537E-BE7C-475A-986F-9C239BBAE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3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oleObject" Target="../embeddings/oleObject42.bin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0.png"/><Relationship Id="rId4" Type="http://schemas.openxmlformats.org/officeDocument/2006/relationships/image" Target="../media/image45.wmf"/><Relationship Id="rId9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0.e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5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3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/>
          </p:cNvSpPr>
          <p:nvPr>
            <p:ph type="subTitle" idx="1"/>
          </p:nvPr>
        </p:nvSpPr>
        <p:spPr>
          <a:xfrm>
            <a:off x="1403648" y="2483158"/>
            <a:ext cx="6400800" cy="631825"/>
          </a:xfrm>
        </p:spPr>
        <p:txBody>
          <a:bodyPr/>
          <a:lstStyle/>
          <a:p>
            <a:r>
              <a:rPr lang="en-US" altLang="zh-CN" sz="3200" b="1" dirty="0" err="1">
                <a:latin typeface="Arial" panose="020B0604020202020204" pitchFamily="34" charset="0"/>
              </a:rPr>
              <a:t>Hetrocyclic</a:t>
            </a:r>
            <a:r>
              <a:rPr lang="en-US" altLang="zh-CN" sz="3200" b="1" dirty="0">
                <a:latin typeface="Arial" panose="020B0604020202020204" pitchFamily="34" charset="0"/>
              </a:rPr>
              <a:t> compounds</a:t>
            </a:r>
          </a:p>
        </p:txBody>
      </p:sp>
      <p:sp>
        <p:nvSpPr>
          <p:cNvPr id="4099" name="Text Box 8"/>
          <p:cNvSpPr txBox="1">
            <a:spLocks noChangeArrowheads="1"/>
          </p:cNvSpPr>
          <p:nvPr/>
        </p:nvSpPr>
        <p:spPr bwMode="auto">
          <a:xfrm>
            <a:off x="2372345" y="3861048"/>
            <a:ext cx="43993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第十一章   杂环化合物</a:t>
            </a:r>
          </a:p>
        </p:txBody>
      </p:sp>
      <p:sp>
        <p:nvSpPr>
          <p:cNvPr id="12" name="Rectangle 2"/>
          <p:cNvSpPr>
            <a:spLocks noGrp="1"/>
          </p:cNvSpPr>
          <p:nvPr>
            <p:ph type="ctrTitle" idx="4294967295"/>
          </p:nvPr>
        </p:nvSpPr>
        <p:spPr>
          <a:xfrm>
            <a:off x="2551113" y="1408421"/>
            <a:ext cx="3962400" cy="631825"/>
          </a:xfrm>
          <a:effectLst>
            <a:outerShdw dist="35921" dir="2700000" algn="ctr" rotWithShape="0">
              <a:srgbClr val="808080"/>
            </a:outerShdw>
          </a:effectLst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altLang="zh-CN" sz="4400" b="1" dirty="0">
                <a:solidFill>
                  <a:srgbClr val="0000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Chapter</a:t>
            </a:r>
            <a:r>
              <a:rPr lang="en-US" altLang="zh-CN" sz="4400" b="1" dirty="0">
                <a:solidFill>
                  <a:srgbClr val="00009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altLang="zh-CN" sz="4400" b="1" dirty="0">
                <a:solidFill>
                  <a:srgbClr val="0000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5C77-4E65-427C-B680-49D09ED96DFB}" type="datetime11">
              <a:rPr lang="zh-CN" altLang="en-US" smtClean="0"/>
              <a:t>21:55:39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537E-BE7C-475A-986F-9C239BBAE14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DA2-65F1-4412-871A-FD081AF7E5B9}" type="slidenum">
              <a:rPr lang="en-US" altLang="zh-CN"/>
              <a:t>10</a:t>
            </a:fld>
            <a:endParaRPr lang="en-US" altLang="zh-CN"/>
          </a:p>
        </p:txBody>
      </p:sp>
      <p:sp>
        <p:nvSpPr>
          <p:cNvPr id="99377" name="Rectangle 49"/>
          <p:cNvSpPr>
            <a:spLocks noChangeArrowheads="1"/>
          </p:cNvSpPr>
          <p:nvPr/>
        </p:nvSpPr>
        <p:spPr bwMode="auto">
          <a:xfrm>
            <a:off x="395288" y="404813"/>
            <a:ext cx="372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、缺电子体系</a:t>
            </a:r>
            <a:r>
              <a:rPr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—</a:t>
            </a:r>
            <a:r>
              <a:rPr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六元杂环</a:t>
            </a:r>
          </a:p>
        </p:txBody>
      </p:sp>
      <p:sp>
        <p:nvSpPr>
          <p:cNvPr id="99378" name="Rectangle 50"/>
          <p:cNvSpPr>
            <a:spLocks noChangeArrowheads="1"/>
          </p:cNvSpPr>
          <p:nvPr/>
        </p:nvSpPr>
        <p:spPr bwMode="auto">
          <a:xfrm>
            <a:off x="468313" y="1076897"/>
            <a:ext cx="8135937" cy="182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AutoNum type="alphaUcPeriod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典型的物质：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吡啶、嘧啶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buFontTx/>
              <a:buAutoNum type="alphaUcPeriod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每个原子的未参加杂化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轨道上均只有一个单电子，组成大</a:t>
            </a:r>
            <a:r>
              <a:rPr lang="el-GR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Π</a:t>
            </a:r>
            <a:r>
              <a:rPr lang="zh-CN" altLang="el-GR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键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，整个杂环形成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中心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电子的共轭体系。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buFontTx/>
              <a:buAutoNum type="alphaUcPeriod"/>
            </a:pPr>
            <a:r>
              <a:rPr lang="zh-CN" altLang="el-GR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符合</a:t>
            </a:r>
            <a:r>
              <a:rPr lang="el-GR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4n+2</a:t>
            </a:r>
            <a:r>
              <a:rPr lang="zh-CN" altLang="el-GR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休克尔规则，六元杂环化合物同样具有芳香性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zh-CN" altLang="el-GR" sz="2400" b="1" dirty="0">
              <a:latin typeface="Times New Roman" panose="02020603050405020304" pitchFamily="18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0" name="Picture 4" descr="E:\有机化学\有机课程\图片\图片180.t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9" t="57086" r="33584"/>
          <a:stretch>
            <a:fillRect/>
          </a:stretch>
        </p:blipFill>
        <p:spPr bwMode="auto">
          <a:xfrm>
            <a:off x="1079480" y="5317530"/>
            <a:ext cx="2196376" cy="113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4469432" y="3918902"/>
            <a:ext cx="3918992" cy="2016224"/>
          </a:xfrm>
          <a:prstGeom prst="roundRect">
            <a:avLst>
              <a:gd name="adj" fmla="val 5417"/>
            </a:avLst>
          </a:prstGeom>
          <a:solidFill>
            <a:srgbClr val="99CCFF">
              <a:alpha val="12157"/>
            </a:srgbClr>
          </a:solidFill>
          <a:ln w="38100">
            <a:solidFill>
              <a:srgbClr val="FF0000"/>
            </a:solidFill>
            <a:prstDash val="dash"/>
            <a:rou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4621832" y="4158615"/>
            <a:ext cx="3550568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sp</a:t>
            </a:r>
            <a:r>
              <a:rPr lang="en-US" altLang="zh-CN" sz="1800" b="1" baseline="3000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杂化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每个杂原子给出</a:t>
            </a:r>
            <a:r>
              <a:rPr lang="en-US" altLang="zh-CN" sz="1800" b="1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个电子参与共轭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六元杂环具有芳香性</a:t>
            </a:r>
            <a:endParaRPr lang="en-US" altLang="zh-CN" sz="1800" b="1" dirty="0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六元杂环是缺电子体系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69E-6B1E-4B9E-80E5-7761CF92A4E3}" type="datetime11">
              <a:rPr lang="zh-CN" altLang="en-US" smtClean="0"/>
              <a:t>21:55:39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054806"/>
            <a:ext cx="2941215" cy="22098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9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9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99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84" name="Object 56"/>
          <p:cNvGraphicFramePr>
            <a:graphicFrameLocks noGrp="1" noChangeAspect="1"/>
          </p:cNvGraphicFramePr>
          <p:nvPr>
            <p:ph sz="half" idx="2"/>
          </p:nvPr>
        </p:nvGraphicFramePr>
        <p:xfrm>
          <a:off x="2272798" y="703264"/>
          <a:ext cx="2297113" cy="213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88" name="CS ChemDraw Drawing" r:id="rId3" imgW="3073400" imgH="2857500" progId="ChemDraw.Document.6.0">
                  <p:embed/>
                </p:oleObj>
              </mc:Choice>
              <mc:Fallback>
                <p:oleObj name="CS ChemDraw Drawing" r:id="rId3" imgW="3073400" imgH="2857500" progId="ChemDraw.Document.6.0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2798" y="703264"/>
                        <a:ext cx="2297113" cy="213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DA2-65F1-4412-871A-FD081AF7E5B9}" type="slidenum">
              <a:rPr lang="en-US" altLang="zh-CN"/>
              <a:t>11</a:t>
            </a:fld>
            <a:endParaRPr lang="en-US" altLang="zh-CN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503238" y="3068638"/>
            <a:ext cx="5868987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endParaRPr lang="zh-CN" altLang="el-G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68685" y="3477390"/>
            <a:ext cx="8602451" cy="27091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吡啶环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kumimoji="1" lang="zh-CN" altLang="en-US" sz="24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孤电子对在</a:t>
            </a:r>
            <a:r>
              <a:rPr kumimoji="1" lang="en-US" altLang="zh-CN" sz="24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kumimoji="1" lang="en-US" altLang="zh-CN" sz="2400" b="1" u="sng" baseline="30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杂化轨道上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未参与环系共轭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且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的电负性大于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的，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杂原子的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吸电子效应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(-I)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使杂环中碳原子上的电子密度</a:t>
            </a:r>
            <a:r>
              <a:rPr kumimoji="1" lang="zh-CN" altLang="en-US" sz="2400" b="1" dirty="0">
                <a:solidFill>
                  <a:srgbClr val="0000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比苯中碳原子的低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，所以称为</a:t>
            </a:r>
            <a:r>
              <a:rPr kumimoji="1" lang="zh-CN" altLang="en-US" sz="2400" b="1" dirty="0">
                <a:solidFill>
                  <a:srgbClr val="0000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缺电子芳杂环，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且吡啶环上的电荷分布不均，</a:t>
            </a:r>
            <a:r>
              <a:rPr kumimoji="1" lang="en-US" altLang="zh-CN" sz="2400" b="1" dirty="0">
                <a:solidFill>
                  <a:srgbClr val="0000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β-</a:t>
            </a:r>
            <a:r>
              <a:rPr kumimoji="1" lang="zh-CN" altLang="en-US" sz="2400" b="1" dirty="0">
                <a:solidFill>
                  <a:srgbClr val="0000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位降低的少些，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亲电取代比苯困难，取代多发生在</a:t>
            </a:r>
            <a:r>
              <a:rPr kumimoji="1" lang="en-US" altLang="zh-CN" sz="2400" b="1" dirty="0">
                <a:solidFill>
                  <a:srgbClr val="0000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β-</a:t>
            </a:r>
            <a:r>
              <a:rPr kumimoji="1" lang="zh-CN" altLang="en-US" sz="2400" b="1" dirty="0">
                <a:solidFill>
                  <a:srgbClr val="0000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。其电子密度的变化情况类似于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硝基苯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62EA-B0B1-491F-8977-D4E0F18637D8}" type="datetime11">
              <a:rPr lang="zh-CN" altLang="en-US" smtClean="0"/>
              <a:t>21:55:39</a:t>
            </a:fld>
            <a:endParaRPr lang="zh-CN" altLang="en-US"/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5292080" y="1490881"/>
            <a:ext cx="17286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β-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碳上电子云密度最高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85" name="Object 9"/>
          <p:cNvGraphicFramePr>
            <a:graphicFrameLocks noGrp="1" noChangeAspect="1"/>
          </p:cNvGraphicFramePr>
          <p:nvPr>
            <p:ph sz="half" idx="1"/>
          </p:nvPr>
        </p:nvGraphicFramePr>
        <p:xfrm>
          <a:off x="1058437" y="4078422"/>
          <a:ext cx="7025538" cy="2277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7" name="CS ChemDraw Drawing" r:id="rId3" imgW="3623310" imgH="1179195" progId="ChemDraw.Document.6.0">
                  <p:embed/>
                </p:oleObj>
              </mc:Choice>
              <mc:Fallback>
                <p:oleObj name="CS ChemDraw Drawing" r:id="rId3" imgW="3623310" imgH="1179195" progId="ChemDraw.Document.6.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437" y="4078422"/>
                        <a:ext cx="7025538" cy="2277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1A03B-0FBF-4F65-915C-D8DC697F9DE5}" type="slidenum">
              <a:rPr lang="en-US" altLang="zh-CN"/>
              <a:t>12</a:t>
            </a:fld>
            <a:endParaRPr lang="en-US" altLang="zh-CN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250825" y="307504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二、杂环化合物的芳香性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323850" y="1043010"/>
            <a:ext cx="8497887" cy="137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具有闭合环结构，具有环多烯结构，具有共平面或近似平面结构，</a:t>
            </a:r>
            <a:r>
              <a:rPr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π</a:t>
            </a:r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电子数符合</a:t>
            </a:r>
            <a:r>
              <a:rPr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4n+2</a:t>
            </a:r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规则。符合休克尔规则，因此具有芳香性。</a:t>
            </a:r>
            <a:endParaRPr lang="zh-CN" altLang="en-US" sz="2400" b="1" dirty="0">
              <a:solidFill>
                <a:srgbClr val="FF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1383" name="Text Box 7"/>
          <p:cNvSpPr txBox="1">
            <a:spLocks noChangeArrowheads="1"/>
          </p:cNvSpPr>
          <p:nvPr/>
        </p:nvSpPr>
        <p:spPr bwMode="auto">
          <a:xfrm>
            <a:off x="323850" y="2539752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具有芳香性的杂环与苯环的异同点</a:t>
            </a:r>
            <a:endParaRPr kumimoji="1" lang="zh-CN" altLang="en-US" sz="2400" dirty="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395288" y="3331840"/>
            <a:ext cx="2805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kumimoji="1"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、五元杂环化合物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2445-33B4-496B-961E-F70666BA1AE4}" type="datetime11">
              <a:rPr lang="zh-CN" altLang="en-US" smtClean="0"/>
              <a:t>21:55:39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0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/>
      <p:bldP spid="101382" grpId="0"/>
      <p:bldP spid="101383" grpId="0" build="p" autoUpdateAnimBg="0"/>
      <p:bldP spid="1013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7224-07A7-4BB0-8C27-819F45CA2E44}" type="slidenum">
              <a:rPr lang="en-US" altLang="zh-CN"/>
              <a:t>13</a:t>
            </a:fld>
            <a:endParaRPr lang="en-US" altLang="zh-CN"/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179388" y="3140968"/>
            <a:ext cx="8569076" cy="2265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  (2)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五元杂环化合物</a:t>
            </a:r>
            <a:r>
              <a:rPr kumimoji="1"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吡咯、呋喃、噻吩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是富电子体系，而苯环为等电子体系，故环上的电子云密度比苯高，其亲电取代反应比苯容易，尤其易发生在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α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-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位。杂原子的存在相当于在环上引入了</a:t>
            </a:r>
            <a:r>
              <a:rPr kumimoji="1"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-NH</a:t>
            </a:r>
            <a:r>
              <a:rPr kumimoji="1" lang="en-US" altLang="zh-CN" sz="24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kumimoji="1"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、</a:t>
            </a:r>
            <a:r>
              <a:rPr kumimoji="1"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-OH</a:t>
            </a:r>
            <a:r>
              <a:rPr kumimoji="1"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、 </a:t>
            </a:r>
            <a:r>
              <a:rPr kumimoji="1"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-SH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等活化基团而使环活化，故进行亲电取代反应的活泼顺序是：</a:t>
            </a:r>
          </a:p>
        </p:txBody>
      </p:sp>
      <p:graphicFrame>
        <p:nvGraphicFramePr>
          <p:cNvPr id="18453" name="Object 21"/>
          <p:cNvGraphicFramePr>
            <a:graphicFrameLocks noChangeAspect="1"/>
          </p:cNvGraphicFramePr>
          <p:nvPr/>
        </p:nvGraphicFramePr>
        <p:xfrm>
          <a:off x="2195512" y="5517232"/>
          <a:ext cx="47529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3" name="CS ChemDraw Drawing" r:id="rId3" imgW="5461000" imgH="1155700" progId="ChemDraw.Document.6.0">
                  <p:embed/>
                </p:oleObj>
              </mc:Choice>
              <mc:Fallback>
                <p:oleObj name="CS ChemDraw Drawing" r:id="rId3" imgW="5461000" imgH="1155700" progId="ChemDraw.Document.6.0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2" y="5517232"/>
                        <a:ext cx="475297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4351-8700-415D-9D0D-0AF1B854AA55}" type="datetime11">
              <a:rPr lang="zh-CN" altLang="en-US" smtClean="0"/>
              <a:t>21:55:39</a:t>
            </a:fld>
            <a:endParaRPr lang="zh-CN" altLang="en-US"/>
          </a:p>
        </p:txBody>
      </p:sp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1263669" y="1537569"/>
          <a:ext cx="6616662" cy="1400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4" name="CS ChemDraw Drawing" r:id="rId5" imgW="7188200" imgH="1524000" progId="ChemDraw.Document.6.0">
                  <p:embed/>
                </p:oleObj>
              </mc:Choice>
              <mc:Fallback>
                <p:oleObj name="CS ChemDraw Drawing" r:id="rId5" imgW="7188200" imgH="1524000" progId="ChemDraw.Document.6.0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69" y="1537569"/>
                        <a:ext cx="6616662" cy="1400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23850" y="300112"/>
            <a:ext cx="8642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(1) 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由此可见，苯分子中的键长完全平均化，而五元杂环化合物分子中的键长只是有一定程度的平均化。因此，五元杂环化合物的芳香性比苯差。其芳香性次序是：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02E5-0762-4B8C-9D8C-16F0035C15B3}" type="slidenum">
              <a:rPr lang="en-US" altLang="zh-CN"/>
              <a:t>14</a:t>
            </a:fld>
            <a:endParaRPr lang="en-US" altLang="zh-CN"/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428625" y="4535274"/>
            <a:ext cx="8286750" cy="1821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kumimoji="1" lang="en-US" altLang="zh-CN" sz="2400" b="1" dirty="0"/>
              <a:t>(2)</a:t>
            </a:r>
            <a:r>
              <a:rPr kumimoji="1" lang="zh-CN" altLang="en-US" sz="2400" b="1" dirty="0">
                <a:solidFill>
                  <a:srgbClr val="FF0066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吡啶</a:t>
            </a:r>
            <a:r>
              <a:rPr kumimoji="1"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和苯虽然都属等电子体系，但因氮原子的电负性较大，从而使环上的电子云密度降低 ，故其亲电取代反应活性比苯差，并且亲电取代反应发生在电子云密度较高的</a:t>
            </a:r>
            <a:r>
              <a:rPr kumimoji="1" lang="en-US" altLang="zh-CN" sz="2400" b="1" i="1" dirty="0">
                <a:ea typeface="楷体" panose="02010609060101010101" pitchFamily="49" charset="-122"/>
                <a:cs typeface="Arial" panose="020B0604020202020204" pitchFamily="34" charset="0"/>
              </a:rPr>
              <a:t>β</a:t>
            </a:r>
            <a:r>
              <a:rPr kumimoji="1"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-</a:t>
            </a:r>
            <a:r>
              <a:rPr kumimoji="1"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位。这一特性很</a:t>
            </a:r>
            <a:r>
              <a:rPr kumimoji="1" lang="zh-CN" altLang="en-US" sz="2400" b="1" dirty="0">
                <a:solidFill>
                  <a:srgbClr val="FF0066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类似于硝基苯</a:t>
            </a:r>
            <a:r>
              <a:rPr kumimoji="1"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3BD0-2FA3-47FD-ACFF-4C4EF70602BA}" type="datetime11">
              <a:rPr lang="zh-CN" altLang="en-US" smtClean="0"/>
              <a:t>21:55:39</a:t>
            </a:fld>
            <a:endParaRPr lang="zh-CN" altLang="en-US"/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50825" y="516409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kumimoji="1"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、六元杂环化合物</a:t>
            </a: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539750" y="1092473"/>
            <a:ext cx="82804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 dirty="0"/>
              <a:t>        (1)</a:t>
            </a:r>
            <a:r>
              <a:rPr kumimoji="1" lang="en-US" altLang="zh-CN" dirty="0"/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吡啶</a:t>
            </a:r>
            <a:r>
              <a:rPr kumimoji="1"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环的键长也发生了较大程度的平均化，</a:t>
            </a:r>
            <a:r>
              <a:rPr kumimoji="1"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C ―C</a:t>
            </a:r>
            <a:r>
              <a:rPr kumimoji="1"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键虽与苯相似，但</a:t>
            </a:r>
            <a:r>
              <a:rPr kumimoji="1"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C-N</a:t>
            </a:r>
            <a:r>
              <a:rPr kumimoji="1"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键变化很大，因此，其</a:t>
            </a:r>
            <a:r>
              <a:rPr kumimoji="1" lang="zh-CN" altLang="en-US" sz="2400" b="1" dirty="0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芳香性也比苯差</a:t>
            </a:r>
            <a:r>
              <a:rPr kumimoji="1"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</a:p>
        </p:txBody>
      </p:sp>
      <p:graphicFrame>
        <p:nvGraphicFramePr>
          <p:cNvPr id="13" name="Object 22"/>
          <p:cNvGraphicFramePr>
            <a:graphicFrameLocks noChangeAspect="1"/>
          </p:cNvGraphicFramePr>
          <p:nvPr/>
        </p:nvGraphicFramePr>
        <p:xfrm>
          <a:off x="3289110" y="2276872"/>
          <a:ext cx="2565779" cy="2135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83" name="CS ChemDraw Drawing" r:id="rId3" imgW="3187700" imgH="2654300" progId="ChemDraw.Document.6.0">
                  <p:embed/>
                </p:oleObj>
              </mc:Choice>
              <mc:Fallback>
                <p:oleObj name="CS ChemDraw Drawing" r:id="rId3" imgW="3187700" imgH="2654300" progId="ChemDraw.Document.6.0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110" y="2276872"/>
                        <a:ext cx="2565779" cy="2135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autoUpdateAnimBg="0"/>
      <p:bldP spid="11" grpId="0" build="p" autoUpdateAnimBg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973-F2F2-482A-9A3D-7D68B1E4573A}" type="datetime11">
              <a:rPr lang="zh-CN" altLang="en-US" smtClean="0"/>
              <a:t>21:55:39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537E-BE7C-475A-986F-9C239BBAE14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71499" y="3895837"/>
            <a:ext cx="8001000" cy="137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综上所述，五元、六元杂环化合物虽然都具有芳香性，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但其环上的电子云的密度是不同的，其</a:t>
            </a:r>
            <a:r>
              <a:rPr kumimoji="1"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亲电取代反应活性由高到低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的顺序是：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0063" y="1052736"/>
            <a:ext cx="8358187" cy="2776091"/>
          </a:xfrm>
          <a:prstGeom prst="rect">
            <a:avLst/>
          </a:prstGeom>
        </p:spPr>
        <p:txBody>
          <a:bodyPr/>
          <a:lstStyle>
            <a:lvl1pPr marL="271780" indent="-2717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3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13130" indent="-2463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186180" indent="-2082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462405" indent="-2082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919605" indent="-2082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376805" indent="-2082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834005" indent="-2082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291205" indent="-2082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由于环中杂原子的电负性和原子结构不同于</a:t>
            </a:r>
            <a:r>
              <a:rPr lang="en-US" altLang="zh-CN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原子，使得杂原子上</a:t>
            </a:r>
            <a:r>
              <a:rPr lang="en-US" altLang="zh-CN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电子云分布不均匀，环中的单双键只是</a:t>
            </a:r>
            <a:r>
              <a:rPr lang="zh-CN" altLang="en-US" sz="2400" b="1" kern="0" dirty="0">
                <a:solidFill>
                  <a:srgbClr val="0000E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键长趋于平均化</a:t>
            </a: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，所以五元芳杂环的</a:t>
            </a:r>
            <a:r>
              <a:rPr lang="zh-CN" altLang="en-US" sz="2400" b="1" kern="0" dirty="0">
                <a:solidFill>
                  <a:srgbClr val="0000E5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芳香性比苯弱，稳定性也比苯差。</a:t>
            </a: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且芳香性随杂原子电负性的增大而减弱，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芳香性次序</a:t>
            </a: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为：</a:t>
            </a:r>
            <a:endParaRPr lang="en-US" altLang="zh-CN" sz="24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苯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噻吩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吡咯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呋喃</a:t>
            </a:r>
            <a:endParaRPr lang="en-US" altLang="zh-CN" sz="2400" b="1" kern="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ctr"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苯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吡啶</a:t>
            </a:r>
          </a:p>
        </p:txBody>
      </p:sp>
      <p:sp>
        <p:nvSpPr>
          <p:cNvPr id="7" name="五角星 25"/>
          <p:cNvSpPr/>
          <p:nvPr/>
        </p:nvSpPr>
        <p:spPr>
          <a:xfrm>
            <a:off x="5462736" y="281087"/>
            <a:ext cx="609600" cy="5334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五角星 26"/>
          <p:cNvSpPr/>
          <p:nvPr/>
        </p:nvSpPr>
        <p:spPr>
          <a:xfrm>
            <a:off x="6224736" y="303312"/>
            <a:ext cx="609600" cy="5334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五角星 27"/>
          <p:cNvSpPr/>
          <p:nvPr/>
        </p:nvSpPr>
        <p:spPr>
          <a:xfrm>
            <a:off x="6986736" y="303312"/>
            <a:ext cx="609600" cy="5334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283306" y="5445224"/>
          <a:ext cx="657738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96" name="CS ChemDraw Drawing" r:id="rId3" imgW="7086600" imgH="1168400" progId="ChemDraw.Document.6.0">
                  <p:embed/>
                </p:oleObj>
              </mc:Choice>
              <mc:Fallback>
                <p:oleObj name="CS ChemDraw Drawing" r:id="rId3" imgW="7086600" imgH="1168400" progId="ChemDraw.Document.6.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306" y="5445224"/>
                        <a:ext cx="6577388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23850" y="332656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accent1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杂环化合物性质总结</a:t>
            </a:r>
            <a:endParaRPr kumimoji="1" lang="zh-CN" altLang="en-US" sz="2400" dirty="0">
              <a:solidFill>
                <a:schemeClr val="accent1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BCC9-734B-491C-B3EC-B5A19A160C40}" type="slidenum">
              <a:rPr lang="en-US" altLang="zh-CN"/>
              <a:t>16</a:t>
            </a:fld>
            <a:endParaRPr lang="en-US" altLang="zh-CN"/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430845" y="260648"/>
            <a:ext cx="8282309" cy="1682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五元杂环化合物相互转化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      佑尔业夫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(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Yupev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：利用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Al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O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为催化剂，实现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噻吩、吡咯、呋喃环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之间的转化。</a:t>
            </a:r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2093197" y="2348880"/>
          <a:ext cx="4957604" cy="396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3" name="CS ChemDraw Drawing" r:id="rId3" imgW="3314700" imgH="2654300" progId="ChemDraw.Document.6.0">
                  <p:embed/>
                </p:oleObj>
              </mc:Choice>
              <mc:Fallback>
                <p:oleObj name="CS ChemDraw Drawing" r:id="rId3" imgW="3314700" imgH="2654300" progId="ChemDraw.Document.6.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197" y="2348880"/>
                        <a:ext cx="4957604" cy="396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A4C1-0C8D-4310-A7E2-5628A0595B1D}" type="datetime11">
              <a:rPr lang="zh-CN" altLang="en-US" smtClean="0"/>
              <a:t>21:55:39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BBF4-F290-4826-984E-69CCF6FAB400}" type="slidenum">
              <a:rPr lang="en-US" altLang="zh-CN"/>
              <a:t>17</a:t>
            </a:fld>
            <a:endParaRPr lang="en-US" altLang="zh-CN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1908175" y="260648"/>
            <a:ext cx="516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ea typeface="楷体" panose="02010609060101010101" pitchFamily="49" charset="-122"/>
                <a:cs typeface="Arial" panose="020B0604020202020204" pitchFamily="34" charset="0"/>
              </a:rPr>
              <a:t>三、五元杂环化合物的化学性质</a:t>
            </a: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611188" y="836613"/>
            <a:ext cx="367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、亲电取代反应</a:t>
            </a: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611188" y="2996952"/>
            <a:ext cx="1798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A. </a:t>
            </a:r>
            <a:r>
              <a:rPr kumimoji="1"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硝化反应</a:t>
            </a:r>
          </a:p>
        </p:txBody>
      </p:sp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215516" y="3514074"/>
            <a:ext cx="871296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硝化试剂为温和的硝酸乙酰酯 ：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(CH</a:t>
            </a:r>
            <a:r>
              <a:rPr kumimoji="1" lang="en-US" altLang="zh-CN" sz="22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CO)</a:t>
            </a:r>
            <a:r>
              <a:rPr kumimoji="1" lang="en-US" altLang="zh-CN" sz="22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O + HNO</a:t>
            </a:r>
            <a:r>
              <a:rPr kumimoji="1" lang="en-US" altLang="zh-CN" sz="22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CH</a:t>
            </a:r>
            <a:r>
              <a:rPr kumimoji="1" lang="en-US" altLang="zh-CN" sz="2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kumimoji="1"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COONO</a:t>
            </a:r>
            <a:r>
              <a:rPr kumimoji="1" lang="en-US" altLang="zh-CN" sz="2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</a:p>
        </p:txBody>
      </p:sp>
      <p:graphicFrame>
        <p:nvGraphicFramePr>
          <p:cNvPr id="73740" name="Object 12"/>
          <p:cNvGraphicFramePr>
            <a:graphicFrameLocks noChangeAspect="1"/>
          </p:cNvGraphicFramePr>
          <p:nvPr/>
        </p:nvGraphicFramePr>
        <p:xfrm>
          <a:off x="2271713" y="4013200"/>
          <a:ext cx="4594225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9" name="CS ChemDraw Drawing" r:id="rId3" imgW="3895725" imgH="2221865" progId="ChemDraw.Document.6.0">
                  <p:embed/>
                </p:oleObj>
              </mc:Choice>
              <mc:Fallback>
                <p:oleObj name="CS ChemDraw Drawing" r:id="rId3" imgW="3895725" imgH="2221865" progId="ChemDraw.Document.6.0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4013200"/>
                        <a:ext cx="4594225" cy="262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40FB-5E94-431A-A10B-ED0B4606B3A2}" type="datetime11">
              <a:rPr lang="zh-CN" altLang="en-US" smtClean="0"/>
              <a:t>21:55:39</a:t>
            </a:fld>
            <a:endParaRPr lang="zh-CN" altLang="en-US"/>
          </a:p>
        </p:txBody>
      </p:sp>
      <p:graphicFrame>
        <p:nvGraphicFramePr>
          <p:cNvPr id="13" name="Object 15"/>
          <p:cNvGraphicFramePr>
            <a:graphicFrameLocks noChangeAspect="1"/>
          </p:cNvGraphicFramePr>
          <p:nvPr/>
        </p:nvGraphicFramePr>
        <p:xfrm>
          <a:off x="500373" y="1319776"/>
          <a:ext cx="8136904" cy="17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0" name="CS ChemDraw Drawing" r:id="rId5" imgW="3411855" imgH="718185" progId="ChemDraw.Document.6.0">
                  <p:embed/>
                </p:oleObj>
              </mc:Choice>
              <mc:Fallback>
                <p:oleObj name="CS ChemDraw Drawing" r:id="rId5" imgW="3411855" imgH="718185" progId="ChemDraw.Document.6.0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73" y="1319776"/>
                        <a:ext cx="8136904" cy="17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73734" grpId="0"/>
      <p:bldP spid="73735" grpId="0"/>
      <p:bldP spid="737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D8D4-3C07-4416-838B-15F02D9DF095}" type="slidenum">
              <a:rPr lang="en-US" altLang="zh-CN"/>
              <a:t>18</a:t>
            </a:fld>
            <a:endParaRPr lang="en-US" altLang="zh-CN"/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685800" y="381000"/>
            <a:ext cx="305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B. 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磺化反应</a:t>
            </a:r>
          </a:p>
        </p:txBody>
      </p:sp>
      <p:graphicFrame>
        <p:nvGraphicFramePr>
          <p:cNvPr id="113671" name="Object 7"/>
          <p:cNvGraphicFramePr>
            <a:graphicFrameLocks noChangeAspect="1"/>
          </p:cNvGraphicFramePr>
          <p:nvPr/>
        </p:nvGraphicFramePr>
        <p:xfrm>
          <a:off x="1692275" y="1111026"/>
          <a:ext cx="503555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8" name="CS ChemDraw Drawing" r:id="rId3" imgW="4953000" imgH="1384300" progId="ChemDraw.Document.6.0">
                  <p:embed/>
                </p:oleObj>
              </mc:Choice>
              <mc:Fallback>
                <p:oleObj name="CS ChemDraw Drawing" r:id="rId3" imgW="4953000" imgH="1384300" progId="ChemDraw.Document.6.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111026"/>
                        <a:ext cx="503555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/>
          <p:cNvGraphicFramePr>
            <a:graphicFrameLocks noChangeAspect="1"/>
          </p:cNvGraphicFramePr>
          <p:nvPr/>
        </p:nvGraphicFramePr>
        <p:xfrm>
          <a:off x="1692275" y="2911251"/>
          <a:ext cx="509905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9" name="CS ChemDraw Drawing" r:id="rId5" imgW="5016500" imgH="1231900" progId="ChemDraw.Document.6.0">
                  <p:embed/>
                </p:oleObj>
              </mc:Choice>
              <mc:Fallback>
                <p:oleObj name="CS ChemDraw Drawing" r:id="rId5" imgW="5016500" imgH="1231900" progId="ChemDraw.Document.6.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911251"/>
                        <a:ext cx="5099050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3" name="Object 9"/>
          <p:cNvGraphicFramePr>
            <a:graphicFrameLocks noChangeAspect="1"/>
          </p:cNvGraphicFramePr>
          <p:nvPr/>
        </p:nvGraphicFramePr>
        <p:xfrm>
          <a:off x="1763713" y="4854351"/>
          <a:ext cx="51117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0" name="CS ChemDraw Drawing" r:id="rId7" imgW="5029200" imgH="952500" progId="ChemDraw.Document.6.0">
                  <p:embed/>
                </p:oleObj>
              </mc:Choice>
              <mc:Fallback>
                <p:oleObj name="CS ChemDraw Drawing" r:id="rId7" imgW="5029200" imgH="952500" progId="ChemDraw.Document.6.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854351"/>
                        <a:ext cx="511175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67EA-911D-461E-BD0B-C24FDE44A57C}" type="datetime11">
              <a:rPr lang="zh-CN" altLang="en-US" smtClean="0"/>
              <a:t>21:55:39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96B9-1C87-4B96-9818-D2D4A499BD77}" type="slidenum">
              <a:rPr lang="en-US" altLang="zh-CN"/>
              <a:t>19</a:t>
            </a:fld>
            <a:endParaRPr lang="en-US" altLang="zh-CN"/>
          </a:p>
        </p:txBody>
      </p:sp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4387850" y="1801813"/>
          <a:ext cx="857250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94" name="Document" r:id="rId3" imgW="590550" imgH="2105025" progId="ChemWindow.Document">
                  <p:embed/>
                </p:oleObj>
              </mc:Choice>
              <mc:Fallback>
                <p:oleObj name="Document" r:id="rId3" imgW="590550" imgH="2105025" progId="ChemWindow.Documen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1801813"/>
                        <a:ext cx="857250" cy="305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5265738" y="1817688"/>
          <a:ext cx="3001962" cy="296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95" name="Document" r:id="rId5" imgW="2124075" imgH="2095500" progId="ChemWindow.Document">
                  <p:embed/>
                </p:oleObj>
              </mc:Choice>
              <mc:Fallback>
                <p:oleObj name="Document" r:id="rId5" imgW="2124075" imgH="2095500" progId="ChemWindow.Document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1817688"/>
                        <a:ext cx="3001962" cy="296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1403350" y="1738313"/>
          <a:ext cx="2933700" cy="304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96" name="Document" r:id="rId7" imgW="2133600" imgH="2219325" progId="ChemWindow.Document">
                  <p:embed/>
                </p:oleObj>
              </mc:Choice>
              <mc:Fallback>
                <p:oleObj name="Document" r:id="rId7" imgW="2133600" imgH="2219325" progId="ChemWindow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38313"/>
                        <a:ext cx="2933700" cy="304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/>
          <p:cNvGraphicFramePr>
            <a:graphicFrameLocks noChangeAspect="1"/>
          </p:cNvGraphicFramePr>
          <p:nvPr/>
        </p:nvGraphicFramePr>
        <p:xfrm>
          <a:off x="311150" y="1689100"/>
          <a:ext cx="3076575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97" name="Document" r:id="rId9" imgW="2105025" imgH="1314450" progId="ChemWindow.Document">
                  <p:embed/>
                </p:oleObj>
              </mc:Choice>
              <mc:Fallback>
                <p:oleObj name="Document" r:id="rId9" imgW="2105025" imgH="1314450" progId="ChemWindow.Document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" y="1689100"/>
                        <a:ext cx="3076575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/>
          <p:cNvGraphicFramePr>
            <a:graphicFrameLocks noChangeAspect="1"/>
          </p:cNvGraphicFramePr>
          <p:nvPr/>
        </p:nvGraphicFramePr>
        <p:xfrm>
          <a:off x="323850" y="5229200"/>
          <a:ext cx="40592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98" name="Document" r:id="rId11" imgW="2486025" imgH="342900" progId="ChemWindow.Document">
                  <p:embed/>
                </p:oleObj>
              </mc:Choice>
              <mc:Fallback>
                <p:oleObj name="Document" r:id="rId11" imgW="2486025" imgH="342900" progId="ChemWindow.Document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229200"/>
                        <a:ext cx="405923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468313" y="765175"/>
            <a:ext cx="2773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C. 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卤代反应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F24A-8EA4-4F57-9C11-881D32B340EA}" type="datetime11">
              <a:rPr lang="zh-CN" altLang="en-US" smtClean="0"/>
              <a:t>21:55:39</a:t>
            </a:fld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2051720" y="4653136"/>
            <a:ext cx="1512168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6C4B-E0A1-49E6-BA5E-902567F6A38B}" type="slidenum">
              <a:rPr lang="en-US" altLang="zh-CN"/>
              <a:t>2</a:t>
            </a:fld>
            <a:endParaRPr lang="en-US" altLang="zh-CN"/>
          </a:p>
        </p:txBody>
      </p:sp>
      <p:sp>
        <p:nvSpPr>
          <p:cNvPr id="95276" name="Rectangle 44"/>
          <p:cNvSpPr>
            <a:spLocks noChangeArrowheads="1"/>
          </p:cNvSpPr>
          <p:nvPr/>
        </p:nvSpPr>
        <p:spPr bwMode="auto">
          <a:xfrm>
            <a:off x="251396" y="1007200"/>
            <a:ext cx="8641208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A.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具有一定芳香性的、成环原子除碳原子以外，还有其它原子的环状化合物。常见的杂原子有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O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S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，也可出现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P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Si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95277" name="Rectangle 45"/>
          <p:cNvSpPr>
            <a:spLocks noChangeArrowheads="1"/>
          </p:cNvSpPr>
          <p:nvPr/>
        </p:nvSpPr>
        <p:spPr bwMode="auto">
          <a:xfrm>
            <a:off x="519906" y="379512"/>
            <a:ext cx="294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杂环化合物的涵义：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14400" y="3685877"/>
            <a:ext cx="7696200" cy="547688"/>
          </a:xfrm>
          <a:prstGeom prst="rect">
            <a:avLst/>
          </a:prstGeom>
          <a:solidFill>
            <a:srgbClr val="FF99CC">
              <a:alpha val="12000"/>
            </a:srgbClr>
          </a:solidFill>
          <a:ln w="28575">
            <a:solidFill>
              <a:srgbClr val="FF99CC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0F6FC6"/>
                </a:solidFill>
                <a:ea typeface="黑体" panose="02010609060101010101" pitchFamily="49" charset="-122"/>
              </a:rPr>
              <a:t>由</a:t>
            </a:r>
            <a:r>
              <a:rPr lang="en-US" altLang="zh-CN" sz="2000" b="1">
                <a:solidFill>
                  <a:srgbClr val="0F6FC6"/>
                </a:solidFill>
                <a:ea typeface="黑体" panose="02010609060101010101" pitchFamily="49" charset="-122"/>
              </a:rPr>
              <a:t>C</a:t>
            </a:r>
            <a:r>
              <a:rPr lang="zh-CN" altLang="en-US" sz="2000" b="1">
                <a:solidFill>
                  <a:srgbClr val="0F6FC6"/>
                </a:solidFill>
                <a:ea typeface="黑体" panose="02010609060101010101" pitchFamily="49" charset="-122"/>
              </a:rPr>
              <a:t>原子和至少一个其它原子</a:t>
            </a:r>
            <a:r>
              <a:rPr lang="zh-CN" altLang="en-US" sz="2800" b="1">
                <a:solidFill>
                  <a:srgbClr val="0F6FC6"/>
                </a:solidFill>
                <a:ea typeface="黑体" panose="02010609060101010101" pitchFamily="49" charset="-122"/>
              </a:rPr>
              <a:t>（</a:t>
            </a:r>
            <a:r>
              <a:rPr lang="zh-CN" altLang="en-US" sz="2000" b="1">
                <a:solidFill>
                  <a:srgbClr val="0F6FC6"/>
                </a:solidFill>
                <a:ea typeface="黑体" panose="02010609060101010101" pitchFamily="49" charset="-122"/>
              </a:rPr>
              <a:t>如</a:t>
            </a:r>
            <a:r>
              <a:rPr lang="en-US" altLang="zh-CN" sz="2000" b="1">
                <a:solidFill>
                  <a:srgbClr val="0F6FC6"/>
                </a:solidFill>
                <a:ea typeface="黑体" panose="02010609060101010101" pitchFamily="49" charset="-122"/>
              </a:rPr>
              <a:t>: O</a:t>
            </a:r>
            <a:r>
              <a:rPr lang="zh-CN" altLang="en-US" sz="2000" b="1">
                <a:solidFill>
                  <a:srgbClr val="0F6FC6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solidFill>
                  <a:srgbClr val="0F6FC6"/>
                </a:solidFill>
                <a:ea typeface="黑体" panose="02010609060101010101" pitchFamily="49" charset="-122"/>
              </a:rPr>
              <a:t>S</a:t>
            </a:r>
            <a:r>
              <a:rPr lang="zh-CN" altLang="en-US" sz="2000" b="1">
                <a:solidFill>
                  <a:srgbClr val="0F6FC6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solidFill>
                  <a:srgbClr val="0F6FC6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000" b="1">
                <a:solidFill>
                  <a:srgbClr val="0F6FC6"/>
                </a:solidFill>
                <a:ea typeface="黑体" panose="02010609060101010101" pitchFamily="49" charset="-122"/>
              </a:rPr>
              <a:t>等</a:t>
            </a:r>
            <a:r>
              <a:rPr lang="zh-CN" altLang="en-US" sz="2800" b="1">
                <a:solidFill>
                  <a:srgbClr val="0F6FC6"/>
                </a:solidFill>
                <a:ea typeface="黑体" panose="02010609060101010101" pitchFamily="49" charset="-122"/>
              </a:rPr>
              <a:t>）</a:t>
            </a:r>
            <a:r>
              <a:rPr lang="zh-CN" altLang="en-US" sz="2000" b="1">
                <a:solidFill>
                  <a:srgbClr val="0F6FC6"/>
                </a:solidFill>
                <a:ea typeface="黑体" panose="02010609060101010101" pitchFamily="49" charset="-122"/>
              </a:rPr>
              <a:t>所组成的环。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2209800" y="5274965"/>
            <a:ext cx="2503488" cy="392112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ea typeface="黑体" panose="02010609060101010101" pitchFamily="49" charset="-122"/>
              </a:rPr>
              <a:t>杂原子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</a:rPr>
              <a:t>（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</a:rPr>
              <a:t>Hetroatom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</a:rPr>
              <a:t>）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6172200" y="5209877"/>
            <a:ext cx="2286000" cy="395288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ea typeface="黑体" panose="02010609060101010101" pitchFamily="49" charset="-122"/>
              </a:rPr>
              <a:t>杂环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</a:rPr>
              <a:t> （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</a:rPr>
              <a:t>Hetrocycle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</a:rPr>
              <a:t>）</a:t>
            </a:r>
          </a:p>
        </p:txBody>
      </p:sp>
      <p:sp>
        <p:nvSpPr>
          <p:cNvPr id="20" name="Text Box 58"/>
          <p:cNvSpPr txBox="1">
            <a:spLocks noChangeArrowheads="1"/>
          </p:cNvSpPr>
          <p:nvPr/>
        </p:nvSpPr>
        <p:spPr bwMode="auto">
          <a:xfrm>
            <a:off x="2819400" y="2085677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04617B"/>
                </a:solidFill>
                <a:ea typeface="黑体" panose="02010609060101010101" pitchFamily="49" charset="-122"/>
              </a:rPr>
              <a:t>杂环化合物</a:t>
            </a:r>
          </a:p>
        </p:txBody>
      </p:sp>
      <p:sp>
        <p:nvSpPr>
          <p:cNvPr id="21" name="AutoShape 60"/>
          <p:cNvSpPr>
            <a:spLocks noChangeArrowheads="1"/>
          </p:cNvSpPr>
          <p:nvPr/>
        </p:nvSpPr>
        <p:spPr bwMode="auto">
          <a:xfrm>
            <a:off x="4267200" y="2771477"/>
            <a:ext cx="685800" cy="685800"/>
          </a:xfrm>
          <a:prstGeom prst="upDownArrow">
            <a:avLst>
              <a:gd name="adj1" fmla="val 50000"/>
              <a:gd name="adj2" fmla="val 20000"/>
            </a:avLst>
          </a:prstGeom>
          <a:gradFill rotWithShape="1">
            <a:gsLst>
              <a:gs pos="0">
                <a:srgbClr val="85DFD0"/>
              </a:gs>
              <a:gs pos="100000">
                <a:srgbClr val="FFFFFF"/>
              </a:gs>
            </a:gsLst>
            <a:lin ang="5400000" scaled="1"/>
          </a:gradFill>
          <a:ln w="44450">
            <a:solidFill>
              <a:srgbClr val="85DFD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61"/>
          <p:cNvSpPr>
            <a:spLocks noChangeShapeType="1"/>
          </p:cNvSpPr>
          <p:nvPr/>
        </p:nvSpPr>
        <p:spPr bwMode="auto">
          <a:xfrm flipH="1">
            <a:off x="3429000" y="4131965"/>
            <a:ext cx="1524000" cy="114300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62"/>
          <p:cNvSpPr>
            <a:spLocks noChangeShapeType="1"/>
          </p:cNvSpPr>
          <p:nvPr/>
        </p:nvSpPr>
        <p:spPr bwMode="auto">
          <a:xfrm flipH="1">
            <a:off x="7162800" y="4143077"/>
            <a:ext cx="838200" cy="106680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Text Box 63"/>
          <p:cNvSpPr txBox="1">
            <a:spLocks noChangeArrowheads="1"/>
          </p:cNvSpPr>
          <p:nvPr/>
        </p:nvSpPr>
        <p:spPr bwMode="auto">
          <a:xfrm>
            <a:off x="4572000" y="6200477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4617B"/>
                </a:solidFill>
                <a:ea typeface="黑体" panose="02010609060101010101" pitchFamily="49" charset="-122"/>
              </a:rPr>
              <a:t>通常具有芳香性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2A45-29AF-451A-991B-0CFA9B144A44}" type="datetime11">
              <a:rPr lang="zh-CN" altLang="en-US" smtClean="0"/>
              <a:t>21:55:39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95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44" name="Object 8"/>
          <p:cNvGraphicFramePr>
            <a:graphicFrameLocks noGrp="1" noChangeAspect="1"/>
          </p:cNvGraphicFramePr>
          <p:nvPr>
            <p:ph sz="half" idx="1"/>
          </p:nvPr>
        </p:nvGraphicFramePr>
        <p:xfrm>
          <a:off x="2484438" y="1844675"/>
          <a:ext cx="368458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52" name="CS ChemDraw Drawing" r:id="rId3" imgW="3822700" imgH="1066800" progId="ChemDraw.Document.6.0">
                  <p:embed/>
                </p:oleObj>
              </mc:Choice>
              <mc:Fallback>
                <p:oleObj name="CS ChemDraw Drawing" r:id="rId3" imgW="3822700" imgH="1066800" progId="ChemDraw.Document.6.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844675"/>
                        <a:ext cx="3684587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7" name="Object 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55875" y="2997200"/>
          <a:ext cx="3735388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53" name="CS ChemDraw Drawing" r:id="rId5" imgW="3860800" imgH="1066800" progId="ChemDraw.Document.6.0">
                  <p:embed/>
                </p:oleObj>
              </mc:Choice>
              <mc:Fallback>
                <p:oleObj name="CS ChemDraw Drawing" r:id="rId5" imgW="3860800" imgH="1066800" progId="ChemDraw.Document.6.0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997200"/>
                        <a:ext cx="3735388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0" name="Object 1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55875" y="4221163"/>
          <a:ext cx="374491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54" name="CS ChemDraw Drawing" r:id="rId7" imgW="3873500" imgH="1066800" progId="ChemDraw.Document.6.0">
                  <p:embed/>
                </p:oleObj>
              </mc:Choice>
              <mc:Fallback>
                <p:oleObj name="CS ChemDraw Drawing" r:id="rId7" imgW="3873500" imgH="1066800" progId="ChemDraw.Document.6.0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221163"/>
                        <a:ext cx="3744913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8D87-C849-457F-9DB3-E16BE4286D9C}" type="slidenum">
              <a:rPr lang="en-US" altLang="zh-CN"/>
              <a:t>20</a:t>
            </a:fld>
            <a:endParaRPr lang="en-US" altLang="zh-CN"/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755650" y="981075"/>
            <a:ext cx="8208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主要是酰基化反应，烷基化反应得到混合物。</a:t>
            </a: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468313" y="331788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Arial" panose="020B0604020202020204" pitchFamily="34" charset="0"/>
              </a:rPr>
              <a:t>D. Friedel-Crafts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Arial" panose="020B0604020202020204" pitchFamily="34" charset="0"/>
              </a:rPr>
              <a:t>反应</a:t>
            </a:r>
          </a:p>
        </p:txBody>
      </p:sp>
      <p:sp>
        <p:nvSpPr>
          <p:cNvPr id="116753" name="Rectangle 17"/>
          <p:cNvSpPr>
            <a:spLocks noChangeArrowheads="1"/>
          </p:cNvSpPr>
          <p:nvPr/>
        </p:nvSpPr>
        <p:spPr bwMode="auto">
          <a:xfrm>
            <a:off x="611188" y="5245100"/>
            <a:ext cx="77041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/>
              <a:t> 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结论：五元杂环化合物的亲电取代反应活性高，所以，一般选用弱的亲电试剂、在低温条件下、采用溶剂稀释时反应，以防止五元杂环化合物氧化或聚合。</a:t>
            </a:r>
            <a:r>
              <a:rPr kumimoji="1" lang="zh-CN" altLang="en-US"/>
              <a:t>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68D2-CB6D-4FE9-8BAC-C8AA5E037329}" type="datetime11">
              <a:rPr lang="zh-CN" altLang="en-US" smtClean="0"/>
              <a:t>21:55:39</a:t>
            </a:fld>
            <a:endParaRPr lang="en-US" altLang="zh-CN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3" grpId="0"/>
      <p:bldP spid="116746" grpId="0"/>
      <p:bldP spid="1167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8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1619250" y="1341438"/>
          <a:ext cx="583565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45" name="CS ChemDraw Drawing" r:id="rId3" imgW="5664200" imgH="1752600" progId="ChemDraw.Document.6.0">
                  <p:embed/>
                </p:oleObj>
              </mc:Choice>
              <mc:Fallback>
                <p:oleObj name="CS ChemDraw Drawing" r:id="rId3" imgW="5664200" imgH="1752600" progId="ChemDraw.Document.6.0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341438"/>
                        <a:ext cx="583565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0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92275" y="3141663"/>
          <a:ext cx="5837238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46" name="CS ChemDraw Drawing" r:id="rId5" imgW="5689600" imgH="965200" progId="ChemDraw.Document.6.0">
                  <p:embed/>
                </p:oleObj>
              </mc:Choice>
              <mc:Fallback>
                <p:oleObj name="CS ChemDraw Drawing" r:id="rId5" imgW="5689600" imgH="965200" progId="ChemDraw.Document.6.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141663"/>
                        <a:ext cx="5837238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3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92275" y="4365625"/>
          <a:ext cx="583247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47" name="CS ChemDraw Drawing" r:id="rId7" imgW="5689600" imgH="1130300" progId="ChemDraw.Document.6.0">
                  <p:embed/>
                </p:oleObj>
              </mc:Choice>
              <mc:Fallback>
                <p:oleObj name="CS ChemDraw Drawing" r:id="rId7" imgW="5689600" imgH="1130300" progId="ChemDraw.Document.6.0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365625"/>
                        <a:ext cx="5832475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A8F4-C6CD-4A69-B47C-1F7EDBB1B4CA}" type="slidenum">
              <a:rPr lang="en-US" altLang="zh-CN"/>
              <a:t>21</a:t>
            </a:fld>
            <a:endParaRPr lang="en-US" altLang="zh-CN"/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684213" y="260350"/>
            <a:ext cx="367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、加成反应</a:t>
            </a: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755650" y="908050"/>
            <a:ext cx="464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A. 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亲双烯加成反应 （了解内容）</a:t>
            </a:r>
          </a:p>
        </p:txBody>
      </p:sp>
      <p:sp>
        <p:nvSpPr>
          <p:cNvPr id="120846" name="Rectangle 14"/>
          <p:cNvSpPr>
            <a:spLocks noChangeArrowheads="1"/>
          </p:cNvSpPr>
          <p:nvPr/>
        </p:nvSpPr>
        <p:spPr bwMode="auto">
          <a:xfrm>
            <a:off x="179388" y="5589588"/>
            <a:ext cx="84836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latin typeface="Times New Roman" panose="02020603050405020304" pitchFamily="18" charset="0"/>
              </a:rPr>
              <a:t>     </a:t>
            </a:r>
            <a:r>
              <a:rPr kumimoji="1"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一般认为：呋喃较易发生亲双烯加成反应，吡咯也能和活性较大的亲双烯体发生反应，噻吩不易发生反应。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8A11-B564-4FAB-9500-0EF27901EBEC}" type="datetime11">
              <a:rPr lang="zh-CN" altLang="en-US" smtClean="0"/>
              <a:t>21:55:39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/>
      <p:bldP spid="120837" grpId="0"/>
      <p:bldP spid="1208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6B4D-5E81-443A-81A4-A3C8F17EA020}" type="slidenum">
              <a:rPr lang="en-US" altLang="zh-CN"/>
              <a:t>22</a:t>
            </a:fld>
            <a:endParaRPr lang="en-US" altLang="zh-CN"/>
          </a:p>
        </p:txBody>
      </p:sp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539750" y="333375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B. 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催化加氢反应</a:t>
            </a:r>
          </a:p>
        </p:txBody>
      </p:sp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359693" y="997803"/>
            <a:ext cx="84246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      </a:t>
            </a:r>
            <a:r>
              <a:rPr kumimoji="1"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呋喃、吡咯较易发生反应，噻吩能使催化剂中毒，在特殊催化下发生反应。</a:t>
            </a:r>
          </a:p>
        </p:txBody>
      </p:sp>
      <p:graphicFrame>
        <p:nvGraphicFramePr>
          <p:cNvPr id="124933" name="Object 5"/>
          <p:cNvGraphicFramePr>
            <a:graphicFrameLocks noChangeAspect="1"/>
          </p:cNvGraphicFramePr>
          <p:nvPr/>
        </p:nvGraphicFramePr>
        <p:xfrm>
          <a:off x="2268538" y="2205038"/>
          <a:ext cx="4248150" cy="339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9" name="CS ChemDraw Drawing" r:id="rId3" imgW="3492500" imgH="2794000" progId="ChemDraw.Document.6.0">
                  <p:embed/>
                </p:oleObj>
              </mc:Choice>
              <mc:Fallback>
                <p:oleObj name="CS ChemDraw Drawing" r:id="rId3" imgW="3492500" imgH="2794000" progId="ChemDraw.Document.6.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205038"/>
                        <a:ext cx="4248150" cy="339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259B-EFA1-403D-9324-949A09ABD3B6}" type="datetime11">
              <a:rPr lang="zh-CN" altLang="en-US" smtClean="0"/>
              <a:t>21:55:39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/>
      <p:bldP spid="1249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031" name="Object 55"/>
          <p:cNvGraphicFramePr>
            <a:graphicFrameLocks noGrp="1" noChangeAspect="1"/>
          </p:cNvGraphicFramePr>
          <p:nvPr>
            <p:ph sz="half" idx="1"/>
          </p:nvPr>
        </p:nvGraphicFramePr>
        <p:xfrm>
          <a:off x="2124075" y="2212975"/>
          <a:ext cx="467836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08" name="CS ChemDraw Drawing" r:id="rId3" imgW="5575300" imgH="1460500" progId="ChemDraw.Document.6.0">
                  <p:embed/>
                </p:oleObj>
              </mc:Choice>
              <mc:Fallback>
                <p:oleObj name="CS ChemDraw Drawing" r:id="rId3" imgW="5575300" imgH="1460500" progId="ChemDraw.Document.6.0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12975"/>
                        <a:ext cx="4678363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33" name="Object 57"/>
          <p:cNvGraphicFramePr>
            <a:graphicFrameLocks noGrp="1" noChangeAspect="1"/>
          </p:cNvGraphicFramePr>
          <p:nvPr>
            <p:ph sz="half" idx="2"/>
          </p:nvPr>
        </p:nvGraphicFramePr>
        <p:xfrm>
          <a:off x="1336675" y="3933056"/>
          <a:ext cx="66881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09" name="CS ChemDraw Drawing" r:id="rId5" imgW="6184900" imgH="749300" progId="ChemDraw.Document.6.0">
                  <p:embed/>
                </p:oleObj>
              </mc:Choice>
              <mc:Fallback>
                <p:oleObj name="CS ChemDraw Drawing" r:id="rId5" imgW="6184900" imgH="749300" progId="ChemDraw.Document.6.0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3933056"/>
                        <a:ext cx="668813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50BA-8FE0-4481-ACBD-3EDFFC2C9FE8}" type="slidenum">
              <a:rPr lang="en-US" altLang="zh-CN"/>
              <a:t>23</a:t>
            </a:fld>
            <a:endParaRPr lang="en-US" altLang="zh-CN"/>
          </a:p>
        </p:txBody>
      </p:sp>
      <p:sp>
        <p:nvSpPr>
          <p:cNvPr id="126998" name="Rectangle 22"/>
          <p:cNvSpPr>
            <a:spLocks noChangeArrowheads="1"/>
          </p:cNvSpPr>
          <p:nvPr/>
        </p:nvSpPr>
        <p:spPr bwMode="auto">
          <a:xfrm>
            <a:off x="611188" y="3429000"/>
            <a:ext cx="273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康尼查罗反应</a:t>
            </a:r>
          </a:p>
        </p:txBody>
      </p:sp>
      <p:sp>
        <p:nvSpPr>
          <p:cNvPr id="127029" name="Rectangle 53"/>
          <p:cNvSpPr>
            <a:spLocks noChangeArrowheads="1"/>
          </p:cNvSpPr>
          <p:nvPr/>
        </p:nvSpPr>
        <p:spPr bwMode="auto">
          <a:xfrm>
            <a:off x="611188" y="883568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糠醛（呋喃甲醛）</a:t>
            </a:r>
          </a:p>
        </p:txBody>
      </p:sp>
      <p:sp>
        <p:nvSpPr>
          <p:cNvPr id="127030" name="Rectangle 54"/>
          <p:cNvSpPr>
            <a:spLocks noChangeArrowheads="1"/>
          </p:cNvSpPr>
          <p:nvPr/>
        </p:nvSpPr>
        <p:spPr bwMode="auto">
          <a:xfrm>
            <a:off x="684213" y="1383556"/>
            <a:ext cx="80645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      </a:t>
            </a:r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无色液体，易被空气氧化，在水中的溶解度 </a:t>
            </a:r>
            <a:r>
              <a:rPr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9%</a:t>
            </a:r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，可通过戊糖脱水制得。</a:t>
            </a:r>
          </a:p>
        </p:txBody>
      </p:sp>
      <p:sp>
        <p:nvSpPr>
          <p:cNvPr id="127036" name="Rectangle 60"/>
          <p:cNvSpPr>
            <a:spLocks noChangeArrowheads="1"/>
          </p:cNvSpPr>
          <p:nvPr/>
        </p:nvSpPr>
        <p:spPr bwMode="auto">
          <a:xfrm>
            <a:off x="684213" y="4876056"/>
            <a:ext cx="110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鉴别：</a:t>
            </a:r>
          </a:p>
        </p:txBody>
      </p:sp>
      <p:sp>
        <p:nvSpPr>
          <p:cNvPr id="127037" name="Rectangle 61"/>
          <p:cNvSpPr>
            <a:spLocks noChangeArrowheads="1"/>
          </p:cNvSpPr>
          <p:nvPr/>
        </p:nvSpPr>
        <p:spPr bwMode="auto">
          <a:xfrm>
            <a:off x="755650" y="5300663"/>
            <a:ext cx="8099425" cy="1420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>
                <a:solidFill>
                  <a:srgbClr val="0000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1. </a:t>
            </a:r>
            <a:r>
              <a:rPr kumimoji="1" lang="zh-CN" altLang="en-US" sz="2400" b="1">
                <a:solidFill>
                  <a:srgbClr val="0000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土伦试剂：生成银镜。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>
                <a:solidFill>
                  <a:srgbClr val="0000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2. </a:t>
            </a:r>
            <a:r>
              <a:rPr kumimoji="1" lang="zh-CN" altLang="en-US" sz="2400" b="1">
                <a:solidFill>
                  <a:srgbClr val="0000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斐林试剂：生成</a:t>
            </a:r>
            <a:r>
              <a:rPr kumimoji="1" lang="zh-CN" altLang="en-US" sz="2400" b="1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红色</a:t>
            </a:r>
            <a:r>
              <a:rPr kumimoji="1" lang="zh-CN" altLang="en-US" sz="2400" b="1">
                <a:solidFill>
                  <a:srgbClr val="0000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沉淀。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>
                <a:solidFill>
                  <a:srgbClr val="0000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3. </a:t>
            </a:r>
            <a:r>
              <a:rPr kumimoji="1" lang="zh-CN" altLang="en-US" sz="2400" b="1">
                <a:solidFill>
                  <a:srgbClr val="0000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醋酸存在下加入苯胺，显</a:t>
            </a:r>
            <a:r>
              <a:rPr kumimoji="1" lang="zh-CN" altLang="en-US" sz="2400" b="1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红色</a:t>
            </a:r>
            <a:r>
              <a:rPr kumimoji="1" lang="zh-CN" altLang="en-US" sz="2400" b="1">
                <a:solidFill>
                  <a:srgbClr val="0000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53C7-6AC5-4521-AE70-C12193260F9F}" type="datetime11">
              <a:rPr lang="zh-CN" altLang="en-US" smtClean="0"/>
              <a:t>21:55:39</a:t>
            </a:fld>
            <a:endParaRPr lang="zh-CN" alt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84213" y="260350"/>
            <a:ext cx="38090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、常见的五元杂环化合物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12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2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2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12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2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8" grpId="0"/>
      <p:bldP spid="127029" grpId="0"/>
      <p:bldP spid="127030" grpId="0"/>
      <p:bldP spid="127036" grpId="0"/>
      <p:bldP spid="127037" grpId="0" bldLvl="0" animBg="1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52" name="Object 8"/>
          <p:cNvGraphicFramePr>
            <a:graphicFrameLocks noGrp="1" noChangeAspect="1"/>
          </p:cNvGraphicFramePr>
          <p:nvPr>
            <p:ph sz="half" idx="1"/>
          </p:nvPr>
        </p:nvGraphicFramePr>
        <p:xfrm>
          <a:off x="1258888" y="3068638"/>
          <a:ext cx="2111375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2" name="CS ChemDraw Drawing" r:id="rId3" imgW="1663700" imgH="2032000" progId="ChemDraw.Document.6.0">
                  <p:embed/>
                </p:oleObj>
              </mc:Choice>
              <mc:Fallback>
                <p:oleObj name="CS ChemDraw Drawing" r:id="rId3" imgW="1663700" imgH="2032000" progId="ChemDraw.Document.6.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068638"/>
                        <a:ext cx="2111375" cy="259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3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4500563" y="2565400"/>
          <a:ext cx="3505200" cy="343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3" name="CS ChemDraw Drawing" r:id="rId5" imgW="4686300" imgH="4584700" progId="ChemDraw.Document.6.0">
                  <p:embed/>
                </p:oleObj>
              </mc:Choice>
              <mc:Fallback>
                <p:oleObj name="CS ChemDraw Drawing" r:id="rId5" imgW="4686300" imgH="4584700" progId="ChemDraw.Document.6.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565400"/>
                        <a:ext cx="3505200" cy="343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F622-1078-495E-B35E-AA1034452E40}" type="slidenum">
              <a:rPr lang="en-US" altLang="zh-CN"/>
              <a:t>24</a:t>
            </a:fld>
            <a:endParaRPr lang="en-US" altLang="zh-CN"/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827088" y="476250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卟啉化合物</a:t>
            </a: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539750" y="1125538"/>
            <a:ext cx="79930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      </a:t>
            </a:r>
            <a:r>
              <a:rPr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卟啉化合物在自然界分布极为广泛：叶绿素、血红素、维生素</a:t>
            </a:r>
            <a:r>
              <a:rPr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B12</a:t>
            </a:r>
            <a:r>
              <a:rPr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、细胞色素等都含有基本结构</a:t>
            </a:r>
            <a:r>
              <a:rPr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—</a:t>
            </a:r>
            <a:r>
              <a:rPr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卟吩环。卟啉具有重要的生理作用。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D3E8-7CE9-46E9-8832-891AF8EF5B5C}" type="datetime11">
              <a:rPr lang="zh-CN" altLang="en-US" smtClean="0"/>
              <a:t>21:55:39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/>
      <p:bldP spid="1341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20" name="Object 4"/>
          <p:cNvGraphicFramePr>
            <a:graphicFrameLocks noGrp="1" noChangeAspect="1"/>
          </p:cNvGraphicFramePr>
          <p:nvPr>
            <p:ph/>
          </p:nvPr>
        </p:nvGraphicFramePr>
        <p:xfrm>
          <a:off x="1209299" y="1196752"/>
          <a:ext cx="6725402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57" name="CS ChemDraw Drawing" r:id="rId3" imgW="6718300" imgH="4470400" progId="ChemDraw.Document.6.0">
                  <p:embed/>
                </p:oleObj>
              </mc:Choice>
              <mc:Fallback>
                <p:oleObj name="CS ChemDraw Drawing" r:id="rId3" imgW="6718300" imgH="4470400" progId="ChemDraw.Document.6.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299" y="1196752"/>
                        <a:ext cx="6725402" cy="4464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3BB6-4B4F-4608-BEAA-8E0AEC65997A}" type="slidenum">
              <a:rPr lang="en-US" altLang="zh-CN"/>
              <a:t>25</a:t>
            </a:fld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6BC7-21A7-463A-A38E-EBD87A7B42E6}" type="datetime11">
              <a:rPr lang="zh-CN" altLang="en-US" smtClean="0"/>
              <a:t>21:55:39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71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2195513" y="1557338"/>
          <a:ext cx="3816350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4" name="CS ChemDraw Drawing" r:id="rId3" imgW="4013200" imgH="2374900" progId="ChemDraw.Document.6.0">
                  <p:embed/>
                </p:oleObj>
              </mc:Choice>
              <mc:Fallback>
                <p:oleObj name="CS ChemDraw Drawing" r:id="rId3" imgW="4013200" imgH="2374900" progId="ChemDraw.Document.6.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557338"/>
                        <a:ext cx="3816350" cy="225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7" name="Object 13"/>
          <p:cNvGraphicFramePr>
            <a:graphicFrameLocks noGrp="1" noChangeAspect="1"/>
          </p:cNvGraphicFramePr>
          <p:nvPr>
            <p:ph sz="half" idx="2"/>
          </p:nvPr>
        </p:nvGraphicFramePr>
        <p:xfrm>
          <a:off x="2401516" y="4235334"/>
          <a:ext cx="4340968" cy="2411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5" name="CS ChemDraw Drawing" r:id="rId5" imgW="3140075" imgH="1745615" progId="ChemDraw.Document.6.0">
                  <p:embed/>
                </p:oleObj>
              </mc:Choice>
              <mc:Fallback>
                <p:oleObj name="CS ChemDraw Drawing" r:id="rId5" imgW="3140075" imgH="1745615" progId="ChemDraw.Document.6.0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516" y="4235334"/>
                        <a:ext cx="4340968" cy="2411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40F7-7E23-4185-AD21-6705D6873123}" type="slidenum">
              <a:rPr lang="en-US" altLang="zh-CN"/>
              <a:t>26</a:t>
            </a:fld>
            <a:endParaRPr lang="en-US" altLang="zh-CN"/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1908175" y="44450"/>
            <a:ext cx="518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楷体" panose="02010609060101010101" pitchFamily="49" charset="-122"/>
                <a:cs typeface="Arial" panose="020B0604020202020204" pitchFamily="34" charset="0"/>
              </a:rPr>
              <a:t>四、六元杂环化合物的化学性质</a:t>
            </a:r>
          </a:p>
        </p:txBody>
      </p:sp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3132138" y="549275"/>
            <a:ext cx="294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吡啶环系的化学性质</a:t>
            </a:r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323850" y="1052513"/>
            <a:ext cx="578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1. 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吡啶环系的碱性： </a:t>
            </a:r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pK</a:t>
            </a:r>
            <a:r>
              <a:rPr kumimoji="1" lang="en-US" altLang="zh-CN" sz="2400" b="1" baseline="-25000">
                <a:ea typeface="楷体" panose="02010609060101010101" pitchFamily="49" charset="-122"/>
                <a:cs typeface="Arial" panose="020B0604020202020204" pitchFamily="34" charset="0"/>
              </a:rPr>
              <a:t>b</a:t>
            </a:r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 = 8.1(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强于苯胺</a:t>
            </a:r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9273" name="Rectangle 9"/>
          <p:cNvSpPr>
            <a:spLocks noChangeArrowheads="1"/>
          </p:cNvSpPr>
          <p:nvPr/>
        </p:nvSpPr>
        <p:spPr bwMode="auto">
          <a:xfrm>
            <a:off x="323850" y="3763963"/>
            <a:ext cx="389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2. 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吡啶环系氮上发生的反应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EC90-B3F3-41BB-AB9C-20C427DCB4A6}" type="datetime11">
              <a:rPr lang="zh-CN" altLang="en-US" smtClean="0"/>
              <a:t>21:55:39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/>
      <p:bldP spid="139269" grpId="0"/>
      <p:bldP spid="139270" grpId="0"/>
      <p:bldP spid="13927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04726" y="1553344"/>
            <a:ext cx="8334548" cy="1371600"/>
          </a:xfrm>
          <a:effectLst/>
        </p:spPr>
        <p:txBody>
          <a:bodyPr>
            <a:noAutofit/>
          </a:bodyPr>
          <a:lstStyle/>
          <a:p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亲电取代反应活性低；</a:t>
            </a:r>
          </a:p>
          <a:p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由于</a:t>
            </a:r>
            <a:r>
              <a:rPr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sp</a:t>
            </a:r>
            <a:r>
              <a:rPr lang="en-US" altLang="zh-CN" sz="2400" b="1" baseline="30000" dirty="0"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杂化轨道上的电子可与水形成氢键，吡啶与水互溶。</a:t>
            </a:r>
            <a:endParaRPr lang="en-US" altLang="zh-CN" sz="24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kumimoji="1"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吡啶环系的亲电取代反应比苯的活性低，发生在</a:t>
            </a:r>
            <a:r>
              <a:rPr lang="zh-CN" altLang="en-US" sz="2400" b="1" dirty="0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kumimoji="1"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位</a:t>
            </a:r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kumimoji="1" lang="zh-CN" altLang="en-US" sz="2400" b="1" dirty="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723F-AE04-407D-A0D9-64F896C35BC1}" type="slidenum">
              <a:rPr lang="en-US" altLang="zh-CN"/>
              <a:t>27</a:t>
            </a:fld>
            <a:endParaRPr lang="en-US" altLang="zh-CN"/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6322640" y="382290"/>
          <a:ext cx="2209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45" name="Document" r:id="rId3" imgW="1104900" imgH="685800" progId="ChemWindow.Document">
                  <p:embed/>
                </p:oleObj>
              </mc:Choice>
              <mc:Fallback>
                <p:oleObj name="Document" r:id="rId3" imgW="1104900" imgH="685800" progId="ChemWindow.Document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2640" y="382290"/>
                        <a:ext cx="22098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3" name="Object 7"/>
          <p:cNvGraphicFramePr>
            <a:graphicFrameLocks noChangeAspect="1"/>
          </p:cNvGraphicFramePr>
          <p:nvPr/>
        </p:nvGraphicFramePr>
        <p:xfrm>
          <a:off x="6249615" y="166390"/>
          <a:ext cx="190500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46" name="Document" r:id="rId5" imgW="1314450" imgH="1257300" progId="ChemWindow.Document">
                  <p:embed/>
                </p:oleObj>
              </mc:Choice>
              <mc:Fallback>
                <p:oleObj name="Document" r:id="rId5" imgW="1314450" imgH="1257300" progId="ChemWindow.Document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615" y="166390"/>
                        <a:ext cx="1905000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7098927" y="1217315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</a:t>
            </a:r>
            <a:endParaRPr kumimoji="1" lang="en-US" altLang="zh-CN" sz="24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6565527" y="1141115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</a:t>
            </a:r>
            <a:endParaRPr kumimoji="1" lang="en-US" altLang="zh-CN" sz="24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152586" name="Text Box 10"/>
          <p:cNvSpPr txBox="1">
            <a:spLocks noChangeArrowheads="1"/>
          </p:cNvSpPr>
          <p:nvPr/>
        </p:nvSpPr>
        <p:spPr bwMode="auto">
          <a:xfrm>
            <a:off x="5955927" y="836315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</a:t>
            </a:r>
            <a:endParaRPr kumimoji="1" lang="en-US" altLang="zh-CN" sz="24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152591" name="Rectangle 15"/>
          <p:cNvSpPr>
            <a:spLocks noChangeArrowheads="1"/>
          </p:cNvSpPr>
          <p:nvPr/>
        </p:nvSpPr>
        <p:spPr bwMode="auto">
          <a:xfrm>
            <a:off x="539750" y="549275"/>
            <a:ext cx="389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3. 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吡啶环系的亲电取代反应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52B5-4030-479A-87E3-564E6F7BF9C8}" type="datetime11">
              <a:rPr lang="zh-CN" altLang="en-US" smtClean="0"/>
              <a:t>21:55:39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760" y="2852936"/>
            <a:ext cx="4320480" cy="129614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768" y="4149080"/>
            <a:ext cx="8748464" cy="94659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5061" y="5157192"/>
            <a:ext cx="1877219" cy="389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5821" y="5514135"/>
            <a:ext cx="5412358" cy="1299241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 autoUpdateAnimBg="0"/>
      <p:bldP spid="152584" grpId="0" autoUpdateAnimBg="0"/>
      <p:bldP spid="152585" grpId="0" autoUpdateAnimBg="0"/>
      <p:bldP spid="152586" grpId="0" autoUpdateAnimBg="0"/>
      <p:bldP spid="15259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981075"/>
            <a:ext cx="6502400" cy="414338"/>
          </a:xfrm>
          <a:effectLst/>
        </p:spPr>
        <p:txBody>
          <a:bodyPr>
            <a:noAutofit/>
          </a:bodyPr>
          <a:lstStyle/>
          <a:p>
            <a:pPr algn="l"/>
            <a:r>
              <a:rPr lang="en-US" altLang="zh-CN" sz="2400" b="1" dirty="0">
                <a:solidFill>
                  <a:schemeClr val="tx1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4. </a:t>
            </a:r>
            <a:r>
              <a:rPr kumimoji="1" lang="zh-CN" altLang="en-US" sz="2400" b="1" dirty="0">
                <a:solidFill>
                  <a:schemeClr val="tx1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吡啶环系的</a:t>
            </a:r>
            <a:r>
              <a:rPr lang="zh-CN" altLang="en-US" sz="2400" b="1" dirty="0">
                <a:solidFill>
                  <a:schemeClr val="tx1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亲核取代反应</a:t>
            </a:r>
          </a:p>
        </p:txBody>
      </p:sp>
      <p:sp>
        <p:nvSpPr>
          <p:cNvPr id="1536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971257" y="2919020"/>
            <a:ext cx="3852862" cy="1978025"/>
          </a:xfrm>
        </p:spPr>
        <p:txBody>
          <a:bodyPr>
            <a:normAutofit lnSpcReduction="10000"/>
          </a:bodyPr>
          <a:lstStyle/>
          <a:p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吡啶的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亲核取代</a:t>
            </a:r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反应发生在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位和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</a:t>
            </a:r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位</a:t>
            </a:r>
            <a:endParaRPr lang="en-US" altLang="zh-CN" sz="24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sz="24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吡啶的</a:t>
            </a:r>
            <a:r>
              <a:rPr lang="zh-CN" altLang="en-US" sz="2400" b="1" dirty="0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亲电取代</a:t>
            </a:r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反应发生在 </a:t>
            </a:r>
            <a:r>
              <a:rPr lang="zh-CN" altLang="en-US" sz="2400" b="1" dirty="0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位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2A9D-8C43-4084-81BB-567060AD9C00}" type="slidenum">
              <a:rPr lang="en-US" altLang="zh-CN"/>
              <a:t>28</a:t>
            </a:fld>
            <a:endParaRPr lang="en-US" altLang="zh-CN"/>
          </a:p>
        </p:txBody>
      </p:sp>
      <p:graphicFrame>
        <p:nvGraphicFramePr>
          <p:cNvPr id="153604" name="Object 4"/>
          <p:cNvGraphicFramePr>
            <a:graphicFrameLocks noChangeAspect="1"/>
          </p:cNvGraphicFramePr>
          <p:nvPr/>
        </p:nvGraphicFramePr>
        <p:xfrm>
          <a:off x="1042988" y="1989138"/>
          <a:ext cx="33782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0" name="Document" r:id="rId3" imgW="2162175" imgH="2438400" progId="ChemWindow.Document">
                  <p:embed/>
                </p:oleObj>
              </mc:Choice>
              <mc:Fallback>
                <p:oleObj name="Document" r:id="rId3" imgW="2162175" imgH="2438400" progId="ChemWindow.Document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89138"/>
                        <a:ext cx="33782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DEC4-FDC4-4831-86D3-6CB683DE4CC6}" type="datetime11">
              <a:rPr lang="zh-CN" altLang="en-US" smtClean="0"/>
              <a:t>21:55:39</a:t>
            </a:fld>
            <a:endParaRPr lang="zh-CN" altLang="en-US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autoUpdateAnimBg="0"/>
      <p:bldP spid="15360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FC8B-B015-4064-B6F7-FFB47B667824}" type="slidenum">
              <a:rPr lang="en-US" altLang="zh-CN"/>
              <a:t>29</a:t>
            </a:fld>
            <a:endParaRPr lang="en-US" altLang="zh-CN"/>
          </a:p>
        </p:txBody>
      </p:sp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395288" y="332656"/>
            <a:ext cx="2691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5. </a:t>
            </a:r>
            <a:r>
              <a:rPr kumimoji="1"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吡啶环系的氧化</a:t>
            </a:r>
          </a:p>
        </p:txBody>
      </p:sp>
      <p:graphicFrame>
        <p:nvGraphicFramePr>
          <p:cNvPr id="145418" name="Object 10"/>
          <p:cNvGraphicFramePr>
            <a:graphicFrameLocks noChangeAspect="1"/>
          </p:cNvGraphicFramePr>
          <p:nvPr/>
        </p:nvGraphicFramePr>
        <p:xfrm>
          <a:off x="1475656" y="891576"/>
          <a:ext cx="4270698" cy="1301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47" name="CS ChemDraw Drawing" r:id="rId3" imgW="4495800" imgH="1371600" progId="ChemDraw.Document.6.0">
                  <p:embed/>
                </p:oleObj>
              </mc:Choice>
              <mc:Fallback>
                <p:oleObj name="CS ChemDraw Drawing" r:id="rId3" imgW="4495800" imgH="1371600" progId="ChemDraw.Document.6.0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891576"/>
                        <a:ext cx="4270698" cy="1301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1BD7-48E1-4DBC-AA72-72C2BBE19159}" type="datetime11">
              <a:rPr lang="zh-CN" altLang="en-US" smtClean="0"/>
              <a:t>21:55:39</a:t>
            </a:fld>
            <a:endParaRPr lang="zh-CN" altLang="en-US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876628" y="1180406"/>
            <a:ext cx="19812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吡啶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</a:rPr>
              <a:t>N-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氧化物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氧化吡啶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708" y="2392014"/>
            <a:ext cx="4880584" cy="27363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761" y="5356670"/>
            <a:ext cx="4112478" cy="131197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79" name="Object 47"/>
          <p:cNvGraphicFramePr>
            <a:graphicFrameLocks noGrp="1" noChangeAspect="1"/>
          </p:cNvGraphicFramePr>
          <p:nvPr>
            <p:ph/>
          </p:nvPr>
        </p:nvGraphicFramePr>
        <p:xfrm>
          <a:off x="1908175" y="1196752"/>
          <a:ext cx="532765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8" name="CS ChemDraw Drawing" r:id="rId3" imgW="5029200" imgH="1270000" progId="ChemDraw.Document.6.0">
                  <p:embed/>
                </p:oleObj>
              </mc:Choice>
              <mc:Fallback>
                <p:oleObj name="CS ChemDraw Drawing" r:id="rId3" imgW="5029200" imgH="1270000" progId="ChemDraw.Document.6.0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196752"/>
                        <a:ext cx="5327650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6C4B-E0A1-49E6-BA5E-902567F6A38B}" type="slidenum">
              <a:rPr lang="en-US" altLang="zh-CN"/>
              <a:t>3</a:t>
            </a:fld>
            <a:endParaRPr lang="en-US" altLang="zh-CN"/>
          </a:p>
        </p:txBody>
      </p:sp>
      <p:sp>
        <p:nvSpPr>
          <p:cNvPr id="95276" name="Rectangle 44"/>
          <p:cNvSpPr>
            <a:spLocks noChangeArrowheads="1"/>
          </p:cNvSpPr>
          <p:nvPr/>
        </p:nvSpPr>
        <p:spPr bwMode="auto">
          <a:xfrm>
            <a:off x="431800" y="188640"/>
            <a:ext cx="8280400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B.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二元酸酐、内酰胺、内酯虽具有环状结构和成环的杂原子，但它们在水中易水解开环。因此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不属于杂环化合物。</a:t>
            </a:r>
          </a:p>
        </p:txBody>
      </p:sp>
      <p:sp>
        <p:nvSpPr>
          <p:cNvPr id="95278" name="Rectangle 46"/>
          <p:cNvSpPr>
            <a:spLocks noChangeArrowheads="1"/>
          </p:cNvSpPr>
          <p:nvPr/>
        </p:nvSpPr>
        <p:spPr bwMode="auto">
          <a:xfrm>
            <a:off x="467518" y="3061320"/>
            <a:ext cx="8208963" cy="137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C.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天然化合物中有很大部分含有杂环结构，叶绿素、血红素、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DNA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RNA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、部分维生素、中草药中的有效成分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生物碱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、抗生素、植物色素等。</a:t>
            </a:r>
          </a:p>
        </p:txBody>
      </p:sp>
      <p:graphicFrame>
        <p:nvGraphicFramePr>
          <p:cNvPr id="9" name="Object 19"/>
          <p:cNvGraphicFramePr>
            <a:graphicFrameLocks noChangeAspect="1"/>
          </p:cNvGraphicFramePr>
          <p:nvPr/>
        </p:nvGraphicFramePr>
        <p:xfrm>
          <a:off x="2062825" y="4461893"/>
          <a:ext cx="5018348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9" name="CS ChemDraw Drawing" r:id="rId5" imgW="4485005" imgH="1905000" progId="ChemDraw.Document.6.0">
                  <p:embed/>
                </p:oleObj>
              </mc:Choice>
              <mc:Fallback>
                <p:oleObj name="CS ChemDraw Drawing" r:id="rId5" imgW="4485005" imgH="1905000" progId="ChemDraw.Document.6.0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825" y="4461893"/>
                        <a:ext cx="5018348" cy="2304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A326-6EE9-48A5-8432-E95834E2BC0A}" type="datetime11">
              <a:rPr lang="zh-CN" altLang="en-US" smtClean="0"/>
              <a:t>21:55:39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5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9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95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772A-ABDD-4F83-986C-600E73F3F2F4}" type="slidenum">
              <a:rPr lang="en-US" altLang="zh-CN"/>
              <a:t>30</a:t>
            </a:fld>
            <a:endParaRPr lang="en-US" altLang="zh-CN"/>
          </a:p>
        </p:txBody>
      </p:sp>
      <p:sp>
        <p:nvSpPr>
          <p:cNvPr id="146441" name="Rectangle 9"/>
          <p:cNvSpPr>
            <a:spLocks noChangeArrowheads="1"/>
          </p:cNvSpPr>
          <p:nvPr/>
        </p:nvSpPr>
        <p:spPr bwMode="auto">
          <a:xfrm>
            <a:off x="539750" y="260350"/>
            <a:ext cx="26068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6.</a:t>
            </a:r>
            <a:r>
              <a:rPr lang="zh-CN" altLang="en-US" sz="2400" b="1" dirty="0">
                <a:solidFill>
                  <a:srgbClr val="0000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吡啶环系的还原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6432-76FD-4B90-BDA6-AD10364E4C11}" type="datetime11">
              <a:rPr lang="zh-CN" altLang="en-US" smtClean="0"/>
              <a:t>21:55:39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96" y="1020243"/>
            <a:ext cx="6444208" cy="240875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231" y="3861048"/>
            <a:ext cx="6714492" cy="234829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8977-B929-4804-85A4-82DC34E4BF0A}" type="slidenum">
              <a:rPr lang="en-US" altLang="zh-CN"/>
              <a:t>31</a:t>
            </a:fld>
            <a:endParaRPr lang="en-US" altLang="zh-CN"/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611188" y="764704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7. </a:t>
            </a:r>
            <a:r>
              <a:rPr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喹啉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的化学性质</a:t>
            </a:r>
          </a:p>
        </p:txBody>
      </p:sp>
      <p:graphicFrame>
        <p:nvGraphicFramePr>
          <p:cNvPr id="1484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466294"/>
              </p:ext>
            </p:extLst>
          </p:nvPr>
        </p:nvGraphicFramePr>
        <p:xfrm>
          <a:off x="1116013" y="1413917"/>
          <a:ext cx="7058025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90" name="CS ChemDraw Drawing" r:id="rId3" imgW="7073900" imgH="1244600" progId="ChemDraw.Document.6.0">
                  <p:embed/>
                </p:oleObj>
              </mc:Choice>
              <mc:Fallback>
                <p:oleObj name="CS ChemDraw Drawing" r:id="rId3" imgW="7073900" imgH="1244600" progId="ChemDraw.Document.6.0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413917"/>
                        <a:ext cx="7058025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864943"/>
              </p:ext>
            </p:extLst>
          </p:nvPr>
        </p:nvGraphicFramePr>
        <p:xfrm>
          <a:off x="1619250" y="2637879"/>
          <a:ext cx="6624638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91" name="CS ChemDraw Drawing" r:id="rId5" imgW="8153400" imgH="4343400" progId="ChemDraw.Document.6.0">
                  <p:embed/>
                </p:oleObj>
              </mc:Choice>
              <mc:Fallback>
                <p:oleObj name="CS ChemDraw Drawing" r:id="rId5" imgW="8153400" imgH="4343400" progId="ChemDraw.Document.6.0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637879"/>
                        <a:ext cx="6624638" cy="352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3B59-2F9A-4B33-88AE-DFD0E23F998E}" type="datetime11">
              <a:rPr lang="zh-CN" altLang="en-US" smtClean="0"/>
              <a:t>21:55:39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8EB-B72A-4962-81EB-1CBECA059959}" type="slidenum">
              <a:rPr lang="en-US" altLang="zh-CN"/>
              <a:t>32</a:t>
            </a:fld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CF2-62EE-44B3-90F1-9083B508CF69}" type="datetime11">
              <a:rPr lang="zh-CN" altLang="en-US" smtClean="0"/>
              <a:t>21:55:39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717032"/>
            <a:ext cx="6714492" cy="23482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709" y="1052736"/>
            <a:ext cx="5868581" cy="187220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703" name="Object 7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989263" y="620713"/>
          <a:ext cx="20859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4" name="CS ChemDraw Drawing" r:id="rId3" imgW="2311400" imgH="889000" progId="ChemDraw.Document.6.0">
                  <p:embed/>
                </p:oleObj>
              </mc:Choice>
              <mc:Fallback>
                <p:oleObj name="CS ChemDraw Drawing" r:id="rId3" imgW="2311400" imgH="889000" progId="ChemDraw.Document.6.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620713"/>
                        <a:ext cx="20859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5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79613" y="2636838"/>
          <a:ext cx="4752975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5" name="CS ChemDraw Drawing" r:id="rId5" imgW="5588000" imgH="1625600" progId="ChemDraw.Document.6.0">
                  <p:embed/>
                </p:oleObj>
              </mc:Choice>
              <mc:Fallback>
                <p:oleObj name="CS ChemDraw Drawing" r:id="rId5" imgW="5588000" imgH="1625600" progId="ChemDraw.Document.6.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636838"/>
                        <a:ext cx="4752975" cy="137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8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476375" y="4077072"/>
          <a:ext cx="5292725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6" name="CS ChemDraw Drawing" r:id="rId7" imgW="6350000" imgH="1625600" progId="ChemDraw.Document.6.0">
                  <p:embed/>
                </p:oleObj>
              </mc:Choice>
              <mc:Fallback>
                <p:oleObj name="CS ChemDraw Drawing" r:id="rId7" imgW="6350000" imgH="1625600" progId="ChemDraw.Document.6.0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77072"/>
                        <a:ext cx="5292725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1" name="Object 15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1477963" y="5443910"/>
          <a:ext cx="5540375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7" name="CS ChemDraw Drawing" r:id="rId9" imgW="6578600" imgH="1625600" progId="ChemDraw.Document.6.0">
                  <p:embed/>
                </p:oleObj>
              </mc:Choice>
              <mc:Fallback>
                <p:oleObj name="CS ChemDraw Drawing" r:id="rId9" imgW="6578600" imgH="1625600" progId="ChemDraw.Document.6.0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5443910"/>
                        <a:ext cx="5540375" cy="136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C0DE-DBD5-4BF8-94A4-6397B34A3E9E}" type="slidenum">
              <a:rPr lang="en-US" altLang="zh-CN"/>
              <a:t>33</a:t>
            </a:fld>
            <a:endParaRPr lang="en-US" altLang="zh-CN"/>
          </a:p>
        </p:txBody>
      </p:sp>
      <p:sp>
        <p:nvSpPr>
          <p:cNvPr id="157700" name="Rectangle 4"/>
          <p:cNvSpPr>
            <a:spLocks noChangeArrowheads="1"/>
          </p:cNvSpPr>
          <p:nvPr/>
        </p:nvSpPr>
        <p:spPr bwMode="auto">
          <a:xfrm>
            <a:off x="2339975" y="44450"/>
            <a:ext cx="4392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楷体" panose="02010609060101010101" pitchFamily="49" charset="-122"/>
                <a:cs typeface="Arial" panose="020B0604020202020204" pitchFamily="34" charset="0"/>
              </a:rPr>
              <a:t>五、其它杂环化合物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539750" y="1406525"/>
            <a:ext cx="8208963" cy="123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     </a:t>
            </a:r>
            <a:r>
              <a:rPr lang="zh-CN" altLang="en-US" sz="2200" b="1" dirty="0">
                <a:ea typeface="楷体" panose="02010609060101010101" pitchFamily="49" charset="-122"/>
                <a:cs typeface="Arial" panose="020B0604020202020204" pitchFamily="34" charset="0"/>
              </a:rPr>
              <a:t>具有弱碱性，嘧啶环本身不存在于自然界。但其衍生物广泛分布于动植物体内。是组成</a:t>
            </a:r>
            <a:r>
              <a:rPr lang="en-US" altLang="zh-CN" sz="2200" b="1" dirty="0">
                <a:ea typeface="楷体" panose="02010609060101010101" pitchFamily="49" charset="-122"/>
                <a:cs typeface="Arial" panose="020B0604020202020204" pitchFamily="34" charset="0"/>
              </a:rPr>
              <a:t>DNA/RNA</a:t>
            </a:r>
            <a:r>
              <a:rPr lang="zh-CN" altLang="en-US" sz="2200" b="1" dirty="0">
                <a:ea typeface="楷体" panose="02010609060101010101" pitchFamily="49" charset="-122"/>
                <a:cs typeface="Arial" panose="020B0604020202020204" pitchFamily="34" charset="0"/>
              </a:rPr>
              <a:t>的重要部分，嘧啶的羟基、氨基衍生物在</a:t>
            </a:r>
            <a:r>
              <a:rPr lang="en-US" altLang="zh-CN" sz="2200" b="1" dirty="0">
                <a:ea typeface="楷体" panose="02010609060101010101" pitchFamily="49" charset="-122"/>
                <a:cs typeface="Arial" panose="020B0604020202020204" pitchFamily="34" charset="0"/>
              </a:rPr>
              <a:t>DNA/RNA</a:t>
            </a:r>
            <a:r>
              <a:rPr lang="zh-CN" altLang="en-US" sz="2200" b="1" dirty="0">
                <a:ea typeface="楷体" panose="02010609060101010101" pitchFamily="49" charset="-122"/>
                <a:cs typeface="Arial" panose="020B0604020202020204" pitchFamily="34" charset="0"/>
              </a:rPr>
              <a:t>内称为</a:t>
            </a:r>
            <a:r>
              <a:rPr lang="en-US" altLang="zh-CN" sz="2200" b="1" dirty="0">
                <a:ea typeface="楷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200" b="1" dirty="0">
                <a:ea typeface="楷体" panose="02010609060101010101" pitchFamily="49" charset="-122"/>
                <a:cs typeface="Arial" panose="020B0604020202020204" pitchFamily="34" charset="0"/>
              </a:rPr>
              <a:t>碱基。有三种形式：</a:t>
            </a:r>
          </a:p>
        </p:txBody>
      </p:sp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684213" y="620713"/>
            <a:ext cx="1135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1. </a:t>
            </a:r>
            <a:r>
              <a:rPr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嘧啶</a:t>
            </a:r>
            <a:endParaRPr kumimoji="1" lang="zh-CN" altLang="en-US" sz="2400" b="1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AEF5-2E8D-44A1-8CFA-4EB75E6142EB}" type="datetime11">
              <a:rPr lang="zh-CN" altLang="en-US" smtClean="0"/>
              <a:t>21:55:39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/>
      <p:bldP spid="157701" grpId="0"/>
      <p:bldP spid="15770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48" name="Object 8"/>
          <p:cNvGraphicFramePr>
            <a:graphicFrameLocks noGrp="1" noChangeAspect="1"/>
          </p:cNvGraphicFramePr>
          <p:nvPr>
            <p:ph sz="half" idx="1"/>
          </p:nvPr>
        </p:nvGraphicFramePr>
        <p:xfrm>
          <a:off x="2555875" y="476250"/>
          <a:ext cx="3744913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1" name="CS ChemDraw Drawing" r:id="rId3" imgW="3937000" imgH="1689100" progId="ChemDraw.Document.6.0">
                  <p:embed/>
                </p:oleObj>
              </mc:Choice>
              <mc:Fallback>
                <p:oleObj name="CS ChemDraw Drawing" r:id="rId3" imgW="3937000" imgH="1689100" progId="ChemDraw.Document.6.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76250"/>
                        <a:ext cx="3744913" cy="159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4" name="Object 1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79613" y="5084763"/>
          <a:ext cx="4824412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2" name="CS ChemDraw Drawing" r:id="rId5" imgW="4953000" imgH="1282700" progId="ChemDraw.Document.6.0">
                  <p:embed/>
                </p:oleObj>
              </mc:Choice>
              <mc:Fallback>
                <p:oleObj name="CS ChemDraw Drawing" r:id="rId5" imgW="4953000" imgH="1282700" progId="ChemDraw.Document.6.0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084763"/>
                        <a:ext cx="4824412" cy="1246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C8A6-BD66-4690-84DA-4849D3F0D554}" type="slidenum">
              <a:rPr lang="en-US" altLang="zh-CN"/>
              <a:t>34</a:t>
            </a:fld>
            <a:endParaRPr lang="en-US" altLang="zh-CN"/>
          </a:p>
        </p:txBody>
      </p:sp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684213" y="620713"/>
            <a:ext cx="113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2. </a:t>
            </a:r>
            <a:r>
              <a:rPr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嘌呤</a:t>
            </a:r>
            <a:endParaRPr kumimoji="1" lang="zh-CN" altLang="en-US" sz="2400" b="1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539750" y="2060575"/>
            <a:ext cx="81359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      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纯嘌呤环在自然界不存在，嘌呤的衍生物广泛存在于动植物体内。</a:t>
            </a:r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539750" y="2997200"/>
            <a:ext cx="82089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      </a:t>
            </a:r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水溶液呈中性，但可与碱或酸反应成盐。其羟基和氨基衍生物是组成</a:t>
            </a:r>
            <a:r>
              <a:rPr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DNA/RNA</a:t>
            </a:r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的碱基。</a:t>
            </a:r>
          </a:p>
        </p:txBody>
      </p:sp>
      <p:sp>
        <p:nvSpPr>
          <p:cNvPr id="163850" name="Rectangle 10"/>
          <p:cNvSpPr>
            <a:spLocks noChangeArrowheads="1"/>
          </p:cNvSpPr>
          <p:nvPr/>
        </p:nvSpPr>
        <p:spPr bwMode="auto">
          <a:xfrm>
            <a:off x="684213" y="4005263"/>
            <a:ext cx="7991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(1) 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尿酸   存在于鸟类及爬虫类的排泄物中，含量很多，人尿中也含少量。</a:t>
            </a:r>
            <a:r>
              <a:rPr kumimoji="1" lang="zh-CN" altLang="en-US"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E2BF-B1F2-451E-921F-7079B066DCFC}" type="datetime11">
              <a:rPr lang="zh-CN" altLang="en-US" smtClean="0"/>
              <a:t>21:55:39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/>
      <p:bldP spid="163847" grpId="0"/>
      <p:bldP spid="163849" grpId="0"/>
      <p:bldP spid="16385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101" name="Object 13"/>
          <p:cNvGraphicFramePr>
            <a:graphicFrameLocks noGrp="1" noChangeAspect="1"/>
          </p:cNvGraphicFramePr>
          <p:nvPr>
            <p:ph sz="half" idx="1"/>
          </p:nvPr>
        </p:nvGraphicFramePr>
        <p:xfrm>
          <a:off x="1396139" y="4231322"/>
          <a:ext cx="6351722" cy="1715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1" name="CS ChemDraw Drawing" r:id="rId3" imgW="7327900" imgH="1993900" progId="ChemDraw.Document.6.0">
                  <p:embed/>
                </p:oleObj>
              </mc:Choice>
              <mc:Fallback>
                <p:oleObj name="CS ChemDraw Drawing" r:id="rId3" imgW="7327900" imgH="1993900" progId="ChemDraw.Document.6.0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139" y="4231322"/>
                        <a:ext cx="6351722" cy="1715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4" name="Object 16"/>
          <p:cNvGraphicFramePr>
            <a:graphicFrameLocks noGrp="1" noChangeAspect="1"/>
          </p:cNvGraphicFramePr>
          <p:nvPr>
            <p:ph sz="half" idx="2"/>
          </p:nvPr>
        </p:nvGraphicFramePr>
        <p:xfrm>
          <a:off x="1979613" y="1125538"/>
          <a:ext cx="4464050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2" name="CS ChemDraw Drawing" r:id="rId5" imgW="4483100" imgH="1308100" progId="ChemDraw.Document.6.0">
                  <p:embed/>
                </p:oleObj>
              </mc:Choice>
              <mc:Fallback>
                <p:oleObj name="CS ChemDraw Drawing" r:id="rId5" imgW="4483100" imgH="1308100" progId="ChemDraw.Document.6.0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125538"/>
                        <a:ext cx="4464050" cy="1287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04E9-40BF-4A26-8F85-5599FC99A936}" type="slidenum">
              <a:rPr lang="en-US" altLang="zh-CN"/>
              <a:t>35</a:t>
            </a:fld>
            <a:endParaRPr lang="en-US" altLang="zh-CN"/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611188" y="2819400"/>
            <a:ext cx="8001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 b="1"/>
              <a:t>(3)</a:t>
            </a:r>
            <a:r>
              <a:rPr kumimoji="1" lang="en-US" altLang="zh-CN" b="1"/>
              <a:t> 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咖啡碱、茶碱和可可碱   三者都是黄嘌呤的甲基衍生物，存在于茶叶、咖啡和可可中，它们有兴奋中枢作用，其中以咖啡碱的作用最强。</a:t>
            </a:r>
          </a:p>
        </p:txBody>
      </p: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611188" y="484188"/>
            <a:ext cx="66103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zh-CN" sz="2400" b="1"/>
              <a:t>(2)</a:t>
            </a:r>
            <a:r>
              <a:rPr kumimoji="1" lang="en-US" altLang="zh-CN" b="1"/>
              <a:t> </a:t>
            </a:r>
            <a:r>
              <a:rPr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黄嘌呤  存在于茶叶及动植物组织和人尿中。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6707-013A-4C60-8E85-D6605B293F4D}" type="datetime11">
              <a:rPr lang="zh-CN" altLang="en-US" smtClean="0"/>
              <a:t>21:55:39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/>
      <p:bldP spid="8910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9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1687513" y="1700213"/>
          <a:ext cx="6049962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5" name="CS ChemDraw Drawing" r:id="rId3" imgW="3446145" imgH="842645" progId="ChemDraw.Document.6.0">
                  <p:embed/>
                </p:oleObj>
              </mc:Choice>
              <mc:Fallback>
                <p:oleObj name="CS ChemDraw Drawing" r:id="rId3" imgW="3446145" imgH="842645" progId="ChemDraw.Document.6.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1700213"/>
                        <a:ext cx="6049962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4" name="Object 12"/>
          <p:cNvGraphicFramePr>
            <a:graphicFrameLocks noGrp="1" noChangeAspect="1"/>
          </p:cNvGraphicFramePr>
          <p:nvPr>
            <p:ph sz="half" idx="2"/>
          </p:nvPr>
        </p:nvGraphicFramePr>
        <p:xfrm>
          <a:off x="1331913" y="3860800"/>
          <a:ext cx="6335712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6" name="CS ChemDraw Drawing" r:id="rId5" imgW="6350000" imgH="1333500" progId="ChemDraw.Document.6.0">
                  <p:embed/>
                </p:oleObj>
              </mc:Choice>
              <mc:Fallback>
                <p:oleObj name="CS ChemDraw Drawing" r:id="rId5" imgW="6350000" imgH="1333500" progId="ChemDraw.Document.6.0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860800"/>
                        <a:ext cx="6335712" cy="1322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3F74-55AC-49A5-B89B-C033F3DD7AFB}" type="slidenum">
              <a:rPr lang="en-US" altLang="zh-CN"/>
              <a:t>36</a:t>
            </a:fld>
            <a:endParaRPr lang="en-US" altLang="zh-CN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971550" y="692150"/>
            <a:ext cx="76466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dirty="0"/>
              <a:t>(4)</a:t>
            </a:r>
            <a:r>
              <a:rPr kumimoji="1" lang="en-US" altLang="zh-CN" b="1" dirty="0"/>
              <a:t> </a:t>
            </a:r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腺嘌呤和鸟嘌呤    是</a:t>
            </a:r>
            <a:r>
              <a:rPr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DNA/RNA</a:t>
            </a:r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中的两种重要碱基。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3B2C-8EB2-4890-9123-9AD2A4CD1E0F}" type="datetime11">
              <a:rPr lang="zh-CN" altLang="en-US" smtClean="0"/>
              <a:t>21:55:39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134E-81DD-4DEB-97E1-FE76035BCC90}" type="slidenum">
              <a:rPr lang="en-US" altLang="zh-CN"/>
              <a:t>4</a:t>
            </a:fld>
            <a:endParaRPr lang="en-US" altLang="zh-CN"/>
          </a:p>
        </p:txBody>
      </p:sp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684213" y="765175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一、分类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2339975" y="260350"/>
            <a:ext cx="563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第一节 杂环化合物的分类和命名</a:t>
            </a:r>
            <a:r>
              <a:rPr kumimoji="1" lang="zh-CN" altLang="en-US" sz="2800" b="1" dirty="0"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1060450" y="1340768"/>
          <a:ext cx="7023100" cy="433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98" name="CS ChemDraw Drawing" r:id="rId4" imgW="4254500" imgH="2626360" progId="ChemDraw.Document.6.0">
                  <p:embed/>
                </p:oleObj>
              </mc:Choice>
              <mc:Fallback>
                <p:oleObj name="CS ChemDraw Drawing" r:id="rId4" imgW="4254500" imgH="2626360" progId="ChemDraw.Document.6.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1340768"/>
                        <a:ext cx="7023100" cy="433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520081" y="5879657"/>
            <a:ext cx="6103838" cy="426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ts val="900"/>
              </a:spcBef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杂原子类型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：含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杂环、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含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杂环、含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杂环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2E58-6ABA-4358-BAF5-53DF148A34A4}" type="datetime11">
              <a:rPr lang="zh-CN" altLang="en-US" smtClean="0"/>
              <a:t>21:55:39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build="p" autoUpdateAnimBg="0"/>
      <p:bldP spid="757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134E-81DD-4DEB-97E1-FE76035BCC90}" type="slidenum">
              <a:rPr lang="en-US" altLang="zh-CN"/>
              <a:t>5</a:t>
            </a:fld>
            <a:endParaRPr lang="en-US" altLang="zh-CN"/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755650" y="227211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二、命名</a:t>
            </a:r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900113" y="956172"/>
            <a:ext cx="554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、 音译法：在同音汉字左边 </a:t>
            </a:r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+ 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口字。</a:t>
            </a:r>
          </a:p>
        </p:txBody>
      </p:sp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1692274" y="1905894"/>
          <a:ext cx="5759450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9" name="CS ChemDraw Drawing" r:id="rId3" imgW="5105400" imgH="1295400" progId="ChemDraw.Document.6.0">
                  <p:embed/>
                </p:oleObj>
              </mc:Choice>
              <mc:Fallback>
                <p:oleObj name="CS ChemDraw Drawing" r:id="rId3" imgW="5105400" imgH="1295400" progId="ChemDraw.Document.6.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4" y="1905894"/>
                        <a:ext cx="5759450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2"/>
          <p:cNvGraphicFramePr>
            <a:graphicFrameLocks noChangeAspect="1"/>
          </p:cNvGraphicFramePr>
          <p:nvPr/>
        </p:nvGraphicFramePr>
        <p:xfrm>
          <a:off x="2185058" y="4210150"/>
          <a:ext cx="4773883" cy="1739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0" name="CS ChemDraw Drawing" r:id="rId5" imgW="2233295" imgH="815975" progId="ChemDraw.Document.6.0">
                  <p:embed/>
                </p:oleObj>
              </mc:Choice>
              <mc:Fallback>
                <p:oleObj name="CS ChemDraw Drawing" r:id="rId5" imgW="2233295" imgH="815975" progId="ChemDraw.Document.6.0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058" y="4210150"/>
                        <a:ext cx="4773883" cy="1739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5296-D569-4157-AEDE-5D9263BB1999}" type="datetime11">
              <a:rPr lang="zh-CN" altLang="en-US" smtClean="0"/>
              <a:t>21:55:39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2" grpId="0"/>
      <p:bldP spid="7578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D225-BB35-4D6C-9557-76E33FAD0B94}" type="slidenum">
              <a:rPr lang="en-US" altLang="zh-CN"/>
              <a:t>6</a:t>
            </a:fld>
            <a:endParaRPr lang="en-US" altLang="zh-CN"/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539750" y="260648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、 杂环及环上取代基的编号</a:t>
            </a:r>
          </a:p>
        </p:txBody>
      </p:sp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215516" y="992791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母体中杂环的编号：</a:t>
            </a:r>
            <a:r>
              <a:rPr kumimoji="1" lang="zh-CN" altLang="en-US" sz="2400" b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杂原子的编号为</a:t>
            </a:r>
            <a:r>
              <a:rPr kumimoji="1" lang="en-US" altLang="zh-CN" sz="2400" b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kumimoji="1" lang="zh-CN" altLang="en-US" sz="2400" b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900113" y="1557636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宋体" panose="02010600030101010101" pitchFamily="2" charset="-122"/>
                <a:ea typeface="楷体" panose="02010609060101010101" pitchFamily="49" charset="-122"/>
                <a:cs typeface="Arial" panose="020B0604020202020204" pitchFamily="34" charset="0"/>
              </a:rPr>
              <a:t>杂原子邻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位的碳原子也可依次用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α</a:t>
            </a:r>
            <a:r>
              <a:rPr kumimoji="1" lang="zh-CN" altLang="en-US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、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β</a:t>
            </a:r>
            <a:r>
              <a:rPr kumimoji="1" lang="zh-CN" altLang="en-US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、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γ</a:t>
            </a:r>
            <a:r>
              <a:rPr kumimoji="1" lang="en-US" altLang="zh-CN" sz="2400" b="1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…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编号。</a:t>
            </a:r>
            <a:endParaRPr kumimoji="1" lang="zh-CN" altLang="en-US" sz="2400" b="1">
              <a:solidFill>
                <a:srgbClr val="000000"/>
              </a:solidFill>
              <a:latin typeface="宋体" panose="02010600030101010101" pitchFamily="2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8215" name="Object 23"/>
          <p:cNvGraphicFramePr>
            <a:graphicFrameLocks noChangeAspect="1"/>
          </p:cNvGraphicFramePr>
          <p:nvPr/>
        </p:nvGraphicFramePr>
        <p:xfrm>
          <a:off x="827088" y="2421236"/>
          <a:ext cx="7561262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CS ChemDraw Drawing" r:id="rId3" imgW="7239000" imgH="1739900" progId="ChemDraw.Document.6.0">
                  <p:embed/>
                </p:oleObj>
              </mc:Choice>
              <mc:Fallback>
                <p:oleObj name="CS ChemDraw Drawing" r:id="rId3" imgW="7239000" imgH="1739900" progId="ChemDraw.Document.6.0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421236"/>
                        <a:ext cx="7561262" cy="180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215516" y="4869160"/>
            <a:ext cx="8712968" cy="137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环上含多个相同杂原子时，编号时应使杂原子所在的位次最小；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环上有不同杂原子时，按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O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、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S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、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N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次序编号；</a:t>
            </a:r>
            <a:endParaRPr kumimoji="1"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环上连有不同的取代基时，其编号按次序规则和最低系列。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56D2-C24A-4353-B7BE-7735DDB7320B}" type="datetime11">
              <a:rPr lang="zh-CN" altLang="en-US" smtClean="0"/>
              <a:t>21:55:39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" grpId="0" build="p" autoUpdateAnimBg="0"/>
      <p:bldP spid="8204" grpId="0" autoUpdateAnimBg="0"/>
      <p:bldP spid="821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58B0-E32C-46FB-A0E3-F772FB1BA6BB}" type="slidenum">
              <a:rPr lang="en-US" altLang="zh-CN"/>
              <a:t>7</a:t>
            </a:fld>
            <a:endParaRPr lang="en-US" altLang="zh-CN"/>
          </a:p>
        </p:txBody>
      </p:sp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1134434" y="548680"/>
          <a:ext cx="6875131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0" name="CS ChemDraw Drawing" r:id="rId3" imgW="5765800" imgH="1282700" progId="ChemDraw.Document.6.0">
                  <p:embed/>
                </p:oleObj>
              </mc:Choice>
              <mc:Fallback>
                <p:oleObj name="CS ChemDraw Drawing" r:id="rId3" imgW="5765800" imgH="1282700" progId="ChemDraw.Document.6.0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434" y="548680"/>
                        <a:ext cx="6875131" cy="1512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439083" y="2771985"/>
          <a:ext cx="8265832" cy="14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" name="CS ChemDraw Drawing" r:id="rId5" imgW="6794500" imgH="1193800" progId="ChemDraw.Document.6.0">
                  <p:embed/>
                </p:oleObj>
              </mc:Choice>
              <mc:Fallback>
                <p:oleObj name="CS ChemDraw Drawing" r:id="rId5" imgW="6794500" imgH="1193800" progId="ChemDraw.Document.6.0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083" y="2771985"/>
                        <a:ext cx="8265832" cy="14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18"/>
          <p:cNvGraphicFramePr>
            <a:graphicFrameLocks noChangeAspect="1"/>
          </p:cNvGraphicFramePr>
          <p:nvPr/>
        </p:nvGraphicFramePr>
        <p:xfrm>
          <a:off x="2135913" y="5075931"/>
          <a:ext cx="4872172" cy="123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2" name="CS ChemDraw Drawing" r:id="rId7" imgW="3606800" imgH="927100" progId="ChemDraw.Document.6.0">
                  <p:embed/>
                </p:oleObj>
              </mc:Choice>
              <mc:Fallback>
                <p:oleObj name="CS ChemDraw Drawing" r:id="rId7" imgW="3606800" imgH="927100" progId="ChemDraw.Document.6.0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913" y="5075931"/>
                        <a:ext cx="4872172" cy="1233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EEF2-3EAA-484A-A44F-E5F61051B9C0}" type="datetime11">
              <a:rPr lang="zh-CN" altLang="en-US" smtClean="0"/>
              <a:t>21:55:39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9710-CCC2-4D14-8C4C-0BA6F5790632}" type="slidenum">
              <a:rPr lang="en-US" altLang="zh-CN"/>
              <a:t>8</a:t>
            </a:fld>
            <a:endParaRPr lang="en-US" altLang="zh-CN"/>
          </a:p>
        </p:txBody>
      </p:sp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468313" y="1628800"/>
            <a:ext cx="7308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200" b="1" dirty="0"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200" b="1" dirty="0">
                <a:ea typeface="楷体" panose="02010609060101010101" pitchFamily="49" charset="-122"/>
                <a:cs typeface="Arial" panose="020B0604020202020204" pitchFamily="34" charset="0"/>
              </a:rPr>
              <a:t>、富电子体系</a:t>
            </a:r>
            <a:r>
              <a:rPr lang="en-US" altLang="zh-CN" sz="2200" b="1" dirty="0">
                <a:ea typeface="楷体" panose="02010609060101010101" pitchFamily="49" charset="-122"/>
                <a:cs typeface="Arial" panose="020B0604020202020204" pitchFamily="34" charset="0"/>
              </a:rPr>
              <a:t>—</a:t>
            </a:r>
            <a:r>
              <a:rPr lang="zh-CN" altLang="en-US" sz="2200" b="1" dirty="0">
                <a:ea typeface="楷体" panose="02010609060101010101" pitchFamily="49" charset="-122"/>
                <a:cs typeface="Arial" panose="020B0604020202020204" pitchFamily="34" charset="0"/>
              </a:rPr>
              <a:t>五元杂环</a:t>
            </a:r>
          </a:p>
        </p:txBody>
      </p:sp>
      <p:sp>
        <p:nvSpPr>
          <p:cNvPr id="98313" name="Rectangle 9"/>
          <p:cNvSpPr>
            <a:spLocks noChangeArrowheads="1"/>
          </p:cNvSpPr>
          <p:nvPr/>
        </p:nvSpPr>
        <p:spPr bwMode="auto">
          <a:xfrm>
            <a:off x="285074" y="2221994"/>
            <a:ext cx="8573852" cy="182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AutoNum type="alphaUcPeriod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典型的物质：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吡咯、呋喃、噻吩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buAutoNum type="alphaUcPeriod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环原子为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sp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杂化，平面结构，杂原子提供一对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电子，参与大</a:t>
            </a:r>
            <a:r>
              <a:rPr lang="el-GR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Π</a:t>
            </a:r>
            <a:r>
              <a:rPr lang="zh-CN" altLang="el-GR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键的组成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，整个杂环形成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中心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电子的共轭体系。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buAutoNum type="alphaUcPeriod"/>
            </a:pPr>
            <a:r>
              <a:rPr lang="zh-CN" altLang="el-GR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符合</a:t>
            </a:r>
            <a:r>
              <a:rPr lang="el-GR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4n+2</a:t>
            </a:r>
            <a:r>
              <a:rPr lang="zh-CN" altLang="el-GR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的休克尔规则。因此，具有芳香性。</a:t>
            </a:r>
            <a:endParaRPr lang="el-GR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395288" y="1037416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一、杂环化合物的结构</a:t>
            </a:r>
          </a:p>
        </p:txBody>
      </p:sp>
      <p:sp>
        <p:nvSpPr>
          <p:cNvPr id="98323" name="Rectangle 19"/>
          <p:cNvSpPr>
            <a:spLocks noChangeArrowheads="1"/>
          </p:cNvSpPr>
          <p:nvPr/>
        </p:nvSpPr>
        <p:spPr bwMode="auto">
          <a:xfrm>
            <a:off x="2555875" y="260648"/>
            <a:ext cx="419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ea typeface="楷体" panose="02010609060101010101" pitchFamily="49" charset="-122"/>
                <a:cs typeface="Arial" panose="020B0604020202020204" pitchFamily="34" charset="0"/>
              </a:rPr>
              <a:t>第二节 杂环化合物的性质</a:t>
            </a:r>
          </a:p>
        </p:txBody>
      </p:sp>
      <p:grpSp>
        <p:nvGrpSpPr>
          <p:cNvPr id="17" name="Group 43"/>
          <p:cNvGrpSpPr/>
          <p:nvPr/>
        </p:nvGrpSpPr>
        <p:grpSpPr bwMode="auto">
          <a:xfrm>
            <a:off x="3893268" y="4286143"/>
            <a:ext cx="4063108" cy="1828800"/>
            <a:chOff x="1680" y="2640"/>
            <a:chExt cx="1488" cy="1152"/>
          </a:xfrm>
        </p:grpSpPr>
        <p:sp>
          <p:nvSpPr>
            <p:cNvPr id="18" name="AutoShape 39"/>
            <p:cNvSpPr>
              <a:spLocks noChangeArrowheads="1"/>
            </p:cNvSpPr>
            <p:nvPr/>
          </p:nvSpPr>
          <p:spPr bwMode="auto">
            <a:xfrm>
              <a:off x="1680" y="2640"/>
              <a:ext cx="1488" cy="1152"/>
            </a:xfrm>
            <a:prstGeom prst="roundRect">
              <a:avLst>
                <a:gd name="adj" fmla="val 5417"/>
              </a:avLst>
            </a:prstGeom>
            <a:solidFill>
              <a:srgbClr val="99CCFF">
                <a:alpha val="12157"/>
              </a:srgbClr>
            </a:solidFill>
            <a:ln w="38100">
              <a:solidFill>
                <a:srgbClr val="FF0000"/>
              </a:solidFill>
              <a:prstDash val="dash"/>
              <a:rou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" name="Text Box 40"/>
            <p:cNvSpPr txBox="1">
              <a:spLocks noChangeArrowheads="1"/>
            </p:cNvSpPr>
            <p:nvPr/>
          </p:nvSpPr>
          <p:spPr bwMode="auto">
            <a:xfrm>
              <a:off x="1776" y="2688"/>
              <a:ext cx="1350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sp</a:t>
              </a:r>
              <a:r>
                <a:rPr lang="en-US" altLang="zh-CN" sz="1800" b="1" baseline="30000" dirty="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r>
                <a:rPr lang="zh-CN" altLang="en-US" sz="1800" b="1" dirty="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杂化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每个杂原子给出</a:t>
              </a:r>
              <a:r>
                <a:rPr lang="en-US" altLang="zh-CN" sz="1800" b="1" dirty="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r>
                <a:rPr lang="zh-CN" altLang="en-US" sz="1800" b="1" dirty="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个电子参与共轭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五元杂环具有芳香性</a:t>
              </a:r>
              <a:endParaRPr lang="en-US" altLang="zh-CN" sz="1800" b="1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五元杂环是富电子体系</a:t>
              </a:r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C4C5-396C-41EB-9143-B52EC1913035}" type="datetime11">
              <a:rPr lang="zh-CN" altLang="en-US" smtClean="0"/>
              <a:t>21:55:39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044737"/>
            <a:ext cx="2692541" cy="231161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98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98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98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  <p:bldP spid="98314" grpId="0"/>
      <p:bldP spid="983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59532" y="3456164"/>
            <a:ext cx="8424935" cy="27091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由于环中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杂原子电负性较大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，对碳有吸电子的诱导效应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(-I)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，而杂原子上的孤对电子，对整个环又有给电子的共轭效应</a:t>
            </a:r>
            <a:r>
              <a:rPr lang="en-US" altLang="zh-CN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(P-π)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，结果使杂环中碳原子的电子密度相对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比苯中碳原子的高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，尤其是杂原子的邻位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(α-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因此称为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富电子的芳杂环，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亲电取代反应比苯容易，取代多发生在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α-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。其电子密度的变化情况类似于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苯胺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10" name="Object 18"/>
          <p:cNvGraphicFramePr>
            <a:graphicFrameLocks noChangeAspect="1"/>
          </p:cNvGraphicFramePr>
          <p:nvPr/>
        </p:nvGraphicFramePr>
        <p:xfrm>
          <a:off x="1907704" y="764704"/>
          <a:ext cx="3221411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7" name="CS ChemDraw Drawing" r:id="rId3" imgW="3073400" imgH="2070100" progId="ChemDraw.Document.6.0">
                  <p:embed/>
                </p:oleObj>
              </mc:Choice>
              <mc:Fallback>
                <p:oleObj name="CS ChemDraw Drawing" r:id="rId3" imgW="3073400" imgH="2070100" progId="ChemDraw.Document.6.0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764704"/>
                        <a:ext cx="3221411" cy="216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CD2C-C1CC-4C17-8F21-973DA77C0851}" type="datetime11">
              <a:rPr lang="zh-CN" altLang="en-US" smtClean="0"/>
              <a:t>21:55:39</a:t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537E-BE7C-475A-986F-9C239BBAE14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5292080" y="1490881"/>
            <a:ext cx="17286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α-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碳上电子云密度最高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AyYTdmZmQ4ODg0NDk1MDY4MGEwMzAwOWUyZjljNGI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1832</Words>
  <Application>Microsoft Office PowerPoint</Application>
  <PresentationFormat>全屏显示(4:3)</PresentationFormat>
  <Paragraphs>189</Paragraphs>
  <Slides>36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宋体</vt:lpstr>
      <vt:lpstr>楷体</vt:lpstr>
      <vt:lpstr>等线</vt:lpstr>
      <vt:lpstr>等线 Light</vt:lpstr>
      <vt:lpstr>Arial</vt:lpstr>
      <vt:lpstr>Times New Roman</vt:lpstr>
      <vt:lpstr>Verdana</vt:lpstr>
      <vt:lpstr>Wingdings</vt:lpstr>
      <vt:lpstr>Wingdings 2</vt:lpstr>
      <vt:lpstr>自定义设计方案</vt:lpstr>
      <vt:lpstr>CS ChemDraw Drawing</vt:lpstr>
      <vt:lpstr>Document</vt:lpstr>
      <vt:lpstr>Chapter    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吡啶环系的亲核取代反应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dupl</dc:creator>
  <cp:lastModifiedBy>du pengli</cp:lastModifiedBy>
  <cp:revision>133</cp:revision>
  <dcterms:created xsi:type="dcterms:W3CDTF">2002-12-16T06:02:00Z</dcterms:created>
  <dcterms:modified xsi:type="dcterms:W3CDTF">2023-06-01T13:57:06Z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495F704140334363BB8758B4031843DA</vt:lpwstr>
  </property>
  <property fmtid="{D5CDD505-2E9C-101B-9397-08002B2CF9AE}" pid="3" name="KSOProductBuildVer">
    <vt:lpwstr>2052-11.1.0.13703</vt:lpwstr>
  </property>
</Properties>
</file>